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8" r:id="rId3"/>
    <p:sldId id="267" r:id="rId4"/>
    <p:sldId id="257" r:id="rId5"/>
    <p:sldId id="258" r:id="rId6"/>
    <p:sldId id="259" r:id="rId7"/>
    <p:sldId id="260" r:id="rId8"/>
    <p:sldId id="261" r:id="rId9"/>
    <p:sldId id="262" r:id="rId10"/>
    <p:sldId id="263" r:id="rId11"/>
    <p:sldId id="264" r:id="rId12"/>
    <p:sldId id="270" r:id="rId13"/>
    <p:sldId id="265" r:id="rId14"/>
    <p:sldId id="269"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CF7DB39A-375E-48F1-9FC5-7E4B33178ED3}" type="datetimeFigureOut">
              <a:rPr lang="en-US" smtClean="0"/>
              <a:pPr/>
              <a:t>10/21/2021</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E7625AE-BD77-40D9-B86F-0C20817F5DB7}"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7DB39A-375E-48F1-9FC5-7E4B33178ED3}" type="datetimeFigureOut">
              <a:rPr lang="en-US" smtClean="0"/>
              <a:pPr/>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7625AE-BD77-40D9-B86F-0C20817F5DB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7DB39A-375E-48F1-9FC5-7E4B33178ED3}" type="datetimeFigureOut">
              <a:rPr lang="en-US" smtClean="0"/>
              <a:pPr/>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7625AE-BD77-40D9-B86F-0C20817F5DB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7DB39A-375E-48F1-9FC5-7E4B33178ED3}" type="datetimeFigureOut">
              <a:rPr lang="en-US" smtClean="0"/>
              <a:pPr/>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7625AE-BD77-40D9-B86F-0C20817F5DB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F7DB39A-375E-48F1-9FC5-7E4B33178ED3}" type="datetimeFigureOut">
              <a:rPr lang="en-US" smtClean="0"/>
              <a:pPr/>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7625AE-BD77-40D9-B86F-0C20817F5DB7}"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F7DB39A-375E-48F1-9FC5-7E4B33178ED3}" type="datetimeFigureOut">
              <a:rPr lang="en-US" smtClean="0"/>
              <a:pPr/>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7625AE-BD77-40D9-B86F-0C20817F5DB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F7DB39A-375E-48F1-9FC5-7E4B33178ED3}" type="datetimeFigureOut">
              <a:rPr lang="en-US" smtClean="0"/>
              <a:pPr/>
              <a:t>10/21/2021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7625AE-BD77-40D9-B86F-0C20817F5DB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CF7DB39A-375E-48F1-9FC5-7E4B33178ED3}" type="datetimeFigureOut">
              <a:rPr lang="en-US" smtClean="0"/>
              <a:pPr/>
              <a:t>10/21/2021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7625AE-BD77-40D9-B86F-0C20817F5DB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CF7DB39A-375E-48F1-9FC5-7E4B33178ED3}" type="datetimeFigureOut">
              <a:rPr lang="en-US" smtClean="0"/>
              <a:pPr/>
              <a:t>10/21/2021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7625AE-BD77-40D9-B86F-0C20817F5DB7}"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F7DB39A-375E-48F1-9FC5-7E4B33178ED3}" type="datetimeFigureOut">
              <a:rPr lang="en-US" smtClean="0"/>
              <a:pPr/>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7625AE-BD77-40D9-B86F-0C20817F5DB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CF7DB39A-375E-48F1-9FC5-7E4B33178ED3}" type="datetimeFigureOut">
              <a:rPr lang="en-US" smtClean="0"/>
              <a:pPr/>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7625AE-BD77-40D9-B86F-0C20817F5DB7}"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F7DB39A-375E-48F1-9FC5-7E4B33178ED3}" type="datetimeFigureOut">
              <a:rPr lang="en-US" smtClean="0"/>
              <a:pPr/>
              <a:t>10/21/2021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E7625AE-BD77-40D9-B86F-0C20817F5DB7}"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15616" y="274638"/>
            <a:ext cx="7818072" cy="1143000"/>
          </a:xfrm>
        </p:spPr>
        <p:txBody>
          <a:bodyPr>
            <a:noAutofit/>
          </a:bodyPr>
          <a:lstStyle/>
          <a:p>
            <a:pPr algn="ctr"/>
            <a:r>
              <a:rPr lang="en-IN" sz="4800" b="1" u="sng" dirty="0">
                <a:solidFill>
                  <a:schemeClr val="tx1"/>
                </a:solidFill>
                <a:effectLst/>
                <a:latin typeface="Times New Roman" pitchFamily="18" charset="0"/>
                <a:cs typeface="Times New Roman" pitchFamily="18" charset="0"/>
              </a:rPr>
              <a:t>Weather Forecasting Website</a:t>
            </a:r>
            <a:endParaRPr lang="en-US" sz="4800" b="1" u="sng" dirty="0">
              <a:solidFill>
                <a:schemeClr val="tx1"/>
              </a:solidFill>
              <a:effectLst/>
              <a:latin typeface="Times New Roman" pitchFamily="18" charset="0"/>
              <a:cs typeface="Times New Roman" pitchFamily="18" charset="0"/>
            </a:endParaRPr>
          </a:p>
        </p:txBody>
      </p:sp>
      <p:sp>
        <p:nvSpPr>
          <p:cNvPr id="5" name="Content Placeholder 4"/>
          <p:cNvSpPr>
            <a:spLocks noGrp="1"/>
          </p:cNvSpPr>
          <p:nvPr>
            <p:ph idx="1"/>
          </p:nvPr>
        </p:nvSpPr>
        <p:spPr>
          <a:xfrm>
            <a:off x="1187624" y="1447800"/>
            <a:ext cx="7746064" cy="4800600"/>
          </a:xfrm>
        </p:spPr>
        <p:txBody>
          <a:bodyPr>
            <a:normAutofit/>
          </a:bodyPr>
          <a:lstStyle/>
          <a:p>
            <a:pPr>
              <a:lnSpc>
                <a:spcPct val="150000"/>
              </a:lnSpc>
              <a:buNone/>
            </a:pPr>
            <a:endParaRPr lang="en-IN" sz="2000" dirty="0">
              <a:latin typeface="Times New Roman" pitchFamily="18" charset="0"/>
              <a:cs typeface="Times New Roman" pitchFamily="18" charset="0"/>
            </a:endParaRPr>
          </a:p>
          <a:p>
            <a:pPr>
              <a:lnSpc>
                <a:spcPct val="150000"/>
              </a:lnSpc>
              <a:buNone/>
            </a:pPr>
            <a:endParaRPr lang="en-IN" sz="2000" dirty="0">
              <a:latin typeface="Times New Roman" pitchFamily="18" charset="0"/>
              <a:cs typeface="Times New Roman" pitchFamily="18" charset="0"/>
            </a:endParaRPr>
          </a:p>
          <a:p>
            <a:pPr>
              <a:lnSpc>
                <a:spcPct val="150000"/>
              </a:lnSpc>
              <a:buNone/>
            </a:pPr>
            <a:endParaRPr lang="en-IN" sz="2000" dirty="0">
              <a:latin typeface="Times New Roman" pitchFamily="18" charset="0"/>
              <a:cs typeface="Times New Roman" pitchFamily="18" charset="0"/>
            </a:endParaRPr>
          </a:p>
          <a:p>
            <a:pPr>
              <a:lnSpc>
                <a:spcPct val="150000"/>
              </a:lnSpc>
              <a:buNone/>
            </a:pPr>
            <a:endParaRPr lang="en-IN" sz="2000" dirty="0">
              <a:latin typeface="Times New Roman" pitchFamily="18" charset="0"/>
              <a:cs typeface="Times New Roman" pitchFamily="18" charset="0"/>
            </a:endParaRPr>
          </a:p>
          <a:p>
            <a:pPr>
              <a:lnSpc>
                <a:spcPct val="150000"/>
              </a:lnSpc>
              <a:buNone/>
            </a:pPr>
            <a:endParaRPr lang="en-IN" sz="2000" dirty="0">
              <a:latin typeface="Times New Roman" pitchFamily="18" charset="0"/>
              <a:cs typeface="Times New Roman" pitchFamily="18" charset="0"/>
            </a:endParaRPr>
          </a:p>
          <a:p>
            <a:pPr>
              <a:lnSpc>
                <a:spcPct val="150000"/>
              </a:lnSpc>
              <a:buNone/>
            </a:pPr>
            <a:endParaRPr lang="en-IN" sz="2000" dirty="0">
              <a:latin typeface="Times New Roman" pitchFamily="18" charset="0"/>
              <a:cs typeface="Times New Roman" pitchFamily="18" charset="0"/>
            </a:endParaRPr>
          </a:p>
          <a:p>
            <a:pPr>
              <a:lnSpc>
                <a:spcPct val="150000"/>
              </a:lnSpc>
              <a:buNone/>
            </a:pPr>
            <a:endParaRPr lang="en-IN" sz="2000" dirty="0">
              <a:latin typeface="Times New Roman" pitchFamily="18" charset="0"/>
              <a:cs typeface="Times New Roman" pitchFamily="18" charset="0"/>
            </a:endParaRPr>
          </a:p>
        </p:txBody>
      </p:sp>
      <p:sp>
        <p:nvSpPr>
          <p:cNvPr id="6" name="Rectangle 5"/>
          <p:cNvSpPr/>
          <p:nvPr/>
        </p:nvSpPr>
        <p:spPr>
          <a:xfrm>
            <a:off x="1259632" y="4509120"/>
            <a:ext cx="1944216" cy="12241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347864" y="2348880"/>
            <a:ext cx="3312368" cy="136815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b="1" dirty="0">
                <a:latin typeface="Times New Roman" pitchFamily="18" charset="0"/>
                <a:cs typeface="Times New Roman" pitchFamily="18" charset="0"/>
              </a:rPr>
              <a:t>Guided by:-</a:t>
            </a:r>
          </a:p>
          <a:p>
            <a:pPr algn="ctr"/>
            <a:r>
              <a:rPr lang="en-IN" dirty="0">
                <a:latin typeface="Times New Roman" pitchFamily="18" charset="0"/>
                <a:cs typeface="Times New Roman" pitchFamily="18" charset="0"/>
              </a:rPr>
              <a:t>Prof. </a:t>
            </a:r>
            <a:r>
              <a:rPr lang="en-IN" dirty="0" err="1">
                <a:latin typeface="Times New Roman" pitchFamily="18" charset="0"/>
                <a:cs typeface="Times New Roman" pitchFamily="18" charset="0"/>
              </a:rPr>
              <a:t>Riya</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Parmar</a:t>
            </a:r>
            <a:endParaRPr lang="en-US" dirty="0"/>
          </a:p>
        </p:txBody>
      </p:sp>
      <p:sp>
        <p:nvSpPr>
          <p:cNvPr id="8" name="Rounded Rectangle 7"/>
          <p:cNvSpPr/>
          <p:nvPr/>
        </p:nvSpPr>
        <p:spPr>
          <a:xfrm>
            <a:off x="2627784" y="4797152"/>
            <a:ext cx="4968552" cy="172819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lnSpc>
                <a:spcPct val="150000"/>
              </a:lnSpc>
              <a:buNone/>
            </a:pPr>
            <a:endParaRPr lang="en-IN" b="1" dirty="0">
              <a:latin typeface="Times New Roman" pitchFamily="18" charset="0"/>
              <a:cs typeface="Times New Roman" pitchFamily="18" charset="0"/>
            </a:endParaRPr>
          </a:p>
          <a:p>
            <a:pPr algn="ctr">
              <a:lnSpc>
                <a:spcPct val="150000"/>
              </a:lnSpc>
              <a:buNone/>
            </a:pPr>
            <a:endParaRPr lang="en-IN" b="1" dirty="0">
              <a:latin typeface="Times New Roman" pitchFamily="18" charset="0"/>
              <a:cs typeface="Times New Roman" pitchFamily="18" charset="0"/>
            </a:endParaRPr>
          </a:p>
          <a:p>
            <a:pPr algn="ctr">
              <a:lnSpc>
                <a:spcPct val="150000"/>
              </a:lnSpc>
              <a:buNone/>
            </a:pPr>
            <a:r>
              <a:rPr lang="en-IN" b="1" dirty="0">
                <a:latin typeface="Times New Roman" pitchFamily="18" charset="0"/>
                <a:cs typeface="Times New Roman" pitchFamily="18" charset="0"/>
              </a:rPr>
              <a:t>Prepared by:-</a:t>
            </a:r>
          </a:p>
          <a:p>
            <a:pPr algn="ctr">
              <a:lnSpc>
                <a:spcPct val="150000"/>
              </a:lnSpc>
            </a:pPr>
            <a:r>
              <a:rPr lang="en-IN" dirty="0" err="1">
                <a:latin typeface="Times New Roman" pitchFamily="18" charset="0"/>
                <a:cs typeface="Times New Roman" pitchFamily="18" charset="0"/>
              </a:rPr>
              <a:t>Henil</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Kevadiya</a:t>
            </a:r>
            <a:r>
              <a:rPr lang="en-IN" dirty="0">
                <a:latin typeface="Times New Roman" pitchFamily="18" charset="0"/>
                <a:cs typeface="Times New Roman" pitchFamily="18" charset="0"/>
              </a:rPr>
              <a:t> (19BEIT30022)</a:t>
            </a:r>
          </a:p>
          <a:p>
            <a:pPr algn="ctr">
              <a:lnSpc>
                <a:spcPct val="150000"/>
              </a:lnSpc>
            </a:pPr>
            <a:r>
              <a:rPr lang="en-IN" dirty="0" err="1">
                <a:latin typeface="Times New Roman" pitchFamily="18" charset="0"/>
                <a:cs typeface="Times New Roman" pitchFamily="18" charset="0"/>
              </a:rPr>
              <a:t>Vivek</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Modi</a:t>
            </a:r>
            <a:r>
              <a:rPr lang="en-IN" dirty="0">
                <a:latin typeface="Times New Roman" pitchFamily="18" charset="0"/>
                <a:cs typeface="Times New Roman" pitchFamily="18" charset="0"/>
              </a:rPr>
              <a:t> (19BEIT30072)</a:t>
            </a:r>
          </a:p>
          <a:p>
            <a:pPr>
              <a:lnSpc>
                <a:spcPct val="150000"/>
              </a:lnSpc>
            </a:pPr>
            <a:endParaRPr lang="en-IN" dirty="0">
              <a:latin typeface="Times New Roman" pitchFamily="18" charset="0"/>
              <a:cs typeface="Times New Roman" pitchFamily="18" charset="0"/>
            </a:endParaRPr>
          </a:p>
          <a:p>
            <a:pPr>
              <a:lnSpc>
                <a:spcPct val="150000"/>
              </a:lnSpc>
              <a:buNone/>
            </a:pPr>
            <a:endParaRPr lang="en-IN"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746064" cy="1143000"/>
          </a:xfrm>
        </p:spPr>
        <p:txBody>
          <a:bodyPr/>
          <a:lstStyle/>
          <a:p>
            <a:pPr algn="ctr"/>
            <a:r>
              <a:rPr lang="en-IN" u="sng" dirty="0">
                <a:effectLst/>
                <a:latin typeface="Times New Roman" pitchFamily="18" charset="0"/>
                <a:cs typeface="Times New Roman" pitchFamily="18" charset="0"/>
              </a:rPr>
              <a:t>Activity Diagram</a:t>
            </a:r>
            <a:endParaRPr lang="en-US" u="sng" dirty="0">
              <a:effectLst/>
              <a:latin typeface="Times New Roman" pitchFamily="18" charset="0"/>
              <a:cs typeface="Times New Roman" pitchFamily="18" charset="0"/>
            </a:endParaRPr>
          </a:p>
        </p:txBody>
      </p:sp>
      <p:pic>
        <p:nvPicPr>
          <p:cNvPr id="4" name="Content Placeholder 3" descr="WhatsApp Image 2021-10-20 at 22.08.42.jpeg"/>
          <p:cNvPicPr>
            <a:picLocks noGrp="1" noChangeAspect="1"/>
          </p:cNvPicPr>
          <p:nvPr>
            <p:ph idx="1"/>
          </p:nvPr>
        </p:nvPicPr>
        <p:blipFill>
          <a:blip r:embed="rId2" cstate="print"/>
          <a:stretch>
            <a:fillRect/>
          </a:stretch>
        </p:blipFill>
        <p:spPr>
          <a:xfrm>
            <a:off x="1187624" y="1447800"/>
            <a:ext cx="7776864" cy="522156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746064" cy="1143000"/>
          </a:xfrm>
        </p:spPr>
        <p:txBody>
          <a:bodyPr/>
          <a:lstStyle/>
          <a:p>
            <a:pPr algn="ctr"/>
            <a:r>
              <a:rPr lang="en-IN" u="sng" dirty="0">
                <a:effectLst/>
                <a:latin typeface="Times New Roman" pitchFamily="18" charset="0"/>
                <a:cs typeface="Times New Roman" pitchFamily="18" charset="0"/>
              </a:rPr>
              <a:t>Class Diagram</a:t>
            </a:r>
            <a:endParaRPr lang="en-US" u="sng" dirty="0">
              <a:effectLst/>
              <a:latin typeface="Times New Roman" pitchFamily="18" charset="0"/>
              <a:cs typeface="Times New Roman" pitchFamily="18" charset="0"/>
            </a:endParaRPr>
          </a:p>
        </p:txBody>
      </p:sp>
      <p:pic>
        <p:nvPicPr>
          <p:cNvPr id="4" name="Content Placeholder 3" descr="WhatsApp Image 2021-10-20 at 22.07.19.jpeg"/>
          <p:cNvPicPr>
            <a:picLocks noGrp="1" noChangeAspect="1"/>
          </p:cNvPicPr>
          <p:nvPr>
            <p:ph idx="1"/>
          </p:nvPr>
        </p:nvPicPr>
        <p:blipFill>
          <a:blip r:embed="rId2" cstate="print"/>
          <a:stretch>
            <a:fillRect/>
          </a:stretch>
        </p:blipFill>
        <p:spPr>
          <a:xfrm>
            <a:off x="1187624" y="1447800"/>
            <a:ext cx="7956376" cy="48006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8C6B7-1201-4397-B637-E22A2CADD595}"/>
              </a:ext>
            </a:extLst>
          </p:cNvPr>
          <p:cNvSpPr>
            <a:spLocks noGrp="1"/>
          </p:cNvSpPr>
          <p:nvPr>
            <p:ph type="title"/>
          </p:nvPr>
        </p:nvSpPr>
        <p:spPr/>
        <p:txBody>
          <a:bodyPr/>
          <a:lstStyle/>
          <a:p>
            <a:pPr algn="ctr"/>
            <a:r>
              <a:rPr lang="en-US" u="sng" dirty="0">
                <a:effectLst/>
                <a:latin typeface="Times New Roman" panose="02020603050405020304" pitchFamily="18" charset="0"/>
                <a:cs typeface="Times New Roman" panose="02020603050405020304" pitchFamily="18" charset="0"/>
              </a:rPr>
              <a:t>DFD</a:t>
            </a:r>
          </a:p>
        </p:txBody>
      </p:sp>
      <p:pic>
        <p:nvPicPr>
          <p:cNvPr id="5" name="Content Placeholder 4">
            <a:extLst>
              <a:ext uri="{FF2B5EF4-FFF2-40B4-BE49-F238E27FC236}">
                <a16:creationId xmlns:a16="http://schemas.microsoft.com/office/drawing/2014/main" id="{15EFAC36-115F-4455-8548-3398B9220D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9712" y="1916832"/>
            <a:ext cx="5810903" cy="4800600"/>
          </a:xfrm>
        </p:spPr>
      </p:pic>
    </p:spTree>
    <p:extLst>
      <p:ext uri="{BB962C8B-B14F-4D97-AF65-F5344CB8AC3E}">
        <p14:creationId xmlns:p14="http://schemas.microsoft.com/office/powerpoint/2010/main" val="1780036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a:effectLst/>
                <a:latin typeface="Times New Roman" pitchFamily="18" charset="0"/>
                <a:cs typeface="Times New Roman" pitchFamily="18" charset="0"/>
              </a:rPr>
              <a:t>Screenshot of system</a:t>
            </a:r>
            <a:endParaRPr lang="en-US" u="sng" dirty="0">
              <a:effectLst/>
              <a:latin typeface="Times New Roman" pitchFamily="18" charset="0"/>
              <a:cs typeface="Times New Roman" pitchFamily="18" charset="0"/>
            </a:endParaRPr>
          </a:p>
        </p:txBody>
      </p:sp>
      <p:pic>
        <p:nvPicPr>
          <p:cNvPr id="11" name="Content Placeholder 10">
            <a:extLst>
              <a:ext uri="{FF2B5EF4-FFF2-40B4-BE49-F238E27FC236}">
                <a16:creationId xmlns:a16="http://schemas.microsoft.com/office/drawing/2014/main" id="{AA16554A-3E05-4665-B5EE-C51A522017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640" y="1484784"/>
            <a:ext cx="7601540" cy="5184576"/>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76EDC-3734-4F94-95AA-960A6C62AE85}"/>
              </a:ext>
            </a:extLst>
          </p:cNvPr>
          <p:cNvSpPr>
            <a:spLocks noGrp="1"/>
          </p:cNvSpPr>
          <p:nvPr>
            <p:ph type="title"/>
          </p:nvPr>
        </p:nvSpPr>
        <p:spPr/>
        <p:txBody>
          <a:bodyPr/>
          <a:lstStyle/>
          <a:p>
            <a:pPr algn="ctr"/>
            <a:r>
              <a:rPr lang="en-IN" u="sng" dirty="0">
                <a:effectLst/>
                <a:latin typeface="Times New Roman" pitchFamily="18" charset="0"/>
                <a:cs typeface="Times New Roman" pitchFamily="18" charset="0"/>
              </a:rPr>
              <a:t>Screenshot of system</a:t>
            </a:r>
            <a:endParaRPr lang="en-US" dirty="0"/>
          </a:p>
        </p:txBody>
      </p:sp>
      <p:pic>
        <p:nvPicPr>
          <p:cNvPr id="5" name="Content Placeholder 4">
            <a:extLst>
              <a:ext uri="{FF2B5EF4-FFF2-40B4-BE49-F238E27FC236}">
                <a16:creationId xmlns:a16="http://schemas.microsoft.com/office/drawing/2014/main" id="{C426856F-0B74-48BF-AB7E-1E12D281F2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1517330"/>
            <a:ext cx="7892741" cy="5098578"/>
          </a:xfrm>
        </p:spPr>
      </p:pic>
    </p:spTree>
    <p:extLst>
      <p:ext uri="{BB962C8B-B14F-4D97-AF65-F5344CB8AC3E}">
        <p14:creationId xmlns:p14="http://schemas.microsoft.com/office/powerpoint/2010/main" val="3100119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59632" y="188640"/>
            <a:ext cx="7674056" cy="6480720"/>
          </a:xfrm>
        </p:spPr>
        <p:txBody>
          <a:bodyPr>
            <a:normAutofit/>
          </a:bodyPr>
          <a:lstStyle/>
          <a:p>
            <a:pPr algn="ctr"/>
            <a:endParaRPr lang="en-IN" dirty="0"/>
          </a:p>
          <a:p>
            <a:pPr algn="ctr"/>
            <a:endParaRPr lang="en-IN" dirty="0"/>
          </a:p>
          <a:p>
            <a:pPr algn="ctr">
              <a:buNone/>
            </a:pPr>
            <a:endParaRPr lang="en-US" sz="9600" b="1" dirty="0">
              <a:latin typeface="Times New Roman" pitchFamily="18" charset="0"/>
              <a:cs typeface="Times New Roman" pitchFamily="18" charset="0"/>
            </a:endParaRPr>
          </a:p>
          <a:p>
            <a:pPr algn="ctr">
              <a:buNone/>
            </a:pPr>
            <a:r>
              <a:rPr lang="en-US" sz="6600" b="1" dirty="0">
                <a:latin typeface="Times New Roman" pitchFamily="18" charset="0"/>
                <a:cs typeface="Times New Roman" pitchFamily="18" charset="0"/>
              </a:rPr>
              <a:t>Thank You</a:t>
            </a:r>
            <a:br>
              <a:rPr lang="en-US" sz="6600" b="1" dirty="0">
                <a:latin typeface="Times New Roman" pitchFamily="18" charset="0"/>
                <a:cs typeface="Times New Roman" pitchFamily="18" charset="0"/>
              </a:rPr>
            </a:br>
            <a:endParaRPr lang="en-US" sz="66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u="sng" dirty="0">
                <a:effectLst/>
                <a:latin typeface="Times New Roman" pitchFamily="18" charset="0"/>
                <a:cs typeface="Times New Roman" pitchFamily="18" charset="0"/>
              </a:rPr>
              <a:t>Contents</a:t>
            </a:r>
            <a:endParaRPr lang="en-US" u="sng"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1187624" y="1700808"/>
            <a:ext cx="7746064" cy="4968552"/>
          </a:xfrm>
        </p:spPr>
        <p:txBody>
          <a:bodyPr>
            <a:normAutofit fontScale="92500" lnSpcReduction="20000"/>
          </a:bodyPr>
          <a:lstStyle/>
          <a:p>
            <a:r>
              <a:rPr lang="en-GB" dirty="0">
                <a:latin typeface="Times New Roman" pitchFamily="18" charset="0"/>
                <a:cs typeface="Times New Roman" pitchFamily="18" charset="0"/>
              </a:rPr>
              <a:t>Abstract</a:t>
            </a:r>
          </a:p>
          <a:p>
            <a:r>
              <a:rPr lang="en-GB" dirty="0">
                <a:latin typeface="Times New Roman" pitchFamily="18" charset="0"/>
                <a:cs typeface="Times New Roman" pitchFamily="18" charset="0"/>
              </a:rPr>
              <a:t>System Definition</a:t>
            </a:r>
          </a:p>
          <a:p>
            <a:r>
              <a:rPr lang="en-GB" dirty="0">
                <a:latin typeface="Times New Roman" pitchFamily="18" charset="0"/>
                <a:cs typeface="Times New Roman" pitchFamily="18" charset="0"/>
              </a:rPr>
              <a:t>Advantages of System</a:t>
            </a:r>
          </a:p>
          <a:p>
            <a:r>
              <a:rPr lang="en-GB" dirty="0">
                <a:latin typeface="Times New Roman" pitchFamily="18" charset="0"/>
                <a:cs typeface="Times New Roman" pitchFamily="18" charset="0"/>
              </a:rPr>
              <a:t>Design Constraints</a:t>
            </a:r>
          </a:p>
          <a:p>
            <a:r>
              <a:rPr lang="en-GB" dirty="0">
                <a:latin typeface="Times New Roman" pitchFamily="18" charset="0"/>
                <a:cs typeface="Times New Roman" pitchFamily="18" charset="0"/>
              </a:rPr>
              <a:t>UML Diagram</a:t>
            </a:r>
          </a:p>
          <a:p>
            <a:r>
              <a:rPr lang="en-GB" dirty="0">
                <a:latin typeface="Times New Roman" pitchFamily="18" charset="0"/>
                <a:cs typeface="Times New Roman" pitchFamily="18" charset="0"/>
              </a:rPr>
              <a:t>Use Case Diagram</a:t>
            </a:r>
          </a:p>
          <a:p>
            <a:r>
              <a:rPr lang="en-GB" dirty="0">
                <a:latin typeface="Times New Roman" pitchFamily="18" charset="0"/>
                <a:cs typeface="Times New Roman" pitchFamily="18" charset="0"/>
              </a:rPr>
              <a:t>Sequence Diagram</a:t>
            </a:r>
          </a:p>
          <a:p>
            <a:r>
              <a:rPr lang="en-GB" dirty="0">
                <a:latin typeface="Times New Roman" pitchFamily="18" charset="0"/>
                <a:cs typeface="Times New Roman" pitchFamily="18" charset="0"/>
              </a:rPr>
              <a:t>Activity Diagram</a:t>
            </a:r>
          </a:p>
          <a:p>
            <a:r>
              <a:rPr lang="en-GB" dirty="0">
                <a:latin typeface="Times New Roman" pitchFamily="18" charset="0"/>
                <a:cs typeface="Times New Roman" pitchFamily="18" charset="0"/>
              </a:rPr>
              <a:t>Class Diagram</a:t>
            </a:r>
          </a:p>
          <a:p>
            <a:r>
              <a:rPr lang="en-GB" dirty="0">
                <a:latin typeface="Times New Roman" pitchFamily="18" charset="0"/>
                <a:cs typeface="Times New Roman" pitchFamily="18" charset="0"/>
              </a:rPr>
              <a:t>Data Flow Diagram</a:t>
            </a:r>
          </a:p>
          <a:p>
            <a:r>
              <a:rPr lang="en-GB" dirty="0">
                <a:latin typeface="Times New Roman" pitchFamily="18" charset="0"/>
                <a:cs typeface="Times New Roman" pitchFamily="18" charset="0"/>
              </a:rPr>
              <a:t>Screenshot of System</a:t>
            </a:r>
          </a:p>
          <a:p>
            <a:endParaRPr lang="en-GB" dirty="0">
              <a:latin typeface="Times New Roman" pitchFamily="18" charset="0"/>
              <a:cs typeface="Times New Roman" pitchFamily="18" charset="0"/>
            </a:endParaRPr>
          </a:p>
          <a:p>
            <a:endParaRPr lang="en-GB"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2074"/>
          </a:xfrm>
        </p:spPr>
        <p:txBody>
          <a:bodyPr>
            <a:normAutofit fontScale="90000"/>
          </a:bodyPr>
          <a:lstStyle/>
          <a:p>
            <a:pPr algn="ctr"/>
            <a:r>
              <a:rPr lang="en-GB" u="sng" dirty="0">
                <a:effectLst/>
                <a:latin typeface="Times New Roman" pitchFamily="18" charset="0"/>
                <a:cs typeface="Times New Roman" pitchFamily="18" charset="0"/>
              </a:rPr>
              <a:t>Abstract</a:t>
            </a:r>
            <a:endParaRPr lang="en-US" dirty="0">
              <a:effectLst/>
            </a:endParaRPr>
          </a:p>
        </p:txBody>
      </p:sp>
      <p:sp>
        <p:nvSpPr>
          <p:cNvPr id="3" name="Content Placeholder 2"/>
          <p:cNvSpPr>
            <a:spLocks noGrp="1"/>
          </p:cNvSpPr>
          <p:nvPr>
            <p:ph idx="1"/>
          </p:nvPr>
        </p:nvSpPr>
        <p:spPr>
          <a:xfrm>
            <a:off x="1187624" y="980728"/>
            <a:ext cx="7746064" cy="5877272"/>
          </a:xfrm>
        </p:spPr>
        <p:txBody>
          <a:bodyPr>
            <a:normAutofit/>
          </a:bodyPr>
          <a:lstStyle/>
          <a:p>
            <a:pPr algn="just">
              <a:lnSpc>
                <a:spcPct val="120000"/>
              </a:lnSpc>
            </a:pPr>
            <a:r>
              <a:rPr lang="en-GB" sz="1900" dirty="0">
                <a:latin typeface="Times New Roman" pitchFamily="18" charset="0"/>
                <a:cs typeface="Times New Roman" pitchFamily="18" charset="0"/>
              </a:rPr>
              <a:t>Weather forecasting is the application of science and technology to predict the state of the atmosphere for a given location.</a:t>
            </a:r>
          </a:p>
          <a:p>
            <a:pPr algn="just">
              <a:lnSpc>
                <a:spcPct val="120000"/>
              </a:lnSpc>
              <a:buNone/>
            </a:pPr>
            <a:endParaRPr lang="en-GB" sz="1900" dirty="0">
              <a:latin typeface="Times New Roman" pitchFamily="18" charset="0"/>
              <a:cs typeface="Times New Roman" pitchFamily="18" charset="0"/>
            </a:endParaRPr>
          </a:p>
          <a:p>
            <a:pPr algn="just">
              <a:lnSpc>
                <a:spcPct val="120000"/>
              </a:lnSpc>
            </a:pPr>
            <a:r>
              <a:rPr lang="en-US" sz="1900" dirty="0">
                <a:latin typeface="Times New Roman" pitchFamily="18" charset="0"/>
                <a:cs typeface="Times New Roman" pitchFamily="18" charset="0"/>
              </a:rPr>
              <a:t> Ancient weather forecasting methods usually relied on observed patterns of events, also termed pattern recognition. For example, it might be observed that if the sunset was particularly red, the following day often brought fair weather.</a:t>
            </a:r>
          </a:p>
          <a:p>
            <a:pPr algn="just">
              <a:lnSpc>
                <a:spcPct val="120000"/>
              </a:lnSpc>
              <a:buNone/>
            </a:pPr>
            <a:endParaRPr lang="en-US" sz="1900" dirty="0">
              <a:latin typeface="Times New Roman" pitchFamily="18" charset="0"/>
              <a:cs typeface="Times New Roman" pitchFamily="18" charset="0"/>
            </a:endParaRPr>
          </a:p>
          <a:p>
            <a:pPr algn="just">
              <a:lnSpc>
                <a:spcPct val="120000"/>
              </a:lnSpc>
            </a:pPr>
            <a:r>
              <a:rPr lang="en-US" sz="1900" dirty="0">
                <a:latin typeface="Times New Roman" pitchFamily="18" charset="0"/>
                <a:cs typeface="Times New Roman" pitchFamily="18" charset="0"/>
              </a:rPr>
              <a:t>Here this system will predict weather based on parameters such as temperature, humidity and wind. User will enter current temperature; humidity and wind, System will take this parameter and will predict weather (rainfall in inches) from previous data in database(dataset).</a:t>
            </a:r>
          </a:p>
          <a:p>
            <a:pPr algn="just">
              <a:lnSpc>
                <a:spcPct val="120000"/>
              </a:lnSpc>
              <a:buNone/>
            </a:pPr>
            <a:endParaRPr lang="en-US" sz="1900" dirty="0">
              <a:latin typeface="Times New Roman" pitchFamily="18" charset="0"/>
              <a:cs typeface="Times New Roman" pitchFamily="18" charset="0"/>
            </a:endParaRPr>
          </a:p>
          <a:p>
            <a:pPr algn="just">
              <a:lnSpc>
                <a:spcPct val="120000"/>
              </a:lnSpc>
            </a:pPr>
            <a:r>
              <a:rPr lang="en-US" sz="1900" dirty="0">
                <a:latin typeface="Times New Roman" pitchFamily="18" charset="0"/>
                <a:cs typeface="Times New Roman" pitchFamily="18" charset="0"/>
              </a:rPr>
              <a:t>This system can be used in Air Traffic, Marine, Agriculture, Forestry, Military, and Navy etc.</a:t>
            </a:r>
          </a:p>
          <a:p>
            <a:pPr algn="just">
              <a:lnSpc>
                <a:spcPct val="120000"/>
              </a:lnSpc>
            </a:pPr>
            <a:endParaRPr lang="en-US"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u="sng" dirty="0">
                <a:effectLst/>
                <a:latin typeface="Times New Roman" pitchFamily="18" charset="0"/>
                <a:cs typeface="Times New Roman" pitchFamily="18" charset="0"/>
              </a:rPr>
              <a:t>System Definition</a:t>
            </a:r>
            <a:endParaRPr lang="en-US" u="sng"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1187624" y="1447800"/>
            <a:ext cx="7746064" cy="4800600"/>
          </a:xfrm>
        </p:spPr>
        <p:txBody>
          <a:bodyPr>
            <a:normAutofit/>
          </a:bodyPr>
          <a:lstStyle/>
          <a:p>
            <a:pPr algn="just"/>
            <a:r>
              <a:rPr lang="en-GB" sz="1900" dirty="0">
                <a:latin typeface="Times New Roman" pitchFamily="18" charset="0"/>
                <a:cs typeface="Times New Roman" pitchFamily="18" charset="0"/>
              </a:rPr>
              <a:t>Weather forecasting is the application of science and technology to predict the conditions of the atmosphere for a given location and time.</a:t>
            </a:r>
          </a:p>
          <a:p>
            <a:pPr algn="just">
              <a:buNone/>
            </a:pPr>
            <a:endParaRPr lang="en-GB" sz="1900" dirty="0">
              <a:latin typeface="Times New Roman" pitchFamily="18" charset="0"/>
              <a:cs typeface="Times New Roman" pitchFamily="18" charset="0"/>
            </a:endParaRPr>
          </a:p>
          <a:p>
            <a:pPr algn="just"/>
            <a:r>
              <a:rPr lang="en-GB" sz="1900" dirty="0">
                <a:latin typeface="Times New Roman" pitchFamily="18" charset="0"/>
                <a:cs typeface="Times New Roman" pitchFamily="18" charset="0"/>
              </a:rPr>
              <a:t>The Central Objective of this system is to provide the prediction of atmospheric behaviour for a given location and time.</a:t>
            </a:r>
          </a:p>
          <a:p>
            <a:pPr algn="just">
              <a:buNone/>
            </a:pPr>
            <a:endParaRPr lang="en-GB" sz="1900" dirty="0">
              <a:latin typeface="Times New Roman" pitchFamily="18" charset="0"/>
              <a:cs typeface="Times New Roman" pitchFamily="18" charset="0"/>
            </a:endParaRPr>
          </a:p>
          <a:p>
            <a:pPr algn="just"/>
            <a:r>
              <a:rPr lang="en-GB" sz="1900" dirty="0">
                <a:latin typeface="Times New Roman" pitchFamily="18" charset="0"/>
                <a:cs typeface="Times New Roman" pitchFamily="18" charset="0"/>
              </a:rPr>
              <a:t>This system give accurate data as compare to ancient way.</a:t>
            </a:r>
            <a:endParaRPr lang="en-US" sz="19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908720"/>
          </a:xfrm>
        </p:spPr>
        <p:txBody>
          <a:bodyPr/>
          <a:lstStyle/>
          <a:p>
            <a:pPr algn="ctr"/>
            <a:r>
              <a:rPr lang="en-GB" u="sng" dirty="0">
                <a:effectLst/>
                <a:latin typeface="Times New Roman" pitchFamily="18" charset="0"/>
                <a:cs typeface="Times New Roman" pitchFamily="18" charset="0"/>
              </a:rPr>
              <a:t>Advantages of System</a:t>
            </a:r>
            <a:endParaRPr lang="en-US" u="sng"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1187624" y="1412776"/>
            <a:ext cx="7746064" cy="5112568"/>
          </a:xfrm>
        </p:spPr>
        <p:txBody>
          <a:bodyPr>
            <a:noAutofit/>
          </a:bodyPr>
          <a:lstStyle/>
          <a:p>
            <a:pPr algn="just"/>
            <a:r>
              <a:rPr lang="en-GB" sz="1900" dirty="0">
                <a:latin typeface="Times New Roman" pitchFamily="18" charset="0"/>
                <a:cs typeface="Times New Roman" pitchFamily="18" charset="0"/>
              </a:rPr>
              <a:t>Military personnel benefit from weather forecasting as they can plan their military activities based on expected weather conditions. During the war the military can plan their battles by featuring in the expected weather condition to maximize the chance of winning the war.</a:t>
            </a:r>
          </a:p>
          <a:p>
            <a:pPr algn="just">
              <a:buNone/>
            </a:pPr>
            <a:endParaRPr lang="en-GB" sz="1900" dirty="0">
              <a:latin typeface="Times New Roman" pitchFamily="18" charset="0"/>
              <a:cs typeface="Times New Roman" pitchFamily="18" charset="0"/>
            </a:endParaRPr>
          </a:p>
          <a:p>
            <a:pPr algn="just"/>
            <a:r>
              <a:rPr lang="en-GB" sz="1900" dirty="0">
                <a:latin typeface="Times New Roman" pitchFamily="18" charset="0"/>
                <a:cs typeface="Times New Roman" pitchFamily="18" charset="0"/>
              </a:rPr>
              <a:t>Weather forecasting enable people to plan and take precautions against various natural calamities such as flood and typhoon so that to minimize their effects.</a:t>
            </a:r>
          </a:p>
          <a:p>
            <a:pPr algn="just">
              <a:buNone/>
            </a:pPr>
            <a:endParaRPr lang="en-GB" sz="1900" dirty="0">
              <a:latin typeface="Times New Roman" pitchFamily="18" charset="0"/>
              <a:cs typeface="Times New Roman" pitchFamily="18" charset="0"/>
            </a:endParaRPr>
          </a:p>
          <a:p>
            <a:pPr algn="just"/>
            <a:r>
              <a:rPr lang="en-GB" sz="1900" dirty="0">
                <a:latin typeface="Times New Roman" pitchFamily="18" charset="0"/>
                <a:cs typeface="Times New Roman" pitchFamily="18" charset="0"/>
              </a:rPr>
              <a:t>Weather forecasting enables farmers to adjust their farming activities to suit the expected weather condition. For example, if it is expected that there will be less rainfall in the future then farmers will prepare an irrigation system to compensate for the shortfall. </a:t>
            </a:r>
          </a:p>
          <a:p>
            <a:pPr algn="just">
              <a:buNone/>
            </a:pPr>
            <a:endParaRPr lang="en-GB" sz="1900" dirty="0">
              <a:latin typeface="Times New Roman" pitchFamily="18" charset="0"/>
              <a:cs typeface="Times New Roman" pitchFamily="18" charset="0"/>
            </a:endParaRPr>
          </a:p>
          <a:p>
            <a:pPr algn="just"/>
            <a:r>
              <a:rPr lang="en-GB" sz="1900" dirty="0">
                <a:latin typeface="Times New Roman" pitchFamily="18" charset="0"/>
                <a:cs typeface="Times New Roman" pitchFamily="18" charset="0"/>
              </a:rPr>
              <a:t>Weather forecasting greatly influences transport, especially in air and water. </a:t>
            </a:r>
          </a:p>
          <a:p>
            <a:pPr algn="just"/>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78098"/>
          </a:xfrm>
        </p:spPr>
        <p:txBody>
          <a:bodyPr>
            <a:normAutofit/>
          </a:bodyPr>
          <a:lstStyle/>
          <a:p>
            <a:pPr algn="ctr"/>
            <a:r>
              <a:rPr lang="en-US" u="sng" dirty="0">
                <a:effectLst/>
                <a:latin typeface="Times New Roman" pitchFamily="18" charset="0"/>
                <a:cs typeface="Times New Roman" pitchFamily="18" charset="0"/>
              </a:rPr>
              <a:t>Design Constraints</a:t>
            </a:r>
            <a:endParaRPr lang="en-US"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ctr">
              <a:buNone/>
            </a:pPr>
            <a:r>
              <a:rPr lang="en-US" sz="2000" b="1" dirty="0">
                <a:latin typeface="Times New Roman" pitchFamily="18" charset="0"/>
                <a:cs typeface="Times New Roman" pitchFamily="18" charset="0"/>
              </a:rPr>
              <a:t>1. </a:t>
            </a:r>
            <a:r>
              <a:rPr lang="en-US" sz="2400" b="1" dirty="0">
                <a:latin typeface="Times New Roman" pitchFamily="18" charset="0"/>
                <a:cs typeface="Times New Roman" pitchFamily="18" charset="0"/>
              </a:rPr>
              <a:t>Software Constraints</a:t>
            </a:r>
          </a:p>
          <a:p>
            <a:pPr algn="ctr">
              <a:buNone/>
            </a:pPr>
            <a:endParaRPr lang="en-US" sz="2000" u="sng" dirty="0">
              <a:latin typeface="Times New Roman" pitchFamily="18" charset="0"/>
              <a:cs typeface="Times New Roman" pitchFamily="18" charset="0"/>
            </a:endParaRPr>
          </a:p>
          <a:p>
            <a:pPr fontAlgn="base"/>
            <a:r>
              <a:rPr lang="en-US" sz="2000" dirty="0">
                <a:latin typeface="Times New Roman" pitchFamily="18" charset="0"/>
                <a:cs typeface="Times New Roman" pitchFamily="18" charset="0"/>
              </a:rPr>
              <a:t>Operating System  – Windows/</a:t>
            </a:r>
            <a:r>
              <a:rPr lang="en-US" sz="2000" dirty="0" err="1">
                <a:latin typeface="Times New Roman" pitchFamily="18" charset="0"/>
                <a:cs typeface="Times New Roman" pitchFamily="18" charset="0"/>
              </a:rPr>
              <a:t>linux</a:t>
            </a:r>
            <a:endParaRPr lang="en-US" sz="2000" dirty="0">
              <a:latin typeface="Times New Roman" pitchFamily="18" charset="0"/>
              <a:cs typeface="Times New Roman" pitchFamily="18" charset="0"/>
            </a:endParaRPr>
          </a:p>
          <a:p>
            <a:pPr fontAlgn="base"/>
            <a:r>
              <a:rPr lang="en-IN" sz="2000" dirty="0">
                <a:latin typeface="Times New Roman" pitchFamily="18" charset="0"/>
                <a:cs typeface="Times New Roman" pitchFamily="18" charset="0"/>
              </a:rPr>
              <a:t>HTML</a:t>
            </a:r>
          </a:p>
          <a:p>
            <a:pPr fontAlgn="base"/>
            <a:r>
              <a:rPr lang="en-IN" sz="2000" dirty="0">
                <a:latin typeface="Times New Roman" pitchFamily="18" charset="0"/>
                <a:cs typeface="Times New Roman" pitchFamily="18" charset="0"/>
              </a:rPr>
              <a:t>CSS</a:t>
            </a:r>
          </a:p>
          <a:p>
            <a:pPr fontAlgn="base"/>
            <a:r>
              <a:rPr lang="en-IN" sz="2000" dirty="0">
                <a:latin typeface="Times New Roman" pitchFamily="18" charset="0"/>
                <a:cs typeface="Times New Roman" pitchFamily="18" charset="0"/>
              </a:rPr>
              <a:t>JavaScript</a:t>
            </a:r>
          </a:p>
          <a:p>
            <a:pPr marL="82296" indent="0" fontAlgn="base">
              <a:buNone/>
            </a:pPr>
            <a:endParaRPr lang="en-US" sz="2000" dirty="0">
              <a:latin typeface="Times New Roman" pitchFamily="18" charset="0"/>
              <a:cs typeface="Times New Roman" pitchFamily="18" charset="0"/>
            </a:endParaRPr>
          </a:p>
          <a:p>
            <a:pPr algn="ctr">
              <a:buNone/>
            </a:pPr>
            <a:r>
              <a:rPr lang="en-US" sz="2400" dirty="0">
                <a:latin typeface="Times New Roman" pitchFamily="18" charset="0"/>
                <a:cs typeface="Times New Roman" pitchFamily="18" charset="0"/>
              </a:rPr>
              <a:t> 2. </a:t>
            </a:r>
            <a:r>
              <a:rPr lang="en-US" sz="2400" b="1" dirty="0">
                <a:latin typeface="Times New Roman" pitchFamily="18" charset="0"/>
                <a:cs typeface="Times New Roman" pitchFamily="18" charset="0"/>
              </a:rPr>
              <a:t>Hardware Constraints</a:t>
            </a:r>
          </a:p>
          <a:p>
            <a:pPr fontAlgn="base"/>
            <a:endParaRPr lang="en-US" sz="2000" u="sng" dirty="0">
              <a:latin typeface="Times New Roman" pitchFamily="18" charset="0"/>
              <a:cs typeface="Times New Roman" pitchFamily="18" charset="0"/>
            </a:endParaRPr>
          </a:p>
          <a:p>
            <a:pPr fontAlgn="base"/>
            <a:r>
              <a:rPr lang="en-US" sz="2000" dirty="0">
                <a:latin typeface="Times New Roman" pitchFamily="18" charset="0"/>
                <a:cs typeface="Times New Roman" pitchFamily="18" charset="0"/>
              </a:rPr>
              <a:t>Processor  – INTEL CORE i3(2.30 GHz)</a:t>
            </a:r>
          </a:p>
          <a:p>
            <a:pPr fontAlgn="base"/>
            <a:r>
              <a:rPr lang="en-US" sz="2000" dirty="0">
                <a:latin typeface="Times New Roman" pitchFamily="18" charset="0"/>
                <a:cs typeface="Times New Roman" pitchFamily="18" charset="0"/>
              </a:rPr>
              <a:t>RAM  – 4 GB RAM </a:t>
            </a:r>
          </a:p>
          <a:p>
            <a:pPr fontAlgn="base"/>
            <a:r>
              <a:rPr lang="en-US" sz="2000" dirty="0">
                <a:latin typeface="Times New Roman" pitchFamily="18" charset="0"/>
                <a:cs typeface="Times New Roman" pitchFamily="18" charset="0"/>
              </a:rPr>
              <a:t>Hard disk – 250 GB HDD</a:t>
            </a:r>
          </a:p>
          <a:p>
            <a:pPr fontAlgn="base"/>
            <a:r>
              <a:rPr lang="en-US" sz="2000" dirty="0">
                <a:latin typeface="Times New Roman" pitchFamily="18" charset="0"/>
                <a:cs typeface="Times New Roman" pitchFamily="18" charset="0"/>
              </a:rPr>
              <a:t>Laptop</a:t>
            </a:r>
          </a:p>
          <a:p>
            <a:pPr fontAlgn="base">
              <a:buNone/>
            </a:pPr>
            <a:endParaRPr lang="en-US" sz="2000" dirty="0">
              <a:latin typeface="Times New Roman" pitchFamily="18" charset="0"/>
              <a:cs typeface="Times New Roman" pitchFamily="18" charset="0"/>
            </a:endParaRP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t>
            </a:r>
            <a:r>
              <a:rPr lang="en-US" u="sng" dirty="0">
                <a:effectLst/>
                <a:latin typeface="Times New Roman" pitchFamily="18" charset="0"/>
                <a:cs typeface="Times New Roman" pitchFamily="18" charset="0"/>
              </a:rPr>
              <a:t>UML Diagrams</a:t>
            </a:r>
          </a:p>
        </p:txBody>
      </p:sp>
      <p:sp>
        <p:nvSpPr>
          <p:cNvPr id="3" name="Content Placeholder 2"/>
          <p:cNvSpPr>
            <a:spLocks noGrp="1"/>
          </p:cNvSpPr>
          <p:nvPr>
            <p:ph idx="1"/>
          </p:nvPr>
        </p:nvSpPr>
        <p:spPr/>
        <p:txBody>
          <a:bodyPr>
            <a:normAutofit/>
          </a:bodyPr>
          <a:lstStyle/>
          <a:p>
            <a:pPr algn="just" fontAlgn="base"/>
            <a:r>
              <a:rPr lang="en-GB" sz="1900" dirty="0">
                <a:latin typeface="Times New Roman" pitchFamily="18" charset="0"/>
                <a:cs typeface="Times New Roman" pitchFamily="18" charset="0"/>
              </a:rPr>
              <a:t>The unified modelling language (UML) is a standard language for specifying, visualizing, constructing, and documenting the </a:t>
            </a:r>
            <a:r>
              <a:rPr lang="en-GB" sz="1900" dirty="0" err="1">
                <a:latin typeface="Times New Roman" pitchFamily="18" charset="0"/>
                <a:cs typeface="Times New Roman" pitchFamily="18" charset="0"/>
              </a:rPr>
              <a:t>artifacts</a:t>
            </a:r>
            <a:r>
              <a:rPr lang="en-GB" sz="1900" dirty="0">
                <a:latin typeface="Times New Roman" pitchFamily="18" charset="0"/>
                <a:cs typeface="Times New Roman" pitchFamily="18" charset="0"/>
              </a:rPr>
              <a:t> of software systems, as well as for business </a:t>
            </a:r>
            <a:r>
              <a:rPr lang="en-GB" sz="1900" dirty="0" err="1">
                <a:latin typeface="Times New Roman" pitchFamily="18" charset="0"/>
                <a:cs typeface="Times New Roman" pitchFamily="18" charset="0"/>
              </a:rPr>
              <a:t>modeling</a:t>
            </a:r>
            <a:r>
              <a:rPr lang="en-GB" sz="1900" dirty="0">
                <a:latin typeface="Times New Roman" pitchFamily="18" charset="0"/>
                <a:cs typeface="Times New Roman" pitchFamily="18" charset="0"/>
              </a:rPr>
              <a:t> and other non-software systems</a:t>
            </a:r>
          </a:p>
          <a:p>
            <a:pPr algn="just" fontAlgn="base">
              <a:buNone/>
            </a:pPr>
            <a:endParaRPr lang="en-GB" sz="1900" dirty="0">
              <a:latin typeface="Times New Roman" pitchFamily="18" charset="0"/>
              <a:cs typeface="Times New Roman" pitchFamily="18" charset="0"/>
            </a:endParaRPr>
          </a:p>
          <a:p>
            <a:pPr algn="just" fontAlgn="base"/>
            <a:r>
              <a:rPr lang="en-GB" sz="1900" dirty="0">
                <a:latin typeface="Times New Roman" pitchFamily="18" charset="0"/>
                <a:cs typeface="Times New Roman" pitchFamily="18" charset="0"/>
              </a:rPr>
              <a:t>The UML uses  graphical notations to express the design of software projects</a:t>
            </a:r>
          </a:p>
          <a:p>
            <a:endParaRPr lang="en-US"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a:effectLst/>
                <a:latin typeface="Times New Roman" pitchFamily="18" charset="0"/>
                <a:cs typeface="Times New Roman" pitchFamily="18" charset="0"/>
              </a:rPr>
              <a:t>Use Case Diagram</a:t>
            </a:r>
            <a:endParaRPr lang="en-US" u="sng" dirty="0">
              <a:effectLst/>
              <a:latin typeface="Times New Roman" pitchFamily="18" charset="0"/>
              <a:cs typeface="Times New Roman" pitchFamily="18" charset="0"/>
            </a:endParaRPr>
          </a:p>
        </p:txBody>
      </p:sp>
      <p:pic>
        <p:nvPicPr>
          <p:cNvPr id="4" name="Content Placeholder 3" descr="WhatsApp Image 2021-10-20 at 22.07.42.jpeg"/>
          <p:cNvPicPr>
            <a:picLocks noGrp="1" noChangeAspect="1"/>
          </p:cNvPicPr>
          <p:nvPr>
            <p:ph idx="1"/>
          </p:nvPr>
        </p:nvPicPr>
        <p:blipFill>
          <a:blip r:embed="rId2" cstate="print"/>
          <a:stretch>
            <a:fillRect/>
          </a:stretch>
        </p:blipFill>
        <p:spPr>
          <a:xfrm>
            <a:off x="1187624" y="1466850"/>
            <a:ext cx="7776864" cy="520251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a:effectLst/>
                <a:latin typeface="Times New Roman" pitchFamily="18" charset="0"/>
                <a:cs typeface="Times New Roman" pitchFamily="18" charset="0"/>
              </a:rPr>
              <a:t>Sequence Diagram</a:t>
            </a:r>
            <a:endParaRPr lang="en-US" u="sng" dirty="0">
              <a:effectLst/>
              <a:latin typeface="Times New Roman" pitchFamily="18" charset="0"/>
              <a:cs typeface="Times New Roman" pitchFamily="18" charset="0"/>
            </a:endParaRPr>
          </a:p>
        </p:txBody>
      </p:sp>
      <p:pic>
        <p:nvPicPr>
          <p:cNvPr id="4" name="Content Placeholder 3" descr="WhatsApp Image 2021-10-20 at 22.09.47.jpeg"/>
          <p:cNvPicPr>
            <a:picLocks noGrp="1" noChangeAspect="1"/>
          </p:cNvPicPr>
          <p:nvPr>
            <p:ph idx="1"/>
          </p:nvPr>
        </p:nvPicPr>
        <p:blipFill>
          <a:blip r:embed="rId2" cstate="print"/>
          <a:stretch>
            <a:fillRect/>
          </a:stretch>
        </p:blipFill>
        <p:spPr>
          <a:xfrm>
            <a:off x="1187624" y="1700808"/>
            <a:ext cx="7776864" cy="5157192"/>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154</TotalTime>
  <Words>477</Words>
  <Application>Microsoft Office PowerPoint</Application>
  <PresentationFormat>On-screen Show (4:3)</PresentationFormat>
  <Paragraphs>77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Gill Sans MT</vt:lpstr>
      <vt:lpstr>Times New Roman</vt:lpstr>
      <vt:lpstr>Verdana</vt:lpstr>
      <vt:lpstr>Wingdings 2</vt:lpstr>
      <vt:lpstr>Solstice</vt:lpstr>
      <vt:lpstr>Weather Forecasting Website</vt:lpstr>
      <vt:lpstr>Contents</vt:lpstr>
      <vt:lpstr>Abstract</vt:lpstr>
      <vt:lpstr>System Definition</vt:lpstr>
      <vt:lpstr>Advantages of System</vt:lpstr>
      <vt:lpstr>Design Constraints</vt:lpstr>
      <vt:lpstr> UML Diagrams</vt:lpstr>
      <vt:lpstr>Use Case Diagram</vt:lpstr>
      <vt:lpstr>Sequence Diagram</vt:lpstr>
      <vt:lpstr>Activity Diagram</vt:lpstr>
      <vt:lpstr>Class Diagram</vt:lpstr>
      <vt:lpstr>DFD</vt:lpstr>
      <vt:lpstr>Screenshot of system</vt:lpstr>
      <vt:lpstr>Screenshot of system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DELL</dc:creator>
  <cp:lastModifiedBy>Henil Kevadiya</cp:lastModifiedBy>
  <cp:revision>9</cp:revision>
  <dcterms:created xsi:type="dcterms:W3CDTF">2021-10-20T15:01:13Z</dcterms:created>
  <dcterms:modified xsi:type="dcterms:W3CDTF">2021-10-21T07:07:04Z</dcterms:modified>
</cp:coreProperties>
</file>