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6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7967" y="633869"/>
            <a:ext cx="2348695" cy="1350593"/>
            <a:chOff x="857967" y="633869"/>
            <a:chExt cx="2348695" cy="1350593"/>
          </a:xfrm>
        </p:grpSpPr>
        <p:sp>
          <p:nvSpPr>
            <p:cNvPr id="3" name="object 3"/>
            <p:cNvSpPr/>
            <p:nvPr/>
          </p:nvSpPr>
          <p:spPr>
            <a:xfrm>
              <a:off x="857967" y="92718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2558962" y="63386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89710" y="49340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831142" y="553878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819400"/>
            <a:ext cx="9682226" cy="693780"/>
          </a:xfrm>
          <a:prstGeom prst="rect">
            <a:avLst/>
          </a:prstGeom>
        </p:spPr>
        <p:txBody>
          <a:bodyPr vert="horz" wrap="square" lIns="0" tIns="16510" rIns="0" bIns="0" rtlCol="0">
            <a:spAutoFit/>
          </a:bodyPr>
          <a:lstStyle/>
          <a:p>
            <a:pPr marL="3213735">
              <a:lnSpc>
                <a:spcPct val="100000"/>
              </a:lnSpc>
              <a:spcBef>
                <a:spcPts val="130"/>
              </a:spcBef>
            </a:pPr>
            <a:r>
              <a:rPr lang="en-US" sz="4400" b="1" spc="15" dirty="0" smtClean="0"/>
              <a:t>      NARESH R</a:t>
            </a:r>
            <a:endParaRPr sz="4400" b="1" spc="15" dirty="0"/>
          </a:p>
        </p:txBody>
      </p:sp>
      <p:sp>
        <p:nvSpPr>
          <p:cNvPr id="8" name="object 8"/>
          <p:cNvSpPr txBox="1"/>
          <p:nvPr/>
        </p:nvSpPr>
        <p:spPr>
          <a:xfrm>
            <a:off x="6324600" y="4038600"/>
            <a:ext cx="5334000" cy="1331134"/>
          </a:xfrm>
          <a:prstGeom prst="rect">
            <a:avLst/>
          </a:prstGeom>
        </p:spPr>
        <p:txBody>
          <a:bodyPr vert="horz" wrap="square" lIns="0" tIns="12700" rIns="0" bIns="0" rtlCol="0">
            <a:spAutoFit/>
          </a:bodyPr>
          <a:lstStyle/>
          <a:p>
            <a:pPr marL="12700">
              <a:lnSpc>
                <a:spcPct val="100000"/>
              </a:lnSpc>
              <a:spcBef>
                <a:spcPts val="100"/>
              </a:spcBef>
            </a:pPr>
            <a:r>
              <a:rPr lang="en-IN" sz="2800" b="1" dirty="0" smtClean="0">
                <a:solidFill>
                  <a:schemeClr val="accent1">
                    <a:lumMod val="75000"/>
                  </a:schemeClr>
                </a:solidFill>
              </a:rPr>
              <a:t>    </a:t>
            </a:r>
            <a:r>
              <a:rPr lang="en-IN" sz="2800" b="1" dirty="0" smtClean="0">
                <a:solidFill>
                  <a:schemeClr val="accent2">
                    <a:lumMod val="75000"/>
                  </a:schemeClr>
                </a:solidFill>
              </a:rPr>
              <a:t>RECURRENT NEURAL NETWORK</a:t>
            </a:r>
          </a:p>
          <a:p>
            <a:pPr marL="12700">
              <a:spcBef>
                <a:spcPts val="100"/>
              </a:spcBef>
            </a:pPr>
            <a:r>
              <a:rPr lang="en-US" sz="2800" b="1" dirty="0">
                <a:solidFill>
                  <a:schemeClr val="accent2">
                    <a:lumMod val="75000"/>
                  </a:schemeClr>
                </a:solidFill>
                <a:latin typeface="Trebuchet MS"/>
                <a:cs typeface="Trebuchet MS"/>
              </a:rPr>
              <a:t> </a:t>
            </a:r>
            <a:r>
              <a:rPr lang="en-US" sz="2800" b="1" dirty="0" smtClean="0">
                <a:solidFill>
                  <a:schemeClr val="accent2">
                    <a:lumMod val="75000"/>
                  </a:schemeClr>
                </a:solidFill>
                <a:latin typeface="Trebuchet MS"/>
                <a:cs typeface="Trebuchet MS"/>
              </a:rPr>
              <a:t>                </a:t>
            </a:r>
            <a:r>
              <a:rPr lang="en-IN" sz="2800" b="1" dirty="0">
                <a:solidFill>
                  <a:schemeClr val="accent2">
                    <a:lumMod val="75000"/>
                  </a:schemeClr>
                </a:solidFill>
              </a:rPr>
              <a:t>(RNN)</a:t>
            </a:r>
            <a:endParaRPr lang="en-IN" sz="2800" b="1" dirty="0">
              <a:solidFill>
                <a:schemeClr val="accent2">
                  <a:lumMod val="75000"/>
                </a:schemeClr>
              </a:solidFill>
              <a:latin typeface="Trebuchet MS"/>
              <a:cs typeface="Trebuchet MS"/>
            </a:endParaRPr>
          </a:p>
          <a:p>
            <a:pPr marL="12700">
              <a:lnSpc>
                <a:spcPct val="100000"/>
              </a:lnSpc>
              <a:spcBef>
                <a:spcPts val="100"/>
              </a:spcBef>
            </a:pPr>
            <a:endParaRPr lang="en-IN" sz="2800" dirty="0">
              <a:solidFill>
                <a:schemeClr val="accent1">
                  <a:lumMod val="7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133600"/>
            <a:ext cx="5715000" cy="3047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518445"/>
            <a:ext cx="8077200" cy="42773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024913"/>
          </a:xfrm>
          <a:prstGeom prst="rect">
            <a:avLst/>
          </a:prstGeom>
        </p:spPr>
        <p:txBody>
          <a:bodyPr vert="horz" wrap="square" lIns="0" tIns="16510" rIns="0" bIns="0" rtlCol="0">
            <a:spAutoFit/>
          </a:bodyPr>
          <a:lstStyle/>
          <a:p>
            <a:pPr marL="12700">
              <a:spcBef>
                <a:spcPts val="130"/>
              </a:spcBef>
            </a:pPr>
            <a:r>
              <a:rPr lang="en-IN" sz="4400" b="0" dirty="0">
                <a:solidFill>
                  <a:srgbClr val="FF0000"/>
                </a:solidFill>
              </a:rPr>
              <a:t>GOOGLE STOCK PRICE PREDICTION USING RNN</a:t>
            </a:r>
            <a:r>
              <a:rPr lang="en-IN" sz="4400" b="0" dirty="0"/>
              <a:t/>
            </a:r>
            <a:br>
              <a:rPr lang="en-IN" sz="4400" b="0"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213686A-5C90-47E2-A3B1-09F01FFDF708}"/>
              </a:ext>
            </a:extLst>
          </p:cNvPr>
          <p:cNvSpPr txBox="1"/>
          <p:nvPr/>
        </p:nvSpPr>
        <p:spPr>
          <a:xfrm>
            <a:off x="739775" y="2438400"/>
            <a:ext cx="8637305" cy="3785652"/>
          </a:xfrm>
          <a:prstGeom prst="rect">
            <a:avLst/>
          </a:prstGeom>
          <a:noFill/>
        </p:spPr>
        <p:txBody>
          <a:bodyPr wrap="square" rtlCol="0">
            <a:spAutoFit/>
          </a:bodyPr>
          <a:lstStyle/>
          <a:p>
            <a:r>
              <a:rPr lang="en-US" sz="2000" dirty="0"/>
              <a:t>              In the vast and dynamic realm of financial markets, where fortunes rise and fall with the tick of each trading second, the quest to forecast stock prices has always been paramount. Among the titans of the market, Google, with its unparalleled reach and influence, stands as a beacon for investors worldwide. Harnessing the power of cutting-edge technology, particularly Recurrent Neural Networks (RNNs), offers a promising avenue for deciphering the intricate patterns underlying Google's stock behavior. As we delve into the realm of RNNs, we embark on a journey to unlock the secrets hidden within the labyrinth of historical market data, striving to chart a course towards more informed and effective investment strategies. Join us as we navigate the tumultuous seas of financial markets, guided by the innovative capabilities of RNNs, in our pursuit of predicting Google's stock prices with greater accuracy and foresight.</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BF028728-443F-4CF3-8027-DD2F0AD1DA8C}"/>
              </a:ext>
            </a:extLst>
          </p:cNvPr>
          <p:cNvSpPr txBox="1"/>
          <p:nvPr/>
        </p:nvSpPr>
        <p:spPr>
          <a:xfrm>
            <a:off x="1918335" y="1676717"/>
            <a:ext cx="6482715" cy="4678204"/>
          </a:xfrm>
          <a:prstGeom prst="rect">
            <a:avLst/>
          </a:prstGeom>
          <a:noFill/>
        </p:spPr>
        <p:txBody>
          <a:bodyPr wrap="square" rtlCol="0">
            <a:spAutoFit/>
          </a:bodyPr>
          <a:lstStyle/>
          <a:p>
            <a:pPr>
              <a:lnSpc>
                <a:spcPct val="200000"/>
              </a:lnSpc>
            </a:pPr>
            <a:r>
              <a:rPr lang="en-US" sz="2000" dirty="0">
                <a:solidFill>
                  <a:schemeClr val="tx2"/>
                </a:solidFill>
              </a:rPr>
              <a:t>1. PROBLEM STATEMENT</a:t>
            </a:r>
          </a:p>
          <a:p>
            <a:pPr>
              <a:lnSpc>
                <a:spcPct val="200000"/>
              </a:lnSpc>
            </a:pPr>
            <a:r>
              <a:rPr lang="en-US" sz="2000" dirty="0">
                <a:solidFill>
                  <a:schemeClr val="tx2"/>
                </a:solidFill>
              </a:rPr>
              <a:t>2.</a:t>
            </a:r>
            <a:r>
              <a:rPr lang="en-IN" sz="2000" spc="5" dirty="0">
                <a:solidFill>
                  <a:schemeClr val="tx2"/>
                </a:solidFill>
              </a:rPr>
              <a:t> PROJECT </a:t>
            </a:r>
            <a:r>
              <a:rPr lang="en-IN" sz="2000" spc="-20" dirty="0">
                <a:solidFill>
                  <a:schemeClr val="tx2"/>
                </a:solidFill>
              </a:rPr>
              <a:t>OVERVIEW</a:t>
            </a:r>
          </a:p>
          <a:p>
            <a:pPr>
              <a:lnSpc>
                <a:spcPct val="200000"/>
              </a:lnSpc>
            </a:pPr>
            <a:r>
              <a:rPr lang="en-US" sz="2000" spc="-20" dirty="0">
                <a:solidFill>
                  <a:schemeClr val="tx2"/>
                </a:solidFill>
              </a:rPr>
              <a:t>3</a:t>
            </a:r>
            <a:r>
              <a:rPr lang="en-IN" sz="2000" spc="-20" dirty="0">
                <a:solidFill>
                  <a:schemeClr val="tx2"/>
                </a:solidFill>
              </a:rPr>
              <a:t>.</a:t>
            </a:r>
            <a:r>
              <a:rPr lang="en-US" sz="2000" spc="25" dirty="0">
                <a:solidFill>
                  <a:schemeClr val="tx2"/>
                </a:solidFill>
              </a:rPr>
              <a:t> W</a:t>
            </a:r>
            <a:r>
              <a:rPr lang="en-US" sz="2000" spc="-20" dirty="0">
                <a:solidFill>
                  <a:schemeClr val="tx2"/>
                </a:solidFill>
              </a:rPr>
              <a:t>H</a:t>
            </a:r>
            <a:r>
              <a:rPr lang="en-US" sz="2000" spc="20" dirty="0">
                <a:solidFill>
                  <a:schemeClr val="tx2"/>
                </a:solidFill>
              </a:rPr>
              <a:t>O</a:t>
            </a:r>
            <a:r>
              <a:rPr lang="en-US" sz="2000" spc="-235" dirty="0">
                <a:solidFill>
                  <a:schemeClr val="tx2"/>
                </a:solidFill>
              </a:rPr>
              <a:t> </a:t>
            </a:r>
            <a:r>
              <a:rPr lang="en-US" sz="2000" spc="-10" dirty="0">
                <a:solidFill>
                  <a:schemeClr val="tx2"/>
                </a:solidFill>
              </a:rPr>
              <a:t>AR</a:t>
            </a:r>
            <a:r>
              <a:rPr lang="en-US" sz="2000" spc="15" dirty="0">
                <a:solidFill>
                  <a:schemeClr val="tx2"/>
                </a:solidFill>
              </a:rPr>
              <a:t>E</a:t>
            </a:r>
            <a:r>
              <a:rPr lang="en-US" sz="2000" spc="-35" dirty="0">
                <a:solidFill>
                  <a:schemeClr val="tx2"/>
                </a:solidFill>
              </a:rPr>
              <a:t> </a:t>
            </a:r>
            <a:r>
              <a:rPr lang="en-US" sz="2000" spc="-10" dirty="0">
                <a:solidFill>
                  <a:schemeClr val="tx2"/>
                </a:solidFill>
              </a:rPr>
              <a:t>T</a:t>
            </a:r>
            <a:r>
              <a:rPr lang="en-US" sz="2000" spc="-15" dirty="0">
                <a:solidFill>
                  <a:schemeClr val="tx2"/>
                </a:solidFill>
              </a:rPr>
              <a:t>H</a:t>
            </a:r>
            <a:r>
              <a:rPr lang="en-US" sz="2000" spc="15" dirty="0">
                <a:solidFill>
                  <a:schemeClr val="tx2"/>
                </a:solidFill>
              </a:rPr>
              <a:t>E</a:t>
            </a:r>
            <a:r>
              <a:rPr lang="en-US" sz="2000" spc="-35" dirty="0">
                <a:solidFill>
                  <a:schemeClr val="tx2"/>
                </a:solidFill>
              </a:rPr>
              <a:t> </a:t>
            </a:r>
            <a:r>
              <a:rPr lang="en-US" sz="2000" spc="-20" dirty="0">
                <a:solidFill>
                  <a:schemeClr val="tx2"/>
                </a:solidFill>
              </a:rPr>
              <a:t>E</a:t>
            </a:r>
            <a:r>
              <a:rPr lang="en-US" sz="2000" spc="30" dirty="0">
                <a:solidFill>
                  <a:schemeClr val="tx2"/>
                </a:solidFill>
              </a:rPr>
              <a:t>N</a:t>
            </a:r>
            <a:r>
              <a:rPr lang="en-US" sz="2000" spc="15" dirty="0">
                <a:solidFill>
                  <a:schemeClr val="tx2"/>
                </a:solidFill>
              </a:rPr>
              <a:t>D</a:t>
            </a:r>
            <a:r>
              <a:rPr lang="en-US" sz="2000" spc="-45" dirty="0">
                <a:solidFill>
                  <a:schemeClr val="tx2"/>
                </a:solidFill>
              </a:rPr>
              <a:t> </a:t>
            </a:r>
            <a:r>
              <a:rPr lang="en-US" sz="2000" dirty="0">
                <a:solidFill>
                  <a:schemeClr val="tx2"/>
                </a:solidFill>
              </a:rPr>
              <a:t>U</a:t>
            </a:r>
            <a:r>
              <a:rPr lang="en-US" sz="2000" spc="10" dirty="0">
                <a:solidFill>
                  <a:schemeClr val="tx2"/>
                </a:solidFill>
              </a:rPr>
              <a:t>S</a:t>
            </a:r>
            <a:r>
              <a:rPr lang="en-US" sz="2000" spc="-25" dirty="0">
                <a:solidFill>
                  <a:schemeClr val="tx2"/>
                </a:solidFill>
              </a:rPr>
              <a:t>E</a:t>
            </a:r>
            <a:r>
              <a:rPr lang="en-US" sz="2000" spc="-10" dirty="0">
                <a:solidFill>
                  <a:schemeClr val="tx2"/>
                </a:solidFill>
              </a:rPr>
              <a:t>R</a:t>
            </a:r>
            <a:r>
              <a:rPr lang="en-US" sz="2000" spc="5" dirty="0">
                <a:solidFill>
                  <a:schemeClr val="tx2"/>
                </a:solidFill>
              </a:rPr>
              <a:t>S?</a:t>
            </a:r>
          </a:p>
          <a:p>
            <a:pPr>
              <a:lnSpc>
                <a:spcPct val="200000"/>
              </a:lnSpc>
            </a:pPr>
            <a:r>
              <a:rPr lang="en-US" sz="2000" spc="5" dirty="0">
                <a:solidFill>
                  <a:schemeClr val="tx2"/>
                </a:solidFill>
              </a:rPr>
              <a:t>4.</a:t>
            </a:r>
            <a:r>
              <a:rPr lang="en-US" sz="2000" spc="-40" dirty="0">
                <a:solidFill>
                  <a:schemeClr val="tx2"/>
                </a:solidFill>
              </a:rPr>
              <a:t> Y</a:t>
            </a:r>
            <a:r>
              <a:rPr lang="en-US" sz="2000" spc="10" dirty="0">
                <a:solidFill>
                  <a:schemeClr val="tx2"/>
                </a:solidFill>
              </a:rPr>
              <a:t>O</a:t>
            </a:r>
            <a:r>
              <a:rPr lang="en-US" sz="2000" spc="25" dirty="0">
                <a:solidFill>
                  <a:schemeClr val="tx2"/>
                </a:solidFill>
              </a:rPr>
              <a:t>U</a:t>
            </a:r>
            <a:r>
              <a:rPr lang="en-US" sz="2000" dirty="0">
                <a:solidFill>
                  <a:schemeClr val="tx2"/>
                </a:solidFill>
              </a:rPr>
              <a:t>R</a:t>
            </a:r>
            <a:r>
              <a:rPr lang="en-US" sz="2000" spc="5" dirty="0">
                <a:solidFill>
                  <a:schemeClr val="tx2"/>
                </a:solidFill>
              </a:rPr>
              <a:t> </a:t>
            </a:r>
            <a:r>
              <a:rPr lang="en-US" sz="2000" spc="25" dirty="0">
                <a:solidFill>
                  <a:schemeClr val="tx2"/>
                </a:solidFill>
              </a:rPr>
              <a:t>S</a:t>
            </a:r>
            <a:r>
              <a:rPr lang="en-US" sz="2000" spc="10" dirty="0">
                <a:solidFill>
                  <a:schemeClr val="tx2"/>
                </a:solidFill>
              </a:rPr>
              <a:t>O</a:t>
            </a:r>
            <a:r>
              <a:rPr lang="en-US" sz="2000" spc="25" dirty="0">
                <a:solidFill>
                  <a:schemeClr val="tx2"/>
                </a:solidFill>
              </a:rPr>
              <a:t>LU</a:t>
            </a:r>
            <a:r>
              <a:rPr lang="en-US" sz="2000" spc="-35" dirty="0">
                <a:solidFill>
                  <a:schemeClr val="tx2"/>
                </a:solidFill>
              </a:rPr>
              <a:t>T</a:t>
            </a:r>
            <a:r>
              <a:rPr lang="en-US" sz="2000" spc="-30" dirty="0">
                <a:solidFill>
                  <a:schemeClr val="tx2"/>
                </a:solidFill>
              </a:rPr>
              <a:t>I</a:t>
            </a:r>
            <a:r>
              <a:rPr lang="en-US" sz="2000" spc="10" dirty="0">
                <a:solidFill>
                  <a:schemeClr val="tx2"/>
                </a:solidFill>
              </a:rPr>
              <a:t>O</a:t>
            </a:r>
            <a:r>
              <a:rPr lang="en-US" sz="2000" dirty="0">
                <a:solidFill>
                  <a:schemeClr val="tx2"/>
                </a:solidFill>
              </a:rPr>
              <a:t>N</a:t>
            </a:r>
            <a:r>
              <a:rPr lang="en-US" sz="2000" spc="-345" dirty="0">
                <a:solidFill>
                  <a:schemeClr val="tx2"/>
                </a:solidFill>
              </a:rPr>
              <a:t> </a:t>
            </a:r>
            <a:r>
              <a:rPr lang="en-US" sz="2000" spc="-35" dirty="0">
                <a:solidFill>
                  <a:schemeClr val="tx2"/>
                </a:solidFill>
              </a:rPr>
              <a:t>A</a:t>
            </a:r>
            <a:r>
              <a:rPr lang="en-US" sz="2000" spc="-5" dirty="0">
                <a:solidFill>
                  <a:schemeClr val="tx2"/>
                </a:solidFill>
              </a:rPr>
              <a:t>N</a:t>
            </a:r>
            <a:r>
              <a:rPr lang="en-US" sz="2000" dirty="0">
                <a:solidFill>
                  <a:schemeClr val="tx2"/>
                </a:solidFill>
              </a:rPr>
              <a:t>D</a:t>
            </a:r>
            <a:r>
              <a:rPr lang="en-US" sz="2000" spc="35" dirty="0">
                <a:solidFill>
                  <a:schemeClr val="tx2"/>
                </a:solidFill>
              </a:rPr>
              <a:t> </a:t>
            </a:r>
            <a:r>
              <a:rPr lang="en-US" sz="2000" spc="-30" dirty="0">
                <a:solidFill>
                  <a:schemeClr val="tx2"/>
                </a:solidFill>
              </a:rPr>
              <a:t>I</a:t>
            </a:r>
            <a:r>
              <a:rPr lang="en-US" sz="2000" spc="-35" dirty="0">
                <a:solidFill>
                  <a:schemeClr val="tx2"/>
                </a:solidFill>
              </a:rPr>
              <a:t>T</a:t>
            </a:r>
            <a:r>
              <a:rPr lang="en-US" sz="2000" dirty="0">
                <a:solidFill>
                  <a:schemeClr val="tx2"/>
                </a:solidFill>
              </a:rPr>
              <a:t>S</a:t>
            </a:r>
            <a:r>
              <a:rPr lang="en-US" sz="2000" spc="60" dirty="0">
                <a:solidFill>
                  <a:schemeClr val="tx2"/>
                </a:solidFill>
              </a:rPr>
              <a:t> </a:t>
            </a:r>
            <a:r>
              <a:rPr lang="en-US" sz="2000" spc="-295" dirty="0">
                <a:solidFill>
                  <a:schemeClr val="tx2"/>
                </a:solidFill>
              </a:rPr>
              <a:t>V</a:t>
            </a:r>
            <a:r>
              <a:rPr lang="en-US" sz="2000" spc="-35" dirty="0">
                <a:solidFill>
                  <a:schemeClr val="tx2"/>
                </a:solidFill>
              </a:rPr>
              <a:t>A</a:t>
            </a:r>
            <a:r>
              <a:rPr lang="en-US" sz="2000" spc="25" dirty="0">
                <a:solidFill>
                  <a:schemeClr val="tx2"/>
                </a:solidFill>
              </a:rPr>
              <a:t>LU</a:t>
            </a:r>
            <a:r>
              <a:rPr lang="en-US" sz="2000" dirty="0">
                <a:solidFill>
                  <a:schemeClr val="tx2"/>
                </a:solidFill>
              </a:rPr>
              <a:t>E</a:t>
            </a:r>
            <a:r>
              <a:rPr lang="en-US" sz="2000" spc="-65" dirty="0">
                <a:solidFill>
                  <a:schemeClr val="tx2"/>
                </a:solidFill>
              </a:rPr>
              <a:t> </a:t>
            </a:r>
            <a:r>
              <a:rPr lang="en-US" sz="2000" spc="-15" dirty="0">
                <a:solidFill>
                  <a:schemeClr val="tx2"/>
                </a:solidFill>
              </a:rPr>
              <a:t>P</a:t>
            </a:r>
            <a:r>
              <a:rPr lang="en-US" sz="2000" spc="-30" dirty="0">
                <a:solidFill>
                  <a:schemeClr val="tx2"/>
                </a:solidFill>
              </a:rPr>
              <a:t>R</a:t>
            </a:r>
            <a:r>
              <a:rPr lang="en-US" sz="2000" spc="10" dirty="0">
                <a:solidFill>
                  <a:schemeClr val="tx2"/>
                </a:solidFill>
              </a:rPr>
              <a:t>O</a:t>
            </a:r>
            <a:r>
              <a:rPr lang="en-US" sz="2000" spc="-15" dirty="0">
                <a:solidFill>
                  <a:schemeClr val="tx2"/>
                </a:solidFill>
              </a:rPr>
              <a:t>P</a:t>
            </a:r>
            <a:r>
              <a:rPr lang="en-US" sz="2000" spc="10" dirty="0">
                <a:solidFill>
                  <a:schemeClr val="tx2"/>
                </a:solidFill>
              </a:rPr>
              <a:t>O</a:t>
            </a:r>
            <a:r>
              <a:rPr lang="en-US" sz="2000" spc="25" dirty="0">
                <a:solidFill>
                  <a:schemeClr val="tx2"/>
                </a:solidFill>
              </a:rPr>
              <a:t>S</a:t>
            </a:r>
            <a:r>
              <a:rPr lang="en-US" sz="2000" spc="-30" dirty="0">
                <a:solidFill>
                  <a:schemeClr val="tx2"/>
                </a:solidFill>
              </a:rPr>
              <a:t>I</a:t>
            </a:r>
            <a:r>
              <a:rPr lang="en-US" sz="2000" spc="-35" dirty="0">
                <a:solidFill>
                  <a:schemeClr val="tx2"/>
                </a:solidFill>
              </a:rPr>
              <a:t>T</a:t>
            </a:r>
            <a:r>
              <a:rPr lang="en-US" sz="2000" spc="-30" dirty="0">
                <a:solidFill>
                  <a:schemeClr val="tx2"/>
                </a:solidFill>
              </a:rPr>
              <a:t>I</a:t>
            </a:r>
            <a:r>
              <a:rPr lang="en-US" sz="2000" spc="10" dirty="0">
                <a:solidFill>
                  <a:schemeClr val="tx2"/>
                </a:solidFill>
              </a:rPr>
              <a:t>O</a:t>
            </a:r>
            <a:r>
              <a:rPr lang="en-US" sz="2000" dirty="0">
                <a:solidFill>
                  <a:schemeClr val="tx2"/>
                </a:solidFill>
              </a:rPr>
              <a:t>N</a:t>
            </a:r>
          </a:p>
          <a:p>
            <a:pPr>
              <a:lnSpc>
                <a:spcPct val="200000"/>
              </a:lnSpc>
            </a:pPr>
            <a:r>
              <a:rPr lang="en-US" sz="2000" dirty="0">
                <a:solidFill>
                  <a:schemeClr val="tx2"/>
                </a:solidFill>
              </a:rPr>
              <a:t>5.</a:t>
            </a:r>
            <a:r>
              <a:rPr lang="en-US" sz="2000" spc="15" dirty="0">
                <a:solidFill>
                  <a:schemeClr val="tx2"/>
                </a:solidFill>
              </a:rPr>
              <a:t> THE</a:t>
            </a:r>
            <a:r>
              <a:rPr lang="en-US" sz="2000" spc="20" dirty="0">
                <a:solidFill>
                  <a:schemeClr val="tx2"/>
                </a:solidFill>
              </a:rPr>
              <a:t> </a:t>
            </a:r>
            <a:r>
              <a:rPr lang="en-US" sz="2000" spc="10" dirty="0">
                <a:solidFill>
                  <a:schemeClr val="tx2"/>
                </a:solidFill>
              </a:rPr>
              <a:t>WOW</a:t>
            </a:r>
            <a:r>
              <a:rPr lang="en-US" sz="2000" spc="85" dirty="0">
                <a:solidFill>
                  <a:schemeClr val="tx2"/>
                </a:solidFill>
              </a:rPr>
              <a:t> </a:t>
            </a:r>
            <a:r>
              <a:rPr lang="en-US" sz="2000" spc="10" dirty="0">
                <a:solidFill>
                  <a:schemeClr val="tx2"/>
                </a:solidFill>
              </a:rPr>
              <a:t>IN</a:t>
            </a:r>
            <a:r>
              <a:rPr lang="en-US" sz="2000" spc="-5" dirty="0">
                <a:solidFill>
                  <a:schemeClr val="tx2"/>
                </a:solidFill>
              </a:rPr>
              <a:t> </a:t>
            </a:r>
            <a:r>
              <a:rPr lang="en-US" sz="2000" spc="15" dirty="0">
                <a:solidFill>
                  <a:schemeClr val="tx2"/>
                </a:solidFill>
              </a:rPr>
              <a:t>YOUR</a:t>
            </a:r>
            <a:r>
              <a:rPr lang="en-US" sz="2000" spc="-10" dirty="0">
                <a:solidFill>
                  <a:schemeClr val="tx2"/>
                </a:solidFill>
              </a:rPr>
              <a:t> </a:t>
            </a:r>
            <a:r>
              <a:rPr lang="en-US" sz="2000" spc="20" dirty="0">
                <a:solidFill>
                  <a:schemeClr val="tx2"/>
                </a:solidFill>
              </a:rPr>
              <a:t>SOLUTION</a:t>
            </a:r>
          </a:p>
          <a:p>
            <a:pPr>
              <a:lnSpc>
                <a:spcPct val="200000"/>
              </a:lnSpc>
            </a:pPr>
            <a:r>
              <a:rPr lang="en-US" sz="2000" spc="20" dirty="0">
                <a:solidFill>
                  <a:schemeClr val="tx2"/>
                </a:solidFill>
              </a:rPr>
              <a:t>6.</a:t>
            </a:r>
            <a:r>
              <a:rPr lang="en-IN" sz="2000" spc="15" dirty="0">
                <a:solidFill>
                  <a:schemeClr val="tx2"/>
                </a:solidFill>
                <a:latin typeface="Trebuchet MS"/>
                <a:cs typeface="Trebuchet MS"/>
              </a:rPr>
              <a:t> MODELLING</a:t>
            </a:r>
            <a:endParaRPr lang="en-IN" sz="2000" spc="5" dirty="0">
              <a:solidFill>
                <a:schemeClr val="tx2"/>
              </a:solidFill>
              <a:latin typeface="Trebuchet MS"/>
              <a:cs typeface="Trebuchet MS"/>
            </a:endParaRPr>
          </a:p>
          <a:p>
            <a:pPr>
              <a:lnSpc>
                <a:spcPct val="200000"/>
              </a:lnSpc>
            </a:pPr>
            <a:r>
              <a:rPr lang="en-US" sz="2000" spc="5" dirty="0">
                <a:solidFill>
                  <a:schemeClr val="tx2"/>
                </a:solidFill>
                <a:latin typeface="Trebuchet MS"/>
                <a:cs typeface="Trebuchet MS"/>
              </a:rPr>
              <a:t>7</a:t>
            </a:r>
            <a:r>
              <a:rPr lang="en-IN" sz="2000" spc="5" dirty="0">
                <a:solidFill>
                  <a:schemeClr val="tx2"/>
                </a:solidFill>
                <a:latin typeface="Trebuchet MS"/>
                <a:cs typeface="Trebuchet MS"/>
              </a:rPr>
              <a:t>.</a:t>
            </a:r>
            <a:r>
              <a:rPr lang="en-IN" sz="2000" dirty="0">
                <a:solidFill>
                  <a:schemeClr val="tx2"/>
                </a:solidFill>
              </a:rPr>
              <a:t> R</a:t>
            </a:r>
            <a:r>
              <a:rPr lang="en-IN" sz="2000" spc="-40" dirty="0">
                <a:solidFill>
                  <a:schemeClr val="tx2"/>
                </a:solidFill>
              </a:rPr>
              <a:t>E</a:t>
            </a:r>
            <a:r>
              <a:rPr lang="en-IN" sz="2000" spc="15" dirty="0">
                <a:solidFill>
                  <a:schemeClr val="tx2"/>
                </a:solidFill>
              </a:rPr>
              <a:t>S</a:t>
            </a:r>
            <a:r>
              <a:rPr lang="en-IN" sz="2000" spc="-30" dirty="0">
                <a:solidFill>
                  <a:schemeClr val="tx2"/>
                </a:solidFill>
              </a:rPr>
              <a:t>U</a:t>
            </a:r>
            <a:r>
              <a:rPr lang="en-IN" sz="2000" spc="-405" dirty="0">
                <a:solidFill>
                  <a:schemeClr val="tx2"/>
                </a:solidFill>
              </a:rPr>
              <a:t>L</a:t>
            </a:r>
            <a:r>
              <a:rPr lang="en-IN" sz="2000" dirty="0">
                <a:solidFill>
                  <a:schemeClr val="tx2"/>
                </a:solidFill>
              </a:rPr>
              <a:t>TS</a:t>
            </a:r>
            <a:endParaRPr lang="en-IN" sz="2000" dirty="0">
              <a:solidFill>
                <a:schemeClr val="tx2"/>
              </a:solidFill>
              <a:latin typeface="Trebuchet MS"/>
              <a:cs typeface="Trebuchet MS"/>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C3CCB0BA-8762-411C-80B4-FB384E00D775}"/>
              </a:ext>
            </a:extLst>
          </p:cNvPr>
          <p:cNvSpPr txBox="1"/>
          <p:nvPr/>
        </p:nvSpPr>
        <p:spPr>
          <a:xfrm>
            <a:off x="834072" y="2301849"/>
            <a:ext cx="7157403" cy="3785652"/>
          </a:xfrm>
          <a:prstGeom prst="rect">
            <a:avLst/>
          </a:prstGeom>
          <a:noFill/>
        </p:spPr>
        <p:txBody>
          <a:bodyPr wrap="square" rtlCol="0">
            <a:spAutoFit/>
          </a:bodyPr>
          <a:lstStyle/>
          <a:p>
            <a:r>
              <a:rPr lang="en-US" sz="2000" dirty="0"/>
              <a:t>             The aim of this project is to employ Recurrent Neural Networks (RNNs) to predict Google's stock prices. Despite the abundance of historical market data, accurately forecasting stock prices remains challenging due to market complexity and volatility. Traditional methods often struggle to capture the nonlinear relationships and temporal dependencies in stock price data. RNNs offer a promising solution by leveraging their ability to learn from sequential data and capture patterns over time. This study seeks to develop, implement, and evaluate an RNN-based model to effectively predict Google's stock prices, offering valuable insights for investors and financial analysts navigating the unpredictable terrain of stock trading</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5DF2503-3712-49E7-BBBF-9D1457E05025}"/>
              </a:ext>
            </a:extLst>
          </p:cNvPr>
          <p:cNvSpPr txBox="1"/>
          <p:nvPr/>
        </p:nvSpPr>
        <p:spPr>
          <a:xfrm>
            <a:off x="739775" y="2209800"/>
            <a:ext cx="8175625" cy="3170099"/>
          </a:xfrm>
          <a:prstGeom prst="rect">
            <a:avLst/>
          </a:prstGeom>
          <a:noFill/>
        </p:spPr>
        <p:txBody>
          <a:bodyPr wrap="square" rtlCol="0">
            <a:spAutoFit/>
          </a:bodyPr>
          <a:lstStyle/>
          <a:p>
            <a:r>
              <a:rPr lang="en-US" sz="2000" dirty="0"/>
              <a:t>               This project focuses on employing Recurrent Neural Networks (RNNs) to predict Google's stock prices. Beginning with data collection from reliable sources, the historical stock price data undergoes preprocessing to ensure its suitability for training the RNN model. The core of the project lies in implementing and optimizing the RNN model architecture, such as LSTM or GRU, to capture temporal dependencies effectively. Following training and validation, the model's performance is evaluated using relevant metrics. Ultimately, the project aims to deploy a reliable tool for investors and analysts, facilitating informed decision-making in the dynamic landscape of stock trading.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A9A2D8C-FF11-4B85-A4E1-80963D0C3F06}"/>
              </a:ext>
            </a:extLst>
          </p:cNvPr>
          <p:cNvSpPr txBox="1"/>
          <p:nvPr/>
        </p:nvSpPr>
        <p:spPr>
          <a:xfrm>
            <a:off x="699452" y="2253378"/>
            <a:ext cx="7848600" cy="3477875"/>
          </a:xfrm>
          <a:prstGeom prst="rect">
            <a:avLst/>
          </a:prstGeom>
          <a:noFill/>
        </p:spPr>
        <p:txBody>
          <a:bodyPr wrap="square" rtlCol="0">
            <a:spAutoFit/>
          </a:bodyPr>
          <a:lstStyle/>
          <a:p>
            <a:r>
              <a:rPr lang="en-US" sz="2000" dirty="0"/>
              <a:t>         Financial analysts, data scientists, and researchers who are directly involved in processing and analyzing financial data to improve predictive models. Portfolio managers and traders who rely on accurate data preprocessing techniques for informed decision-making would also find this topic relevant.</a:t>
            </a:r>
          </a:p>
          <a:p>
            <a:endParaRPr lang="en-US" sz="2000" dirty="0"/>
          </a:p>
          <a:p>
            <a:r>
              <a:rPr lang="en-US" sz="2000" dirty="0"/>
              <a:t>         This topic caters to a broad audience interested in understanding the fundamentals of RNNs and their specific application in predicting stock prices. This includes investors, financial analysts, traders, portfolio managers, researchers, and even general enthusiasts curious about machine learning in finance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295399" cy="1800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1524000" y="2260937"/>
            <a:ext cx="7352348" cy="4093428"/>
          </a:xfrm>
          <a:prstGeom prst="rect">
            <a:avLst/>
          </a:prstGeom>
          <a:noFill/>
        </p:spPr>
        <p:txBody>
          <a:bodyPr wrap="square" rtlCol="0">
            <a:spAutoFit/>
          </a:bodyPr>
          <a:lstStyle/>
          <a:p>
            <a:r>
              <a:rPr lang="en-US" sz="2000" dirty="0" smtClean="0"/>
              <a:t>Our </a:t>
            </a:r>
            <a:r>
              <a:rPr lang="en-US" sz="2000" dirty="0"/>
              <a:t>innovative approach utilizes Recurrent Neural Networks (RNN) to forecast Google stock prices with remarkable precision. Through comprehensive data preprocessing and sophisticated model training, we ensure accurate predictions. Investors benefit from reduced risk exposure, informed decision-making, and efficient time utilization. Our solution adapts to market dynamics, providing a robust foundation for optimized portfolio management and financial success</a:t>
            </a:r>
            <a:r>
              <a:rPr lang="en-US" sz="2000" dirty="0" smtClean="0"/>
              <a:t>.</a:t>
            </a:r>
          </a:p>
          <a:p>
            <a:r>
              <a:rPr lang="en-US" sz="2000" b="1" dirty="0"/>
              <a:t>Value Proposition:</a:t>
            </a:r>
            <a:r>
              <a:rPr lang="en-US" sz="2000" dirty="0"/>
              <a:t> Our solution offers a multitude of benefits to investors and financial professionals</a:t>
            </a:r>
            <a:r>
              <a:rPr lang="en-US" sz="2000" dirty="0" smtClean="0"/>
              <a:t>:</a:t>
            </a:r>
          </a:p>
          <a:p>
            <a:r>
              <a:rPr lang="en-IN" sz="2000" dirty="0" smtClean="0"/>
              <a:t>1.Accurate Predictions</a:t>
            </a:r>
          </a:p>
          <a:p>
            <a:r>
              <a:rPr lang="en-IN" sz="2000" dirty="0" smtClean="0"/>
              <a:t>2.Risk Mitigation</a:t>
            </a:r>
          </a:p>
          <a:p>
            <a:r>
              <a:rPr lang="en-IN" sz="2000" dirty="0" smtClean="0"/>
              <a:t>3.Time </a:t>
            </a:r>
            <a:r>
              <a:rPr lang="en-IN" sz="2000" dirty="0"/>
              <a:t>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191000"/>
            <a:ext cx="1572577" cy="26098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p:cNvSpPr txBox="1"/>
          <p:nvPr/>
        </p:nvSpPr>
        <p:spPr>
          <a:xfrm>
            <a:off x="1371600" y="2018049"/>
            <a:ext cx="7315200" cy="3477875"/>
          </a:xfrm>
          <a:prstGeom prst="rect">
            <a:avLst/>
          </a:prstGeom>
          <a:noFill/>
        </p:spPr>
        <p:txBody>
          <a:bodyPr wrap="square" rtlCol="0">
            <a:spAutoFit/>
          </a:bodyPr>
          <a:lstStyle/>
          <a:p>
            <a:r>
              <a:rPr lang="en-US" sz="2000" dirty="0" smtClean="0"/>
              <a:t>          Our </a:t>
            </a:r>
            <a:r>
              <a:rPr lang="en-US" sz="2000" dirty="0"/>
              <a:t>revolutionary approach to Google stock price prediction using Recurrent Neural Networks (RNNs) introduces a paradigm shift in investment strategy. By seamlessly integrating cutting-edge AI technology with financial analysis, we deliver unparalleled accuracy and foresight in forecasting stock prices. This fusion of data science and finance not only optimizes investment decisions but also opens new avenues for navigating the complexities of the stock market with confidence and precision. Harnessing the power of RNNs, our solution empowers investors to stay ahead of the curve, unlocking a world of possibilities for maximizing returns and achieving financial success</a:t>
            </a:r>
            <a:r>
              <a:rPr lang="en-US" dirty="0"/>
              <a: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752476" y="2133600"/>
            <a:ext cx="8691562" cy="4247317"/>
          </a:xfrm>
          <a:prstGeom prst="rect">
            <a:avLst/>
          </a:prstGeom>
          <a:noFill/>
        </p:spPr>
        <p:txBody>
          <a:bodyPr wrap="square" rtlCol="0">
            <a:spAutoFit/>
          </a:bodyPr>
          <a:lstStyle/>
          <a:p>
            <a:r>
              <a:rPr lang="en-US" dirty="0" smtClean="0"/>
              <a:t>1.Prediction </a:t>
            </a:r>
            <a:r>
              <a:rPr lang="en-US" dirty="0"/>
              <a:t>Input</a:t>
            </a:r>
            <a:r>
              <a:rPr lang="en-US" dirty="0" smtClean="0"/>
              <a:t>: </a:t>
            </a:r>
            <a:r>
              <a:rPr lang="en-US" dirty="0"/>
              <a:t>A clean interface allowing users to input parameters such as date range and prediction horizon with intuitive dropdown menus and text fields.</a:t>
            </a:r>
          </a:p>
          <a:p>
            <a:endParaRPr lang="en-US" dirty="0"/>
          </a:p>
          <a:p>
            <a:r>
              <a:rPr lang="en-US" dirty="0"/>
              <a:t>2. </a:t>
            </a:r>
            <a:r>
              <a:rPr lang="en-US" dirty="0" smtClean="0"/>
              <a:t>Prediction </a:t>
            </a:r>
            <a:r>
              <a:rPr lang="en-US" dirty="0"/>
              <a:t>Results</a:t>
            </a:r>
            <a:r>
              <a:rPr lang="en-US" dirty="0" smtClean="0"/>
              <a:t>: </a:t>
            </a:r>
            <a:r>
              <a:rPr lang="en-US" dirty="0"/>
              <a:t>Clear visualization of predicted stock prices alongside historical data, presented in a concise and easy-to-understand manner.</a:t>
            </a:r>
          </a:p>
          <a:p>
            <a:endParaRPr lang="en-US" dirty="0"/>
          </a:p>
          <a:p>
            <a:r>
              <a:rPr lang="en-US" dirty="0"/>
              <a:t>3. </a:t>
            </a:r>
            <a:r>
              <a:rPr lang="en-US" dirty="0" smtClean="0"/>
              <a:t>Alerts: </a:t>
            </a:r>
            <a:r>
              <a:rPr lang="en-US" dirty="0"/>
              <a:t>Simple toggles or checkboxes for setting up personalized alerts based on specific price thresholds or events.</a:t>
            </a:r>
          </a:p>
          <a:p>
            <a:endParaRPr lang="en-US" dirty="0"/>
          </a:p>
          <a:p>
            <a:r>
              <a:rPr lang="en-US" dirty="0"/>
              <a:t>4. </a:t>
            </a:r>
            <a:r>
              <a:rPr lang="en-US" dirty="0" smtClean="0"/>
              <a:t>Portfolio </a:t>
            </a:r>
            <a:r>
              <a:rPr lang="en-US" dirty="0"/>
              <a:t>Management</a:t>
            </a:r>
            <a:r>
              <a:rPr lang="en-US" dirty="0" smtClean="0"/>
              <a:t>: </a:t>
            </a:r>
            <a:r>
              <a:rPr lang="en-US" dirty="0"/>
              <a:t>Basic portfolio overview displaying current holdings and performance metrics, with options for adding or removing stocks.</a:t>
            </a:r>
          </a:p>
          <a:p>
            <a:endParaRPr lang="en-US" dirty="0"/>
          </a:p>
          <a:p>
            <a:r>
              <a:rPr lang="en-US" dirty="0"/>
              <a:t>5. </a:t>
            </a:r>
            <a:r>
              <a:rPr lang="en-US" dirty="0" smtClean="0"/>
              <a:t>News </a:t>
            </a:r>
            <a:r>
              <a:rPr lang="en-US" dirty="0"/>
              <a:t>Integration</a:t>
            </a:r>
            <a:r>
              <a:rPr lang="en-US" dirty="0" smtClean="0"/>
              <a:t>: </a:t>
            </a:r>
            <a:r>
              <a:rPr lang="en-US" dirty="0"/>
              <a:t>A news feed section providing relevant market insights and updates, seamlessly integrated within the interface.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908</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      NARESH R</vt:lpstr>
      <vt:lpstr>GOOGLE STOCK PRICE PREDICTION USING RNN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HARIHARASUDHAN B</dc:title>
  <dc:creator>ADMIN</dc:creator>
  <cp:lastModifiedBy>Admin</cp:lastModifiedBy>
  <cp:revision>12</cp:revision>
  <dcterms:created xsi:type="dcterms:W3CDTF">2024-04-02T06:31:46Z</dcterms:created>
  <dcterms:modified xsi:type="dcterms:W3CDTF">2024-04-04T09:46:22Z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