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34F04E-9BA1-4F8D-9042-3CFAC29124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B950-11CF-458B-8DD4-E3CB41C712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95A5D-919F-439A-9EEE-D1450D54B365}" type="datetime1">
              <a:rPr lang="en-IN" smtClean="0"/>
              <a:t>25-08-2018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2AD5-9980-42E3-8E93-4B88E7BCC5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4D09D-310B-45BE-BA90-A96AC9A01B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F0B3-138C-4E2D-BFE7-B10CC43C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740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EE02B-382F-4D5B-80D1-6B3E0C843194}" type="datetime1">
              <a:rPr lang="en-IN" smtClean="0"/>
              <a:t>25-08-2018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9A49-C260-4E97-BA1F-DE251CF4E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E60D-38F4-4CE0-8831-618FFC958FD9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76E9-0C9A-4E6F-8FCF-2064CEF3FBE4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C011-6325-41E4-B7C8-4D99298DC18B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9EB-0CF5-4F34-BA89-FF5B8E435023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1D42-C0CF-49D5-9A10-3941CDC4E8F5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4F6-BD16-44AE-8C39-197047970B2A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962C-9C14-4E83-9BC1-07C4F34C125F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19F-DE73-445D-BE0A-824D7096B2C2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6D1-466D-41CF-932F-D034C7C640DE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C4BA-1C9C-46CE-AB9C-EAC5E1F4C6CE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4C5A-2F10-4BBB-91BE-09BD75CCD8D4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30C3-E307-40C7-B293-18321C8D4488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C65-0356-404C-BEB7-5B403F125E89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8E9-EBE1-4FE1-8CD5-53FF49B75C39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99B1-4AC9-42D5-A787-AF59D60C701C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A76A-C423-457E-8941-58630D2D0FA5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9E95-CF3B-4D4E-A894-68C54E074484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D757EF-D85F-4F18-80C4-BEF04471CEF5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ify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www.farmify.in/" TargetMode="External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farmify.in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gif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ify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ify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ify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ify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ify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892D4-712C-4C46-B795-5764E8C93FEB}"/>
              </a:ext>
            </a:extLst>
          </p:cNvPr>
          <p:cNvGrpSpPr/>
          <p:nvPr/>
        </p:nvGrpSpPr>
        <p:grpSpPr>
          <a:xfrm>
            <a:off x="2143630" y="2371068"/>
            <a:ext cx="7671851" cy="2117537"/>
            <a:chOff x="2143630" y="2371068"/>
            <a:chExt cx="7671851" cy="21175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3FDD85-9388-4A01-85A4-21849410A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461" y="2371068"/>
              <a:ext cx="2182187" cy="10910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7C1EAC-B579-4C9C-B603-D3D4AB8DF403}"/>
                </a:ext>
              </a:extLst>
            </p:cNvPr>
            <p:cNvSpPr txBox="1"/>
            <p:nvPr/>
          </p:nvSpPr>
          <p:spPr>
            <a:xfrm>
              <a:off x="2143630" y="3657608"/>
              <a:ext cx="76718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FarmMonk Innovations Private Limited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55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7C1EAC-B579-4C9C-B603-D3D4AB8DF403}"/>
              </a:ext>
            </a:extLst>
          </p:cNvPr>
          <p:cNvSpPr txBox="1"/>
          <p:nvPr/>
        </p:nvSpPr>
        <p:spPr>
          <a:xfrm>
            <a:off x="2016040" y="2796371"/>
            <a:ext cx="7671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99794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606058" y="256498"/>
            <a:ext cx="286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Farmify?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379FB-0565-48BC-B9BA-B7E960E16903}"/>
              </a:ext>
            </a:extLst>
          </p:cNvPr>
          <p:cNvSpPr txBox="1"/>
          <p:nvPr/>
        </p:nvSpPr>
        <p:spPr>
          <a:xfrm>
            <a:off x="606058" y="797434"/>
            <a:ext cx="112705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Farmify is a agri-fintech product, integrated with supply chain to cover total farm needs for small and marginal farmers in India.</a:t>
            </a:r>
          </a:p>
          <a:p>
            <a:endParaRPr lang="en-IN" sz="3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It provides an opportunity for investors to invest in the farms of small and marginal farmers who has less/no access to institutional loans, and in return gives profits from the sale of produce. It is a for-profit organisation.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3C361-9ECB-4388-95ED-3BAFA6B177BD}"/>
              </a:ext>
            </a:extLst>
          </p:cNvPr>
          <p:cNvSpPr txBox="1"/>
          <p:nvPr/>
        </p:nvSpPr>
        <p:spPr>
          <a:xfrm>
            <a:off x="606058" y="2775772"/>
            <a:ext cx="362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players?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8750A7-2D7E-47CB-890C-3DDE471999A4}"/>
              </a:ext>
            </a:extLst>
          </p:cNvPr>
          <p:cNvGrpSpPr/>
          <p:nvPr/>
        </p:nvGrpSpPr>
        <p:grpSpPr>
          <a:xfrm>
            <a:off x="4748638" y="3400889"/>
            <a:ext cx="2594346" cy="2552325"/>
            <a:chOff x="3286659" y="3118234"/>
            <a:chExt cx="2594346" cy="2552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399D0C-53F2-4E15-8287-2C2B5F384054}"/>
                </a:ext>
              </a:extLst>
            </p:cNvPr>
            <p:cNvSpPr/>
            <p:nvPr/>
          </p:nvSpPr>
          <p:spPr>
            <a:xfrm>
              <a:off x="3286659" y="3118234"/>
              <a:ext cx="2594346" cy="2552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Investors who are willing to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invest by creating impact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by their investments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324448-F5D9-4AC0-9D2D-C30CB2123FC9}"/>
                </a:ext>
              </a:extLst>
            </p:cNvPr>
            <p:cNvGrpSpPr/>
            <p:nvPr/>
          </p:nvGrpSpPr>
          <p:grpSpPr>
            <a:xfrm>
              <a:off x="3988877" y="3278361"/>
              <a:ext cx="1189909" cy="1464234"/>
              <a:chOff x="726542" y="3808720"/>
              <a:chExt cx="1189909" cy="146423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D567B25-4DE3-4F2B-9F7A-381AB80DE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542" y="3808720"/>
                <a:ext cx="1140970" cy="103532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3EB696-3C6D-451D-809D-6C0FC225FA23}"/>
                  </a:ext>
                </a:extLst>
              </p:cNvPr>
              <p:cNvSpPr txBox="1"/>
              <p:nvPr/>
            </p:nvSpPr>
            <p:spPr>
              <a:xfrm>
                <a:off x="726542" y="4903622"/>
                <a:ext cx="1189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Investors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8F6308-2EAA-4FD3-9F06-62ACBD9136CB}"/>
              </a:ext>
            </a:extLst>
          </p:cNvPr>
          <p:cNvGrpSpPr/>
          <p:nvPr/>
        </p:nvGrpSpPr>
        <p:grpSpPr>
          <a:xfrm>
            <a:off x="606058" y="3400889"/>
            <a:ext cx="2594346" cy="2552325"/>
            <a:chOff x="520995" y="3118234"/>
            <a:chExt cx="2594346" cy="25523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D9ACA0-A021-4A5B-A3A6-5CFE09F4A0D5}"/>
                </a:ext>
              </a:extLst>
            </p:cNvPr>
            <p:cNvSpPr/>
            <p:nvPr/>
          </p:nvSpPr>
          <p:spPr>
            <a:xfrm>
              <a:off x="520995" y="3118234"/>
              <a:ext cx="2594346" cy="2552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Small and marginal farmers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with no/less access to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finance solutions &amp;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marketing linkages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85BAA9-4E87-44ED-9869-0E2348D90F64}"/>
                </a:ext>
              </a:extLst>
            </p:cNvPr>
            <p:cNvGrpSpPr/>
            <p:nvPr/>
          </p:nvGrpSpPr>
          <p:grpSpPr>
            <a:xfrm>
              <a:off x="1133744" y="3156782"/>
              <a:ext cx="1368847" cy="1585813"/>
              <a:chOff x="2607640" y="3627564"/>
              <a:chExt cx="1368847" cy="1585813"/>
            </a:xfrm>
          </p:grpSpPr>
          <p:pic>
            <p:nvPicPr>
              <p:cNvPr id="10" name="Picture 9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76C9A2D-166F-426A-8A37-A73D1C5CC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7640" y="3627564"/>
                <a:ext cx="1368847" cy="136884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1880EF-2C8D-4BE6-BC9B-4F6A9556597B}"/>
                  </a:ext>
                </a:extLst>
              </p:cNvPr>
              <p:cNvSpPr txBox="1"/>
              <p:nvPr/>
            </p:nvSpPr>
            <p:spPr>
              <a:xfrm>
                <a:off x="2697110" y="4844045"/>
                <a:ext cx="1189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Farmers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156B6F-F09C-4ECC-9F86-C36248D56E51}"/>
              </a:ext>
            </a:extLst>
          </p:cNvPr>
          <p:cNvGrpSpPr/>
          <p:nvPr/>
        </p:nvGrpSpPr>
        <p:grpSpPr>
          <a:xfrm>
            <a:off x="8891219" y="3406009"/>
            <a:ext cx="2594346" cy="2547205"/>
            <a:chOff x="6052323" y="3118234"/>
            <a:chExt cx="2594346" cy="25472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0C6703-3C3A-4708-B881-3636306B069A}"/>
                </a:ext>
              </a:extLst>
            </p:cNvPr>
            <p:cNvSpPr/>
            <p:nvPr/>
          </p:nvSpPr>
          <p:spPr>
            <a:xfrm>
              <a:off x="6052323" y="3118234"/>
              <a:ext cx="2594346" cy="25472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Market linkage partners for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strong linkages/partnership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with farmify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BC8ECE-79DE-4BAA-88FF-4A7161CBF9DA}"/>
                </a:ext>
              </a:extLst>
            </p:cNvPr>
            <p:cNvGrpSpPr/>
            <p:nvPr/>
          </p:nvGrpSpPr>
          <p:grpSpPr>
            <a:xfrm>
              <a:off x="6516418" y="3269144"/>
              <a:ext cx="1666155" cy="1473451"/>
              <a:chOff x="4664425" y="3739926"/>
              <a:chExt cx="1666155" cy="147345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877A71C-D418-4D84-9AAA-933F9C7D1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4425" y="3739926"/>
                <a:ext cx="1666155" cy="117291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B89250-A3DA-4D24-BE5D-296B2C807CBB}"/>
                  </a:ext>
                </a:extLst>
              </p:cNvPr>
              <p:cNvSpPr txBox="1"/>
              <p:nvPr/>
            </p:nvSpPr>
            <p:spPr>
              <a:xfrm>
                <a:off x="4902549" y="4844045"/>
                <a:ext cx="1189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Partners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0563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477801" y="256498"/>
            <a:ext cx="481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problem?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F4E52B-46A6-429B-9F2E-7D5D4DA38995}"/>
              </a:ext>
            </a:extLst>
          </p:cNvPr>
          <p:cNvGrpSpPr/>
          <p:nvPr/>
        </p:nvGrpSpPr>
        <p:grpSpPr>
          <a:xfrm>
            <a:off x="606058" y="2183164"/>
            <a:ext cx="7389626" cy="1071417"/>
            <a:chOff x="520331" y="871875"/>
            <a:chExt cx="7389626" cy="10714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D10DD5CB-208B-4196-9F10-F332986E4039}"/>
                </a:ext>
              </a:extLst>
            </p:cNvPr>
            <p:cNvSpPr/>
            <p:nvPr/>
          </p:nvSpPr>
          <p:spPr>
            <a:xfrm>
              <a:off x="1042836" y="1050720"/>
              <a:ext cx="6867121" cy="72492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u="sng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Micro Financers</a:t>
              </a:r>
              <a:endParaRPr lang="en-IN" u="sng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9AB131-F19D-45A9-B163-EB1D3E44E534}"/>
                </a:ext>
              </a:extLst>
            </p:cNvPr>
            <p:cNvSpPr/>
            <p:nvPr/>
          </p:nvSpPr>
          <p:spPr>
            <a:xfrm>
              <a:off x="520331" y="871875"/>
              <a:ext cx="1045010" cy="1071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E4DE8DED-3C01-405C-915D-E6B4428F8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086" y="997555"/>
              <a:ext cx="581546" cy="82013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1695-4037-4D01-9AF8-E322ACEB8FB7}"/>
              </a:ext>
            </a:extLst>
          </p:cNvPr>
          <p:cNvGrpSpPr/>
          <p:nvPr/>
        </p:nvGrpSpPr>
        <p:grpSpPr>
          <a:xfrm>
            <a:off x="606058" y="885139"/>
            <a:ext cx="7389626" cy="1071417"/>
            <a:chOff x="520331" y="871875"/>
            <a:chExt cx="7389626" cy="10714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74F1535A-2F02-46FA-BD74-E0502FD98A5F}"/>
                </a:ext>
              </a:extLst>
            </p:cNvPr>
            <p:cNvSpPr/>
            <p:nvPr/>
          </p:nvSpPr>
          <p:spPr>
            <a:xfrm>
              <a:off x="1042836" y="1050720"/>
              <a:ext cx="6867121" cy="72492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u="sng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Banks inability to attract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B726CE-EE4C-4640-B5EE-48D0BD54F490}"/>
                </a:ext>
              </a:extLst>
            </p:cNvPr>
            <p:cNvSpPr/>
            <p:nvPr/>
          </p:nvSpPr>
          <p:spPr>
            <a:xfrm>
              <a:off x="520331" y="871875"/>
              <a:ext cx="1045010" cy="1071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98B27BC-A677-47A3-8B5E-B30E1060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98" y="1073838"/>
              <a:ext cx="647675" cy="64767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B037C-C067-49CC-AA08-FF12FE54924F}"/>
              </a:ext>
            </a:extLst>
          </p:cNvPr>
          <p:cNvGrpSpPr/>
          <p:nvPr/>
        </p:nvGrpSpPr>
        <p:grpSpPr>
          <a:xfrm>
            <a:off x="606058" y="3481189"/>
            <a:ext cx="7389626" cy="1071417"/>
            <a:chOff x="520331" y="871875"/>
            <a:chExt cx="7389626" cy="10714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Arrow: Pentagon 64">
              <a:extLst>
                <a:ext uri="{FF2B5EF4-FFF2-40B4-BE49-F238E27FC236}">
                  <a16:creationId xmlns:a16="http://schemas.microsoft.com/office/drawing/2014/main" id="{BDF11FCB-732D-4DE6-8F7B-7CC769B3FD6F}"/>
                </a:ext>
              </a:extLst>
            </p:cNvPr>
            <p:cNvSpPr/>
            <p:nvPr/>
          </p:nvSpPr>
          <p:spPr>
            <a:xfrm>
              <a:off x="1042836" y="1050720"/>
              <a:ext cx="6867121" cy="72492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u="sng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Collateral loans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388EA8-73D7-4DB6-A634-C93A9001E4C1}"/>
                </a:ext>
              </a:extLst>
            </p:cNvPr>
            <p:cNvSpPr/>
            <p:nvPr/>
          </p:nvSpPr>
          <p:spPr>
            <a:xfrm>
              <a:off x="520331" y="871875"/>
              <a:ext cx="1045010" cy="1071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F5F4758-C33A-45E6-9E65-649D230CD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1991" y="1038785"/>
              <a:ext cx="741690" cy="74169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C5AA3-E68D-43BF-B2E6-A2DCD1CA702F}"/>
              </a:ext>
            </a:extLst>
          </p:cNvPr>
          <p:cNvGrpSpPr/>
          <p:nvPr/>
        </p:nvGrpSpPr>
        <p:grpSpPr>
          <a:xfrm>
            <a:off x="606058" y="4779215"/>
            <a:ext cx="7389626" cy="1071417"/>
            <a:chOff x="520331" y="871875"/>
            <a:chExt cx="7389626" cy="10714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Arrow: Pentagon 68">
              <a:extLst>
                <a:ext uri="{FF2B5EF4-FFF2-40B4-BE49-F238E27FC236}">
                  <a16:creationId xmlns:a16="http://schemas.microsoft.com/office/drawing/2014/main" id="{832BCFDD-ABFE-4C45-8BE2-96337A5A69E9}"/>
                </a:ext>
              </a:extLst>
            </p:cNvPr>
            <p:cNvSpPr/>
            <p:nvPr/>
          </p:nvSpPr>
          <p:spPr>
            <a:xfrm>
              <a:off x="1042836" y="1050720"/>
              <a:ext cx="6867121" cy="72492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400" u="sng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Unable to repay loans / chits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BD95710-6A9E-414F-B6FB-644A5A0F12AE}"/>
                </a:ext>
              </a:extLst>
            </p:cNvPr>
            <p:cNvSpPr/>
            <p:nvPr/>
          </p:nvSpPr>
          <p:spPr>
            <a:xfrm>
              <a:off x="520331" y="871875"/>
              <a:ext cx="1045010" cy="1071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D1B8423-EA32-4BDC-A7AF-75DFD321E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998" y="1051386"/>
              <a:ext cx="625117" cy="71306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C7E7BB-A210-4C90-BE22-B353FC477A6E}"/>
              </a:ext>
            </a:extLst>
          </p:cNvPr>
          <p:cNvGrpSpPr/>
          <p:nvPr/>
        </p:nvGrpSpPr>
        <p:grpSpPr>
          <a:xfrm>
            <a:off x="8442251" y="2233736"/>
            <a:ext cx="3443261" cy="2545479"/>
            <a:chOff x="8468653" y="2229243"/>
            <a:chExt cx="3367323" cy="2545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7" name="Picture 76" descr="A person in a white shirt&#10;&#10;Description generated with high confidence">
              <a:extLst>
                <a:ext uri="{FF2B5EF4-FFF2-40B4-BE49-F238E27FC236}">
                  <a16:creationId xmlns:a16="http://schemas.microsoft.com/office/drawing/2014/main" id="{2AA48C1C-60EB-48E6-A32E-2B147F7A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6049" y="2229243"/>
              <a:ext cx="3306725" cy="220103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A69F1C8-8D62-4426-88DE-F5221E864125}"/>
                </a:ext>
              </a:extLst>
            </p:cNvPr>
            <p:cNvSpPr txBox="1"/>
            <p:nvPr/>
          </p:nvSpPr>
          <p:spPr>
            <a:xfrm>
              <a:off x="8468653" y="4436168"/>
              <a:ext cx="3367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Lack of proper financial assistance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B2CB588-682E-4145-8CB5-3F51C3D22CFD}"/>
              </a:ext>
            </a:extLst>
          </p:cNvPr>
          <p:cNvSpPr txBox="1"/>
          <p:nvPr/>
        </p:nvSpPr>
        <p:spPr>
          <a:xfrm>
            <a:off x="1525771" y="1390730"/>
            <a:ext cx="2573079" cy="37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Provide verbiage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C5E418-E832-44DF-A439-E6CB422181F8}"/>
              </a:ext>
            </a:extLst>
          </p:cNvPr>
          <p:cNvSpPr txBox="1"/>
          <p:nvPr/>
        </p:nvSpPr>
        <p:spPr>
          <a:xfrm>
            <a:off x="1525771" y="2713665"/>
            <a:ext cx="2573079" cy="37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Provide verbiage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3E67DA-D098-4200-9BFE-3A601CCAF957}"/>
              </a:ext>
            </a:extLst>
          </p:cNvPr>
          <p:cNvSpPr txBox="1"/>
          <p:nvPr/>
        </p:nvSpPr>
        <p:spPr>
          <a:xfrm>
            <a:off x="1525770" y="3946320"/>
            <a:ext cx="2573079" cy="37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Provide verbiage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BC2012-DD25-4C00-AE0D-DC32C7C928F8}"/>
              </a:ext>
            </a:extLst>
          </p:cNvPr>
          <p:cNvSpPr txBox="1"/>
          <p:nvPr/>
        </p:nvSpPr>
        <p:spPr>
          <a:xfrm>
            <a:off x="1472371" y="5316373"/>
            <a:ext cx="2573079" cy="37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Provide verbiage</a:t>
            </a:r>
          </a:p>
        </p:txBody>
      </p:sp>
    </p:spTree>
    <p:extLst>
      <p:ext uri="{BB962C8B-B14F-4D97-AF65-F5344CB8AC3E}">
        <p14:creationId xmlns:p14="http://schemas.microsoft.com/office/powerpoint/2010/main" val="2355313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520995" y="256498"/>
            <a:ext cx="38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solution?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196C10-7287-44A2-9691-33ADF49128CE}"/>
              </a:ext>
            </a:extLst>
          </p:cNvPr>
          <p:cNvGrpSpPr/>
          <p:nvPr/>
        </p:nvGrpSpPr>
        <p:grpSpPr>
          <a:xfrm>
            <a:off x="606056" y="2606300"/>
            <a:ext cx="1620000" cy="1620000"/>
            <a:chOff x="606058" y="824019"/>
            <a:chExt cx="1620000" cy="162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CB3091-B2F2-4E1F-ACAD-63EB2AF8E639}"/>
                </a:ext>
              </a:extLst>
            </p:cNvPr>
            <p:cNvSpPr/>
            <p:nvPr/>
          </p:nvSpPr>
          <p:spPr>
            <a:xfrm>
              <a:off x="606058" y="824019"/>
              <a:ext cx="1620000" cy="16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 descr="A close up of a logo&#10;&#10;Farmer">
              <a:extLst>
                <a:ext uri="{FF2B5EF4-FFF2-40B4-BE49-F238E27FC236}">
                  <a16:creationId xmlns:a16="http://schemas.microsoft.com/office/drawing/2014/main" id="{DE4E50E5-C15D-4774-871C-7ECFCC38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814" y="832883"/>
              <a:ext cx="1442487" cy="1442487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53BA50-EAED-4C68-971E-F2B76649D466}"/>
                </a:ext>
              </a:extLst>
            </p:cNvPr>
            <p:cNvSpPr/>
            <p:nvPr/>
          </p:nvSpPr>
          <p:spPr>
            <a:xfrm>
              <a:off x="989758" y="2053999"/>
              <a:ext cx="852599" cy="253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Farmer</a:t>
              </a:r>
              <a:endParaRPr lang="en-IN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AD258F-8D0E-4BB3-9BBC-16683C8BABFF}"/>
              </a:ext>
            </a:extLst>
          </p:cNvPr>
          <p:cNvGrpSpPr/>
          <p:nvPr/>
        </p:nvGrpSpPr>
        <p:grpSpPr>
          <a:xfrm>
            <a:off x="606056" y="843741"/>
            <a:ext cx="1620000" cy="1620000"/>
            <a:chOff x="606058" y="2596439"/>
            <a:chExt cx="1620000" cy="162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F4B6D3-3D51-4B29-B529-26025E49C3FD}"/>
                </a:ext>
              </a:extLst>
            </p:cNvPr>
            <p:cNvSpPr/>
            <p:nvPr/>
          </p:nvSpPr>
          <p:spPr>
            <a:xfrm>
              <a:off x="606058" y="2596439"/>
              <a:ext cx="1620000" cy="16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9EBFA4C-6AD2-4FDA-A4B1-F9C429B30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684" y="2749503"/>
              <a:ext cx="1102808" cy="1000696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A375E9D-73C3-4E88-8A49-E7786080D570}"/>
                </a:ext>
              </a:extLst>
            </p:cNvPr>
            <p:cNvSpPr/>
            <p:nvPr/>
          </p:nvSpPr>
          <p:spPr>
            <a:xfrm>
              <a:off x="955137" y="3782811"/>
              <a:ext cx="878433" cy="253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Investor</a:t>
              </a:r>
              <a:endParaRPr lang="en-IN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463AC2-380A-444D-BF1D-11DBD2593BA5}"/>
              </a:ext>
            </a:extLst>
          </p:cNvPr>
          <p:cNvGrpSpPr/>
          <p:nvPr/>
        </p:nvGrpSpPr>
        <p:grpSpPr>
          <a:xfrm>
            <a:off x="606058" y="4368859"/>
            <a:ext cx="1620000" cy="1620000"/>
            <a:chOff x="606058" y="4368859"/>
            <a:chExt cx="1620000" cy="162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5090B3-BDA9-498F-A188-207686DDEB7B}"/>
                </a:ext>
              </a:extLst>
            </p:cNvPr>
            <p:cNvSpPr/>
            <p:nvPr/>
          </p:nvSpPr>
          <p:spPr>
            <a:xfrm>
              <a:off x="606058" y="4368859"/>
              <a:ext cx="1620000" cy="16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105A98E-373A-445E-B0DB-377D3569E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625" y="4641579"/>
              <a:ext cx="1392863" cy="980523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3E2B3E4-16D5-4334-86FC-EC282F840796}"/>
                </a:ext>
              </a:extLst>
            </p:cNvPr>
            <p:cNvSpPr/>
            <p:nvPr/>
          </p:nvSpPr>
          <p:spPr>
            <a:xfrm>
              <a:off x="955137" y="5575589"/>
              <a:ext cx="878433" cy="253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Partner</a:t>
              </a:r>
              <a:endParaRPr lang="en-IN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4" name="Picture 33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4011BA8E-8DDC-4D98-A5A1-EA55D7EB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06" y="2723263"/>
            <a:ext cx="2134086" cy="1067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9DDC897-6661-4241-BAED-3D3E358F3C99}"/>
              </a:ext>
            </a:extLst>
          </p:cNvPr>
          <p:cNvCxnSpPr>
            <a:cxnSpLocks/>
          </p:cNvCxnSpPr>
          <p:nvPr/>
        </p:nvCxnSpPr>
        <p:spPr>
          <a:xfrm>
            <a:off x="2226055" y="1367473"/>
            <a:ext cx="5865322" cy="1731527"/>
          </a:xfrm>
          <a:prstGeom prst="bentConnector3">
            <a:avLst>
              <a:gd name="adj1" fmla="val 99852"/>
            </a:avLst>
          </a:prstGeom>
          <a:ln w="28575">
            <a:solidFill>
              <a:schemeClr val="bg1">
                <a:alpha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77A682-5EF7-43FC-8DD5-E87D5CCBE1EF}"/>
              </a:ext>
            </a:extLst>
          </p:cNvPr>
          <p:cNvCxnSpPr>
            <a:cxnSpLocks/>
          </p:cNvCxnSpPr>
          <p:nvPr/>
        </p:nvCxnSpPr>
        <p:spPr>
          <a:xfrm flipH="1">
            <a:off x="2204790" y="3161113"/>
            <a:ext cx="4419050" cy="0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633B5F-CACA-4AA5-8D4D-29ACA1FF60B4}"/>
              </a:ext>
            </a:extLst>
          </p:cNvPr>
          <p:cNvCxnSpPr>
            <a:cxnSpLocks/>
          </p:cNvCxnSpPr>
          <p:nvPr/>
        </p:nvCxnSpPr>
        <p:spPr>
          <a:xfrm>
            <a:off x="2236689" y="3749458"/>
            <a:ext cx="4419050" cy="0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B39D1E0-09E2-420E-8DD7-5BC54163FFF6}"/>
              </a:ext>
            </a:extLst>
          </p:cNvPr>
          <p:cNvCxnSpPr>
            <a:cxnSpLocks/>
          </p:cNvCxnSpPr>
          <p:nvPr/>
        </p:nvCxnSpPr>
        <p:spPr>
          <a:xfrm rot="10800000">
            <a:off x="2182647" y="1973811"/>
            <a:ext cx="5270776" cy="1077685"/>
          </a:xfrm>
          <a:prstGeom prst="bentConnector3">
            <a:avLst>
              <a:gd name="adj1" fmla="val -28"/>
            </a:avLst>
          </a:prstGeom>
          <a:ln w="28575">
            <a:solidFill>
              <a:schemeClr val="bg1">
                <a:alpha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F8C9CC2-9CAB-40FC-8D0C-7BBD40675590}"/>
              </a:ext>
            </a:extLst>
          </p:cNvPr>
          <p:cNvCxnSpPr>
            <a:cxnSpLocks/>
          </p:cNvCxnSpPr>
          <p:nvPr/>
        </p:nvCxnSpPr>
        <p:spPr>
          <a:xfrm flipV="1">
            <a:off x="2158565" y="3914131"/>
            <a:ext cx="5932812" cy="1661458"/>
          </a:xfrm>
          <a:prstGeom prst="bentConnector3">
            <a:avLst>
              <a:gd name="adj1" fmla="val 100001"/>
            </a:avLst>
          </a:prstGeom>
          <a:ln w="28575">
            <a:solidFill>
              <a:schemeClr val="bg1">
                <a:alpha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4367774-8E98-4EC9-A335-DDDD157914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4793" y="3954977"/>
            <a:ext cx="5248631" cy="929793"/>
          </a:xfrm>
          <a:prstGeom prst="bentConnector3">
            <a:avLst>
              <a:gd name="adj1" fmla="val 166"/>
            </a:avLst>
          </a:prstGeom>
          <a:ln w="28575">
            <a:solidFill>
              <a:schemeClr val="bg1">
                <a:alpha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C8A465-D177-48BF-8AF0-606BDD6EC18A}"/>
              </a:ext>
            </a:extLst>
          </p:cNvPr>
          <p:cNvCxnSpPr>
            <a:cxnSpLocks/>
          </p:cNvCxnSpPr>
          <p:nvPr/>
        </p:nvCxnSpPr>
        <p:spPr>
          <a:xfrm flipH="1">
            <a:off x="2226056" y="3458832"/>
            <a:ext cx="4397784" cy="0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8108EB-78ED-4A52-8902-18E8B60EA898}"/>
              </a:ext>
            </a:extLst>
          </p:cNvPr>
          <p:cNvSpPr txBox="1"/>
          <p:nvPr/>
        </p:nvSpPr>
        <p:spPr>
          <a:xfrm>
            <a:off x="8588829" y="930698"/>
            <a:ext cx="343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1. Investor in invest in farms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E354ACF-AA65-48E1-9C14-BEEF31786D8F}"/>
              </a:ext>
            </a:extLst>
          </p:cNvPr>
          <p:cNvGrpSpPr/>
          <p:nvPr/>
        </p:nvGrpSpPr>
        <p:grpSpPr>
          <a:xfrm>
            <a:off x="2401256" y="787780"/>
            <a:ext cx="620996" cy="620996"/>
            <a:chOff x="2401256" y="787780"/>
            <a:chExt cx="620996" cy="620996"/>
          </a:xfrm>
        </p:grpSpPr>
        <p:pic>
          <p:nvPicPr>
            <p:cNvPr id="88" name="Picture 8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91A4EDB-E849-4135-9DFD-EA28F44D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1256" y="787780"/>
              <a:ext cx="620996" cy="620996"/>
            </a:xfrm>
            <a:prstGeom prst="rect">
              <a:avLst/>
            </a:prstGeom>
          </p:spPr>
        </p:pic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E180065-9CD5-4280-A680-FBFDDCECDE7E}"/>
                </a:ext>
              </a:extLst>
            </p:cNvPr>
            <p:cNvSpPr/>
            <p:nvPr/>
          </p:nvSpPr>
          <p:spPr>
            <a:xfrm>
              <a:off x="2577076" y="830752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1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65203A-0397-4102-8230-371FA7D2BDA6}"/>
              </a:ext>
            </a:extLst>
          </p:cNvPr>
          <p:cNvGrpSpPr/>
          <p:nvPr/>
        </p:nvGrpSpPr>
        <p:grpSpPr>
          <a:xfrm>
            <a:off x="5701790" y="2612460"/>
            <a:ext cx="518881" cy="562862"/>
            <a:chOff x="5701790" y="2612460"/>
            <a:chExt cx="518881" cy="562862"/>
          </a:xfrm>
        </p:grpSpPr>
        <p:pic>
          <p:nvPicPr>
            <p:cNvPr id="86" name="Picture 8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8F8FBDD-7F64-4D65-9B15-4A58C7131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01790" y="2656441"/>
              <a:ext cx="518881" cy="518881"/>
            </a:xfrm>
            <a:prstGeom prst="rect">
              <a:avLst/>
            </a:prstGeom>
          </p:spPr>
        </p:pic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0B3547-9647-4F29-AD29-EF14BAC89147}"/>
                </a:ext>
              </a:extLst>
            </p:cNvPr>
            <p:cNvSpPr/>
            <p:nvPr/>
          </p:nvSpPr>
          <p:spPr>
            <a:xfrm>
              <a:off x="5856282" y="2612460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2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8C7ADCB-FA3D-438F-90FE-DE18B55EADE3}"/>
              </a:ext>
            </a:extLst>
          </p:cNvPr>
          <p:cNvGrpSpPr/>
          <p:nvPr/>
        </p:nvGrpSpPr>
        <p:grpSpPr>
          <a:xfrm>
            <a:off x="2302434" y="3817176"/>
            <a:ext cx="577669" cy="367144"/>
            <a:chOff x="2302434" y="3817176"/>
            <a:chExt cx="577669" cy="367144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D686285-5A66-48C1-AC43-4B8B30C3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2346976" y="3772634"/>
              <a:ext cx="367144" cy="456228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44E5269-C8BC-4189-9F2A-66B711B7581D}"/>
                </a:ext>
              </a:extLst>
            </p:cNvPr>
            <p:cNvSpPr/>
            <p:nvPr/>
          </p:nvSpPr>
          <p:spPr>
            <a:xfrm>
              <a:off x="2678085" y="3873229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3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A10E7C-6745-4C51-99D8-BF3E5C12932C}"/>
              </a:ext>
            </a:extLst>
          </p:cNvPr>
          <p:cNvGrpSpPr/>
          <p:nvPr/>
        </p:nvGrpSpPr>
        <p:grpSpPr>
          <a:xfrm>
            <a:off x="6845887" y="3959593"/>
            <a:ext cx="557237" cy="367144"/>
            <a:chOff x="6845887" y="3959593"/>
            <a:chExt cx="557237" cy="367144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89EA801-3A7E-413A-BF51-34DB7818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991438" y="3915051"/>
              <a:ext cx="367144" cy="456228"/>
            </a:xfrm>
            <a:prstGeom prst="rect">
              <a:avLst/>
            </a:prstGeom>
          </p:spPr>
        </p:pic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C63C2FE-E916-483D-B946-36E871AF2471}"/>
                </a:ext>
              </a:extLst>
            </p:cNvPr>
            <p:cNvSpPr/>
            <p:nvPr/>
          </p:nvSpPr>
          <p:spPr>
            <a:xfrm>
              <a:off x="6845887" y="4028635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4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A4A1EBE-7916-4491-8786-1FAE4CB675C8}"/>
              </a:ext>
            </a:extLst>
          </p:cNvPr>
          <p:cNvGrpSpPr/>
          <p:nvPr/>
        </p:nvGrpSpPr>
        <p:grpSpPr>
          <a:xfrm>
            <a:off x="2220050" y="5492152"/>
            <a:ext cx="620996" cy="620996"/>
            <a:chOff x="2220050" y="5492152"/>
            <a:chExt cx="620996" cy="620996"/>
          </a:xfrm>
        </p:grpSpPr>
        <p:pic>
          <p:nvPicPr>
            <p:cNvPr id="91" name="Picture 9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F09FA53-C648-493A-A119-5E99452B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20050" y="5492152"/>
              <a:ext cx="620996" cy="620996"/>
            </a:xfrm>
            <a:prstGeom prst="rect">
              <a:avLst/>
            </a:prstGeom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702A103-D70F-48DA-B6DB-ED9A559CC8C2}"/>
                </a:ext>
              </a:extLst>
            </p:cNvPr>
            <p:cNvSpPr/>
            <p:nvPr/>
          </p:nvSpPr>
          <p:spPr>
            <a:xfrm>
              <a:off x="2401256" y="5592904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5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2BC9641-748D-46F9-A7B5-168D584EAAB2}"/>
              </a:ext>
            </a:extLst>
          </p:cNvPr>
          <p:cNvGrpSpPr/>
          <p:nvPr/>
        </p:nvGrpSpPr>
        <p:grpSpPr>
          <a:xfrm>
            <a:off x="6832427" y="2513446"/>
            <a:ext cx="620996" cy="620996"/>
            <a:chOff x="6832427" y="2513446"/>
            <a:chExt cx="620996" cy="620996"/>
          </a:xfrm>
        </p:grpSpPr>
        <p:pic>
          <p:nvPicPr>
            <p:cNvPr id="93" name="Picture 9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917F970-6D93-4582-B18F-1A0013065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32427" y="2513446"/>
              <a:ext cx="620996" cy="620996"/>
            </a:xfrm>
            <a:prstGeom prst="rect">
              <a:avLst/>
            </a:prstGeom>
          </p:spPr>
        </p:pic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D33EB5D-7981-4CE2-8710-5482D64659C8}"/>
                </a:ext>
              </a:extLst>
            </p:cNvPr>
            <p:cNvSpPr/>
            <p:nvPr/>
          </p:nvSpPr>
          <p:spPr>
            <a:xfrm>
              <a:off x="7020144" y="2555946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6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BF67FA-0A77-4431-AD60-97C9E5E9B166}"/>
              </a:ext>
            </a:extLst>
          </p:cNvPr>
          <p:cNvGrpSpPr/>
          <p:nvPr/>
        </p:nvGrpSpPr>
        <p:grpSpPr>
          <a:xfrm>
            <a:off x="5998224" y="3123172"/>
            <a:ext cx="620996" cy="620996"/>
            <a:chOff x="5998224" y="3123172"/>
            <a:chExt cx="620996" cy="620996"/>
          </a:xfrm>
        </p:grpSpPr>
        <p:pic>
          <p:nvPicPr>
            <p:cNvPr id="97" name="Picture 9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8BA8887-6061-46ED-9424-D2DFFB0E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8224" y="3123172"/>
              <a:ext cx="620996" cy="620996"/>
            </a:xfrm>
            <a:prstGeom prst="rect">
              <a:avLst/>
            </a:prstGeom>
          </p:spPr>
        </p:pic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9C1AB7D-3C02-447C-8359-FCB3B303CBA0}"/>
                </a:ext>
              </a:extLst>
            </p:cNvPr>
            <p:cNvSpPr/>
            <p:nvPr/>
          </p:nvSpPr>
          <p:spPr>
            <a:xfrm>
              <a:off x="6207713" y="3190705"/>
              <a:ext cx="202018" cy="2108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6</a:t>
              </a:r>
              <a:endParaRPr lang="en-IN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0631D14-7CD1-43B6-94CE-A40CE8ED156E}"/>
              </a:ext>
            </a:extLst>
          </p:cNvPr>
          <p:cNvSpPr txBox="1"/>
          <p:nvPr/>
        </p:nvSpPr>
        <p:spPr>
          <a:xfrm>
            <a:off x="8588829" y="1300030"/>
            <a:ext cx="343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2. Farmify to release cards to the farmers for the expenses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8444B3-7F73-44D1-B983-0AEA3A1CA9D1}"/>
              </a:ext>
            </a:extLst>
          </p:cNvPr>
          <p:cNvSpPr txBox="1"/>
          <p:nvPr/>
        </p:nvSpPr>
        <p:spPr>
          <a:xfrm>
            <a:off x="8588829" y="1700140"/>
            <a:ext cx="343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3. Farmer to provide produce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F75C9F-89B1-4937-8CC6-DEDA702F9022}"/>
              </a:ext>
            </a:extLst>
          </p:cNvPr>
          <p:cNvSpPr txBox="1"/>
          <p:nvPr/>
        </p:nvSpPr>
        <p:spPr>
          <a:xfrm>
            <a:off x="8588828" y="1997501"/>
            <a:ext cx="343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4. Farmify to assist farmer to sell produce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3166A7-AB09-4BF4-9609-E2F9EB3AD45E}"/>
              </a:ext>
            </a:extLst>
          </p:cNvPr>
          <p:cNvSpPr txBox="1"/>
          <p:nvPr/>
        </p:nvSpPr>
        <p:spPr>
          <a:xfrm>
            <a:off x="8588827" y="2324124"/>
            <a:ext cx="343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5. Provide verbiage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13A247A-1A67-4E4E-9B36-69736ADD6DBE}"/>
              </a:ext>
            </a:extLst>
          </p:cNvPr>
          <p:cNvSpPr txBox="1"/>
          <p:nvPr/>
        </p:nvSpPr>
        <p:spPr>
          <a:xfrm>
            <a:off x="8588827" y="2618470"/>
            <a:ext cx="343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6. Provide verbiage</a:t>
            </a:r>
          </a:p>
        </p:txBody>
      </p:sp>
    </p:spTree>
    <p:extLst>
      <p:ext uri="{BB962C8B-B14F-4D97-AF65-F5344CB8AC3E}">
        <p14:creationId xmlns:p14="http://schemas.microsoft.com/office/powerpoint/2010/main" val="215502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69 L 0.23476 -0.00069 C 0.47617 0.00417 0.46679 -0.01365 0.46953 0.17153 L 0.46953 0.3444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7.40741E-7 L -0.36276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37982 0.002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8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2.5E-6 0.04074 C 0.00286 0.09583 -0.01185 0.07523 -0.19779 0.08125 L -0.39545 0.08125 " pathEditMode="relative" rAng="10800000" ptsTypes="AAAA">
                                      <p:cBhvr>
                                        <p:cTn id="4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023 L 0.24089 -0.00023 C 0.50742 0.00903 0.48086 0.03056 0.4819 -0.16504 L 0.4819 -0.32962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3737 -0.0025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C 0.0013 -0.12407 0.00442 -0.09583 -0.19128 -0.10231 C -0.38711 -0.10902 -0.2043 -0.10138 -0.34987 -0.09976 C -0.42136 -0.10416 -0.37539 -0.09652 -0.37539 -0.11111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79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3" grpId="0"/>
      <p:bldP spid="114" grpId="0"/>
      <p:bldP spid="115" grpId="0"/>
      <p:bldP spid="116" grpId="0"/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520995" y="256498"/>
            <a:ext cx="38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implement?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14133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520995" y="256498"/>
            <a:ext cx="38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E0FA73-C5EE-4E2A-BCA8-EEA1EF186072}"/>
              </a:ext>
            </a:extLst>
          </p:cNvPr>
          <p:cNvGrpSpPr/>
          <p:nvPr/>
        </p:nvGrpSpPr>
        <p:grpSpPr>
          <a:xfrm>
            <a:off x="606058" y="1290096"/>
            <a:ext cx="2594342" cy="4217586"/>
            <a:chOff x="606058" y="886043"/>
            <a:chExt cx="2594342" cy="42175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88228BD-713E-443F-BEF5-3B2DB49A644F}"/>
                </a:ext>
              </a:extLst>
            </p:cNvPr>
            <p:cNvSpPr/>
            <p:nvPr/>
          </p:nvSpPr>
          <p:spPr>
            <a:xfrm>
              <a:off x="606058" y="886043"/>
              <a:ext cx="2594342" cy="4217586"/>
            </a:xfrm>
            <a:prstGeom prst="roundRect">
              <a:avLst>
                <a:gd name="adj" fmla="val 5000"/>
              </a:avLst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Attractive investment option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Impact on neglected agricultural society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8 to 10% </a:t>
              </a:r>
              <a:r>
                <a:rPr lang="en-IN" sz="12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returns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Impact on bottom pyramid small &amp; marginal farmers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7DC53D-FE22-4F90-AF3B-F5401D7D1D66}"/>
                </a:ext>
              </a:extLst>
            </p:cNvPr>
            <p:cNvGrpSpPr/>
            <p:nvPr/>
          </p:nvGrpSpPr>
          <p:grpSpPr>
            <a:xfrm>
              <a:off x="1093229" y="1050717"/>
              <a:ext cx="1620000" cy="1620000"/>
              <a:chOff x="606058" y="2596439"/>
              <a:chExt cx="1620000" cy="16200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53EFF7-0561-40E9-9B61-04A229328CC1}"/>
                  </a:ext>
                </a:extLst>
              </p:cNvPr>
              <p:cNvSpPr/>
              <p:nvPr/>
            </p:nvSpPr>
            <p:spPr>
              <a:xfrm>
                <a:off x="606058" y="2596439"/>
                <a:ext cx="1620000" cy="16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F07CB5-D0DB-4D13-979E-4D88CAAF7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84" y="2749503"/>
                <a:ext cx="1102808" cy="1000696"/>
              </a:xfrm>
              <a:prstGeom prst="rect">
                <a:avLst/>
              </a:prstGeom>
            </p:spPr>
          </p:pic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9C0CBBC-ED93-42FC-A94F-64B6C83532A6}"/>
                  </a:ext>
                </a:extLst>
              </p:cNvPr>
              <p:cNvSpPr/>
              <p:nvPr/>
            </p:nvSpPr>
            <p:spPr>
              <a:xfrm>
                <a:off x="955137" y="3782811"/>
                <a:ext cx="878433" cy="25326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Investor</a:t>
                </a:r>
                <a:endParaRPr lang="en-IN" sz="16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D3C1B1-4D74-4AA2-AB9A-29601E5EC15B}"/>
              </a:ext>
            </a:extLst>
          </p:cNvPr>
          <p:cNvGrpSpPr/>
          <p:nvPr/>
        </p:nvGrpSpPr>
        <p:grpSpPr>
          <a:xfrm>
            <a:off x="3398877" y="1290096"/>
            <a:ext cx="2594342" cy="4217586"/>
            <a:chOff x="3398877" y="886043"/>
            <a:chExt cx="2594342" cy="421758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0E83FE-643E-49A5-9D80-79B2F68B072D}"/>
                </a:ext>
              </a:extLst>
            </p:cNvPr>
            <p:cNvSpPr/>
            <p:nvPr/>
          </p:nvSpPr>
          <p:spPr>
            <a:xfrm>
              <a:off x="3398877" y="886043"/>
              <a:ext cx="2594342" cy="4217586"/>
            </a:xfrm>
            <a:prstGeom prst="roundRect">
              <a:avLst>
                <a:gd name="adj" fmla="val 5000"/>
              </a:avLst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Financial assistance without conditions/collaterals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Out of risks in weather conditions, price fluctuation, pest control methods,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Selling goods at a better price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D48F1-A010-4A97-8996-6D5FE7DFECDD}"/>
                </a:ext>
              </a:extLst>
            </p:cNvPr>
            <p:cNvGrpSpPr/>
            <p:nvPr/>
          </p:nvGrpSpPr>
          <p:grpSpPr>
            <a:xfrm>
              <a:off x="3886048" y="1050717"/>
              <a:ext cx="1620000" cy="1620000"/>
              <a:chOff x="606058" y="824019"/>
              <a:chExt cx="1620000" cy="1620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7ACEAF7-F0AC-46FB-8AC4-55E11FD8111D}"/>
                  </a:ext>
                </a:extLst>
              </p:cNvPr>
              <p:cNvSpPr/>
              <p:nvPr/>
            </p:nvSpPr>
            <p:spPr>
              <a:xfrm>
                <a:off x="606058" y="824019"/>
                <a:ext cx="1620000" cy="16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8" name="Picture 17" descr="A close up of a logo&#10;&#10;Farmer">
                <a:extLst>
                  <a:ext uri="{FF2B5EF4-FFF2-40B4-BE49-F238E27FC236}">
                    <a16:creationId xmlns:a16="http://schemas.microsoft.com/office/drawing/2014/main" id="{95E4467B-7284-437C-8CDD-9B6B8104B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814" y="832883"/>
                <a:ext cx="1442487" cy="1442487"/>
              </a:xfrm>
              <a:prstGeom prst="rect">
                <a:avLst/>
              </a:prstGeom>
            </p:spPr>
          </p:pic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AB94A21-3739-4E03-9B04-5551A3A63671}"/>
                  </a:ext>
                </a:extLst>
              </p:cNvPr>
              <p:cNvSpPr/>
              <p:nvPr/>
            </p:nvSpPr>
            <p:spPr>
              <a:xfrm>
                <a:off x="989758" y="2053999"/>
                <a:ext cx="852599" cy="25326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Farmer</a:t>
                </a:r>
                <a:endParaRPr lang="en-IN" sz="16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6C7FBF-3015-47F6-9618-4879F4B091E4}"/>
              </a:ext>
            </a:extLst>
          </p:cNvPr>
          <p:cNvGrpSpPr/>
          <p:nvPr/>
        </p:nvGrpSpPr>
        <p:grpSpPr>
          <a:xfrm>
            <a:off x="6191696" y="1290096"/>
            <a:ext cx="2594342" cy="4217586"/>
            <a:chOff x="6191696" y="886043"/>
            <a:chExt cx="2594342" cy="42175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F54AD7-F69F-4352-82DC-EDC2BA90C5A9}"/>
                </a:ext>
              </a:extLst>
            </p:cNvPr>
            <p:cNvSpPr/>
            <p:nvPr/>
          </p:nvSpPr>
          <p:spPr>
            <a:xfrm>
              <a:off x="6191696" y="886043"/>
              <a:ext cx="2594342" cy="4217586"/>
            </a:xfrm>
            <a:prstGeom prst="roundRect">
              <a:avLst>
                <a:gd name="adj" fmla="val 5000"/>
              </a:avLst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Hassle free deals with farmify instead of looking for farmers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Save time meeting agents, dealers, procurement merchants,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Meet the demand with the best deals and quality goods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46E622-30D5-4153-A7F2-C35593E00CF7}"/>
                </a:ext>
              </a:extLst>
            </p:cNvPr>
            <p:cNvGrpSpPr/>
            <p:nvPr/>
          </p:nvGrpSpPr>
          <p:grpSpPr>
            <a:xfrm>
              <a:off x="6678867" y="1050717"/>
              <a:ext cx="1620000" cy="1620000"/>
              <a:chOff x="606058" y="4368859"/>
              <a:chExt cx="1620000" cy="1620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6D86B21-C40A-47BC-A905-E6E1283B7F00}"/>
                  </a:ext>
                </a:extLst>
              </p:cNvPr>
              <p:cNvSpPr/>
              <p:nvPr/>
            </p:nvSpPr>
            <p:spPr>
              <a:xfrm>
                <a:off x="606058" y="4368859"/>
                <a:ext cx="1620000" cy="16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723DDA1-59C3-4535-9909-27695DBA0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625" y="4641579"/>
                <a:ext cx="1392863" cy="980523"/>
              </a:xfrm>
              <a:prstGeom prst="rect">
                <a:avLst/>
              </a:prstGeom>
            </p:spPr>
          </p:pic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D97478F-B4B9-43F6-9116-99C6196E0A3B}"/>
                  </a:ext>
                </a:extLst>
              </p:cNvPr>
              <p:cNvSpPr/>
              <p:nvPr/>
            </p:nvSpPr>
            <p:spPr>
              <a:xfrm>
                <a:off x="955137" y="5575589"/>
                <a:ext cx="878433" cy="25326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Partner</a:t>
                </a:r>
                <a:endParaRPr lang="en-IN" sz="16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9F2D59-1D10-462E-BC96-7B2390438FD6}"/>
              </a:ext>
            </a:extLst>
          </p:cNvPr>
          <p:cNvGrpSpPr/>
          <p:nvPr/>
        </p:nvGrpSpPr>
        <p:grpSpPr>
          <a:xfrm>
            <a:off x="8984516" y="1290096"/>
            <a:ext cx="2594342" cy="4217586"/>
            <a:chOff x="8984516" y="886043"/>
            <a:chExt cx="2594342" cy="421758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E59EFFB-5759-4A1F-A438-5635449BB959}"/>
                </a:ext>
              </a:extLst>
            </p:cNvPr>
            <p:cNvSpPr/>
            <p:nvPr/>
          </p:nvSpPr>
          <p:spPr>
            <a:xfrm>
              <a:off x="8984516" y="886043"/>
              <a:ext cx="2594342" cy="4217586"/>
            </a:xfrm>
            <a:prstGeom prst="roundRect">
              <a:avLst>
                <a:gd name="adj" fmla="val 5000"/>
              </a:avLst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Investment returns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Credit history of farmers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Investment history of investors</a:t>
              </a:r>
              <a:endParaRPr lang="en-IN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D2D2C0-3FF4-4C9A-A359-E780639D99AD}"/>
                </a:ext>
              </a:extLst>
            </p:cNvPr>
            <p:cNvGrpSpPr/>
            <p:nvPr/>
          </p:nvGrpSpPr>
          <p:grpSpPr>
            <a:xfrm>
              <a:off x="9471687" y="1050717"/>
              <a:ext cx="1620000" cy="1620000"/>
              <a:chOff x="606058" y="4368859"/>
              <a:chExt cx="1620000" cy="162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077E861-E649-4490-A420-83572DE79957}"/>
                  </a:ext>
                </a:extLst>
              </p:cNvPr>
              <p:cNvSpPr/>
              <p:nvPr/>
            </p:nvSpPr>
            <p:spPr>
              <a:xfrm>
                <a:off x="606058" y="4368859"/>
                <a:ext cx="1620000" cy="16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650F510-2E22-495A-8F6A-2F887314F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155" y="4621081"/>
                <a:ext cx="1249323" cy="624661"/>
              </a:xfrm>
              <a:prstGeom prst="rect">
                <a:avLst/>
              </a:prstGeom>
            </p:spPr>
          </p:pic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E040977-838F-4FA1-B7D9-D314BFFFC4CA}"/>
                  </a:ext>
                </a:extLst>
              </p:cNvPr>
              <p:cNvSpPr/>
              <p:nvPr/>
            </p:nvSpPr>
            <p:spPr>
              <a:xfrm>
                <a:off x="955137" y="5575589"/>
                <a:ext cx="878433" cy="25326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Farmify</a:t>
                </a:r>
                <a:endParaRPr lang="en-IN" sz="16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54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520994" y="256498"/>
            <a:ext cx="447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 make a difference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8AC39-FE48-4251-9427-69771AB70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8" y="816794"/>
            <a:ext cx="10972800" cy="51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520995" y="256498"/>
            <a:ext cx="38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we?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3616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6071195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BEE4E1-D775-450D-B3E1-FBE62FB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94" y="5964870"/>
            <a:ext cx="1384748" cy="692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3A15F-6519-4A18-BDEA-33B847ACD09D}"/>
              </a:ext>
            </a:extLst>
          </p:cNvPr>
          <p:cNvCxnSpPr/>
          <p:nvPr/>
        </p:nvCxnSpPr>
        <p:spPr>
          <a:xfrm>
            <a:off x="609608" y="779718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2D0FF-407E-4252-8C01-479534A1769A}"/>
              </a:ext>
            </a:extLst>
          </p:cNvPr>
          <p:cNvSpPr txBox="1"/>
          <p:nvPr/>
        </p:nvSpPr>
        <p:spPr>
          <a:xfrm>
            <a:off x="520995" y="256498"/>
            <a:ext cx="38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need?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5D03F-2E81-4BF3-B634-6C270AEAFDC2}"/>
              </a:ext>
            </a:extLst>
          </p:cNvPr>
          <p:cNvSpPr txBox="1"/>
          <p:nvPr/>
        </p:nvSpPr>
        <p:spPr>
          <a:xfrm>
            <a:off x="520995" y="6235868"/>
            <a:ext cx="200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https://www.Farmify.in</a:t>
            </a:r>
            <a:r>
              <a:rPr lang="en-IN" sz="20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E4D4B-7059-4B63-AF08-DD515D18CAFE}"/>
              </a:ext>
            </a:extLst>
          </p:cNvPr>
          <p:cNvSpPr txBox="1"/>
          <p:nvPr/>
        </p:nvSpPr>
        <p:spPr>
          <a:xfrm>
            <a:off x="606058" y="1180206"/>
            <a:ext cx="1127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Angel round to:</a:t>
            </a:r>
          </a:p>
          <a:p>
            <a:endParaRPr lang="en-IN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1. Validate the core business model</a:t>
            </a:r>
          </a:p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2. Onboard more farmers</a:t>
            </a:r>
          </a:p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3. Manage marketing activities before launching platform</a:t>
            </a:r>
          </a:p>
          <a:p>
            <a:r>
              <a:rPr lang="en-IN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4. Setup risk management fund till we have traditional insurance in place</a:t>
            </a:r>
          </a:p>
        </p:txBody>
      </p:sp>
    </p:spTree>
    <p:extLst>
      <p:ext uri="{BB962C8B-B14F-4D97-AF65-F5344CB8AC3E}">
        <p14:creationId xmlns:p14="http://schemas.microsoft.com/office/powerpoint/2010/main" val="13692712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417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Angsana New</vt:lpstr>
      <vt:lpstr>Arabic Typesetting</vt:lpstr>
      <vt:lpstr>Arial</vt:lpstr>
      <vt:lpstr>BrowalliaUPC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Viriyala, Naresh Kumar</dc:creator>
  <cp:lastModifiedBy>Viriyala, Naresh Kumar</cp:lastModifiedBy>
  <cp:revision>42</cp:revision>
  <dcterms:created xsi:type="dcterms:W3CDTF">2018-08-25T11:13:22Z</dcterms:created>
  <dcterms:modified xsi:type="dcterms:W3CDTF">2018-08-25T15:43:29Z</dcterms:modified>
</cp:coreProperties>
</file>