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7" r:id="rId7"/>
    <p:sldId id="261" r:id="rId8"/>
    <p:sldId id="262" r:id="rId9"/>
    <p:sldId id="266" r:id="rId10"/>
    <p:sldId id="264" r:id="rId11"/>
    <p:sldId id="268"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34F04E-9BA1-4F8D-9042-3CFAC29124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887B950-11CF-458B-8DD4-E3CB41C712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295A5D-919F-439A-9EEE-D1450D54B365}" type="datetime1">
              <a:rPr lang="en-IN" smtClean="0"/>
              <a:t>27-08-2018</a:t>
            </a:fld>
            <a:endParaRPr lang="en-IN"/>
          </a:p>
        </p:txBody>
      </p:sp>
      <p:sp>
        <p:nvSpPr>
          <p:cNvPr id="4" name="Footer Placeholder 3">
            <a:extLst>
              <a:ext uri="{FF2B5EF4-FFF2-40B4-BE49-F238E27FC236}">
                <a16:creationId xmlns:a16="http://schemas.microsoft.com/office/drawing/2014/main" id="{48842AD5-9980-42E3-8E93-4B88E7BCC5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374D09D-310B-45BE-BA90-A96AC9A01B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71F0B3-138C-4E2D-BFE7-B10CC43C0425}" type="slidenum">
              <a:rPr lang="en-IN" smtClean="0"/>
              <a:t>‹#›</a:t>
            </a:fld>
            <a:endParaRPr lang="en-IN"/>
          </a:p>
        </p:txBody>
      </p:sp>
    </p:spTree>
    <p:extLst>
      <p:ext uri="{BB962C8B-B14F-4D97-AF65-F5344CB8AC3E}">
        <p14:creationId xmlns:p14="http://schemas.microsoft.com/office/powerpoint/2010/main" val="97407404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EE02B-382F-4D5B-80D1-6B3E0C843194}" type="datetime1">
              <a:rPr lang="en-IN" smtClean="0"/>
              <a:t>27-08-2018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9A49-C260-4E97-BA1F-DE251CF4E398}" type="slidenum">
              <a:rPr lang="en-IN" smtClean="0"/>
              <a:t>‹#›</a:t>
            </a:fld>
            <a:endParaRPr lang="en-IN"/>
          </a:p>
        </p:txBody>
      </p:sp>
    </p:spTree>
    <p:extLst>
      <p:ext uri="{BB962C8B-B14F-4D97-AF65-F5344CB8AC3E}">
        <p14:creationId xmlns:p14="http://schemas.microsoft.com/office/powerpoint/2010/main" val="323365937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BE60D-38F4-4CE0-8831-618FFC958FD9}"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A0AE76E9-0C9A-4E6F-8FCF-2064CEF3FBE4}" type="datetime1">
              <a:rPr lang="en-US" smtClean="0"/>
              <a:t>8/27/2018</a:t>
            </a:fld>
            <a:endParaRPr lang="en-US" dirty="0"/>
          </a:p>
        </p:txBody>
      </p:sp>
      <p:sp>
        <p:nvSpPr>
          <p:cNvPr id="4" name="Footer Placeholder 3"/>
          <p:cNvSpPr>
            <a:spLocks noGrp="1"/>
          </p:cNvSpPr>
          <p:nvPr>
            <p:ph type="ftr" sz="quarter" idx="11"/>
          </p:nvPr>
        </p:nvSpPr>
        <p:spPr/>
        <p:txBody>
          <a:bodyPr/>
          <a:lstStyle/>
          <a:p>
            <a:r>
              <a:rPr lang="en-US"/>
              <a:t>Farmify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FC011-6325-41E4-B7C8-4D99298DC18B}"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CEA9EB-0CF5-4F34-BA89-FF5B8E435023}"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C21D42-C0CF-49D5-9A10-3941CDC4E8F5}"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34F6-BD16-44AE-8C39-197047970B2A}"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4E962C-9C14-4E83-9BC1-07C4F34C125F}"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A619F-DE73-445D-BE0A-824D7096B2C2}"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D16D1-466D-41CF-932F-D034C7C640D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9C4BA-1C9C-46CE-AB9C-EAC5E1F4C6C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B4C5A-2F10-4BBB-91BE-09BD75CCD8D4}"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Farmify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D30C3-E307-40C7-B293-18321C8D4488}"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83C65-0356-404C-BEB7-5B403F125E89}"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Farmify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318E9-EBE1-4FE1-8CD5-53FF49B75C39}" type="datetime1">
              <a:rPr lang="en-US" smtClean="0"/>
              <a:t>8/27/2018</a:t>
            </a:fld>
            <a:endParaRPr lang="en-US" dirty="0"/>
          </a:p>
        </p:txBody>
      </p:sp>
      <p:sp>
        <p:nvSpPr>
          <p:cNvPr id="4" name="Footer Placeholder 3"/>
          <p:cNvSpPr>
            <a:spLocks noGrp="1"/>
          </p:cNvSpPr>
          <p:nvPr>
            <p:ph type="ftr" sz="quarter" idx="11"/>
          </p:nvPr>
        </p:nvSpPr>
        <p:spPr/>
        <p:txBody>
          <a:bodyPr/>
          <a:lstStyle/>
          <a:p>
            <a:r>
              <a:rPr lang="en-US"/>
              <a:t>Farmify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699B1-4AC9-42D5-A787-AF59D60C701C}"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Farmify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8FA76A-C423-457E-8941-58630D2D0FA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179E95-CF3B-4D4E-A894-68C54E07448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Farmify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D757EF-D85F-4F18-80C4-BEF04471CEF5}" type="datetime1">
              <a:rPr lang="en-US" smtClean="0"/>
              <a:t>8/27/2018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Farmify</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www.farmify.in/"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farmify.in/" TargetMode="External"/><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gif"/><Relationship Id="rId4" Type="http://schemas.openxmlformats.org/officeDocument/2006/relationships/image" Target="../media/image3.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hyperlink" Target="https://www.farmify.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farmify.in/" TargetMode="Externa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E892D4-712C-4C46-B795-5764E8C93FEB}"/>
              </a:ext>
            </a:extLst>
          </p:cNvPr>
          <p:cNvGrpSpPr/>
          <p:nvPr/>
        </p:nvGrpSpPr>
        <p:grpSpPr>
          <a:xfrm>
            <a:off x="2143630" y="2371068"/>
            <a:ext cx="7671851" cy="2117537"/>
            <a:chOff x="2143630" y="2371068"/>
            <a:chExt cx="7671851" cy="2117537"/>
          </a:xfrm>
        </p:grpSpPr>
        <p:pic>
          <p:nvPicPr>
            <p:cNvPr id="5" name="Picture 4">
              <a:extLst>
                <a:ext uri="{FF2B5EF4-FFF2-40B4-BE49-F238E27FC236}">
                  <a16:creationId xmlns:a16="http://schemas.microsoft.com/office/drawing/2014/main" id="{973FDD85-9388-4A01-85A4-21849410A63D}"/>
                </a:ext>
              </a:extLst>
            </p:cNvPr>
            <p:cNvPicPr>
              <a:picLocks noChangeAspect="1"/>
            </p:cNvPicPr>
            <p:nvPr/>
          </p:nvPicPr>
          <p:blipFill>
            <a:blip r:embed="rId2"/>
            <a:stretch>
              <a:fillRect/>
            </a:stretch>
          </p:blipFill>
          <p:spPr>
            <a:xfrm>
              <a:off x="4888461" y="2371068"/>
              <a:ext cx="2182187" cy="1091094"/>
            </a:xfrm>
            <a:prstGeom prst="rect">
              <a:avLst/>
            </a:prstGeom>
          </p:spPr>
        </p:pic>
        <p:sp>
          <p:nvSpPr>
            <p:cNvPr id="6" name="TextBox 5">
              <a:extLst>
                <a:ext uri="{FF2B5EF4-FFF2-40B4-BE49-F238E27FC236}">
                  <a16:creationId xmlns:a16="http://schemas.microsoft.com/office/drawing/2014/main" id="{917C1EAC-B579-4C9C-B603-D3D4AB8DF403}"/>
                </a:ext>
              </a:extLst>
            </p:cNvPr>
            <p:cNvSpPr txBox="1"/>
            <p:nvPr/>
          </p:nvSpPr>
          <p:spPr>
            <a:xfrm>
              <a:off x="2143630" y="3657608"/>
              <a:ext cx="7671851" cy="830997"/>
            </a:xfrm>
            <a:prstGeom prst="rect">
              <a:avLst/>
            </a:prstGeom>
            <a:noFill/>
          </p:spPr>
          <p:txBody>
            <a:bodyPr wrap="square" rtlCol="0">
              <a:spAutoFit/>
            </a:bodyPr>
            <a:lstStyle/>
            <a:p>
              <a:pPr algn="ctr"/>
              <a:r>
                <a:rPr lang="en-IN" sz="4800" b="1" dirty="0">
                  <a:solidFill>
                    <a:schemeClr val="bg1">
                      <a:lumMod val="65000"/>
                      <a:lumOff val="35000"/>
                    </a:schemeClr>
                  </a:solidFill>
                  <a:latin typeface="Angsana New" panose="02020603050405020304" pitchFamily="18" charset="-34"/>
                  <a:cs typeface="Angsana New" panose="02020603050405020304" pitchFamily="18" charset="-34"/>
                </a:rPr>
                <a:t>FarmMonk Innovations Private Limited</a:t>
              </a:r>
            </a:p>
          </p:txBody>
        </p:sp>
      </p:grpSp>
    </p:spTree>
    <p:extLst>
      <p:ext uri="{BB962C8B-B14F-4D97-AF65-F5344CB8AC3E}">
        <p14:creationId xmlns:p14="http://schemas.microsoft.com/office/powerpoint/2010/main" val="276355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Where are we?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13" name="Group 12">
            <a:extLst>
              <a:ext uri="{FF2B5EF4-FFF2-40B4-BE49-F238E27FC236}">
                <a16:creationId xmlns:a16="http://schemas.microsoft.com/office/drawing/2014/main" id="{D8308E96-D477-4E58-93BC-E42A6048CB7C}"/>
              </a:ext>
            </a:extLst>
          </p:cNvPr>
          <p:cNvGrpSpPr/>
          <p:nvPr/>
        </p:nvGrpSpPr>
        <p:grpSpPr>
          <a:xfrm>
            <a:off x="607030" y="822246"/>
            <a:ext cx="10970854" cy="5224924"/>
            <a:chOff x="607030" y="822246"/>
            <a:chExt cx="10970854" cy="5224924"/>
          </a:xfrm>
        </p:grpSpPr>
        <p:pic>
          <p:nvPicPr>
            <p:cNvPr id="9" name="Picture 8">
              <a:extLst>
                <a:ext uri="{FF2B5EF4-FFF2-40B4-BE49-F238E27FC236}">
                  <a16:creationId xmlns:a16="http://schemas.microsoft.com/office/drawing/2014/main" id="{26D7AF18-796C-472C-8C0D-CD881AEBE889}"/>
                </a:ext>
              </a:extLst>
            </p:cNvPr>
            <p:cNvPicPr>
              <a:picLocks noChangeAspect="1"/>
            </p:cNvPicPr>
            <p:nvPr/>
          </p:nvPicPr>
          <p:blipFill>
            <a:blip r:embed="rId4"/>
            <a:stretch>
              <a:fillRect/>
            </a:stretch>
          </p:blipFill>
          <p:spPr>
            <a:xfrm>
              <a:off x="607030" y="822246"/>
              <a:ext cx="10970854" cy="5142588"/>
            </a:xfrm>
            <a:prstGeom prst="rect">
              <a:avLst/>
            </a:prstGeom>
          </p:spPr>
        </p:pic>
        <p:pic>
          <p:nvPicPr>
            <p:cNvPr id="10" name="Picture 9">
              <a:extLst>
                <a:ext uri="{FF2B5EF4-FFF2-40B4-BE49-F238E27FC236}">
                  <a16:creationId xmlns:a16="http://schemas.microsoft.com/office/drawing/2014/main" id="{11B61204-9399-4978-81BF-DDD16FFB5092}"/>
                </a:ext>
              </a:extLst>
            </p:cNvPr>
            <p:cNvPicPr>
              <a:picLocks noChangeAspect="1"/>
            </p:cNvPicPr>
            <p:nvPr/>
          </p:nvPicPr>
          <p:blipFill>
            <a:blip r:embed="rId5"/>
            <a:stretch>
              <a:fillRect/>
            </a:stretch>
          </p:blipFill>
          <p:spPr>
            <a:xfrm>
              <a:off x="8253817" y="886044"/>
              <a:ext cx="3133654" cy="2747035"/>
            </a:xfrm>
            <a:prstGeom prst="rect">
              <a:avLst/>
            </a:prstGeom>
          </p:spPr>
        </p:pic>
        <p:pic>
          <p:nvPicPr>
            <p:cNvPr id="12" name="Picture 11">
              <a:extLst>
                <a:ext uri="{FF2B5EF4-FFF2-40B4-BE49-F238E27FC236}">
                  <a16:creationId xmlns:a16="http://schemas.microsoft.com/office/drawing/2014/main" id="{5C4962FA-FA17-4F91-8D66-9B214324E433}"/>
                </a:ext>
              </a:extLst>
            </p:cNvPr>
            <p:cNvPicPr>
              <a:picLocks noChangeAspect="1"/>
            </p:cNvPicPr>
            <p:nvPr/>
          </p:nvPicPr>
          <p:blipFill>
            <a:blip r:embed="rId6"/>
            <a:stretch>
              <a:fillRect/>
            </a:stretch>
          </p:blipFill>
          <p:spPr>
            <a:xfrm>
              <a:off x="1205024" y="4675570"/>
              <a:ext cx="9753600" cy="1371600"/>
            </a:xfrm>
            <a:prstGeom prst="rect">
              <a:avLst/>
            </a:prstGeom>
          </p:spPr>
        </p:pic>
      </p:grpSp>
    </p:spTree>
    <p:extLst>
      <p:ext uri="{BB962C8B-B14F-4D97-AF65-F5344CB8AC3E}">
        <p14:creationId xmlns:p14="http://schemas.microsoft.com/office/powerpoint/2010/main" val="27683616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Where are we?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11" name="TextBox 10">
            <a:extLst>
              <a:ext uri="{FF2B5EF4-FFF2-40B4-BE49-F238E27FC236}">
                <a16:creationId xmlns:a16="http://schemas.microsoft.com/office/drawing/2014/main" id="{5D9F2F01-BAEB-4A91-8E34-6CA56BADE0A7}"/>
              </a:ext>
            </a:extLst>
          </p:cNvPr>
          <p:cNvSpPr txBox="1"/>
          <p:nvPr/>
        </p:nvSpPr>
        <p:spPr>
          <a:xfrm>
            <a:off x="606058" y="1180206"/>
            <a:ext cx="11270509" cy="3970318"/>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Developing the relevant software technology needed to manage the platform</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Mobile application for Farmers and Agents to upload farm details.</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Mobile application for Investors to search farmer data and invest.</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Setting up AWS instances to host the platform.</a:t>
            </a:r>
          </a:p>
          <a:p>
            <a:endParaRPr lang="en-IN" sz="28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Interacting with various banks.</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Gathering details for the Farmify Access Cards (FAC)</a:t>
            </a:r>
          </a:p>
          <a:p>
            <a:pPr marL="914400" lvl="1"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Private crop insurance as an alternative to PMFBY for speedy processing in the event of natural calamity.</a:t>
            </a:r>
          </a:p>
        </p:txBody>
      </p:sp>
    </p:spTree>
    <p:extLst>
      <p:ext uri="{BB962C8B-B14F-4D97-AF65-F5344CB8AC3E}">
        <p14:creationId xmlns:p14="http://schemas.microsoft.com/office/powerpoint/2010/main" val="17158582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4401879"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are we looking for?</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F62E4D4B-7059-4B63-AF08-DD515D18CAFE}"/>
              </a:ext>
            </a:extLst>
          </p:cNvPr>
          <p:cNvSpPr txBox="1"/>
          <p:nvPr/>
        </p:nvSpPr>
        <p:spPr>
          <a:xfrm>
            <a:off x="606058" y="1180206"/>
            <a:ext cx="11270509" cy="3108543"/>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18-24 months of runway to work on:</a:t>
            </a:r>
          </a:p>
          <a:p>
            <a:endParaRPr lang="en-IN" sz="28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1) Industry trends to create a category called Mutual Funds for Agriculture</a:t>
            </a:r>
          </a:p>
          <a:p>
            <a:r>
              <a:rPr lang="en-IN" sz="2800" dirty="0">
                <a:solidFill>
                  <a:schemeClr val="bg1"/>
                </a:solidFill>
                <a:latin typeface="Arabic Typesetting" panose="03020402040406030203" pitchFamily="66" charset="-78"/>
                <a:cs typeface="Arabic Typesetting" panose="03020402040406030203" pitchFamily="66" charset="-78"/>
              </a:rPr>
              <a:t>2) Customer base development for both farmers as well as investors</a:t>
            </a:r>
          </a:p>
          <a:p>
            <a:r>
              <a:rPr lang="en-IN" sz="2800" dirty="0">
                <a:solidFill>
                  <a:schemeClr val="bg1"/>
                </a:solidFill>
                <a:latin typeface="Arabic Typesetting" panose="03020402040406030203" pitchFamily="66" charset="-78"/>
                <a:cs typeface="Arabic Typesetting" panose="03020402040406030203" pitchFamily="66" charset="-78"/>
              </a:rPr>
              <a:t>3) Building Product and field operating team</a:t>
            </a:r>
          </a:p>
          <a:p>
            <a:r>
              <a:rPr lang="en-IN" sz="2800" dirty="0">
                <a:solidFill>
                  <a:schemeClr val="bg1"/>
                </a:solidFill>
                <a:latin typeface="Arabic Typesetting" panose="03020402040406030203" pitchFamily="66" charset="-78"/>
                <a:cs typeface="Arabic Typesetting" panose="03020402040406030203" pitchFamily="66" charset="-78"/>
              </a:rPr>
              <a:t>4) Early marketing and sales efforts</a:t>
            </a:r>
          </a:p>
          <a:p>
            <a:r>
              <a:rPr lang="en-IN" sz="2800" dirty="0">
                <a:solidFill>
                  <a:schemeClr val="bg1"/>
                </a:solidFill>
                <a:latin typeface="Arabic Typesetting" panose="03020402040406030203" pitchFamily="66" charset="-78"/>
                <a:cs typeface="Arabic Typesetting" panose="03020402040406030203" pitchFamily="66" charset="-78"/>
              </a:rPr>
              <a:t>5) To tackle with the regulations as part of building the product and partnership efforts with dealers.</a:t>
            </a:r>
          </a:p>
        </p:txBody>
      </p:sp>
    </p:spTree>
    <p:extLst>
      <p:ext uri="{BB962C8B-B14F-4D97-AF65-F5344CB8AC3E}">
        <p14:creationId xmlns:p14="http://schemas.microsoft.com/office/powerpoint/2010/main" val="13692712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C1EAC-B579-4C9C-B603-D3D4AB8DF403}"/>
              </a:ext>
            </a:extLst>
          </p:cNvPr>
          <p:cNvSpPr txBox="1"/>
          <p:nvPr/>
        </p:nvSpPr>
        <p:spPr>
          <a:xfrm>
            <a:off x="2016040" y="2796371"/>
            <a:ext cx="7671851" cy="1107996"/>
          </a:xfrm>
          <a:prstGeom prst="rect">
            <a:avLst/>
          </a:prstGeom>
          <a:noFill/>
        </p:spPr>
        <p:txBody>
          <a:bodyPr wrap="square" rtlCol="0">
            <a:spAutoFit/>
          </a:bodyPr>
          <a:lstStyle/>
          <a:p>
            <a:pPr algn="ctr"/>
            <a:r>
              <a:rPr lang="en-IN" sz="6600" b="1" dirty="0">
                <a:latin typeface="Angsana New" panose="02020603050405020304" pitchFamily="18" charset="-34"/>
                <a:cs typeface="Angsana New" panose="02020603050405020304" pitchFamily="18" charset="-34"/>
              </a:rPr>
              <a:t>Thank You</a:t>
            </a:r>
          </a:p>
        </p:txBody>
      </p:sp>
    </p:spTree>
    <p:extLst>
      <p:ext uri="{BB962C8B-B14F-4D97-AF65-F5344CB8AC3E}">
        <p14:creationId xmlns:p14="http://schemas.microsoft.com/office/powerpoint/2010/main" val="20399794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606058" y="256498"/>
            <a:ext cx="2867019"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Farmify?</a:t>
            </a:r>
          </a:p>
        </p:txBody>
      </p:sp>
      <p:sp>
        <p:nvSpPr>
          <p:cNvPr id="3" name="TextBox 2">
            <a:extLst>
              <a:ext uri="{FF2B5EF4-FFF2-40B4-BE49-F238E27FC236}">
                <a16:creationId xmlns:a16="http://schemas.microsoft.com/office/drawing/2014/main" id="{7A1379FB-0565-48BC-B9BA-B7E960E16903}"/>
              </a:ext>
            </a:extLst>
          </p:cNvPr>
          <p:cNvSpPr txBox="1"/>
          <p:nvPr/>
        </p:nvSpPr>
        <p:spPr>
          <a:xfrm>
            <a:off x="606058" y="797434"/>
            <a:ext cx="11270509" cy="1862048"/>
          </a:xfrm>
          <a:prstGeom prst="rect">
            <a:avLst/>
          </a:prstGeom>
          <a:noFill/>
        </p:spPr>
        <p:txBody>
          <a:bodyPr wrap="square" rtlCol="0">
            <a:spAutoFit/>
          </a:bodyPr>
          <a:lstStyle/>
          <a:p>
            <a:r>
              <a:rPr lang="en-IN" sz="2800" dirty="0">
                <a:solidFill>
                  <a:schemeClr val="bg1"/>
                </a:solidFill>
                <a:latin typeface="Arabic Typesetting" panose="03020402040406030203" pitchFamily="66" charset="-78"/>
                <a:cs typeface="Arabic Typesetting" panose="03020402040406030203" pitchFamily="66" charset="-78"/>
              </a:rPr>
              <a:t>Farmify is a agri-fintech product, integrated with supply chain to cover total farm needs for small and marginal farmers in India.</a:t>
            </a:r>
          </a:p>
          <a:p>
            <a:endParaRPr lang="en-IN" sz="300" dirty="0">
              <a:solidFill>
                <a:schemeClr val="bg1"/>
              </a:solidFill>
              <a:latin typeface="Arabic Typesetting" panose="03020402040406030203" pitchFamily="66" charset="-78"/>
              <a:cs typeface="Arabic Typesetting" panose="03020402040406030203" pitchFamily="66" charset="-78"/>
            </a:endParaRPr>
          </a:p>
          <a:p>
            <a:r>
              <a:rPr lang="en-IN" sz="2800" dirty="0">
                <a:solidFill>
                  <a:schemeClr val="bg1"/>
                </a:solidFill>
                <a:latin typeface="Arabic Typesetting" panose="03020402040406030203" pitchFamily="66" charset="-78"/>
                <a:cs typeface="Arabic Typesetting" panose="03020402040406030203" pitchFamily="66" charset="-78"/>
              </a:rPr>
              <a:t>It provides an opportunity for investors to invest in the farms of small and marginal farmers who has less/no access to institutional loans, and in return gives profits from the sale of produce. It is a for-profit organisation.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15" name="TextBox 14">
            <a:extLst>
              <a:ext uri="{FF2B5EF4-FFF2-40B4-BE49-F238E27FC236}">
                <a16:creationId xmlns:a16="http://schemas.microsoft.com/office/drawing/2014/main" id="{C0F3C361-9ECB-4388-95ED-3BAFA6B177BD}"/>
              </a:ext>
            </a:extLst>
          </p:cNvPr>
          <p:cNvSpPr txBox="1"/>
          <p:nvPr/>
        </p:nvSpPr>
        <p:spPr>
          <a:xfrm>
            <a:off x="606058" y="2775772"/>
            <a:ext cx="3626665" cy="523220"/>
          </a:xfrm>
          <a:prstGeom prst="rect">
            <a:avLst/>
          </a:prstGeom>
          <a:noFill/>
        </p:spPr>
        <p:txBody>
          <a:bodyPr wrap="square" rtlCol="0">
            <a:spAutoFit/>
          </a:bodyPr>
          <a:lstStyle/>
          <a:p>
            <a:pPr algn="ctr"/>
            <a:r>
              <a:rPr lang="en-IN" sz="2800" dirty="0">
                <a:solidFill>
                  <a:schemeClr val="bg1"/>
                </a:solidFill>
                <a:latin typeface="Arial" panose="020B0604020202020204" pitchFamily="34" charset="0"/>
                <a:cs typeface="Arial" panose="020B0604020202020204" pitchFamily="34" charset="0"/>
              </a:rPr>
              <a:t>Who are the players?</a:t>
            </a:r>
          </a:p>
        </p:txBody>
      </p:sp>
      <p:grpSp>
        <p:nvGrpSpPr>
          <p:cNvPr id="28" name="Group 27">
            <a:extLst>
              <a:ext uri="{FF2B5EF4-FFF2-40B4-BE49-F238E27FC236}">
                <a16:creationId xmlns:a16="http://schemas.microsoft.com/office/drawing/2014/main" id="{908750A7-2D7E-47CB-890C-3DDE471999A4}"/>
              </a:ext>
            </a:extLst>
          </p:cNvPr>
          <p:cNvGrpSpPr/>
          <p:nvPr/>
        </p:nvGrpSpPr>
        <p:grpSpPr>
          <a:xfrm>
            <a:off x="4748638" y="3400889"/>
            <a:ext cx="2594346" cy="2552325"/>
            <a:chOff x="3286659" y="3118234"/>
            <a:chExt cx="2594346" cy="2552325"/>
          </a:xfrm>
        </p:grpSpPr>
        <p:sp>
          <p:nvSpPr>
            <p:cNvPr id="26" name="Rectangle 25">
              <a:extLst>
                <a:ext uri="{FF2B5EF4-FFF2-40B4-BE49-F238E27FC236}">
                  <a16:creationId xmlns:a16="http://schemas.microsoft.com/office/drawing/2014/main" id="{AF399D0C-53F2-4E15-8287-2C2B5F384054}"/>
                </a:ext>
              </a:extLst>
            </p:cNvPr>
            <p:cNvSpPr/>
            <p:nvPr/>
          </p:nvSpPr>
          <p:spPr>
            <a:xfrm>
              <a:off x="3286659" y="3118234"/>
              <a:ext cx="2594346" cy="255232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Investors who are willing to</a:t>
              </a:r>
            </a:p>
            <a:p>
              <a:pPr algn="ctr"/>
              <a:r>
                <a:rPr lang="en-IN" sz="1400" dirty="0">
                  <a:solidFill>
                    <a:schemeClr val="bg1">
                      <a:lumMod val="65000"/>
                      <a:lumOff val="35000"/>
                    </a:schemeClr>
                  </a:solidFill>
                </a:rPr>
                <a:t>invest by creating impact</a:t>
              </a:r>
            </a:p>
            <a:p>
              <a:pPr algn="ctr"/>
              <a:r>
                <a:rPr lang="en-IN" sz="1400" dirty="0">
                  <a:solidFill>
                    <a:schemeClr val="bg1">
                      <a:lumMod val="65000"/>
                      <a:lumOff val="35000"/>
                    </a:schemeClr>
                  </a:solidFill>
                </a:rPr>
                <a:t>by their investments</a:t>
              </a:r>
            </a:p>
          </p:txBody>
        </p:sp>
        <p:grpSp>
          <p:nvGrpSpPr>
            <p:cNvPr id="21" name="Group 20">
              <a:extLst>
                <a:ext uri="{FF2B5EF4-FFF2-40B4-BE49-F238E27FC236}">
                  <a16:creationId xmlns:a16="http://schemas.microsoft.com/office/drawing/2014/main" id="{D8324448-F5D9-4AC0-9D2D-C30CB2123FC9}"/>
                </a:ext>
              </a:extLst>
            </p:cNvPr>
            <p:cNvGrpSpPr/>
            <p:nvPr/>
          </p:nvGrpSpPr>
          <p:grpSpPr>
            <a:xfrm>
              <a:off x="3988877" y="3278361"/>
              <a:ext cx="1189909" cy="1464234"/>
              <a:chOff x="726542" y="3808720"/>
              <a:chExt cx="1189909" cy="1464234"/>
            </a:xfrm>
          </p:grpSpPr>
          <p:pic>
            <p:nvPicPr>
              <p:cNvPr id="12" name="Picture 11">
                <a:extLst>
                  <a:ext uri="{FF2B5EF4-FFF2-40B4-BE49-F238E27FC236}">
                    <a16:creationId xmlns:a16="http://schemas.microsoft.com/office/drawing/2014/main" id="{AD567B25-4DE3-4F2B-9F7A-381AB80DED3E}"/>
                  </a:ext>
                </a:extLst>
              </p:cNvPr>
              <p:cNvPicPr>
                <a:picLocks noChangeAspect="1"/>
              </p:cNvPicPr>
              <p:nvPr/>
            </p:nvPicPr>
            <p:blipFill>
              <a:blip r:embed="rId4"/>
              <a:stretch>
                <a:fillRect/>
              </a:stretch>
            </p:blipFill>
            <p:spPr>
              <a:xfrm>
                <a:off x="726542" y="3808720"/>
                <a:ext cx="1140970" cy="1035325"/>
              </a:xfrm>
              <a:prstGeom prst="rect">
                <a:avLst/>
              </a:prstGeom>
            </p:spPr>
          </p:pic>
          <p:sp>
            <p:nvSpPr>
              <p:cNvPr id="16" name="TextBox 15">
                <a:extLst>
                  <a:ext uri="{FF2B5EF4-FFF2-40B4-BE49-F238E27FC236}">
                    <a16:creationId xmlns:a16="http://schemas.microsoft.com/office/drawing/2014/main" id="{273EB696-3C6D-451D-809D-6C0FC225FA23}"/>
                  </a:ext>
                </a:extLst>
              </p:cNvPr>
              <p:cNvSpPr txBox="1"/>
              <p:nvPr/>
            </p:nvSpPr>
            <p:spPr>
              <a:xfrm>
                <a:off x="726542" y="4903622"/>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Investors</a:t>
                </a:r>
              </a:p>
            </p:txBody>
          </p:sp>
        </p:grpSp>
      </p:grpSp>
      <p:grpSp>
        <p:nvGrpSpPr>
          <p:cNvPr id="29" name="Group 28">
            <a:extLst>
              <a:ext uri="{FF2B5EF4-FFF2-40B4-BE49-F238E27FC236}">
                <a16:creationId xmlns:a16="http://schemas.microsoft.com/office/drawing/2014/main" id="{508F6308-2EAA-4FD3-9F06-62ACBD9136CB}"/>
              </a:ext>
            </a:extLst>
          </p:cNvPr>
          <p:cNvGrpSpPr/>
          <p:nvPr/>
        </p:nvGrpSpPr>
        <p:grpSpPr>
          <a:xfrm>
            <a:off x="606058" y="3400889"/>
            <a:ext cx="2594346" cy="2552325"/>
            <a:chOff x="520995" y="3118234"/>
            <a:chExt cx="2594346" cy="2552325"/>
          </a:xfrm>
        </p:grpSpPr>
        <p:sp>
          <p:nvSpPr>
            <p:cNvPr id="24" name="Rectangle 23">
              <a:extLst>
                <a:ext uri="{FF2B5EF4-FFF2-40B4-BE49-F238E27FC236}">
                  <a16:creationId xmlns:a16="http://schemas.microsoft.com/office/drawing/2014/main" id="{2CD9ACA0-A021-4A5B-A3A6-5CFE09F4A0D5}"/>
                </a:ext>
              </a:extLst>
            </p:cNvPr>
            <p:cNvSpPr/>
            <p:nvPr/>
          </p:nvSpPr>
          <p:spPr>
            <a:xfrm>
              <a:off x="520995" y="3118234"/>
              <a:ext cx="2594346" cy="255232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Small and marginal farmers</a:t>
              </a:r>
            </a:p>
            <a:p>
              <a:pPr algn="ctr"/>
              <a:r>
                <a:rPr lang="en-IN" sz="1400" dirty="0">
                  <a:solidFill>
                    <a:schemeClr val="bg1">
                      <a:lumMod val="65000"/>
                      <a:lumOff val="35000"/>
                    </a:schemeClr>
                  </a:solidFill>
                </a:rPr>
                <a:t>with no/less access to</a:t>
              </a:r>
            </a:p>
            <a:p>
              <a:pPr algn="ctr"/>
              <a:r>
                <a:rPr lang="en-IN" sz="1400" dirty="0">
                  <a:solidFill>
                    <a:schemeClr val="bg1">
                      <a:lumMod val="65000"/>
                      <a:lumOff val="35000"/>
                    </a:schemeClr>
                  </a:solidFill>
                </a:rPr>
                <a:t>finance solutions &amp;</a:t>
              </a:r>
            </a:p>
            <a:p>
              <a:pPr algn="ctr"/>
              <a:r>
                <a:rPr lang="en-IN" sz="1400" dirty="0">
                  <a:solidFill>
                    <a:schemeClr val="bg1">
                      <a:lumMod val="65000"/>
                      <a:lumOff val="35000"/>
                    </a:schemeClr>
                  </a:solidFill>
                </a:rPr>
                <a:t>marketing linkages</a:t>
              </a:r>
            </a:p>
          </p:txBody>
        </p:sp>
        <p:grpSp>
          <p:nvGrpSpPr>
            <p:cNvPr id="20" name="Group 19">
              <a:extLst>
                <a:ext uri="{FF2B5EF4-FFF2-40B4-BE49-F238E27FC236}">
                  <a16:creationId xmlns:a16="http://schemas.microsoft.com/office/drawing/2014/main" id="{BF85BAA9-4E87-44ED-9869-0E2348D90F64}"/>
                </a:ext>
              </a:extLst>
            </p:cNvPr>
            <p:cNvGrpSpPr/>
            <p:nvPr/>
          </p:nvGrpSpPr>
          <p:grpSpPr>
            <a:xfrm>
              <a:off x="1133744" y="3156782"/>
              <a:ext cx="1368847" cy="1585813"/>
              <a:chOff x="2607640" y="3627564"/>
              <a:chExt cx="1368847" cy="1585813"/>
            </a:xfrm>
          </p:grpSpPr>
          <p:pic>
            <p:nvPicPr>
              <p:cNvPr id="10" name="Picture 9" descr="A close up of a logo&#10;&#10;Description generated with very high confidence">
                <a:extLst>
                  <a:ext uri="{FF2B5EF4-FFF2-40B4-BE49-F238E27FC236}">
                    <a16:creationId xmlns:a16="http://schemas.microsoft.com/office/drawing/2014/main" id="{376C9A2D-166F-426A-8A37-A73D1C5CC780}"/>
                  </a:ext>
                </a:extLst>
              </p:cNvPr>
              <p:cNvPicPr>
                <a:picLocks noChangeAspect="1"/>
              </p:cNvPicPr>
              <p:nvPr/>
            </p:nvPicPr>
            <p:blipFill>
              <a:blip r:embed="rId5"/>
              <a:stretch>
                <a:fillRect/>
              </a:stretch>
            </p:blipFill>
            <p:spPr>
              <a:xfrm>
                <a:off x="2607640" y="3627564"/>
                <a:ext cx="1368847" cy="1368847"/>
              </a:xfrm>
              <a:prstGeom prst="rect">
                <a:avLst/>
              </a:prstGeom>
            </p:spPr>
          </p:pic>
          <p:sp>
            <p:nvSpPr>
              <p:cNvPr id="17" name="TextBox 16">
                <a:extLst>
                  <a:ext uri="{FF2B5EF4-FFF2-40B4-BE49-F238E27FC236}">
                    <a16:creationId xmlns:a16="http://schemas.microsoft.com/office/drawing/2014/main" id="{B21880EF-2C8D-4BE6-BC9B-4F6A9556597B}"/>
                  </a:ext>
                </a:extLst>
              </p:cNvPr>
              <p:cNvSpPr txBox="1"/>
              <p:nvPr/>
            </p:nvSpPr>
            <p:spPr>
              <a:xfrm>
                <a:off x="2697110" y="4844045"/>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Farmers</a:t>
                </a:r>
              </a:p>
            </p:txBody>
          </p:sp>
        </p:grpSp>
      </p:grpSp>
      <p:grpSp>
        <p:nvGrpSpPr>
          <p:cNvPr id="30" name="Group 29">
            <a:extLst>
              <a:ext uri="{FF2B5EF4-FFF2-40B4-BE49-F238E27FC236}">
                <a16:creationId xmlns:a16="http://schemas.microsoft.com/office/drawing/2014/main" id="{CF156B6F-F09C-4ECC-9F86-C36248D56E51}"/>
              </a:ext>
            </a:extLst>
          </p:cNvPr>
          <p:cNvGrpSpPr/>
          <p:nvPr/>
        </p:nvGrpSpPr>
        <p:grpSpPr>
          <a:xfrm>
            <a:off x="8891219" y="3406009"/>
            <a:ext cx="2594346" cy="2547205"/>
            <a:chOff x="6052323" y="3118234"/>
            <a:chExt cx="2594346" cy="2547205"/>
          </a:xfrm>
        </p:grpSpPr>
        <p:sp>
          <p:nvSpPr>
            <p:cNvPr id="27" name="Rectangle 26">
              <a:extLst>
                <a:ext uri="{FF2B5EF4-FFF2-40B4-BE49-F238E27FC236}">
                  <a16:creationId xmlns:a16="http://schemas.microsoft.com/office/drawing/2014/main" id="{FA0C6703-3C3A-4708-B881-3636306B069A}"/>
                </a:ext>
              </a:extLst>
            </p:cNvPr>
            <p:cNvSpPr/>
            <p:nvPr/>
          </p:nvSpPr>
          <p:spPr>
            <a:xfrm>
              <a:off x="6052323" y="3118234"/>
              <a:ext cx="2594346" cy="2547205"/>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400" dirty="0">
                  <a:solidFill>
                    <a:schemeClr val="bg1">
                      <a:lumMod val="65000"/>
                      <a:lumOff val="35000"/>
                    </a:schemeClr>
                  </a:solidFill>
                </a:rPr>
                <a:t>Market linkage partners for</a:t>
              </a:r>
            </a:p>
            <a:p>
              <a:pPr algn="ctr"/>
              <a:r>
                <a:rPr lang="en-IN" sz="1400" dirty="0">
                  <a:solidFill>
                    <a:schemeClr val="bg1">
                      <a:lumMod val="65000"/>
                      <a:lumOff val="35000"/>
                    </a:schemeClr>
                  </a:solidFill>
                </a:rPr>
                <a:t>strong linkages/partnership</a:t>
              </a:r>
            </a:p>
            <a:p>
              <a:pPr algn="ctr"/>
              <a:r>
                <a:rPr lang="en-IN" sz="1400" dirty="0">
                  <a:solidFill>
                    <a:schemeClr val="bg1">
                      <a:lumMod val="65000"/>
                      <a:lumOff val="35000"/>
                    </a:schemeClr>
                  </a:solidFill>
                </a:rPr>
                <a:t>with farmify</a:t>
              </a:r>
            </a:p>
          </p:txBody>
        </p:sp>
        <p:grpSp>
          <p:nvGrpSpPr>
            <p:cNvPr id="19" name="Group 18">
              <a:extLst>
                <a:ext uri="{FF2B5EF4-FFF2-40B4-BE49-F238E27FC236}">
                  <a16:creationId xmlns:a16="http://schemas.microsoft.com/office/drawing/2014/main" id="{11BC8ECE-79DE-4BAA-88FF-4A7161CBF9DA}"/>
                </a:ext>
              </a:extLst>
            </p:cNvPr>
            <p:cNvGrpSpPr/>
            <p:nvPr/>
          </p:nvGrpSpPr>
          <p:grpSpPr>
            <a:xfrm>
              <a:off x="6516418" y="3269144"/>
              <a:ext cx="1666155" cy="1473451"/>
              <a:chOff x="4664425" y="3739926"/>
              <a:chExt cx="1666155" cy="1473451"/>
            </a:xfrm>
          </p:grpSpPr>
          <p:pic>
            <p:nvPicPr>
              <p:cNvPr id="14" name="Picture 13">
                <a:extLst>
                  <a:ext uri="{FF2B5EF4-FFF2-40B4-BE49-F238E27FC236}">
                    <a16:creationId xmlns:a16="http://schemas.microsoft.com/office/drawing/2014/main" id="{3877A71C-D418-4D84-9AAA-933F9C7D1E6A}"/>
                  </a:ext>
                </a:extLst>
              </p:cNvPr>
              <p:cNvPicPr>
                <a:picLocks noChangeAspect="1"/>
              </p:cNvPicPr>
              <p:nvPr/>
            </p:nvPicPr>
            <p:blipFill>
              <a:blip r:embed="rId6"/>
              <a:stretch>
                <a:fillRect/>
              </a:stretch>
            </p:blipFill>
            <p:spPr>
              <a:xfrm>
                <a:off x="4664425" y="3739926"/>
                <a:ext cx="1666155" cy="1172911"/>
              </a:xfrm>
              <a:prstGeom prst="rect">
                <a:avLst/>
              </a:prstGeom>
            </p:spPr>
          </p:pic>
          <p:sp>
            <p:nvSpPr>
              <p:cNvPr id="18" name="TextBox 17">
                <a:extLst>
                  <a:ext uri="{FF2B5EF4-FFF2-40B4-BE49-F238E27FC236}">
                    <a16:creationId xmlns:a16="http://schemas.microsoft.com/office/drawing/2014/main" id="{06B89250-A3DA-4D24-BE5D-296B2C807CBB}"/>
                  </a:ext>
                </a:extLst>
              </p:cNvPr>
              <p:cNvSpPr txBox="1"/>
              <p:nvPr/>
            </p:nvSpPr>
            <p:spPr>
              <a:xfrm>
                <a:off x="4902549" y="4844045"/>
                <a:ext cx="1189909" cy="369332"/>
              </a:xfrm>
              <a:prstGeom prst="rect">
                <a:avLst/>
              </a:prstGeom>
              <a:no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Partners</a:t>
                </a:r>
              </a:p>
            </p:txBody>
          </p:sp>
        </p:grpSp>
      </p:grpSp>
    </p:spTree>
    <p:extLst>
      <p:ext uri="{BB962C8B-B14F-4D97-AF65-F5344CB8AC3E}">
        <p14:creationId xmlns:p14="http://schemas.microsoft.com/office/powerpoint/2010/main" val="2490563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477801" y="256498"/>
            <a:ext cx="4817863"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the problem?</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79" name="Group 78">
            <a:extLst>
              <a:ext uri="{FF2B5EF4-FFF2-40B4-BE49-F238E27FC236}">
                <a16:creationId xmlns:a16="http://schemas.microsoft.com/office/drawing/2014/main" id="{CFC7E7BB-A210-4C90-BE22-B353FC477A6E}"/>
              </a:ext>
            </a:extLst>
          </p:cNvPr>
          <p:cNvGrpSpPr/>
          <p:nvPr/>
        </p:nvGrpSpPr>
        <p:grpSpPr>
          <a:xfrm>
            <a:off x="8442251" y="2233736"/>
            <a:ext cx="3443261" cy="2545479"/>
            <a:chOff x="8468653" y="2229243"/>
            <a:chExt cx="3367323" cy="2545479"/>
          </a:xfrm>
          <a:effectLst>
            <a:outerShdw blurRad="50800" dist="38100" dir="2700000" algn="tl" rotWithShape="0">
              <a:prstClr val="black">
                <a:alpha val="40000"/>
              </a:prstClr>
            </a:outerShdw>
          </a:effectLst>
        </p:grpSpPr>
        <p:pic>
          <p:nvPicPr>
            <p:cNvPr id="77" name="Picture 76" descr="A person in a white shirt&#10;&#10;Description generated with high confidence">
              <a:extLst>
                <a:ext uri="{FF2B5EF4-FFF2-40B4-BE49-F238E27FC236}">
                  <a16:creationId xmlns:a16="http://schemas.microsoft.com/office/drawing/2014/main" id="{2AA48C1C-60EB-48E6-A32E-2B147F7A2C99}"/>
                </a:ext>
              </a:extLst>
            </p:cNvPr>
            <p:cNvPicPr>
              <a:picLocks noChangeAspect="1"/>
            </p:cNvPicPr>
            <p:nvPr/>
          </p:nvPicPr>
          <p:blipFill>
            <a:blip r:embed="rId4"/>
            <a:stretch>
              <a:fillRect/>
            </a:stretch>
          </p:blipFill>
          <p:spPr>
            <a:xfrm>
              <a:off x="8506049" y="2229243"/>
              <a:ext cx="3306725" cy="2201039"/>
            </a:xfrm>
            <a:prstGeom prst="rect">
              <a:avLst/>
            </a:prstGeom>
          </p:spPr>
        </p:pic>
        <p:sp>
          <p:nvSpPr>
            <p:cNvPr id="78" name="TextBox 77">
              <a:extLst>
                <a:ext uri="{FF2B5EF4-FFF2-40B4-BE49-F238E27FC236}">
                  <a16:creationId xmlns:a16="http://schemas.microsoft.com/office/drawing/2014/main" id="{EA69F1C8-8D62-4426-88DE-F5221E864125}"/>
                </a:ext>
              </a:extLst>
            </p:cNvPr>
            <p:cNvSpPr txBox="1"/>
            <p:nvPr/>
          </p:nvSpPr>
          <p:spPr>
            <a:xfrm>
              <a:off x="8468653" y="4436168"/>
              <a:ext cx="3367323" cy="338554"/>
            </a:xfrm>
            <a:prstGeom prst="rect">
              <a:avLst/>
            </a:prstGeom>
            <a:noFill/>
          </p:spPr>
          <p:txBody>
            <a:bodyPr wrap="square" rtlCol="0">
              <a:spAutoFit/>
            </a:bodyPr>
            <a:lstStyle/>
            <a:p>
              <a:pPr algn="ctr"/>
              <a:r>
                <a:rPr lang="en-IN" sz="1600" dirty="0">
                  <a:solidFill>
                    <a:schemeClr val="bg1"/>
                  </a:solidFill>
                  <a:latin typeface="Arial" panose="020B0604020202020204" pitchFamily="34" charset="0"/>
                  <a:cs typeface="Arial" panose="020B0604020202020204" pitchFamily="34" charset="0"/>
                </a:rPr>
                <a:t>Lack of proper financial assistance</a:t>
              </a:r>
            </a:p>
          </p:txBody>
        </p:sp>
      </p:grpSp>
      <p:grpSp>
        <p:nvGrpSpPr>
          <p:cNvPr id="3" name="Group 2">
            <a:extLst>
              <a:ext uri="{FF2B5EF4-FFF2-40B4-BE49-F238E27FC236}">
                <a16:creationId xmlns:a16="http://schemas.microsoft.com/office/drawing/2014/main" id="{88700858-1265-4A09-A072-DCE90270FB87}"/>
              </a:ext>
            </a:extLst>
          </p:cNvPr>
          <p:cNvGrpSpPr/>
          <p:nvPr/>
        </p:nvGrpSpPr>
        <p:grpSpPr>
          <a:xfrm>
            <a:off x="606058" y="885139"/>
            <a:ext cx="7389626" cy="1071417"/>
            <a:chOff x="606058" y="885139"/>
            <a:chExt cx="7389626" cy="1071417"/>
          </a:xfrm>
        </p:grpSpPr>
        <p:grpSp>
          <p:nvGrpSpPr>
            <p:cNvPr id="60" name="Group 59">
              <a:extLst>
                <a:ext uri="{FF2B5EF4-FFF2-40B4-BE49-F238E27FC236}">
                  <a16:creationId xmlns:a16="http://schemas.microsoft.com/office/drawing/2014/main" id="{BC911695-4037-4D01-9AF8-E322ACEB8FB7}"/>
                </a:ext>
              </a:extLst>
            </p:cNvPr>
            <p:cNvGrpSpPr/>
            <p:nvPr/>
          </p:nvGrpSpPr>
          <p:grpSpPr>
            <a:xfrm>
              <a:off x="606058" y="885139"/>
              <a:ext cx="7389626" cy="1071417"/>
              <a:chOff x="520331" y="871875"/>
              <a:chExt cx="7389626" cy="1071417"/>
            </a:xfrm>
            <a:effectLst>
              <a:outerShdw blurRad="50800" dist="38100" dir="2700000" algn="tl" rotWithShape="0">
                <a:prstClr val="black">
                  <a:alpha val="40000"/>
                </a:prstClr>
              </a:outerShdw>
            </a:effectLst>
          </p:grpSpPr>
          <p:sp>
            <p:nvSpPr>
              <p:cNvPr id="61" name="Arrow: Pentagon 60">
                <a:extLst>
                  <a:ext uri="{FF2B5EF4-FFF2-40B4-BE49-F238E27FC236}">
                    <a16:creationId xmlns:a16="http://schemas.microsoft.com/office/drawing/2014/main" id="{74F1535A-2F02-46FA-BD74-E0502FD98A5F}"/>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Banks inability to attract</a:t>
                </a:r>
              </a:p>
            </p:txBody>
          </p:sp>
          <p:sp>
            <p:nvSpPr>
              <p:cNvPr id="62" name="Oval 61">
                <a:extLst>
                  <a:ext uri="{FF2B5EF4-FFF2-40B4-BE49-F238E27FC236}">
                    <a16:creationId xmlns:a16="http://schemas.microsoft.com/office/drawing/2014/main" id="{C8B726CE-EE4C-4640-B5EE-48D0BD54F490}"/>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3" name="Picture 62">
                <a:extLst>
                  <a:ext uri="{FF2B5EF4-FFF2-40B4-BE49-F238E27FC236}">
                    <a16:creationId xmlns:a16="http://schemas.microsoft.com/office/drawing/2014/main" id="{398B27BC-A677-47A3-8B5E-B30E1060929C}"/>
                  </a:ext>
                </a:extLst>
              </p:cNvPr>
              <p:cNvPicPr>
                <a:picLocks noChangeAspect="1"/>
              </p:cNvPicPr>
              <p:nvPr/>
            </p:nvPicPr>
            <p:blipFill>
              <a:blip r:embed="rId5"/>
              <a:stretch>
                <a:fillRect/>
              </a:stretch>
            </p:blipFill>
            <p:spPr>
              <a:xfrm>
                <a:off x="718998" y="1073838"/>
                <a:ext cx="647675" cy="647675"/>
              </a:xfrm>
              <a:prstGeom prst="rect">
                <a:avLst/>
              </a:prstGeom>
            </p:spPr>
          </p:pic>
        </p:grpSp>
        <p:sp>
          <p:nvSpPr>
            <p:cNvPr id="80" name="TextBox 79">
              <a:extLst>
                <a:ext uri="{FF2B5EF4-FFF2-40B4-BE49-F238E27FC236}">
                  <a16:creationId xmlns:a16="http://schemas.microsoft.com/office/drawing/2014/main" id="{6B2CB588-682E-4145-8CB5-3F51C3D22CFD}"/>
                </a:ext>
              </a:extLst>
            </p:cNvPr>
            <p:cNvSpPr txBox="1"/>
            <p:nvPr/>
          </p:nvSpPr>
          <p:spPr>
            <a:xfrm>
              <a:off x="1504505" y="1326932"/>
              <a:ext cx="6310424" cy="461665"/>
            </a:xfrm>
            <a:prstGeom prst="rect">
              <a:avLst/>
            </a:prstGeom>
            <a:noFill/>
          </p:spPr>
          <p:txBody>
            <a:bodyPr wrap="square" rtlCol="0">
              <a:spAutoFit/>
            </a:bodyPr>
            <a:lstStyle/>
            <a:p>
              <a:r>
                <a:rPr lang="en-IN" sz="1200" dirty="0">
                  <a:solidFill>
                    <a:sysClr val="windowText" lastClr="000000"/>
                  </a:solidFill>
                </a:rPr>
                <a:t>Though there are a number of banks set up to disburse loans, still a major part of the farming population is neglected. </a:t>
              </a:r>
            </a:p>
          </p:txBody>
        </p:sp>
      </p:grpSp>
      <p:grpSp>
        <p:nvGrpSpPr>
          <p:cNvPr id="10" name="Group 9">
            <a:extLst>
              <a:ext uri="{FF2B5EF4-FFF2-40B4-BE49-F238E27FC236}">
                <a16:creationId xmlns:a16="http://schemas.microsoft.com/office/drawing/2014/main" id="{F598A92E-EB81-4DE6-9961-A93C612A6A82}"/>
              </a:ext>
            </a:extLst>
          </p:cNvPr>
          <p:cNvGrpSpPr/>
          <p:nvPr/>
        </p:nvGrpSpPr>
        <p:grpSpPr>
          <a:xfrm>
            <a:off x="606058" y="2183164"/>
            <a:ext cx="7389626" cy="1071417"/>
            <a:chOff x="606058" y="2183164"/>
            <a:chExt cx="7389626" cy="1071417"/>
          </a:xfrm>
        </p:grpSpPr>
        <p:grpSp>
          <p:nvGrpSpPr>
            <p:cNvPr id="39" name="Group 38">
              <a:extLst>
                <a:ext uri="{FF2B5EF4-FFF2-40B4-BE49-F238E27FC236}">
                  <a16:creationId xmlns:a16="http://schemas.microsoft.com/office/drawing/2014/main" id="{8FF4E52B-46A6-429B-9F2E-7D5D4DA38995}"/>
                </a:ext>
              </a:extLst>
            </p:cNvPr>
            <p:cNvGrpSpPr/>
            <p:nvPr/>
          </p:nvGrpSpPr>
          <p:grpSpPr>
            <a:xfrm>
              <a:off x="606058" y="2183164"/>
              <a:ext cx="7389626" cy="1071417"/>
              <a:chOff x="520331" y="871875"/>
              <a:chExt cx="7389626" cy="1071417"/>
            </a:xfrm>
            <a:effectLst>
              <a:outerShdw blurRad="50800" dist="38100" dir="2700000" algn="tl" rotWithShape="0">
                <a:prstClr val="black">
                  <a:alpha val="40000"/>
                </a:prstClr>
              </a:outerShdw>
            </a:effectLst>
          </p:grpSpPr>
          <p:sp>
            <p:nvSpPr>
              <p:cNvPr id="9" name="Arrow: Pentagon 8">
                <a:extLst>
                  <a:ext uri="{FF2B5EF4-FFF2-40B4-BE49-F238E27FC236}">
                    <a16:creationId xmlns:a16="http://schemas.microsoft.com/office/drawing/2014/main" id="{D10DD5CB-208B-4196-9F10-F332986E4039}"/>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Local</a:t>
                </a:r>
                <a:r>
                  <a:rPr lang="en-IN" u="sng" dirty="0">
                    <a:solidFill>
                      <a:sysClr val="windowText" lastClr="000000"/>
                    </a:solidFill>
                  </a:rPr>
                  <a:t> </a:t>
                </a:r>
                <a:r>
                  <a:rPr lang="en-IN" sz="1400" u="sng" dirty="0">
                    <a:solidFill>
                      <a:schemeClr val="bg1">
                        <a:lumMod val="65000"/>
                        <a:lumOff val="35000"/>
                      </a:schemeClr>
                    </a:solidFill>
                  </a:rPr>
                  <a:t>Money lenders</a:t>
                </a:r>
              </a:p>
            </p:txBody>
          </p:sp>
          <p:sp>
            <p:nvSpPr>
              <p:cNvPr id="6" name="Oval 5">
                <a:extLst>
                  <a:ext uri="{FF2B5EF4-FFF2-40B4-BE49-F238E27FC236}">
                    <a16:creationId xmlns:a16="http://schemas.microsoft.com/office/drawing/2014/main" id="{909AB131-F19D-45A9-B163-EB1D3E44E534}"/>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descr="A picture containing clipart&#10;&#10;Description generated with high confidence">
                <a:extLst>
                  <a:ext uri="{FF2B5EF4-FFF2-40B4-BE49-F238E27FC236}">
                    <a16:creationId xmlns:a16="http://schemas.microsoft.com/office/drawing/2014/main" id="{E4DE8DED-3C01-405C-915D-E6B4428F85A6}"/>
                  </a:ext>
                </a:extLst>
              </p:cNvPr>
              <p:cNvPicPr>
                <a:picLocks noChangeAspect="1"/>
              </p:cNvPicPr>
              <p:nvPr/>
            </p:nvPicPr>
            <p:blipFill>
              <a:blip r:embed="rId6"/>
              <a:stretch>
                <a:fillRect/>
              </a:stretch>
            </p:blipFill>
            <p:spPr>
              <a:xfrm>
                <a:off x="733086" y="997555"/>
                <a:ext cx="581546" cy="820130"/>
              </a:xfrm>
              <a:prstGeom prst="rect">
                <a:avLst/>
              </a:prstGeom>
            </p:spPr>
          </p:pic>
        </p:grpSp>
        <p:sp>
          <p:nvSpPr>
            <p:cNvPr id="81" name="TextBox 80">
              <a:extLst>
                <a:ext uri="{FF2B5EF4-FFF2-40B4-BE49-F238E27FC236}">
                  <a16:creationId xmlns:a16="http://schemas.microsoft.com/office/drawing/2014/main" id="{9DC5E418-E832-44DF-A439-E6CB422181F8}"/>
                </a:ext>
              </a:extLst>
            </p:cNvPr>
            <p:cNvSpPr txBox="1"/>
            <p:nvPr/>
          </p:nvSpPr>
          <p:spPr>
            <a:xfrm>
              <a:off x="1493872" y="2617968"/>
              <a:ext cx="6289158" cy="461665"/>
            </a:xfrm>
            <a:prstGeom prst="rect">
              <a:avLst/>
            </a:prstGeom>
            <a:noFill/>
          </p:spPr>
          <p:txBody>
            <a:bodyPr wrap="square" rtlCol="0">
              <a:spAutoFit/>
            </a:bodyPr>
            <a:lstStyle/>
            <a:p>
              <a:r>
                <a:rPr lang="en-IN" sz="1200" dirty="0">
                  <a:solidFill>
                    <a:schemeClr val="bg1">
                      <a:lumMod val="65000"/>
                      <a:lumOff val="35000"/>
                    </a:schemeClr>
                  </a:solidFill>
                </a:rPr>
                <a:t>Farmers major non-institutional credit sources often take as high as 60% interest in some areas, which creates a huge burden.</a:t>
              </a:r>
            </a:p>
          </p:txBody>
        </p:sp>
      </p:grpSp>
      <p:grpSp>
        <p:nvGrpSpPr>
          <p:cNvPr id="11" name="Group 10">
            <a:extLst>
              <a:ext uri="{FF2B5EF4-FFF2-40B4-BE49-F238E27FC236}">
                <a16:creationId xmlns:a16="http://schemas.microsoft.com/office/drawing/2014/main" id="{6972C987-D3CC-4DC4-BC03-F89BFD71F99F}"/>
              </a:ext>
            </a:extLst>
          </p:cNvPr>
          <p:cNvGrpSpPr/>
          <p:nvPr/>
        </p:nvGrpSpPr>
        <p:grpSpPr>
          <a:xfrm>
            <a:off x="606058" y="3481189"/>
            <a:ext cx="7389626" cy="1071417"/>
            <a:chOff x="606058" y="3481189"/>
            <a:chExt cx="7389626" cy="1071417"/>
          </a:xfrm>
        </p:grpSpPr>
        <p:grpSp>
          <p:nvGrpSpPr>
            <p:cNvPr id="64" name="Group 63">
              <a:extLst>
                <a:ext uri="{FF2B5EF4-FFF2-40B4-BE49-F238E27FC236}">
                  <a16:creationId xmlns:a16="http://schemas.microsoft.com/office/drawing/2014/main" id="{00BB037C-C067-49CC-AA08-FF12FE54924F}"/>
                </a:ext>
              </a:extLst>
            </p:cNvPr>
            <p:cNvGrpSpPr/>
            <p:nvPr/>
          </p:nvGrpSpPr>
          <p:grpSpPr>
            <a:xfrm>
              <a:off x="606058" y="3481189"/>
              <a:ext cx="7389626" cy="1071417"/>
              <a:chOff x="520331" y="871875"/>
              <a:chExt cx="7389626" cy="1071417"/>
            </a:xfrm>
            <a:effectLst>
              <a:outerShdw blurRad="50800" dist="38100" dir="2700000" algn="tl" rotWithShape="0">
                <a:prstClr val="black">
                  <a:alpha val="40000"/>
                </a:prstClr>
              </a:outerShdw>
            </a:effectLst>
          </p:grpSpPr>
          <p:sp>
            <p:nvSpPr>
              <p:cNvPr id="65" name="Arrow: Pentagon 64">
                <a:extLst>
                  <a:ext uri="{FF2B5EF4-FFF2-40B4-BE49-F238E27FC236}">
                    <a16:creationId xmlns:a16="http://schemas.microsoft.com/office/drawing/2014/main" id="{BDF11FCB-732D-4DE6-8F7B-7CC769B3FD6F}"/>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Collateral loans</a:t>
                </a:r>
              </a:p>
            </p:txBody>
          </p:sp>
          <p:sp>
            <p:nvSpPr>
              <p:cNvPr id="66" name="Oval 65">
                <a:extLst>
                  <a:ext uri="{FF2B5EF4-FFF2-40B4-BE49-F238E27FC236}">
                    <a16:creationId xmlns:a16="http://schemas.microsoft.com/office/drawing/2014/main" id="{23388EA8-73D7-4DB6-A634-C93A9001E4C1}"/>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7" name="Picture 66">
                <a:extLst>
                  <a:ext uri="{FF2B5EF4-FFF2-40B4-BE49-F238E27FC236}">
                    <a16:creationId xmlns:a16="http://schemas.microsoft.com/office/drawing/2014/main" id="{6F5F4758-C33A-45E6-9E65-649D230CDA46}"/>
                  </a:ext>
                </a:extLst>
              </p:cNvPr>
              <p:cNvPicPr>
                <a:picLocks noChangeAspect="1"/>
              </p:cNvPicPr>
              <p:nvPr/>
            </p:nvPicPr>
            <p:blipFill>
              <a:blip r:embed="rId7"/>
              <a:stretch>
                <a:fillRect/>
              </a:stretch>
            </p:blipFill>
            <p:spPr>
              <a:xfrm>
                <a:off x="671991" y="1038785"/>
                <a:ext cx="741690" cy="741690"/>
              </a:xfrm>
              <a:prstGeom prst="rect">
                <a:avLst/>
              </a:prstGeom>
            </p:spPr>
          </p:pic>
        </p:grpSp>
        <p:sp>
          <p:nvSpPr>
            <p:cNvPr id="82" name="TextBox 81">
              <a:extLst>
                <a:ext uri="{FF2B5EF4-FFF2-40B4-BE49-F238E27FC236}">
                  <a16:creationId xmlns:a16="http://schemas.microsoft.com/office/drawing/2014/main" id="{473E67DA-D098-4200-9BFE-3A601CCAF957}"/>
                </a:ext>
              </a:extLst>
            </p:cNvPr>
            <p:cNvSpPr txBox="1"/>
            <p:nvPr/>
          </p:nvSpPr>
          <p:spPr>
            <a:xfrm>
              <a:off x="1493872" y="3903788"/>
              <a:ext cx="6321057" cy="461665"/>
            </a:xfrm>
            <a:prstGeom prst="rect">
              <a:avLst/>
            </a:prstGeom>
            <a:noFill/>
          </p:spPr>
          <p:txBody>
            <a:bodyPr wrap="square" rtlCol="0">
              <a:spAutoFit/>
            </a:bodyPr>
            <a:lstStyle/>
            <a:p>
              <a:r>
                <a:rPr lang="en-IN" sz="1200" dirty="0">
                  <a:solidFill>
                    <a:schemeClr val="bg1">
                      <a:lumMod val="65000"/>
                      <a:lumOff val="35000"/>
                    </a:schemeClr>
                  </a:solidFill>
                </a:rPr>
                <a:t>The lending sources often take more collateral which creates a no other source of credit making farmers life more miserable.</a:t>
              </a:r>
            </a:p>
          </p:txBody>
        </p:sp>
      </p:grpSp>
      <p:grpSp>
        <p:nvGrpSpPr>
          <p:cNvPr id="12" name="Group 11">
            <a:extLst>
              <a:ext uri="{FF2B5EF4-FFF2-40B4-BE49-F238E27FC236}">
                <a16:creationId xmlns:a16="http://schemas.microsoft.com/office/drawing/2014/main" id="{9FF562CB-56C8-4E69-9897-D651D77C599C}"/>
              </a:ext>
            </a:extLst>
          </p:cNvPr>
          <p:cNvGrpSpPr/>
          <p:nvPr/>
        </p:nvGrpSpPr>
        <p:grpSpPr>
          <a:xfrm>
            <a:off x="606058" y="4779215"/>
            <a:ext cx="7495951" cy="1071417"/>
            <a:chOff x="606058" y="4779215"/>
            <a:chExt cx="7495951" cy="1071417"/>
          </a:xfrm>
        </p:grpSpPr>
        <p:grpSp>
          <p:nvGrpSpPr>
            <p:cNvPr id="68" name="Group 67">
              <a:extLst>
                <a:ext uri="{FF2B5EF4-FFF2-40B4-BE49-F238E27FC236}">
                  <a16:creationId xmlns:a16="http://schemas.microsoft.com/office/drawing/2014/main" id="{8CCC5AA3-E68D-43BF-B2E6-A2DCD1CA702F}"/>
                </a:ext>
              </a:extLst>
            </p:cNvPr>
            <p:cNvGrpSpPr/>
            <p:nvPr/>
          </p:nvGrpSpPr>
          <p:grpSpPr>
            <a:xfrm>
              <a:off x="606058" y="4779215"/>
              <a:ext cx="7389626" cy="1071417"/>
              <a:chOff x="520331" y="871875"/>
              <a:chExt cx="7389626" cy="1071417"/>
            </a:xfrm>
            <a:effectLst>
              <a:outerShdw blurRad="50800" dist="38100" dir="2700000" algn="tl" rotWithShape="0">
                <a:prstClr val="black">
                  <a:alpha val="40000"/>
                </a:prstClr>
              </a:outerShdw>
            </a:effectLst>
          </p:grpSpPr>
          <p:sp>
            <p:nvSpPr>
              <p:cNvPr id="69" name="Arrow: Pentagon 68">
                <a:extLst>
                  <a:ext uri="{FF2B5EF4-FFF2-40B4-BE49-F238E27FC236}">
                    <a16:creationId xmlns:a16="http://schemas.microsoft.com/office/drawing/2014/main" id="{832BCFDD-ABFE-4C45-8BE2-96337A5A69E9}"/>
                  </a:ext>
                </a:extLst>
              </p:cNvPr>
              <p:cNvSpPr/>
              <p:nvPr/>
            </p:nvSpPr>
            <p:spPr>
              <a:xfrm>
                <a:off x="1042836" y="1050720"/>
                <a:ext cx="6867121" cy="72492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u="sng" dirty="0">
                    <a:solidFill>
                      <a:schemeClr val="bg1">
                        <a:lumMod val="65000"/>
                        <a:lumOff val="35000"/>
                      </a:schemeClr>
                    </a:solidFill>
                  </a:rPr>
                  <a:t>Unable to repay back in time</a:t>
                </a:r>
              </a:p>
            </p:txBody>
          </p:sp>
          <p:sp>
            <p:nvSpPr>
              <p:cNvPr id="70" name="Oval 69">
                <a:extLst>
                  <a:ext uri="{FF2B5EF4-FFF2-40B4-BE49-F238E27FC236}">
                    <a16:creationId xmlns:a16="http://schemas.microsoft.com/office/drawing/2014/main" id="{2BD95710-6A9E-414F-B6FB-644A5A0F12AE}"/>
                  </a:ext>
                </a:extLst>
              </p:cNvPr>
              <p:cNvSpPr/>
              <p:nvPr/>
            </p:nvSpPr>
            <p:spPr>
              <a:xfrm>
                <a:off x="520331" y="871875"/>
                <a:ext cx="1045010" cy="10714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 name="Picture 70">
                <a:extLst>
                  <a:ext uri="{FF2B5EF4-FFF2-40B4-BE49-F238E27FC236}">
                    <a16:creationId xmlns:a16="http://schemas.microsoft.com/office/drawing/2014/main" id="{CD1B8423-EA32-4BDC-A7AF-75DFD321EFA9}"/>
                  </a:ext>
                </a:extLst>
              </p:cNvPr>
              <p:cNvPicPr>
                <a:picLocks noChangeAspect="1"/>
              </p:cNvPicPr>
              <p:nvPr/>
            </p:nvPicPr>
            <p:blipFill>
              <a:blip r:embed="rId8"/>
              <a:stretch>
                <a:fillRect/>
              </a:stretch>
            </p:blipFill>
            <p:spPr>
              <a:xfrm>
                <a:off x="718998" y="1051386"/>
                <a:ext cx="625117" cy="713061"/>
              </a:xfrm>
              <a:prstGeom prst="rect">
                <a:avLst/>
              </a:prstGeom>
            </p:spPr>
          </p:pic>
        </p:grpSp>
        <p:sp>
          <p:nvSpPr>
            <p:cNvPr id="83" name="TextBox 82">
              <a:extLst>
                <a:ext uri="{FF2B5EF4-FFF2-40B4-BE49-F238E27FC236}">
                  <a16:creationId xmlns:a16="http://schemas.microsoft.com/office/drawing/2014/main" id="{92BC2012-DD25-4C00-AE0D-DC32C7C928F8}"/>
                </a:ext>
              </a:extLst>
            </p:cNvPr>
            <p:cNvSpPr txBox="1"/>
            <p:nvPr/>
          </p:nvSpPr>
          <p:spPr>
            <a:xfrm>
              <a:off x="1504505" y="5156879"/>
              <a:ext cx="6597504" cy="600164"/>
            </a:xfrm>
            <a:prstGeom prst="rect">
              <a:avLst/>
            </a:prstGeom>
            <a:noFill/>
          </p:spPr>
          <p:txBody>
            <a:bodyPr wrap="square" rtlCol="0">
              <a:spAutoFit/>
            </a:bodyPr>
            <a:lstStyle/>
            <a:p>
              <a:r>
                <a:rPr lang="en-IN" sz="1100" dirty="0">
                  <a:solidFill>
                    <a:schemeClr val="bg1">
                      <a:lumMod val="65000"/>
                      <a:lumOff val="35000"/>
                    </a:schemeClr>
                  </a:solidFill>
                </a:rPr>
                <a:t>Though the farmer able to get the input costs anyhow, it may be higher interest rates or losses making him not to pay back actual principal amount with interest which pushes him into a debt cycle.</a:t>
              </a:r>
            </a:p>
          </p:txBody>
        </p:sp>
      </p:grpSp>
    </p:spTree>
    <p:extLst>
      <p:ext uri="{BB962C8B-B14F-4D97-AF65-F5344CB8AC3E}">
        <p14:creationId xmlns:p14="http://schemas.microsoft.com/office/powerpoint/2010/main" val="2355313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What is the solution?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24" name="Group 23">
            <a:extLst>
              <a:ext uri="{FF2B5EF4-FFF2-40B4-BE49-F238E27FC236}">
                <a16:creationId xmlns:a16="http://schemas.microsoft.com/office/drawing/2014/main" id="{77196C10-7287-44A2-9691-33ADF49128CE}"/>
              </a:ext>
            </a:extLst>
          </p:cNvPr>
          <p:cNvGrpSpPr/>
          <p:nvPr/>
        </p:nvGrpSpPr>
        <p:grpSpPr>
          <a:xfrm>
            <a:off x="606056" y="2606300"/>
            <a:ext cx="1620000" cy="1620000"/>
            <a:chOff x="606058" y="824019"/>
            <a:chExt cx="1620000" cy="1620000"/>
          </a:xfrm>
        </p:grpSpPr>
        <p:sp>
          <p:nvSpPr>
            <p:cNvPr id="6" name="Oval 5">
              <a:extLst>
                <a:ext uri="{FF2B5EF4-FFF2-40B4-BE49-F238E27FC236}">
                  <a16:creationId xmlns:a16="http://schemas.microsoft.com/office/drawing/2014/main" id="{02CB3091-B2F2-4E1F-ACAD-63EB2AF8E639}"/>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close up of a logo&#10;&#10;Farmer">
              <a:extLst>
                <a:ext uri="{FF2B5EF4-FFF2-40B4-BE49-F238E27FC236}">
                  <a16:creationId xmlns:a16="http://schemas.microsoft.com/office/drawing/2014/main" id="{DE4E50E5-C15D-4774-871C-7ECFCC3850E3}"/>
                </a:ext>
              </a:extLst>
            </p:cNvPr>
            <p:cNvPicPr>
              <a:picLocks noChangeAspect="1"/>
            </p:cNvPicPr>
            <p:nvPr/>
          </p:nvPicPr>
          <p:blipFill>
            <a:blip r:embed="rId4"/>
            <a:stretch>
              <a:fillRect/>
            </a:stretch>
          </p:blipFill>
          <p:spPr>
            <a:xfrm>
              <a:off x="694814" y="832883"/>
              <a:ext cx="1442487" cy="1442487"/>
            </a:xfrm>
            <a:prstGeom prst="rect">
              <a:avLst/>
            </a:prstGeom>
          </p:spPr>
        </p:pic>
        <p:sp>
          <p:nvSpPr>
            <p:cNvPr id="13" name="Rectangle: Rounded Corners 12">
              <a:extLst>
                <a:ext uri="{FF2B5EF4-FFF2-40B4-BE49-F238E27FC236}">
                  <a16:creationId xmlns:a16="http://schemas.microsoft.com/office/drawing/2014/main" id="{5453BA50-EAED-4C68-971E-F2B76649D466}"/>
                </a:ext>
              </a:extLst>
            </p:cNvPr>
            <p:cNvSpPr/>
            <p:nvPr/>
          </p:nvSpPr>
          <p:spPr>
            <a:xfrm>
              <a:off x="989758" y="2053999"/>
              <a:ext cx="852599"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a:t>
              </a:r>
              <a:endParaRPr lang="en-IN" sz="1600" dirty="0">
                <a:solidFill>
                  <a:schemeClr val="bg1">
                    <a:lumMod val="65000"/>
                    <a:lumOff val="35000"/>
                  </a:schemeClr>
                </a:solidFill>
              </a:endParaRPr>
            </a:p>
          </p:txBody>
        </p:sp>
      </p:grpSp>
      <p:grpSp>
        <p:nvGrpSpPr>
          <p:cNvPr id="28" name="Group 27">
            <a:extLst>
              <a:ext uri="{FF2B5EF4-FFF2-40B4-BE49-F238E27FC236}">
                <a16:creationId xmlns:a16="http://schemas.microsoft.com/office/drawing/2014/main" id="{F6AD258F-8D0E-4BB3-9BBC-16683C8BABFF}"/>
              </a:ext>
            </a:extLst>
          </p:cNvPr>
          <p:cNvGrpSpPr/>
          <p:nvPr/>
        </p:nvGrpSpPr>
        <p:grpSpPr>
          <a:xfrm>
            <a:off x="606056" y="843741"/>
            <a:ext cx="1620000" cy="1620000"/>
            <a:chOff x="606058" y="2596439"/>
            <a:chExt cx="1620000" cy="1620000"/>
          </a:xfrm>
        </p:grpSpPr>
        <p:sp>
          <p:nvSpPr>
            <p:cNvPr id="22" name="Oval 21">
              <a:extLst>
                <a:ext uri="{FF2B5EF4-FFF2-40B4-BE49-F238E27FC236}">
                  <a16:creationId xmlns:a16="http://schemas.microsoft.com/office/drawing/2014/main" id="{6AF4B6D3-3D51-4B29-B529-26025E49C3FD}"/>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A9EBFA4C-6AD2-4FDA-A4B1-F9C429B30EE7}"/>
                </a:ext>
              </a:extLst>
            </p:cNvPr>
            <p:cNvPicPr>
              <a:picLocks noChangeAspect="1"/>
            </p:cNvPicPr>
            <p:nvPr/>
          </p:nvPicPr>
          <p:blipFill>
            <a:blip r:embed="rId5"/>
            <a:stretch>
              <a:fillRect/>
            </a:stretch>
          </p:blipFill>
          <p:spPr>
            <a:xfrm>
              <a:off x="821684" y="2749503"/>
              <a:ext cx="1102808" cy="1000696"/>
            </a:xfrm>
            <a:prstGeom prst="rect">
              <a:avLst/>
            </a:prstGeom>
          </p:spPr>
        </p:pic>
        <p:sp>
          <p:nvSpPr>
            <p:cNvPr id="27" name="Rectangle: Rounded Corners 26">
              <a:extLst>
                <a:ext uri="{FF2B5EF4-FFF2-40B4-BE49-F238E27FC236}">
                  <a16:creationId xmlns:a16="http://schemas.microsoft.com/office/drawing/2014/main" id="{0A375E9D-73C3-4E88-8A49-E7786080D570}"/>
                </a:ext>
              </a:extLst>
            </p:cNvPr>
            <p:cNvSpPr/>
            <p:nvPr/>
          </p:nvSpPr>
          <p:spPr>
            <a:xfrm>
              <a:off x="955137" y="3782811"/>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Investor</a:t>
              </a:r>
              <a:endParaRPr lang="en-IN" sz="1600" dirty="0">
                <a:solidFill>
                  <a:schemeClr val="bg1">
                    <a:lumMod val="65000"/>
                    <a:lumOff val="35000"/>
                  </a:schemeClr>
                </a:solidFill>
              </a:endParaRPr>
            </a:p>
          </p:txBody>
        </p:sp>
      </p:grpSp>
      <p:grpSp>
        <p:nvGrpSpPr>
          <p:cNvPr id="32" name="Group 31">
            <a:extLst>
              <a:ext uri="{FF2B5EF4-FFF2-40B4-BE49-F238E27FC236}">
                <a16:creationId xmlns:a16="http://schemas.microsoft.com/office/drawing/2014/main" id="{F2463AC2-380A-444D-BF1D-11DBD2593BA5}"/>
              </a:ext>
            </a:extLst>
          </p:cNvPr>
          <p:cNvGrpSpPr/>
          <p:nvPr/>
        </p:nvGrpSpPr>
        <p:grpSpPr>
          <a:xfrm>
            <a:off x="606058" y="4368859"/>
            <a:ext cx="1620000" cy="1620000"/>
            <a:chOff x="606058" y="4368859"/>
            <a:chExt cx="1620000" cy="1620000"/>
          </a:xfrm>
        </p:grpSpPr>
        <p:sp>
          <p:nvSpPr>
            <p:cNvPr id="23" name="Oval 22">
              <a:extLst>
                <a:ext uri="{FF2B5EF4-FFF2-40B4-BE49-F238E27FC236}">
                  <a16:creationId xmlns:a16="http://schemas.microsoft.com/office/drawing/2014/main" id="{A35090B3-BDA9-498F-A188-207686DDEB7B}"/>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5105A98E-373A-445E-B0DB-377D3569E449}"/>
                </a:ext>
              </a:extLst>
            </p:cNvPr>
            <p:cNvPicPr>
              <a:picLocks noChangeAspect="1"/>
            </p:cNvPicPr>
            <p:nvPr/>
          </p:nvPicPr>
          <p:blipFill>
            <a:blip r:embed="rId6"/>
            <a:stretch>
              <a:fillRect/>
            </a:stretch>
          </p:blipFill>
          <p:spPr>
            <a:xfrm>
              <a:off x="719625" y="4641579"/>
              <a:ext cx="1392863" cy="980523"/>
            </a:xfrm>
            <a:prstGeom prst="rect">
              <a:avLst/>
            </a:prstGeom>
          </p:spPr>
        </p:pic>
        <p:sp>
          <p:nvSpPr>
            <p:cNvPr id="31" name="Rectangle: Rounded Corners 30">
              <a:extLst>
                <a:ext uri="{FF2B5EF4-FFF2-40B4-BE49-F238E27FC236}">
                  <a16:creationId xmlns:a16="http://schemas.microsoft.com/office/drawing/2014/main" id="{73E2B3E4-16D5-4334-86FC-EC282F840796}"/>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a:t>
              </a:r>
              <a:endParaRPr lang="en-IN" sz="1600" dirty="0">
                <a:solidFill>
                  <a:schemeClr val="bg1">
                    <a:lumMod val="65000"/>
                    <a:lumOff val="35000"/>
                  </a:schemeClr>
                </a:solidFill>
              </a:endParaRPr>
            </a:p>
          </p:txBody>
        </p:sp>
      </p:grpSp>
      <p:pic>
        <p:nvPicPr>
          <p:cNvPr id="34" name="Picture 33" descr="A picture containing indoor, wall&#10;&#10;Description generated with high confidence">
            <a:extLst>
              <a:ext uri="{FF2B5EF4-FFF2-40B4-BE49-F238E27FC236}">
                <a16:creationId xmlns:a16="http://schemas.microsoft.com/office/drawing/2014/main" id="{4011BA8E-8DDC-4D98-A5A1-EA55D7EBECCA}"/>
              </a:ext>
            </a:extLst>
          </p:cNvPr>
          <p:cNvPicPr>
            <a:picLocks noChangeAspect="1"/>
          </p:cNvPicPr>
          <p:nvPr/>
        </p:nvPicPr>
        <p:blipFill>
          <a:blip r:embed="rId2"/>
          <a:stretch>
            <a:fillRect/>
          </a:stretch>
        </p:blipFill>
        <p:spPr>
          <a:xfrm>
            <a:off x="6645106" y="2723263"/>
            <a:ext cx="2134086" cy="1067043"/>
          </a:xfrm>
          <a:prstGeom prst="rect">
            <a:avLst/>
          </a:prstGeom>
          <a:effectLst>
            <a:outerShdw blurRad="50800" dist="38100" dir="2700000" algn="tl" rotWithShape="0">
              <a:prstClr val="black">
                <a:alpha val="40000"/>
              </a:prstClr>
            </a:outerShdw>
          </a:effectLst>
        </p:spPr>
      </p:pic>
      <p:cxnSp>
        <p:nvCxnSpPr>
          <p:cNvPr id="36" name="Connector: Elbow 35">
            <a:extLst>
              <a:ext uri="{FF2B5EF4-FFF2-40B4-BE49-F238E27FC236}">
                <a16:creationId xmlns:a16="http://schemas.microsoft.com/office/drawing/2014/main" id="{39DDC897-6661-4241-BAED-3D3E358F3C99}"/>
              </a:ext>
            </a:extLst>
          </p:cNvPr>
          <p:cNvCxnSpPr>
            <a:cxnSpLocks/>
          </p:cNvCxnSpPr>
          <p:nvPr/>
        </p:nvCxnSpPr>
        <p:spPr>
          <a:xfrm>
            <a:off x="2226055" y="1367473"/>
            <a:ext cx="5865322" cy="1731527"/>
          </a:xfrm>
          <a:prstGeom prst="bentConnector3">
            <a:avLst>
              <a:gd name="adj1" fmla="val 99852"/>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577A682-5EF7-43FC-8DD5-E87D5CCBE1EF}"/>
              </a:ext>
            </a:extLst>
          </p:cNvPr>
          <p:cNvCxnSpPr>
            <a:cxnSpLocks/>
          </p:cNvCxnSpPr>
          <p:nvPr/>
        </p:nvCxnSpPr>
        <p:spPr>
          <a:xfrm flipH="1">
            <a:off x="2204790" y="3161113"/>
            <a:ext cx="4419050" cy="0"/>
          </a:xfrm>
          <a:prstGeom prst="straightConnector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D633B5F-CACA-4AA5-8D4D-29ACA1FF60B4}"/>
              </a:ext>
            </a:extLst>
          </p:cNvPr>
          <p:cNvCxnSpPr>
            <a:cxnSpLocks/>
          </p:cNvCxnSpPr>
          <p:nvPr/>
        </p:nvCxnSpPr>
        <p:spPr>
          <a:xfrm>
            <a:off x="2236689" y="3749458"/>
            <a:ext cx="4419050" cy="0"/>
          </a:xfrm>
          <a:prstGeom prst="straightConnector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B39D1E0-09E2-420E-8DD7-5BC54163FFF6}"/>
              </a:ext>
            </a:extLst>
          </p:cNvPr>
          <p:cNvCxnSpPr>
            <a:cxnSpLocks/>
          </p:cNvCxnSpPr>
          <p:nvPr/>
        </p:nvCxnSpPr>
        <p:spPr>
          <a:xfrm rot="10800000">
            <a:off x="2182647" y="1973811"/>
            <a:ext cx="5270776" cy="1077685"/>
          </a:xfrm>
          <a:prstGeom prst="bentConnector3">
            <a:avLst>
              <a:gd name="adj1" fmla="val -28"/>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2F8C9CC2-9CAB-40FC-8D0C-7BBD40675590}"/>
              </a:ext>
            </a:extLst>
          </p:cNvPr>
          <p:cNvCxnSpPr>
            <a:cxnSpLocks/>
          </p:cNvCxnSpPr>
          <p:nvPr/>
        </p:nvCxnSpPr>
        <p:spPr>
          <a:xfrm flipV="1">
            <a:off x="2158565" y="3914131"/>
            <a:ext cx="5932812" cy="1661458"/>
          </a:xfrm>
          <a:prstGeom prst="bentConnector3">
            <a:avLst>
              <a:gd name="adj1" fmla="val 100001"/>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44367774-8E98-4EC9-A335-DDDD157914B4}"/>
              </a:ext>
            </a:extLst>
          </p:cNvPr>
          <p:cNvCxnSpPr>
            <a:cxnSpLocks/>
          </p:cNvCxnSpPr>
          <p:nvPr/>
        </p:nvCxnSpPr>
        <p:spPr>
          <a:xfrm rot="10800000" flipV="1">
            <a:off x="2204793" y="3954977"/>
            <a:ext cx="5248631" cy="929793"/>
          </a:xfrm>
          <a:prstGeom prst="bentConnector3">
            <a:avLst>
              <a:gd name="adj1" fmla="val 166"/>
            </a:avLst>
          </a:prstGeom>
          <a:ln w="28575">
            <a:solidFill>
              <a:schemeClr val="bg1">
                <a:alpha val="6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1C8A465-D177-48BF-8AF0-606BDD6EC18A}"/>
              </a:ext>
            </a:extLst>
          </p:cNvPr>
          <p:cNvCxnSpPr>
            <a:cxnSpLocks/>
          </p:cNvCxnSpPr>
          <p:nvPr/>
        </p:nvCxnSpPr>
        <p:spPr>
          <a:xfrm flipH="1">
            <a:off x="2226056" y="3458832"/>
            <a:ext cx="4397784" cy="0"/>
          </a:xfrm>
          <a:prstGeom prst="straightConnector1">
            <a:avLst/>
          </a:prstGeom>
          <a:ln w="28575">
            <a:solidFill>
              <a:schemeClr val="bg1">
                <a:alpha val="6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8108EB-78ED-4A52-8902-18E8B60EA898}"/>
              </a:ext>
            </a:extLst>
          </p:cNvPr>
          <p:cNvSpPr txBox="1"/>
          <p:nvPr/>
        </p:nvSpPr>
        <p:spPr>
          <a:xfrm>
            <a:off x="8588829" y="930698"/>
            <a:ext cx="3439885" cy="553998"/>
          </a:xfrm>
          <a:prstGeom prst="rect">
            <a:avLst/>
          </a:prstGeom>
          <a:noFill/>
        </p:spPr>
        <p:txBody>
          <a:bodyPr wrap="square" rtlCol="0">
            <a:spAutoFit/>
          </a:bodyPr>
          <a:lstStyle/>
          <a:p>
            <a:r>
              <a:rPr lang="en-IN" sz="1000" dirty="0"/>
              <a:t>1. Investor/sponsor will log into our platform finds the farmer, select the farmer of his/her choice and funds the farm</a:t>
            </a:r>
          </a:p>
        </p:txBody>
      </p:sp>
      <p:grpSp>
        <p:nvGrpSpPr>
          <p:cNvPr id="106" name="Group 105">
            <a:extLst>
              <a:ext uri="{FF2B5EF4-FFF2-40B4-BE49-F238E27FC236}">
                <a16:creationId xmlns:a16="http://schemas.microsoft.com/office/drawing/2014/main" id="{4E354ACF-AA65-48E1-9C14-BEEF31786D8F}"/>
              </a:ext>
            </a:extLst>
          </p:cNvPr>
          <p:cNvGrpSpPr/>
          <p:nvPr/>
        </p:nvGrpSpPr>
        <p:grpSpPr>
          <a:xfrm>
            <a:off x="2401256" y="787780"/>
            <a:ext cx="620996" cy="620996"/>
            <a:chOff x="2401256" y="787780"/>
            <a:chExt cx="620996" cy="620996"/>
          </a:xfrm>
        </p:grpSpPr>
        <p:pic>
          <p:nvPicPr>
            <p:cNvPr id="88" name="Picture 87" descr="A close up of a logo&#10;&#10;Description generated with very high confidence">
              <a:extLst>
                <a:ext uri="{FF2B5EF4-FFF2-40B4-BE49-F238E27FC236}">
                  <a16:creationId xmlns:a16="http://schemas.microsoft.com/office/drawing/2014/main" id="{091A4EDB-E849-4135-9DFD-EA28F44D089D}"/>
                </a:ext>
              </a:extLst>
            </p:cNvPr>
            <p:cNvPicPr>
              <a:picLocks noChangeAspect="1"/>
            </p:cNvPicPr>
            <p:nvPr/>
          </p:nvPicPr>
          <p:blipFill>
            <a:blip r:embed="rId7"/>
            <a:stretch>
              <a:fillRect/>
            </a:stretch>
          </p:blipFill>
          <p:spPr>
            <a:xfrm>
              <a:off x="2401256" y="787780"/>
              <a:ext cx="620996" cy="620996"/>
            </a:xfrm>
            <a:prstGeom prst="rect">
              <a:avLst/>
            </a:prstGeom>
          </p:spPr>
        </p:pic>
        <p:sp>
          <p:nvSpPr>
            <p:cNvPr id="99" name="Oval 98">
              <a:extLst>
                <a:ext uri="{FF2B5EF4-FFF2-40B4-BE49-F238E27FC236}">
                  <a16:creationId xmlns:a16="http://schemas.microsoft.com/office/drawing/2014/main" id="{9E180065-9CD5-4280-A680-FBFDDCECDE7E}"/>
                </a:ext>
              </a:extLst>
            </p:cNvPr>
            <p:cNvSpPr/>
            <p:nvPr/>
          </p:nvSpPr>
          <p:spPr>
            <a:xfrm>
              <a:off x="2577076" y="830752"/>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1</a:t>
              </a:r>
              <a:endParaRPr lang="en-IN" dirty="0">
                <a:solidFill>
                  <a:schemeClr val="bg1">
                    <a:lumMod val="65000"/>
                    <a:lumOff val="35000"/>
                  </a:schemeClr>
                </a:solidFill>
              </a:endParaRPr>
            </a:p>
          </p:txBody>
        </p:sp>
      </p:grpSp>
      <p:grpSp>
        <p:nvGrpSpPr>
          <p:cNvPr id="107" name="Group 106">
            <a:extLst>
              <a:ext uri="{FF2B5EF4-FFF2-40B4-BE49-F238E27FC236}">
                <a16:creationId xmlns:a16="http://schemas.microsoft.com/office/drawing/2014/main" id="{AE65203A-0397-4102-8230-371FA7D2BDA6}"/>
              </a:ext>
            </a:extLst>
          </p:cNvPr>
          <p:cNvGrpSpPr/>
          <p:nvPr/>
        </p:nvGrpSpPr>
        <p:grpSpPr>
          <a:xfrm>
            <a:off x="5701790" y="2612460"/>
            <a:ext cx="518881" cy="562862"/>
            <a:chOff x="5701790" y="2612460"/>
            <a:chExt cx="518881" cy="562862"/>
          </a:xfrm>
        </p:grpSpPr>
        <p:pic>
          <p:nvPicPr>
            <p:cNvPr id="86" name="Picture 85" descr="A close up of a logo&#10;&#10;Description generated with very high confidence">
              <a:extLst>
                <a:ext uri="{FF2B5EF4-FFF2-40B4-BE49-F238E27FC236}">
                  <a16:creationId xmlns:a16="http://schemas.microsoft.com/office/drawing/2014/main" id="{58F8FBDD-7F64-4D65-9B15-4A58C71314EA}"/>
                </a:ext>
              </a:extLst>
            </p:cNvPr>
            <p:cNvPicPr>
              <a:picLocks noChangeAspect="1"/>
            </p:cNvPicPr>
            <p:nvPr/>
          </p:nvPicPr>
          <p:blipFill>
            <a:blip r:embed="rId8"/>
            <a:stretch>
              <a:fillRect/>
            </a:stretch>
          </p:blipFill>
          <p:spPr>
            <a:xfrm>
              <a:off x="5701790" y="2656441"/>
              <a:ext cx="518881" cy="518881"/>
            </a:xfrm>
            <a:prstGeom prst="rect">
              <a:avLst/>
            </a:prstGeom>
          </p:spPr>
        </p:pic>
        <p:sp>
          <p:nvSpPr>
            <p:cNvPr id="100" name="Oval 99">
              <a:extLst>
                <a:ext uri="{FF2B5EF4-FFF2-40B4-BE49-F238E27FC236}">
                  <a16:creationId xmlns:a16="http://schemas.microsoft.com/office/drawing/2014/main" id="{C80B3547-9647-4F29-AD29-EF14BAC89147}"/>
                </a:ext>
              </a:extLst>
            </p:cNvPr>
            <p:cNvSpPr/>
            <p:nvPr/>
          </p:nvSpPr>
          <p:spPr>
            <a:xfrm>
              <a:off x="5856282" y="2612460"/>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2</a:t>
              </a:r>
              <a:endParaRPr lang="en-IN" dirty="0">
                <a:solidFill>
                  <a:schemeClr val="bg1">
                    <a:lumMod val="65000"/>
                    <a:lumOff val="35000"/>
                  </a:schemeClr>
                </a:solidFill>
              </a:endParaRPr>
            </a:p>
          </p:txBody>
        </p:sp>
      </p:grpSp>
      <p:grpSp>
        <p:nvGrpSpPr>
          <p:cNvPr id="108" name="Group 107">
            <a:extLst>
              <a:ext uri="{FF2B5EF4-FFF2-40B4-BE49-F238E27FC236}">
                <a16:creationId xmlns:a16="http://schemas.microsoft.com/office/drawing/2014/main" id="{D8C7ADCB-FA3D-438F-90FE-DE18B55EADE3}"/>
              </a:ext>
            </a:extLst>
          </p:cNvPr>
          <p:cNvGrpSpPr/>
          <p:nvPr/>
        </p:nvGrpSpPr>
        <p:grpSpPr>
          <a:xfrm>
            <a:off x="2302434" y="3817176"/>
            <a:ext cx="577669" cy="367144"/>
            <a:chOff x="2302434" y="3817176"/>
            <a:chExt cx="577669" cy="367144"/>
          </a:xfrm>
        </p:grpSpPr>
        <p:pic>
          <p:nvPicPr>
            <p:cNvPr id="90" name="Picture 89">
              <a:extLst>
                <a:ext uri="{FF2B5EF4-FFF2-40B4-BE49-F238E27FC236}">
                  <a16:creationId xmlns:a16="http://schemas.microsoft.com/office/drawing/2014/main" id="{CD686285-5A66-48C1-AC43-4B8B30C3090F}"/>
                </a:ext>
              </a:extLst>
            </p:cNvPr>
            <p:cNvPicPr>
              <a:picLocks noChangeAspect="1"/>
            </p:cNvPicPr>
            <p:nvPr/>
          </p:nvPicPr>
          <p:blipFill>
            <a:blip r:embed="rId9"/>
            <a:stretch>
              <a:fillRect/>
            </a:stretch>
          </p:blipFill>
          <p:spPr>
            <a:xfrm rot="16200000">
              <a:off x="2346976" y="3772634"/>
              <a:ext cx="367144" cy="456228"/>
            </a:xfrm>
            <a:prstGeom prst="rect">
              <a:avLst/>
            </a:prstGeom>
          </p:spPr>
        </p:pic>
        <p:sp>
          <p:nvSpPr>
            <p:cNvPr id="101" name="Oval 100">
              <a:extLst>
                <a:ext uri="{FF2B5EF4-FFF2-40B4-BE49-F238E27FC236}">
                  <a16:creationId xmlns:a16="http://schemas.microsoft.com/office/drawing/2014/main" id="{544E5269-C8BC-4189-9F2A-66B711B7581D}"/>
                </a:ext>
              </a:extLst>
            </p:cNvPr>
            <p:cNvSpPr/>
            <p:nvPr/>
          </p:nvSpPr>
          <p:spPr>
            <a:xfrm>
              <a:off x="2678085" y="3873229"/>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3</a:t>
              </a:r>
              <a:endParaRPr lang="en-IN" dirty="0">
                <a:solidFill>
                  <a:schemeClr val="bg1">
                    <a:lumMod val="65000"/>
                    <a:lumOff val="35000"/>
                  </a:schemeClr>
                </a:solidFill>
              </a:endParaRPr>
            </a:p>
          </p:txBody>
        </p:sp>
      </p:grpSp>
      <p:grpSp>
        <p:nvGrpSpPr>
          <p:cNvPr id="109" name="Group 108">
            <a:extLst>
              <a:ext uri="{FF2B5EF4-FFF2-40B4-BE49-F238E27FC236}">
                <a16:creationId xmlns:a16="http://schemas.microsoft.com/office/drawing/2014/main" id="{2AA10E7C-6745-4C51-99D8-BF3E5C12932C}"/>
              </a:ext>
            </a:extLst>
          </p:cNvPr>
          <p:cNvGrpSpPr/>
          <p:nvPr/>
        </p:nvGrpSpPr>
        <p:grpSpPr>
          <a:xfrm>
            <a:off x="6845887" y="3959593"/>
            <a:ext cx="557237" cy="367144"/>
            <a:chOff x="6845887" y="3959593"/>
            <a:chExt cx="557237" cy="367144"/>
          </a:xfrm>
        </p:grpSpPr>
        <p:pic>
          <p:nvPicPr>
            <p:cNvPr id="92" name="Picture 91">
              <a:extLst>
                <a:ext uri="{FF2B5EF4-FFF2-40B4-BE49-F238E27FC236}">
                  <a16:creationId xmlns:a16="http://schemas.microsoft.com/office/drawing/2014/main" id="{089EA801-3A7E-413A-BF51-34DB7818B1A8}"/>
                </a:ext>
              </a:extLst>
            </p:cNvPr>
            <p:cNvPicPr>
              <a:picLocks noChangeAspect="1"/>
            </p:cNvPicPr>
            <p:nvPr/>
          </p:nvPicPr>
          <p:blipFill>
            <a:blip r:embed="rId9"/>
            <a:stretch>
              <a:fillRect/>
            </a:stretch>
          </p:blipFill>
          <p:spPr>
            <a:xfrm rot="16200000">
              <a:off x="6991438" y="3915051"/>
              <a:ext cx="367144" cy="456228"/>
            </a:xfrm>
            <a:prstGeom prst="rect">
              <a:avLst/>
            </a:prstGeom>
          </p:spPr>
        </p:pic>
        <p:sp>
          <p:nvSpPr>
            <p:cNvPr id="102" name="Oval 101">
              <a:extLst>
                <a:ext uri="{FF2B5EF4-FFF2-40B4-BE49-F238E27FC236}">
                  <a16:creationId xmlns:a16="http://schemas.microsoft.com/office/drawing/2014/main" id="{5C63C2FE-E916-483D-B946-36E871AF2471}"/>
                </a:ext>
              </a:extLst>
            </p:cNvPr>
            <p:cNvSpPr/>
            <p:nvPr/>
          </p:nvSpPr>
          <p:spPr>
            <a:xfrm>
              <a:off x="6845887" y="4028635"/>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4</a:t>
              </a:r>
              <a:endParaRPr lang="en-IN" dirty="0">
                <a:solidFill>
                  <a:schemeClr val="bg1">
                    <a:lumMod val="65000"/>
                    <a:lumOff val="35000"/>
                  </a:schemeClr>
                </a:solidFill>
              </a:endParaRPr>
            </a:p>
          </p:txBody>
        </p:sp>
      </p:grpSp>
      <p:grpSp>
        <p:nvGrpSpPr>
          <p:cNvPr id="110" name="Group 109">
            <a:extLst>
              <a:ext uri="{FF2B5EF4-FFF2-40B4-BE49-F238E27FC236}">
                <a16:creationId xmlns:a16="http://schemas.microsoft.com/office/drawing/2014/main" id="{2A4A1EBE-7916-4491-8786-1FAE4CB675C8}"/>
              </a:ext>
            </a:extLst>
          </p:cNvPr>
          <p:cNvGrpSpPr/>
          <p:nvPr/>
        </p:nvGrpSpPr>
        <p:grpSpPr>
          <a:xfrm>
            <a:off x="2220050" y="5492152"/>
            <a:ext cx="620996" cy="620996"/>
            <a:chOff x="2220050" y="5492152"/>
            <a:chExt cx="620996" cy="620996"/>
          </a:xfrm>
        </p:grpSpPr>
        <p:pic>
          <p:nvPicPr>
            <p:cNvPr id="91" name="Picture 90" descr="A close up of a logo&#10;&#10;Description generated with very high confidence">
              <a:extLst>
                <a:ext uri="{FF2B5EF4-FFF2-40B4-BE49-F238E27FC236}">
                  <a16:creationId xmlns:a16="http://schemas.microsoft.com/office/drawing/2014/main" id="{4F09FA53-C648-493A-A119-5E99452B2AF8}"/>
                </a:ext>
              </a:extLst>
            </p:cNvPr>
            <p:cNvPicPr>
              <a:picLocks noChangeAspect="1"/>
            </p:cNvPicPr>
            <p:nvPr/>
          </p:nvPicPr>
          <p:blipFill>
            <a:blip r:embed="rId7"/>
            <a:stretch>
              <a:fillRect/>
            </a:stretch>
          </p:blipFill>
          <p:spPr>
            <a:xfrm>
              <a:off x="2220050" y="5492152"/>
              <a:ext cx="620996" cy="620996"/>
            </a:xfrm>
            <a:prstGeom prst="rect">
              <a:avLst/>
            </a:prstGeom>
          </p:spPr>
        </p:pic>
        <p:sp>
          <p:nvSpPr>
            <p:cNvPr id="103" name="Oval 102">
              <a:extLst>
                <a:ext uri="{FF2B5EF4-FFF2-40B4-BE49-F238E27FC236}">
                  <a16:creationId xmlns:a16="http://schemas.microsoft.com/office/drawing/2014/main" id="{A702A103-D70F-48DA-B6DB-ED9A559CC8C2}"/>
                </a:ext>
              </a:extLst>
            </p:cNvPr>
            <p:cNvSpPr/>
            <p:nvPr/>
          </p:nvSpPr>
          <p:spPr>
            <a:xfrm>
              <a:off x="2401256" y="5592904"/>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5</a:t>
              </a:r>
              <a:endParaRPr lang="en-IN" dirty="0">
                <a:solidFill>
                  <a:schemeClr val="bg1">
                    <a:lumMod val="65000"/>
                    <a:lumOff val="35000"/>
                  </a:schemeClr>
                </a:solidFill>
              </a:endParaRPr>
            </a:p>
          </p:txBody>
        </p:sp>
      </p:grpSp>
      <p:grpSp>
        <p:nvGrpSpPr>
          <p:cNvPr id="111" name="Group 110">
            <a:extLst>
              <a:ext uri="{FF2B5EF4-FFF2-40B4-BE49-F238E27FC236}">
                <a16:creationId xmlns:a16="http://schemas.microsoft.com/office/drawing/2014/main" id="{12BC9641-748D-46F9-A7B5-168D584EAAB2}"/>
              </a:ext>
            </a:extLst>
          </p:cNvPr>
          <p:cNvGrpSpPr/>
          <p:nvPr/>
        </p:nvGrpSpPr>
        <p:grpSpPr>
          <a:xfrm>
            <a:off x="6832427" y="2513446"/>
            <a:ext cx="620996" cy="620996"/>
            <a:chOff x="6832427" y="2513446"/>
            <a:chExt cx="620996" cy="620996"/>
          </a:xfrm>
        </p:grpSpPr>
        <p:pic>
          <p:nvPicPr>
            <p:cNvPr id="93" name="Picture 92" descr="A close up of a logo&#10;&#10;Description generated with very high confidence">
              <a:extLst>
                <a:ext uri="{FF2B5EF4-FFF2-40B4-BE49-F238E27FC236}">
                  <a16:creationId xmlns:a16="http://schemas.microsoft.com/office/drawing/2014/main" id="{C917F970-6D93-4582-B18F-1A001306597B}"/>
                </a:ext>
              </a:extLst>
            </p:cNvPr>
            <p:cNvPicPr>
              <a:picLocks noChangeAspect="1"/>
            </p:cNvPicPr>
            <p:nvPr/>
          </p:nvPicPr>
          <p:blipFill>
            <a:blip r:embed="rId7"/>
            <a:stretch>
              <a:fillRect/>
            </a:stretch>
          </p:blipFill>
          <p:spPr>
            <a:xfrm>
              <a:off x="6832427" y="2513446"/>
              <a:ext cx="620996" cy="620996"/>
            </a:xfrm>
            <a:prstGeom prst="rect">
              <a:avLst/>
            </a:prstGeom>
          </p:spPr>
        </p:pic>
        <p:sp>
          <p:nvSpPr>
            <p:cNvPr id="104" name="Oval 103">
              <a:extLst>
                <a:ext uri="{FF2B5EF4-FFF2-40B4-BE49-F238E27FC236}">
                  <a16:creationId xmlns:a16="http://schemas.microsoft.com/office/drawing/2014/main" id="{3D33EB5D-7981-4CE2-8710-5482D64659C8}"/>
                </a:ext>
              </a:extLst>
            </p:cNvPr>
            <p:cNvSpPr/>
            <p:nvPr/>
          </p:nvSpPr>
          <p:spPr>
            <a:xfrm>
              <a:off x="7020144" y="2555946"/>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6</a:t>
              </a:r>
              <a:endParaRPr lang="en-IN" dirty="0">
                <a:solidFill>
                  <a:schemeClr val="bg1">
                    <a:lumMod val="65000"/>
                    <a:lumOff val="35000"/>
                  </a:schemeClr>
                </a:solidFill>
              </a:endParaRPr>
            </a:p>
          </p:txBody>
        </p:sp>
      </p:grpSp>
      <p:grpSp>
        <p:nvGrpSpPr>
          <p:cNvPr id="112" name="Group 111">
            <a:extLst>
              <a:ext uri="{FF2B5EF4-FFF2-40B4-BE49-F238E27FC236}">
                <a16:creationId xmlns:a16="http://schemas.microsoft.com/office/drawing/2014/main" id="{4CBF67FA-0A77-4431-AD60-97C9E5E9B166}"/>
              </a:ext>
            </a:extLst>
          </p:cNvPr>
          <p:cNvGrpSpPr/>
          <p:nvPr/>
        </p:nvGrpSpPr>
        <p:grpSpPr>
          <a:xfrm>
            <a:off x="5998224" y="3123172"/>
            <a:ext cx="620996" cy="620996"/>
            <a:chOff x="5998224" y="3123172"/>
            <a:chExt cx="620996" cy="620996"/>
          </a:xfrm>
        </p:grpSpPr>
        <p:pic>
          <p:nvPicPr>
            <p:cNvPr id="97" name="Picture 96" descr="A close up of a logo&#10;&#10;Description generated with very high confidence">
              <a:extLst>
                <a:ext uri="{FF2B5EF4-FFF2-40B4-BE49-F238E27FC236}">
                  <a16:creationId xmlns:a16="http://schemas.microsoft.com/office/drawing/2014/main" id="{B8BA8887-6061-46ED-9424-D2DFFB0E0D7B}"/>
                </a:ext>
              </a:extLst>
            </p:cNvPr>
            <p:cNvPicPr>
              <a:picLocks noChangeAspect="1"/>
            </p:cNvPicPr>
            <p:nvPr/>
          </p:nvPicPr>
          <p:blipFill>
            <a:blip r:embed="rId7"/>
            <a:stretch>
              <a:fillRect/>
            </a:stretch>
          </p:blipFill>
          <p:spPr>
            <a:xfrm>
              <a:off x="5998224" y="3123172"/>
              <a:ext cx="620996" cy="620996"/>
            </a:xfrm>
            <a:prstGeom prst="rect">
              <a:avLst/>
            </a:prstGeom>
          </p:spPr>
        </p:pic>
        <p:sp>
          <p:nvSpPr>
            <p:cNvPr id="105" name="Oval 104">
              <a:extLst>
                <a:ext uri="{FF2B5EF4-FFF2-40B4-BE49-F238E27FC236}">
                  <a16:creationId xmlns:a16="http://schemas.microsoft.com/office/drawing/2014/main" id="{99C1AB7D-3C02-447C-8359-FCB3B303CBA0}"/>
                </a:ext>
              </a:extLst>
            </p:cNvPr>
            <p:cNvSpPr/>
            <p:nvPr/>
          </p:nvSpPr>
          <p:spPr>
            <a:xfrm>
              <a:off x="6207713" y="3190705"/>
              <a:ext cx="202018" cy="210809"/>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65000"/>
                      <a:lumOff val="35000"/>
                    </a:schemeClr>
                  </a:solidFill>
                </a:rPr>
                <a:t>6</a:t>
              </a:r>
              <a:endParaRPr lang="en-IN" dirty="0">
                <a:solidFill>
                  <a:schemeClr val="bg1">
                    <a:lumMod val="65000"/>
                    <a:lumOff val="35000"/>
                  </a:schemeClr>
                </a:solidFill>
              </a:endParaRPr>
            </a:p>
          </p:txBody>
        </p:sp>
      </p:grpSp>
      <p:sp>
        <p:nvSpPr>
          <p:cNvPr id="113" name="TextBox 112">
            <a:extLst>
              <a:ext uri="{FF2B5EF4-FFF2-40B4-BE49-F238E27FC236}">
                <a16:creationId xmlns:a16="http://schemas.microsoft.com/office/drawing/2014/main" id="{80631D14-7CD1-43B6-94CE-A40CE8ED156E}"/>
              </a:ext>
            </a:extLst>
          </p:cNvPr>
          <p:cNvSpPr txBox="1"/>
          <p:nvPr/>
        </p:nvSpPr>
        <p:spPr>
          <a:xfrm>
            <a:off x="8588829" y="1811306"/>
            <a:ext cx="3439885" cy="707886"/>
          </a:xfrm>
          <a:prstGeom prst="rect">
            <a:avLst/>
          </a:prstGeom>
          <a:noFill/>
        </p:spPr>
        <p:txBody>
          <a:bodyPr wrap="square" rtlCol="0">
            <a:spAutoFit/>
          </a:bodyPr>
          <a:lstStyle/>
          <a:p>
            <a:r>
              <a:rPr lang="en-IN" sz="1000" dirty="0"/>
              <a:t>2. We will accumulate the money till the whole amount required for the farm gets completed, and distribute a </a:t>
            </a:r>
            <a:r>
              <a:rPr lang="en-IN" sz="1000" dirty="0" err="1"/>
              <a:t>FarmifyAccess</a:t>
            </a:r>
            <a:r>
              <a:rPr lang="en-IN" sz="1000" dirty="0"/>
              <a:t> Card worth of the farm expense to our farmer with our agent</a:t>
            </a:r>
          </a:p>
        </p:txBody>
      </p:sp>
      <p:sp>
        <p:nvSpPr>
          <p:cNvPr id="114" name="TextBox 113">
            <a:extLst>
              <a:ext uri="{FF2B5EF4-FFF2-40B4-BE49-F238E27FC236}">
                <a16:creationId xmlns:a16="http://schemas.microsoft.com/office/drawing/2014/main" id="{6E8444B3-7F73-44D1-B983-0AEA3A1CA9D1}"/>
              </a:ext>
            </a:extLst>
          </p:cNvPr>
          <p:cNvSpPr txBox="1"/>
          <p:nvPr/>
        </p:nvSpPr>
        <p:spPr>
          <a:xfrm>
            <a:off x="8588827" y="2845802"/>
            <a:ext cx="3439885" cy="400110"/>
          </a:xfrm>
          <a:prstGeom prst="rect">
            <a:avLst/>
          </a:prstGeom>
          <a:noFill/>
        </p:spPr>
        <p:txBody>
          <a:bodyPr wrap="square" rtlCol="0">
            <a:spAutoFit/>
          </a:bodyPr>
          <a:lstStyle/>
          <a:p>
            <a:r>
              <a:rPr lang="en-IN" sz="1000" dirty="0"/>
              <a:t>3. Farmer will start farming for the full crop-cycle and ends with the farm produce to sell.</a:t>
            </a:r>
          </a:p>
        </p:txBody>
      </p:sp>
      <p:sp>
        <p:nvSpPr>
          <p:cNvPr id="115" name="TextBox 114">
            <a:extLst>
              <a:ext uri="{FF2B5EF4-FFF2-40B4-BE49-F238E27FC236}">
                <a16:creationId xmlns:a16="http://schemas.microsoft.com/office/drawing/2014/main" id="{72F75C9F-89B1-4937-8CC6-DEDA702F9022}"/>
              </a:ext>
            </a:extLst>
          </p:cNvPr>
          <p:cNvSpPr txBox="1"/>
          <p:nvPr/>
        </p:nvSpPr>
        <p:spPr>
          <a:xfrm>
            <a:off x="8587471" y="3572522"/>
            <a:ext cx="3439885" cy="707886"/>
          </a:xfrm>
          <a:prstGeom prst="rect">
            <a:avLst/>
          </a:prstGeom>
          <a:noFill/>
        </p:spPr>
        <p:txBody>
          <a:bodyPr wrap="square" rtlCol="0">
            <a:spAutoFit/>
          </a:bodyPr>
          <a:lstStyle/>
          <a:p>
            <a:r>
              <a:rPr lang="en-IN" sz="1000" dirty="0"/>
              <a:t>4. Farmify will provide the market link/partner who can give a good price for the product if the local market is offering the best price we won't force the farmer to sell for outsiders</a:t>
            </a:r>
          </a:p>
        </p:txBody>
      </p:sp>
      <p:sp>
        <p:nvSpPr>
          <p:cNvPr id="116" name="TextBox 115">
            <a:extLst>
              <a:ext uri="{FF2B5EF4-FFF2-40B4-BE49-F238E27FC236}">
                <a16:creationId xmlns:a16="http://schemas.microsoft.com/office/drawing/2014/main" id="{E53166A7-AB09-4BF4-9609-E2F9EB3AD45E}"/>
              </a:ext>
            </a:extLst>
          </p:cNvPr>
          <p:cNvSpPr txBox="1"/>
          <p:nvPr/>
        </p:nvSpPr>
        <p:spPr>
          <a:xfrm>
            <a:off x="8562570" y="4607018"/>
            <a:ext cx="3439885" cy="400110"/>
          </a:xfrm>
          <a:prstGeom prst="rect">
            <a:avLst/>
          </a:prstGeom>
          <a:noFill/>
        </p:spPr>
        <p:txBody>
          <a:bodyPr wrap="square" rtlCol="0">
            <a:spAutoFit/>
          </a:bodyPr>
          <a:lstStyle/>
          <a:p>
            <a:r>
              <a:rPr lang="en-IN" sz="1000" dirty="0"/>
              <a:t>5. The partner will take the produce and will give money worth the production of the farmer</a:t>
            </a:r>
          </a:p>
        </p:txBody>
      </p:sp>
      <p:sp>
        <p:nvSpPr>
          <p:cNvPr id="117" name="TextBox 116">
            <a:extLst>
              <a:ext uri="{FF2B5EF4-FFF2-40B4-BE49-F238E27FC236}">
                <a16:creationId xmlns:a16="http://schemas.microsoft.com/office/drawing/2014/main" id="{E13A247A-1A67-4E4E-9B36-69736ADD6DBE}"/>
              </a:ext>
            </a:extLst>
          </p:cNvPr>
          <p:cNvSpPr txBox="1"/>
          <p:nvPr/>
        </p:nvSpPr>
        <p:spPr>
          <a:xfrm>
            <a:off x="8587471" y="5333740"/>
            <a:ext cx="3439885" cy="400110"/>
          </a:xfrm>
          <a:prstGeom prst="rect">
            <a:avLst/>
          </a:prstGeom>
          <a:noFill/>
        </p:spPr>
        <p:txBody>
          <a:bodyPr wrap="square" rtlCol="0">
            <a:spAutoFit/>
          </a:bodyPr>
          <a:lstStyle/>
          <a:p>
            <a:r>
              <a:rPr lang="en-IN" sz="1000" dirty="0"/>
              <a:t>6. This will get shared among the farmers, the sponsors, and the platform aggregator farmify.</a:t>
            </a:r>
          </a:p>
        </p:txBody>
      </p:sp>
    </p:spTree>
    <p:extLst>
      <p:ext uri="{BB962C8B-B14F-4D97-AF65-F5344CB8AC3E}">
        <p14:creationId xmlns:p14="http://schemas.microsoft.com/office/powerpoint/2010/main" val="2155026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par>
                          <p:cTn id="9" fill="hold">
                            <p:stCondLst>
                              <p:cond delay="0"/>
                            </p:stCondLst>
                            <p:childTnLst>
                              <p:par>
                                <p:cTn id="10" presetID="50" presetClass="path" presetSubtype="0" accel="50000" decel="50000" fill="hold" nodeType="afterEffect">
                                  <p:stCondLst>
                                    <p:cond delay="0"/>
                                  </p:stCondLst>
                                  <p:childTnLst>
                                    <p:animMotion origin="layout" path="M 4.16667E-6 -0.00069 L 0.23476 -0.00069 C 0.47617 0.00417 0.46679 -0.01365 0.46953 0.17153 L 0.46953 0.34445 " pathEditMode="relative" rAng="0" ptsTypes="AAAA">
                                      <p:cBhvr>
                                        <p:cTn id="11" dur="2000" fill="hold"/>
                                        <p:tgtEl>
                                          <p:spTgt spid="106"/>
                                        </p:tgtEl>
                                        <p:attrNameLst>
                                          <p:attrName>ppt_x</p:attrName>
                                          <p:attrName>ppt_y</p:attrName>
                                        </p:attrNameLst>
                                      </p:cBhvr>
                                      <p:rCtr x="23477" y="17245"/>
                                    </p:animMotion>
                                  </p:childTnLst>
                                </p:cTn>
                              </p:par>
                            </p:childTnLst>
                          </p:cTn>
                        </p:par>
                        <p:par>
                          <p:cTn id="12" fill="hold">
                            <p:stCondLst>
                              <p:cond delay="2000"/>
                            </p:stCondLst>
                            <p:childTnLst>
                              <p:par>
                                <p:cTn id="13" presetID="1" presetClass="exit" presetSubtype="0" fill="hold" nodeType="after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10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childTnLst>
                          </p:cTn>
                        </p:par>
                        <p:par>
                          <p:cTn id="20" fill="hold">
                            <p:stCondLst>
                              <p:cond delay="2000"/>
                            </p:stCondLst>
                            <p:childTnLst>
                              <p:par>
                                <p:cTn id="21" presetID="35" presetClass="path" presetSubtype="0" accel="50000" decel="50000" fill="hold" nodeType="afterEffect">
                                  <p:stCondLst>
                                    <p:cond delay="0"/>
                                  </p:stCondLst>
                                  <p:childTnLst>
                                    <p:animMotion origin="layout" path="M -0.00026 -7.40741E-7 L -0.36276 -0.00116 " pathEditMode="relative" rAng="0" ptsTypes="AA">
                                      <p:cBhvr>
                                        <p:cTn id="22" dur="2000" fill="hold"/>
                                        <p:tgtEl>
                                          <p:spTgt spid="107"/>
                                        </p:tgtEl>
                                        <p:attrNameLst>
                                          <p:attrName>ppt_x</p:attrName>
                                          <p:attrName>ppt_y</p:attrName>
                                        </p:attrNameLst>
                                      </p:cBhvr>
                                      <p:rCtr x="-18125" y="-69"/>
                                    </p:animMotion>
                                  </p:childTnLst>
                                </p:cTn>
                              </p:par>
                            </p:childTnLst>
                          </p:cTn>
                        </p:par>
                        <p:par>
                          <p:cTn id="23" fill="hold">
                            <p:stCondLst>
                              <p:cond delay="4000"/>
                            </p:stCondLst>
                            <p:childTnLst>
                              <p:par>
                                <p:cTn id="24" presetID="1" presetClass="exit" presetSubtype="0" fill="hold" nodeType="afterEffect">
                                  <p:stCondLst>
                                    <p:cond delay="0"/>
                                  </p:stCondLst>
                                  <p:childTnLst>
                                    <p:set>
                                      <p:cBhvr>
                                        <p:cTn id="25" dur="1" fill="hold">
                                          <p:stCondLst>
                                            <p:cond delay="0"/>
                                          </p:stCondLst>
                                        </p:cTn>
                                        <p:tgtEl>
                                          <p:spTgt spid="107"/>
                                        </p:tgtEl>
                                        <p:attrNameLst>
                                          <p:attrName>style.visibility</p:attrName>
                                        </p:attrNameLst>
                                      </p:cBhvr>
                                      <p:to>
                                        <p:strVal val="hidden"/>
                                      </p:to>
                                    </p:set>
                                  </p:childTnLst>
                                </p:cTn>
                              </p:par>
                            </p:childTnLst>
                          </p:cTn>
                        </p:par>
                        <p:par>
                          <p:cTn id="26" fill="hold">
                            <p:stCondLst>
                              <p:cond delay="4000"/>
                            </p:stCondLst>
                            <p:childTnLst>
                              <p:par>
                                <p:cTn id="27" presetID="1" presetClass="entr" presetSubtype="0"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par>
                          <p:cTn id="31" fill="hold">
                            <p:stCondLst>
                              <p:cond delay="4000"/>
                            </p:stCondLst>
                            <p:childTnLst>
                              <p:par>
                                <p:cTn id="32" presetID="63" presetClass="path" presetSubtype="0" accel="50000" decel="50000" fill="hold" nodeType="afterEffect">
                                  <p:stCondLst>
                                    <p:cond delay="0"/>
                                  </p:stCondLst>
                                  <p:childTnLst>
                                    <p:animMotion origin="layout" path="M 2.77556E-17 -3.33333E-6 L 0.37982 0.00232 " pathEditMode="relative" rAng="0" ptsTypes="AA">
                                      <p:cBhvr>
                                        <p:cTn id="33" dur="2000" fill="hold"/>
                                        <p:tgtEl>
                                          <p:spTgt spid="108"/>
                                        </p:tgtEl>
                                        <p:attrNameLst>
                                          <p:attrName>ppt_x</p:attrName>
                                          <p:attrName>ppt_y</p:attrName>
                                        </p:attrNameLst>
                                      </p:cBhvr>
                                      <p:rCtr x="18984" y="116"/>
                                    </p:animMotion>
                                  </p:childTnLst>
                                </p:cTn>
                              </p:par>
                            </p:childTnLst>
                          </p:cTn>
                        </p:par>
                        <p:par>
                          <p:cTn id="34" fill="hold">
                            <p:stCondLst>
                              <p:cond delay="6000"/>
                            </p:stCondLst>
                            <p:childTnLst>
                              <p:par>
                                <p:cTn id="35" presetID="1" presetClass="exit" presetSubtype="0" fill="hold" nodeType="afterEffect">
                                  <p:stCondLst>
                                    <p:cond delay="0"/>
                                  </p:stCondLst>
                                  <p:childTnLst>
                                    <p:set>
                                      <p:cBhvr>
                                        <p:cTn id="36" dur="1" fill="hold">
                                          <p:stCondLst>
                                            <p:cond delay="0"/>
                                          </p:stCondLst>
                                        </p:cTn>
                                        <p:tgtEl>
                                          <p:spTgt spid="108"/>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nodeType="afterEffect">
                                  <p:stCondLst>
                                    <p:cond delay="0"/>
                                  </p:stCondLst>
                                  <p:childTnLst>
                                    <p:set>
                                      <p:cBhvr>
                                        <p:cTn id="39" dur="1" fill="hold">
                                          <p:stCondLst>
                                            <p:cond delay="0"/>
                                          </p:stCondLst>
                                        </p:cTn>
                                        <p:tgtEl>
                                          <p:spTgt spid="10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childTnLst>
                                </p:cTn>
                              </p:par>
                            </p:childTnLst>
                          </p:cTn>
                        </p:par>
                        <p:par>
                          <p:cTn id="42" fill="hold">
                            <p:stCondLst>
                              <p:cond delay="6000"/>
                            </p:stCondLst>
                            <p:childTnLst>
                              <p:par>
                                <p:cTn id="43" presetID="57" presetClass="path" presetSubtype="0" accel="50000" decel="50000" fill="hold" nodeType="afterEffect">
                                  <p:stCondLst>
                                    <p:cond delay="0"/>
                                  </p:stCondLst>
                                  <p:childTnLst>
                                    <p:animMotion origin="layout" path="M 2.5E-6 4.81481E-6 L 2.5E-6 0.04074 C 0.00286 0.09583 -0.01185 0.07523 -0.19779 0.08125 L -0.39545 0.08125 " pathEditMode="relative" rAng="10800000" ptsTypes="AAAA">
                                      <p:cBhvr>
                                        <p:cTn id="44" dur="2000" fill="hold"/>
                                        <p:tgtEl>
                                          <p:spTgt spid="109"/>
                                        </p:tgtEl>
                                        <p:attrNameLst>
                                          <p:attrName>ppt_x</p:attrName>
                                          <p:attrName>ppt_y</p:attrName>
                                        </p:attrNameLst>
                                      </p:cBhvr>
                                      <p:rCtr x="-19753" y="4074"/>
                                    </p:animMotion>
                                  </p:childTnLst>
                                </p:cTn>
                              </p:par>
                            </p:childTnLst>
                          </p:cTn>
                        </p:par>
                        <p:par>
                          <p:cTn id="45" fill="hold">
                            <p:stCondLst>
                              <p:cond delay="8000"/>
                            </p:stCondLst>
                            <p:childTnLst>
                              <p:par>
                                <p:cTn id="46" presetID="1" presetClass="exit" presetSubtype="0" fill="hold" nodeType="afterEffect">
                                  <p:stCondLst>
                                    <p:cond delay="0"/>
                                  </p:stCondLst>
                                  <p:childTnLst>
                                    <p:set>
                                      <p:cBhvr>
                                        <p:cTn id="47" dur="1" fill="hold">
                                          <p:stCondLst>
                                            <p:cond delay="0"/>
                                          </p:stCondLst>
                                        </p:cTn>
                                        <p:tgtEl>
                                          <p:spTgt spid="109"/>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childTnLst>
                          </p:cTn>
                        </p:par>
                        <p:par>
                          <p:cTn id="53" fill="hold">
                            <p:stCondLst>
                              <p:cond delay="8000"/>
                            </p:stCondLst>
                            <p:childTnLst>
                              <p:par>
                                <p:cTn id="54" presetID="43" presetClass="path" presetSubtype="0" accel="50000" decel="50000" fill="hold" nodeType="afterEffect">
                                  <p:stCondLst>
                                    <p:cond delay="0"/>
                                  </p:stCondLst>
                                  <p:childTnLst>
                                    <p:animMotion origin="layout" path="M -2.08333E-6 -0.00023 L 0.24089 -0.00023 C 0.50742 0.00903 0.48086 0.03056 0.4819 -0.16504 L 0.4819 -0.32962 " pathEditMode="relative" rAng="0" ptsTypes="AAAA">
                                      <p:cBhvr>
                                        <p:cTn id="55" dur="2000" fill="hold"/>
                                        <p:tgtEl>
                                          <p:spTgt spid="110"/>
                                        </p:tgtEl>
                                        <p:attrNameLst>
                                          <p:attrName>ppt_x</p:attrName>
                                          <p:attrName>ppt_y</p:attrName>
                                        </p:attrNameLst>
                                      </p:cBhvr>
                                      <p:rCtr x="24115" y="-16181"/>
                                    </p:animMotion>
                                  </p:childTnLst>
                                </p:cTn>
                              </p:par>
                            </p:childTnLst>
                          </p:cTn>
                        </p:par>
                        <p:par>
                          <p:cTn id="56" fill="hold">
                            <p:stCondLst>
                              <p:cond delay="10000"/>
                            </p:stCondLst>
                            <p:childTnLst>
                              <p:par>
                                <p:cTn id="57" presetID="1" presetClass="exit" presetSubtype="0" fill="hold" nodeType="afterEffect">
                                  <p:stCondLst>
                                    <p:cond delay="0"/>
                                  </p:stCondLst>
                                  <p:childTnLst>
                                    <p:set>
                                      <p:cBhvr>
                                        <p:cTn id="58" dur="1" fill="hold">
                                          <p:stCondLst>
                                            <p:cond delay="0"/>
                                          </p:stCondLst>
                                        </p:cTn>
                                        <p:tgtEl>
                                          <p:spTgt spid="110"/>
                                        </p:tgtEl>
                                        <p:attrNameLst>
                                          <p:attrName>style.visibility</p:attrName>
                                        </p:attrNameLst>
                                      </p:cBhvr>
                                      <p:to>
                                        <p:strVal val="hidden"/>
                                      </p:to>
                                    </p:set>
                                  </p:childTnLst>
                                </p:cTn>
                              </p:par>
                            </p:childTnLst>
                          </p:cTn>
                        </p:par>
                        <p:par>
                          <p:cTn id="59" fill="hold">
                            <p:stCondLst>
                              <p:cond delay="10000"/>
                            </p:stCondLst>
                            <p:childTnLst>
                              <p:par>
                                <p:cTn id="60" presetID="1" presetClass="entr" presetSubtype="0" fill="hold" nodeType="after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7"/>
                                        </p:tgtEl>
                                        <p:attrNameLst>
                                          <p:attrName>style.visibility</p:attrName>
                                        </p:attrNameLst>
                                      </p:cBhvr>
                                      <p:to>
                                        <p:strVal val="visible"/>
                                      </p:to>
                                    </p:set>
                                  </p:childTnLst>
                                </p:cTn>
                              </p:par>
                            </p:childTnLst>
                          </p:cTn>
                        </p:par>
                        <p:par>
                          <p:cTn id="66" fill="hold">
                            <p:stCondLst>
                              <p:cond delay="10000"/>
                            </p:stCondLst>
                            <p:childTnLst>
                              <p:par>
                                <p:cTn id="67" presetID="35" presetClass="path" presetSubtype="0" accel="50000" decel="50000" fill="hold" nodeType="afterEffect">
                                  <p:stCondLst>
                                    <p:cond delay="0"/>
                                  </p:stCondLst>
                                  <p:childTnLst>
                                    <p:animMotion origin="layout" path="M 2.08333E-6 -4.44444E-6 L -0.3737 -0.00254 " pathEditMode="relative" rAng="0" ptsTypes="AA">
                                      <p:cBhvr>
                                        <p:cTn id="68" dur="2000" fill="hold"/>
                                        <p:tgtEl>
                                          <p:spTgt spid="112"/>
                                        </p:tgtEl>
                                        <p:attrNameLst>
                                          <p:attrName>ppt_x</p:attrName>
                                          <p:attrName>ppt_y</p:attrName>
                                        </p:attrNameLst>
                                      </p:cBhvr>
                                      <p:rCtr x="-18685" y="-139"/>
                                    </p:animMotion>
                                  </p:childTnLst>
                                </p:cTn>
                              </p:par>
                              <p:par>
                                <p:cTn id="69" presetID="43" presetClass="path" presetSubtype="0" accel="50000" decel="50000" fill="hold" nodeType="withEffect">
                                  <p:stCondLst>
                                    <p:cond delay="0"/>
                                  </p:stCondLst>
                                  <p:childTnLst>
                                    <p:animMotion origin="layout" path="M 2.70833E-6 -4.07407E-6 C 0.0013 -0.12407 0.00442 -0.09583 -0.19128 -0.10231 C -0.38711 -0.10902 -0.2043 -0.10138 -0.34987 -0.09976 C -0.42136 -0.10416 -0.37539 -0.09652 -0.37539 -0.11111 " pathEditMode="relative" rAng="0" ptsTypes="AAAA">
                                      <p:cBhvr>
                                        <p:cTn id="70" dur="2000" fill="hold"/>
                                        <p:tgtEl>
                                          <p:spTgt spid="111"/>
                                        </p:tgtEl>
                                        <p:attrNameLst>
                                          <p:attrName>ppt_x</p:attrName>
                                          <p:attrName>ppt_y</p:attrName>
                                        </p:attrNameLst>
                                      </p:cBhvr>
                                      <p:rCtr x="-19479" y="-5556"/>
                                    </p:animMotion>
                                  </p:childTnLst>
                                </p:cTn>
                              </p:par>
                            </p:childTnLst>
                          </p:cTn>
                        </p:par>
                        <p:par>
                          <p:cTn id="71" fill="hold">
                            <p:stCondLst>
                              <p:cond delay="12000"/>
                            </p:stCondLst>
                            <p:childTnLst>
                              <p:par>
                                <p:cTn id="72" presetID="1" presetClass="exit" presetSubtype="0" fill="hold" nodeType="afterEffect">
                                  <p:stCondLst>
                                    <p:cond delay="0"/>
                                  </p:stCondLst>
                                  <p:childTnLst>
                                    <p:set>
                                      <p:cBhvr>
                                        <p:cTn id="73" dur="1" fill="hold">
                                          <p:stCondLst>
                                            <p:cond delay="0"/>
                                          </p:stCondLst>
                                        </p:cTn>
                                        <p:tgtEl>
                                          <p:spTgt spid="112"/>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13" grpId="0"/>
      <p:bldP spid="114" grpId="0"/>
      <p:bldP spid="115" grpId="0"/>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to implement?</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CA709C69-3115-487E-B3E4-70C11FD044FB}"/>
              </a:ext>
            </a:extLst>
          </p:cNvPr>
          <p:cNvSpPr txBox="1"/>
          <p:nvPr/>
        </p:nvSpPr>
        <p:spPr>
          <a:xfrm>
            <a:off x="520995" y="965656"/>
            <a:ext cx="11270509"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Onboard small or marginal farmer who lack financial assistance from banking sector.</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Market the platform as an alternative investment option which can give you good returns and at the same time create an impact in the life of a farmer(the whole thing is transparent as the sponsor can continuously monitor farmer location, identity, and videos, messages of farms) </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While onboarding farmers into our platform, measures are taken so that we will also create a credit rating algorithms from the data we have taken from them.</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provide FAC (Farmify Access Card similar to HDFC food card) to the farmers preloaded with sufficient funds which can be accessed only at authorized farm inputs dealer at local and Mandal level. This card will be reloaded with the money at the required intervals.</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have complete control on the FAC limiting its access to ATM withdrawals, Online sales, unauthorized POS.</a:t>
            </a:r>
          </a:p>
        </p:txBody>
      </p:sp>
    </p:spTree>
    <p:extLst>
      <p:ext uri="{BB962C8B-B14F-4D97-AF65-F5344CB8AC3E}">
        <p14:creationId xmlns:p14="http://schemas.microsoft.com/office/powerpoint/2010/main" val="24314133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5454503"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to implement contd.</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sp>
        <p:nvSpPr>
          <p:cNvPr id="9" name="TextBox 8">
            <a:extLst>
              <a:ext uri="{FF2B5EF4-FFF2-40B4-BE49-F238E27FC236}">
                <a16:creationId xmlns:a16="http://schemas.microsoft.com/office/drawing/2014/main" id="{CA709C69-3115-487E-B3E4-70C11FD044FB}"/>
              </a:ext>
            </a:extLst>
          </p:cNvPr>
          <p:cNvSpPr txBox="1"/>
          <p:nvPr/>
        </p:nvSpPr>
        <p:spPr>
          <a:xfrm>
            <a:off x="520995" y="965656"/>
            <a:ext cx="11270509"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field agents or Farmers can periodically provide the status of the farm thru pictures and videos from with in mobile application which the investors can view.</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Further Farmify will tie up with private\public satellite monitoring agencies like Harvesting, </a:t>
            </a:r>
            <a:r>
              <a:rPr lang="en-IN" sz="2800" dirty="0" err="1">
                <a:solidFill>
                  <a:schemeClr val="bg1"/>
                </a:solidFill>
                <a:latin typeface="Arabic Typesetting" panose="03020402040406030203" pitchFamily="66" charset="-78"/>
                <a:cs typeface="Arabic Typesetting" panose="03020402040406030203" pitchFamily="66" charset="-78"/>
              </a:rPr>
              <a:t>Satsure</a:t>
            </a:r>
            <a:r>
              <a:rPr lang="en-IN" sz="2800" dirty="0">
                <a:solidFill>
                  <a:schemeClr val="bg1"/>
                </a:solidFill>
                <a:latin typeface="Arabic Typesetting" panose="03020402040406030203" pitchFamily="66" charset="-78"/>
                <a:cs typeface="Arabic Typesetting" panose="03020402040406030203" pitchFamily="66" charset="-78"/>
              </a:rPr>
              <a:t>, ISRO to collect\track real time progress of the crop thru satellite imagery. </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All the crops will be insured under PMFBY (Pradhan Mantri </a:t>
            </a:r>
            <a:r>
              <a:rPr lang="en-IN" sz="2800" dirty="0" err="1">
                <a:solidFill>
                  <a:schemeClr val="bg1"/>
                </a:solidFill>
                <a:latin typeface="Arabic Typesetting" panose="03020402040406030203" pitchFamily="66" charset="-78"/>
                <a:cs typeface="Arabic Typesetting" panose="03020402040406030203" pitchFamily="66" charset="-78"/>
              </a:rPr>
              <a:t>Fasal</a:t>
            </a:r>
            <a:r>
              <a:rPr lang="en-IN" sz="2800" dirty="0">
                <a:solidFill>
                  <a:schemeClr val="bg1"/>
                </a:solidFill>
                <a:latin typeface="Arabic Typesetting" panose="03020402040406030203" pitchFamily="66" charset="-78"/>
                <a:cs typeface="Arabic Typesetting" panose="03020402040406030203" pitchFamily="66" charset="-78"/>
              </a:rPr>
              <a:t> </a:t>
            </a:r>
            <a:r>
              <a:rPr lang="en-IN" sz="2800" dirty="0" err="1">
                <a:solidFill>
                  <a:schemeClr val="bg1"/>
                </a:solidFill>
                <a:latin typeface="Arabic Typesetting" panose="03020402040406030203" pitchFamily="66" charset="-78"/>
                <a:cs typeface="Arabic Typesetting" panose="03020402040406030203" pitchFamily="66" charset="-78"/>
              </a:rPr>
              <a:t>Bima</a:t>
            </a:r>
            <a:r>
              <a:rPr lang="en-IN" sz="2800" dirty="0">
                <a:solidFill>
                  <a:schemeClr val="bg1"/>
                </a:solidFill>
                <a:latin typeface="Arabic Typesetting" panose="03020402040406030203" pitchFamily="66" charset="-78"/>
                <a:cs typeface="Arabic Typesetting" panose="03020402040406030203" pitchFamily="66" charset="-78"/>
              </a:rPr>
              <a:t> Yojana) and WBCIS (Weather Based Crop Insurance Scheme), In the event of a natural calamity resulting crop damage, the Insurance will be claimed and returned to Investors.</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also track the nature of fertilizers and pesticides used in the crop and the same will be printed on the produce for informational purpose.</a:t>
            </a:r>
          </a:p>
          <a:p>
            <a:pPr marL="457200" indent="-457200">
              <a:buFont typeface="Arial" panose="020B0604020202020204" pitchFamily="34" charset="0"/>
              <a:buChar char="•"/>
            </a:pPr>
            <a:r>
              <a:rPr lang="en-IN" sz="2800" dirty="0">
                <a:solidFill>
                  <a:schemeClr val="bg1"/>
                </a:solidFill>
                <a:latin typeface="Arabic Typesetting" panose="03020402040406030203" pitchFamily="66" charset="-78"/>
                <a:cs typeface="Arabic Typesetting" panose="03020402040406030203" pitchFamily="66" charset="-78"/>
              </a:rPr>
              <a:t>Farmify will partner with leading agricultural players like </a:t>
            </a:r>
            <a:r>
              <a:rPr lang="en-IN" sz="2800" dirty="0" err="1">
                <a:solidFill>
                  <a:schemeClr val="bg1"/>
                </a:solidFill>
                <a:latin typeface="Arabic Typesetting" panose="03020402040406030203" pitchFamily="66" charset="-78"/>
                <a:cs typeface="Arabic Typesetting" panose="03020402040406030203" pitchFamily="66" charset="-78"/>
              </a:rPr>
              <a:t>BigBasket</a:t>
            </a:r>
            <a:r>
              <a:rPr lang="en-IN" sz="2800" dirty="0">
                <a:solidFill>
                  <a:schemeClr val="bg1"/>
                </a:solidFill>
                <a:latin typeface="Arabic Typesetting" panose="03020402040406030203" pitchFamily="66" charset="-78"/>
                <a:cs typeface="Arabic Typesetting" panose="03020402040406030203" pitchFamily="66" charset="-78"/>
              </a:rPr>
              <a:t>, </a:t>
            </a:r>
            <a:r>
              <a:rPr lang="en-IN" sz="2800" dirty="0" err="1">
                <a:solidFill>
                  <a:schemeClr val="bg1"/>
                </a:solidFill>
                <a:latin typeface="Arabic Typesetting" panose="03020402040406030203" pitchFamily="66" charset="-78"/>
                <a:cs typeface="Arabic Typesetting" panose="03020402040406030203" pitchFamily="66" charset="-78"/>
              </a:rPr>
              <a:t>RelianceFresh</a:t>
            </a:r>
            <a:r>
              <a:rPr lang="en-IN" sz="2800" dirty="0">
                <a:solidFill>
                  <a:schemeClr val="bg1"/>
                </a:solidFill>
                <a:latin typeface="Arabic Typesetting" panose="03020402040406030203" pitchFamily="66" charset="-78"/>
                <a:cs typeface="Arabic Typesetting" panose="03020402040406030203" pitchFamily="66" charset="-78"/>
              </a:rPr>
              <a:t> to assist farmers sell their produce at a better price hassle-free.</a:t>
            </a:r>
          </a:p>
        </p:txBody>
      </p:sp>
    </p:spTree>
    <p:extLst>
      <p:ext uri="{BB962C8B-B14F-4D97-AF65-F5344CB8AC3E}">
        <p14:creationId xmlns:p14="http://schemas.microsoft.com/office/powerpoint/2010/main" val="34554926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5" y="256498"/>
            <a:ext cx="3816002"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Value proposition</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6" name="Group 5">
            <a:extLst>
              <a:ext uri="{FF2B5EF4-FFF2-40B4-BE49-F238E27FC236}">
                <a16:creationId xmlns:a16="http://schemas.microsoft.com/office/drawing/2014/main" id="{54E0FA73-C5EE-4E2A-BCA8-EEA1EF186072}"/>
              </a:ext>
            </a:extLst>
          </p:cNvPr>
          <p:cNvGrpSpPr/>
          <p:nvPr/>
        </p:nvGrpSpPr>
        <p:grpSpPr>
          <a:xfrm>
            <a:off x="606058" y="1290096"/>
            <a:ext cx="2594342" cy="4217586"/>
            <a:chOff x="606058" y="886043"/>
            <a:chExt cx="2594342" cy="4217586"/>
          </a:xfrm>
        </p:grpSpPr>
        <p:sp>
          <p:nvSpPr>
            <p:cNvPr id="3" name="Rectangle: Rounded Corners 2">
              <a:extLst>
                <a:ext uri="{FF2B5EF4-FFF2-40B4-BE49-F238E27FC236}">
                  <a16:creationId xmlns:a16="http://schemas.microsoft.com/office/drawing/2014/main" id="{A88228BD-713E-443F-BEF5-3B2DB49A644F}"/>
                </a:ext>
              </a:extLst>
            </p:cNvPr>
            <p:cNvSpPr/>
            <p:nvPr/>
          </p:nvSpPr>
          <p:spPr>
            <a:xfrm>
              <a:off x="606058"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Attractive investment option</a:t>
              </a:r>
            </a:p>
            <a:p>
              <a:pPr marL="285750" indent="-285750">
                <a:buFont typeface="Arial" panose="020B0604020202020204" pitchFamily="34" charset="0"/>
                <a:buChar char="•"/>
              </a:pPr>
              <a:r>
                <a:rPr lang="en-IN" sz="1200" dirty="0">
                  <a:solidFill>
                    <a:schemeClr val="bg1">
                      <a:lumMod val="65000"/>
                      <a:lumOff val="35000"/>
                    </a:schemeClr>
                  </a:solidFill>
                </a:rPr>
                <a:t>Impact on neglected agricultural society</a:t>
              </a:r>
            </a:p>
            <a:p>
              <a:pPr marL="285750" indent="-285750">
                <a:buFont typeface="Arial" panose="020B0604020202020204" pitchFamily="34" charset="0"/>
                <a:buChar char="•"/>
              </a:pPr>
              <a:r>
                <a:rPr lang="en-IN" sz="1200" dirty="0">
                  <a:solidFill>
                    <a:schemeClr val="bg1">
                      <a:lumMod val="65000"/>
                      <a:lumOff val="35000"/>
                    </a:schemeClr>
                  </a:solidFill>
                </a:rPr>
                <a:t>8 to 10% </a:t>
              </a:r>
              <a:r>
                <a:rPr lang="en-IN" sz="1200" b="1" dirty="0">
                  <a:solidFill>
                    <a:schemeClr val="bg1">
                      <a:lumMod val="65000"/>
                      <a:lumOff val="35000"/>
                    </a:schemeClr>
                  </a:solidFill>
                </a:rPr>
                <a:t>returns</a:t>
              </a:r>
            </a:p>
            <a:p>
              <a:pPr marL="285750" indent="-285750">
                <a:buFont typeface="Arial" panose="020B0604020202020204" pitchFamily="34" charset="0"/>
                <a:buChar char="•"/>
              </a:pPr>
              <a:r>
                <a:rPr lang="en-IN" sz="1200" dirty="0">
                  <a:solidFill>
                    <a:schemeClr val="bg1">
                      <a:lumMod val="65000"/>
                      <a:lumOff val="35000"/>
                    </a:schemeClr>
                  </a:solidFill>
                </a:rPr>
                <a:t>Impact on bottom pyramid small &amp; marginal farmers</a:t>
              </a:r>
            </a:p>
          </p:txBody>
        </p:sp>
        <p:grpSp>
          <p:nvGrpSpPr>
            <p:cNvPr id="12" name="Group 11">
              <a:extLst>
                <a:ext uri="{FF2B5EF4-FFF2-40B4-BE49-F238E27FC236}">
                  <a16:creationId xmlns:a16="http://schemas.microsoft.com/office/drawing/2014/main" id="{B87DC53D-FE22-4F90-AF3B-F5401D7D1D66}"/>
                </a:ext>
              </a:extLst>
            </p:cNvPr>
            <p:cNvGrpSpPr/>
            <p:nvPr/>
          </p:nvGrpSpPr>
          <p:grpSpPr>
            <a:xfrm>
              <a:off x="1093229" y="1050717"/>
              <a:ext cx="1620000" cy="1620000"/>
              <a:chOff x="606058" y="2596439"/>
              <a:chExt cx="1620000" cy="1620000"/>
            </a:xfrm>
          </p:grpSpPr>
          <p:sp>
            <p:nvSpPr>
              <p:cNvPr id="13" name="Oval 12">
                <a:extLst>
                  <a:ext uri="{FF2B5EF4-FFF2-40B4-BE49-F238E27FC236}">
                    <a16:creationId xmlns:a16="http://schemas.microsoft.com/office/drawing/2014/main" id="{4C53EFF7-0561-40E9-9B61-04A229328CC1}"/>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9CF07CB5-D0DB-4D13-979E-4D88CAAF731D}"/>
                  </a:ext>
                </a:extLst>
              </p:cNvPr>
              <p:cNvPicPr>
                <a:picLocks noChangeAspect="1"/>
              </p:cNvPicPr>
              <p:nvPr/>
            </p:nvPicPr>
            <p:blipFill>
              <a:blip r:embed="rId4"/>
              <a:stretch>
                <a:fillRect/>
              </a:stretch>
            </p:blipFill>
            <p:spPr>
              <a:xfrm>
                <a:off x="821684" y="2749503"/>
                <a:ext cx="1102808" cy="1000696"/>
              </a:xfrm>
              <a:prstGeom prst="rect">
                <a:avLst/>
              </a:prstGeom>
            </p:spPr>
          </p:pic>
          <p:sp>
            <p:nvSpPr>
              <p:cNvPr id="15" name="Rectangle: Rounded Corners 14">
                <a:extLst>
                  <a:ext uri="{FF2B5EF4-FFF2-40B4-BE49-F238E27FC236}">
                    <a16:creationId xmlns:a16="http://schemas.microsoft.com/office/drawing/2014/main" id="{09C0CBBC-ED93-42FC-A94F-64B6C83532A6}"/>
                  </a:ext>
                </a:extLst>
              </p:cNvPr>
              <p:cNvSpPr/>
              <p:nvPr/>
            </p:nvSpPr>
            <p:spPr>
              <a:xfrm>
                <a:off x="955137" y="3782811"/>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Investor</a:t>
                </a:r>
                <a:endParaRPr lang="en-IN" sz="1600" dirty="0">
                  <a:solidFill>
                    <a:schemeClr val="bg1">
                      <a:lumMod val="65000"/>
                      <a:lumOff val="35000"/>
                    </a:schemeClr>
                  </a:solidFill>
                </a:endParaRPr>
              </a:p>
            </p:txBody>
          </p:sp>
        </p:grpSp>
      </p:grpSp>
      <p:grpSp>
        <p:nvGrpSpPr>
          <p:cNvPr id="28" name="Group 27">
            <a:extLst>
              <a:ext uri="{FF2B5EF4-FFF2-40B4-BE49-F238E27FC236}">
                <a16:creationId xmlns:a16="http://schemas.microsoft.com/office/drawing/2014/main" id="{09D3C1B1-4D74-4AA2-AB9A-29601E5EC15B}"/>
              </a:ext>
            </a:extLst>
          </p:cNvPr>
          <p:cNvGrpSpPr/>
          <p:nvPr/>
        </p:nvGrpSpPr>
        <p:grpSpPr>
          <a:xfrm>
            <a:off x="3398877" y="1290096"/>
            <a:ext cx="2594342" cy="4217586"/>
            <a:chOff x="3398877" y="886043"/>
            <a:chExt cx="2594342" cy="4217586"/>
          </a:xfrm>
        </p:grpSpPr>
        <p:sp>
          <p:nvSpPr>
            <p:cNvPr id="9" name="Rectangle: Rounded Corners 8">
              <a:extLst>
                <a:ext uri="{FF2B5EF4-FFF2-40B4-BE49-F238E27FC236}">
                  <a16:creationId xmlns:a16="http://schemas.microsoft.com/office/drawing/2014/main" id="{5B0E83FE-643E-49A5-9D80-79B2F68B072D}"/>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Financial assistance without conditions/collaterals</a:t>
              </a:r>
            </a:p>
            <a:p>
              <a:pPr marL="285750" indent="-285750">
                <a:buFont typeface="Arial" panose="020B0604020202020204" pitchFamily="34" charset="0"/>
                <a:buChar char="•"/>
              </a:pPr>
              <a:r>
                <a:rPr lang="en-IN" sz="1200" dirty="0">
                  <a:solidFill>
                    <a:schemeClr val="bg1">
                      <a:lumMod val="65000"/>
                      <a:lumOff val="35000"/>
                    </a:schemeClr>
                  </a:solidFill>
                </a:rPr>
                <a:t>Out of risks in weather conditions, price fluctuation, pest control methods, etc.</a:t>
              </a:r>
            </a:p>
            <a:p>
              <a:pPr marL="285750" indent="-285750">
                <a:buFont typeface="Arial" panose="020B0604020202020204" pitchFamily="34" charset="0"/>
                <a:buChar char="•"/>
              </a:pPr>
              <a:r>
                <a:rPr lang="en-IN" sz="1200" dirty="0">
                  <a:solidFill>
                    <a:schemeClr val="bg1">
                      <a:lumMod val="65000"/>
                      <a:lumOff val="35000"/>
                    </a:schemeClr>
                  </a:solidFill>
                </a:rPr>
                <a:t>Selling goods at a better price</a:t>
              </a:r>
            </a:p>
          </p:txBody>
        </p:sp>
        <p:grpSp>
          <p:nvGrpSpPr>
            <p:cNvPr id="16" name="Group 15">
              <a:extLst>
                <a:ext uri="{FF2B5EF4-FFF2-40B4-BE49-F238E27FC236}">
                  <a16:creationId xmlns:a16="http://schemas.microsoft.com/office/drawing/2014/main" id="{AFED48F1-A010-4A97-8996-6D5FE7DFECDD}"/>
                </a:ext>
              </a:extLst>
            </p:cNvPr>
            <p:cNvGrpSpPr/>
            <p:nvPr/>
          </p:nvGrpSpPr>
          <p:grpSpPr>
            <a:xfrm>
              <a:off x="3886048" y="1050717"/>
              <a:ext cx="1620000" cy="1620000"/>
              <a:chOff x="606058" y="824019"/>
              <a:chExt cx="1620000" cy="1620000"/>
            </a:xfrm>
          </p:grpSpPr>
          <p:sp>
            <p:nvSpPr>
              <p:cNvPr id="17" name="Oval 16">
                <a:extLst>
                  <a:ext uri="{FF2B5EF4-FFF2-40B4-BE49-F238E27FC236}">
                    <a16:creationId xmlns:a16="http://schemas.microsoft.com/office/drawing/2014/main" id="{57ACEAF7-F0AC-46FB-8AC4-55E11FD8111D}"/>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descr="A close up of a logo&#10;&#10;Farmer">
                <a:extLst>
                  <a:ext uri="{FF2B5EF4-FFF2-40B4-BE49-F238E27FC236}">
                    <a16:creationId xmlns:a16="http://schemas.microsoft.com/office/drawing/2014/main" id="{95E4467B-7284-437C-8CDD-9B6B8104BD3E}"/>
                  </a:ext>
                </a:extLst>
              </p:cNvPr>
              <p:cNvPicPr>
                <a:picLocks noChangeAspect="1"/>
              </p:cNvPicPr>
              <p:nvPr/>
            </p:nvPicPr>
            <p:blipFill>
              <a:blip r:embed="rId5"/>
              <a:stretch>
                <a:fillRect/>
              </a:stretch>
            </p:blipFill>
            <p:spPr>
              <a:xfrm>
                <a:off x="694814" y="832883"/>
                <a:ext cx="1442487" cy="1442487"/>
              </a:xfrm>
              <a:prstGeom prst="rect">
                <a:avLst/>
              </a:prstGeom>
            </p:spPr>
          </p:pic>
          <p:sp>
            <p:nvSpPr>
              <p:cNvPr id="19" name="Rectangle: Rounded Corners 18">
                <a:extLst>
                  <a:ext uri="{FF2B5EF4-FFF2-40B4-BE49-F238E27FC236}">
                    <a16:creationId xmlns:a16="http://schemas.microsoft.com/office/drawing/2014/main" id="{7AB94A21-3739-4E03-9B04-5551A3A63671}"/>
                  </a:ext>
                </a:extLst>
              </p:cNvPr>
              <p:cNvSpPr/>
              <p:nvPr/>
            </p:nvSpPr>
            <p:spPr>
              <a:xfrm>
                <a:off x="989758" y="2053999"/>
                <a:ext cx="852599"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a:t>
                </a:r>
                <a:endParaRPr lang="en-IN" sz="1600" dirty="0">
                  <a:solidFill>
                    <a:schemeClr val="bg1">
                      <a:lumMod val="65000"/>
                      <a:lumOff val="35000"/>
                    </a:schemeClr>
                  </a:solidFill>
                </a:endParaRPr>
              </a:p>
            </p:txBody>
          </p:sp>
        </p:grpSp>
      </p:grpSp>
      <p:grpSp>
        <p:nvGrpSpPr>
          <p:cNvPr id="29" name="Group 28">
            <a:extLst>
              <a:ext uri="{FF2B5EF4-FFF2-40B4-BE49-F238E27FC236}">
                <a16:creationId xmlns:a16="http://schemas.microsoft.com/office/drawing/2014/main" id="{676C7FBF-3015-47F6-9618-4879F4B091E4}"/>
              </a:ext>
            </a:extLst>
          </p:cNvPr>
          <p:cNvGrpSpPr/>
          <p:nvPr/>
        </p:nvGrpSpPr>
        <p:grpSpPr>
          <a:xfrm>
            <a:off x="6191696" y="1290096"/>
            <a:ext cx="2594342" cy="4217586"/>
            <a:chOff x="6191696" y="886043"/>
            <a:chExt cx="2594342" cy="4217586"/>
          </a:xfrm>
        </p:grpSpPr>
        <p:sp>
          <p:nvSpPr>
            <p:cNvPr id="10" name="Rectangle: Rounded Corners 9">
              <a:extLst>
                <a:ext uri="{FF2B5EF4-FFF2-40B4-BE49-F238E27FC236}">
                  <a16:creationId xmlns:a16="http://schemas.microsoft.com/office/drawing/2014/main" id="{EFF54AD7-F69F-4352-82DC-EDC2BA90C5A9}"/>
                </a:ext>
              </a:extLst>
            </p:cNvPr>
            <p:cNvSpPr/>
            <p:nvPr/>
          </p:nvSpPr>
          <p:spPr>
            <a:xfrm>
              <a:off x="6191696"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Hassle free deals with farmify instead of looking for farmers</a:t>
              </a:r>
            </a:p>
            <a:p>
              <a:pPr marL="285750" indent="-285750">
                <a:buFont typeface="Arial" panose="020B0604020202020204" pitchFamily="34" charset="0"/>
                <a:buChar char="•"/>
              </a:pPr>
              <a:r>
                <a:rPr lang="en-IN" sz="1200" dirty="0">
                  <a:solidFill>
                    <a:schemeClr val="bg1">
                      <a:lumMod val="65000"/>
                      <a:lumOff val="35000"/>
                    </a:schemeClr>
                  </a:solidFill>
                </a:rPr>
                <a:t>Save time meeting agents, dealers, procurement merchants, etc.</a:t>
              </a:r>
            </a:p>
            <a:p>
              <a:pPr marL="285750" indent="-285750">
                <a:buFont typeface="Arial" panose="020B0604020202020204" pitchFamily="34" charset="0"/>
                <a:buChar char="•"/>
              </a:pPr>
              <a:r>
                <a:rPr lang="en-IN" sz="1200" dirty="0">
                  <a:solidFill>
                    <a:schemeClr val="bg1">
                      <a:lumMod val="65000"/>
                      <a:lumOff val="35000"/>
                    </a:schemeClr>
                  </a:solidFill>
                </a:rPr>
                <a:t>Meet the demand with the best deals and quality goods</a:t>
              </a:r>
            </a:p>
          </p:txBody>
        </p:sp>
        <p:grpSp>
          <p:nvGrpSpPr>
            <p:cNvPr id="20" name="Group 19">
              <a:extLst>
                <a:ext uri="{FF2B5EF4-FFF2-40B4-BE49-F238E27FC236}">
                  <a16:creationId xmlns:a16="http://schemas.microsoft.com/office/drawing/2014/main" id="{9246E622-30D5-4153-A7F2-C35593E00CF7}"/>
                </a:ext>
              </a:extLst>
            </p:cNvPr>
            <p:cNvGrpSpPr/>
            <p:nvPr/>
          </p:nvGrpSpPr>
          <p:grpSpPr>
            <a:xfrm>
              <a:off x="6678867" y="1050717"/>
              <a:ext cx="1620000" cy="1620000"/>
              <a:chOff x="606058" y="4368859"/>
              <a:chExt cx="1620000" cy="1620000"/>
            </a:xfrm>
          </p:grpSpPr>
          <p:sp>
            <p:nvSpPr>
              <p:cNvPr id="21" name="Oval 20">
                <a:extLst>
                  <a:ext uri="{FF2B5EF4-FFF2-40B4-BE49-F238E27FC236}">
                    <a16:creationId xmlns:a16="http://schemas.microsoft.com/office/drawing/2014/main" id="{F6D86B21-C40A-47BC-A905-E6E1283B7F00}"/>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0723DDA1-59C3-4535-9909-27695DBA0614}"/>
                  </a:ext>
                </a:extLst>
              </p:cNvPr>
              <p:cNvPicPr>
                <a:picLocks noChangeAspect="1"/>
              </p:cNvPicPr>
              <p:nvPr/>
            </p:nvPicPr>
            <p:blipFill>
              <a:blip r:embed="rId6"/>
              <a:stretch>
                <a:fillRect/>
              </a:stretch>
            </p:blipFill>
            <p:spPr>
              <a:xfrm>
                <a:off x="719625" y="4641579"/>
                <a:ext cx="1392863" cy="980523"/>
              </a:xfrm>
              <a:prstGeom prst="rect">
                <a:avLst/>
              </a:prstGeom>
            </p:spPr>
          </p:pic>
          <p:sp>
            <p:nvSpPr>
              <p:cNvPr id="23" name="Rectangle: Rounded Corners 22">
                <a:extLst>
                  <a:ext uri="{FF2B5EF4-FFF2-40B4-BE49-F238E27FC236}">
                    <a16:creationId xmlns:a16="http://schemas.microsoft.com/office/drawing/2014/main" id="{DD97478F-B4B9-43F6-9116-99C6196E0A3B}"/>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a:t>
                </a:r>
                <a:endParaRPr lang="en-IN" sz="1600" dirty="0">
                  <a:solidFill>
                    <a:schemeClr val="bg1">
                      <a:lumMod val="65000"/>
                      <a:lumOff val="35000"/>
                    </a:schemeClr>
                  </a:solidFill>
                </a:endParaRPr>
              </a:p>
            </p:txBody>
          </p:sp>
        </p:grpSp>
      </p:grpSp>
      <p:grpSp>
        <p:nvGrpSpPr>
          <p:cNvPr id="31" name="Group 30">
            <a:extLst>
              <a:ext uri="{FF2B5EF4-FFF2-40B4-BE49-F238E27FC236}">
                <a16:creationId xmlns:a16="http://schemas.microsoft.com/office/drawing/2014/main" id="{F89F2D59-1D10-462E-BC96-7B2390438FD6}"/>
              </a:ext>
            </a:extLst>
          </p:cNvPr>
          <p:cNvGrpSpPr/>
          <p:nvPr/>
        </p:nvGrpSpPr>
        <p:grpSpPr>
          <a:xfrm>
            <a:off x="8984516" y="1290096"/>
            <a:ext cx="2594342" cy="4217586"/>
            <a:chOff x="8984516" y="886043"/>
            <a:chExt cx="2594342" cy="4217586"/>
          </a:xfrm>
        </p:grpSpPr>
        <p:sp>
          <p:nvSpPr>
            <p:cNvPr id="11" name="Rectangle: Rounded Corners 10">
              <a:extLst>
                <a:ext uri="{FF2B5EF4-FFF2-40B4-BE49-F238E27FC236}">
                  <a16:creationId xmlns:a16="http://schemas.microsoft.com/office/drawing/2014/main" id="{AE59EFFB-5759-4A1F-A438-5635449BB959}"/>
                </a:ext>
              </a:extLst>
            </p:cNvPr>
            <p:cNvSpPr/>
            <p:nvPr/>
          </p:nvSpPr>
          <p:spPr>
            <a:xfrm>
              <a:off x="8984516"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Investment returns</a:t>
              </a:r>
            </a:p>
            <a:p>
              <a:pPr marL="285750" indent="-285750">
                <a:buFont typeface="Arial" panose="020B0604020202020204" pitchFamily="34" charset="0"/>
                <a:buChar char="•"/>
              </a:pPr>
              <a:r>
                <a:rPr lang="en-IN" sz="1200" dirty="0">
                  <a:solidFill>
                    <a:schemeClr val="bg1">
                      <a:lumMod val="65000"/>
                      <a:lumOff val="35000"/>
                    </a:schemeClr>
                  </a:solidFill>
                </a:rPr>
                <a:t>Credit history of farmers</a:t>
              </a:r>
            </a:p>
            <a:p>
              <a:pPr marL="285750" indent="-285750">
                <a:buFont typeface="Arial" panose="020B0604020202020204" pitchFamily="34" charset="0"/>
                <a:buChar char="•"/>
              </a:pPr>
              <a:r>
                <a:rPr lang="en-IN" sz="1200" dirty="0">
                  <a:solidFill>
                    <a:schemeClr val="bg1">
                      <a:lumMod val="65000"/>
                      <a:lumOff val="35000"/>
                    </a:schemeClr>
                  </a:solidFill>
                </a:rPr>
                <a:t>Investment history of investors</a:t>
              </a:r>
              <a:endParaRPr lang="en-IN" sz="1600" dirty="0">
                <a:solidFill>
                  <a:schemeClr val="bg1">
                    <a:lumMod val="65000"/>
                    <a:lumOff val="35000"/>
                  </a:schemeClr>
                </a:solidFill>
              </a:endParaRPr>
            </a:p>
          </p:txBody>
        </p:sp>
        <p:grpSp>
          <p:nvGrpSpPr>
            <p:cNvPr id="24" name="Group 23">
              <a:extLst>
                <a:ext uri="{FF2B5EF4-FFF2-40B4-BE49-F238E27FC236}">
                  <a16:creationId xmlns:a16="http://schemas.microsoft.com/office/drawing/2014/main" id="{3BD2D2C0-3FF4-4C9A-A359-E780639D99AD}"/>
                </a:ext>
              </a:extLst>
            </p:cNvPr>
            <p:cNvGrpSpPr/>
            <p:nvPr/>
          </p:nvGrpSpPr>
          <p:grpSpPr>
            <a:xfrm>
              <a:off x="9471687" y="1050717"/>
              <a:ext cx="1620000" cy="1620000"/>
              <a:chOff x="606058" y="4368859"/>
              <a:chExt cx="1620000" cy="1620000"/>
            </a:xfrm>
          </p:grpSpPr>
          <p:sp>
            <p:nvSpPr>
              <p:cNvPr id="25" name="Oval 24">
                <a:extLst>
                  <a:ext uri="{FF2B5EF4-FFF2-40B4-BE49-F238E27FC236}">
                    <a16:creationId xmlns:a16="http://schemas.microsoft.com/office/drawing/2014/main" id="{F077E861-E649-4490-A420-83572DE79957}"/>
                  </a:ext>
                </a:extLst>
              </p:cNvPr>
              <p:cNvSpPr/>
              <p:nvPr/>
            </p:nvSpPr>
            <p:spPr>
              <a:xfrm>
                <a:off x="606058" y="436885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D650F510-2E22-495A-8F6A-2F887314FE27}"/>
                  </a:ext>
                </a:extLst>
              </p:cNvPr>
              <p:cNvPicPr>
                <a:picLocks noChangeAspect="1"/>
              </p:cNvPicPr>
              <p:nvPr/>
            </p:nvPicPr>
            <p:blipFill>
              <a:blip r:embed="rId2"/>
              <a:stretch>
                <a:fillRect/>
              </a:stretch>
            </p:blipFill>
            <p:spPr>
              <a:xfrm>
                <a:off x="762155" y="4621081"/>
                <a:ext cx="1249323" cy="624661"/>
              </a:xfrm>
              <a:prstGeom prst="rect">
                <a:avLst/>
              </a:prstGeom>
            </p:spPr>
          </p:pic>
          <p:sp>
            <p:nvSpPr>
              <p:cNvPr id="27" name="Rectangle: Rounded Corners 26">
                <a:extLst>
                  <a:ext uri="{FF2B5EF4-FFF2-40B4-BE49-F238E27FC236}">
                    <a16:creationId xmlns:a16="http://schemas.microsoft.com/office/drawing/2014/main" id="{BE040977-838F-4FA1-B7D9-D314BFFFC4CA}"/>
                  </a:ext>
                </a:extLst>
              </p:cNvPr>
              <p:cNvSpPr/>
              <p:nvPr/>
            </p:nvSpPr>
            <p:spPr>
              <a:xfrm>
                <a:off x="955137" y="5575589"/>
                <a:ext cx="878433"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Farmify</a:t>
                </a:r>
                <a:endParaRPr lang="en-IN" sz="1600" dirty="0">
                  <a:solidFill>
                    <a:schemeClr val="bg1">
                      <a:lumMod val="65000"/>
                      <a:lumOff val="35000"/>
                    </a:schemeClr>
                  </a:solidFill>
                </a:endParaRPr>
              </a:p>
            </p:txBody>
          </p:sp>
        </p:grpSp>
      </p:grpSp>
    </p:spTree>
    <p:extLst>
      <p:ext uri="{BB962C8B-B14F-4D97-AF65-F5344CB8AC3E}">
        <p14:creationId xmlns:p14="http://schemas.microsoft.com/office/powerpoint/2010/main" val="2247542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4476307"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How we make a difference</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pic>
        <p:nvPicPr>
          <p:cNvPr id="9" name="Picture 8">
            <a:extLst>
              <a:ext uri="{FF2B5EF4-FFF2-40B4-BE49-F238E27FC236}">
                <a16:creationId xmlns:a16="http://schemas.microsoft.com/office/drawing/2014/main" id="{4998AC39-FE48-4251-9427-69771AB70893}"/>
              </a:ext>
            </a:extLst>
          </p:cNvPr>
          <p:cNvPicPr>
            <a:picLocks noChangeAspect="1"/>
          </p:cNvPicPr>
          <p:nvPr/>
        </p:nvPicPr>
        <p:blipFill>
          <a:blip r:embed="rId4"/>
          <a:stretch>
            <a:fillRect/>
          </a:stretch>
        </p:blipFill>
        <p:spPr>
          <a:xfrm>
            <a:off x="606058" y="816794"/>
            <a:ext cx="10972800" cy="5189710"/>
          </a:xfrm>
          <a:prstGeom prst="rect">
            <a:avLst/>
          </a:prstGeom>
        </p:spPr>
      </p:pic>
    </p:spTree>
    <p:extLst>
      <p:ext uri="{BB962C8B-B14F-4D97-AF65-F5344CB8AC3E}">
        <p14:creationId xmlns:p14="http://schemas.microsoft.com/office/powerpoint/2010/main" val="15631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BB56B76-BD9F-4293-9813-F8E8635159F5}"/>
              </a:ext>
            </a:extLst>
          </p:cNvPr>
          <p:cNvCxnSpPr/>
          <p:nvPr/>
        </p:nvCxnSpPr>
        <p:spPr>
          <a:xfrm>
            <a:off x="606058" y="6071195"/>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BEE4E1-D775-450D-B3E1-FBE62FB68C26}"/>
              </a:ext>
            </a:extLst>
          </p:cNvPr>
          <p:cNvPicPr>
            <a:picLocks noChangeAspect="1"/>
          </p:cNvPicPr>
          <p:nvPr/>
        </p:nvPicPr>
        <p:blipFill>
          <a:blip r:embed="rId2"/>
          <a:stretch>
            <a:fillRect/>
          </a:stretch>
        </p:blipFill>
        <p:spPr>
          <a:xfrm>
            <a:off x="10385494" y="5964870"/>
            <a:ext cx="1384748" cy="692374"/>
          </a:xfrm>
          <a:prstGeom prst="rect">
            <a:avLst/>
          </a:prstGeom>
        </p:spPr>
      </p:pic>
      <p:cxnSp>
        <p:nvCxnSpPr>
          <p:cNvPr id="7" name="Straight Connector 6">
            <a:extLst>
              <a:ext uri="{FF2B5EF4-FFF2-40B4-BE49-F238E27FC236}">
                <a16:creationId xmlns:a16="http://schemas.microsoft.com/office/drawing/2014/main" id="{9BA3A15F-6519-4A18-BDEA-33B847ACD09D}"/>
              </a:ext>
            </a:extLst>
          </p:cNvPr>
          <p:cNvCxnSpPr/>
          <p:nvPr/>
        </p:nvCxnSpPr>
        <p:spPr>
          <a:xfrm>
            <a:off x="609608" y="779718"/>
            <a:ext cx="10972800" cy="0"/>
          </a:xfrm>
          <a:prstGeom prst="line">
            <a:avLst/>
          </a:prstGeom>
          <a:ln w="28575">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12D0FF-407E-4252-8C01-479534A1769A}"/>
              </a:ext>
            </a:extLst>
          </p:cNvPr>
          <p:cNvSpPr txBox="1"/>
          <p:nvPr/>
        </p:nvSpPr>
        <p:spPr>
          <a:xfrm>
            <a:off x="520994" y="256498"/>
            <a:ext cx="5670701"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Revenue Generation for Farmify!!</a:t>
            </a:r>
          </a:p>
        </p:txBody>
      </p:sp>
      <p:sp>
        <p:nvSpPr>
          <p:cNvPr id="8" name="TextBox 7">
            <a:extLst>
              <a:ext uri="{FF2B5EF4-FFF2-40B4-BE49-F238E27FC236}">
                <a16:creationId xmlns:a16="http://schemas.microsoft.com/office/drawing/2014/main" id="{3E95D03F-2E81-4BF3-B634-6C270AEAFDC2}"/>
              </a:ext>
            </a:extLst>
          </p:cNvPr>
          <p:cNvSpPr txBox="1"/>
          <p:nvPr/>
        </p:nvSpPr>
        <p:spPr>
          <a:xfrm>
            <a:off x="520995" y="6235868"/>
            <a:ext cx="2009553" cy="400110"/>
          </a:xfrm>
          <a:prstGeom prst="rect">
            <a:avLst/>
          </a:prstGeom>
          <a:noFill/>
        </p:spPr>
        <p:txBody>
          <a:bodyPr wrap="square" rtlCol="0">
            <a:spAutoFit/>
          </a:bodyPr>
          <a:lstStyle/>
          <a:p>
            <a:r>
              <a:rPr lang="en-IN" sz="2000" b="1" dirty="0">
                <a:solidFill>
                  <a:schemeClr val="bg1"/>
                </a:solidFill>
                <a:latin typeface="BrowalliaUPC" panose="020B0604020202020204" pitchFamily="34" charset="-34"/>
                <a:cs typeface="BrowalliaUPC" panose="020B0604020202020204" pitchFamily="34" charset="-34"/>
                <a:hlinkClick r:id="rId3"/>
              </a:rPr>
              <a:t>https://www.Farmify.in</a:t>
            </a:r>
            <a:r>
              <a:rPr lang="en-IN" sz="2000" b="1" dirty="0">
                <a:solidFill>
                  <a:schemeClr val="bg1"/>
                </a:solidFill>
                <a:latin typeface="BrowalliaUPC" panose="020B0604020202020204" pitchFamily="34" charset="-34"/>
                <a:cs typeface="BrowalliaUPC" panose="020B0604020202020204" pitchFamily="34" charset="-34"/>
              </a:rPr>
              <a:t> </a:t>
            </a:r>
          </a:p>
        </p:txBody>
      </p:sp>
      <p:grpSp>
        <p:nvGrpSpPr>
          <p:cNvPr id="9" name="Group 8">
            <a:extLst>
              <a:ext uri="{FF2B5EF4-FFF2-40B4-BE49-F238E27FC236}">
                <a16:creationId xmlns:a16="http://schemas.microsoft.com/office/drawing/2014/main" id="{D84600EA-5E7A-4217-B862-C3A49D408A18}"/>
              </a:ext>
            </a:extLst>
          </p:cNvPr>
          <p:cNvGrpSpPr/>
          <p:nvPr/>
        </p:nvGrpSpPr>
        <p:grpSpPr>
          <a:xfrm>
            <a:off x="606058" y="1290096"/>
            <a:ext cx="2594342" cy="4217586"/>
            <a:chOff x="606058" y="886043"/>
            <a:chExt cx="2594342" cy="4217586"/>
          </a:xfrm>
        </p:grpSpPr>
        <p:sp>
          <p:nvSpPr>
            <p:cNvPr id="10" name="Rectangle: Rounded Corners 9">
              <a:extLst>
                <a:ext uri="{FF2B5EF4-FFF2-40B4-BE49-F238E27FC236}">
                  <a16:creationId xmlns:a16="http://schemas.microsoft.com/office/drawing/2014/main" id="{E97320F3-9E88-498B-B91B-F349B61DB166}"/>
                </a:ext>
              </a:extLst>
            </p:cNvPr>
            <p:cNvSpPr/>
            <p:nvPr/>
          </p:nvSpPr>
          <p:spPr>
            <a:xfrm>
              <a:off x="606058"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Take a minor share is the profits after the Farmer and Investor.</a:t>
              </a:r>
            </a:p>
          </p:txBody>
        </p:sp>
        <p:grpSp>
          <p:nvGrpSpPr>
            <p:cNvPr id="11" name="Group 10">
              <a:extLst>
                <a:ext uri="{FF2B5EF4-FFF2-40B4-BE49-F238E27FC236}">
                  <a16:creationId xmlns:a16="http://schemas.microsoft.com/office/drawing/2014/main" id="{50AFF8A3-C9E0-4A77-AF30-789BD907A80F}"/>
                </a:ext>
              </a:extLst>
            </p:cNvPr>
            <p:cNvGrpSpPr/>
            <p:nvPr/>
          </p:nvGrpSpPr>
          <p:grpSpPr>
            <a:xfrm>
              <a:off x="710912" y="1050717"/>
              <a:ext cx="2384630" cy="1954335"/>
              <a:chOff x="223741" y="2596439"/>
              <a:chExt cx="2384630" cy="1954335"/>
            </a:xfrm>
          </p:grpSpPr>
          <p:sp>
            <p:nvSpPr>
              <p:cNvPr id="12" name="Oval 11">
                <a:extLst>
                  <a:ext uri="{FF2B5EF4-FFF2-40B4-BE49-F238E27FC236}">
                    <a16:creationId xmlns:a16="http://schemas.microsoft.com/office/drawing/2014/main" id="{453C4E0B-CCC7-4937-9112-3B58BF8FDBF6}"/>
                  </a:ext>
                </a:extLst>
              </p:cNvPr>
              <p:cNvSpPr/>
              <p:nvPr/>
            </p:nvSpPr>
            <p:spPr>
              <a:xfrm>
                <a:off x="606058" y="259643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FCC93E65-669C-49F4-889E-B103EA4A54D5}"/>
                  </a:ext>
                </a:extLst>
              </p:cNvPr>
              <p:cNvPicPr>
                <a:picLocks noChangeAspect="1"/>
              </p:cNvPicPr>
              <p:nvPr/>
            </p:nvPicPr>
            <p:blipFill>
              <a:blip r:embed="rId4"/>
              <a:stretch>
                <a:fillRect/>
              </a:stretch>
            </p:blipFill>
            <p:spPr>
              <a:xfrm>
                <a:off x="740635" y="2966990"/>
                <a:ext cx="1350845" cy="900563"/>
              </a:xfrm>
              <a:prstGeom prst="rect">
                <a:avLst/>
              </a:prstGeom>
            </p:spPr>
          </p:pic>
          <p:sp>
            <p:nvSpPr>
              <p:cNvPr id="14" name="Rectangle: Rounded Corners 13">
                <a:extLst>
                  <a:ext uri="{FF2B5EF4-FFF2-40B4-BE49-F238E27FC236}">
                    <a16:creationId xmlns:a16="http://schemas.microsoft.com/office/drawing/2014/main" id="{644D0B68-EAF6-4A44-A175-43343E485D9B}"/>
                  </a:ext>
                </a:extLst>
              </p:cNvPr>
              <p:cNvSpPr/>
              <p:nvPr/>
            </p:nvSpPr>
            <p:spPr>
              <a:xfrm>
                <a:off x="223741" y="4297507"/>
                <a:ext cx="2384630"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Farmers &amp; Investors</a:t>
                </a:r>
                <a:endParaRPr lang="en-IN" sz="1600" dirty="0">
                  <a:solidFill>
                    <a:schemeClr val="bg1">
                      <a:lumMod val="65000"/>
                      <a:lumOff val="35000"/>
                    </a:schemeClr>
                  </a:solidFill>
                </a:endParaRPr>
              </a:p>
            </p:txBody>
          </p:sp>
        </p:grpSp>
      </p:grpSp>
      <p:grpSp>
        <p:nvGrpSpPr>
          <p:cNvPr id="15" name="Group 14">
            <a:extLst>
              <a:ext uri="{FF2B5EF4-FFF2-40B4-BE49-F238E27FC236}">
                <a16:creationId xmlns:a16="http://schemas.microsoft.com/office/drawing/2014/main" id="{156B5BED-3A91-4EAA-8AE4-12922B3557A6}"/>
              </a:ext>
            </a:extLst>
          </p:cNvPr>
          <p:cNvGrpSpPr/>
          <p:nvPr/>
        </p:nvGrpSpPr>
        <p:grpSpPr>
          <a:xfrm>
            <a:off x="3398877" y="1290096"/>
            <a:ext cx="2594342" cy="4217586"/>
            <a:chOff x="3398877" y="886043"/>
            <a:chExt cx="2594342" cy="4217586"/>
          </a:xfrm>
        </p:grpSpPr>
        <p:sp>
          <p:nvSpPr>
            <p:cNvPr id="16" name="Rectangle: Rounded Corners 15">
              <a:extLst>
                <a:ext uri="{FF2B5EF4-FFF2-40B4-BE49-F238E27FC236}">
                  <a16:creationId xmlns:a16="http://schemas.microsoft.com/office/drawing/2014/main" id="{AC77F11E-4F10-4B02-BE45-E1C32D2C7C66}"/>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fertilizer and pesticide merchants </a:t>
              </a:r>
            </a:p>
          </p:txBody>
        </p:sp>
        <p:grpSp>
          <p:nvGrpSpPr>
            <p:cNvPr id="17" name="Group 16">
              <a:extLst>
                <a:ext uri="{FF2B5EF4-FFF2-40B4-BE49-F238E27FC236}">
                  <a16:creationId xmlns:a16="http://schemas.microsoft.com/office/drawing/2014/main" id="{56B78446-E2C3-4FE6-A4F4-E064F6BD2860}"/>
                </a:ext>
              </a:extLst>
            </p:cNvPr>
            <p:cNvGrpSpPr/>
            <p:nvPr/>
          </p:nvGrpSpPr>
          <p:grpSpPr>
            <a:xfrm>
              <a:off x="3486830" y="1050717"/>
              <a:ext cx="2423751" cy="1961260"/>
              <a:chOff x="206840" y="824019"/>
              <a:chExt cx="2423751" cy="1961260"/>
            </a:xfrm>
          </p:grpSpPr>
          <p:sp>
            <p:nvSpPr>
              <p:cNvPr id="18" name="Oval 17">
                <a:extLst>
                  <a:ext uri="{FF2B5EF4-FFF2-40B4-BE49-F238E27FC236}">
                    <a16:creationId xmlns:a16="http://schemas.microsoft.com/office/drawing/2014/main" id="{1520888F-FD90-4DA4-93F6-F055A4458340}"/>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DAE350E4-7BCE-481D-85D3-F7926A211DE7}"/>
                  </a:ext>
                </a:extLst>
              </p:cNvPr>
              <p:cNvPicPr>
                <a:picLocks noChangeAspect="1"/>
              </p:cNvPicPr>
              <p:nvPr/>
            </p:nvPicPr>
            <p:blipFill>
              <a:blip r:embed="rId5"/>
              <a:stretch>
                <a:fillRect/>
              </a:stretch>
            </p:blipFill>
            <p:spPr>
              <a:xfrm>
                <a:off x="769243" y="1261810"/>
                <a:ext cx="1256414" cy="886488"/>
              </a:xfrm>
              <a:prstGeom prst="rect">
                <a:avLst/>
              </a:prstGeom>
            </p:spPr>
          </p:pic>
          <p:sp>
            <p:nvSpPr>
              <p:cNvPr id="20" name="Rectangle: Rounded Corners 19">
                <a:extLst>
                  <a:ext uri="{FF2B5EF4-FFF2-40B4-BE49-F238E27FC236}">
                    <a16:creationId xmlns:a16="http://schemas.microsoft.com/office/drawing/2014/main" id="{C5BE38D8-289F-4B49-9CC6-647AAEBF67AD}"/>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Fertilizers &amp; Pesticides</a:t>
                </a:r>
                <a:endParaRPr lang="en-IN" sz="1600" dirty="0">
                  <a:solidFill>
                    <a:schemeClr val="bg1">
                      <a:lumMod val="65000"/>
                      <a:lumOff val="35000"/>
                    </a:schemeClr>
                  </a:solidFill>
                </a:endParaRPr>
              </a:p>
            </p:txBody>
          </p:sp>
        </p:grpSp>
      </p:grpSp>
      <p:grpSp>
        <p:nvGrpSpPr>
          <p:cNvPr id="21" name="Group 20">
            <a:extLst>
              <a:ext uri="{FF2B5EF4-FFF2-40B4-BE49-F238E27FC236}">
                <a16:creationId xmlns:a16="http://schemas.microsoft.com/office/drawing/2014/main" id="{741F6540-417D-4C9A-96A9-5E53CE1E4B0E}"/>
              </a:ext>
            </a:extLst>
          </p:cNvPr>
          <p:cNvGrpSpPr/>
          <p:nvPr/>
        </p:nvGrpSpPr>
        <p:grpSpPr>
          <a:xfrm>
            <a:off x="6191696" y="1290096"/>
            <a:ext cx="2594342" cy="4217586"/>
            <a:chOff x="3398877" y="886043"/>
            <a:chExt cx="2594342" cy="4217586"/>
          </a:xfrm>
        </p:grpSpPr>
        <p:sp>
          <p:nvSpPr>
            <p:cNvPr id="22" name="Rectangle: Rounded Corners 21">
              <a:extLst>
                <a:ext uri="{FF2B5EF4-FFF2-40B4-BE49-F238E27FC236}">
                  <a16:creationId xmlns:a16="http://schemas.microsoft.com/office/drawing/2014/main" id="{15416646-B9EE-4FA2-82E6-D8766A1D7BFE}"/>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the dealers who are purchasing the farmify goods</a:t>
              </a:r>
            </a:p>
          </p:txBody>
        </p:sp>
        <p:grpSp>
          <p:nvGrpSpPr>
            <p:cNvPr id="23" name="Group 22">
              <a:extLst>
                <a:ext uri="{FF2B5EF4-FFF2-40B4-BE49-F238E27FC236}">
                  <a16:creationId xmlns:a16="http://schemas.microsoft.com/office/drawing/2014/main" id="{346809D7-02F3-4B61-9759-CC2383DEB96C}"/>
                </a:ext>
              </a:extLst>
            </p:cNvPr>
            <p:cNvGrpSpPr/>
            <p:nvPr/>
          </p:nvGrpSpPr>
          <p:grpSpPr>
            <a:xfrm>
              <a:off x="3486830" y="1050717"/>
              <a:ext cx="2423751" cy="1961260"/>
              <a:chOff x="206840" y="824019"/>
              <a:chExt cx="2423751" cy="1961260"/>
            </a:xfrm>
          </p:grpSpPr>
          <p:sp>
            <p:nvSpPr>
              <p:cNvPr id="24" name="Oval 23">
                <a:extLst>
                  <a:ext uri="{FF2B5EF4-FFF2-40B4-BE49-F238E27FC236}">
                    <a16:creationId xmlns:a16="http://schemas.microsoft.com/office/drawing/2014/main" id="{4B11B332-FBD5-458D-90E4-0868BB4473E0}"/>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22493FDC-44DD-45E8-A4F9-EB9FD4BF3CFC}"/>
                  </a:ext>
                </a:extLst>
              </p:cNvPr>
              <p:cNvPicPr>
                <a:picLocks noChangeAspect="1"/>
              </p:cNvPicPr>
              <p:nvPr/>
            </p:nvPicPr>
            <p:blipFill>
              <a:blip r:embed="rId6"/>
              <a:stretch>
                <a:fillRect/>
              </a:stretch>
            </p:blipFill>
            <p:spPr>
              <a:xfrm>
                <a:off x="758610" y="1209655"/>
                <a:ext cx="1256414" cy="884468"/>
              </a:xfrm>
              <a:prstGeom prst="rect">
                <a:avLst/>
              </a:prstGeom>
            </p:spPr>
          </p:pic>
          <p:sp>
            <p:nvSpPr>
              <p:cNvPr id="26" name="Rectangle: Rounded Corners 25">
                <a:extLst>
                  <a:ext uri="{FF2B5EF4-FFF2-40B4-BE49-F238E27FC236}">
                    <a16:creationId xmlns:a16="http://schemas.microsoft.com/office/drawing/2014/main" id="{69FB0D2F-4749-435D-B0B4-574552106778}"/>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Partners</a:t>
                </a:r>
                <a:endParaRPr lang="en-IN" sz="900" dirty="0">
                  <a:solidFill>
                    <a:schemeClr val="bg1">
                      <a:lumMod val="65000"/>
                      <a:lumOff val="35000"/>
                    </a:schemeClr>
                  </a:solidFill>
                </a:endParaRPr>
              </a:p>
            </p:txBody>
          </p:sp>
        </p:grpSp>
      </p:grpSp>
      <p:grpSp>
        <p:nvGrpSpPr>
          <p:cNvPr id="27" name="Group 26">
            <a:extLst>
              <a:ext uri="{FF2B5EF4-FFF2-40B4-BE49-F238E27FC236}">
                <a16:creationId xmlns:a16="http://schemas.microsoft.com/office/drawing/2014/main" id="{C0D94D7D-9F05-43F2-8F72-27424212C89C}"/>
              </a:ext>
            </a:extLst>
          </p:cNvPr>
          <p:cNvGrpSpPr/>
          <p:nvPr/>
        </p:nvGrpSpPr>
        <p:grpSpPr>
          <a:xfrm>
            <a:off x="8938590" y="1302939"/>
            <a:ext cx="2594342" cy="4217586"/>
            <a:chOff x="3398877" y="886043"/>
            <a:chExt cx="2594342" cy="4217586"/>
          </a:xfrm>
        </p:grpSpPr>
        <p:sp>
          <p:nvSpPr>
            <p:cNvPr id="28" name="Rectangle: Rounded Corners 27">
              <a:extLst>
                <a:ext uri="{FF2B5EF4-FFF2-40B4-BE49-F238E27FC236}">
                  <a16:creationId xmlns:a16="http://schemas.microsoft.com/office/drawing/2014/main" id="{71A73192-55F4-4870-B4BB-CA9AC839D2A9}"/>
                </a:ext>
              </a:extLst>
            </p:cNvPr>
            <p:cNvSpPr/>
            <p:nvPr/>
          </p:nvSpPr>
          <p:spPr>
            <a:xfrm>
              <a:off x="3398877" y="886043"/>
              <a:ext cx="2594342" cy="4217586"/>
            </a:xfrm>
            <a:prstGeom prst="roundRect">
              <a:avLst>
                <a:gd name="adj" fmla="val 5000"/>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IN" sz="1200" dirty="0">
                  <a:solidFill>
                    <a:schemeClr val="bg1">
                      <a:lumMod val="65000"/>
                      <a:lumOff val="35000"/>
                    </a:schemeClr>
                  </a:solidFill>
                </a:rPr>
                <a:t>Commission from the banks by providing a list of potential farmers needing agricultural loans.</a:t>
              </a:r>
            </a:p>
          </p:txBody>
        </p:sp>
        <p:grpSp>
          <p:nvGrpSpPr>
            <p:cNvPr id="29" name="Group 28">
              <a:extLst>
                <a:ext uri="{FF2B5EF4-FFF2-40B4-BE49-F238E27FC236}">
                  <a16:creationId xmlns:a16="http://schemas.microsoft.com/office/drawing/2014/main" id="{4D85D92B-4C9A-4DB5-A4D6-695D065B72F6}"/>
                </a:ext>
              </a:extLst>
            </p:cNvPr>
            <p:cNvGrpSpPr/>
            <p:nvPr/>
          </p:nvGrpSpPr>
          <p:grpSpPr>
            <a:xfrm>
              <a:off x="3486830" y="1050717"/>
              <a:ext cx="2423751" cy="1961260"/>
              <a:chOff x="206840" y="824019"/>
              <a:chExt cx="2423751" cy="1961260"/>
            </a:xfrm>
          </p:grpSpPr>
          <p:sp>
            <p:nvSpPr>
              <p:cNvPr id="30" name="Oval 29">
                <a:extLst>
                  <a:ext uri="{FF2B5EF4-FFF2-40B4-BE49-F238E27FC236}">
                    <a16:creationId xmlns:a16="http://schemas.microsoft.com/office/drawing/2014/main" id="{5F174263-88F2-4A03-A111-EC0103D0A011}"/>
                  </a:ext>
                </a:extLst>
              </p:cNvPr>
              <p:cNvSpPr/>
              <p:nvPr/>
            </p:nvSpPr>
            <p:spPr>
              <a:xfrm>
                <a:off x="606058" y="824019"/>
                <a:ext cx="1620000" cy="1620000"/>
              </a:xfrm>
              <a:prstGeom prst="ellipse">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7CD962DB-1EA5-47AA-AB42-592960145518}"/>
                  </a:ext>
                </a:extLst>
              </p:cNvPr>
              <p:cNvPicPr>
                <a:picLocks noChangeAspect="1"/>
              </p:cNvPicPr>
              <p:nvPr/>
            </p:nvPicPr>
            <p:blipFill>
              <a:blip r:embed="rId7"/>
              <a:stretch>
                <a:fillRect/>
              </a:stretch>
            </p:blipFill>
            <p:spPr>
              <a:xfrm>
                <a:off x="815981" y="1042889"/>
                <a:ext cx="1198893" cy="1198893"/>
              </a:xfrm>
              <a:prstGeom prst="rect">
                <a:avLst/>
              </a:prstGeom>
            </p:spPr>
          </p:pic>
          <p:sp>
            <p:nvSpPr>
              <p:cNvPr id="32" name="Rectangle: Rounded Corners 31">
                <a:extLst>
                  <a:ext uri="{FF2B5EF4-FFF2-40B4-BE49-F238E27FC236}">
                    <a16:creationId xmlns:a16="http://schemas.microsoft.com/office/drawing/2014/main" id="{B9095C6D-9E74-467C-A066-92031CBA2851}"/>
                  </a:ext>
                </a:extLst>
              </p:cNvPr>
              <p:cNvSpPr/>
              <p:nvPr/>
            </p:nvSpPr>
            <p:spPr>
              <a:xfrm>
                <a:off x="206840" y="2532012"/>
                <a:ext cx="2423751" cy="253267"/>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65000"/>
                        <a:lumOff val="35000"/>
                      </a:schemeClr>
                    </a:solidFill>
                  </a:rPr>
                  <a:t>Bank</a:t>
                </a:r>
                <a:endParaRPr lang="en-IN" sz="900" dirty="0">
                  <a:solidFill>
                    <a:schemeClr val="bg1">
                      <a:lumMod val="65000"/>
                      <a:lumOff val="35000"/>
                    </a:schemeClr>
                  </a:solidFill>
                </a:endParaRPr>
              </a:p>
            </p:txBody>
          </p:sp>
        </p:grpSp>
      </p:grpSp>
    </p:spTree>
    <p:extLst>
      <p:ext uri="{BB962C8B-B14F-4D97-AF65-F5344CB8AC3E}">
        <p14:creationId xmlns:p14="http://schemas.microsoft.com/office/powerpoint/2010/main" val="3022453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472</TotalTime>
  <Words>1140</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Angsana New</vt:lpstr>
      <vt:lpstr>Arabic Typesetting</vt:lpstr>
      <vt:lpstr>Arial</vt:lpstr>
      <vt:lpstr>BrowalliaUPC</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Viriyala, Naresh Kumar</dc:creator>
  <cp:lastModifiedBy>Viriyala, Naresh Kumar</cp:lastModifiedBy>
  <cp:revision>69</cp:revision>
  <dcterms:created xsi:type="dcterms:W3CDTF">2018-08-25T11:13:22Z</dcterms:created>
  <dcterms:modified xsi:type="dcterms:W3CDTF">2018-08-27T14:29:45Z</dcterms:modified>
</cp:coreProperties>
</file>