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60" r:id="rId2"/>
    <p:sldId id="256" r:id="rId3"/>
    <p:sldId id="257" r:id="rId4"/>
    <p:sldId id="270" r:id="rId5"/>
    <p:sldId id="27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10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1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90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3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55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2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0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5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9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0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4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FA30C1-61DA-4DB2-AF52-F9F3269C6BE4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4F48E7-6F3B-4486-BC85-22F320C14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70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4113" r:id="rId12"/>
    <p:sldLayoutId id="2147484114" r:id="rId13"/>
    <p:sldLayoutId id="2147484115" r:id="rId14"/>
    <p:sldLayoutId id="2147484116" r:id="rId15"/>
    <p:sldLayoutId id="2147484117" r:id="rId16"/>
    <p:sldLayoutId id="21474841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7170F-24DB-A6C5-7C56-9F5A42BE1640}"/>
              </a:ext>
            </a:extLst>
          </p:cNvPr>
          <p:cNvSpPr txBox="1"/>
          <p:nvPr/>
        </p:nvSpPr>
        <p:spPr>
          <a:xfrm>
            <a:off x="416560" y="2446680"/>
            <a:ext cx="1135888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spc="-15" dirty="0">
              <a:latin typeface="Cambria"/>
              <a:cs typeface="Cambria"/>
            </a:endParaRPr>
          </a:p>
          <a:p>
            <a:pPr marL="508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-20" dirty="0">
                <a:latin typeface="Cambria"/>
                <a:cs typeface="Cambria"/>
              </a:rPr>
              <a:t>Stoc</a:t>
            </a:r>
            <a:r>
              <a:rPr lang="en-US" sz="2800" b="1" spc="-15" dirty="0">
                <a:latin typeface="Cambria"/>
                <a:cs typeface="Cambria"/>
              </a:rPr>
              <a:t>k</a:t>
            </a:r>
            <a:r>
              <a:rPr lang="en-US" sz="2800" b="1" spc="-6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Cambria"/>
                <a:cs typeface="Cambria"/>
              </a:rPr>
              <a:t>P</a:t>
            </a:r>
            <a:r>
              <a:rPr lang="en-US" sz="2800" b="1" spc="-25" dirty="0">
                <a:latin typeface="Cambria"/>
                <a:cs typeface="Cambria"/>
              </a:rPr>
              <a:t>r</a:t>
            </a:r>
            <a:r>
              <a:rPr lang="en-US" sz="2800" b="1" spc="-15" dirty="0">
                <a:latin typeface="Cambria"/>
                <a:cs typeface="Cambria"/>
              </a:rPr>
              <a:t>i</a:t>
            </a:r>
            <a:r>
              <a:rPr lang="en-US" sz="2800" b="1" spc="-10" dirty="0">
                <a:latin typeface="Cambria"/>
                <a:cs typeface="Cambria"/>
              </a:rPr>
              <a:t>c</a:t>
            </a:r>
            <a:r>
              <a:rPr lang="en-US" sz="2800" b="1" spc="-15" dirty="0">
                <a:latin typeface="Cambria"/>
                <a:cs typeface="Cambria"/>
              </a:rPr>
              <a:t>e</a:t>
            </a:r>
            <a:r>
              <a:rPr lang="en-US" sz="2800" b="1" spc="-55" dirty="0"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latin typeface="Cambria"/>
                <a:cs typeface="Cambria"/>
              </a:rPr>
              <a:t>Forec</a:t>
            </a:r>
            <a:r>
              <a:rPr lang="en-US" sz="2800" b="1" spc="-10" dirty="0">
                <a:latin typeface="Cambria"/>
                <a:cs typeface="Cambria"/>
              </a:rPr>
              <a:t>ast</a:t>
            </a:r>
            <a:r>
              <a:rPr lang="en-US" sz="2800" b="1" spc="-5" dirty="0">
                <a:latin typeface="Cambria"/>
                <a:cs typeface="Cambria"/>
              </a:rPr>
              <a:t>i</a:t>
            </a:r>
            <a:r>
              <a:rPr lang="en-US" sz="2800" b="1" spc="-15" dirty="0">
                <a:latin typeface="Cambria"/>
                <a:cs typeface="Cambria"/>
              </a:rPr>
              <a:t>ng</a:t>
            </a:r>
            <a:r>
              <a:rPr lang="en-US" sz="2800" b="1" spc="-7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Cambria"/>
                <a:cs typeface="Cambria"/>
              </a:rPr>
              <a:t>for</a:t>
            </a:r>
            <a:r>
              <a:rPr lang="en-US" sz="2800" b="1" spc="-60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Cambria"/>
                <a:cs typeface="Cambria"/>
              </a:rPr>
              <a:t>ICICI</a:t>
            </a:r>
            <a:r>
              <a:rPr lang="en-US" sz="2800" b="1" spc="-70" dirty="0"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latin typeface="Cambria"/>
                <a:cs typeface="Cambria"/>
              </a:rPr>
              <a:t>B</a:t>
            </a:r>
            <a:r>
              <a:rPr lang="en-US" sz="2800" b="1" spc="-10" dirty="0">
                <a:latin typeface="Cambria"/>
                <a:cs typeface="Cambria"/>
              </a:rPr>
              <a:t>a</a:t>
            </a:r>
            <a:r>
              <a:rPr lang="en-US" sz="2800" b="1" spc="-15" dirty="0">
                <a:latin typeface="Cambria"/>
                <a:cs typeface="Cambria"/>
              </a:rPr>
              <a:t>nk using Hybrid Approach</a:t>
            </a:r>
          </a:p>
          <a:p>
            <a:pPr algn="ctr" eaLnBrk="1" fontAlgn="auto" hangingPunct="1">
              <a:spcBef>
                <a:spcPts val="1855"/>
              </a:spcBef>
              <a:spcAft>
                <a:spcPts val="0"/>
              </a:spcAft>
              <a:defRPr/>
            </a:pPr>
            <a:endParaRPr lang="en-US" b="1" spc="-15" dirty="0">
              <a:latin typeface="Cambria"/>
              <a:cs typeface="Cambria"/>
            </a:endParaRPr>
          </a:p>
          <a:p>
            <a:pPr eaLnBrk="1" fontAlgn="auto" hangingPunct="1">
              <a:spcBef>
                <a:spcPts val="1855"/>
              </a:spcBef>
              <a:spcAft>
                <a:spcPts val="0"/>
              </a:spcAft>
              <a:defRPr/>
            </a:pPr>
            <a:endParaRPr lang="en-US" sz="1800" dirty="0">
              <a:latin typeface="Cambria"/>
              <a:cs typeface="Cambri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93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4AD25-95BB-4230-9C11-1A657C40BC36}"/>
              </a:ext>
            </a:extLst>
          </p:cNvPr>
          <p:cNvSpPr txBox="1"/>
          <p:nvPr/>
        </p:nvSpPr>
        <p:spPr>
          <a:xfrm>
            <a:off x="928977" y="414779"/>
            <a:ext cx="97755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residual of SARIMAX model built LSTM model by evaluating the </a:t>
            </a:r>
            <a:r>
              <a:rPr lang="en-IN" sz="2000" dirty="0" err="1"/>
              <a:t>Mape</a:t>
            </a:r>
            <a:r>
              <a:rPr lang="en-IN" sz="2000" dirty="0"/>
              <a:t> for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/>
              <a:t>     look backs and selected </a:t>
            </a:r>
            <a:r>
              <a:rPr lang="en-IN" sz="2000" b="1" dirty="0"/>
              <a:t>5</a:t>
            </a:r>
            <a:r>
              <a:rPr lang="en-IN" sz="2000" dirty="0"/>
              <a:t> as a look back for the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91CB8-8562-4F08-9703-F2E5677D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55" y="3711547"/>
            <a:ext cx="6233726" cy="2507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D24E5-2D95-4C96-9B83-BEF1B5A3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55" y="1793687"/>
            <a:ext cx="860372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6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75811-0AD5-4679-9149-41AF8D0B7827}"/>
              </a:ext>
            </a:extLst>
          </p:cNvPr>
          <p:cNvSpPr txBox="1"/>
          <p:nvPr/>
        </p:nvSpPr>
        <p:spPr>
          <a:xfrm>
            <a:off x="1168924" y="1065229"/>
            <a:ext cx="935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Added the prediction of LSTM with the output of SARIMAX for the Final prediction.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D92FA-F685-414D-A6A3-8BB06FAF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38" y="2243987"/>
            <a:ext cx="6363251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9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559D0-DE82-441A-9CC3-CB2DE944708A}"/>
              </a:ext>
            </a:extLst>
          </p:cNvPr>
          <p:cNvSpPr txBox="1"/>
          <p:nvPr/>
        </p:nvSpPr>
        <p:spPr>
          <a:xfrm>
            <a:off x="2469823" y="678729"/>
            <a:ext cx="916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 all performance of the model ( SARIMAX + 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41283-4DA0-4F8D-A80B-BADB3E3A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3" y="1263945"/>
            <a:ext cx="11049958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35B59-B55B-4888-BA26-12A64D2A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8" y="2661323"/>
            <a:ext cx="7089142" cy="1535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10EA1-4CE8-4197-AE92-87D92F06C393}"/>
              </a:ext>
            </a:extLst>
          </p:cNvPr>
          <p:cNvSpPr txBox="1"/>
          <p:nvPr/>
        </p:nvSpPr>
        <p:spPr>
          <a:xfrm>
            <a:off x="557752" y="1202760"/>
            <a:ext cx="1107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Mean absolute percentage error of SARIMAX and Hybrid Model ( SARIMAX + LSTM)</a:t>
            </a:r>
          </a:p>
        </p:txBody>
      </p:sp>
    </p:spTree>
    <p:extLst>
      <p:ext uri="{BB962C8B-B14F-4D97-AF65-F5344CB8AC3E}">
        <p14:creationId xmlns:p14="http://schemas.microsoft.com/office/powerpoint/2010/main" val="77392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BF1B3-3F2A-44E9-9AD1-F49EBFF3DE57}"/>
              </a:ext>
            </a:extLst>
          </p:cNvPr>
          <p:cNvSpPr txBox="1"/>
          <p:nvPr/>
        </p:nvSpPr>
        <p:spPr>
          <a:xfrm>
            <a:off x="688157" y="546755"/>
            <a:ext cx="1046375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Conclusion : </a:t>
            </a:r>
          </a:p>
          <a:p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project focused on share price forecasting utilizing a combination of time series models, specifically SARIMAX and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utilization of SARIMAX allowed us to capture some level of seasonality and trend patterns present in the historical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LSTM, being a more advanced model, showcased its capability to capture non-linear patterns and dependencies within the residual.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Hybrid model prepared to get more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accurate forecasting of share price,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But we must remember that the financial world is always changing, and unexpected events can shake things up, which even the best models might not foresee.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believe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project will set the stage for more research and improvement in share price forecastin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g in the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30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9493DF-3CC6-486F-6FE8-8D4743A4A83D}"/>
              </a:ext>
            </a:extLst>
          </p:cNvPr>
          <p:cNvSpPr txBox="1"/>
          <p:nvPr/>
        </p:nvSpPr>
        <p:spPr>
          <a:xfrm>
            <a:off x="709127" y="373224"/>
            <a:ext cx="11112759" cy="546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Scope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&amp;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Objective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objective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forecasting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“ICICI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Bank” 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using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series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models.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will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provide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useful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information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investors,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insurance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companies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make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decisions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their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funds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properly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better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returns.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successful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investment,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many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investors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interested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know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about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situation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market.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Effective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systems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indirectly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traders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providing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supportive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information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such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market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direction</a:t>
            </a:r>
          </a:p>
          <a:p>
            <a:pPr eaLnBrk="1" hangingPunct="1">
              <a:lnSpc>
                <a:spcPct val="96000"/>
              </a:lnSpc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Business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Problem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Statement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60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method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determine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value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company,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buy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sell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their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accordingly,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gain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significant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profits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it.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business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opportunities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market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increase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efficient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model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could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built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short-term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individual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solidFill>
                  <a:srgbClr val="393939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8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challenging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task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many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investors,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aims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with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series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models.</a:t>
            </a:r>
          </a:p>
          <a:p>
            <a:pPr eaLnBrk="1" hangingPunct="1">
              <a:lnSpc>
                <a:spcPct val="96000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81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708ED-2D90-2BD8-E6C7-1ED30F5DBB1B}"/>
              </a:ext>
            </a:extLst>
          </p:cNvPr>
          <p:cNvSpPr txBox="1"/>
          <p:nvPr/>
        </p:nvSpPr>
        <p:spPr>
          <a:xfrm>
            <a:off x="256903" y="0"/>
            <a:ext cx="11271380" cy="734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Data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Sources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required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predicting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ICICI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imported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lang="en-US" altLang="en-US" sz="1800" dirty="0" err="1">
                <a:latin typeface="Arial" panose="020B0604020202020204" pitchFamily="34" charset="0"/>
              </a:rPr>
              <a:t>nsepy</a:t>
            </a:r>
            <a:r>
              <a:rPr lang="en-US" altLang="en-US" sz="1800" dirty="0">
                <a:latin typeface="Arial" panose="020B0604020202020204" pitchFamily="34" charset="0"/>
              </a:rPr>
              <a:t>” object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library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</a:p>
          <a:p>
            <a:pPr eaLnBrk="1" hangingPunct="1">
              <a:lnSpc>
                <a:spcPts val="1263"/>
              </a:lnSpc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Python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extracting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National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Stock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Exchange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(NSE)’s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website.</a:t>
            </a:r>
          </a:p>
          <a:p>
            <a:pPr eaLnBrk="1" hangingPunct="1">
              <a:spcBef>
                <a:spcPts val="25"/>
              </a:spcBef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60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contains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information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related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daily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share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observations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ICICI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Bank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from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1</a:t>
            </a:r>
            <a:r>
              <a:rPr lang="en-US" altLang="en-US" sz="1400" baseline="40000" dirty="0">
                <a:latin typeface="Arial" panose="020B0604020202020204" pitchFamily="34" charset="0"/>
              </a:rPr>
              <a:t>st</a:t>
            </a:r>
            <a:r>
              <a:rPr lang="en-US" altLang="en-US" sz="14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June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2022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1</a:t>
            </a:r>
            <a:r>
              <a:rPr lang="en-US" altLang="en-US" sz="1400" baseline="40000" dirty="0">
                <a:latin typeface="Arial" panose="020B0604020202020204" pitchFamily="34" charset="0"/>
              </a:rPr>
              <a:t>th</a:t>
            </a:r>
            <a:r>
              <a:rPr lang="en-US" altLang="en-US" sz="1400" baseline="4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June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2023.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comprises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14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more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than 3,000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points.</a:t>
            </a:r>
          </a:p>
          <a:p>
            <a:pPr eaLnBrk="1" hangingPunct="1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Dataset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contains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following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features:</a:t>
            </a:r>
          </a:p>
          <a:p>
            <a:pPr eaLnBrk="1" hangingPunct="1">
              <a:spcBef>
                <a:spcPts val="38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[“Date”,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“Series”,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lang="en-US" altLang="en-US" sz="1800" dirty="0" err="1">
                <a:latin typeface="Arial" panose="020B0604020202020204" pitchFamily="34" charset="0"/>
              </a:rPr>
              <a:t>PrevClose</a:t>
            </a:r>
            <a:r>
              <a:rPr lang="en-US" altLang="en-US" sz="1800" dirty="0">
                <a:latin typeface="Arial" panose="020B0604020202020204" pitchFamily="34" charset="0"/>
              </a:rPr>
              <a:t>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“Open”,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“High”,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“Low”,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</a:t>
            </a:r>
            <a:r>
              <a:rPr lang="en-US" altLang="en-US" sz="1800" dirty="0" err="1">
                <a:latin typeface="Arial" panose="020B0604020202020204" pitchFamily="34" charset="0"/>
              </a:rPr>
              <a:t>ltp</a:t>
            </a:r>
            <a:r>
              <a:rPr lang="en-US" altLang="en-US" sz="1800" dirty="0">
                <a:latin typeface="Arial" panose="020B0604020202020204" pitchFamily="34" charset="0"/>
              </a:rPr>
              <a:t>”, “close”,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“VWAP”,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“Volume”,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“52WH”,</a:t>
            </a:r>
          </a:p>
          <a:p>
            <a:pPr eaLnBrk="1" hangingPunct="1">
              <a:lnSpc>
                <a:spcPts val="1263"/>
              </a:lnSpc>
            </a:pP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“52WL”,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“value”,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“ No of trades ” ]</a:t>
            </a:r>
          </a:p>
          <a:p>
            <a:endParaRPr lang="en-IN" dirty="0"/>
          </a:p>
          <a:p>
            <a:endParaRPr lang="en-IN" dirty="0"/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Analytics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Tools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Python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language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choice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jupyter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notebook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plotform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below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packages</a:t>
            </a:r>
          </a:p>
          <a:p>
            <a:pPr eaLnBrk="1" hangingPunct="1">
              <a:lnSpc>
                <a:spcPts val="1263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263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python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used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predominantly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project.</a:t>
            </a:r>
          </a:p>
          <a:p>
            <a:pPr eaLnBrk="1" hangingPunct="1">
              <a:lnSpc>
                <a:spcPts val="1263"/>
              </a:lnSpc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300"/>
              </a:lnSpc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pandas</a:t>
            </a: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numpy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sklearn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scipy.stats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 err="1">
                <a:latin typeface="Arial" panose="020B0604020202020204" pitchFamily="34" charset="0"/>
              </a:rPr>
              <a:t>nsepy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matplotlib</a:t>
            </a:r>
          </a:p>
          <a:p>
            <a:pPr eaLnBrk="1" hangingPunct="1">
              <a:spcBef>
                <a:spcPts val="25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seaborn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64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6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A858B-3170-4155-8355-F6AA5A9B4A8A}"/>
              </a:ext>
            </a:extLst>
          </p:cNvPr>
          <p:cNvSpPr txBox="1"/>
          <p:nvPr/>
        </p:nvSpPr>
        <p:spPr>
          <a:xfrm>
            <a:off x="1131216" y="707010"/>
            <a:ext cx="100395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Limitation of the Share price forecasting :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Share prices are influenced by a wide range of factors, including market sentiment, geopolitical events, news, and more. Time series models may not fully capture the impact of sudden external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Time series models mainly rely on historical price data and excluding some other economic indicators.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length of historical data available can impact the effectiveness of time series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It's important to note that even with advanced models, there's no guarantee of accurate predictions.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3030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5A29C-9B0B-434D-B3A8-C62347DDDC9C}"/>
              </a:ext>
            </a:extLst>
          </p:cNvPr>
          <p:cNvSpPr txBox="1"/>
          <p:nvPr/>
        </p:nvSpPr>
        <p:spPr>
          <a:xfrm>
            <a:off x="405352" y="300468"/>
            <a:ext cx="85972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Approach used in this project: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following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approaches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implemented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this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project.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Examined the dataset as a first step: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B5E4C-9944-45DA-8F95-E161D438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2217316"/>
            <a:ext cx="8818635" cy="1074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B6F27-4C17-4876-A622-65558B95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1" y="3566029"/>
            <a:ext cx="3749365" cy="3002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E10AC-481B-4F62-893E-7D8B39C29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729" y="3566029"/>
            <a:ext cx="4560147" cy="30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411C3C-7CFA-4B21-9FBC-0327CA1E26F9}"/>
              </a:ext>
            </a:extLst>
          </p:cNvPr>
          <p:cNvSpPr txBox="1"/>
          <p:nvPr/>
        </p:nvSpPr>
        <p:spPr>
          <a:xfrm>
            <a:off x="857840" y="622168"/>
            <a:ext cx="10831398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ts val="1263"/>
              </a:lnSpc>
              <a:buFont typeface="Symbol" panose="05050102010706020507" pitchFamily="18" charset="2"/>
              <a:buChar char="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263"/>
              </a:lnSpc>
              <a:spcBef>
                <a:spcPts val="88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latin typeface="Arial" panose="020B060402020202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necessary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features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 selected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using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Pearson’s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correlation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method and visualized using</a:t>
            </a:r>
          </a:p>
          <a:p>
            <a:pPr eaLnBrk="1" hangingPunct="1">
              <a:lnSpc>
                <a:spcPts val="1263"/>
              </a:lnSpc>
              <a:spcBef>
                <a:spcPts val="88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263"/>
              </a:lnSpc>
              <a:spcBef>
                <a:spcPts val="88"/>
              </a:spcBef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lang="en-US" altLang="en-US" sz="1800" dirty="0">
                <a:latin typeface="Arial" panose="020B0604020202020204" pitchFamily="34" charset="0"/>
              </a:rPr>
              <a:t>heatmap.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EBA9-B17A-43F6-9E0F-388337BF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02" y="6127954"/>
            <a:ext cx="6629975" cy="441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A97CA-FE54-4A02-B7B3-40270F22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02" y="1536569"/>
            <a:ext cx="8255253" cy="44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755EE-2200-4CBD-8A64-E920A5F06061}"/>
              </a:ext>
            </a:extLst>
          </p:cNvPr>
          <p:cNvSpPr txBox="1"/>
          <p:nvPr/>
        </p:nvSpPr>
        <p:spPr>
          <a:xfrm>
            <a:off x="688157" y="1282046"/>
            <a:ext cx="11400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Split the </a:t>
            </a:r>
            <a:r>
              <a:rPr lang="en-US" altLang="en-US" dirty="0">
                <a:latin typeface="Arial" panose="020B0604020202020204" pitchFamily="34" charset="0"/>
              </a:rPr>
              <a:t>Dataset </a:t>
            </a:r>
            <a:r>
              <a:rPr lang="en-US" altLang="en-US" sz="1800" dirty="0">
                <a:latin typeface="Arial" panose="020B0604020202020204" pitchFamily="34" charset="0"/>
              </a:rPr>
              <a:t>into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Train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Test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order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evaluate the performance of the model.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Train = 75% of the data  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Test = 25% of the data</a:t>
            </a:r>
            <a:endParaRPr lang="en-US" altLang="en-US" sz="1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EA9EC-7B40-4042-96EB-072514C9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48" y="3504414"/>
            <a:ext cx="6864779" cy="18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A7F58-8D44-4782-AE2B-7D1B9CDD277E}"/>
              </a:ext>
            </a:extLst>
          </p:cNvPr>
          <p:cNvSpPr txBox="1"/>
          <p:nvPr/>
        </p:nvSpPr>
        <p:spPr>
          <a:xfrm>
            <a:off x="716437" y="584462"/>
            <a:ext cx="100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Arial" panose="020B0604020202020204" pitchFamily="34" charset="0"/>
              </a:rPr>
              <a:t>Seasonal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decompose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performed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plotted.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82D77-3034-4FDC-9E06-B0FD08CB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7" y="1151492"/>
            <a:ext cx="9539926" cy="1695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9DB11-08AB-41F8-9029-4E322E3C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77" y="2912883"/>
            <a:ext cx="9445659" cy="1695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B2A54-8E6A-4A7E-BFF8-568FB867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77" y="4858806"/>
            <a:ext cx="9445659" cy="16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B7EE4-7CD7-4D94-A553-10032D30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79" y="1266048"/>
            <a:ext cx="6302463" cy="2987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ADE96-1858-40EC-88B8-2998B39821E6}"/>
              </a:ext>
            </a:extLst>
          </p:cNvPr>
          <p:cNvSpPr txBox="1"/>
          <p:nvPr/>
        </p:nvSpPr>
        <p:spPr>
          <a:xfrm>
            <a:off x="1329179" y="707593"/>
            <a:ext cx="96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select the best parameters for SARIMAX model used </a:t>
            </a:r>
            <a:r>
              <a:rPr lang="en-IN" b="1" dirty="0"/>
              <a:t>1280</a:t>
            </a:r>
            <a:r>
              <a:rPr lang="en-IN" dirty="0"/>
              <a:t> combinations of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33730-A142-42A4-A38D-2270DAC1A020}"/>
              </a:ext>
            </a:extLst>
          </p:cNvPr>
          <p:cNvSpPr txBox="1"/>
          <p:nvPr/>
        </p:nvSpPr>
        <p:spPr>
          <a:xfrm>
            <a:off x="1329179" y="4543720"/>
            <a:ext cx="835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Selected the below parameter for the SARIMAX model based on least MAPE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56736-4F3E-4037-8335-1E95C2BC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36" y="5245211"/>
            <a:ext cx="3796782" cy="9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366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255</TotalTime>
  <Words>744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Cambria</vt:lpstr>
      <vt:lpstr>Century Gothic</vt:lpstr>
      <vt:lpstr>Söhne</vt:lpstr>
      <vt:lpstr>Symbol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Ganapathi</dc:creator>
  <cp:lastModifiedBy>Naresh Ganapathi</cp:lastModifiedBy>
  <cp:revision>21</cp:revision>
  <dcterms:created xsi:type="dcterms:W3CDTF">2023-04-09T05:13:19Z</dcterms:created>
  <dcterms:modified xsi:type="dcterms:W3CDTF">2023-10-26T03:56:53Z</dcterms:modified>
</cp:coreProperties>
</file>