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9" r:id="rId4"/>
    <p:sldId id="261" r:id="rId5"/>
    <p:sldId id="265" r:id="rId6"/>
    <p:sldId id="262"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F2997-63C3-47F6-869F-96531432C545}"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60765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F2997-63C3-47F6-869F-96531432C545}"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55175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D1F2997-63C3-47F6-869F-96531432C545}"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17572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D1F2997-63C3-47F6-869F-96531432C545}"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475988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F2997-63C3-47F6-869F-96531432C545}"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911613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F2997-63C3-47F6-869F-96531432C545}"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80108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F2997-63C3-47F6-869F-96531432C545}"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81838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F2997-63C3-47F6-869F-96531432C545}"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368341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1F2997-63C3-47F6-869F-96531432C545}"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58343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1F2997-63C3-47F6-869F-96531432C545}"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83137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1F2997-63C3-47F6-869F-96531432C545}"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71608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F2997-63C3-47F6-869F-96531432C545}"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7970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F2997-63C3-47F6-869F-96531432C545}"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13636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D1F2997-63C3-47F6-869F-96531432C545}" type="datetimeFigureOut">
              <a:rPr lang="en-IN" smtClean="0"/>
              <a:t>26-10-2023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AA174F7-7A10-47F9-8A10-1281958EF5A0}" type="slidenum">
              <a:rPr lang="en-IN" smtClean="0"/>
              <a:t>‹#›</a:t>
            </a:fld>
            <a:endParaRPr lang="en-IN"/>
          </a:p>
        </p:txBody>
      </p:sp>
    </p:spTree>
    <p:extLst>
      <p:ext uri="{BB962C8B-B14F-4D97-AF65-F5344CB8AC3E}">
        <p14:creationId xmlns:p14="http://schemas.microsoft.com/office/powerpoint/2010/main" val="29262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D1F2997-63C3-47F6-869F-96531432C545}" type="datetimeFigureOut">
              <a:rPr lang="en-IN" smtClean="0"/>
              <a:t>26-10-2023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AA174F7-7A10-47F9-8A10-1281958EF5A0}" type="slidenum">
              <a:rPr lang="en-IN" smtClean="0"/>
              <a:t>‹#›</a:t>
            </a:fld>
            <a:endParaRPr lang="en-IN"/>
          </a:p>
        </p:txBody>
      </p:sp>
    </p:spTree>
    <p:extLst>
      <p:ext uri="{BB962C8B-B14F-4D97-AF65-F5344CB8AC3E}">
        <p14:creationId xmlns:p14="http://schemas.microsoft.com/office/powerpoint/2010/main" val="3952846223"/>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11251AF-BC25-7A93-AFA1-DC54EAEA16E4}"/>
              </a:ext>
            </a:extLst>
          </p:cNvPr>
          <p:cNvSpPr>
            <a:spLocks noGrp="1"/>
          </p:cNvSpPr>
          <p:nvPr>
            <p:ph type="subTitle" idx="1"/>
          </p:nvPr>
        </p:nvSpPr>
        <p:spPr>
          <a:xfrm>
            <a:off x="779283" y="1813648"/>
            <a:ext cx="10633434" cy="2899754"/>
          </a:xfrm>
        </p:spPr>
        <p:txBody>
          <a:bodyPr>
            <a:normAutofit/>
          </a:bodyPr>
          <a:lstStyle/>
          <a:p>
            <a:endParaRPr lang="en-US" dirty="0"/>
          </a:p>
          <a:p>
            <a:pPr algn="l"/>
            <a:r>
              <a:rPr lang="en-US" sz="2400" dirty="0"/>
              <a:t>Project Name </a:t>
            </a:r>
            <a:r>
              <a:rPr lang="en-US" dirty="0"/>
              <a:t>: </a:t>
            </a:r>
            <a:r>
              <a:rPr lang="en-US" sz="2400" b="1" dirty="0"/>
              <a:t>Chatbot for financial details of NSE listed companies</a:t>
            </a:r>
          </a:p>
          <a:p>
            <a:pPr algn="l"/>
            <a:endParaRPr lang="en-US" dirty="0"/>
          </a:p>
        </p:txBody>
      </p:sp>
    </p:spTree>
    <p:extLst>
      <p:ext uri="{BB962C8B-B14F-4D97-AF65-F5344CB8AC3E}">
        <p14:creationId xmlns:p14="http://schemas.microsoft.com/office/powerpoint/2010/main" val="205185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4C1-D718-4AA9-B148-4FAD46C8254F}"/>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025581F7-E210-4A5C-9196-0EA72E094E84}"/>
              </a:ext>
            </a:extLst>
          </p:cNvPr>
          <p:cNvSpPr>
            <a:spLocks noGrp="1"/>
          </p:cNvSpPr>
          <p:nvPr>
            <p:ph idx="1"/>
          </p:nvPr>
        </p:nvSpPr>
        <p:spPr/>
        <p:txBody>
          <a:bodyPr/>
          <a:lstStyle/>
          <a:p>
            <a:endParaRPr lang="en-IN" dirty="0"/>
          </a:p>
          <a:p>
            <a:endParaRPr lang="en-IN" dirty="0"/>
          </a:p>
          <a:p>
            <a:r>
              <a:rPr lang="en-IN" dirty="0"/>
              <a:t>User </a:t>
            </a:r>
            <a:r>
              <a:rPr lang="en-IN" dirty="0">
                <a:solidFill>
                  <a:srgbClr val="92D050"/>
                </a:solidFill>
              </a:rPr>
              <a:t>Defined function </a:t>
            </a:r>
            <a:r>
              <a:rPr lang="en-IN" dirty="0"/>
              <a:t>to extract the </a:t>
            </a:r>
            <a:r>
              <a:rPr lang="en-IN" dirty="0">
                <a:solidFill>
                  <a:srgbClr val="92D050"/>
                </a:solidFill>
              </a:rPr>
              <a:t>Report</a:t>
            </a:r>
            <a:r>
              <a:rPr lang="en-IN" dirty="0"/>
              <a:t> specified by the user from the user inputs.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FA92D07C-65CA-4E0B-B7E3-CCBFE194C6C7}"/>
              </a:ext>
            </a:extLst>
          </p:cNvPr>
          <p:cNvPicPr>
            <a:picLocks noChangeAspect="1"/>
          </p:cNvPicPr>
          <p:nvPr/>
        </p:nvPicPr>
        <p:blipFill>
          <a:blip r:embed="rId2"/>
          <a:stretch>
            <a:fillRect/>
          </a:stretch>
        </p:blipFill>
        <p:spPr>
          <a:xfrm>
            <a:off x="1321957" y="3046302"/>
            <a:ext cx="8039797" cy="2895851"/>
          </a:xfrm>
          <a:prstGeom prst="rect">
            <a:avLst/>
          </a:prstGeom>
        </p:spPr>
      </p:pic>
    </p:spTree>
    <p:extLst>
      <p:ext uri="{BB962C8B-B14F-4D97-AF65-F5344CB8AC3E}">
        <p14:creationId xmlns:p14="http://schemas.microsoft.com/office/powerpoint/2010/main" val="121256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C36A-8C04-4F7C-B233-38FE89484B2F}"/>
              </a:ext>
            </a:extLst>
          </p:cNvPr>
          <p:cNvSpPr>
            <a:spLocks noGrp="1"/>
          </p:cNvSpPr>
          <p:nvPr>
            <p:ph type="title"/>
          </p:nvPr>
        </p:nvSpPr>
        <p:spPr/>
        <p:txBody>
          <a:bodyPr/>
          <a:lstStyle/>
          <a:p>
            <a:r>
              <a:rPr lang="en-IN" dirty="0"/>
              <a:t>Approach</a:t>
            </a:r>
          </a:p>
        </p:txBody>
      </p:sp>
      <p:sp>
        <p:nvSpPr>
          <p:cNvPr id="7" name="Content Placeholder 6">
            <a:extLst>
              <a:ext uri="{FF2B5EF4-FFF2-40B4-BE49-F238E27FC236}">
                <a16:creationId xmlns:a16="http://schemas.microsoft.com/office/drawing/2014/main" id="{7291FE2F-86C4-4FA6-B48C-A99587DD4F76}"/>
              </a:ext>
            </a:extLst>
          </p:cNvPr>
          <p:cNvSpPr>
            <a:spLocks noGrp="1"/>
          </p:cNvSpPr>
          <p:nvPr>
            <p:ph idx="1"/>
          </p:nvPr>
        </p:nvSpPr>
        <p:spPr/>
        <p:txBody>
          <a:bodyPr/>
          <a:lstStyle/>
          <a:p>
            <a:r>
              <a:rPr lang="en-IN" dirty="0"/>
              <a:t>Final User </a:t>
            </a:r>
            <a:r>
              <a:rPr lang="en-IN" dirty="0">
                <a:solidFill>
                  <a:srgbClr val="92D050"/>
                </a:solidFill>
              </a:rPr>
              <a:t>defined function</a:t>
            </a:r>
            <a:r>
              <a:rPr lang="en-IN" dirty="0"/>
              <a:t> which will call other function and provide the output to the </a:t>
            </a:r>
            <a:r>
              <a:rPr lang="en-IN" dirty="0" err="1"/>
              <a:t>user.This</a:t>
            </a:r>
            <a:r>
              <a:rPr lang="en-IN" dirty="0"/>
              <a:t> is the </a:t>
            </a:r>
            <a:r>
              <a:rPr lang="en-IN" dirty="0">
                <a:solidFill>
                  <a:srgbClr val="92D050"/>
                </a:solidFill>
              </a:rPr>
              <a:t>Main Function used to communicate </a:t>
            </a:r>
            <a:r>
              <a:rPr lang="en-IN" dirty="0"/>
              <a:t>with the user.</a:t>
            </a:r>
          </a:p>
          <a:p>
            <a:r>
              <a:rPr lang="en-IN" dirty="0"/>
              <a:t>We used </a:t>
            </a:r>
            <a:r>
              <a:rPr lang="en-IN" dirty="0">
                <a:solidFill>
                  <a:srgbClr val="C00000"/>
                </a:solidFill>
              </a:rPr>
              <a:t>'word2vec-google-news-300’ </a:t>
            </a:r>
            <a:r>
              <a:rPr lang="en-IN" dirty="0"/>
              <a:t>model to find similarity score between user input and manually prepared expected questions from the user.</a:t>
            </a:r>
          </a:p>
          <a:p>
            <a:endParaRPr lang="en-IN" dirty="0"/>
          </a:p>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A006F6CC-D386-454C-9DAE-DB755FA00AFB}"/>
              </a:ext>
            </a:extLst>
          </p:cNvPr>
          <p:cNvPicPr>
            <a:picLocks noChangeAspect="1"/>
          </p:cNvPicPr>
          <p:nvPr/>
        </p:nvPicPr>
        <p:blipFill>
          <a:blip r:embed="rId2"/>
          <a:stretch>
            <a:fillRect/>
          </a:stretch>
        </p:blipFill>
        <p:spPr>
          <a:xfrm>
            <a:off x="810000" y="3681635"/>
            <a:ext cx="11001055" cy="2981812"/>
          </a:xfrm>
          <a:prstGeom prst="rect">
            <a:avLst/>
          </a:prstGeom>
        </p:spPr>
      </p:pic>
    </p:spTree>
    <p:extLst>
      <p:ext uri="{BB962C8B-B14F-4D97-AF65-F5344CB8AC3E}">
        <p14:creationId xmlns:p14="http://schemas.microsoft.com/office/powerpoint/2010/main" val="292385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7A70-B9F2-487C-911F-84351453EDA9}"/>
              </a:ext>
            </a:extLst>
          </p:cNvPr>
          <p:cNvSpPr>
            <a:spLocks noGrp="1"/>
          </p:cNvSpPr>
          <p:nvPr>
            <p:ph type="title"/>
          </p:nvPr>
        </p:nvSpPr>
        <p:spPr/>
        <p:txBody>
          <a:bodyPr/>
          <a:lstStyle/>
          <a:p>
            <a:r>
              <a:rPr lang="en-IN" dirty="0"/>
              <a:t>Result of Financial Chatbot</a:t>
            </a:r>
          </a:p>
        </p:txBody>
      </p:sp>
      <p:sp>
        <p:nvSpPr>
          <p:cNvPr id="3" name="Content Placeholder 2">
            <a:extLst>
              <a:ext uri="{FF2B5EF4-FFF2-40B4-BE49-F238E27FC236}">
                <a16:creationId xmlns:a16="http://schemas.microsoft.com/office/drawing/2014/main" id="{329F6A0E-9AB0-44F7-ABE8-472AB78FBFF7}"/>
              </a:ext>
            </a:extLst>
          </p:cNvPr>
          <p:cNvSpPr>
            <a:spLocks noGrp="1"/>
          </p:cNvSpPr>
          <p:nvPr>
            <p:ph idx="1"/>
          </p:nvPr>
        </p:nvSpPr>
        <p:spPr/>
        <p:txBody>
          <a:bodyPr/>
          <a:lstStyle/>
          <a:p>
            <a:r>
              <a:rPr lang="en-IN" dirty="0"/>
              <a:t>Conversation with the chatbot created.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DA57565F-896F-4874-AEE5-31FF4F56AA96}"/>
              </a:ext>
            </a:extLst>
          </p:cNvPr>
          <p:cNvPicPr>
            <a:picLocks noChangeAspect="1"/>
          </p:cNvPicPr>
          <p:nvPr/>
        </p:nvPicPr>
        <p:blipFill>
          <a:blip r:embed="rId2"/>
          <a:stretch>
            <a:fillRect/>
          </a:stretch>
        </p:blipFill>
        <p:spPr>
          <a:xfrm>
            <a:off x="818712" y="2628534"/>
            <a:ext cx="7148179" cy="4158766"/>
          </a:xfrm>
          <a:prstGeom prst="rect">
            <a:avLst/>
          </a:prstGeom>
        </p:spPr>
      </p:pic>
    </p:spTree>
    <p:extLst>
      <p:ext uri="{BB962C8B-B14F-4D97-AF65-F5344CB8AC3E}">
        <p14:creationId xmlns:p14="http://schemas.microsoft.com/office/powerpoint/2010/main" val="152849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6CF12-0CF3-464D-DDEB-8D1BD3F8DD8D}"/>
              </a:ext>
            </a:extLst>
          </p:cNvPr>
          <p:cNvSpPr>
            <a:spLocks noGrp="1"/>
          </p:cNvSpPr>
          <p:nvPr>
            <p:ph type="title"/>
          </p:nvPr>
        </p:nvSpPr>
        <p:spPr/>
        <p:txBody>
          <a:bodyPr/>
          <a:lstStyle/>
          <a:p>
            <a:r>
              <a:rPr lang="en-IN" dirty="0"/>
              <a:t>Scope &amp;Objective</a:t>
            </a:r>
          </a:p>
        </p:txBody>
      </p:sp>
      <p:sp>
        <p:nvSpPr>
          <p:cNvPr id="3" name="Content Placeholder 2">
            <a:extLst>
              <a:ext uri="{FF2B5EF4-FFF2-40B4-BE49-F238E27FC236}">
                <a16:creationId xmlns:a16="http://schemas.microsoft.com/office/drawing/2014/main" id="{7EA1255D-5C65-91BE-DC6A-6CC58A248079}"/>
              </a:ext>
            </a:extLst>
          </p:cNvPr>
          <p:cNvSpPr>
            <a:spLocks noGrp="1"/>
          </p:cNvSpPr>
          <p:nvPr>
            <p:ph idx="1"/>
          </p:nvPr>
        </p:nvSpPr>
        <p:spPr>
          <a:xfrm>
            <a:off x="567890" y="1857676"/>
            <a:ext cx="9644514" cy="2983831"/>
          </a:xfrm>
        </p:spPr>
        <p:txBody>
          <a:bodyPr>
            <a:normAutofit/>
          </a:bodyPr>
          <a:lstStyle/>
          <a:p>
            <a:endParaRPr lang="en-US" sz="2000" b="0" i="0" dirty="0">
              <a:effectLst/>
              <a:latin typeface="Söhne"/>
            </a:endParaRPr>
          </a:p>
          <a:p>
            <a:endParaRPr lang="en-US" sz="2000" dirty="0">
              <a:latin typeface="Söhne"/>
            </a:endParaRPr>
          </a:p>
          <a:p>
            <a:r>
              <a:rPr lang="en-US" sz="2000" b="0" i="0" dirty="0">
                <a:effectLst/>
                <a:latin typeface="Söhne"/>
              </a:rPr>
              <a:t>The scope of this project involves developing a chatbot that can provide users with real-time financial details and information about listed companies. The chatbot will be designed to interact with users in a conversational manner and retrieve relevant financial data from a reliable data source. </a:t>
            </a:r>
            <a:endParaRPr lang="en-IN" sz="2000" dirty="0"/>
          </a:p>
        </p:txBody>
      </p:sp>
    </p:spTree>
    <p:extLst>
      <p:ext uri="{BB962C8B-B14F-4D97-AF65-F5344CB8AC3E}">
        <p14:creationId xmlns:p14="http://schemas.microsoft.com/office/powerpoint/2010/main" val="30510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EF29-5514-DED9-63BD-BD3DDE0B9C28}"/>
              </a:ext>
            </a:extLst>
          </p:cNvPr>
          <p:cNvSpPr>
            <a:spLocks noGrp="1"/>
          </p:cNvSpPr>
          <p:nvPr>
            <p:ph type="title"/>
          </p:nvPr>
        </p:nvSpPr>
        <p:spPr>
          <a:xfrm>
            <a:off x="488797" y="355913"/>
            <a:ext cx="8322287" cy="1286577"/>
          </a:xfrm>
        </p:spPr>
        <p:txBody>
          <a:bodyPr>
            <a:normAutofit/>
          </a:bodyPr>
          <a:lstStyle/>
          <a:p>
            <a:r>
              <a:rPr lang="en-IN" b="0" i="0" dirty="0">
                <a:solidFill>
                  <a:schemeClr val="tx1"/>
                </a:solidFill>
                <a:effectLst/>
                <a:latin typeface="Söhne"/>
              </a:rPr>
              <a:t>Business 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12E931E1-A1E1-FFCC-AA79-3708A09537FE}"/>
              </a:ext>
            </a:extLst>
          </p:cNvPr>
          <p:cNvSpPr>
            <a:spLocks noGrp="1"/>
          </p:cNvSpPr>
          <p:nvPr>
            <p:ph idx="1"/>
          </p:nvPr>
        </p:nvSpPr>
        <p:spPr/>
        <p:txBody>
          <a:bodyPr>
            <a:normAutofit/>
          </a:bodyPr>
          <a:lstStyle/>
          <a:p>
            <a:r>
              <a:rPr lang="en-US" sz="2000" b="0" i="0" dirty="0">
                <a:effectLst/>
                <a:latin typeface="Söhne"/>
              </a:rPr>
              <a:t>The financial industry faces the challenge of providing quick and convenient access to real-time financial details of listed companies to investors, analysts, and stakeholders. Current methods of obtaining such information often involve manual searches and navigating complex financial databases, leading to inefficiencies and delays in decision-making processes. To address this issue, our objective is to develop an chatbot that can efficiently retrieve and deliver up-to-date financial information for listed companies.</a:t>
            </a:r>
            <a:endParaRPr lang="en-IN" sz="2000" dirty="0"/>
          </a:p>
        </p:txBody>
      </p:sp>
    </p:spTree>
    <p:extLst>
      <p:ext uri="{BB962C8B-B14F-4D97-AF65-F5344CB8AC3E}">
        <p14:creationId xmlns:p14="http://schemas.microsoft.com/office/powerpoint/2010/main" val="54661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B906-13F8-1AAB-5D1C-93C5D5DB6768}"/>
              </a:ext>
            </a:extLst>
          </p:cNvPr>
          <p:cNvSpPr>
            <a:spLocks noGrp="1"/>
          </p:cNvSpPr>
          <p:nvPr>
            <p:ph type="title"/>
          </p:nvPr>
        </p:nvSpPr>
        <p:spPr>
          <a:xfrm>
            <a:off x="282099" y="513977"/>
            <a:ext cx="10571998" cy="970450"/>
          </a:xfrm>
        </p:spPr>
        <p:txBody>
          <a:bodyPr/>
          <a:lstStyle/>
          <a:p>
            <a:r>
              <a:rPr lang="en-IN" dirty="0"/>
              <a:t>Analytics Tools</a:t>
            </a:r>
          </a:p>
        </p:txBody>
      </p:sp>
      <p:sp>
        <p:nvSpPr>
          <p:cNvPr id="3" name="Content Placeholder 2">
            <a:extLst>
              <a:ext uri="{FF2B5EF4-FFF2-40B4-BE49-F238E27FC236}">
                <a16:creationId xmlns:a16="http://schemas.microsoft.com/office/drawing/2014/main" id="{6AE254D1-EADB-D796-46CA-8171DBE25F91}"/>
              </a:ext>
            </a:extLst>
          </p:cNvPr>
          <p:cNvSpPr>
            <a:spLocks noGrp="1"/>
          </p:cNvSpPr>
          <p:nvPr>
            <p:ph idx="1"/>
          </p:nvPr>
        </p:nvSpPr>
        <p:spPr/>
        <p:txBody>
          <a:bodyPr>
            <a:normAutofit/>
          </a:bodyPr>
          <a:lstStyle/>
          <a:p>
            <a:pPr marL="0" indent="0">
              <a:buNone/>
            </a:pPr>
            <a:r>
              <a:rPr lang="en-US" sz="2000" dirty="0"/>
              <a:t>Python is the language of choice and </a:t>
            </a:r>
            <a:r>
              <a:rPr lang="en-US" sz="2000" dirty="0" err="1"/>
              <a:t>jupyter</a:t>
            </a:r>
            <a:r>
              <a:rPr lang="en-US" sz="2000" dirty="0"/>
              <a:t> is the </a:t>
            </a:r>
            <a:r>
              <a:rPr lang="en-US" sz="2000" dirty="0" err="1"/>
              <a:t>plotform</a:t>
            </a:r>
            <a:r>
              <a:rPr lang="en-US" sz="2000" dirty="0"/>
              <a:t> for this project and the below packages of python will be used predominantly in this project.</a:t>
            </a:r>
          </a:p>
          <a:p>
            <a:pPr marL="0" indent="0">
              <a:buNone/>
            </a:pPr>
            <a:endParaRPr lang="en-US" sz="2000" dirty="0"/>
          </a:p>
          <a:p>
            <a:r>
              <a:rPr lang="en-US" sz="2000" dirty="0"/>
              <a:t>Pandas</a:t>
            </a:r>
          </a:p>
          <a:p>
            <a:r>
              <a:rPr lang="en-US" sz="2000" dirty="0" err="1"/>
              <a:t>Yfinance</a:t>
            </a:r>
            <a:endParaRPr lang="en-US" sz="2000" dirty="0"/>
          </a:p>
          <a:p>
            <a:r>
              <a:rPr lang="en-IN" sz="2000" dirty="0"/>
              <a:t>NLTK</a:t>
            </a:r>
          </a:p>
          <a:p>
            <a:r>
              <a:rPr lang="en-IN" sz="2000" dirty="0"/>
              <a:t>Spacy</a:t>
            </a:r>
          </a:p>
          <a:p>
            <a:r>
              <a:rPr lang="en-IN" sz="2000" dirty="0" err="1"/>
              <a:t>Gensim</a:t>
            </a:r>
            <a:endParaRPr lang="en-IN" sz="2000" dirty="0"/>
          </a:p>
        </p:txBody>
      </p:sp>
    </p:spTree>
    <p:extLst>
      <p:ext uri="{BB962C8B-B14F-4D97-AF65-F5344CB8AC3E}">
        <p14:creationId xmlns:p14="http://schemas.microsoft.com/office/powerpoint/2010/main" val="2515188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61A5-15CF-4762-8BE6-375F1174BC17}"/>
              </a:ext>
            </a:extLst>
          </p:cNvPr>
          <p:cNvSpPr>
            <a:spLocks noGrp="1"/>
          </p:cNvSpPr>
          <p:nvPr>
            <p:ph type="title"/>
          </p:nvPr>
        </p:nvSpPr>
        <p:spPr/>
        <p:txBody>
          <a:bodyPr/>
          <a:lstStyle/>
          <a:p>
            <a:r>
              <a:rPr lang="en-IN" dirty="0"/>
              <a:t>Data source</a:t>
            </a:r>
          </a:p>
        </p:txBody>
      </p:sp>
      <p:sp>
        <p:nvSpPr>
          <p:cNvPr id="3" name="Content Placeholder 2">
            <a:extLst>
              <a:ext uri="{FF2B5EF4-FFF2-40B4-BE49-F238E27FC236}">
                <a16:creationId xmlns:a16="http://schemas.microsoft.com/office/drawing/2014/main" id="{E8E76796-CA59-4563-9363-53B21F870933}"/>
              </a:ext>
            </a:extLst>
          </p:cNvPr>
          <p:cNvSpPr>
            <a:spLocks noGrp="1"/>
          </p:cNvSpPr>
          <p:nvPr>
            <p:ph idx="1"/>
          </p:nvPr>
        </p:nvSpPr>
        <p:spPr>
          <a:xfrm>
            <a:off x="445485" y="2774301"/>
            <a:ext cx="10936513" cy="3636511"/>
          </a:xfrm>
        </p:spPr>
        <p:txBody>
          <a:bodyPr/>
          <a:lstStyle/>
          <a:p>
            <a:pPr eaLnBrk="1" hangingPunct="1">
              <a:lnSpc>
                <a:spcPts val="1263"/>
              </a:lnSpc>
            </a:pPr>
            <a:r>
              <a:rPr lang="en-US" altLang="en-US" sz="1800" dirty="0">
                <a:latin typeface="Arial" panose="020B0604020202020204" pitchFamily="34" charset="0"/>
              </a:rPr>
              <a:t>The</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Arial" panose="020B0604020202020204" pitchFamily="34" charset="0"/>
              </a:rPr>
              <a:t>required</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Arial" panose="020B0604020202020204" pitchFamily="34" charset="0"/>
              </a:rPr>
              <a:t>financial details for company specified by the user are extracted</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Arial" panose="020B0604020202020204" pitchFamily="34" charset="0"/>
              </a:rPr>
              <a:t>from</a:t>
            </a:r>
            <a:r>
              <a:rPr lang="en-US" altLang="en-US" sz="1800" dirty="0">
                <a:latin typeface="Times New Roman" panose="02020603050405020304" pitchFamily="18" charset="0"/>
                <a:cs typeface="Times New Roman" panose="02020603050405020304" pitchFamily="18" charset="0"/>
              </a:rPr>
              <a:t> </a:t>
            </a:r>
            <a:r>
              <a:rPr lang="en-US" altLang="en-US" sz="1800" dirty="0">
                <a:latin typeface="Arial" panose="020B0604020202020204" pitchFamily="34" charset="0"/>
              </a:rPr>
              <a:t>“</a:t>
            </a:r>
            <a:r>
              <a:rPr lang="en-US" altLang="en-US" sz="1800" dirty="0" err="1">
                <a:latin typeface="Arial" panose="020B0604020202020204" pitchFamily="34" charset="0"/>
              </a:rPr>
              <a:t>yfinance</a:t>
            </a:r>
            <a:r>
              <a:rPr lang="en-US" altLang="en-US" sz="1800" dirty="0">
                <a:latin typeface="Arial" panose="020B0604020202020204" pitchFamily="34" charset="0"/>
              </a:rPr>
              <a:t>”</a:t>
            </a:r>
            <a:r>
              <a:rPr lang="en-US" altLang="en-US" dirty="0">
                <a:latin typeface="Arial" panose="020B0604020202020204" pitchFamily="34" charset="0"/>
              </a:rPr>
              <a:t> </a:t>
            </a:r>
            <a:r>
              <a:rPr lang="en-US" altLang="en-US" sz="1800" dirty="0">
                <a:latin typeface="Arial" panose="020B0604020202020204" pitchFamily="34" charset="0"/>
              </a:rPr>
              <a:t>library,</a:t>
            </a:r>
            <a:endParaRPr lang="en-US" altLang="en-US" dirty="0">
              <a:latin typeface="Arial" panose="020B0604020202020204" pitchFamily="34" charset="0"/>
              <a:cs typeface="Times New Roman" panose="02020603050405020304" pitchFamily="18" charset="0"/>
            </a:endParaRPr>
          </a:p>
          <a:p>
            <a:pPr marL="0" indent="0">
              <a:buNone/>
            </a:pPr>
            <a:r>
              <a:rPr lang="en-IN" dirty="0"/>
              <a:t>	As it is extracting data from Yahoo Finance website.</a:t>
            </a:r>
          </a:p>
          <a:p>
            <a:pPr marL="0" indent="0">
              <a:buNone/>
            </a:pPr>
            <a:endParaRPr lang="en-IN" dirty="0"/>
          </a:p>
          <a:p>
            <a:r>
              <a:rPr lang="en-IN" dirty="0"/>
              <a:t>	Manually prepared data used to train a model to have a basic conversation with the user.</a:t>
            </a:r>
          </a:p>
          <a:p>
            <a:endParaRPr lang="en-IN" dirty="0"/>
          </a:p>
          <a:p>
            <a:r>
              <a:rPr lang="en-IN" dirty="0"/>
              <a:t>  Manual data used for services available in </a:t>
            </a:r>
            <a:r>
              <a:rPr lang="en-IN" dirty="0" err="1"/>
              <a:t>yfinance</a:t>
            </a:r>
            <a:r>
              <a:rPr lang="en-IN" dirty="0"/>
              <a:t> which can be extracted</a:t>
            </a:r>
          </a:p>
          <a:p>
            <a:endParaRPr lang="en-IN" dirty="0"/>
          </a:p>
          <a:p>
            <a:r>
              <a:rPr lang="en-IN" dirty="0"/>
              <a:t>	Manual data used for Tickers which is need to be specified in </a:t>
            </a:r>
            <a:r>
              <a:rPr lang="en-IN" dirty="0" err="1"/>
              <a:t>yfinance</a:t>
            </a:r>
            <a:r>
              <a:rPr lang="en-IN" dirty="0"/>
              <a:t> in order to get the 	details of listed companies.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2443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A7B4-CF6E-773D-7967-301A2028BBED}"/>
              </a:ext>
            </a:extLst>
          </p:cNvPr>
          <p:cNvSpPr>
            <a:spLocks noGrp="1"/>
          </p:cNvSpPr>
          <p:nvPr>
            <p:ph type="title"/>
          </p:nvPr>
        </p:nvSpPr>
        <p:spPr/>
        <p:txBody>
          <a:bodyPr/>
          <a:lstStyle/>
          <a:p>
            <a:pPr eaLnBrk="1" hangingPunct="1"/>
            <a:r>
              <a:rPr lang="en-US" altLang="en-US" sz="2400" dirty="0">
                <a:latin typeface="Arial" panose="020B0604020202020204" pitchFamily="34" charset="0"/>
              </a:rPr>
              <a:t>The</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following</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approaches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are implemented</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in</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this</a:t>
            </a:r>
            <a:r>
              <a:rPr lang="en-US" altLang="en-US" sz="2400" dirty="0">
                <a:latin typeface="Times New Roman" panose="02020603050405020304" pitchFamily="18" charset="0"/>
                <a:cs typeface="Times New Roman" panose="02020603050405020304" pitchFamily="18" charset="0"/>
              </a:rPr>
              <a:t> </a:t>
            </a:r>
            <a:r>
              <a:rPr lang="en-US" altLang="en-US" sz="2400" dirty="0">
                <a:latin typeface="Arial" panose="020B0604020202020204" pitchFamily="34" charset="0"/>
              </a:rPr>
              <a:t>project.</a:t>
            </a:r>
          </a:p>
        </p:txBody>
      </p:sp>
      <p:sp>
        <p:nvSpPr>
          <p:cNvPr id="3" name="Content Placeholder 2">
            <a:extLst>
              <a:ext uri="{FF2B5EF4-FFF2-40B4-BE49-F238E27FC236}">
                <a16:creationId xmlns:a16="http://schemas.microsoft.com/office/drawing/2014/main" id="{2A1895EF-AD16-E885-90AE-CB9AED5B1649}"/>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latin typeface="Söhne"/>
              </a:rPr>
              <a:t>Gather a list of listed companies for which financial details will be provided,</a:t>
            </a:r>
          </a:p>
          <a:p>
            <a:pPr algn="l">
              <a:buFont typeface="Arial" panose="020B0604020202020204" pitchFamily="34" charset="0"/>
              <a:buChar char="•"/>
            </a:pPr>
            <a:r>
              <a:rPr lang="en-US" sz="2000" b="0" i="0" dirty="0">
                <a:effectLst/>
                <a:latin typeface="Söhne"/>
              </a:rPr>
              <a:t>Use the Yahoo Finance API to fetch real-time financial data, including latest stock prices, key financial metrics, and company information,</a:t>
            </a:r>
          </a:p>
          <a:p>
            <a:pPr algn="l">
              <a:buFont typeface="Arial" panose="020B0604020202020204" pitchFamily="34" charset="0"/>
              <a:buChar char="•"/>
            </a:pPr>
            <a:r>
              <a:rPr lang="en-US" sz="2000" b="0" i="0" dirty="0">
                <a:effectLst/>
                <a:latin typeface="Söhne"/>
              </a:rPr>
              <a:t>understanding the user intents using </a:t>
            </a:r>
            <a:r>
              <a:rPr lang="en-US" sz="2000" b="0" i="0" dirty="0" err="1">
                <a:solidFill>
                  <a:srgbClr val="92D050"/>
                </a:solidFill>
                <a:effectLst/>
                <a:latin typeface="Söhne"/>
              </a:rPr>
              <a:t>word@vec</a:t>
            </a:r>
            <a:r>
              <a:rPr lang="en-US" sz="2000" b="0" i="0" dirty="0">
                <a:solidFill>
                  <a:srgbClr val="92D050"/>
                </a:solidFill>
                <a:effectLst/>
                <a:latin typeface="Söhne"/>
              </a:rPr>
              <a:t> </a:t>
            </a:r>
            <a:r>
              <a:rPr lang="en-US" sz="2000" b="0" i="0" dirty="0">
                <a:effectLst/>
                <a:latin typeface="Söhne"/>
              </a:rPr>
              <a:t>model,</a:t>
            </a:r>
          </a:p>
          <a:p>
            <a:pPr algn="l">
              <a:buFont typeface="Arial" panose="020B0604020202020204" pitchFamily="34" charset="0"/>
              <a:buChar char="•"/>
            </a:pPr>
            <a:r>
              <a:rPr lang="en-US" sz="2000" dirty="0">
                <a:latin typeface="Söhne"/>
              </a:rPr>
              <a:t>Identifying required service for the user inputs through python function,</a:t>
            </a:r>
          </a:p>
          <a:p>
            <a:pPr algn="l">
              <a:buFont typeface="Arial" panose="020B0604020202020204" pitchFamily="34" charset="0"/>
              <a:buChar char="•"/>
            </a:pPr>
            <a:r>
              <a:rPr lang="en-US" sz="2000" dirty="0">
                <a:latin typeface="Söhne"/>
              </a:rPr>
              <a:t>Capture the company details from the user inputs using </a:t>
            </a:r>
            <a:r>
              <a:rPr lang="en-US" sz="2000" dirty="0">
                <a:solidFill>
                  <a:srgbClr val="92D050"/>
                </a:solidFill>
                <a:latin typeface="Söhne"/>
              </a:rPr>
              <a:t>"</a:t>
            </a:r>
            <a:r>
              <a:rPr lang="en-US" sz="2000" dirty="0" err="1">
                <a:solidFill>
                  <a:srgbClr val="92D050"/>
                </a:solidFill>
                <a:latin typeface="Söhne"/>
              </a:rPr>
              <a:t>en_core_web_sm</a:t>
            </a:r>
            <a:r>
              <a:rPr lang="en-US" sz="2000" dirty="0">
                <a:solidFill>
                  <a:srgbClr val="92D050"/>
                </a:solidFill>
                <a:latin typeface="Söhne"/>
              </a:rPr>
              <a:t>“ </a:t>
            </a:r>
            <a:r>
              <a:rPr lang="en-US" sz="2000" dirty="0">
                <a:latin typeface="Söhne"/>
              </a:rPr>
              <a:t>model,</a:t>
            </a:r>
          </a:p>
          <a:p>
            <a:pPr algn="l">
              <a:buFont typeface="Arial" panose="020B0604020202020204" pitchFamily="34" charset="0"/>
              <a:buChar char="•"/>
            </a:pPr>
            <a:r>
              <a:rPr lang="en-US" sz="2000" dirty="0">
                <a:latin typeface="Söhne"/>
              </a:rPr>
              <a:t>Retrieve the needed reports from </a:t>
            </a:r>
            <a:r>
              <a:rPr lang="en-US" sz="2000" dirty="0" err="1">
                <a:latin typeface="Söhne"/>
              </a:rPr>
              <a:t>yfinance</a:t>
            </a:r>
            <a:r>
              <a:rPr lang="en-US" sz="2000" dirty="0">
                <a:latin typeface="Söhne"/>
              </a:rPr>
              <a:t>,</a:t>
            </a:r>
          </a:p>
          <a:p>
            <a:pPr algn="l">
              <a:buFont typeface="Arial" panose="020B0604020202020204" pitchFamily="34" charset="0"/>
              <a:buChar char="•"/>
            </a:pPr>
            <a:r>
              <a:rPr lang="en-US" sz="2000" dirty="0">
                <a:latin typeface="Söhne"/>
              </a:rPr>
              <a:t>Providing the appropriate report to the user requested.</a:t>
            </a:r>
            <a:endParaRPr lang="en-US" sz="2000" b="0" i="0" dirty="0">
              <a:effectLst/>
              <a:latin typeface="Söhne"/>
            </a:endParaRPr>
          </a:p>
        </p:txBody>
      </p:sp>
    </p:spTree>
    <p:extLst>
      <p:ext uri="{BB962C8B-B14F-4D97-AF65-F5344CB8AC3E}">
        <p14:creationId xmlns:p14="http://schemas.microsoft.com/office/powerpoint/2010/main" val="173743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EBEC-ED01-4191-9891-F37626D1910F}"/>
              </a:ext>
            </a:extLst>
          </p:cNvPr>
          <p:cNvSpPr>
            <a:spLocks noGrp="1"/>
          </p:cNvSpPr>
          <p:nvPr>
            <p:ph type="title"/>
          </p:nvPr>
        </p:nvSpPr>
        <p:spPr/>
        <p:txBody>
          <a:bodyPr/>
          <a:lstStyle/>
          <a:p>
            <a:r>
              <a:rPr lang="en-IN" dirty="0" err="1"/>
              <a:t>Library,Model</a:t>
            </a:r>
            <a:r>
              <a:rPr lang="en-IN" dirty="0"/>
              <a:t> and Dataset</a:t>
            </a:r>
          </a:p>
        </p:txBody>
      </p:sp>
      <p:sp>
        <p:nvSpPr>
          <p:cNvPr id="3" name="Content Placeholder 2">
            <a:extLst>
              <a:ext uri="{FF2B5EF4-FFF2-40B4-BE49-F238E27FC236}">
                <a16:creationId xmlns:a16="http://schemas.microsoft.com/office/drawing/2014/main" id="{88399892-9F06-4CA6-A045-85B9CB59D66F}"/>
              </a:ext>
            </a:extLst>
          </p:cNvPr>
          <p:cNvSpPr>
            <a:spLocks noGrp="1"/>
          </p:cNvSpPr>
          <p:nvPr>
            <p:ph idx="1"/>
          </p:nvPr>
        </p:nvSpPr>
        <p:spPr/>
        <p:txBody>
          <a:bodyPr/>
          <a:lstStyle/>
          <a:p>
            <a:r>
              <a:rPr lang="en-IN" dirty="0"/>
              <a:t>Imported required models for the project</a:t>
            </a:r>
          </a:p>
          <a:p>
            <a:endParaRPr lang="en-IN" dirty="0"/>
          </a:p>
          <a:p>
            <a:endParaRPr lang="en-IN" dirty="0"/>
          </a:p>
          <a:p>
            <a:endParaRPr lang="en-IN" dirty="0"/>
          </a:p>
          <a:p>
            <a:endParaRPr lang="en-IN" dirty="0"/>
          </a:p>
          <a:p>
            <a:r>
              <a:rPr lang="en-IN" dirty="0"/>
              <a:t>Imported all the required manual data prepared to train chatbot </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E082A207-E50C-4260-8954-60BC63DE8BC6}"/>
              </a:ext>
            </a:extLst>
          </p:cNvPr>
          <p:cNvPicPr>
            <a:picLocks noChangeAspect="1"/>
          </p:cNvPicPr>
          <p:nvPr/>
        </p:nvPicPr>
        <p:blipFill>
          <a:blip r:embed="rId2"/>
          <a:stretch>
            <a:fillRect/>
          </a:stretch>
        </p:blipFill>
        <p:spPr>
          <a:xfrm>
            <a:off x="1674115" y="4868948"/>
            <a:ext cx="7392041" cy="815411"/>
          </a:xfrm>
          <a:prstGeom prst="rect">
            <a:avLst/>
          </a:prstGeom>
        </p:spPr>
      </p:pic>
      <p:pic>
        <p:nvPicPr>
          <p:cNvPr id="9" name="Picture 8">
            <a:extLst>
              <a:ext uri="{FF2B5EF4-FFF2-40B4-BE49-F238E27FC236}">
                <a16:creationId xmlns:a16="http://schemas.microsoft.com/office/drawing/2014/main" id="{C09723B4-8140-47D1-B79D-704C8B13ABCF}"/>
              </a:ext>
            </a:extLst>
          </p:cNvPr>
          <p:cNvPicPr>
            <a:picLocks noChangeAspect="1"/>
          </p:cNvPicPr>
          <p:nvPr/>
        </p:nvPicPr>
        <p:blipFill>
          <a:blip r:embed="rId3"/>
          <a:stretch>
            <a:fillRect/>
          </a:stretch>
        </p:blipFill>
        <p:spPr>
          <a:xfrm>
            <a:off x="1674115" y="2706675"/>
            <a:ext cx="7468247" cy="1444649"/>
          </a:xfrm>
          <a:prstGeom prst="rect">
            <a:avLst/>
          </a:prstGeom>
        </p:spPr>
      </p:pic>
    </p:spTree>
    <p:extLst>
      <p:ext uri="{BB962C8B-B14F-4D97-AF65-F5344CB8AC3E}">
        <p14:creationId xmlns:p14="http://schemas.microsoft.com/office/powerpoint/2010/main" val="161886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EB51-6A2A-46CB-9133-FAA8E05A1A01}"/>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FF0EB130-0E5F-495F-AC5D-1D85377F7D5C}"/>
              </a:ext>
            </a:extLst>
          </p:cNvPr>
          <p:cNvSpPr>
            <a:spLocks noGrp="1"/>
          </p:cNvSpPr>
          <p:nvPr>
            <p:ph idx="1"/>
          </p:nvPr>
        </p:nvSpPr>
        <p:spPr/>
        <p:txBody>
          <a:bodyPr/>
          <a:lstStyle/>
          <a:p>
            <a:r>
              <a:rPr lang="en-IN" dirty="0"/>
              <a:t>Created a list of services which can be provide to the user</a:t>
            </a:r>
          </a:p>
          <a:p>
            <a:endParaRPr lang="en-IN" dirty="0"/>
          </a:p>
          <a:p>
            <a:endParaRPr lang="en-IN" dirty="0"/>
          </a:p>
          <a:p>
            <a:endParaRPr lang="en-IN" dirty="0"/>
          </a:p>
          <a:p>
            <a:r>
              <a:rPr lang="en-IN" dirty="0"/>
              <a:t>User </a:t>
            </a:r>
            <a:r>
              <a:rPr lang="en-IN" dirty="0">
                <a:solidFill>
                  <a:srgbClr val="92D050"/>
                </a:solidFill>
              </a:rPr>
              <a:t>Defined function </a:t>
            </a:r>
            <a:r>
              <a:rPr lang="en-IN" dirty="0"/>
              <a:t>to recognize the </a:t>
            </a:r>
            <a:r>
              <a:rPr lang="en-IN" dirty="0">
                <a:solidFill>
                  <a:srgbClr val="92D050"/>
                </a:solidFill>
              </a:rPr>
              <a:t>service</a:t>
            </a:r>
            <a:r>
              <a:rPr lang="en-IN" dirty="0"/>
              <a:t> required for the user from the user inputs</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6C47EADE-4ECE-4F59-ACF0-1B0A5D4EE286}"/>
              </a:ext>
            </a:extLst>
          </p:cNvPr>
          <p:cNvPicPr>
            <a:picLocks noChangeAspect="1"/>
          </p:cNvPicPr>
          <p:nvPr/>
        </p:nvPicPr>
        <p:blipFill>
          <a:blip r:embed="rId2"/>
          <a:stretch>
            <a:fillRect/>
          </a:stretch>
        </p:blipFill>
        <p:spPr>
          <a:xfrm>
            <a:off x="1147443" y="2899899"/>
            <a:ext cx="9897112" cy="883997"/>
          </a:xfrm>
          <a:prstGeom prst="rect">
            <a:avLst/>
          </a:prstGeom>
        </p:spPr>
      </p:pic>
      <p:pic>
        <p:nvPicPr>
          <p:cNvPr id="7" name="Picture 6">
            <a:extLst>
              <a:ext uri="{FF2B5EF4-FFF2-40B4-BE49-F238E27FC236}">
                <a16:creationId xmlns:a16="http://schemas.microsoft.com/office/drawing/2014/main" id="{BE2F67BE-DF3D-404E-AC05-2BAF55BD170F}"/>
              </a:ext>
            </a:extLst>
          </p:cNvPr>
          <p:cNvPicPr>
            <a:picLocks noChangeAspect="1"/>
          </p:cNvPicPr>
          <p:nvPr/>
        </p:nvPicPr>
        <p:blipFill>
          <a:blip r:embed="rId3"/>
          <a:stretch>
            <a:fillRect/>
          </a:stretch>
        </p:blipFill>
        <p:spPr>
          <a:xfrm>
            <a:off x="1147443" y="4530033"/>
            <a:ext cx="9897112" cy="1577477"/>
          </a:xfrm>
          <a:prstGeom prst="rect">
            <a:avLst/>
          </a:prstGeom>
        </p:spPr>
      </p:pic>
    </p:spTree>
    <p:extLst>
      <p:ext uri="{BB962C8B-B14F-4D97-AF65-F5344CB8AC3E}">
        <p14:creationId xmlns:p14="http://schemas.microsoft.com/office/powerpoint/2010/main" val="178190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1EC8-6848-41D7-AA89-DAC8AD2E63B2}"/>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6138300E-632E-41E8-BF93-32514173013C}"/>
              </a:ext>
            </a:extLst>
          </p:cNvPr>
          <p:cNvSpPr>
            <a:spLocks noGrp="1"/>
          </p:cNvSpPr>
          <p:nvPr>
            <p:ph idx="1"/>
          </p:nvPr>
        </p:nvSpPr>
        <p:spPr/>
        <p:txBody>
          <a:bodyPr/>
          <a:lstStyle/>
          <a:p>
            <a:endParaRPr lang="en-IN" dirty="0"/>
          </a:p>
          <a:p>
            <a:r>
              <a:rPr lang="en-IN" dirty="0"/>
              <a:t>User </a:t>
            </a:r>
            <a:r>
              <a:rPr lang="en-IN" dirty="0">
                <a:solidFill>
                  <a:srgbClr val="92D050"/>
                </a:solidFill>
              </a:rPr>
              <a:t>Defined function </a:t>
            </a:r>
            <a:r>
              <a:rPr lang="en-IN" dirty="0"/>
              <a:t>to recognize the </a:t>
            </a:r>
            <a:r>
              <a:rPr lang="en-IN" dirty="0">
                <a:solidFill>
                  <a:srgbClr val="92D050"/>
                </a:solidFill>
              </a:rPr>
              <a:t>Company</a:t>
            </a:r>
            <a:r>
              <a:rPr lang="en-IN" dirty="0"/>
              <a:t> specified by the user from the user inputs</a:t>
            </a:r>
          </a:p>
          <a:p>
            <a:r>
              <a:rPr lang="en-IN" dirty="0"/>
              <a:t>It will identify Entity name using </a:t>
            </a:r>
            <a:r>
              <a:rPr lang="en-IN" dirty="0">
                <a:solidFill>
                  <a:srgbClr val="C00000"/>
                </a:solidFill>
              </a:rPr>
              <a:t>"</a:t>
            </a:r>
            <a:r>
              <a:rPr lang="en-IN" dirty="0" err="1">
                <a:solidFill>
                  <a:srgbClr val="C00000"/>
                </a:solidFill>
              </a:rPr>
              <a:t>en_core_web_sm</a:t>
            </a:r>
            <a:r>
              <a:rPr lang="en-IN" dirty="0">
                <a:solidFill>
                  <a:srgbClr val="C00000"/>
                </a:solidFill>
              </a:rPr>
              <a:t>“ </a:t>
            </a:r>
            <a:r>
              <a:rPr lang="en-IN" dirty="0"/>
              <a:t>pretrained model and search it in Manual data imported.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FDB1DB12-14E5-4008-8349-030F1CCCCA16}"/>
              </a:ext>
            </a:extLst>
          </p:cNvPr>
          <p:cNvPicPr>
            <a:picLocks noChangeAspect="1"/>
          </p:cNvPicPr>
          <p:nvPr/>
        </p:nvPicPr>
        <p:blipFill>
          <a:blip r:embed="rId2"/>
          <a:stretch>
            <a:fillRect/>
          </a:stretch>
        </p:blipFill>
        <p:spPr>
          <a:xfrm>
            <a:off x="1066363" y="3258507"/>
            <a:ext cx="8030503" cy="3382545"/>
          </a:xfrm>
          <a:prstGeom prst="rect">
            <a:avLst/>
          </a:prstGeom>
        </p:spPr>
      </p:pic>
    </p:spTree>
    <p:extLst>
      <p:ext uri="{BB962C8B-B14F-4D97-AF65-F5344CB8AC3E}">
        <p14:creationId xmlns:p14="http://schemas.microsoft.com/office/powerpoint/2010/main" val="836359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151</TotalTime>
  <Words>535</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Söhne</vt:lpstr>
      <vt:lpstr>Times New Roman</vt:lpstr>
      <vt:lpstr>Wingdings 2</vt:lpstr>
      <vt:lpstr>Quotable</vt:lpstr>
      <vt:lpstr>PowerPoint Presentation</vt:lpstr>
      <vt:lpstr>Scope &amp;Objective</vt:lpstr>
      <vt:lpstr>Business Problem Statement</vt:lpstr>
      <vt:lpstr>Analytics Tools</vt:lpstr>
      <vt:lpstr>Data source</vt:lpstr>
      <vt:lpstr>The following approaches are implemented in this project.</vt:lpstr>
      <vt:lpstr>Library,Model and Dataset</vt:lpstr>
      <vt:lpstr>Approach</vt:lpstr>
      <vt:lpstr>Approach</vt:lpstr>
      <vt:lpstr>Approach</vt:lpstr>
      <vt:lpstr>Approach</vt:lpstr>
      <vt:lpstr>Result of Financial Chatbot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Shriram</dc:creator>
  <cp:lastModifiedBy>Naresh Ganapathi</cp:lastModifiedBy>
  <cp:revision>12</cp:revision>
  <dcterms:created xsi:type="dcterms:W3CDTF">2023-07-30T04:47:24Z</dcterms:created>
  <dcterms:modified xsi:type="dcterms:W3CDTF">2023-10-26T03:54:13Z</dcterms:modified>
</cp:coreProperties>
</file>