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74A0-A97D-9EB6-609D-74D965F8B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29E7C-4C35-F860-F8E0-E1D7EADFE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4D5D6-A8CD-0B1B-5D4D-3030FAEC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2AF1-9AC0-645B-5C00-47464BF0E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04F26-B46E-881A-83F4-F29381CF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5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F00C-1CB4-5E1E-D624-924474D2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82E39-BF08-E19F-15A5-736C1B4FA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D4360-C7D0-DD2B-859A-FC7D65E4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33C8-A91D-CBAC-17A4-D446726A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B995-3148-DBC4-1BC5-31B89043E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84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E4F03E-F099-897B-C1BF-81C0B3775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55ADEA-1094-1AD6-5C6B-8ED0BEB7E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CDCA-B4B7-D538-0CFD-B7CD03B5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8072F-CE6B-9433-5DA6-F3218872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E951B-F0F0-317A-C016-CEA5B5E8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F8690-C12B-1396-82B1-788BE1B2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7631-004B-A4E2-7C24-086EBE30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FE16-DC68-1CA5-4130-C430CF61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4CDDA-B743-EF0C-C0C2-8147F555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C875A-DCF4-381D-8E36-6A0B39BD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4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44FF-F1DF-CDB4-A98E-DF2355FF4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A3D7D-9FBB-75A8-2DCC-4A0959DA5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4109F-488F-9D03-E357-7EE3EE50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B11A-0EE5-2F22-DFE2-3DDC41ED7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3D45-9135-F101-E403-7BC6DA90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4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AA08-04F4-A6D6-E6B5-3710D806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F1C7-0BED-0971-61E7-9765C3FFCA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A30DA-AB9F-EE9E-9209-AE392537A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9C3BE-8C48-FC9E-1324-71E9255E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815CA-B70A-994E-C5BC-588E1DBB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F2B0-4D51-F36B-A6B8-C36A11940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68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4802-ED0A-B627-0265-D763BD73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BC7E9-092B-2AEB-FC5A-0CB5B3ACD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8D196-0117-C450-186A-EC52637F30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F9605-89F0-5E36-E3B9-EA69857B8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5D5A5-7A6B-4AAF-B92B-5A19A2D5F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DE8F4-84C5-E461-8E7A-6E6F9280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6F8DB-A12D-CE6B-4914-A2BBB5C3C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B3B88-0B87-0819-197D-F8A85172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26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9431-FB3D-6CBE-5F26-65B6F065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14B9EA-8793-537D-2F63-EE925F32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AD5B5-A3E5-55A2-DC7F-48150D0F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E3B71-B3DC-2012-1774-A4E35424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46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D8BC1-6339-CA87-795F-30F0FC38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795CF-0C52-20A7-0C47-B9EBEBC2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F4388-685A-5914-9D41-52147E7E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3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D012-397F-C79F-709E-B29AC365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1D8F-1FF0-D451-2255-AB5C8644B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065B3-FE2E-4922-3FD7-495BA3663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B9C8-522E-51C6-FD8F-D9109535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600DC-FF92-F61C-9B8A-8BDE00188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4F9DA-AB21-9FC0-4557-D7253283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17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0FB5-8D30-8A66-3963-881FAB3D6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48DE1-A5B5-05A2-EB24-230CD44C7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6B6E-9DB6-B0AE-5074-62EC15B9D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30FFE-35D0-6760-B08F-51B40801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402DF-6230-4670-7D4D-C1222F0E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F04EF-B64A-DD64-AF98-9EBE616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3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BBB71-D680-709A-7217-3742BF6F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4F559-849F-3983-53F5-62A731FCF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62C91-E56E-EED6-9BDB-23CE1C07A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F9145-313F-4AC6-B6F3-AA21F9F3790A}" type="datetimeFigureOut">
              <a:rPr lang="en-IN" smtClean="0"/>
              <a:t>29-05-2024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DBC0D-E423-B932-D907-84F2C4578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319D-0C0D-0F22-D2CC-1E24FE779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589F6-DB5D-48B9-8AD5-344FE09C8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60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vm-works-jvm-architecture/" TargetMode="External"/><Relationship Id="rId2" Type="http://schemas.openxmlformats.org/officeDocument/2006/relationships/hyperlink" Target="https://www.geeksforgeeks.org/differences-jdk-jre-jv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geeksforgeeks.org/java-lang-class-class-java-set-1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ashtable-in-java/" TargetMode="External"/><Relationship Id="rId2" Type="http://schemas.openxmlformats.org/officeDocument/2006/relationships/hyperlink" Target="https://www.geeksforgeeks.org/set-in-java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7EDC-4CED-6DEF-E12C-13159B9C64C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75070" y="255638"/>
            <a:ext cx="7895303" cy="294968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Core java</a:t>
            </a:r>
            <a:endParaRPr lang="en-IN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D1098-54E0-5EB3-3489-0EE2208577D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629265"/>
            <a:ext cx="12192000" cy="622873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Singleton class </a:t>
            </a:r>
            <a:r>
              <a:rPr lang="en-US" sz="2000" b="1" dirty="0"/>
              <a:t>:</a:t>
            </a:r>
          </a:p>
          <a:p>
            <a:pPr algn="just"/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In java singleton class is a class that can have only one object at a  time</a:t>
            </a:r>
            <a:endParaRPr lang="en-US" sz="1600" i="1" dirty="0">
              <a:solidFill>
                <a:schemeClr val="accent4">
                  <a:lumMod val="75000"/>
                </a:schemeClr>
              </a:solidFill>
            </a:endParaRPr>
          </a:p>
          <a:p>
            <a:pPr algn="l" fontAlgn="base">
              <a:buFont typeface="+mj-lt"/>
              <a:buAutoNum type="arabicPeriod"/>
            </a:pPr>
            <a:r>
              <a:rPr lang="en-US" sz="1600" b="0" i="1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Make a constructor private.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static method that has the return type object of this singleton class. 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Here, the concept of </a:t>
            </a:r>
            <a:r>
              <a:rPr lang="en-US" sz="1600" b="0" i="1" u="sng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Lazy initialization </a:t>
            </a:r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is used to write this static method.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primary purpose of a java Singleton class is to restrict the  number of object creations to only one.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Memory space wastage does not occur with the use of the singleton class because it restricts instance creation</a:t>
            </a:r>
            <a:endParaRPr lang="en-US" sz="1600" dirty="0">
              <a:solidFill>
                <a:schemeClr val="accent4">
                  <a:lumMod val="75000"/>
                </a:schemeClr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algn="l" fontAlgn="base">
              <a:buFont typeface="+mj-lt"/>
              <a:buAutoNum type="arabicPeriod" startAt="2"/>
            </a:pP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There are two forms of singleton design patterns, which are: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Early Instantiation:</a:t>
            </a:r>
            <a:r>
              <a:rPr lang="en-US" sz="1600" b="0" i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object creation takes place at the load 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Lazy Instantiation</a:t>
            </a:r>
            <a:r>
              <a:rPr lang="en-US" sz="160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:</a:t>
            </a:r>
            <a:r>
              <a:rPr lang="en-US" sz="1600" b="0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</a:t>
            </a:r>
            <a:r>
              <a:rPr lang="en-US" sz="1600" b="0" i="0" dirty="0">
                <a:solidFill>
                  <a:schemeClr val="accent4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object creation is done according to the requirement.</a:t>
            </a:r>
          </a:p>
          <a:p>
            <a:pPr algn="l" fontAlgn="base">
              <a:buFont typeface="+mj-lt"/>
              <a:buAutoNum type="arabicPeriod" startAt="2"/>
            </a:pPr>
            <a:endParaRPr lang="en-US" sz="1500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algn="l"/>
            <a:r>
              <a:rPr lang="en-IN" sz="2000" b="1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Google Sans"/>
              </a:rPr>
              <a:t>A class loader: </a:t>
            </a:r>
          </a:p>
          <a:p>
            <a:pPr algn="l"/>
            <a:r>
              <a:rPr lang="en-IN" sz="1800" dirty="0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sym typeface="Wingdings" panose="05000000000000000000" pitchFamily="2" charset="2"/>
              </a:rPr>
              <a:t></a:t>
            </a:r>
            <a:r>
              <a:rPr lang="en-US" sz="18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Google Sans"/>
              </a:rPr>
              <a:t>is </a:t>
            </a:r>
            <a:r>
              <a:rPr lang="en-US" sz="1800" b="0" i="0" dirty="0">
                <a:solidFill>
                  <a:schemeClr val="accent2"/>
                </a:solidFill>
                <a:effectLst/>
                <a:latin typeface="Google Sans"/>
              </a:rPr>
              <a:t>an object that is responsible for loading classes</a:t>
            </a:r>
            <a:r>
              <a:rPr lang="en-US" sz="18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pPr algn="l"/>
            <a:r>
              <a:rPr lang="en-US" sz="16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Google Sans"/>
                <a:sym typeface="Wingdings" panose="05000000000000000000" pitchFamily="2" charset="2"/>
              </a:rPr>
              <a:t></a:t>
            </a:r>
            <a:r>
              <a:rPr lang="en-US" sz="16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Google Sans"/>
              </a:rPr>
              <a:t> It </a:t>
            </a:r>
            <a:r>
              <a:rPr lang="en-US" sz="16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is a part of the </a:t>
            </a:r>
            <a:r>
              <a:rPr lang="en-US" sz="1600" b="1" i="0" u="sng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Runtime Environment</a:t>
            </a:r>
            <a:r>
              <a:rPr lang="en-US" sz="16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that dynamically loads Java classes into the </a:t>
            </a:r>
            <a:r>
              <a:rPr lang="en-US" sz="1600" b="1" i="0" u="sng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 Virtual Machine</a:t>
            </a:r>
            <a:r>
              <a:rPr lang="en-US" sz="16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</a:t>
            </a:r>
          </a:p>
          <a:p>
            <a:pPr algn="l"/>
            <a:r>
              <a:rPr lang="en-US" sz="16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  <a:sym typeface="Wingdings" panose="05000000000000000000" pitchFamily="2" charset="2"/>
              </a:rPr>
              <a:t></a:t>
            </a:r>
            <a:r>
              <a:rPr lang="en-US" sz="16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To know the ClassLoader that loads a class the </a:t>
            </a:r>
            <a:r>
              <a:rPr lang="en-US" sz="1600" b="1" i="1" u="sng" dirty="0">
                <a:solidFill>
                  <a:srgbClr val="0563C1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getClassLoader</a:t>
            </a:r>
            <a:r>
              <a:rPr lang="en-US" sz="1600" b="1" i="1" u="sng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1600" b="1" i="1" u="sng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 </a:t>
            </a:r>
            <a:r>
              <a:rPr lang="en-IN" sz="16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method is used.</a:t>
            </a:r>
          </a:p>
        </p:txBody>
      </p:sp>
    </p:spTree>
    <p:extLst>
      <p:ext uri="{BB962C8B-B14F-4D97-AF65-F5344CB8AC3E}">
        <p14:creationId xmlns:p14="http://schemas.microsoft.com/office/powerpoint/2010/main" val="202986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735F12-3DE9-7E39-AA70-DE4F3FBD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algn="l"/>
            <a:r>
              <a:rPr lang="en-US" dirty="0"/>
              <a:t>                                                                   </a:t>
            </a:r>
            <a:r>
              <a:rPr lang="en-US" sz="2800" b="1" dirty="0"/>
              <a:t>Collections framework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</a:rPr>
              <a:t>List:</a:t>
            </a:r>
          </a:p>
          <a:p>
            <a:pPr algn="l"/>
            <a:r>
              <a:rPr lang="en-US" sz="2000" b="0" i="0" dirty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Google Sans"/>
              </a:rPr>
              <a:t>The List interface in Java </a:t>
            </a:r>
            <a:r>
              <a:rPr lang="en-US" sz="2000" b="0" i="0" dirty="0">
                <a:solidFill>
                  <a:schemeClr val="accent2"/>
                </a:solidFill>
                <a:effectLst/>
                <a:latin typeface="Google Sans"/>
              </a:rPr>
              <a:t>provides an ordered collection of elements that allows duplicates and provides methods to add, remove, and access elements based on their index</a:t>
            </a:r>
            <a:r>
              <a:rPr lang="en-US" sz="20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</a:p>
          <a:p>
            <a:pPr algn="l"/>
            <a:r>
              <a:rPr lang="en-US" b="1" dirty="0">
                <a:solidFill>
                  <a:schemeClr val="accent1"/>
                </a:solidFill>
                <a:highlight>
                  <a:srgbClr val="FFFFFF"/>
                </a:highlight>
                <a:latin typeface="Google Sans"/>
              </a:rPr>
              <a:t>ArrayList:</a:t>
            </a:r>
          </a:p>
          <a:p>
            <a:pPr algn="l" fontAlgn="base"/>
            <a:r>
              <a:rPr lang="en-US" b="0" i="1" dirty="0">
                <a:solidFill>
                  <a:schemeClr val="accent2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  </a:t>
            </a:r>
            <a:r>
              <a:rPr lang="en-US" sz="2000" b="0" i="1" dirty="0">
                <a:solidFill>
                  <a:schemeClr val="accent2"/>
                </a:solidFill>
                <a:effectLst/>
                <a:latin typeface="Nunito" pitchFamily="2" charset="0"/>
              </a:rPr>
              <a:t>ArrayList is a resizable array implementation in java.</a:t>
            </a:r>
          </a:p>
          <a:p>
            <a:pPr algn="l" fontAlgn="base"/>
            <a:r>
              <a:rPr lang="en-US" sz="2000" b="0" i="1" dirty="0">
                <a:solidFill>
                  <a:schemeClr val="accent2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 </a:t>
            </a:r>
            <a:r>
              <a:rPr lang="en-US" sz="2000" b="0" i="1" dirty="0">
                <a:solidFill>
                  <a:schemeClr val="accent2"/>
                </a:solidFill>
                <a:effectLst/>
                <a:latin typeface="Nunito" pitchFamily="2" charset="0"/>
              </a:rPr>
              <a:t>The backing data structure of ArrayList is an array of Object class.</a:t>
            </a:r>
          </a:p>
          <a:p>
            <a:pPr algn="l" fontAlgn="base"/>
            <a:r>
              <a:rPr lang="en-US" sz="2000" b="0" i="1" dirty="0">
                <a:solidFill>
                  <a:schemeClr val="accent2"/>
                </a:solidFill>
                <a:effectLst/>
                <a:latin typeface="Nunito" pitchFamily="2" charset="0"/>
                <a:sym typeface="Wingdings" panose="05000000000000000000" pitchFamily="2" charset="2"/>
              </a:rPr>
              <a:t> </a:t>
            </a:r>
            <a:r>
              <a:rPr lang="en-US" sz="2000" b="0" i="1" dirty="0">
                <a:solidFill>
                  <a:schemeClr val="accent2"/>
                </a:solidFill>
                <a:effectLst/>
                <a:latin typeface="Nunito" pitchFamily="2" charset="0"/>
              </a:rPr>
              <a:t>When creating an ArrayList you can provide initial capacity then the array is declared                                 	with the given capacity.</a:t>
            </a:r>
          </a:p>
          <a:p>
            <a:pPr marL="342900" indent="-342900" algn="l" fontAlgn="base">
              <a:buFont typeface="Wingdings" panose="05000000000000000000" pitchFamily="2" charset="2"/>
              <a:buChar char="è"/>
            </a:pPr>
            <a:r>
              <a:rPr lang="en-US" sz="2000" b="0" i="1" dirty="0">
                <a:solidFill>
                  <a:schemeClr val="accent2"/>
                </a:solidFill>
                <a:effectLst/>
                <a:latin typeface="Nunito" pitchFamily="2" charset="0"/>
              </a:rPr>
              <a:t>The default capacity value is 10. If the initial capacity is not specified by the user</a:t>
            </a:r>
          </a:p>
          <a:p>
            <a:pPr marL="342900" indent="-342900" algn="l" fontAlgn="base">
              <a:buFont typeface="Wingdings" panose="05000000000000000000" pitchFamily="2" charset="2"/>
              <a:buChar char="è"/>
            </a:pPr>
            <a:r>
              <a:rPr lang="en-US" sz="2000" b="0" i="1" dirty="0">
                <a:solidFill>
                  <a:schemeClr val="accent2"/>
                </a:solidFill>
                <a:effectLst/>
                <a:latin typeface="Nunito" pitchFamily="2" charset="0"/>
              </a:rPr>
              <a:t> then the default capacity is used to create an array of objects.</a:t>
            </a:r>
          </a:p>
          <a:p>
            <a:pPr marL="342900" indent="-342900" algn="l" fontAlgn="base">
              <a:buFont typeface="Wingdings" panose="05000000000000000000" pitchFamily="2" charset="2"/>
              <a:buChar char="è"/>
            </a:pPr>
            <a:r>
              <a:rPr lang="en-US" sz="2000" b="0" i="1" dirty="0">
                <a:solidFill>
                  <a:schemeClr val="accent2"/>
                </a:solidFill>
                <a:effectLst/>
                <a:latin typeface="Nunito" pitchFamily="2" charset="0"/>
              </a:rPr>
              <a:t>When an element is added to an ArrayList it first checks whether the new element has room to fill or it needs to grow the size of the internal array, </a:t>
            </a:r>
          </a:p>
          <a:p>
            <a:pPr marL="342900" indent="-342900" algn="l" fontAlgn="base">
              <a:buFont typeface="Wingdings" panose="05000000000000000000" pitchFamily="2" charset="2"/>
              <a:buChar char="è"/>
            </a:pPr>
            <a:r>
              <a:rPr lang="en-US" sz="2000" b="0" i="1" dirty="0">
                <a:solidFill>
                  <a:schemeClr val="accent2"/>
                </a:solidFill>
                <a:effectLst/>
                <a:latin typeface="Nunito" pitchFamily="2" charset="0"/>
              </a:rPr>
              <a:t>If capacity has to be increased then the new capacity is calculated which is 50% more than the old 	capacity and the array is increased by that capacity.</a:t>
            </a:r>
          </a:p>
          <a:p>
            <a:pPr algn="l"/>
            <a:r>
              <a:rPr lang="en-IN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en-IN" sz="2000" dirty="0">
                <a:solidFill>
                  <a:schemeClr val="accent2"/>
                </a:solidFill>
                <a:sym typeface="Wingdings" panose="05000000000000000000" pitchFamily="2" charset="2"/>
              </a:rPr>
              <a:t>ArrayList  is non_synchronised.</a:t>
            </a:r>
            <a:endParaRPr lang="en-IN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11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0F09-E1C2-7081-8F2F-0AEC79B2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22" y="0"/>
            <a:ext cx="12169877" cy="6858000"/>
          </a:xfrm>
        </p:spPr>
        <p:txBody>
          <a:bodyPr/>
          <a:lstStyle/>
          <a:p>
            <a:r>
              <a:rPr lang="en-US" b="1" dirty="0"/>
              <a:t>LinkedList:</a:t>
            </a:r>
          </a:p>
          <a:p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  <a:t>A linked list is a </a:t>
            </a:r>
            <a:r>
              <a:rPr lang="en-US" sz="1800" b="0" i="0" dirty="0">
                <a:solidFill>
                  <a:schemeClr val="accent1"/>
                </a:solidFill>
                <a:effectLst/>
                <a:latin typeface="Google Sans"/>
              </a:rPr>
              <a:t>linear data structure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Google Sans"/>
              </a:rPr>
              <a:t>, in which the elements are not stored at contiguous memory locations.</a:t>
            </a:r>
            <a:endParaRPr lang="en-US" sz="1800" b="1" dirty="0">
              <a:solidFill>
                <a:schemeClr val="accent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regular"/>
              </a:rPr>
              <a:t>Java LinkedList class can contain duplicate elements.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regular"/>
              </a:rPr>
              <a:t>Java LinkedList class maintains insertion order.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regular"/>
              </a:rPr>
              <a:t>Java LinkedList class is non synchronized.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regular"/>
              </a:rPr>
              <a:t>In Java LinkedList class, manipulation is fast because no shifting needs to occur.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inter-regular"/>
              </a:rPr>
              <a:t>Java LinkedList class can be used as a list, stack or queue.</a:t>
            </a:r>
          </a:p>
          <a:p>
            <a:endParaRPr lang="en-IN" sz="1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AC388-7D0B-839F-DC42-6F5F392F2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306943"/>
              </p:ext>
            </p:extLst>
          </p:nvPr>
        </p:nvGraphicFramePr>
        <p:xfrm>
          <a:off x="0" y="2851355"/>
          <a:ext cx="11921613" cy="4006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40361">
                  <a:extLst>
                    <a:ext uri="{9D8B030D-6E8A-4147-A177-3AD203B41FA5}">
                      <a16:colId xmlns:a16="http://schemas.microsoft.com/office/drawing/2014/main" val="312918133"/>
                    </a:ext>
                  </a:extLst>
                </a:gridCol>
                <a:gridCol w="6081252">
                  <a:extLst>
                    <a:ext uri="{9D8B030D-6E8A-4147-A177-3AD203B41FA5}">
                      <a16:colId xmlns:a16="http://schemas.microsoft.com/office/drawing/2014/main" val="2189741465"/>
                    </a:ext>
                  </a:extLst>
                </a:gridCol>
              </a:tblGrid>
              <a:tr h="498944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</a:t>
                      </a:r>
                      <a:r>
                        <a:rPr lang="en-US" sz="2000" b="1" dirty="0"/>
                        <a:t>ArrayList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</a:t>
                      </a:r>
                      <a:r>
                        <a:rPr lang="en-US" sz="2000" b="1" dirty="0"/>
                        <a:t>LinkedList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63381"/>
                  </a:ext>
                </a:extLst>
              </a:tr>
              <a:tr h="3507701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Manipulating ArrayList takes more time due to the internal implementation. Whenever we remove an element, internally, the array is traversed and the memory bits are shifted.</a:t>
                      </a:r>
                    </a:p>
                    <a:p>
                      <a:endParaRPr 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works better when the application demands storing the data and accessing it.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store only similar types of data,</a:t>
                      </a:r>
                      <a:r>
                        <a:rPr lang="en-I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Less memory is used.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be one, two or multi-dimensional.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Insertion operation is slow.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Manipulating LinkedList takes less time compared to ArrayList because, in a doubly-linked list, there is no concept of shifting the memory bits. The list is traversed and the reference link is changed.</a:t>
                      </a:r>
                    </a:p>
                    <a:p>
                      <a:endParaRPr lang="en-US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class works better when the application demands manipulation of the stored data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to store any types of data,</a:t>
                      </a:r>
                      <a:r>
                        <a:rPr lang="en-IN" sz="18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More memory is used.</a:t>
                      </a:r>
                    </a:p>
                    <a:p>
                      <a:endParaRPr lang="en-IN" sz="18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can either be single, double or circular LinkedList, .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Insertion operation is fast.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627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44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B3A145E-DE8D-CF8C-7E14-9FF1AFE93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00B050"/>
                </a:solidFill>
              </a:rPr>
              <a:t>Set Interface:</a:t>
            </a:r>
          </a:p>
          <a:p>
            <a:pPr algn="l"/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Berlin Sans FB" panose="020E0602020502020306" pitchFamily="34" charset="0"/>
              </a:rPr>
              <a:t>Set in Java is an interface declared in java. util package. It extends the collection interface that allows creating an unordered collection or list, where duplicate values are not allowed.</a:t>
            </a:r>
          </a:p>
          <a:p>
            <a:pPr algn="l"/>
            <a:r>
              <a:rPr lang="en-IN" sz="2000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HashSet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HashSet Implements </a:t>
            </a:r>
            <a:r>
              <a:rPr lang="en-US" sz="1800" b="0" i="0" u="sng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 Interface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The data structure for HashSet is </a:t>
            </a:r>
            <a:r>
              <a:rPr lang="en-US" sz="1800" b="0" i="0" u="sng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Hashtable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As it implements the Set Interface, duplicate values are not allowed.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Objects that you insert in HashSet are not guaranteed to be inserted in the same order. Objects are inserted based</a:t>
            </a:r>
          </a:p>
          <a:p>
            <a:pPr algn="just" fontAlgn="base"/>
            <a:r>
              <a:rPr lang="en-US" sz="1800" dirty="0">
                <a:solidFill>
                  <a:schemeClr val="accent1"/>
                </a:solidFill>
                <a:highlight>
                  <a:srgbClr val="FFFFFF"/>
                </a:highlight>
                <a:latin typeface="Nunito" pitchFamily="2" charset="0"/>
              </a:rPr>
              <a:t>   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on their hash code.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NULL elements are allowed in HashSet.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HashSet also implements </a:t>
            </a:r>
            <a:r>
              <a:rPr lang="en-US" sz="1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Serializable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and </a:t>
            </a:r>
            <a:r>
              <a:rPr lang="en-US" sz="1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Cloneable</a:t>
            </a:r>
            <a:r>
              <a:rPr lang="en-US" sz="1800" b="0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interfaces.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u="sng" dirty="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Internal Working of a HashSet</a:t>
            </a:r>
            <a:endParaRPr lang="en-US" sz="1800" b="1" u="sng" dirty="0">
              <a:solidFill>
                <a:srgbClr val="00B050"/>
              </a:solidFill>
              <a:highlight>
                <a:srgbClr val="FFFFFF"/>
              </a:highlight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 HashSet uses HashMap for storing its object internally.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73239"/>
                </a:solidFill>
                <a:highlight>
                  <a:srgbClr val="FFFFFF"/>
                </a:highlight>
                <a:latin typeface="Nunito" pitchFamily="2" charset="0"/>
              </a:rPr>
              <a:t>So </a:t>
            </a: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to enter a value in HashMap we need a key-value pair, but in HashSet, we are passing only one value.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Actually the value we insert in HashSet acts as a key to the map Object and for its value,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java uses a constant  variable. 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So in the key-value pair, all the values will be the same.</a:t>
            </a:r>
          </a:p>
          <a:p>
            <a:pPr algn="l"/>
            <a:endParaRPr lang="en-IN" sz="1800" dirty="0">
              <a:solidFill>
                <a:schemeClr val="accent2">
                  <a:lumMod val="50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13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787</Words>
  <Application>Microsoft Office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Berlin Sans FB</vt:lpstr>
      <vt:lpstr>Calibri</vt:lpstr>
      <vt:lpstr>Calibri Light</vt:lpstr>
      <vt:lpstr>Google Sans</vt:lpstr>
      <vt:lpstr>inter-regular</vt:lpstr>
      <vt:lpstr>Nunito</vt:lpstr>
      <vt:lpstr>Wingdings</vt:lpstr>
      <vt:lpstr>Office Theme</vt:lpstr>
      <vt:lpstr>    Core java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Core java</dc:title>
  <dc:creator>Naresh aj</dc:creator>
  <cp:lastModifiedBy>Naresh aj</cp:lastModifiedBy>
  <cp:revision>9</cp:revision>
  <dcterms:created xsi:type="dcterms:W3CDTF">2024-05-10T05:17:47Z</dcterms:created>
  <dcterms:modified xsi:type="dcterms:W3CDTF">2024-05-29T11:20:10Z</dcterms:modified>
</cp:coreProperties>
</file>