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63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50A8-0346-4CA4-12E0-A02A9D519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D8778-87CF-448D-E54B-C59A69693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B832C-FABD-6D6C-6D25-1E6CFB5D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94CE-E7C1-4184-9345-F4B8F5169C2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1B636-BBE7-057F-D4BB-5B89FBCD0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9087C-9CAB-E2E5-1603-B0D3FF8C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A60-FE72-49B0-9CBC-C79F42E21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60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0DF7-11AF-4556-0E0C-54CFDE26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12472-E819-85AF-DCD7-A9C553907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8D290-950A-D940-4BB5-D3315CCF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94CE-E7C1-4184-9345-F4B8F5169C2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35CD2-ADC8-2AF2-1519-63C3C609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EE38C-0986-812A-01DA-E487AB72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A60-FE72-49B0-9CBC-C79F42E21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83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892C3A-7808-DCC7-ECB3-0B4DE91D5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F2667-3EE2-AF25-296F-331FB68D1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2E228-18D6-8870-E545-2ADC9263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94CE-E7C1-4184-9345-F4B8F5169C2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539B0-20CB-87A9-84F4-B70C3806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52171-AC49-1780-B9FC-0F8F5763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A60-FE72-49B0-9CBC-C79F42E21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57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31B8-6329-C408-B573-B686B703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49C4-3F66-21AA-239A-20A41DE1E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68C06-CF0B-8480-2CB5-EF6C22A4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94CE-E7C1-4184-9345-F4B8F5169C2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A3932-981B-8D09-5D87-E58B8233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7B92B-C82E-A878-CAAF-57481B66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A60-FE72-49B0-9CBC-C79F42E21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22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1803E-E980-8B0A-69E0-C847AD081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3136F-6B29-087A-8C26-4E4EA893E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C5358-005B-BFBD-E4AE-4ED174FB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94CE-E7C1-4184-9345-F4B8F5169C2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9114D-D05C-B816-7104-ECA12E30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5906F-895D-560A-B9A3-FADDEC82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A60-FE72-49B0-9CBC-C79F42E21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79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228F-C3CF-82FD-6019-AA890D4F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6A23C-7320-5CA0-0350-8C97606AA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68DF2-87EE-4D2F-091E-FB81E10B1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D3312-7BB4-0F8A-E485-EC76E809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94CE-E7C1-4184-9345-F4B8F5169C2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54378-A303-1DAF-3392-72AB2DA7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2CB51-B13A-2100-FEC4-9E37AAB9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A60-FE72-49B0-9CBC-C79F42E21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07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D812-4505-E020-048C-8AAFD633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A5BDF-11E0-F726-466E-936E7CDA5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E563C-9D7E-A8A5-0D76-05444BBCD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E31F0-3D18-39DB-3CBC-103F1D8E7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E84D3-7D78-2C61-09E7-DB40B0B00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7C61B6-F483-2E30-583B-675252BDA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94CE-E7C1-4184-9345-F4B8F5169C2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EC82B2-37F7-576B-208E-3D2062B7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279C3-883D-6D24-F48F-19A3AB6A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A60-FE72-49B0-9CBC-C79F42E21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34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A04A-6AB9-B71C-3DA3-1E8EDF30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73F4B-7A89-53CA-5FF9-706758A8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94CE-E7C1-4184-9345-F4B8F5169C2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F98C2-D130-5B56-CA67-98745BFB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D1889-4651-2E7C-C6A1-2E62F126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A60-FE72-49B0-9CBC-C79F42E21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61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364290-E647-CC4E-38D6-E41CDB94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94CE-E7C1-4184-9345-F4B8F5169C2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EE50B-E268-E24A-83F0-E6E5CD76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BC361-3CBB-8FFF-61C2-6D598CA7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A60-FE72-49B0-9CBC-C79F42E21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62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60F3-804A-F593-458C-6C1E18971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D391-C653-3D23-18D1-63453AE2F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7D069-D6F1-7041-B5AB-D5AEE699E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8D8D8-57FD-D944-7EB6-548618D8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94CE-E7C1-4184-9345-F4B8F5169C2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B626A-DEF4-A836-B71C-2D4E1B92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D3BFD-C42A-7DD7-7B36-8F4FD337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A60-FE72-49B0-9CBC-C79F42E21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98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72D5-72A7-DBAE-A9BF-7B97A177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92CAE-9433-48C0-1589-7E9332055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6266F-4454-28EA-0D45-DFD97A804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979E9-F692-325C-715A-BF3C1B3F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94CE-E7C1-4184-9345-F4B8F5169C2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EC88A-6AC2-CE09-0E87-E2F8B63C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10ADB-21CB-0EF4-F183-F77C9D62C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A60-FE72-49B0-9CBC-C79F42E21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25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E7041-95CB-0D21-3225-E0BB013E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0B5E6-33B9-8C9C-0982-2631D84CD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C0E3A-E91D-2F55-E5C9-F50D11669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C94CE-E7C1-4184-9345-F4B8F5169C2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31191-6D81-E033-072B-C3263F2C2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8A0B2-A27D-B3FD-C2EA-DCAF827DA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3BA60-FE72-49B0-9CBC-C79F42E21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80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hokitschool/angular_docker_app.git" TargetMode="External"/><Relationship Id="rId2" Type="http://schemas.openxmlformats.org/officeDocument/2006/relationships/hyperlink" Target="DockerAshokitNotes.ppt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shokitschool/asp_dotnet_docker_app.gi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DockerAshokit.pptx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79DF-505A-9A90-C34E-891C8F17A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1) What is Docker</a:t>
            </a:r>
          </a:p>
          <a:p>
            <a:pPr marL="0" indent="0">
              <a:buNone/>
            </a:pPr>
            <a:r>
              <a:rPr lang="en-IN" sz="1800" dirty="0"/>
              <a:t> 2) Docker Advantages </a:t>
            </a:r>
          </a:p>
          <a:p>
            <a:pPr marL="0" indent="0">
              <a:buNone/>
            </a:pPr>
            <a:r>
              <a:rPr lang="en-IN" sz="1800" dirty="0"/>
              <a:t>3) Docker Architecture </a:t>
            </a:r>
          </a:p>
          <a:p>
            <a:pPr marL="0" indent="0">
              <a:buNone/>
            </a:pPr>
            <a:r>
              <a:rPr lang="en-IN" sz="1800" dirty="0"/>
              <a:t>4) Dockerfile &amp; keywords</a:t>
            </a:r>
          </a:p>
          <a:p>
            <a:pPr marL="0" indent="0">
              <a:buNone/>
            </a:pPr>
            <a:r>
              <a:rPr lang="en-IN" sz="1800"/>
              <a:t>5</a:t>
            </a:r>
            <a:r>
              <a:rPr lang="en-IN" sz="1800" dirty="0"/>
              <a:t>) Docker Images</a:t>
            </a:r>
          </a:p>
          <a:p>
            <a:pPr marL="0" indent="0">
              <a:buNone/>
            </a:pPr>
            <a:r>
              <a:rPr lang="en-IN" sz="1800" dirty="0"/>
              <a:t>6) Docker Registry </a:t>
            </a:r>
          </a:p>
          <a:p>
            <a:pPr marL="0" indent="0">
              <a:buNone/>
            </a:pPr>
            <a:r>
              <a:rPr lang="en-IN" sz="1800" dirty="0"/>
              <a:t>7) Docker Containers</a:t>
            </a:r>
          </a:p>
          <a:p>
            <a:pPr marL="0" indent="0">
              <a:buNone/>
            </a:pPr>
            <a:r>
              <a:rPr lang="en-IN" sz="1800" dirty="0"/>
              <a:t> 8) Docker Network </a:t>
            </a:r>
          </a:p>
          <a:p>
            <a:pPr marL="0" indent="0">
              <a:buNone/>
            </a:pPr>
            <a:r>
              <a:rPr lang="en-IN" sz="1800" dirty="0"/>
              <a:t>9) Docker Volumes </a:t>
            </a:r>
          </a:p>
          <a:p>
            <a:pPr marL="0" indent="0">
              <a:buNone/>
            </a:pPr>
            <a:r>
              <a:rPr lang="en-IN" sz="1800" dirty="0"/>
              <a:t>10) Docker Compose</a:t>
            </a:r>
          </a:p>
          <a:p>
            <a:pPr marL="0" indent="0">
              <a:buNone/>
            </a:pPr>
            <a:r>
              <a:rPr lang="en-IN" sz="1800" dirty="0"/>
              <a:t>11) Docker Swarm</a:t>
            </a:r>
          </a:p>
          <a:p>
            <a:pPr marL="0" indent="0">
              <a:buNone/>
            </a:pPr>
            <a:r>
              <a:rPr lang="en-IN" sz="1800" dirty="0"/>
              <a:t>12) Java Web App + Docker </a:t>
            </a:r>
          </a:p>
          <a:p>
            <a:pPr marL="0" indent="0">
              <a:buNone/>
            </a:pPr>
            <a:r>
              <a:rPr lang="en-IN" sz="1800" dirty="0"/>
              <a:t>13) Spring Boot + Docker </a:t>
            </a:r>
          </a:p>
          <a:p>
            <a:pPr marL="0" indent="0">
              <a:buNone/>
            </a:pPr>
            <a:r>
              <a:rPr lang="en-IN" sz="1800" dirty="0"/>
              <a:t>14) Python Flask + Docker </a:t>
            </a:r>
          </a:p>
          <a:p>
            <a:pPr marL="0" indent="0">
              <a:buNone/>
            </a:pPr>
            <a:r>
              <a:rPr lang="en-IN" sz="1800" dirty="0"/>
              <a:t>15) Angular + Docker</a:t>
            </a:r>
          </a:p>
          <a:p>
            <a:pPr marL="0" indent="0">
              <a:buNone/>
            </a:pPr>
            <a:r>
              <a:rPr lang="en-IN" sz="1800" dirty="0"/>
              <a:t>16) React JS + Docker</a:t>
            </a:r>
          </a:p>
          <a:p>
            <a:pPr marL="0" indent="0">
              <a:buNone/>
            </a:pPr>
            <a:r>
              <a:rPr lang="en-IN" sz="1800" dirty="0"/>
              <a:t>17) DOT Net+ Docker</a:t>
            </a:r>
          </a:p>
          <a:p>
            <a:pPr marL="0" indent="0">
              <a:buNone/>
            </a:pPr>
            <a:r>
              <a:rPr lang="en-IN" sz="1800" dirty="0"/>
              <a:t>18) Spring Boot + MySQL + Docker Compose</a:t>
            </a:r>
          </a:p>
        </p:txBody>
      </p:sp>
    </p:spTree>
    <p:extLst>
      <p:ext uri="{BB962C8B-B14F-4D97-AF65-F5344CB8AC3E}">
        <p14:creationId xmlns:p14="http://schemas.microsoft.com/office/powerpoint/2010/main" val="2015323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5B219-437A-A0FF-4828-B52A8C9C5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EXPOSE Keyword</a:t>
            </a:r>
          </a:p>
          <a:p>
            <a:r>
              <a:rPr lang="en-US" sz="1800" dirty="0"/>
              <a:t>=&gt; It is used to specify on which port number our container will run Ex:</a:t>
            </a:r>
          </a:p>
          <a:p>
            <a:r>
              <a:rPr lang="en-US" sz="1800" dirty="0"/>
              <a:t>EXPOSE 8080</a:t>
            </a:r>
          </a:p>
          <a:p>
            <a:r>
              <a:rPr lang="en-US" sz="1800" dirty="0"/>
              <a:t>Note: By using EXPOSE keyword can't modify docker container port.</a:t>
            </a:r>
          </a:p>
          <a:p>
            <a:pPr marL="0" indent="0">
              <a:buNone/>
            </a:pPr>
            <a:r>
              <a:rPr lang="en-US" sz="1800" b="1" dirty="0"/>
              <a:t>ENTRYPOINT</a:t>
            </a:r>
          </a:p>
          <a:p>
            <a:pPr marL="0" indent="0">
              <a:buNone/>
            </a:pPr>
            <a:r>
              <a:rPr lang="en-US" sz="1800" dirty="0"/>
              <a:t>=&gt; It is used to run our application code in docker container</a:t>
            </a:r>
          </a:p>
          <a:p>
            <a:r>
              <a:rPr lang="en-US" sz="1800" dirty="0"/>
              <a:t>Ex:   ENTRYPOINT ["java", "-Jar", "java-app.jar"]</a:t>
            </a:r>
          </a:p>
          <a:p>
            <a:pPr marL="0" indent="0">
              <a:buNone/>
            </a:pPr>
            <a:r>
              <a:rPr lang="en-US" sz="1800" b="1" dirty="0"/>
              <a:t>USER keyword</a:t>
            </a:r>
          </a:p>
          <a:p>
            <a:r>
              <a:rPr lang="en-US" sz="1800" dirty="0"/>
              <a:t>=&gt; It is used to specify the USER account to execute </a:t>
            </a:r>
            <a:r>
              <a:rPr lang="en-US" sz="1800" dirty="0" err="1"/>
              <a:t>dockerfile</a:t>
            </a:r>
            <a:r>
              <a:rPr lang="en-US" sz="1800" dirty="0"/>
              <a:t> instruction</a:t>
            </a:r>
          </a:p>
          <a:p>
            <a:r>
              <a:rPr lang="en-US" sz="1800" dirty="0"/>
              <a:t>Ex:  USER root</a:t>
            </a:r>
          </a:p>
          <a:p>
            <a:r>
              <a:rPr lang="en-US" sz="1800" dirty="0"/>
              <a:t>USER ec2-user</a:t>
            </a:r>
          </a:p>
          <a:p>
            <a:r>
              <a:rPr lang="en-US" sz="1800" dirty="0"/>
              <a:t>USER </a:t>
            </a:r>
            <a:r>
              <a:rPr lang="en-US" sz="1800" dirty="0" err="1"/>
              <a:t>ashok</a:t>
            </a:r>
            <a:r>
              <a:rPr lang="en-US" sz="1800" dirty="0"/>
              <a:t>.</a:t>
            </a:r>
          </a:p>
          <a:p>
            <a:r>
              <a:rPr lang="en-US" sz="1800" b="1" dirty="0"/>
              <a:t>ARG Keyword</a:t>
            </a:r>
          </a:p>
          <a:p>
            <a:r>
              <a:rPr lang="en-US" sz="1800" dirty="0"/>
              <a:t>=&gt; It is used to pass dynamic values</a:t>
            </a:r>
          </a:p>
          <a:p>
            <a:r>
              <a:rPr lang="en-US" sz="1800" dirty="0"/>
              <a:t>EX:  ARG branch-name</a:t>
            </a:r>
          </a:p>
          <a:p>
            <a:r>
              <a:rPr lang="en-US" sz="1800" dirty="0"/>
              <a:t>RUN sh 'git clone -b $branch-name &lt;repo-url&gt;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39082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C497F-8A9D-0364-3B74-1E1122F02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VOLUME keyword</a:t>
            </a:r>
          </a:p>
          <a:p>
            <a:r>
              <a:rPr lang="en-US" sz="1800" dirty="0"/>
              <a:t>=&gt; It is used to specify DOCKER volume for storing the data</a:t>
            </a:r>
          </a:p>
          <a:p>
            <a:r>
              <a:rPr lang="en-US" sz="1800" dirty="0"/>
              <a:t>Ex:  VOLUME mysql-db-data </a:t>
            </a:r>
          </a:p>
          <a:p>
            <a:r>
              <a:rPr lang="en-US" sz="1800" b="1" dirty="0"/>
              <a:t>How to Dockerize Java Web Application ?</a:t>
            </a:r>
          </a:p>
          <a:p>
            <a:pPr marL="0" indent="0">
              <a:buNone/>
            </a:pPr>
            <a:r>
              <a:rPr lang="en-US" sz="1800" dirty="0"/>
              <a:t>=&gt; To build Java projects we will use Maven as Build Tool</a:t>
            </a:r>
          </a:p>
          <a:p>
            <a:pPr marL="0" indent="0">
              <a:buNone/>
            </a:pPr>
            <a:r>
              <a:rPr lang="en-US" sz="1800" dirty="0"/>
              <a:t>=&gt; To build Java project using Maven we will execute maven goals like below</a:t>
            </a:r>
          </a:p>
          <a:p>
            <a:pPr marL="0" indent="0">
              <a:buNone/>
            </a:pPr>
            <a:r>
              <a:rPr lang="en-US" sz="1800" dirty="0"/>
              <a:t>$ </a:t>
            </a:r>
            <a:r>
              <a:rPr lang="en-US" sz="1800" dirty="0" err="1"/>
              <a:t>mvn</a:t>
            </a:r>
            <a:r>
              <a:rPr lang="en-US" sz="1800" dirty="0"/>
              <a:t> clean package</a:t>
            </a:r>
          </a:p>
          <a:p>
            <a:pPr marL="0" indent="0">
              <a:buNone/>
            </a:pPr>
            <a:r>
              <a:rPr lang="en-US" sz="1800" dirty="0"/>
              <a:t>=&gt; Java web app will be packaged as war (Web-</a:t>
            </a:r>
            <a:r>
              <a:rPr lang="en-US" sz="1800" dirty="0" err="1"/>
              <a:t>Archieve</a:t>
            </a:r>
            <a:r>
              <a:rPr lang="en-US" sz="1800" dirty="0"/>
              <a:t>) file</a:t>
            </a:r>
          </a:p>
          <a:p>
            <a:pPr marL="0" indent="0">
              <a:buNone/>
            </a:pPr>
            <a:r>
              <a:rPr lang="en-US" sz="1800" dirty="0"/>
              <a:t>Note: war file will be created in </a:t>
            </a:r>
            <a:r>
              <a:rPr lang="en-US" sz="1800" dirty="0" err="1"/>
              <a:t>projec</a:t>
            </a:r>
            <a:r>
              <a:rPr lang="en-US" sz="1800" dirty="0"/>
              <a:t> target directory</a:t>
            </a:r>
          </a:p>
          <a:p>
            <a:pPr marL="0" indent="0">
              <a:buNone/>
            </a:pPr>
            <a:r>
              <a:rPr lang="en-US" sz="1800" dirty="0"/>
              <a:t>=&gt; To run war file we need to keep war file in tomcat server webapps folder (deployment)</a:t>
            </a:r>
          </a:p>
          <a:p>
            <a:r>
              <a:rPr lang="en-IN" sz="1800" dirty="0"/>
              <a:t>Step-1: Install git client software</a:t>
            </a:r>
          </a:p>
          <a:p>
            <a:r>
              <a:rPr lang="en-IN" sz="1800" dirty="0"/>
              <a:t>$ </a:t>
            </a:r>
            <a:r>
              <a:rPr lang="en-IN" sz="1800" dirty="0" err="1"/>
              <a:t>sudo</a:t>
            </a:r>
            <a:r>
              <a:rPr lang="en-IN" sz="1800" dirty="0"/>
              <a:t> yum install git</a:t>
            </a:r>
          </a:p>
          <a:p>
            <a:r>
              <a:rPr lang="en-IN" sz="1800" dirty="0"/>
              <a:t>Step-2: Clone git repo</a:t>
            </a:r>
          </a:p>
          <a:p>
            <a:r>
              <a:rPr lang="en-IN" sz="1800" dirty="0"/>
              <a:t>#### Java Maven Web App Git Repo: https://github.com/ashokitschool/maven-web-app.git #####*</a:t>
            </a:r>
          </a:p>
          <a:p>
            <a:r>
              <a:rPr lang="en-IN" sz="1800" dirty="0"/>
              <a:t>Step-3 Go inside project directory</a:t>
            </a:r>
          </a:p>
          <a:p>
            <a:r>
              <a:rPr lang="en-IN" sz="1800" dirty="0"/>
              <a:t>$ cd maven-web-app</a:t>
            </a:r>
          </a:p>
          <a:p>
            <a:r>
              <a:rPr lang="en-IN" sz="1800" dirty="0"/>
              <a:t>Step-4 Install Maven software</a:t>
            </a:r>
          </a:p>
          <a:p>
            <a:r>
              <a:rPr lang="en-IN" sz="1800" dirty="0"/>
              <a:t>$ </a:t>
            </a:r>
            <a:r>
              <a:rPr lang="en-IN" sz="1800" dirty="0" err="1"/>
              <a:t>sudo</a:t>
            </a:r>
            <a:r>
              <a:rPr lang="en-IN" sz="1800" dirty="0"/>
              <a:t> yum install maven</a:t>
            </a:r>
          </a:p>
          <a:p>
            <a:r>
              <a:rPr lang="en-IN" sz="1800" dirty="0"/>
              <a:t>Step-5 Build Project using maven goals</a:t>
            </a:r>
          </a:p>
          <a:p>
            <a:r>
              <a:rPr lang="en-IN" sz="1800" dirty="0"/>
              <a:t>$ </a:t>
            </a:r>
            <a:r>
              <a:rPr lang="en-IN" sz="1800" dirty="0" err="1"/>
              <a:t>mvn</a:t>
            </a:r>
            <a:r>
              <a:rPr lang="en-IN" sz="1800" dirty="0"/>
              <a:t> clean package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5001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9891F-5DD7-9BE7-3D21-13558A742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endParaRPr lang="en-IN" sz="1800" b="1" dirty="0"/>
          </a:p>
          <a:p>
            <a:r>
              <a:rPr lang="en-IN" sz="1800" b="1" dirty="0"/>
              <a:t>Step-6 Create Dockerfile</a:t>
            </a:r>
          </a:p>
          <a:p>
            <a:r>
              <a:rPr lang="en-IN" sz="1800" dirty="0"/>
              <a:t>$ vi Dockerfile</a:t>
            </a:r>
          </a:p>
          <a:p>
            <a:r>
              <a:rPr lang="en-IN" sz="1800" dirty="0"/>
              <a:t>FROM tomcat: jre-8</a:t>
            </a:r>
          </a:p>
          <a:p>
            <a:r>
              <a:rPr lang="en-IN" sz="1800" dirty="0"/>
              <a:t>MAINTAINER Ashok</a:t>
            </a:r>
          </a:p>
          <a:p>
            <a:r>
              <a:rPr lang="en-IN" sz="1800" dirty="0"/>
              <a:t>COPY target/</a:t>
            </a:r>
            <a:r>
              <a:rPr lang="en-IN" sz="1800" dirty="0" err="1"/>
              <a:t>app.war</a:t>
            </a:r>
            <a:r>
              <a:rPr lang="en-IN" sz="1800" dirty="0"/>
              <a:t> /usr/local/tomcat/webapps/</a:t>
            </a:r>
            <a:r>
              <a:rPr lang="en-IN" sz="1800" dirty="0" err="1"/>
              <a:t>app.war</a:t>
            </a:r>
            <a:endParaRPr lang="en-IN" sz="1800" dirty="0"/>
          </a:p>
          <a:p>
            <a:r>
              <a:rPr lang="en-IN" sz="1800" dirty="0"/>
              <a:t>EXPOSE 8080</a:t>
            </a:r>
          </a:p>
          <a:p>
            <a:pPr marL="0" indent="0">
              <a:buNone/>
            </a:pPr>
            <a:r>
              <a:rPr lang="en-IN" sz="1800" dirty="0"/>
              <a:t>## Step-5 Build Docker Image</a:t>
            </a:r>
          </a:p>
          <a:p>
            <a:r>
              <a:rPr lang="en-IN" sz="1800" dirty="0"/>
              <a:t>$ docker build -t &lt;image-name&gt;.</a:t>
            </a:r>
          </a:p>
          <a:p>
            <a:r>
              <a:rPr lang="en-IN" sz="1800" dirty="0"/>
              <a:t>## Step-6 Check Docker Image created</a:t>
            </a:r>
          </a:p>
          <a:p>
            <a:r>
              <a:rPr lang="en-IN" sz="1800" dirty="0"/>
              <a:t>$ docker images</a:t>
            </a:r>
          </a:p>
          <a:p>
            <a:r>
              <a:rPr lang="en-IN" sz="1800" dirty="0"/>
              <a:t>## Step-7 :: Run Docker Image</a:t>
            </a:r>
          </a:p>
          <a:p>
            <a:r>
              <a:rPr lang="en-IN" sz="1800" dirty="0"/>
              <a:t>$ docker run -p 8080:8080 d &lt;image-name&gt;</a:t>
            </a:r>
          </a:p>
          <a:p>
            <a:r>
              <a:rPr lang="en-US" sz="1800" dirty="0"/>
              <a:t>## Step-8: Check Docker Container</a:t>
            </a:r>
          </a:p>
          <a:p>
            <a:r>
              <a:rPr lang="en-US" sz="1800" dirty="0"/>
              <a:t>$ docker ps</a:t>
            </a:r>
          </a:p>
          <a:p>
            <a:r>
              <a:rPr lang="en-US" sz="1800" dirty="0"/>
              <a:t>## Step-9 :: Enable 8080 port in EC2 VM security group inbound rules</a:t>
            </a:r>
          </a:p>
          <a:p>
            <a:r>
              <a:rPr lang="en-US" sz="1800" dirty="0"/>
              <a:t>## Step-10: Access Application in browser</a:t>
            </a:r>
          </a:p>
          <a:p>
            <a:r>
              <a:rPr lang="en-US" sz="1800" dirty="0"/>
              <a:t>URL: http://public-ip:8080/maven-web-app/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50238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3C5C3-450F-3FD2-ED73-C719ADB8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b="1" i="1" dirty="0">
              <a:solidFill>
                <a:schemeClr val="accent6"/>
              </a:solidFill>
            </a:endParaRPr>
          </a:p>
          <a:p>
            <a:endParaRPr lang="en-US" b="1" i="1" dirty="0">
              <a:solidFill>
                <a:schemeClr val="accent6"/>
              </a:solidFill>
            </a:endParaRPr>
          </a:p>
          <a:p>
            <a:r>
              <a:rPr lang="en-US" b="1" i="1" dirty="0">
                <a:solidFill>
                  <a:schemeClr val="accent6"/>
                </a:solidFill>
              </a:rPr>
              <a:t>SpringBoot Application deployment Process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chemeClr val="accent1"/>
                </a:solidFill>
              </a:rPr>
              <a:t>How to Dockerize Spring Boot Application?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1"/>
                </a:solidFill>
              </a:rPr>
              <a:t>=&gt; Spring Boot is java based framework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1"/>
                </a:solidFill>
              </a:rPr>
              <a:t>=&gt; Using Spring Boot we can develop java applications easily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1"/>
                </a:solidFill>
              </a:rPr>
              <a:t>=&gt; Spring Boot applications will be packaged as jar file for execution/deployment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1"/>
                </a:solidFill>
              </a:rPr>
              <a:t>=&gt;To Run Spring Boot applications we need to run jar file like below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1"/>
                </a:solidFill>
              </a:rPr>
              <a:t>   Syntax $ java -jar &lt;jar-file-name&gt;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1"/>
                </a:solidFill>
              </a:rPr>
              <a:t>  Note: To run jar file we need java software</a:t>
            </a:r>
          </a:p>
          <a:p>
            <a:pPr marL="0" indent="0">
              <a:buNone/>
            </a:pPr>
            <a:r>
              <a:rPr lang="en-US" sz="1800" b="1" i="1" dirty="0"/>
              <a:t>Dockerfile for Spring Boot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6">
                    <a:lumMod val="50000"/>
                  </a:schemeClr>
                </a:solidFill>
              </a:rPr>
              <a:t>FROM openjdk:11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6">
                    <a:lumMod val="50000"/>
                  </a:schemeClr>
                </a:solidFill>
              </a:rPr>
              <a:t>MAINTAINER Ashok &lt;ashokitschool@gmail.com&gt;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6">
                    <a:lumMod val="50000"/>
                  </a:schemeClr>
                </a:solidFill>
              </a:rPr>
              <a:t>COPY target/spring-boot-app.jar /usr/app/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6">
                    <a:lumMod val="50000"/>
                  </a:schemeClr>
                </a:solidFill>
              </a:rPr>
              <a:t>WORKDIR /usr/app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6">
                    <a:lumMod val="50000"/>
                  </a:schemeClr>
                </a:solidFill>
              </a:rPr>
              <a:t>EXPOSE 8080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6">
                    <a:lumMod val="50000"/>
                  </a:schemeClr>
                </a:solidFill>
              </a:rPr>
              <a:t>ENTRYPOINT["java", "-jar", "springboot-app.jar"]</a:t>
            </a:r>
          </a:p>
          <a:p>
            <a:endParaRPr lang="en-IN" sz="1800" b="1" i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191FC8-C35F-EC3F-ECE7-7DD6986AC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" y="0"/>
            <a:ext cx="7904762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28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B69CD-CF16-B79C-D09F-24A33D040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chemeClr val="accent4"/>
                </a:solidFill>
              </a:rPr>
              <a:t># Clone git repo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accent4"/>
                </a:solidFill>
              </a:rPr>
              <a:t>$ git clone  https://github.com/ashokitschool/spring-boot-docker-app.git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accent4"/>
                </a:solidFill>
              </a:rPr>
              <a:t># get into project directory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accent4"/>
                </a:solidFill>
              </a:rPr>
              <a:t>$ cd spring-boot-docker-app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accent4"/>
                </a:solidFill>
              </a:rPr>
              <a:t># Build project using maven $ </a:t>
            </a:r>
            <a:r>
              <a:rPr lang="en-IN" sz="1800" dirty="0" err="1">
                <a:solidFill>
                  <a:schemeClr val="accent4"/>
                </a:solidFill>
              </a:rPr>
              <a:t>mvn</a:t>
            </a:r>
            <a:r>
              <a:rPr lang="en-IN" sz="1800" dirty="0">
                <a:solidFill>
                  <a:schemeClr val="accent4"/>
                </a:solidFill>
              </a:rPr>
              <a:t> clean package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accent4"/>
                </a:solidFill>
              </a:rPr>
              <a:t># check target directory content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accent4"/>
                </a:solidFill>
              </a:rPr>
              <a:t>$ ls -1 target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accent4"/>
                </a:solidFill>
              </a:rPr>
              <a:t># Build docker image using below command $ docker build -t </a:t>
            </a:r>
            <a:r>
              <a:rPr lang="en-IN" sz="1800" dirty="0" err="1">
                <a:solidFill>
                  <a:schemeClr val="accent4"/>
                </a:solidFill>
              </a:rPr>
              <a:t>sb</a:t>
            </a:r>
            <a:r>
              <a:rPr lang="en-IN" sz="1800" dirty="0">
                <a:solidFill>
                  <a:schemeClr val="accent4"/>
                </a:solidFill>
              </a:rPr>
              <a:t>-app.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accent4"/>
                </a:solidFill>
              </a:rPr>
              <a:t># Check docker images created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accent4"/>
                </a:solidFill>
              </a:rPr>
              <a:t>$ docker images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accent4"/>
                </a:solidFill>
              </a:rPr>
              <a:t># Run docker image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accent4"/>
                </a:solidFill>
              </a:rPr>
              <a:t>$ docker run -p 8080:8080 -d </a:t>
            </a:r>
            <a:r>
              <a:rPr lang="en-IN" sz="1800" dirty="0" err="1">
                <a:solidFill>
                  <a:schemeClr val="accent4"/>
                </a:solidFill>
              </a:rPr>
              <a:t>sb</a:t>
            </a:r>
            <a:r>
              <a:rPr lang="en-IN" sz="1800" dirty="0">
                <a:solidFill>
                  <a:schemeClr val="accent4"/>
                </a:solidFill>
              </a:rPr>
              <a:t>-app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accent4"/>
                </a:solidFill>
              </a:rPr>
              <a:t>Note: Enable 8080 port in EC2 VM security Groups inbound rules</a:t>
            </a:r>
          </a:p>
          <a:p>
            <a:pPr marL="0" indent="0">
              <a:buNone/>
            </a:pPr>
            <a:endParaRPr lang="en-IN" sz="18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How to connect with Container ?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# Get running containers info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$ docker ps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# Connect with container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$ docker exec -it &lt;container-id&gt; /bin/bash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Note: We can connect with only Running containers .only</a:t>
            </a:r>
            <a:endParaRPr lang="en-IN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180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BF387-3178-B289-CDF8-0DB84551B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RUN vs CMD vs Entrypoint in Dockerfile</a:t>
            </a:r>
          </a:p>
          <a:p>
            <a:pPr marL="0" indent="0">
              <a:buNone/>
            </a:pPr>
            <a:r>
              <a:rPr lang="en-US" sz="1800" dirty="0"/>
              <a:t>RUN: To execute instructions while Docker image getting created</a:t>
            </a:r>
          </a:p>
          <a:p>
            <a:pPr marL="0" indent="0">
              <a:buNone/>
            </a:pPr>
            <a:r>
              <a:rPr lang="en-US" sz="1800" dirty="0"/>
              <a:t>CMD: To execute instructions while Docker container getting created</a:t>
            </a:r>
          </a:p>
          <a:p>
            <a:pPr marL="0" indent="0">
              <a:buNone/>
            </a:pPr>
            <a:r>
              <a:rPr lang="en-US" sz="1800" dirty="0"/>
              <a:t>ENTRY POINT: To execute instructions while container getting created</a:t>
            </a:r>
          </a:p>
          <a:p>
            <a:pPr marL="0" indent="0">
              <a:buNone/>
            </a:pPr>
            <a:r>
              <a:rPr lang="en-US" sz="1800" dirty="0"/>
              <a:t>Note: CMD instructions we can override while running docker image where as ENTRYPOINT instructions we can't override.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Running</a:t>
            </a:r>
          </a:p>
          <a:p>
            <a:pPr marL="0" indent="0">
              <a:buNone/>
            </a:pPr>
            <a:r>
              <a:rPr lang="en-US" sz="1800" i="1" dirty="0"/>
              <a:t>The steps to run are:</a:t>
            </a:r>
          </a:p>
          <a:p>
            <a:pPr marL="0" indent="0">
              <a:buNone/>
            </a:pPr>
            <a:r>
              <a:rPr lang="en-US" sz="1800" i="1" dirty="0"/>
              <a:t>1. clone this tool: git clone https://github.com/ashokitschool/asp_dotnet_docker_app</a:t>
            </a:r>
          </a:p>
          <a:p>
            <a:pPr marL="0" indent="0">
              <a:buNone/>
            </a:pPr>
            <a:r>
              <a:rPr lang="en-US" sz="1800" i="1" dirty="0"/>
              <a:t>2. cd into the folder: cd asp_dotnet docker_app</a:t>
            </a:r>
          </a:p>
          <a:p>
            <a:pPr marL="0" indent="0">
              <a:buNone/>
            </a:pPr>
            <a:r>
              <a:rPr lang="en-US" sz="1800" i="1" dirty="0"/>
              <a:t>3. Build a docker image: docker build </a:t>
            </a:r>
          </a:p>
          <a:p>
            <a:pPr marL="0" indent="0">
              <a:buNone/>
            </a:pPr>
            <a:r>
              <a:rPr lang="en-US" sz="1800" i="1" dirty="0"/>
              <a:t>webapp</a:t>
            </a:r>
          </a:p>
          <a:p>
            <a:pPr marL="0" indent="0">
              <a:buNone/>
            </a:pPr>
            <a:r>
              <a:rPr lang="en-US" sz="1800" i="1" dirty="0"/>
              <a:t>4. Run a container with: docker run -t p 8080:80 -d webapp</a:t>
            </a:r>
          </a:p>
          <a:p>
            <a:pPr marL="0" indent="0">
              <a:buNone/>
            </a:pPr>
            <a:r>
              <a:rPr lang="en-US" sz="1800" i="1" dirty="0"/>
              <a:t>5. Open your browser and navigate to: localhost:8080</a:t>
            </a:r>
            <a:endParaRPr lang="en-IN" sz="1800" i="1" dirty="0"/>
          </a:p>
        </p:txBody>
      </p:sp>
    </p:spTree>
    <p:extLst>
      <p:ext uri="{BB962C8B-B14F-4D97-AF65-F5344CB8AC3E}">
        <p14:creationId xmlns:p14="http://schemas.microsoft.com/office/powerpoint/2010/main" val="4032603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38C9E-E32A-2FEE-41ED-D199BB208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20000"/>
          </a:bodyPr>
          <a:lstStyle/>
          <a:p>
            <a:r>
              <a:rPr lang="en-IN" sz="1800" dirty="0"/>
              <a:t>Java Web App Git Repo: </a:t>
            </a:r>
            <a:r>
              <a:rPr lang="en-IN" sz="1800" dirty="0">
                <a:hlinkClick r:id="rId2" action="ppaction://hlinkpres?slideindex=1&amp;slidetitle="/>
              </a:rPr>
              <a:t>https://github.com/ashokitschool/maven-web-app.git</a:t>
            </a:r>
            <a:endParaRPr lang="en-IN" sz="1800" dirty="0"/>
          </a:p>
          <a:p>
            <a:r>
              <a:rPr lang="en-IN" sz="1800" dirty="0"/>
              <a:t>Spring Boot App Git Repo: </a:t>
            </a:r>
            <a:r>
              <a:rPr lang="en-IN" sz="1800" dirty="0">
                <a:hlinkClick r:id="rId2" action="ppaction://hlinkpres?slideindex=1&amp;slidetitle="/>
              </a:rPr>
              <a:t>https://github.com/ashokitschool/spring-boot-docker-app.git </a:t>
            </a:r>
            <a:endParaRPr lang="en-IN" sz="1800" dirty="0"/>
          </a:p>
          <a:p>
            <a:r>
              <a:rPr lang="en-IN" sz="1800" dirty="0"/>
              <a:t>Python Flask Git Repo URL: </a:t>
            </a:r>
            <a:r>
              <a:rPr lang="en-IN" sz="1800" dirty="0">
                <a:hlinkClick r:id="rId2" action="ppaction://hlinkpres?slideindex=1&amp;slidetitle="/>
              </a:rPr>
              <a:t>https://github.com/ashokitschool/python-flask-docker-app </a:t>
            </a:r>
            <a:endParaRPr lang="en-IN" sz="1800" dirty="0"/>
          </a:p>
          <a:p>
            <a:r>
              <a:rPr lang="en-IN" sz="1800" dirty="0"/>
              <a:t>React JS App Git Repo URL: </a:t>
            </a:r>
            <a:r>
              <a:rPr lang="en-IN" sz="1800" dirty="0">
                <a:hlinkClick r:id="rId2" action="ppaction://hlinkpres?slideindex=1&amp;slidetitle="/>
              </a:rPr>
              <a:t>https://github.com/ashokitschool/React JS_Docker_App.git </a:t>
            </a:r>
            <a:endParaRPr lang="en-IN" sz="1800" dirty="0"/>
          </a:p>
          <a:p>
            <a:r>
              <a:rPr lang="en-IN" sz="1800" dirty="0"/>
              <a:t>Angular App Git Repo URL: </a:t>
            </a:r>
            <a:r>
              <a:rPr lang="en-IN" sz="1800" dirty="0">
                <a:hlinkClick r:id="rId3"/>
              </a:rPr>
              <a:t>https://github.com/ashokitschool/angular_docker_app.git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.DOT NET App Git Repo URL: </a:t>
            </a:r>
            <a:r>
              <a:rPr lang="en-IN" sz="1800" dirty="0">
                <a:hlinkClick r:id="rId4"/>
              </a:rPr>
              <a:t>https://github.com/ashokitschool/asp_dotnet_docker_app.git</a:t>
            </a: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US" sz="1800" dirty="0"/>
              <a:t>Docker Network</a:t>
            </a:r>
          </a:p>
          <a:p>
            <a:pPr marL="0" indent="0">
              <a:buNone/>
            </a:pPr>
            <a:r>
              <a:rPr lang="en-US" sz="1800" dirty="0"/>
              <a:t>=&gt; Network is all about communication</a:t>
            </a:r>
          </a:p>
          <a:p>
            <a:pPr marL="0" indent="0">
              <a:buNone/>
            </a:pPr>
            <a:r>
              <a:rPr lang="en-US" sz="1800" dirty="0"/>
              <a:t>=&gt; Docker network is used to provided isolated network for containers</a:t>
            </a:r>
          </a:p>
          <a:p>
            <a:pPr marL="0" indent="0">
              <a:buNone/>
            </a:pPr>
            <a:r>
              <a:rPr lang="en-US" sz="1800" dirty="0"/>
              <a:t>=&gt; By default we have 3 networks in Docker</a:t>
            </a:r>
          </a:p>
          <a:p>
            <a:pPr marL="0" indent="0">
              <a:buNone/>
            </a:pPr>
            <a:r>
              <a:rPr lang="en-US" sz="1800" dirty="0"/>
              <a:t>1) bridge</a:t>
            </a:r>
          </a:p>
          <a:p>
            <a:pPr marL="0" indent="0">
              <a:buNone/>
            </a:pPr>
            <a:r>
              <a:rPr lang="en-US" sz="1800" dirty="0"/>
              <a:t>2) host</a:t>
            </a:r>
          </a:p>
          <a:p>
            <a:pPr marL="0" indent="0">
              <a:buNone/>
            </a:pPr>
            <a:r>
              <a:rPr lang="en-US" sz="1800" dirty="0"/>
              <a:t>3) none</a:t>
            </a:r>
          </a:p>
          <a:p>
            <a:pPr marL="0" indent="0">
              <a:buNone/>
            </a:pPr>
            <a:r>
              <a:rPr lang="en-US" sz="1800" dirty="0"/>
              <a:t>=&gt; Docker providing network for the containers using Network Drivers</a:t>
            </a:r>
          </a:p>
          <a:p>
            <a:pPr marL="0" indent="0">
              <a:buNone/>
            </a:pPr>
            <a:r>
              <a:rPr lang="en-US" sz="1800" dirty="0"/>
              <a:t>1) Bridge</a:t>
            </a:r>
          </a:p>
          <a:p>
            <a:pPr marL="0" indent="0">
              <a:buNone/>
            </a:pPr>
            <a:r>
              <a:rPr lang="en-US" sz="1800" dirty="0"/>
              <a:t>2) Host</a:t>
            </a:r>
          </a:p>
          <a:p>
            <a:pPr marL="0" indent="0">
              <a:buNone/>
            </a:pPr>
            <a:r>
              <a:rPr lang="en-US" sz="1800" dirty="0"/>
              <a:t>3) None</a:t>
            </a:r>
          </a:p>
          <a:p>
            <a:pPr marL="0" indent="0">
              <a:buNone/>
            </a:pPr>
            <a:r>
              <a:rPr lang="en-US" sz="1800" dirty="0"/>
              <a:t>(default)</a:t>
            </a:r>
          </a:p>
          <a:p>
            <a:pPr marL="0" indent="0">
              <a:buNone/>
            </a:pPr>
            <a:r>
              <a:rPr lang="en-US" sz="1800" dirty="0"/>
              <a:t>4) Overlay --&gt; Docker swarm</a:t>
            </a:r>
          </a:p>
          <a:p>
            <a:pPr marL="0" indent="0">
              <a:buNone/>
            </a:pPr>
            <a:r>
              <a:rPr lang="en-US" sz="1800" dirty="0"/>
              <a:t>5) Macvlannone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04155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EC6BD-809A-F92E-DC04-C4958E97A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=&gt; Bridge Driver is recommended to run standalone container. It will assign one IP for our container. This is the default driver.</a:t>
            </a:r>
          </a:p>
          <a:p>
            <a:pPr marL="0" indent="0">
              <a:buNone/>
            </a:pPr>
            <a:r>
              <a:rPr lang="en-US" sz="1800" dirty="0"/>
              <a:t>=&gt; Host Driver is also used to run standalone container. It will assign any IP for the container.</a:t>
            </a:r>
          </a:p>
          <a:p>
            <a:pPr marL="0" indent="0">
              <a:buNone/>
            </a:pPr>
            <a:r>
              <a:rPr lang="en-US" sz="1800" dirty="0"/>
              <a:t>=&gt; None driver means no network will be available for our container.</a:t>
            </a:r>
          </a:p>
          <a:p>
            <a:pPr marL="0" indent="0">
              <a:buNone/>
            </a:pPr>
            <a:r>
              <a:rPr lang="en-US" sz="1800" dirty="0"/>
              <a:t>=&gt; Overlay driver is used for Orchestration (Docker Swarm).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/>
              <a:t>Macvlan network driver will provide physical IP for our containers.</a:t>
            </a:r>
          </a:p>
          <a:p>
            <a:pPr>
              <a:buFont typeface="Symbol" panose="05050102010706020507" pitchFamily="18" charset="2"/>
              <a:buChar char="Þ"/>
            </a:pPr>
            <a:endParaRPr lang="en-US" sz="1800" dirty="0"/>
          </a:p>
          <a:p>
            <a:pPr>
              <a:buFont typeface="Symbol" panose="05050102010706020507" pitchFamily="18" charset="2"/>
              <a:buChar char="Þ"/>
            </a:pPr>
            <a:r>
              <a:rPr lang="en-IN" sz="1800" dirty="0"/>
              <a:t># display docker networks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IN" sz="1800" dirty="0"/>
              <a:t>$ docker network ls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IN" sz="1800" dirty="0"/>
              <a:t># create docker network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IN" sz="1800" dirty="0"/>
              <a:t>$ docker network create ashokit-</a:t>
            </a:r>
            <a:r>
              <a:rPr lang="en-IN" sz="1800" dirty="0" err="1"/>
              <a:t>nw</a:t>
            </a:r>
            <a:endParaRPr lang="en-IN" sz="1800" dirty="0"/>
          </a:p>
          <a:p>
            <a:pPr>
              <a:buFont typeface="Symbol" panose="05050102010706020507" pitchFamily="18" charset="2"/>
              <a:buChar char="Þ"/>
            </a:pPr>
            <a:r>
              <a:rPr lang="en-IN" sz="1800" dirty="0"/>
              <a:t># inspect docker network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IN" sz="1800" dirty="0"/>
              <a:t>$ docker network inspect ashokit-</a:t>
            </a:r>
            <a:r>
              <a:rPr lang="en-IN" sz="1800" dirty="0" err="1"/>
              <a:t>nw</a:t>
            </a:r>
            <a:endParaRPr lang="en-IN" sz="1800" dirty="0"/>
          </a:p>
          <a:p>
            <a:pPr>
              <a:buFont typeface="Symbol" panose="05050102010706020507" pitchFamily="18" charset="2"/>
              <a:buChar char="Þ"/>
            </a:pPr>
            <a:r>
              <a:rPr lang="en-IN" sz="1800" dirty="0"/>
              <a:t># delete docker network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IN" sz="1800" dirty="0"/>
              <a:t>$ docker network rm ashokit-</a:t>
            </a:r>
            <a:r>
              <a:rPr lang="en-IN" sz="1800" dirty="0" err="1"/>
              <a:t>nw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# creating docker network with custom network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/>
              <a:t>$ docker run -p 8080:9090 --network ashokit-</a:t>
            </a:r>
            <a:r>
              <a:rPr lang="en-US" sz="1800" dirty="0" err="1"/>
              <a:t>nw</a:t>
            </a:r>
            <a:r>
              <a:rPr lang="en-US" sz="1800" dirty="0"/>
              <a:t> -d ashokit/spring-boot-rest-api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80755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778B2-67AB-19DC-FB3B-8D29FD56F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Docker Compose</a:t>
            </a:r>
          </a:p>
          <a:p>
            <a:pPr marL="0" indent="0">
              <a:buNone/>
            </a:pPr>
            <a:r>
              <a:rPr lang="en-US" sz="1800" dirty="0"/>
              <a:t>=&gt; Docker Compose is used to manage Multi Container Based Applications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/>
              <a:t>Now a days projects are developing by using Microservices architecture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/>
              <a:t>In microservice architecture multiple back api will be available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/>
              <a:t>Ex: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/>
              <a:t>HOTELS-API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/>
              <a:t>TRAINS-API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/>
              <a:t>FLIGHTS-API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/>
              <a:t>CABS-API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/>
              <a:t>&gt;To run our application we need to create seperate container for every API.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/>
              <a:t>Note: Managing (create/stop/start) all these container manually is very difficult.</a:t>
            </a:r>
          </a:p>
          <a:p>
            <a:pPr>
              <a:buFont typeface="Symbol" panose="05050102010706020507" pitchFamily="18" charset="2"/>
              <a:buChar char="Þ"/>
            </a:pPr>
            <a:endParaRPr lang="en-US" sz="1800" dirty="0"/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/>
              <a:t>=&gt; Using Docker Compose tool we can easily create and manage multiple containers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/>
              <a:t>=&gt; We will use "docker-</a:t>
            </a:r>
            <a:r>
              <a:rPr lang="en-US" sz="1800" dirty="0" err="1"/>
              <a:t>compose.yml</a:t>
            </a:r>
            <a:r>
              <a:rPr lang="en-US" sz="1800" dirty="0"/>
              <a:t>" file to provide containers information to Docker Compose tool.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/>
              <a:t>=&gt; Docker Compose YML file should contain all the information related to Containers and Containers Dependencies.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/>
              <a:t>Note: The default file name is "docker-</a:t>
            </a:r>
            <a:r>
              <a:rPr lang="en-US" sz="1800" dirty="0" err="1"/>
              <a:t>compose.yml</a:t>
            </a:r>
            <a:r>
              <a:rPr lang="en-US" sz="1800" dirty="0"/>
              <a:t>" (we can change this).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5793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C7FA6-96D0-A362-A01A-93A880F92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b="1" dirty="0"/>
              <a:t>Docker Compose Setup</a:t>
            </a:r>
          </a:p>
          <a:p>
            <a:pPr marL="0" indent="0">
              <a:buNone/>
            </a:pPr>
            <a:r>
              <a:rPr lang="en-IN" sz="1800" dirty="0"/>
              <a:t># download docker compose</a:t>
            </a:r>
          </a:p>
          <a:p>
            <a:pPr marL="0" indent="0">
              <a:buNone/>
            </a:pPr>
            <a:r>
              <a:rPr lang="en-IN" sz="1800" dirty="0"/>
              <a:t>$ </a:t>
            </a:r>
            <a:r>
              <a:rPr lang="en-IN" sz="1800" dirty="0" err="1"/>
              <a:t>sudo</a:t>
            </a:r>
            <a:r>
              <a:rPr lang="en-IN" sz="1800" dirty="0"/>
              <a:t> curl -L "https://github.com/docker/compose/releases/download/1.24.0/docker-compose-</a:t>
            </a:r>
          </a:p>
          <a:p>
            <a:pPr marL="0" indent="0">
              <a:buNone/>
            </a:pPr>
            <a:r>
              <a:rPr lang="en-IN" sz="1800" dirty="0"/>
              <a:t>$ (</a:t>
            </a:r>
            <a:r>
              <a:rPr lang="en-IN" sz="1800" dirty="0" err="1"/>
              <a:t>uname</a:t>
            </a:r>
            <a:r>
              <a:rPr lang="en-IN" sz="1800" dirty="0"/>
              <a:t> s)</a:t>
            </a:r>
          </a:p>
          <a:p>
            <a:pPr marL="0" indent="0">
              <a:buNone/>
            </a:pPr>
            <a:r>
              <a:rPr lang="en-IN" sz="1800" dirty="0"/>
              <a:t>-$(</a:t>
            </a:r>
            <a:r>
              <a:rPr lang="en-IN" sz="1800" dirty="0" err="1"/>
              <a:t>uname</a:t>
            </a:r>
            <a:r>
              <a:rPr lang="en-IN" sz="1800" dirty="0"/>
              <a:t> -m)" -o /usr/local/bin/docker-compose</a:t>
            </a:r>
          </a:p>
          <a:p>
            <a:pPr marL="0" indent="0">
              <a:buNone/>
            </a:pPr>
            <a:r>
              <a:rPr lang="en-IN" sz="1800" dirty="0"/>
              <a:t># Give permission</a:t>
            </a:r>
          </a:p>
          <a:p>
            <a:pPr marL="0" indent="0">
              <a:buNone/>
            </a:pPr>
            <a:r>
              <a:rPr lang="en-IN" sz="1800" dirty="0"/>
              <a:t>$ </a:t>
            </a:r>
            <a:r>
              <a:rPr lang="en-IN" sz="1800" dirty="0" err="1"/>
              <a:t>sudo</a:t>
            </a:r>
            <a:r>
              <a:rPr lang="en-IN" sz="1800" dirty="0"/>
              <a:t> </a:t>
            </a:r>
            <a:r>
              <a:rPr lang="en-IN" sz="1800" dirty="0" err="1"/>
              <a:t>chmod</a:t>
            </a:r>
            <a:r>
              <a:rPr lang="en-IN" sz="1800" dirty="0"/>
              <a:t> +x /usr/local/bin/docker-compose</a:t>
            </a:r>
          </a:p>
          <a:p>
            <a:pPr marL="0" indent="0">
              <a:buNone/>
            </a:pPr>
            <a:r>
              <a:rPr lang="en-IN" sz="1800" dirty="0"/>
              <a:t># How to check docker compose is installed or not </a:t>
            </a:r>
          </a:p>
          <a:p>
            <a:pPr marL="0" indent="0">
              <a:buNone/>
            </a:pPr>
            <a:r>
              <a:rPr lang="en-IN" sz="1800" dirty="0"/>
              <a:t>$ docker-compose –version</a:t>
            </a:r>
          </a:p>
          <a:p>
            <a:pPr marL="0" indent="0">
              <a:buNone/>
            </a:pPr>
            <a:r>
              <a:rPr lang="en-US" sz="1800" dirty="0"/>
              <a:t># create containers using docker-compose</a:t>
            </a:r>
          </a:p>
          <a:p>
            <a:pPr marL="0" indent="0">
              <a:buNone/>
            </a:pPr>
            <a:r>
              <a:rPr lang="en-US" sz="1800" dirty="0"/>
              <a:t> $ docker-compose up -d</a:t>
            </a:r>
          </a:p>
          <a:p>
            <a:pPr marL="0" indent="0">
              <a:buNone/>
            </a:pPr>
            <a:r>
              <a:rPr lang="en-US" sz="1800" dirty="0"/>
              <a:t># display running containers </a:t>
            </a:r>
          </a:p>
          <a:p>
            <a:pPr marL="0" indent="0">
              <a:buNone/>
            </a:pPr>
            <a:r>
              <a:rPr lang="en-US" sz="1800" dirty="0"/>
              <a:t>$ docker-compose ps</a:t>
            </a:r>
          </a:p>
          <a:p>
            <a:pPr marL="0" indent="0">
              <a:buNone/>
            </a:pPr>
            <a:r>
              <a:rPr lang="en-US" sz="1800" dirty="0"/>
              <a:t># stop running containers</a:t>
            </a:r>
          </a:p>
          <a:p>
            <a:pPr marL="0" indent="0">
              <a:buNone/>
            </a:pPr>
            <a:r>
              <a:rPr lang="en-US" sz="1800" dirty="0"/>
              <a:t> $ docker-compose stop</a:t>
            </a:r>
          </a:p>
          <a:p>
            <a:pPr marL="0" indent="0">
              <a:buNone/>
            </a:pPr>
            <a:r>
              <a:rPr lang="en-US" sz="1800" dirty="0"/>
              <a:t># stop running containers</a:t>
            </a:r>
          </a:p>
          <a:p>
            <a:pPr marL="0" indent="0">
              <a:buNone/>
            </a:pPr>
            <a:r>
              <a:rPr lang="en-US" sz="1800" dirty="0"/>
              <a:t> $ docker-compose start </a:t>
            </a:r>
          </a:p>
          <a:p>
            <a:pPr marL="0" indent="0">
              <a:buNone/>
            </a:pPr>
            <a:r>
              <a:rPr lang="en-US" sz="1800" dirty="0"/>
              <a:t># delete running containers</a:t>
            </a:r>
          </a:p>
          <a:p>
            <a:pPr marL="0" indent="0">
              <a:buNone/>
            </a:pPr>
            <a:r>
              <a:rPr lang="en-US" sz="1800" dirty="0"/>
              <a:t> $ docker-compose down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330175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9A85D10-EC80-D34E-66DE-50DC8A33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b="1" i="1" dirty="0">
                <a:solidFill>
                  <a:schemeClr val="accent6"/>
                </a:solidFill>
                <a:hlinkClick r:id="rId2" action="ppaction://hlinkpres?slideindex=1&amp;slidetitle="/>
              </a:rPr>
              <a:t>DockerAshokIt Notes</a:t>
            </a:r>
            <a:endParaRPr lang="en-US" b="1" i="1" dirty="0">
              <a:solidFill>
                <a:schemeClr val="accent6"/>
              </a:solidFill>
            </a:endParaRPr>
          </a:p>
          <a:p>
            <a:pPr algn="l"/>
            <a:r>
              <a:rPr lang="en-US" sz="1800" i="1" dirty="0">
                <a:solidFill>
                  <a:schemeClr val="accent6"/>
                </a:solidFill>
              </a:rPr>
              <a:t>What is Docker ?</a:t>
            </a:r>
          </a:p>
          <a:p>
            <a:pPr algn="l"/>
            <a:r>
              <a:rPr lang="en-US" sz="1800" i="1" dirty="0">
                <a:solidFill>
                  <a:schemeClr val="accent6"/>
                </a:solidFill>
              </a:rPr>
              <a:t>=&gt; It is a Containerization Software.</a:t>
            </a:r>
          </a:p>
          <a:p>
            <a:pPr algn="l"/>
            <a:r>
              <a:rPr lang="en-US" sz="1800" i="1" dirty="0">
                <a:solidFill>
                  <a:schemeClr val="accent6"/>
                </a:solidFill>
              </a:rPr>
              <a:t>=&gt; It is used to package our "application code + application dependencies as single unit for execution.</a:t>
            </a:r>
          </a:p>
          <a:p>
            <a:pPr algn="l"/>
            <a:r>
              <a:rPr lang="en-US" sz="1800" i="1" dirty="0">
                <a:solidFill>
                  <a:schemeClr val="accent6"/>
                </a:solidFill>
              </a:rPr>
              <a:t>=&gt; We will combine app code + app dependencies in docker image</a:t>
            </a:r>
          </a:p>
          <a:p>
            <a:pPr algn="l"/>
            <a:r>
              <a:rPr lang="en-US" sz="1800" i="1" dirty="0">
                <a:solidFill>
                  <a:schemeClr val="accent6"/>
                </a:solidFill>
              </a:rPr>
              <a:t>=&gt; Docker images we can store in docker registry (docker hub)</a:t>
            </a:r>
          </a:p>
          <a:p>
            <a:pPr algn="l"/>
            <a:r>
              <a:rPr lang="en-US" sz="1800" i="1" dirty="0">
                <a:solidFill>
                  <a:schemeClr val="accent6"/>
                </a:solidFill>
              </a:rPr>
              <a:t>=&gt; Using Docker image we can create Docker Container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800" i="1" dirty="0">
                <a:solidFill>
                  <a:schemeClr val="accent6"/>
                </a:solidFill>
              </a:rPr>
              <a:t>Our application will execute in Docker Container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endParaRPr lang="en-US" sz="1800" b="1" i="1" dirty="0">
              <a:solidFill>
                <a:schemeClr val="tx2"/>
              </a:solidFill>
            </a:endParaRP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800" b="1" i="1" dirty="0">
                <a:solidFill>
                  <a:schemeClr val="tx2"/>
                </a:solidFill>
              </a:rPr>
              <a:t>What is Kubernetes</a:t>
            </a:r>
          </a:p>
          <a:p>
            <a:pPr algn="l"/>
            <a:r>
              <a:rPr lang="en-US" sz="1800" i="1" dirty="0">
                <a:solidFill>
                  <a:schemeClr val="tx2"/>
                </a:solidFill>
              </a:rPr>
              <a:t>=&gt; K8S is an Orchestration Software</a:t>
            </a:r>
          </a:p>
          <a:p>
            <a:pPr algn="l"/>
            <a:r>
              <a:rPr lang="en-US" sz="1800" i="1" dirty="0">
                <a:solidFill>
                  <a:schemeClr val="tx2"/>
                </a:solidFill>
              </a:rPr>
              <a:t>=&gt; Orchestration means management</a:t>
            </a:r>
          </a:p>
          <a:p>
            <a:pPr algn="l"/>
            <a:r>
              <a:rPr lang="en-US" sz="1800" i="1" dirty="0">
                <a:solidFill>
                  <a:schemeClr val="tx2"/>
                </a:solidFill>
              </a:rPr>
              <a:t>=&gt; Using K8S we can manage Docker Containers (Create/</a:t>
            </a:r>
            <a:r>
              <a:rPr lang="en-US" sz="1800" i="1" dirty="0" err="1">
                <a:solidFill>
                  <a:schemeClr val="tx2"/>
                </a:solidFill>
              </a:rPr>
              <a:t>Scalaing</a:t>
            </a:r>
            <a:r>
              <a:rPr lang="en-US" sz="1800" i="1" dirty="0">
                <a:solidFill>
                  <a:schemeClr val="tx2"/>
                </a:solidFill>
              </a:rPr>
              <a:t>/Deleting)</a:t>
            </a:r>
          </a:p>
          <a:p>
            <a:pPr algn="l"/>
            <a:r>
              <a:rPr lang="en-US" sz="1800" i="1" dirty="0">
                <a:solidFill>
                  <a:schemeClr val="tx2"/>
                </a:solidFill>
              </a:rPr>
              <a:t>=&gt; Realtime Projects will be deployed on K8S Cluster</a:t>
            </a:r>
          </a:p>
          <a:p>
            <a:pPr algn="l"/>
            <a:r>
              <a:rPr lang="en-US" sz="1800" i="1" dirty="0">
                <a:solidFill>
                  <a:schemeClr val="tx2"/>
                </a:solidFill>
              </a:rPr>
              <a:t>=&gt; K8S provides Auto Scaling</a:t>
            </a:r>
          </a:p>
          <a:p>
            <a:pPr algn="l"/>
            <a:r>
              <a:rPr lang="en-US" sz="1800" i="1" dirty="0">
                <a:solidFill>
                  <a:schemeClr val="tx2"/>
                </a:solidFill>
              </a:rPr>
              <a:t>=&gt; With Zero down time we can rollout production deployments</a:t>
            </a:r>
          </a:p>
          <a:p>
            <a:pPr algn="l"/>
            <a:endParaRPr lang="en-IN" sz="1800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893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A01D8-22F3-0B79-83D2-3851D7F3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3600" b="1" dirty="0"/>
              <a:t>Spring Boot MySQL DB Docker Compose</a:t>
            </a:r>
          </a:p>
          <a:p>
            <a:pPr marL="0" indent="0">
              <a:buNone/>
            </a:pPr>
            <a:r>
              <a:rPr lang="en-IN" sz="3600" dirty="0"/>
              <a:t>version: "3" services:</a:t>
            </a:r>
          </a:p>
          <a:p>
            <a:pPr marL="0" indent="0">
              <a:buNone/>
            </a:pPr>
            <a:r>
              <a:rPr lang="en-IN" sz="3600" dirty="0"/>
              <a:t>application:</a:t>
            </a:r>
          </a:p>
          <a:p>
            <a:pPr marL="0" indent="0">
              <a:buNone/>
            </a:pPr>
            <a:r>
              <a:rPr lang="en-IN" sz="3600" dirty="0"/>
              <a:t>image: spring-boot-mysql-app</a:t>
            </a:r>
          </a:p>
          <a:p>
            <a:pPr marL="0" indent="0">
              <a:buNone/>
            </a:pPr>
            <a:r>
              <a:rPr lang="en-IN" sz="3600" dirty="0"/>
              <a:t>ports:</a:t>
            </a:r>
          </a:p>
          <a:p>
            <a:pPr marL="0" indent="0">
              <a:buNone/>
            </a:pPr>
            <a:r>
              <a:rPr lang="en-IN" sz="3600" dirty="0"/>
              <a:t>- "8080:8080"</a:t>
            </a:r>
          </a:p>
          <a:p>
            <a:pPr marL="0" indent="0">
              <a:buNone/>
            </a:pPr>
            <a:r>
              <a:rPr lang="en-IN" sz="3600" dirty="0"/>
              <a:t>networks:</a:t>
            </a:r>
          </a:p>
          <a:p>
            <a:pPr marL="0" indent="0">
              <a:buNone/>
            </a:pPr>
            <a:r>
              <a:rPr lang="en-IN" sz="3600" dirty="0"/>
              <a:t>springboot-db-net</a:t>
            </a:r>
          </a:p>
          <a:p>
            <a:pPr marL="0" indent="0">
              <a:buNone/>
            </a:pPr>
            <a:r>
              <a:rPr lang="en-IN" sz="3600" dirty="0" err="1"/>
              <a:t>depends_on</a:t>
            </a:r>
            <a:r>
              <a:rPr lang="en-IN" sz="3600" dirty="0"/>
              <a:t>:</a:t>
            </a:r>
          </a:p>
          <a:p>
            <a:pPr marL="0" indent="0">
              <a:buNone/>
            </a:pPr>
            <a:r>
              <a:rPr lang="en-IN" sz="3600" dirty="0"/>
              <a:t>- mysqldb</a:t>
            </a:r>
          </a:p>
          <a:p>
            <a:pPr marL="0" indent="0">
              <a:buNone/>
            </a:pPr>
            <a:r>
              <a:rPr lang="en-IN" sz="3600" dirty="0"/>
              <a:t>volumes:</a:t>
            </a:r>
          </a:p>
          <a:p>
            <a:pPr marL="0" indent="0">
              <a:buNone/>
            </a:pPr>
            <a:r>
              <a:rPr lang="en-IN" sz="3600" dirty="0"/>
              <a:t>/data/springboot-app I</a:t>
            </a:r>
          </a:p>
          <a:p>
            <a:pPr marL="0" indent="0">
              <a:buNone/>
            </a:pPr>
            <a:r>
              <a:rPr lang="en-IN" sz="3600" dirty="0"/>
              <a:t>mysqldb:</a:t>
            </a:r>
          </a:p>
          <a:p>
            <a:pPr marL="0" indent="0">
              <a:buNone/>
            </a:pPr>
            <a:r>
              <a:rPr lang="en-IN" sz="3600" dirty="0"/>
              <a:t>image: mysql:5.7</a:t>
            </a:r>
          </a:p>
          <a:p>
            <a:pPr marL="0" indent="0">
              <a:buNone/>
            </a:pPr>
            <a:r>
              <a:rPr lang="en-IN" sz="3600" dirty="0"/>
              <a:t>networks:</a:t>
            </a:r>
          </a:p>
          <a:p>
            <a:pPr marL="0" indent="0">
              <a:buNone/>
            </a:pPr>
            <a:r>
              <a:rPr lang="en-IN" sz="3600" dirty="0"/>
              <a:t>- springboot-db-net environment:</a:t>
            </a:r>
          </a:p>
          <a:p>
            <a:pPr>
              <a:buFontTx/>
              <a:buChar char="-"/>
            </a:pPr>
            <a:r>
              <a:rPr lang="en-IN" sz="3600" dirty="0"/>
              <a:t>MYSQL_ROOT_PASSWORD=root</a:t>
            </a:r>
          </a:p>
          <a:p>
            <a:pPr marL="0" indent="0">
              <a:buNone/>
            </a:pPr>
            <a:r>
              <a:rPr lang="en-IN" sz="3600" dirty="0"/>
              <a:t>- MYSQL_DATABASE=</a:t>
            </a:r>
            <a:r>
              <a:rPr lang="en-IN" sz="3600" dirty="0" err="1"/>
              <a:t>sbms</a:t>
            </a:r>
            <a:endParaRPr lang="en-IN" sz="3600" dirty="0"/>
          </a:p>
          <a:p>
            <a:pPr marL="0" indent="0">
              <a:buNone/>
            </a:pPr>
            <a:r>
              <a:rPr lang="en-IN" sz="3600" dirty="0"/>
              <a:t>volumes:</a:t>
            </a:r>
          </a:p>
          <a:p>
            <a:pPr marL="0" indent="0">
              <a:buNone/>
            </a:pPr>
            <a:r>
              <a:rPr lang="en-IN" sz="3600" dirty="0"/>
              <a:t>- /data/mysql</a:t>
            </a:r>
          </a:p>
          <a:p>
            <a:pPr marL="0" indent="0">
              <a:buNone/>
            </a:pPr>
            <a:r>
              <a:rPr lang="en-IN" sz="3600" dirty="0"/>
              <a:t>networks:</a:t>
            </a:r>
          </a:p>
          <a:p>
            <a:pPr marL="0" indent="0">
              <a:buNone/>
            </a:pPr>
            <a:r>
              <a:rPr lang="en-IN" sz="3600" dirty="0"/>
              <a:t>springboot-db-net: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856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3628F-BFA8-E64B-0E4D-D081E4D42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r>
              <a:rPr lang="en-IN" sz="1800" dirty="0"/>
              <a:t>1) Clone Git Repo</a:t>
            </a:r>
          </a:p>
          <a:p>
            <a:r>
              <a:rPr lang="en-IN" sz="1800" dirty="0"/>
              <a:t>2) Perform Maven Build</a:t>
            </a:r>
          </a:p>
          <a:p>
            <a:r>
              <a:rPr lang="en-IN" sz="1800" dirty="0"/>
              <a:t>3) Create Docker Image</a:t>
            </a:r>
          </a:p>
          <a:p>
            <a:r>
              <a:rPr lang="en-IN" sz="1800" dirty="0"/>
              <a:t>4) Run Application Using Docker Compose</a:t>
            </a:r>
            <a:br>
              <a:rPr lang="en-IN" sz="1800" dirty="0"/>
            </a:br>
            <a:r>
              <a:rPr lang="en-US" sz="1800" dirty="0"/>
              <a:t>=&gt; Create shell script file</a:t>
            </a:r>
          </a:p>
          <a:p>
            <a:r>
              <a:rPr lang="en-US" sz="1800" dirty="0"/>
              <a:t>$ vi deployment.sh</a:t>
            </a:r>
            <a:endParaRPr lang="en-IN" sz="1800" dirty="0"/>
          </a:p>
          <a:p>
            <a:r>
              <a:rPr lang="en-IN" sz="1800" dirty="0"/>
              <a:t>git clone https://github.com/ashokitschool/spring-boot-mysql-docker-compose.git</a:t>
            </a:r>
          </a:p>
          <a:p>
            <a:r>
              <a:rPr lang="en-IN" sz="1800" dirty="0"/>
              <a:t>cd spring-boot-mysql-docker-compose</a:t>
            </a:r>
          </a:p>
          <a:p>
            <a:r>
              <a:rPr lang="en-IN" sz="1800" dirty="0" err="1"/>
              <a:t>mvn</a:t>
            </a:r>
            <a:r>
              <a:rPr lang="en-IN" sz="1800" dirty="0"/>
              <a:t> clean package</a:t>
            </a:r>
          </a:p>
          <a:p>
            <a:r>
              <a:rPr lang="en-IN" sz="1800" dirty="0"/>
              <a:t>docker build -t spring-boot-mysql-app.</a:t>
            </a:r>
          </a:p>
          <a:p>
            <a:r>
              <a:rPr lang="en-IN" sz="1800" dirty="0"/>
              <a:t>docker-compose up –d</a:t>
            </a:r>
          </a:p>
          <a:p>
            <a:br>
              <a:rPr lang="en-IN" sz="1800" dirty="0"/>
            </a:br>
            <a:r>
              <a:rPr lang="en-US" sz="1800" b="1" dirty="0"/>
              <a:t>Stateful Vs Stateless Containers</a:t>
            </a:r>
          </a:p>
          <a:p>
            <a:r>
              <a:rPr lang="en-US" sz="1800" dirty="0"/>
              <a:t>Stateless container: Data will be deleted after container got deleted</a:t>
            </a:r>
          </a:p>
          <a:p>
            <a:r>
              <a:rPr lang="en-US" sz="1800" dirty="0"/>
              <a:t>Stateful Container: Data will be maintained permanently</a:t>
            </a:r>
          </a:p>
          <a:p>
            <a:r>
              <a:rPr lang="en-US" sz="1800" dirty="0"/>
              <a:t>Note: Docker Containers are stateless container (by default)</a:t>
            </a:r>
          </a:p>
          <a:p>
            <a:r>
              <a:rPr lang="en-US" sz="1800" dirty="0"/>
              <a:t>Note: In above springboot application we are using mysql db to store the data. When we re- create containers we lost our data (This is not accepted in </a:t>
            </a:r>
            <a:r>
              <a:rPr lang="en-US" sz="1800" dirty="0" err="1"/>
              <a:t>realtime</a:t>
            </a:r>
            <a:r>
              <a:rPr lang="en-US" sz="1800" dirty="0"/>
              <a:t>).</a:t>
            </a:r>
          </a:p>
          <a:p>
            <a:r>
              <a:rPr lang="en-US" sz="1800" dirty="0"/>
              <a:t>=&gt; Even if we deploy latest code or if we re-create containers we should not loose our data.</a:t>
            </a:r>
          </a:p>
          <a:p>
            <a:r>
              <a:rPr lang="en-US" sz="1800" dirty="0"/>
              <a:t>=&gt; To maintain data </a:t>
            </a:r>
            <a:r>
              <a:rPr lang="en-US" sz="1800" dirty="0" err="1"/>
              <a:t>permenently</a:t>
            </a:r>
            <a:r>
              <a:rPr lang="en-US" sz="1800" dirty="0"/>
              <a:t> we need to make our container as Stateful Container.</a:t>
            </a:r>
          </a:p>
          <a:p>
            <a:r>
              <a:rPr lang="en-US" sz="1800" dirty="0"/>
              <a:t>=&gt; To make container as stateful, we need to use Docker Volumes concept.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690123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3FDCBB-A1CC-A1E3-27B7-6CFA6E3F2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Docker Volumes</a:t>
            </a:r>
          </a:p>
          <a:p>
            <a:pPr marL="0" indent="0">
              <a:buNone/>
            </a:pPr>
            <a:r>
              <a:rPr lang="en-US" sz="1800" dirty="0"/>
              <a:t>=&gt; Volumes are used to persist the data which is generated by Docker container</a:t>
            </a:r>
          </a:p>
          <a:p>
            <a:pPr marL="0" indent="0">
              <a:buNone/>
            </a:pPr>
            <a:r>
              <a:rPr lang="en-US" sz="1800" dirty="0"/>
              <a:t>=&gt; Volumes are used to avoid data loss</a:t>
            </a:r>
          </a:p>
          <a:p>
            <a:pPr marL="0" indent="0">
              <a:buNone/>
            </a:pPr>
            <a:r>
              <a:rPr lang="en-US" sz="1800" dirty="0"/>
              <a:t>=&gt; Using Volumes we can make container as </a:t>
            </a:r>
            <a:r>
              <a:rPr lang="en-US" sz="1800" dirty="0" err="1"/>
              <a:t>statefull</a:t>
            </a:r>
            <a:r>
              <a:rPr lang="en-US" sz="1800" dirty="0"/>
              <a:t> container</a:t>
            </a:r>
          </a:p>
          <a:p>
            <a:pPr marL="0" indent="0">
              <a:buNone/>
            </a:pPr>
            <a:r>
              <a:rPr lang="en-US" sz="1800" dirty="0"/>
              <a:t>=&gt; We have 3 types of volumes in Docker</a:t>
            </a:r>
          </a:p>
          <a:p>
            <a:pPr marL="0" indent="0">
              <a:buNone/>
            </a:pPr>
            <a:r>
              <a:rPr lang="en-US" sz="1800" dirty="0"/>
              <a:t>1) Anonymous Volume (No Name )</a:t>
            </a:r>
          </a:p>
          <a:p>
            <a:pPr marL="0" indent="0">
              <a:buNone/>
            </a:pPr>
            <a:r>
              <a:rPr lang="en-US" sz="1800" dirty="0"/>
              <a:t>2) Named Volume</a:t>
            </a:r>
          </a:p>
          <a:p>
            <a:pPr marL="0" indent="0">
              <a:buNone/>
            </a:pPr>
            <a:r>
              <a:rPr lang="en-US" sz="1800" dirty="0"/>
              <a:t>3) Bind Mounts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IN" sz="1800" dirty="0"/>
              <a:t># Display docker volumes $ docker volume 1s</a:t>
            </a:r>
          </a:p>
          <a:p>
            <a:pPr marL="0" indent="0">
              <a:buNone/>
            </a:pPr>
            <a:r>
              <a:rPr lang="en-IN" sz="1800" dirty="0"/>
              <a:t># Create Docker Volume</a:t>
            </a:r>
          </a:p>
          <a:p>
            <a:pPr marL="0" indent="0">
              <a:buNone/>
            </a:pPr>
            <a:r>
              <a:rPr lang="en-IN" sz="1800" dirty="0"/>
              <a:t>$ docker volume create &lt;vol-name&gt;</a:t>
            </a:r>
          </a:p>
          <a:p>
            <a:pPr marL="0" indent="0">
              <a:buNone/>
            </a:pPr>
            <a:r>
              <a:rPr lang="en-IN" sz="1800" dirty="0"/>
              <a:t># Inspect Docker Volume</a:t>
            </a:r>
          </a:p>
          <a:p>
            <a:pPr marL="0" indent="0">
              <a:buNone/>
            </a:pPr>
            <a:r>
              <a:rPr lang="en-IN" sz="1800" dirty="0"/>
              <a:t>$ docker volume inspect &lt;vol-name&gt;</a:t>
            </a:r>
          </a:p>
          <a:p>
            <a:pPr marL="0" indent="0">
              <a:buNone/>
            </a:pPr>
            <a:r>
              <a:rPr lang="en-IN" sz="1800" dirty="0"/>
              <a:t># Remove Docker Volume</a:t>
            </a:r>
          </a:p>
          <a:p>
            <a:pPr marL="0" indent="0">
              <a:buNone/>
            </a:pPr>
            <a:r>
              <a:rPr lang="en-IN" sz="1800" dirty="0"/>
              <a:t>$ docker volume rm &lt;vol-name&gt;</a:t>
            </a:r>
          </a:p>
          <a:p>
            <a:pPr marL="0" indent="0">
              <a:buNone/>
            </a:pPr>
            <a:r>
              <a:rPr lang="en-IN" sz="1800" dirty="0"/>
              <a:t># Remove all volumes</a:t>
            </a:r>
          </a:p>
          <a:p>
            <a:pPr marL="0" indent="0">
              <a:buNone/>
            </a:pPr>
            <a:r>
              <a:rPr lang="en-IN" sz="1800" dirty="0"/>
              <a:t>$ docker system prune --volumes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60404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8E847-6462-DE85-DD98-8E67CDFB4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1400" dirty="0"/>
              <a:t>=&gt; Create a directory on host machine    ====&gt;  $ </a:t>
            </a:r>
            <a:r>
              <a:rPr lang="en-IN" sz="1400" dirty="0" err="1"/>
              <a:t>mkdir</a:t>
            </a:r>
            <a:r>
              <a:rPr lang="en-IN" sz="1400" dirty="0"/>
              <a:t> app</a:t>
            </a:r>
          </a:p>
          <a:p>
            <a:pPr marL="0" indent="0">
              <a:buNone/>
            </a:pPr>
            <a:r>
              <a:rPr lang="en-IN" sz="1400" dirty="0"/>
              <a:t>=&gt; Map 'app' directory to container in docker-</a:t>
            </a:r>
            <a:r>
              <a:rPr lang="en-IN" sz="1400" dirty="0" err="1"/>
              <a:t>compose.yml</a:t>
            </a:r>
            <a:r>
              <a:rPr lang="en-IN" sz="1400" dirty="0"/>
              <a:t> file like below</a:t>
            </a:r>
          </a:p>
          <a:p>
            <a:pPr marL="0" indent="0">
              <a:buNone/>
            </a:pPr>
            <a:r>
              <a:rPr lang="en-IN" sz="1600" dirty="0"/>
              <a:t>version: "3"</a:t>
            </a:r>
          </a:p>
          <a:p>
            <a:pPr marL="0" indent="0">
              <a:buNone/>
            </a:pPr>
            <a:r>
              <a:rPr lang="en-IN" sz="1600" dirty="0"/>
              <a:t>services:</a:t>
            </a:r>
          </a:p>
          <a:p>
            <a:pPr marL="0" indent="0">
              <a:buNone/>
            </a:pPr>
            <a:r>
              <a:rPr lang="en-IN" sz="1600" dirty="0"/>
              <a:t>  application:</a:t>
            </a:r>
          </a:p>
          <a:p>
            <a:pPr marL="0" indent="0">
              <a:buNone/>
            </a:pPr>
            <a:r>
              <a:rPr lang="en-IN" sz="1600" dirty="0"/>
              <a:t>    image: spring-boot-mysql-app</a:t>
            </a:r>
          </a:p>
          <a:p>
            <a:pPr marL="0" indent="0">
              <a:buNone/>
            </a:pPr>
            <a:r>
              <a:rPr lang="en-IN" sz="1600" dirty="0"/>
              <a:t>    ports:</a:t>
            </a:r>
          </a:p>
          <a:p>
            <a:pPr marL="0" indent="0">
              <a:buNone/>
            </a:pPr>
            <a:r>
              <a:rPr lang="en-IN" sz="1600" dirty="0"/>
              <a:t>      - "8080:8080"</a:t>
            </a:r>
          </a:p>
          <a:p>
            <a:pPr marL="0" indent="0">
              <a:buNone/>
            </a:pPr>
            <a:r>
              <a:rPr lang="en-IN" sz="1600" dirty="0"/>
              <a:t>    networks:</a:t>
            </a:r>
          </a:p>
          <a:p>
            <a:pPr marL="0" indent="0">
              <a:buNone/>
            </a:pPr>
            <a:r>
              <a:rPr lang="en-IN" sz="1600" dirty="0"/>
              <a:t>      - springboot-db-net</a:t>
            </a:r>
          </a:p>
          <a:p>
            <a:pPr marL="0" indent="0">
              <a:buNone/>
            </a:pPr>
            <a:r>
              <a:rPr lang="en-IN" sz="1600" dirty="0"/>
              <a:t>    </a:t>
            </a:r>
            <a:r>
              <a:rPr lang="en-IN" sz="1600" dirty="0" err="1"/>
              <a:t>depends_on</a:t>
            </a:r>
            <a:r>
              <a:rPr lang="en-IN" sz="1600" dirty="0"/>
              <a:t>:</a:t>
            </a:r>
          </a:p>
          <a:p>
            <a:pPr marL="0" indent="0">
              <a:buNone/>
            </a:pPr>
            <a:r>
              <a:rPr lang="en-IN" sz="1600" dirty="0"/>
              <a:t>      - mysqldb</a:t>
            </a:r>
          </a:p>
          <a:p>
            <a:pPr marL="0" indent="0">
              <a:buNone/>
            </a:pPr>
            <a:r>
              <a:rPr lang="en-IN" sz="1600" dirty="0"/>
              <a:t>    volumes:</a:t>
            </a:r>
          </a:p>
          <a:p>
            <a:pPr marL="0" indent="0">
              <a:buNone/>
            </a:pPr>
            <a:r>
              <a:rPr lang="en-IN" sz="1600" dirty="0"/>
              <a:t>      - /data/springboot-app</a:t>
            </a:r>
          </a:p>
          <a:p>
            <a:pPr marL="0" indent="0">
              <a:buNone/>
            </a:pPr>
            <a:r>
              <a:rPr lang="en-IN" sz="1600" dirty="0"/>
              <a:t>  mysqldb:</a:t>
            </a:r>
          </a:p>
          <a:p>
            <a:pPr marL="0" indent="0">
              <a:buNone/>
            </a:pPr>
            <a:r>
              <a:rPr lang="en-IN" sz="1600" dirty="0"/>
              <a:t>    image: mysql:5.7</a:t>
            </a:r>
          </a:p>
          <a:p>
            <a:pPr marL="0" indent="0">
              <a:buNone/>
            </a:pPr>
            <a:r>
              <a:rPr lang="en-IN" sz="1600" dirty="0"/>
              <a:t>    networks:</a:t>
            </a:r>
          </a:p>
          <a:p>
            <a:pPr marL="0" indent="0">
              <a:buNone/>
            </a:pPr>
            <a:r>
              <a:rPr lang="en-IN" sz="1600" dirty="0"/>
              <a:t>      - springboot-db-net</a:t>
            </a:r>
          </a:p>
          <a:p>
            <a:pPr marL="0" indent="0">
              <a:buNone/>
            </a:pPr>
            <a:r>
              <a:rPr lang="en-IN" sz="1600" dirty="0"/>
              <a:t>    environment:</a:t>
            </a:r>
          </a:p>
          <a:p>
            <a:pPr marL="0" indent="0">
              <a:buNone/>
            </a:pPr>
            <a:r>
              <a:rPr lang="en-IN" sz="1600" dirty="0"/>
              <a:t>      - MYSQL_ROOT_PASSWORD=root</a:t>
            </a:r>
          </a:p>
          <a:p>
            <a:pPr marL="0" indent="0">
              <a:buNone/>
            </a:pPr>
            <a:r>
              <a:rPr lang="en-IN" sz="1600" dirty="0"/>
              <a:t>      - MYSQL_DATABASE=</a:t>
            </a:r>
            <a:r>
              <a:rPr lang="en-IN" sz="1600" dirty="0" err="1"/>
              <a:t>sbms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    volumes:</a:t>
            </a:r>
          </a:p>
          <a:p>
            <a:pPr marL="0" indent="0">
              <a:buNone/>
            </a:pPr>
            <a:r>
              <a:rPr lang="en-IN" sz="1600" dirty="0"/>
              <a:t>      - ./app:/var/lib/mysql</a:t>
            </a:r>
          </a:p>
          <a:p>
            <a:pPr marL="0" indent="0">
              <a:buNone/>
            </a:pPr>
            <a:r>
              <a:rPr lang="en-IN" sz="1600" dirty="0"/>
              <a:t>networks:</a:t>
            </a:r>
          </a:p>
          <a:p>
            <a:pPr marL="0" indent="0">
              <a:buNone/>
            </a:pPr>
            <a:r>
              <a:rPr lang="en-IN" sz="1600" dirty="0"/>
              <a:t>  springboot-db-net:</a:t>
            </a:r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27459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4F230-72F6-1A05-F70C-1BD5B6495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=&gt; Start Docker Compose Service</a:t>
            </a:r>
          </a:p>
          <a:p>
            <a:pPr marL="0" indent="0">
              <a:buNone/>
            </a:pPr>
            <a:r>
              <a:rPr lang="en-US" sz="1800" dirty="0"/>
              <a:t>$ docker-compose up –d</a:t>
            </a:r>
          </a:p>
          <a:p>
            <a:pPr marL="0" indent="0">
              <a:buNone/>
            </a:pPr>
            <a:r>
              <a:rPr lang="en-US" sz="2000" b="1" dirty="0"/>
              <a:t>Docker Swarm</a:t>
            </a:r>
          </a:p>
          <a:p>
            <a:pPr marL="0" indent="0">
              <a:buNone/>
            </a:pPr>
            <a:r>
              <a:rPr lang="en-US" sz="1800" dirty="0"/>
              <a:t>-&gt; It is a container orchestration software</a:t>
            </a:r>
          </a:p>
          <a:p>
            <a:pPr marL="0" indent="0">
              <a:buNone/>
            </a:pPr>
            <a:r>
              <a:rPr lang="en-US" sz="1800" dirty="0"/>
              <a:t>-&gt; Orchestration means managing processes</a:t>
            </a:r>
          </a:p>
          <a:p>
            <a:pPr marL="0" indent="0">
              <a:buNone/>
            </a:pPr>
            <a:r>
              <a:rPr lang="en-US" sz="1800" dirty="0"/>
              <a:t>-&gt; Docker Swarm is used to setup Docker Cluster</a:t>
            </a:r>
          </a:p>
          <a:p>
            <a:pPr marL="0" indent="0">
              <a:buNone/>
            </a:pPr>
            <a:r>
              <a:rPr lang="en-US" sz="1800" dirty="0"/>
              <a:t>-&gt; Cluster means group of servers</a:t>
            </a:r>
          </a:p>
          <a:p>
            <a:pPr marL="0" indent="0">
              <a:buNone/>
            </a:pPr>
            <a:r>
              <a:rPr lang="en-US" sz="1800" dirty="0"/>
              <a:t>-&gt;Docker swarm is embedded in Docker engine (No need to install Docker Swarm Separately )</a:t>
            </a:r>
          </a:p>
          <a:p>
            <a:pPr marL="0" indent="0">
              <a:buNone/>
            </a:pPr>
            <a:r>
              <a:rPr lang="en-US" sz="1800" dirty="0"/>
              <a:t>-&gt; We will setup Master and Worker nodes using Docker Swarm cluster</a:t>
            </a:r>
          </a:p>
          <a:p>
            <a:pPr marL="0" indent="0">
              <a:buNone/>
            </a:pPr>
            <a:r>
              <a:rPr lang="en-US" sz="1800" dirty="0"/>
              <a:t>-&gt; Master Node will schedule the tasks (containers) and manage the nodes and node failures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1800" dirty="0"/>
              <a:t>Worker nodes will perform the action (containers will run here) based on master node instructions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1800" dirty="0"/>
              <a:t>Swarm Features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1800" dirty="0"/>
              <a:t>1) Cluster Management 2) Decentralize design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1800" dirty="0"/>
              <a:t>3) Declarative service model 4) Scaling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1800" dirty="0"/>
              <a:t>5) Multi Host Network 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1800" dirty="0"/>
              <a:t>6) Service Discovery 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1800" dirty="0"/>
              <a:t>7) Load Balancing I 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1800" dirty="0"/>
              <a:t>8) Secure by default            9) Rolling Updates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51213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79FAE-73FE-DEB1-8A4B-069CA7BF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Docker Swarm Cluster Setup</a:t>
            </a:r>
          </a:p>
          <a:p>
            <a:pPr marL="0" indent="0">
              <a:buNone/>
            </a:pPr>
            <a:r>
              <a:rPr lang="en-IN" sz="1800" dirty="0"/>
              <a:t>-&gt; Create 3 EC2 instances (ubuntu) &amp; install </a:t>
            </a:r>
            <a:r>
              <a:rPr lang="en-IN" sz="1800" dirty="0" err="1"/>
              <a:t>Idocker</a:t>
            </a:r>
            <a:r>
              <a:rPr lang="en-IN" sz="1800" dirty="0"/>
              <a:t> in all 3 instances using below 2 commands</a:t>
            </a:r>
          </a:p>
          <a:p>
            <a:pPr marL="0" indent="0">
              <a:buNone/>
            </a:pPr>
            <a:r>
              <a:rPr lang="en-IN" sz="1800" dirty="0"/>
              <a:t>$ curl -</a:t>
            </a:r>
            <a:r>
              <a:rPr lang="en-IN" sz="1800" dirty="0" err="1"/>
              <a:t>fSSL</a:t>
            </a:r>
            <a:r>
              <a:rPr lang="en-IN" sz="1800" dirty="0"/>
              <a:t> https://get.docker.com -o get-docker.sh</a:t>
            </a:r>
          </a:p>
          <a:p>
            <a:pPr marL="0" indent="0">
              <a:buNone/>
            </a:pPr>
            <a:r>
              <a:rPr lang="en-IN" sz="1800" dirty="0"/>
              <a:t>$ </a:t>
            </a:r>
            <a:r>
              <a:rPr lang="en-IN" sz="1800" dirty="0" err="1"/>
              <a:t>sudo</a:t>
            </a:r>
            <a:r>
              <a:rPr lang="en-IN" sz="1800" dirty="0"/>
              <a:t> sh get-docker.sh</a:t>
            </a:r>
          </a:p>
          <a:p>
            <a:pPr marL="0" indent="0">
              <a:buNone/>
            </a:pPr>
            <a:r>
              <a:rPr lang="en-IN" sz="1800" dirty="0"/>
              <a:t>Note: Enable 2377 port in security group for Swarm Cluster Communications</a:t>
            </a:r>
          </a:p>
          <a:p>
            <a:pPr marL="0" indent="0">
              <a:buNone/>
            </a:pPr>
            <a:r>
              <a:rPr lang="en-IN" sz="1800" dirty="0"/>
              <a:t>1 Master Node</a:t>
            </a:r>
          </a:p>
          <a:p>
            <a:pPr marL="0" indent="0">
              <a:buNone/>
            </a:pPr>
            <a:r>
              <a:rPr lang="en-IN" sz="1800" dirty="0"/>
              <a:t>2 Worker Nodes</a:t>
            </a:r>
          </a:p>
          <a:p>
            <a:pPr marL="0" indent="0">
              <a:buNone/>
            </a:pPr>
            <a:r>
              <a:rPr lang="en-IN" sz="1800" dirty="0"/>
              <a:t>-&gt; Connect to Master Machine and execute below command</a:t>
            </a:r>
          </a:p>
          <a:p>
            <a:pPr marL="0" indent="0">
              <a:buNone/>
            </a:pPr>
            <a:r>
              <a:rPr lang="en-IN" sz="1800" dirty="0"/>
              <a:t># Initialize docker swarm cluster</a:t>
            </a:r>
          </a:p>
          <a:p>
            <a:pPr marL="0" indent="0">
              <a:buNone/>
            </a:pPr>
            <a:r>
              <a:rPr lang="en-IN" sz="1800" dirty="0"/>
              <a:t>$ </a:t>
            </a:r>
            <a:r>
              <a:rPr lang="en-IN" sz="1800" dirty="0" err="1"/>
              <a:t>sudo</a:t>
            </a:r>
            <a:r>
              <a:rPr lang="en-IN" sz="1800" dirty="0"/>
              <a:t> docker swarm init --advertise-</a:t>
            </a:r>
            <a:r>
              <a:rPr lang="en-IN" sz="1800" dirty="0" err="1"/>
              <a:t>addr</a:t>
            </a:r>
            <a:r>
              <a:rPr lang="en-IN" sz="1800" dirty="0"/>
              <a:t> &lt;private-</a:t>
            </a:r>
            <a:r>
              <a:rPr lang="en-IN" sz="1800" dirty="0" err="1"/>
              <a:t>ip</a:t>
            </a:r>
            <a:r>
              <a:rPr lang="en-IN" sz="1800" dirty="0"/>
              <a:t>-of-master-node&gt; I</a:t>
            </a:r>
          </a:p>
          <a:p>
            <a:pPr marL="0" indent="0">
              <a:buNone/>
            </a:pPr>
            <a:r>
              <a:rPr lang="en-IN" sz="1800" dirty="0"/>
              <a:t>Ex: $ </a:t>
            </a:r>
            <a:r>
              <a:rPr lang="en-IN" sz="1800" dirty="0" err="1"/>
              <a:t>sudo</a:t>
            </a:r>
            <a:r>
              <a:rPr lang="en-IN" sz="1800" dirty="0"/>
              <a:t> docker swarm init --advertise-</a:t>
            </a:r>
            <a:r>
              <a:rPr lang="en-IN" sz="1800" dirty="0" err="1"/>
              <a:t>addr</a:t>
            </a:r>
            <a:r>
              <a:rPr lang="en-IN" sz="1800" dirty="0"/>
              <a:t> 172.31.37.100</a:t>
            </a:r>
          </a:p>
          <a:p>
            <a:pPr marL="0" indent="0">
              <a:buNone/>
            </a:pPr>
            <a:r>
              <a:rPr lang="en-IN" sz="1800" dirty="0"/>
              <a:t># Get Join token from master (this token is used by workers to join with master)</a:t>
            </a:r>
          </a:p>
          <a:p>
            <a:pPr marL="0" indent="0">
              <a:buNone/>
            </a:pPr>
            <a:r>
              <a:rPr lang="en-IN" sz="1800" dirty="0"/>
              <a:t> $ </a:t>
            </a:r>
            <a:r>
              <a:rPr lang="en-IN" sz="1800" dirty="0" err="1"/>
              <a:t>sudo</a:t>
            </a:r>
            <a:r>
              <a:rPr lang="en-IN" sz="1800" dirty="0"/>
              <a:t> docker swarm join-token worker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Note: Copy the token and execute in all worker nodes with </a:t>
            </a:r>
            <a:r>
              <a:rPr lang="en-IN" sz="1800" dirty="0" err="1"/>
              <a:t>sudo</a:t>
            </a:r>
            <a:r>
              <a:rPr lang="en-IN" sz="1800" dirty="0"/>
              <a:t> permission</a:t>
            </a:r>
          </a:p>
          <a:p>
            <a:pPr marL="0" indent="0">
              <a:buNone/>
            </a:pPr>
            <a:r>
              <a:rPr lang="en-US" sz="1800" dirty="0"/>
              <a:t>Ex: </a:t>
            </a:r>
            <a:r>
              <a:rPr lang="en-US" sz="1800" dirty="0" err="1"/>
              <a:t>sudo</a:t>
            </a:r>
            <a:r>
              <a:rPr lang="en-US" sz="1800" dirty="0"/>
              <a:t> docker swarm join --token</a:t>
            </a:r>
          </a:p>
          <a:p>
            <a:pPr marL="0" indent="0">
              <a:buNone/>
            </a:pPr>
            <a:r>
              <a:rPr lang="en-US" sz="1800" dirty="0"/>
              <a:t>SWMTKN-1-4pkn4fiwm09haue@v633s6snitq693p1h7d1774c8y@hf19yz9-817vptikm0x29shtkhnoki8wz</a:t>
            </a:r>
          </a:p>
          <a:p>
            <a:pPr marL="0" indent="0">
              <a:buNone/>
            </a:pPr>
            <a:r>
              <a:rPr lang="en-US" sz="1800" dirty="0"/>
              <a:t>172.31.37.100:2377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43859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49C5C-AF0A-37AC-7D5E-F0E9668D0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800" dirty="0"/>
              <a:t>-&gt; In Docker swarm we need to deploy our application as a service.</a:t>
            </a:r>
          </a:p>
          <a:p>
            <a:pPr marL="0" indent="0">
              <a:buNone/>
            </a:pPr>
            <a:r>
              <a:rPr lang="en-IN" sz="1800" b="1" dirty="0"/>
              <a:t>Docker Swarm Service</a:t>
            </a:r>
          </a:p>
          <a:p>
            <a:pPr marL="0" indent="0">
              <a:buNone/>
            </a:pPr>
            <a:r>
              <a:rPr lang="en-IN" sz="1800" dirty="0"/>
              <a:t>-&gt; Service is collection of one or more containers of same image</a:t>
            </a:r>
          </a:p>
          <a:p>
            <a:pPr marL="0" indent="0">
              <a:buNone/>
            </a:pPr>
            <a:r>
              <a:rPr lang="en-IN" sz="1800" dirty="0"/>
              <a:t>-&gt; There are 2 types of services in docker swarm</a:t>
            </a:r>
          </a:p>
          <a:p>
            <a:pPr marL="0" indent="0">
              <a:buNone/>
            </a:pPr>
            <a:r>
              <a:rPr lang="en-IN" sz="1800" dirty="0"/>
              <a:t>1) Replica (default mode)</a:t>
            </a:r>
          </a:p>
          <a:p>
            <a:pPr marL="0" indent="0">
              <a:buNone/>
            </a:pPr>
            <a:r>
              <a:rPr lang="en-IN" sz="1800" dirty="0"/>
              <a:t>2) global</a:t>
            </a:r>
          </a:p>
          <a:p>
            <a:pPr marL="0" indent="0">
              <a:buNone/>
            </a:pPr>
            <a:r>
              <a:rPr lang="en-IN" sz="1800" dirty="0"/>
              <a:t>$ </a:t>
            </a:r>
            <a:r>
              <a:rPr lang="en-IN" sz="1800" dirty="0" err="1"/>
              <a:t>sudo</a:t>
            </a:r>
            <a:r>
              <a:rPr lang="en-IN" sz="1800" dirty="0"/>
              <a:t> docker service create --name &lt;serviceName&gt; -p &lt;hostPort&gt;:&lt;</a:t>
            </a:r>
            <a:r>
              <a:rPr lang="en-IN" sz="1800" dirty="0" err="1"/>
              <a:t>containerPort</a:t>
            </a:r>
            <a:r>
              <a:rPr lang="en-IN" sz="1800" dirty="0"/>
              <a:t>&gt; &lt;</a:t>
            </a:r>
            <a:r>
              <a:rPr lang="en-IN" sz="1800" dirty="0" err="1"/>
              <a:t>imageName</a:t>
            </a:r>
            <a:r>
              <a:rPr lang="en-IN" sz="1800" dirty="0"/>
              <a:t>&gt;</a:t>
            </a:r>
          </a:p>
          <a:p>
            <a:pPr marL="0" indent="0">
              <a:buNone/>
            </a:pPr>
            <a:r>
              <a:rPr lang="en-IN" sz="1800" dirty="0"/>
              <a:t>Ex: $ </a:t>
            </a:r>
            <a:r>
              <a:rPr lang="en-IN" sz="1800" dirty="0" err="1"/>
              <a:t>sudo</a:t>
            </a:r>
            <a:r>
              <a:rPr lang="en-IN" sz="1800" dirty="0"/>
              <a:t> docker service create --name java-web-app -p 8080:8080 ashokit/</a:t>
            </a:r>
            <a:r>
              <a:rPr lang="en-IN" sz="1800" dirty="0" err="1"/>
              <a:t>javawebapp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Note: By default 1 replica will be created</a:t>
            </a:r>
          </a:p>
          <a:p>
            <a:pPr marL="0" indent="0">
              <a:buNone/>
            </a:pPr>
            <a:r>
              <a:rPr lang="en-US" sz="1800" dirty="0"/>
              <a:t>Note: We can access our application using below URL pattern</a:t>
            </a:r>
          </a:p>
          <a:p>
            <a:pPr marL="0" indent="0">
              <a:buNone/>
            </a:pPr>
            <a:r>
              <a:rPr lang="en-US" sz="1800" dirty="0"/>
              <a:t>URL: http://master-node-public-ip:8080/java-web-app/</a:t>
            </a:r>
          </a:p>
          <a:p>
            <a:pPr marL="0" indent="0">
              <a:buNone/>
            </a:pPr>
            <a:r>
              <a:rPr lang="en-US" sz="1800" dirty="0"/>
              <a:t># check the services created</a:t>
            </a:r>
          </a:p>
          <a:p>
            <a:pPr marL="0" indent="0">
              <a:buNone/>
            </a:pPr>
            <a:r>
              <a:rPr lang="en-US" sz="1800" dirty="0"/>
              <a:t>$ </a:t>
            </a:r>
            <a:r>
              <a:rPr lang="en-US" sz="1800" dirty="0" err="1"/>
              <a:t>sudo</a:t>
            </a:r>
            <a:r>
              <a:rPr lang="en-US" sz="1800" dirty="0"/>
              <a:t> docker service ls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Q) what is docker swarm manager quarm?</a:t>
            </a:r>
          </a:p>
          <a:p>
            <a:pPr marL="0" indent="0">
              <a:buNone/>
            </a:pPr>
            <a:r>
              <a:rPr lang="en-US" sz="1800" dirty="0"/>
              <a:t>Ans) If we run only 2 masters then we can't get High Availability</a:t>
            </a:r>
          </a:p>
          <a:p>
            <a:pPr marL="0" indent="0">
              <a:buNone/>
            </a:pPr>
            <a:r>
              <a:rPr lang="en-US" sz="1800" dirty="0"/>
              <a:t>Formula (n-1)/2</a:t>
            </a:r>
          </a:p>
          <a:p>
            <a:pPr marL="0" indent="0">
              <a:buNone/>
            </a:pPr>
            <a:r>
              <a:rPr lang="en-US" sz="1800" dirty="0"/>
              <a:t>If we take 2 servers</a:t>
            </a:r>
          </a:p>
          <a:p>
            <a:pPr marL="0" indent="0">
              <a:buNone/>
            </a:pPr>
            <a:r>
              <a:rPr lang="en-US" sz="1800" dirty="0"/>
              <a:t>2-1/2 =&gt; 0.5 (It can't become master)</a:t>
            </a:r>
          </a:p>
          <a:p>
            <a:pPr marL="0" indent="0">
              <a:buNone/>
            </a:pPr>
            <a:r>
              <a:rPr lang="en-US" sz="1800" dirty="0"/>
              <a:t>3-1/2 =&gt; 1 (it can be leader when the main leader is down)</a:t>
            </a:r>
          </a:p>
          <a:p>
            <a:pPr marL="0" indent="0">
              <a:buNone/>
            </a:pPr>
            <a:r>
              <a:rPr lang="en-US" sz="1800" dirty="0"/>
              <a:t>Note: Always use odd number for Master machines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18096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A08E0-2A20-83D2-1801-5C16A458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sz="1800" b="1" dirty="0">
                <a:solidFill>
                  <a:schemeClr val="accent6"/>
                </a:solidFill>
              </a:rPr>
              <a:t>Kubernetes Architecture</a:t>
            </a:r>
          </a:p>
          <a:p>
            <a:r>
              <a:rPr lang="en-US" sz="1800" b="1" dirty="0"/>
              <a:t>Kubernetes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=&gt; Open source orchestration platform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=&gt; K8S is used to manage our containers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=&gt; K8S provided framework to handle containers related tasks (deployment, scaling, load balancing etc....)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=&gt; K8S developed by Google and donated to CNCF</a:t>
            </a:r>
          </a:p>
          <a:p>
            <a:r>
              <a:rPr lang="en-US" sz="1800" dirty="0"/>
              <a:t>K8S Advantages</a:t>
            </a:r>
          </a:p>
          <a:p>
            <a:r>
              <a:rPr lang="en-US" sz="1800" dirty="0"/>
              <a:t>1) Container Orchestration</a:t>
            </a:r>
          </a:p>
          <a:p>
            <a:r>
              <a:rPr lang="en-US" sz="1800" dirty="0"/>
              <a:t>2) Auto Scaling</a:t>
            </a:r>
          </a:p>
          <a:p>
            <a:r>
              <a:rPr lang="en-US" sz="1800" dirty="0"/>
              <a:t>3) Self Healing</a:t>
            </a:r>
          </a:p>
          <a:p>
            <a:r>
              <a:rPr lang="en-US" sz="1800" dirty="0"/>
              <a:t>4) Load Balancing</a:t>
            </a:r>
          </a:p>
          <a:p>
            <a:r>
              <a:rPr lang="en-US" sz="1800" b="1" dirty="0"/>
              <a:t>Architecture</a:t>
            </a:r>
          </a:p>
          <a:p>
            <a:r>
              <a:rPr lang="en-US" sz="1800" dirty="0"/>
              <a:t>=&gt; K8S will follow cluster architecture (group of servers)</a:t>
            </a:r>
          </a:p>
          <a:p>
            <a:r>
              <a:rPr lang="en-US" sz="1800" dirty="0"/>
              <a:t>=&gt; Master Node / Control Plane</a:t>
            </a:r>
          </a:p>
          <a:p>
            <a:r>
              <a:rPr lang="en-US" sz="1800" dirty="0"/>
              <a:t>=&gt; Worker Nodes</a:t>
            </a:r>
          </a:p>
          <a:p>
            <a:r>
              <a:rPr lang="en-US" sz="1800" dirty="0"/>
              <a:t>=&gt; K8S control plane will contain below components</a:t>
            </a:r>
          </a:p>
          <a:p>
            <a:r>
              <a:rPr lang="en-US" sz="1800" dirty="0"/>
              <a:t>1) API Server</a:t>
            </a:r>
          </a:p>
          <a:p>
            <a:r>
              <a:rPr lang="en-US" sz="1800" dirty="0"/>
              <a:t>2) Schedular</a:t>
            </a:r>
          </a:p>
          <a:p>
            <a:r>
              <a:rPr lang="en-US" sz="1800" dirty="0"/>
              <a:t>3) Controller Manager 4) ETCD</a:t>
            </a:r>
          </a:p>
        </p:txBody>
      </p:sp>
    </p:spTree>
    <p:extLst>
      <p:ext uri="{BB962C8B-B14F-4D97-AF65-F5344CB8AC3E}">
        <p14:creationId xmlns:p14="http://schemas.microsoft.com/office/powerpoint/2010/main" val="2916505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F9CA3-4CFD-322A-5A8B-AC35B901F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1800" dirty="0"/>
              <a:t>=&gt; K8S worker node will container below components</a:t>
            </a:r>
          </a:p>
          <a:p>
            <a:r>
              <a:rPr lang="en-US" sz="1800" dirty="0"/>
              <a:t>1) POD</a:t>
            </a:r>
          </a:p>
          <a:p>
            <a:r>
              <a:rPr lang="en-US" sz="1800" dirty="0"/>
              <a:t>2) Containers</a:t>
            </a:r>
          </a:p>
          <a:p>
            <a:r>
              <a:rPr lang="en-US" sz="1800" dirty="0"/>
              <a:t>3) Docker Engine</a:t>
            </a:r>
          </a:p>
          <a:p>
            <a:r>
              <a:rPr lang="en-US" sz="1800" dirty="0"/>
              <a:t>4) Kublcet</a:t>
            </a:r>
          </a:p>
          <a:p>
            <a:r>
              <a:rPr lang="en-US" sz="1800" dirty="0"/>
              <a:t>5) Kube Proxy</a:t>
            </a:r>
          </a:p>
          <a:p>
            <a:r>
              <a:rPr lang="en-US" sz="2000" b="1" dirty="0"/>
              <a:t>K8S Architecture components</a:t>
            </a:r>
          </a:p>
          <a:p>
            <a:r>
              <a:rPr lang="en-US" sz="1800" dirty="0"/>
              <a:t>=&gt; API Server will receive incoming requests and it will store into ETCD.</a:t>
            </a:r>
          </a:p>
          <a:p>
            <a:r>
              <a:rPr lang="en-US" sz="1800" dirty="0"/>
              <a:t>=&gt; ETCD is k8s cluster database</a:t>
            </a:r>
          </a:p>
          <a:p>
            <a:r>
              <a:rPr lang="en-US" sz="1800" dirty="0"/>
              <a:t>=&gt; Schedular will check pending tasks in ETCD and it will schedule those task in worker nodes.</a:t>
            </a:r>
          </a:p>
          <a:p>
            <a:r>
              <a:rPr lang="en-US" sz="1800" dirty="0"/>
              <a:t>=&gt; Schedular will get available workers nodes information by using kubelet.</a:t>
            </a:r>
          </a:p>
          <a:p>
            <a:r>
              <a:rPr lang="en-US" sz="1800" dirty="0"/>
              <a:t>=&gt; Kubelet is called as Worker node agent.</a:t>
            </a:r>
          </a:p>
          <a:p>
            <a:r>
              <a:rPr lang="en-US" sz="1800" dirty="0"/>
              <a:t>=&gt; Kube-Proxy provides network for cluster communication</a:t>
            </a:r>
          </a:p>
          <a:p>
            <a:r>
              <a:rPr lang="en-US" sz="1800" dirty="0"/>
              <a:t>=&gt; POD is a smallest building block that we run in Kubernetes cluster. POD represents runtime instance of our application.</a:t>
            </a:r>
          </a:p>
          <a:p>
            <a:r>
              <a:rPr lang="en-US" sz="1800" dirty="0"/>
              <a:t>Note: In k8s, our project will be excuted as a POD. Inside POD containers will be available.</a:t>
            </a:r>
          </a:p>
          <a:p>
            <a:r>
              <a:rPr lang="en-US" sz="1800" dirty="0"/>
              <a:t>=&gt; Controller-Manager will monitor all k8s resources functionality.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324578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A5B5B-EAD6-F191-C518-09C9C236B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52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9E94D-239C-4C6A-4C5B-B6D9AD70D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What is Jenkins ?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5"/>
                </a:solidFill>
              </a:rPr>
              <a:t>=&gt; Jenkins is a CI CD server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5"/>
                </a:solidFill>
              </a:rPr>
              <a:t>=&gt; Jenkins is used for Continuous Integration &amp; Continuous Deployment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5"/>
                </a:solidFill>
              </a:rPr>
              <a:t>=&gt; We can automate build &amp; deployment process using Jenkins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5"/>
                </a:solidFill>
              </a:rPr>
              <a:t>=&gt; Jenkins pipelines will be used to build &amp; deploy the application code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5"/>
                </a:solidFill>
              </a:rPr>
              <a:t>1) Take code from git hub repo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5"/>
                </a:solidFill>
              </a:rPr>
              <a:t>2) Build code using maven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5"/>
                </a:solidFill>
              </a:rPr>
              <a:t>3) Review code by using sonar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5"/>
                </a:solidFill>
              </a:rPr>
              <a:t>4) Build docker image for application 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5"/>
                </a:solidFill>
              </a:rPr>
              <a:t>5) Store image into nexus/jfrog repo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5"/>
                </a:solidFill>
              </a:rPr>
              <a:t>6) Deploy Docker Image in K8S Cluster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5"/>
                </a:solidFill>
              </a:rPr>
              <a:t>7) Send Email Notification for team</a:t>
            </a:r>
          </a:p>
          <a:p>
            <a:pPr marL="0" indent="0">
              <a:buNone/>
            </a:pPr>
            <a:endParaRPr lang="en-US" sz="1800" i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1800" b="1" i="1" dirty="0">
                <a:solidFill>
                  <a:srgbClr val="FF0000"/>
                </a:solidFill>
              </a:rPr>
              <a:t>Software Application Tech Stack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FF0000"/>
                </a:solidFill>
              </a:rPr>
              <a:t>=&gt; Application contains 3 layers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FF0000"/>
                </a:solidFill>
              </a:rPr>
              <a:t>1) Frontend =&gt; It contains User Interface (Presentation Logic)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FF0000"/>
                </a:solidFill>
              </a:rPr>
              <a:t>2) Backend =&gt; It contains Business Logic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FF0000"/>
                </a:solidFill>
              </a:rPr>
              <a:t>3) Database =&gt; It is used to store the data</a:t>
            </a:r>
            <a:endParaRPr lang="en-IN" sz="1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532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FC5B2-8423-C4F6-AEC0-5DE79C494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899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FF7A-ACBE-015F-6738-624371065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0524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6AEEE-82CD-1DFD-9458-6C5A27C38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1598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07A1B-9844-A471-B251-A99D7715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BCF7B-DD90-1FCC-2775-C7796E01F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45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17E43-4112-A1AB-D89D-14BAD1547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What is containerization</a:t>
            </a:r>
          </a:p>
          <a:p>
            <a:pPr marL="0" indent="0">
              <a:buNone/>
            </a:pPr>
            <a:r>
              <a:rPr lang="en-US" sz="1800" dirty="0"/>
              <a:t>=&gt; Docker is used for Containerization</a:t>
            </a:r>
          </a:p>
          <a:p>
            <a:pPr marL="0" indent="0">
              <a:buNone/>
            </a:pPr>
            <a:r>
              <a:rPr lang="en-US" sz="1800" dirty="0"/>
              <a:t>=&gt; Containerization means package our "code + dependencies" for easy deployment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/>
              <a:t>Using Docker we can run our application code in any machine/environment without bothering about software's installation.</a:t>
            </a:r>
          </a:p>
          <a:p>
            <a:pPr marL="0" indent="0">
              <a:buNone/>
            </a:pPr>
            <a:r>
              <a:rPr lang="en-US" sz="2000" b="1">
                <a:solidFill>
                  <a:schemeClr val="accent1"/>
                </a:solidFill>
              </a:rPr>
              <a:t>Docker </a:t>
            </a:r>
            <a:r>
              <a:rPr lang="en-US" sz="2000" b="1" dirty="0">
                <a:solidFill>
                  <a:schemeClr val="accent1"/>
                </a:solidFill>
              </a:rPr>
              <a:t>Architecture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1) Dockerfile: It contains set of instructions to download dependencies and build docker image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2) Docker Image: It is a package which contains code + required dependencies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3) Docker Registry: It is a place where we can store our Docker Images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4) Docker Container: When run docker image it will run Our application inside Container.</a:t>
            </a:r>
            <a:endParaRPr lang="en-IN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2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1A9E-F349-0290-4380-A52820B9D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r>
              <a:rPr lang="en-IN" sz="2000" b="1" i="1" dirty="0"/>
              <a:t>Docker Commands</a:t>
            </a:r>
          </a:p>
          <a:p>
            <a:r>
              <a:rPr lang="en-IN" sz="1800" dirty="0">
                <a:solidFill>
                  <a:schemeClr val="accent4"/>
                </a:solidFill>
              </a:rPr>
              <a:t># To display docker images available in our machine</a:t>
            </a:r>
          </a:p>
          <a:p>
            <a:r>
              <a:rPr lang="en-IN" sz="1800" dirty="0"/>
              <a:t> $ docker images</a:t>
            </a:r>
          </a:p>
          <a:p>
            <a:r>
              <a:rPr lang="en-US" sz="1800" dirty="0">
                <a:solidFill>
                  <a:schemeClr val="accent4"/>
                </a:solidFill>
              </a:rPr>
              <a:t>To display running docker containers in our machine</a:t>
            </a:r>
          </a:p>
          <a:p>
            <a:r>
              <a:rPr lang="en-US" sz="1800" dirty="0"/>
              <a:t> $ docker ps</a:t>
            </a:r>
          </a:p>
          <a:p>
            <a:r>
              <a:rPr lang="en-US" sz="1800" dirty="0">
                <a:solidFill>
                  <a:schemeClr val="accent4"/>
                </a:solidFill>
              </a:rPr>
              <a:t>To display stopped  &amp; running containers </a:t>
            </a:r>
          </a:p>
          <a:p>
            <a:r>
              <a:rPr lang="en-US" sz="1800" dirty="0"/>
              <a:t>$ docker ps –a</a:t>
            </a:r>
          </a:p>
          <a:p>
            <a:r>
              <a:rPr lang="en-IN" sz="1800" dirty="0">
                <a:solidFill>
                  <a:schemeClr val="accent4"/>
                </a:solidFill>
              </a:rPr>
              <a:t># To download docker image</a:t>
            </a:r>
          </a:p>
          <a:p>
            <a:r>
              <a:rPr lang="en-IN" sz="1800" dirty="0"/>
              <a:t>$ docker pull &lt;image-name&gt;</a:t>
            </a:r>
          </a:p>
          <a:p>
            <a:r>
              <a:rPr lang="en-IN" sz="1800" dirty="0">
                <a:solidFill>
                  <a:schemeClr val="accent4"/>
                </a:solidFill>
              </a:rPr>
              <a:t># Run docker image to create docker container</a:t>
            </a:r>
          </a:p>
          <a:p>
            <a:r>
              <a:rPr lang="en-IN" sz="1800" dirty="0"/>
              <a:t>$ docker run &lt;image-name&gt;</a:t>
            </a:r>
          </a:p>
          <a:p>
            <a:r>
              <a:rPr lang="en-IN" sz="1800" dirty="0">
                <a:solidFill>
                  <a:schemeClr val="accent4"/>
                </a:solidFill>
              </a:rPr>
              <a:t>Run docker container in detached mode</a:t>
            </a:r>
          </a:p>
          <a:p>
            <a:r>
              <a:rPr lang="en-IN" sz="1800" dirty="0"/>
              <a:t>$ docker run -d &lt;image-name&gt;</a:t>
            </a:r>
          </a:p>
          <a:p>
            <a:r>
              <a:rPr lang="en-IN" sz="1800" dirty="0"/>
              <a:t>Note: Detached mode will help us to run other commands in same tab</a:t>
            </a:r>
          </a:p>
          <a:p>
            <a:r>
              <a:rPr lang="en-IN" sz="1800" dirty="0">
                <a:solidFill>
                  <a:schemeClr val="accent4"/>
                </a:solidFill>
              </a:rPr>
              <a:t>Display Docker container logs</a:t>
            </a:r>
          </a:p>
          <a:p>
            <a:r>
              <a:rPr lang="en-IN" sz="1800" dirty="0"/>
              <a:t>$ docker logs  &lt;container-id&gt;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accent4"/>
                </a:solidFill>
              </a:rPr>
              <a:t>    Stop Docker Container</a:t>
            </a:r>
          </a:p>
          <a:p>
            <a:r>
              <a:rPr lang="en-IN" sz="1800" dirty="0"/>
              <a:t>$ docker stop &lt;container-id&gt;</a:t>
            </a:r>
          </a:p>
          <a:p>
            <a:r>
              <a:rPr lang="en-IN" sz="1800" dirty="0">
                <a:solidFill>
                  <a:schemeClr val="accent4"/>
                </a:solidFill>
              </a:rPr>
              <a:t>Start Docker container</a:t>
            </a:r>
          </a:p>
          <a:p>
            <a:r>
              <a:rPr lang="en-IN" sz="1800" dirty="0"/>
              <a:t>$ docker start &lt;container-id&gt;</a:t>
            </a:r>
          </a:p>
        </p:txBody>
      </p:sp>
    </p:spTree>
    <p:extLst>
      <p:ext uri="{BB962C8B-B14F-4D97-AF65-F5344CB8AC3E}">
        <p14:creationId xmlns:p14="http://schemas.microsoft.com/office/powerpoint/2010/main" val="279575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80AD3-F723-EE5F-1D2F-C65DA56DB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accent4"/>
                </a:solidFill>
              </a:rPr>
              <a:t># Delete Docker container which is in stopped state</a:t>
            </a:r>
          </a:p>
          <a:p>
            <a:r>
              <a:rPr lang="en-IN" sz="1800" dirty="0"/>
              <a:t> $ docker rm &lt;container-id&gt;</a:t>
            </a:r>
          </a:p>
          <a:p>
            <a:r>
              <a:rPr lang="en-IN" sz="1800" dirty="0">
                <a:solidFill>
                  <a:schemeClr val="accent4"/>
                </a:solidFill>
              </a:rPr>
              <a:t># Delete Running Docker container</a:t>
            </a:r>
          </a:p>
          <a:p>
            <a:r>
              <a:rPr lang="en-IN" sz="1800" dirty="0"/>
              <a:t>$ docker rm -f &lt;container-id&gt;</a:t>
            </a:r>
          </a:p>
          <a:p>
            <a:r>
              <a:rPr lang="en-IN" sz="1800" dirty="0">
                <a:solidFill>
                  <a:schemeClr val="accent4"/>
                </a:solidFill>
              </a:rPr>
              <a:t># Remove Docker Image</a:t>
            </a:r>
          </a:p>
          <a:p>
            <a:r>
              <a:rPr lang="en-IN" sz="1800" dirty="0"/>
              <a:t>$ docker rmi &lt;image-name/image-id&gt;</a:t>
            </a:r>
          </a:p>
          <a:p>
            <a:r>
              <a:rPr lang="en-US" sz="1800" dirty="0">
                <a:solidFill>
                  <a:schemeClr val="accent4"/>
                </a:solidFill>
              </a:rPr>
              <a:t># Remove all stopped containers + unused docker images</a:t>
            </a:r>
          </a:p>
          <a:p>
            <a:r>
              <a:rPr lang="en-US" sz="1800" dirty="0"/>
              <a:t>$ docker system prune –a</a:t>
            </a:r>
          </a:p>
          <a:p>
            <a:r>
              <a:rPr lang="en-US" sz="1800" dirty="0"/>
              <a:t>===========</a:t>
            </a:r>
          </a:p>
          <a:p>
            <a:r>
              <a:rPr lang="en-US" sz="2000" b="1" i="1" dirty="0"/>
              <a:t>Running docker container with port mapping</a:t>
            </a:r>
          </a:p>
          <a:p>
            <a:r>
              <a:rPr lang="en-US" sz="1800" i="1" dirty="0"/>
              <a:t>Docker Image Name : ashokit/spring-boot-rest-api</a:t>
            </a:r>
          </a:p>
          <a:p>
            <a:r>
              <a:rPr lang="en-US" sz="1800" i="1" dirty="0"/>
              <a:t>$ docker pull ashokit/spring-boot-rest-api</a:t>
            </a:r>
          </a:p>
          <a:p>
            <a:r>
              <a:rPr lang="en-US" sz="1800" i="1" dirty="0"/>
              <a:t>$ docker run -p 9090:9090 -d ashokit/spring-boot-rest-api</a:t>
            </a:r>
          </a:p>
          <a:p>
            <a:r>
              <a:rPr lang="en-US" sz="1800" i="1" dirty="0"/>
              <a:t>Note: In the above command we are mapping container port to host port to access application outside of the container.</a:t>
            </a:r>
          </a:p>
          <a:p>
            <a:r>
              <a:rPr lang="en-US" sz="1800" i="1" dirty="0"/>
              <a:t>=&gt; After running application with above command we need to enable host port in security group inbound rules.</a:t>
            </a:r>
          </a:p>
          <a:p>
            <a:r>
              <a:rPr lang="en-US" sz="1800" i="1" dirty="0"/>
              <a:t>=&gt; Access application using below URL</a:t>
            </a:r>
          </a:p>
          <a:p>
            <a:r>
              <a:rPr lang="en-US" sz="1800" i="1" dirty="0"/>
              <a:t>URL: http://ec2-public-ip:9090/welcome/Raju</a:t>
            </a:r>
            <a:endParaRPr lang="en-IN" sz="1800" i="1" dirty="0"/>
          </a:p>
        </p:txBody>
      </p:sp>
    </p:spTree>
    <p:extLst>
      <p:ext uri="{BB962C8B-B14F-4D97-AF65-F5344CB8AC3E}">
        <p14:creationId xmlns:p14="http://schemas.microsoft.com/office/powerpoint/2010/main" val="912060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F769-E11C-96C6-CADA-5E4232853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What is Dockerfile ?</a:t>
            </a:r>
          </a:p>
          <a:p>
            <a:pPr marL="0" indent="0">
              <a:buNone/>
            </a:pPr>
            <a:r>
              <a:rPr lang="en-US" sz="1800" dirty="0"/>
              <a:t>=&gt; Dockerfile contains set of instructions to build docker image</a:t>
            </a:r>
          </a:p>
          <a:p>
            <a:pPr marL="0" indent="0">
              <a:buNone/>
            </a:pPr>
            <a:r>
              <a:rPr lang="en-US" sz="1800" dirty="0"/>
              <a:t>=&gt; To write Dockerfile we will use below keywords</a:t>
            </a:r>
          </a:p>
          <a:p>
            <a:r>
              <a:rPr lang="en-US" sz="1800" dirty="0"/>
              <a:t>1) FROM =&gt; FROM keyword is used to specify base image to create our own image  ex: FROM java:1.8, FROM python:3.9</a:t>
            </a:r>
          </a:p>
          <a:p>
            <a:r>
              <a:rPr lang="en-US" sz="1800" dirty="0"/>
              <a:t>2) MAINTAINER =&gt; MAINTAINER keyword is used to specify Author of Dockerfile</a:t>
            </a:r>
          </a:p>
          <a:p>
            <a:r>
              <a:rPr lang="en-US" sz="1800" dirty="0"/>
              <a:t>Ex: MAINTAINER Ashok &lt;ashokitschool@gmail.com&gt;</a:t>
            </a:r>
          </a:p>
          <a:p>
            <a:r>
              <a:rPr lang="en-US" sz="1800" dirty="0"/>
              <a:t>3) RUN </a:t>
            </a:r>
            <a:r>
              <a:rPr lang="en-US" sz="1800" dirty="0" err="1"/>
              <a:t>RUN</a:t>
            </a:r>
            <a:r>
              <a:rPr lang="en-US" sz="1800" dirty="0"/>
              <a:t> keyword is used to specify instructions to execute when docker image is creating</a:t>
            </a:r>
          </a:p>
          <a:p>
            <a:r>
              <a:rPr lang="en-US" sz="1800" dirty="0"/>
              <a:t>EX:  RUN 'git clone &lt;repo-url&gt;  ,RUN '</a:t>
            </a:r>
            <a:r>
              <a:rPr lang="en-US" sz="1800" dirty="0" err="1"/>
              <a:t>mvn</a:t>
            </a:r>
            <a:r>
              <a:rPr lang="en-US" sz="1800" dirty="0"/>
              <a:t> clean package'</a:t>
            </a:r>
          </a:p>
          <a:p>
            <a:r>
              <a:rPr lang="en-US" sz="1800" dirty="0"/>
              <a:t>Note: We can write multiple RUN instructions in Dockerfile, they will execute in the same order</a:t>
            </a:r>
          </a:p>
          <a:p>
            <a:r>
              <a:rPr lang="en-US" sz="1800" dirty="0"/>
              <a:t>4) CMD =&gt; ICMD keyword is used to specify instructions to execute when docker container is creating</a:t>
            </a:r>
          </a:p>
          <a:p>
            <a:r>
              <a:rPr lang="en-US" sz="1800" dirty="0"/>
              <a:t>EX:CMD "java -jar sb-app.jar“</a:t>
            </a:r>
          </a:p>
          <a:p>
            <a:r>
              <a:rPr lang="en-US" sz="2200" b="1" dirty="0"/>
              <a:t>Sample Dockerfile</a:t>
            </a:r>
          </a:p>
          <a:p>
            <a:r>
              <a:rPr lang="en-US" sz="1800" dirty="0"/>
              <a:t>$ vi Dockerfile</a:t>
            </a:r>
          </a:p>
          <a:p>
            <a:r>
              <a:rPr lang="en-US" sz="1800" dirty="0"/>
              <a:t>FROM ubuntu</a:t>
            </a:r>
          </a:p>
          <a:p>
            <a:r>
              <a:rPr lang="en-US" sz="1800" dirty="0"/>
              <a:t>MAINTAINER Ashok&lt;ashokitschool@gmail.com&gt;</a:t>
            </a:r>
          </a:p>
          <a:p>
            <a:r>
              <a:rPr lang="en-US" sz="1800" dirty="0"/>
              <a:t>RUN echo 'hi'</a:t>
            </a:r>
          </a:p>
          <a:p>
            <a:r>
              <a:rPr lang="en-US" sz="1800" dirty="0"/>
              <a:t>RUN echo 'hello'</a:t>
            </a:r>
          </a:p>
          <a:p>
            <a:r>
              <a:rPr lang="en-US" sz="1800" dirty="0"/>
              <a:t>CMD echo '</a:t>
            </a:r>
            <a:r>
              <a:rPr lang="en-US" sz="1800" dirty="0" err="1"/>
              <a:t>cmd</a:t>
            </a:r>
            <a:r>
              <a:rPr lang="en-US" sz="1800" dirty="0"/>
              <a:t> - 1'</a:t>
            </a:r>
          </a:p>
          <a:p>
            <a:r>
              <a:rPr lang="en-US" sz="1800" dirty="0"/>
              <a:t>CMD echo '</a:t>
            </a:r>
            <a:r>
              <a:rPr lang="en-US" sz="1800" dirty="0" err="1"/>
              <a:t>cmd</a:t>
            </a:r>
            <a:r>
              <a:rPr lang="en-US" sz="1800" dirty="0"/>
              <a:t> - 2'</a:t>
            </a:r>
          </a:p>
        </p:txBody>
      </p:sp>
    </p:spTree>
    <p:extLst>
      <p:ext uri="{BB962C8B-B14F-4D97-AF65-F5344CB8AC3E}">
        <p14:creationId xmlns:p14="http://schemas.microsoft.com/office/powerpoint/2010/main" val="3693273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00DC1-8D40-5E71-6A70-708B23F47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1800" dirty="0"/>
              <a:t>=&gt; Save the file and close it</a:t>
            </a:r>
          </a:p>
          <a:p>
            <a:r>
              <a:rPr lang="en-US" sz="1800" dirty="0"/>
              <a:t>=&gt; Build Dockerimage using above Dockerfile</a:t>
            </a:r>
          </a:p>
          <a:p>
            <a:r>
              <a:rPr lang="en-US" sz="1800" dirty="0">
                <a:solidFill>
                  <a:schemeClr val="accent4"/>
                </a:solidFill>
              </a:rPr>
              <a:t>$ docker build -t &lt;image-name&gt; .</a:t>
            </a:r>
          </a:p>
          <a:p>
            <a:r>
              <a:rPr lang="en-US" sz="1800" dirty="0">
                <a:solidFill>
                  <a:schemeClr val="accent4"/>
                </a:solidFill>
              </a:rPr>
              <a:t>$ docker images</a:t>
            </a:r>
          </a:p>
          <a:p>
            <a:r>
              <a:rPr lang="en-US" sz="1800" dirty="0">
                <a:solidFill>
                  <a:schemeClr val="accent4"/>
                </a:solidFill>
              </a:rPr>
              <a:t>$ docker run &lt;image-name/id&gt;</a:t>
            </a:r>
          </a:p>
          <a:p>
            <a:r>
              <a:rPr lang="en-US" sz="1600" dirty="0"/>
              <a:t>5) COPY</a:t>
            </a:r>
          </a:p>
          <a:p>
            <a:r>
              <a:rPr lang="en-US" sz="1600" dirty="0"/>
              <a:t>6) ADD</a:t>
            </a:r>
          </a:p>
          <a:p>
            <a:r>
              <a:rPr lang="en-US" sz="1600" dirty="0"/>
              <a:t>7) WORKDIR</a:t>
            </a:r>
          </a:p>
          <a:p>
            <a:r>
              <a:rPr lang="en-US" sz="1600" dirty="0"/>
              <a:t>8) EXPOSE</a:t>
            </a:r>
          </a:p>
          <a:p>
            <a:r>
              <a:rPr lang="en-US" sz="1600" dirty="0"/>
              <a:t>9) ENTRYPOINT</a:t>
            </a:r>
          </a:p>
          <a:p>
            <a:r>
              <a:rPr lang="en-US" sz="1600" dirty="0"/>
              <a:t>10) USER</a:t>
            </a:r>
          </a:p>
          <a:p>
            <a:r>
              <a:rPr lang="en-US" sz="1600" dirty="0"/>
              <a:t>11) ARG</a:t>
            </a:r>
          </a:p>
          <a:p>
            <a:r>
              <a:rPr lang="en-US" sz="1600" dirty="0"/>
              <a:t>12) VOLUME</a:t>
            </a:r>
          </a:p>
          <a:p>
            <a:r>
              <a:rPr lang="en-IN" sz="1800" dirty="0"/>
              <a:t># login into docker hub account  </a:t>
            </a:r>
            <a:r>
              <a:rPr lang="en-IN" sz="1800" dirty="0">
                <a:sym typeface="Wingdings" panose="05000000000000000000" pitchFamily="2" charset="2"/>
              </a:rPr>
              <a:t></a:t>
            </a:r>
            <a:r>
              <a:rPr lang="en-IN" sz="1800" dirty="0"/>
              <a:t> $ docker login</a:t>
            </a:r>
          </a:p>
          <a:p>
            <a:r>
              <a:rPr lang="en-IN" sz="1800" dirty="0"/>
              <a:t># Tag docker image</a:t>
            </a:r>
          </a:p>
          <a:p>
            <a:r>
              <a:rPr lang="en-IN" sz="1800" dirty="0"/>
              <a:t>$ docker tag &lt;image-name&gt; &lt;tag-name&gt;</a:t>
            </a:r>
          </a:p>
          <a:p>
            <a:r>
              <a:rPr lang="en-IN" sz="1800" dirty="0"/>
              <a:t>Ex: docker tag myimg123 ashokit/myimg123</a:t>
            </a:r>
          </a:p>
          <a:p>
            <a:r>
              <a:rPr lang="en-IN" sz="1800" dirty="0"/>
              <a:t>$ docker images</a:t>
            </a:r>
          </a:p>
          <a:p>
            <a:r>
              <a:rPr lang="en-IN" sz="1800" dirty="0"/>
              <a:t>$ docker push &lt;tagname&gt;</a:t>
            </a:r>
          </a:p>
        </p:txBody>
      </p:sp>
    </p:spTree>
    <p:extLst>
      <p:ext uri="{BB962C8B-B14F-4D97-AF65-F5344CB8AC3E}">
        <p14:creationId xmlns:p14="http://schemas.microsoft.com/office/powerpoint/2010/main" val="3028953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C118F-0D42-AA85-3D50-F3C1E978F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Can we change Dockerfile name ?</a:t>
            </a:r>
          </a:p>
          <a:p>
            <a:r>
              <a:rPr lang="en-US" sz="1800" dirty="0"/>
              <a:t>=&gt; The default name for Docker File is "Dockerfile" (no extension)</a:t>
            </a:r>
          </a:p>
          <a:p>
            <a:r>
              <a:rPr lang="en-US" sz="1800" dirty="0"/>
              <a:t>=&gt; We can change docker-file name then we have to pass that file name in build command like below</a:t>
            </a:r>
          </a:p>
          <a:p>
            <a:r>
              <a:rPr lang="en-US" sz="1800" dirty="0"/>
              <a:t>$ docker build -t &lt;img-name&gt; -f &lt;file-name&gt;</a:t>
            </a:r>
          </a:p>
          <a:p>
            <a:r>
              <a:rPr lang="en-IN" sz="1800" b="1" dirty="0"/>
              <a:t>COPY command</a:t>
            </a:r>
          </a:p>
          <a:p>
            <a:pPr marL="0" indent="0">
              <a:buNone/>
            </a:pPr>
            <a:r>
              <a:rPr lang="en-IN" sz="1800" dirty="0"/>
              <a:t>=&gt; </a:t>
            </a:r>
            <a:r>
              <a:rPr lang="en-IN" sz="1800" dirty="0">
                <a:solidFill>
                  <a:schemeClr val="accent4"/>
                </a:solidFill>
              </a:rPr>
              <a:t>It is used to copy the files from host machine to container machine Ex:</a:t>
            </a:r>
          </a:p>
          <a:p>
            <a:r>
              <a:rPr lang="en-IN" sz="1800" dirty="0">
                <a:solidFill>
                  <a:schemeClr val="accent4"/>
                </a:solidFill>
              </a:rPr>
              <a:t>COPY target/java-app.jar /usr/app/</a:t>
            </a:r>
          </a:p>
          <a:p>
            <a:r>
              <a:rPr lang="en-IN" sz="1800" dirty="0">
                <a:solidFill>
                  <a:schemeClr val="accent4"/>
                </a:solidFill>
              </a:rPr>
              <a:t>COPY target/webapp.war /usr/app/tomcat/webapps/</a:t>
            </a:r>
          </a:p>
          <a:p>
            <a:r>
              <a:rPr lang="en-IN" sz="1800" dirty="0">
                <a:solidFill>
                  <a:schemeClr val="accent4"/>
                </a:solidFill>
              </a:rPr>
              <a:t>COPY python-app.py</a:t>
            </a:r>
          </a:p>
          <a:p>
            <a:r>
              <a:rPr lang="en-IN" sz="1800" b="1" dirty="0"/>
              <a:t>ADD command</a:t>
            </a:r>
            <a:endParaRPr lang="en-IN" sz="1800" dirty="0"/>
          </a:p>
          <a:p>
            <a:r>
              <a:rPr lang="en-IN" sz="1800" dirty="0">
                <a:solidFill>
                  <a:schemeClr val="accent1"/>
                </a:solidFill>
              </a:rPr>
              <a:t>=&gt; It is used to copy the files from host machine to container machine</a:t>
            </a:r>
          </a:p>
          <a:p>
            <a:r>
              <a:rPr lang="en-IN" sz="1800" dirty="0">
                <a:solidFill>
                  <a:schemeClr val="accent1"/>
                </a:solidFill>
              </a:rPr>
              <a:t>Ex: ADD target/java-app.jar /usr/app/</a:t>
            </a:r>
          </a:p>
          <a:p>
            <a:r>
              <a:rPr lang="en-IN" sz="1800" dirty="0">
                <a:solidFill>
                  <a:schemeClr val="accent1"/>
                </a:solidFill>
              </a:rPr>
              <a:t>     ADD target/webapp.war /usr/app/tomcat/webapps/</a:t>
            </a:r>
          </a:p>
          <a:p>
            <a:r>
              <a:rPr lang="en-IN" sz="1800" dirty="0">
                <a:solidFill>
                  <a:schemeClr val="accent1"/>
                </a:solidFill>
              </a:rPr>
              <a:t>     ADD python-app.py /usr/app/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===============</a:t>
            </a:r>
          </a:p>
          <a:p>
            <a:r>
              <a:rPr lang="en-US" sz="1800" b="1" dirty="0"/>
              <a:t>WORKDIR Keyword</a:t>
            </a:r>
          </a:p>
          <a:p>
            <a:r>
              <a:rPr lang="en-US" sz="1800" dirty="0"/>
              <a:t>=&gt; It is used to specify working directory location to process further docker file instructions</a:t>
            </a:r>
          </a:p>
          <a:p>
            <a:r>
              <a:rPr lang="en-US" sz="1800" dirty="0"/>
              <a:t>EX:</a:t>
            </a:r>
          </a:p>
          <a:p>
            <a:r>
              <a:rPr lang="en-US" sz="1800" dirty="0"/>
              <a:t>WORKDIR /usr/app</a:t>
            </a:r>
          </a:p>
          <a:p>
            <a:endParaRPr lang="en-IN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14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8367</TotalTime>
  <Words>3771</Words>
  <Application>Microsoft Office PowerPoint</Application>
  <PresentationFormat>Widescreen</PresentationFormat>
  <Paragraphs>509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Naresh aj</dc:creator>
  <cp:lastModifiedBy>Naresh aj</cp:lastModifiedBy>
  <cp:revision>73</cp:revision>
  <dcterms:created xsi:type="dcterms:W3CDTF">2024-06-21T04:12:55Z</dcterms:created>
  <dcterms:modified xsi:type="dcterms:W3CDTF">2024-08-03T05:51:23Z</dcterms:modified>
</cp:coreProperties>
</file>