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198-F282-F980-9F0D-996915C6B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8CCE-6F41-2A7E-11C8-CBF37262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858B-B33A-9844-481F-864BD190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6B00-03AE-ECFC-0B0F-EE6B85A1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E989-2EFC-5890-62E9-224BA11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9A23-BEA5-3415-0C99-E6AFD8C4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E1A5-616F-C0BF-AF4D-FEE56BAA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222-7663-74C6-4381-32563454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970A-4EC7-E4DD-2381-931DC2E1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8C-8644-7044-1DF4-EE756685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0EFBE-035F-C629-C9D1-32BA6C47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0EF7B-4DF6-771E-1307-FDC04E51F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5E39-061A-E407-2BD7-B6187183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83B2-C680-BB24-8DA9-B1B6517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292C-0DBC-DCFD-756D-FB5ED722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086-15F2-E92C-4B61-23C06049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A66C-A4F1-ED9C-F845-B77E2770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F181-3E36-F284-1EEC-04E97BED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AB3-F8DA-6656-EE91-2DB3517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4066-BEFE-DED0-04DA-878341D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2571-25AF-8949-BC8B-AD975E62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80BE-50D4-8F6F-4DDC-CF63B01C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E206-997E-0DFC-EAD5-74BAD8F2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9C36-8525-1BAD-70A8-636F92A2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CD4C-84D1-9BD6-3126-B6BDD5D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7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FC8-F7B5-55FA-8774-795020F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81E4-E25B-E7F5-2515-824035CC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44BB-5003-7623-E73A-1FCF5AA71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48FE-C042-F88F-87C7-D4D64D7D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8338-4720-1F35-6B54-192AC95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D6947-49F4-F5E3-A066-3A89B430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4DBB-264E-B103-EC45-F0EB077B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1BA8-4AE3-6584-269D-0C90DED3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F30C-5836-6998-48F4-D783B3F1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6240-8E80-E8FF-B6C8-66BBD362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8CA88-77C0-D251-019B-5A6086985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671C1-1FEE-3CD2-5DD1-68B3F1F5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98E9-4380-FC09-D75D-6707294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717B9-9EC0-E894-D5D0-D3AD60A5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0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B378-2CDC-5317-EAC4-C2B4B4C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2B8C2-4C3C-002D-0317-62A1CE2E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7A87-4273-B5AD-15A6-AC9FE7A5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2949-6986-0B2D-9916-3D2A0B9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23A4-4489-9FAC-298B-4A3FD86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3EC57-76A4-EB42-D9B4-85D31CD6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121D-D9E7-9016-51ED-67E1BC8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DBAB-1392-527C-E878-38A5319F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2CFE-B245-3094-BB8A-C532E042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BF360-2629-4898-2538-F8B6D56E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057D-50F6-17CF-93E9-BC79FA5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D5F6-8C20-FE87-DEBA-9616EB9E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3870-02AC-AB9B-70EA-38142D44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9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96D6-CB41-2E2A-1EDF-177D73E2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F5E63-9A4A-62A1-A6A4-7B537A2A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37BF2-8534-B7B7-0C0D-57597C8A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6EB9-0422-45C1-447F-01DE80F6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84F-1920-FC26-26A0-E7387EE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5ECA-0234-1296-D721-0B54FEE5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5CC34-FA07-E68C-A600-E2707BB9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D8FB-3DC8-2D9E-8765-7A4E72B8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FF3C-FF75-24B0-0CAC-299397C4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CFBE-D5F7-4752-9681-4DD8E9E092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24AC-741B-0A27-98ED-0C39FE30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3603-9701-33E4-2135-41BA3E9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1CA8-BB43-4EAC-8F70-C082C0A1F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opics/latenc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C553F4-0E1C-316A-6683-0F28911B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b="1" dirty="0"/>
              <a:t>Monolith Architecture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=&gt; Developing all functionalities in single application.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1) Presentation Layer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2) Business Layer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3) Data Access Layer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=&gt; Drawbacks with Monolith Architecture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1) Burden on Server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2) Response Delay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3) Server can crash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4) Single Point of failure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5)Technology dependent</a:t>
            </a:r>
          </a:p>
          <a:p>
            <a:pPr algn="l"/>
            <a:r>
              <a:rPr lang="en-US" sz="1800" dirty="0"/>
              <a:t>=&gt; To overcome problems of Monolith Architecture, developers are using Microservices Architecture.</a:t>
            </a:r>
          </a:p>
          <a:p>
            <a:pPr algn="l"/>
            <a:r>
              <a:rPr lang="en-US" sz="2000" b="1" dirty="0"/>
              <a:t>Microservices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=&gt; It is not a technology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=&gt; It is not a framework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=&gt; It is not an API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=&gt; It is an architectural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2360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657A-730E-07C2-1429-AC07314B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Apache Kafka Setup In Windows</a:t>
            </a:r>
          </a:p>
          <a:p>
            <a:r>
              <a:rPr lang="en-IN" sz="1800" dirty="0"/>
              <a:t>Step-1 Download Zookeeper from below URL</a:t>
            </a:r>
          </a:p>
          <a:p>
            <a:r>
              <a:rPr lang="en-IN" sz="1800" dirty="0"/>
              <a:t>URL: http://mirrors.estointernet.in/apache/zookeeper/</a:t>
            </a:r>
          </a:p>
          <a:p>
            <a:r>
              <a:rPr lang="en-IN" sz="1800" dirty="0"/>
              <a:t>Step-2: Download Apache Kafka from below URL</a:t>
            </a:r>
          </a:p>
          <a:p>
            <a:r>
              <a:rPr lang="en-IN" sz="1800" dirty="0"/>
              <a:t>URL: http://mirrors.estointernet.in/apache/kafka/</a:t>
            </a:r>
          </a:p>
          <a:p>
            <a:r>
              <a:rPr lang="en-IN" sz="1800" dirty="0">
                <a:solidFill>
                  <a:srgbClr val="7030A0"/>
                </a:solidFill>
              </a:rPr>
              <a:t>Step-3 Set Path to ZOOKEEPER in Environment variables </a:t>
            </a:r>
            <a:r>
              <a:rPr lang="en-IN" sz="1800" dirty="0" err="1">
                <a:solidFill>
                  <a:srgbClr val="7030A0"/>
                </a:solidFill>
              </a:rPr>
              <a:t>upto</a:t>
            </a:r>
            <a:r>
              <a:rPr lang="en-IN" sz="1800" dirty="0">
                <a:solidFill>
                  <a:srgbClr val="7030A0"/>
                </a:solidFill>
              </a:rPr>
              <a:t> bin folder</a:t>
            </a:r>
          </a:p>
          <a:p>
            <a:r>
              <a:rPr lang="en-IN" sz="1800" dirty="0"/>
              <a:t>### Note: Copy zookeeper.properties and server.properties files from kafka/config folder </a:t>
            </a:r>
          </a:p>
          <a:p>
            <a:r>
              <a:rPr lang="en-IN" sz="1800" dirty="0"/>
              <a:t> to kafka/bin/windows folder. ###</a:t>
            </a:r>
          </a:p>
          <a:p>
            <a:r>
              <a:rPr lang="en-IN" sz="1800" dirty="0"/>
              <a:t>## </a:t>
            </a:r>
            <a:r>
              <a:rPr lang="en-IN" sz="1800" dirty="0">
                <a:solidFill>
                  <a:schemeClr val="accent4"/>
                </a:solidFill>
              </a:rPr>
              <a:t>Step-4 Start Zookeeper server using below command from kafka/bin/windows folder</a:t>
            </a:r>
          </a:p>
          <a:p>
            <a:r>
              <a:rPr lang="en-IN" sz="1800" dirty="0"/>
              <a:t>Command: zookeeper-server-start.bat zookeeper.properties</a:t>
            </a:r>
          </a:p>
          <a:p>
            <a:r>
              <a:rPr lang="en-IN" sz="1800" dirty="0"/>
              <a:t>## Step-5: </a:t>
            </a:r>
            <a:r>
              <a:rPr lang="en-IN" sz="1800" dirty="0">
                <a:solidFill>
                  <a:schemeClr val="accent3">
                    <a:lumMod val="50000"/>
                  </a:schemeClr>
                </a:solidFill>
              </a:rPr>
              <a:t>Start Kafka Server using below command from kafka/bin/windows folder</a:t>
            </a:r>
          </a:p>
          <a:p>
            <a:r>
              <a:rPr lang="en-IN" sz="1800" dirty="0"/>
              <a:t>Command: kafka-server-start.bat server.properties</a:t>
            </a:r>
          </a:p>
          <a:p>
            <a:r>
              <a:rPr lang="en-IN" sz="1800" dirty="0"/>
              <a:t>Note: If kafka server is getting stopped, delete kafka logs from c:/tmp/ folder.</a:t>
            </a:r>
          </a:p>
          <a:p>
            <a:r>
              <a:rPr lang="en-IN" sz="1800" dirty="0">
                <a:solidFill>
                  <a:srgbClr val="7030A0"/>
                </a:solidFill>
              </a:rPr>
              <a:t>## Step-6 : Create Kafka Topic using below command from kafka/bin/windows folder</a:t>
            </a:r>
          </a:p>
          <a:p>
            <a:r>
              <a:rPr lang="en-IN" sz="1800" dirty="0"/>
              <a:t>Command: &gt;kafka-topics.bat --create --bootstrap-server localhost:9092 --replication-factor 1 --partitions 1 --topic ashokit_topic_1995 </a:t>
            </a:r>
          </a:p>
          <a:p>
            <a:r>
              <a:rPr lang="en-IN" sz="1800" dirty="0"/>
              <a:t>## Step-7 View created Topics using below command</a:t>
            </a:r>
          </a:p>
          <a:p>
            <a:r>
              <a:rPr lang="en-IN" sz="1800" dirty="0"/>
              <a:t>Command: kafka-topics.bat --list --bootstrap-server localhost:9092</a:t>
            </a:r>
          </a:p>
        </p:txBody>
      </p:sp>
    </p:spTree>
    <p:extLst>
      <p:ext uri="{BB962C8B-B14F-4D97-AF65-F5344CB8AC3E}">
        <p14:creationId xmlns:p14="http://schemas.microsoft.com/office/powerpoint/2010/main" val="39608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8881-627A-F9BE-C067-1E6E15FF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1) Create Spring Boot application with below dependencies</a:t>
            </a:r>
          </a:p>
          <a:p>
            <a:r>
              <a:rPr lang="en-IN" sz="1800" dirty="0"/>
              <a:t>&lt;dependencies&gt;</a:t>
            </a:r>
          </a:p>
          <a:p>
            <a:r>
              <a:rPr lang="en-IN" sz="1800" dirty="0"/>
              <a:t> &lt;dependency&gt;</a:t>
            </a:r>
          </a:p>
          <a:p>
            <a:r>
              <a:rPr lang="en-IN" sz="1800" dirty="0"/>
              <a:t>&lt;groupId&gt;org.springframework.boot&lt;/groupId&gt; &lt;artifactId&gt;spring-boot-starter-web&lt;/artifactId&gt;</a:t>
            </a:r>
          </a:p>
          <a:p>
            <a:r>
              <a:rPr lang="en-IN" sz="1800" dirty="0"/>
              <a:t>&lt;/dependency&gt;</a:t>
            </a:r>
          </a:p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&lt;groupId&gt;org.apache.kafka&lt;/groupId&gt;</a:t>
            </a:r>
          </a:p>
          <a:p>
            <a:r>
              <a:rPr lang="en-IN" sz="1800" dirty="0"/>
              <a:t>&lt;artifactId&gt;kafka-streams&lt;/artifactId&gt;</a:t>
            </a:r>
          </a:p>
          <a:p>
            <a:r>
              <a:rPr lang="en-IN" sz="1800" dirty="0"/>
              <a:t>&lt;/dependency&gt;</a:t>
            </a:r>
          </a:p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&lt;groupId&gt;org.springframework.kafka&lt;/groupId&gt;</a:t>
            </a:r>
          </a:p>
          <a:p>
            <a:r>
              <a:rPr lang="en-IN" sz="1800" dirty="0"/>
              <a:t> &lt;artifactId&gt;spring-kafka&lt;/artifactId&gt;</a:t>
            </a:r>
          </a:p>
          <a:p>
            <a:r>
              <a:rPr lang="en-IN" sz="1800" dirty="0"/>
              <a:t>&lt;/dependency&gt;</a:t>
            </a:r>
          </a:p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&lt;groupId&gt;com.fasterxml.jackson.core&lt;/groupId&gt; &lt;artifactId&gt;</a:t>
            </a:r>
            <a:r>
              <a:rPr lang="en-IN" sz="1800" dirty="0" err="1"/>
              <a:t>jackson-databind</a:t>
            </a:r>
            <a:r>
              <a:rPr lang="en-IN" sz="1800" dirty="0"/>
              <a:t>&lt;/artifactId&gt;</a:t>
            </a:r>
          </a:p>
          <a:p>
            <a:r>
              <a:rPr lang="en-IN" sz="1800" dirty="0"/>
              <a:t>&lt;/dependency&gt;</a:t>
            </a:r>
          </a:p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&lt;groupId&gt;org.springframework.boot&lt;/groupId&gt; &lt;artifactId&gt;spring-boot-starter-test&lt;/artifactId&gt;</a:t>
            </a:r>
          </a:p>
          <a:p>
            <a:r>
              <a:rPr lang="en-IN" sz="1800" dirty="0"/>
              <a:t>&lt;scope&gt;test&lt;/scope&gt;</a:t>
            </a:r>
          </a:p>
          <a:p>
            <a:r>
              <a:rPr lang="en-IN" sz="18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69589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AA332C-1F05-6E8C-B0C5-6D0870C4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&lt;groupId&gt;org.springframework.kafka&lt;/groupId&gt;</a:t>
            </a:r>
          </a:p>
          <a:p>
            <a:r>
              <a:rPr lang="en-IN" sz="1800" dirty="0"/>
              <a:t> &lt;artifactId&gt;spring-kafka-test&lt;/artifactId&gt;</a:t>
            </a:r>
          </a:p>
          <a:p>
            <a:r>
              <a:rPr lang="en-IN" sz="1800" dirty="0"/>
              <a:t>&lt;scope&gt;test&lt;/scope&gt;</a:t>
            </a:r>
          </a:p>
          <a:p>
            <a:r>
              <a:rPr lang="en-IN" sz="1800" dirty="0"/>
              <a:t>&lt;/dependency&gt; </a:t>
            </a:r>
          </a:p>
          <a:p>
            <a:r>
              <a:rPr lang="en-IN" sz="1800" dirty="0"/>
              <a:t>&lt;/dependencies&gt;</a:t>
            </a:r>
          </a:p>
          <a:p>
            <a:endParaRPr lang="en-IN" sz="1800" dirty="0"/>
          </a:p>
          <a:p>
            <a:r>
              <a:rPr lang="en-IN" sz="2500" dirty="0"/>
              <a:t>Kafka Producer Application Architecture </a:t>
            </a:r>
          </a:p>
          <a:p>
            <a:r>
              <a:rPr lang="en-IN" sz="1800" dirty="0"/>
              <a:t>Kafka ProducerConfig will have key value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EFE60-4418-656F-388B-696E2F7C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72" y="3518636"/>
            <a:ext cx="6987856" cy="31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A383-37D2-AF9D-44AF-D9BE8206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Consumer configuration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/>
            </a:b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dependencies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Spring Boot Starter Web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&gt;org.springframework.boot&lt;/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&gt;spring-boot-starter-web&lt;/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&gt;3.1.2&lt;/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Add the correct version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Kafka Streams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&gt;org.apache.kafka&lt;/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kafka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-streams&lt;/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&gt;3.4.0&lt;/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Add the correct version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Spring Kafka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&gt;org.springframework.kafka&lt;/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&gt;spring-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kafka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&gt;2.9.6&lt;/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Add the correct version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Jackson </a:t>
            </a:r>
            <a:r>
              <a:rPr lang="en-IN" sz="1800" dirty="0" err="1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Databind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&gt;org.springframework.boot&lt;/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&gt;spring-boot-starter-test&lt;/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&gt;3.1.2&lt;/</a:t>
            </a:r>
            <a:r>
              <a:rPr lang="en-IN" sz="18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&lt;!-- Add the correct version --&gt;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dependencies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050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9F68-9062-4606-CE80-581EF134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n-IN" sz="1800" dirty="0"/>
              <a:t>5) Add below method in boot app start class</a:t>
            </a:r>
          </a:p>
          <a:p>
            <a:r>
              <a:rPr lang="en-IN" sz="1800" dirty="0"/>
              <a:t>@KafkaListener(topics = AppConstants. TOPIC, groupId="group_ashokit_order") </a:t>
            </a:r>
          </a:p>
          <a:p>
            <a:r>
              <a:rPr lang="en-IN" sz="1800" dirty="0"/>
              <a:t>public void subscribeMsg(String order) {</a:t>
            </a:r>
          </a:p>
          <a:p>
            <a:r>
              <a:rPr lang="en-IN" sz="1800" dirty="0"/>
              <a:t>System.out.print("*** Msg Recieved From Kafka *** . : : - ");</a:t>
            </a:r>
          </a:p>
          <a:p>
            <a:r>
              <a:rPr lang="en-IN" sz="1800" dirty="0"/>
              <a:t>System.out.println(order);</a:t>
            </a:r>
          </a:p>
          <a:p>
            <a:r>
              <a:rPr lang="en-IN" sz="1800" dirty="0"/>
              <a:t>//logic  }</a:t>
            </a:r>
          </a:p>
          <a:p>
            <a:r>
              <a:rPr lang="en-IN" sz="1800" dirty="0"/>
              <a:t>To Reduce no of calls  from database we use kafka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fr-FR" sz="2000" b="1" dirty="0"/>
              <a:t>Redis Cache</a:t>
            </a:r>
          </a:p>
          <a:p>
            <a:r>
              <a:rPr lang="en-US" sz="1800" b="0" i="1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IBM Plex Sans" panose="020F0502020204030204" pitchFamily="34" charset="0"/>
              </a:rPr>
              <a:t>Redis is built to this task: It stores all data in-memory—delivering the fastest possible performance when reading or writing data—and offers built-in replication capabilities that let you place data physically closer to the user for the lowest </a:t>
            </a:r>
            <a:r>
              <a:rPr lang="en-US" sz="1800" b="0" i="1" u="none" strike="noStrike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IBM Plex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latency</a:t>
            </a:r>
            <a:r>
              <a:rPr lang="en-US" sz="1800" b="0" i="1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IBM Plex Sans" panose="020F0502020204030204" pitchFamily="34" charset="0"/>
              </a:rPr>
              <a:t>.</a:t>
            </a:r>
            <a:endParaRPr lang="fr-FR" sz="1800" b="1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fr-FR" sz="1800" dirty="0"/>
              <a:t>=&gt; 2 types of tables</a:t>
            </a:r>
          </a:p>
          <a:p>
            <a:pPr marL="0" indent="0">
              <a:buNone/>
            </a:pPr>
            <a:r>
              <a:rPr lang="fr-FR" sz="1800" dirty="0"/>
              <a:t>1) Transnational tables CRUD opérations</a:t>
            </a:r>
          </a:p>
          <a:p>
            <a:pPr marL="0" indent="0">
              <a:buNone/>
            </a:pPr>
            <a:r>
              <a:rPr lang="fr-FR" sz="1800" dirty="0"/>
              <a:t>2) Non- Transnational Tables</a:t>
            </a:r>
          </a:p>
          <a:p>
            <a:pPr marL="0" indent="0">
              <a:buNone/>
            </a:pPr>
            <a:r>
              <a:rPr lang="fr-FR" sz="1800" b="1" dirty="0"/>
              <a:t>Cache : </a:t>
            </a:r>
            <a:r>
              <a:rPr lang="fr-FR" sz="1800" b="1" dirty="0" err="1"/>
              <a:t>we</a:t>
            </a:r>
            <a:r>
              <a:rPr lang="fr-FR" sz="1800" b="1" dirty="0"/>
              <a:t> use for temporary database</a:t>
            </a:r>
          </a:p>
          <a:p>
            <a:pPr marL="0" indent="0">
              <a:buNone/>
            </a:pPr>
            <a:r>
              <a:rPr lang="fr-FR" sz="1800" b="1" dirty="0"/>
              <a:t>&lt;</a:t>
            </a:r>
            <a:r>
              <a:rPr lang="fr-FR" sz="1800" b="1" dirty="0" err="1"/>
              <a:t>dependency</a:t>
            </a:r>
            <a:r>
              <a:rPr lang="fr-FR" sz="1800" b="1" dirty="0"/>
              <a:t>&gt;</a:t>
            </a:r>
          </a:p>
          <a:p>
            <a:pPr marL="0" indent="0">
              <a:buNone/>
            </a:pPr>
            <a:r>
              <a:rPr lang="fr-FR" sz="1800" b="1" dirty="0"/>
              <a:t>&lt;groupId&gt;org.springframework.boot&lt;/groupId&gt;</a:t>
            </a:r>
          </a:p>
          <a:p>
            <a:pPr marL="0" indent="0">
              <a:buNone/>
            </a:pPr>
            <a:r>
              <a:rPr lang="fr-FR" sz="1800" b="1" dirty="0"/>
              <a:t>&lt;artifactId&gt;</a:t>
            </a:r>
            <a:r>
              <a:rPr lang="fr-FR" sz="1800" b="1" dirty="0" err="1"/>
              <a:t>spring</a:t>
            </a:r>
            <a:r>
              <a:rPr lang="fr-FR" sz="1800" b="1" dirty="0"/>
              <a:t>-boot-starter-data-redis&lt;/artifactId&gt;</a:t>
            </a:r>
          </a:p>
          <a:p>
            <a:pPr marL="0" indent="0">
              <a:buNone/>
            </a:pPr>
            <a:r>
              <a:rPr lang="fr-FR" sz="1800" b="1" dirty="0"/>
              <a:t>&lt;/</a:t>
            </a:r>
            <a:r>
              <a:rPr lang="fr-FR" sz="1800" b="1" dirty="0" err="1"/>
              <a:t>dependency</a:t>
            </a:r>
            <a:r>
              <a:rPr lang="fr-FR" sz="1800" b="1" dirty="0"/>
              <a:t>&gt;</a:t>
            </a:r>
          </a:p>
          <a:p>
            <a:pPr marL="0" indent="0">
              <a:buNone/>
            </a:pPr>
            <a:r>
              <a:rPr lang="fr-FR" sz="1800" b="1" dirty="0"/>
              <a:t>&lt;</a:t>
            </a:r>
            <a:r>
              <a:rPr lang="fr-FR" sz="1800" b="1" dirty="0" err="1"/>
              <a:t>dependency</a:t>
            </a:r>
            <a:r>
              <a:rPr lang="fr-FR" sz="1800" b="1" dirty="0"/>
              <a:t>&gt;</a:t>
            </a:r>
          </a:p>
          <a:p>
            <a:pPr marL="0" indent="0">
              <a:buNone/>
            </a:pPr>
            <a:r>
              <a:rPr lang="fr-FR" sz="1800" b="1" dirty="0"/>
              <a:t>&lt;groupId&gt;</a:t>
            </a:r>
            <a:r>
              <a:rPr lang="fr-FR" sz="1800" b="1" dirty="0" err="1"/>
              <a:t>redis.clients</a:t>
            </a:r>
            <a:r>
              <a:rPr lang="fr-FR" sz="1800" b="1" dirty="0"/>
              <a:t>&lt;/groupId&gt;</a:t>
            </a:r>
          </a:p>
          <a:p>
            <a:pPr marL="0" indent="0">
              <a:buNone/>
            </a:pPr>
            <a:r>
              <a:rPr lang="fr-FR" sz="1800" b="1" dirty="0"/>
              <a:t>&lt;artifactId&gt;</a:t>
            </a:r>
            <a:r>
              <a:rPr lang="fr-FR" sz="1800" b="1" dirty="0" err="1"/>
              <a:t>jedis</a:t>
            </a:r>
            <a:r>
              <a:rPr lang="fr-FR" sz="1800" b="1" dirty="0"/>
              <a:t>&lt;/artifactId&gt;</a:t>
            </a:r>
          </a:p>
          <a:p>
            <a:pPr marL="0" indent="0">
              <a:buNone/>
            </a:pPr>
            <a:r>
              <a:rPr lang="fr-FR" sz="1800" b="1" dirty="0"/>
              <a:t>&lt;/</a:t>
            </a:r>
            <a:r>
              <a:rPr lang="fr-FR" sz="1800" b="1" dirty="0" err="1"/>
              <a:t>dependency</a:t>
            </a:r>
            <a:r>
              <a:rPr lang="fr-FR" sz="1800" b="1" dirty="0"/>
              <a:t>&gt;</a:t>
            </a:r>
            <a:br>
              <a:rPr lang="fr-FR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77853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A485-448F-8475-5859-9C137B8E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0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6A53-217C-AFB9-F06F-AD391603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7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6108-8EA5-AE13-C2B6-9BA8E903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00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7B92-2FF2-3C48-07EC-984AE3A5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32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7CBE-5CB9-102D-9FC8-3CEBFCF9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7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F3C6-F6B3-47F5-1B60-6A95623C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=&gt; It is universal and anyone can use this architecture to develop applications.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Note: Divide &amp; Conquer Principle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Advantages with Microservices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1) Loosely Coupled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2) Burden Reduced on Servers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3) Easy Maintainer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4) No Single point of failure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5) Technology Independent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6) Quick deliveries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Challenges with microservices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1) Bounded Context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2) Repeated configurations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3) Visibility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=&gt; Bounded context means identifying how many microservices we need to develop for one application and deciding which functionality we need to add in which microservice.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=&gt; In Several microservices we need to write same configurations like data source, smtp, kafka, redis etc....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=&gt; In microservice architecture we might not get chance to work with all apis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58989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9F68-FFD0-55B5-B53F-81C1A769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7432-924F-A959-4BB6-7F1F3A97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57A9-726D-EE22-3701-F0B93B4B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31E9-2454-39CE-D667-9EF2EF65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87F2-7FFE-1A82-0BE7-A2E8876F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Service Registry</a:t>
            </a:r>
          </a:p>
          <a:p>
            <a:pPr marL="0" indent="0">
              <a:buNone/>
            </a:pPr>
            <a:r>
              <a:rPr lang="en-US" sz="1800" dirty="0"/>
              <a:t>=&gt; </a:t>
            </a:r>
            <a:r>
              <a:rPr lang="en-US" sz="1800" dirty="0">
                <a:solidFill>
                  <a:schemeClr val="accent4"/>
                </a:solidFill>
              </a:rPr>
              <a:t>Service Registry is used to maintain all apis information like name, status, url and health.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 It is also called as Service Discovery.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/>
                </a:solidFill>
              </a:rPr>
              <a:t>We can use Eureka Server as service registry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/>
                </a:solidFill>
              </a:rPr>
              <a:t>It will provide user interface to get info.</a:t>
            </a:r>
          </a:p>
          <a:p>
            <a:pPr marL="0" indent="0">
              <a:buNone/>
            </a:pPr>
            <a:r>
              <a:rPr lang="en-US" sz="2000" b="1" dirty="0"/>
              <a:t>Admin 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It is used to monitor and manage all the apis at one place/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It provides beautiful user interface to access all apis actuator endpoints at one place.</a:t>
            </a:r>
          </a:p>
          <a:p>
            <a:pPr marL="0" indent="0">
              <a:buNone/>
            </a:pPr>
            <a:r>
              <a:rPr lang="en-US" sz="1800" b="1" dirty="0"/>
              <a:t>Zipkin 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It is used for distributed tracing of our requests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1"/>
                </a:solidFill>
              </a:rPr>
              <a:t>It provides beautiful user interface to access apis execution details.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b="1" dirty="0"/>
              <a:t>Config 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It is used to seperate application code and application properties.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/>
                </a:solidFill>
              </a:rPr>
              <a:t>It is used to externalize config props of our application.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/>
                </a:solidFill>
              </a:rPr>
              <a:t>It makes our application loosely coupled with properties file or yml file.</a:t>
            </a:r>
          </a:p>
          <a:p>
            <a:pPr marL="0" indent="0">
              <a:buNone/>
            </a:pPr>
            <a:r>
              <a:rPr lang="en-US" sz="1800" b="1" dirty="0"/>
              <a:t>Kafka 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 It is used as message broker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 Distributed streaming platform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 It works based on pub-sub model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357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1F7-2DAE-14FF-F72D-186ED484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88490"/>
            <a:ext cx="12192000" cy="6946490"/>
          </a:xfrm>
        </p:spPr>
        <p:txBody>
          <a:bodyPr>
            <a:normAutofit/>
          </a:bodyPr>
          <a:lstStyle/>
          <a:p>
            <a:r>
              <a:rPr lang="en-US" sz="1800" b="1" dirty="0"/>
              <a:t>Redis Server</a:t>
            </a:r>
          </a:p>
          <a:p>
            <a:pPr marL="0" indent="0">
              <a:buNone/>
            </a:pPr>
            <a:r>
              <a:rPr lang="en-US" sz="1800" dirty="0"/>
              <a:t>=&gt;Redis is a cache server</a:t>
            </a:r>
          </a:p>
          <a:p>
            <a:pPr marL="0" indent="0">
              <a:buNone/>
            </a:pPr>
            <a:r>
              <a:rPr lang="en-US" sz="1800" dirty="0"/>
              <a:t>=&gt; Redis represents data in key-value format</a:t>
            </a:r>
          </a:p>
          <a:p>
            <a:pPr marL="0" indent="0">
              <a:buNone/>
            </a:pPr>
            <a:r>
              <a:rPr lang="en-US" sz="1800" dirty="0"/>
              <a:t>=&gt;· Redis is used to reduce no.of.database.calls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API Gateway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 It acts as Entry point for all backend apis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 It acts mediator between frontend app and backend apis.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 In API Gateway we will writer filters + Routings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Filter</a:t>
            </a:r>
            <a:r>
              <a:rPr lang="en-US" sz="1800" dirty="0">
                <a:solidFill>
                  <a:srgbClr val="7030A0"/>
                </a:solidFill>
              </a:rPr>
              <a:t>: We can perform pre-process &amp; post-process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highlight>
                  <a:srgbClr val="FFFFFF"/>
                </a:highlight>
                <a:latin typeface="Google Sans"/>
              </a:rPr>
              <a:t>=&gt;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  <a:t>API gateways use filters to manipulate requests and responses as they pass through the gateway.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  <a:t>=&gt;Filters are important for API security and data protection, and can also help simplify the design and maintenance of APIs.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highlight>
                  <a:srgbClr val="FFFFFF"/>
                </a:highlight>
                <a:latin typeface="Google Sans"/>
              </a:rPr>
              <a:t>=&gt;F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  <a:t>iltering, involving the application of various policies to 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Google Sans"/>
              </a:rPr>
              <a:t>control access, ensure security, and monitor performance</a:t>
            </a:r>
            <a:endParaRPr lang="en-US" sz="1800" b="0" i="0" dirty="0">
              <a:solidFill>
                <a:srgbClr val="7030A0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0" indent="0">
              <a:buNone/>
            </a:pPr>
            <a:br>
              <a:rPr lang="en-US" sz="12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sz="1800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In an API gateway, routing </a:t>
            </a:r>
            <a:r>
              <a:rPr lang="en-US" sz="1800" b="1" dirty="0"/>
              <a:t>directs incoming API requests to backend resources and services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=&gt;Load balancing: Distribute traffic across multiple servers or resources to optimize performance.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=&gt;High availability: Route traffic to available servers or services if one fails.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=&gt;Latency reduction: Route traffic based on user geolocation to connect them to the closest server.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Google Sans"/>
              </a:rPr>
              <a:t>=&gt;Secure communication: Include authentication credentials in transport headers</a:t>
            </a:r>
            <a:endParaRPr lang="en-IN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67C9-302B-FADF-AE75-01A7BDDE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Performance optimization</a:t>
            </a:r>
            <a:r>
              <a:rPr lang="en-US" sz="1800" dirty="0"/>
              <a:t>: Package multiple requests for the same API into one. </a:t>
            </a:r>
          </a:p>
          <a:p>
            <a:pPr marL="0" indent="0">
              <a:buNone/>
            </a:pPr>
            <a:r>
              <a:rPr lang="en-US" sz="1800" b="1" dirty="0"/>
              <a:t>Response flow</a:t>
            </a:r>
            <a:r>
              <a:rPr lang="en-US" sz="1800" dirty="0"/>
              <a:t>: Collect responses from multiple services and send them back to the client as a single response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D87DA-C237-65EB-4081-76C65514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53" y="2241755"/>
            <a:ext cx="3391194" cy="39132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2E9F1F-9592-53A7-F6E0-0EE666EF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6" y="1598748"/>
            <a:ext cx="6844422" cy="42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7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E309-8C1F-EB5F-85E5-A69B7BAB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Cloud Config Server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=&gt; We are configuring our application config properties-in- application.properties or application. Yml file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 Ex: DB Props, SMTP props, Kafka Props, App Messages etc...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=&gt; application.properties or application. Yml file will be packaged along with our application (it will be part of our app jar file)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=&gt; If we want to make any changes to properties then we have to re-package our application and we have to re-deploy our 	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Note: If any changes required in config properties then We have to repeat the complete project build &amp; deployment which is          	time-consuming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=&gt; To avoid this problem, we have to seperate our project source code and project config properties files.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=&gt;To externalize config properties from the application we can fuse down Spring Cloud Config Server.</a:t>
            </a: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Circuit Breaker      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</a:rPr>
              <a:t> It is one of the most famous design pattern in microservices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</a:rPr>
              <a:t>It is used to implement fault tolerance system /Resilience System.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Google Sans"/>
              </a:rPr>
              <a:t>The Circuit Breaker pattern in microservices </a:t>
            </a:r>
            <a:r>
              <a:rPr lang="en-US" sz="1800" b="0" i="0" dirty="0">
                <a:solidFill>
                  <a:schemeClr val="accent6"/>
                </a:solidFill>
                <a:effectLst/>
                <a:latin typeface="Google Sans"/>
              </a:rPr>
              <a:t>acts as a safeguard against service failures by monitoring interactions, setting thresholds, and temporarily halting/Stopping traffic to failing services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  <a:latin typeface="Google Sans"/>
              </a:rPr>
              <a:t>Note : If main logic is failed then we need to execute the fallback logic.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  <a:latin typeface="Google Sans"/>
              </a:rPr>
              <a:t>Circuit Breaker works based on 3 states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  <a:latin typeface="Google Sans"/>
              </a:rPr>
              <a:t>Closed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  <a:latin typeface="Google Sans"/>
              </a:rPr>
              <a:t>Open  and </a:t>
            </a:r>
            <a:r>
              <a:rPr lang="en-US" sz="1800" dirty="0" err="1">
                <a:solidFill>
                  <a:schemeClr val="accent6"/>
                </a:solidFill>
                <a:latin typeface="Google Sans"/>
              </a:rPr>
              <a:t>Half_Open</a:t>
            </a:r>
            <a:endParaRPr lang="en-US" sz="1800" dirty="0">
              <a:solidFill>
                <a:schemeClr val="accent6"/>
              </a:solidFill>
              <a:latin typeface="Google Sans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2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A663-54D9-70B8-25A1-D5CA45F2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Circuit Breaker Implementation</a:t>
            </a:r>
          </a:p>
          <a:p>
            <a:pPr marL="0" indent="0">
              <a:buNone/>
            </a:pPr>
            <a:r>
              <a:rPr lang="en-IN" sz="1800" dirty="0"/>
              <a:t>1) Create Spring Boot project with below dependencies</a:t>
            </a:r>
          </a:p>
          <a:p>
            <a:pPr marL="0" indent="0">
              <a:buNone/>
            </a:pPr>
            <a:r>
              <a:rPr lang="en-IN" sz="1800" dirty="0"/>
              <a:t>a) web-starter</a:t>
            </a:r>
          </a:p>
          <a:p>
            <a:pPr marL="0" indent="0">
              <a:buNone/>
            </a:pPr>
            <a:r>
              <a:rPr lang="en-IN" sz="1800" dirty="0"/>
              <a:t>b) actuator</a:t>
            </a:r>
          </a:p>
          <a:p>
            <a:pPr marL="0" indent="0">
              <a:buNone/>
            </a:pPr>
            <a:r>
              <a:rPr lang="en-IN" sz="1800" dirty="0"/>
              <a:t>d) resillence4]</a:t>
            </a:r>
          </a:p>
          <a:p>
            <a:pPr marL="0" indent="0">
              <a:buNone/>
            </a:pPr>
            <a:r>
              <a:rPr lang="en-IN" sz="1800" dirty="0"/>
              <a:t>c) aop</a:t>
            </a:r>
          </a:p>
          <a:p>
            <a:r>
              <a:rPr lang="en-IN" sz="1800" dirty="0"/>
              <a:t>&lt;dependency&gt;</a:t>
            </a:r>
          </a:p>
          <a:p>
            <a:r>
              <a:rPr lang="en-IN" sz="1800" dirty="0"/>
              <a:t>&lt;groupId&gt;io.github.resilience4j&lt;/groupId&gt;</a:t>
            </a:r>
          </a:p>
          <a:p>
            <a:r>
              <a:rPr lang="en-IN" sz="1800" dirty="0"/>
              <a:t>&lt;artifactId&gt;resilience4j-spring-boot3&lt;/artifactId&gt;</a:t>
            </a:r>
          </a:p>
          <a:p>
            <a:r>
              <a:rPr lang="en-IN" sz="1800" dirty="0"/>
              <a:t>&lt;version&gt;2.0.2&lt;/version&gt;</a:t>
            </a:r>
          </a:p>
          <a:p>
            <a:r>
              <a:rPr lang="en-IN" sz="1800" dirty="0"/>
              <a:t>&lt;/dependency&gt;</a:t>
            </a:r>
          </a:p>
          <a:p>
            <a:r>
              <a:rPr lang="en-IN" sz="2000" b="1" dirty="0">
                <a:solidFill>
                  <a:schemeClr val="accent6"/>
                </a:solidFill>
              </a:rPr>
              <a:t>Circuit breaker Configurations</a:t>
            </a:r>
          </a:p>
          <a:p>
            <a:endParaRPr lang="en-IN" sz="2000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server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8081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resilience4j-demo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# Corrected application name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35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8498-6945-C29C-0FEA-5F91F095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management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endpoints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web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exposure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'*'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# Expose all actuator endpoints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endpoint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health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show-details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always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# Always show details in health endpoint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health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circuitbreakers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enabled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# Enable circuit breaker health checks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resilience4j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circuitbreaker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configs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registerHealthIndicator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slidingWindowSize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minimumNumberOfCalls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permittedNumberOfCallsInHalfOpenState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automaticTransitionFromOpenToHalfOpenEnabled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waitDurationInOpenState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30s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failureRateThreshold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eventConsumerBufferSize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3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8220-53A7-3920-2224-440B56B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Apache Kafka</a:t>
            </a:r>
          </a:p>
          <a:p>
            <a:pPr marL="0" indent="0">
              <a:buNone/>
            </a:pPr>
            <a:r>
              <a:rPr lang="en-US" sz="1800" dirty="0"/>
              <a:t>=&gt; It is an open source distributed streaming platform</a:t>
            </a:r>
          </a:p>
          <a:p>
            <a:pPr marL="0" indent="0">
              <a:buNone/>
            </a:pPr>
            <a:r>
              <a:rPr lang="en-US" sz="1800" dirty="0"/>
              <a:t>=&gt; It is used as Message Broker to exchange data among applications.</a:t>
            </a:r>
          </a:p>
          <a:p>
            <a:pPr marL="0" indent="0">
              <a:buNone/>
            </a:pPr>
            <a:r>
              <a:rPr lang="en-US" sz="1800" dirty="0"/>
              <a:t>    It is used to process real-time data feeds.</a:t>
            </a:r>
          </a:p>
          <a:p>
            <a:pPr marL="0" indent="0">
              <a:buNone/>
            </a:pPr>
            <a:r>
              <a:rPr lang="en-US" sz="1800" dirty="0"/>
              <a:t>=&gt; It works based on pub-sub model.</a:t>
            </a:r>
          </a:p>
          <a:p>
            <a:pPr marL="0" indent="0">
              <a:buNone/>
            </a:pPr>
            <a:r>
              <a:rPr lang="en-US" sz="1800" dirty="0"/>
              <a:t>     1) Publisher =</a:t>
            </a:r>
            <a:r>
              <a:rPr lang="en-US" sz="1800" dirty="0">
                <a:solidFill>
                  <a:schemeClr val="accent6"/>
                </a:solidFill>
              </a:rPr>
              <a:t>The application which is publishing/produce message to kafka is called as publisher.</a:t>
            </a:r>
          </a:p>
          <a:p>
            <a:pPr marL="0" indent="0">
              <a:buNone/>
            </a:pPr>
            <a:r>
              <a:rPr lang="en-US" sz="1800" dirty="0"/>
              <a:t>    2) Subscriber =</a:t>
            </a:r>
            <a:r>
              <a:rPr lang="en-US" sz="1800" dirty="0">
                <a:solidFill>
                  <a:schemeClr val="accent6"/>
                </a:solidFill>
              </a:rPr>
              <a:t>The application which is reading/consuming message from kafka is called as subscriber.</a:t>
            </a:r>
          </a:p>
          <a:p>
            <a:pPr marL="0" indent="0">
              <a:buNone/>
            </a:pPr>
            <a:r>
              <a:rPr lang="en-US" sz="1800" dirty="0"/>
              <a:t>=&gt; The application which is publishing message to kafka is called as publisher.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The application which is reading message from kafka is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chemeClr val="accent6"/>
                </a:solidFill>
              </a:rPr>
              <a:t>Kafka Architecture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1) Zookeeper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2) Kafka 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3) Kafka Topic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4) Publisher App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5) Subscriber (Consumer/Listener) called as subscriber.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7062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12049</TotalTime>
  <Words>1906</Words>
  <Application>Microsoft Office PowerPoint</Application>
  <PresentationFormat>Widescreen</PresentationFormat>
  <Paragraphs>246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Google Sans</vt:lpstr>
      <vt:lpstr>IBM Plex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aj</dc:creator>
  <cp:lastModifiedBy>Karnavath Naresh</cp:lastModifiedBy>
  <cp:revision>51</cp:revision>
  <dcterms:created xsi:type="dcterms:W3CDTF">2024-08-02T06:16:09Z</dcterms:created>
  <dcterms:modified xsi:type="dcterms:W3CDTF">2024-08-27T12:34:21Z</dcterms:modified>
</cp:coreProperties>
</file>