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D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aj" userId="ac9802a9db3f5e65" providerId="LiveId" clId="{7DA1F927-791A-4791-B851-50E90CF12C9B}"/>
    <pc:docChg chg="undo custSel addSld modSld">
      <pc:chgData name="Naresh aj" userId="ac9802a9db3f5e65" providerId="LiveId" clId="{7DA1F927-791A-4791-B851-50E90CF12C9B}" dt="2024-05-17T07:29:41.442" v="501" actId="5793"/>
      <pc:docMkLst>
        <pc:docMk/>
      </pc:docMkLst>
      <pc:sldChg chg="modSp mod">
        <pc:chgData name="Naresh aj" userId="ac9802a9db3f5e65" providerId="LiveId" clId="{7DA1F927-791A-4791-B851-50E90CF12C9B}" dt="2024-05-17T05:32:22.510" v="0" actId="313"/>
        <pc:sldMkLst>
          <pc:docMk/>
          <pc:sldMk cId="3262386470" sldId="256"/>
        </pc:sldMkLst>
        <pc:spChg chg="mod">
          <ac:chgData name="Naresh aj" userId="ac9802a9db3f5e65" providerId="LiveId" clId="{7DA1F927-791A-4791-B851-50E90CF12C9B}" dt="2024-05-17T05:32:22.510" v="0" actId="313"/>
          <ac:spMkLst>
            <pc:docMk/>
            <pc:sldMk cId="3262386470" sldId="256"/>
            <ac:spMk id="3" creationId="{38B6DFBD-4C0C-FD78-A652-D5EC9965E9A3}"/>
          </ac:spMkLst>
        </pc:spChg>
      </pc:sldChg>
      <pc:sldChg chg="modSp mod">
        <pc:chgData name="Naresh aj" userId="ac9802a9db3f5e65" providerId="LiveId" clId="{7DA1F927-791A-4791-B851-50E90CF12C9B}" dt="2024-05-17T05:49:48.282" v="249" actId="27636"/>
        <pc:sldMkLst>
          <pc:docMk/>
          <pc:sldMk cId="709470969" sldId="259"/>
        </pc:sldMkLst>
        <pc:spChg chg="mod">
          <ac:chgData name="Naresh aj" userId="ac9802a9db3f5e65" providerId="LiveId" clId="{7DA1F927-791A-4791-B851-50E90CF12C9B}" dt="2024-05-17T05:49:48.282" v="249" actId="27636"/>
          <ac:spMkLst>
            <pc:docMk/>
            <pc:sldMk cId="709470969" sldId="259"/>
            <ac:spMk id="3" creationId="{C05B4AED-1212-DED0-27BB-13F863DCDAD8}"/>
          </ac:spMkLst>
        </pc:spChg>
      </pc:sldChg>
      <pc:sldChg chg="addSp delSp modSp new mod">
        <pc:chgData name="Naresh aj" userId="ac9802a9db3f5e65" providerId="LiveId" clId="{7DA1F927-791A-4791-B851-50E90CF12C9B}" dt="2024-05-17T07:29:41.442" v="501" actId="5793"/>
        <pc:sldMkLst>
          <pc:docMk/>
          <pc:sldMk cId="34559066" sldId="260"/>
        </pc:sldMkLst>
        <pc:spChg chg="del">
          <ac:chgData name="Naresh aj" userId="ac9802a9db3f5e65" providerId="LiveId" clId="{7DA1F927-791A-4791-B851-50E90CF12C9B}" dt="2024-05-17T05:47:17.465" v="216" actId="21"/>
          <ac:spMkLst>
            <pc:docMk/>
            <pc:sldMk cId="34559066" sldId="260"/>
            <ac:spMk id="2" creationId="{432CAE6F-699F-F148-18F8-0BC33791AFFC}"/>
          </ac:spMkLst>
        </pc:spChg>
        <pc:spChg chg="del mod">
          <ac:chgData name="Naresh aj" userId="ac9802a9db3f5e65" providerId="LiveId" clId="{7DA1F927-791A-4791-B851-50E90CF12C9B}" dt="2024-05-17T05:47:29.169" v="219"/>
          <ac:spMkLst>
            <pc:docMk/>
            <pc:sldMk cId="34559066" sldId="260"/>
            <ac:spMk id="3" creationId="{7B2E8C65-97E6-E592-FEDD-7D52DE9209BC}"/>
          </ac:spMkLst>
        </pc:spChg>
        <pc:spChg chg="add del mod">
          <ac:chgData name="Naresh aj" userId="ac9802a9db3f5e65" providerId="LiveId" clId="{7DA1F927-791A-4791-B851-50E90CF12C9B}" dt="2024-05-17T05:47:36.790" v="220"/>
          <ac:spMkLst>
            <pc:docMk/>
            <pc:sldMk cId="34559066" sldId="260"/>
            <ac:spMk id="4" creationId="{432CAE6F-699F-F148-18F8-0BC33791AFFC}"/>
          </ac:spMkLst>
        </pc:spChg>
        <pc:spChg chg="add mod">
          <ac:chgData name="Naresh aj" userId="ac9802a9db3f5e65" providerId="LiveId" clId="{7DA1F927-791A-4791-B851-50E90CF12C9B}" dt="2024-05-17T07:29:41.442" v="501" actId="5793"/>
          <ac:spMkLst>
            <pc:docMk/>
            <pc:sldMk cId="34559066" sldId="260"/>
            <ac:spMk id="5" creationId="{44F219DD-5DDC-F8DD-EECD-365FFEDF9BFF}"/>
          </ac:spMkLst>
        </pc:spChg>
      </pc:sldChg>
    </pc:docChg>
  </pc:docChgLst>
  <pc:docChgLst>
    <pc:chgData name="Naresh aj" userId="ac9802a9db3f5e65" providerId="LiveId" clId="{D06A8A51-DDDA-4499-AB05-2F900C6AF215}"/>
    <pc:docChg chg="undo custSel addSld modSld">
      <pc:chgData name="Naresh aj" userId="ac9802a9db3f5e65" providerId="LiveId" clId="{D06A8A51-DDDA-4499-AB05-2F900C6AF215}" dt="2024-05-23T05:15:27.095" v="588" actId="207"/>
      <pc:docMkLst>
        <pc:docMk/>
      </pc:docMkLst>
      <pc:sldChg chg="modSp mod">
        <pc:chgData name="Naresh aj" userId="ac9802a9db3f5e65" providerId="LiveId" clId="{D06A8A51-DDDA-4499-AB05-2F900C6AF215}" dt="2024-05-23T05:15:11.509" v="587" actId="207"/>
        <pc:sldMkLst>
          <pc:docMk/>
          <pc:sldMk cId="2884095628" sldId="261"/>
        </pc:sldMkLst>
        <pc:spChg chg="mod">
          <ac:chgData name="Naresh aj" userId="ac9802a9db3f5e65" providerId="LiveId" clId="{D06A8A51-DDDA-4499-AB05-2F900C6AF215}" dt="2024-05-23T05:15:11.509" v="587" actId="207"/>
          <ac:spMkLst>
            <pc:docMk/>
            <pc:sldMk cId="2884095628" sldId="261"/>
            <ac:spMk id="3" creationId="{AD7CB85A-170B-1ABF-AE87-5C610F2AC915}"/>
          </ac:spMkLst>
        </pc:spChg>
      </pc:sldChg>
      <pc:sldChg chg="delSp modSp new mod">
        <pc:chgData name="Naresh aj" userId="ac9802a9db3f5e65" providerId="LiveId" clId="{D06A8A51-DDDA-4499-AB05-2F900C6AF215}" dt="2024-05-23T05:15:27.095" v="588" actId="207"/>
        <pc:sldMkLst>
          <pc:docMk/>
          <pc:sldMk cId="773401710" sldId="262"/>
        </pc:sldMkLst>
        <pc:spChg chg="del">
          <ac:chgData name="Naresh aj" userId="ac9802a9db3f5e65" providerId="LiveId" clId="{D06A8A51-DDDA-4499-AB05-2F900C6AF215}" dt="2024-05-23T03:23:53.089" v="432" actId="21"/>
          <ac:spMkLst>
            <pc:docMk/>
            <pc:sldMk cId="773401710" sldId="262"/>
            <ac:spMk id="2" creationId="{CEDBDD24-DCA5-767E-A6C5-1FF72C12A518}"/>
          </ac:spMkLst>
        </pc:spChg>
        <pc:spChg chg="mod">
          <ac:chgData name="Naresh aj" userId="ac9802a9db3f5e65" providerId="LiveId" clId="{D06A8A51-DDDA-4499-AB05-2F900C6AF215}" dt="2024-05-23T05:15:27.095" v="588" actId="207"/>
          <ac:spMkLst>
            <pc:docMk/>
            <pc:sldMk cId="773401710" sldId="262"/>
            <ac:spMk id="3" creationId="{34444230-64A2-7B36-69BA-74A689447D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AB18-E53A-6A39-8BB2-185F96A2A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8AB64-5434-2EA3-7890-7B5797970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7706-F0F8-4BD6-41E4-740EFDA4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1984-7826-9C11-55A6-669783C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2DA7B-8252-A890-72CE-943077B9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EE1C-3985-F88C-3DE7-9B4FB5B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3398-A3CB-3E62-285A-5101D2BA9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692C-D1AB-F795-88F0-F8C91447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EFAB-F4CA-6AD6-9DCB-A433AF8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6569-55C4-F782-28CD-C6F43CCF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96087-2A44-0373-3385-6AB6482FA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A39E5-03B4-8B81-B308-79F23F25C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F70F-1851-74C6-C72A-288B1FAF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04DE-BDC1-80B7-EA1D-A301B460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F1DC-822B-428C-377E-1D05D994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1B3E-0932-82D9-4B95-383598A0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7D18-F18D-F59E-C0A9-F6E2B8B8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6C7F-C4FB-774E-FF3D-4E928D55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6CCB-C9AA-1151-7265-12EA55E4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629A-BBC1-FD5A-CCE5-4F896235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71A8-3199-63D4-FC0C-ED7328E4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89B7-8E2B-EA6C-49CE-72102A03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0B0E-FDBE-940E-AA1E-4C8A4EE1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D26B-0700-3BFA-7CA6-E6BB629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1F60-1EF1-CF13-EBE9-8163689E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6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6FE6-0309-F206-CDE8-3B82E4F0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A06F-E17D-613A-8C48-1EF786C21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35ED7-9F24-BE5D-464B-0FE0B1756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D5166-24E9-4B05-3B13-6AD7C341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897FB-2191-E3C1-8DDE-1C81BF7B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8E88A-E5DC-FDF9-8FBB-23C858B8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F705-ADBF-ED1E-7217-B7F84AEC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482B-25AB-A47D-C9B2-44D666DB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03BF3-14A9-F849-2094-B6D04E91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8A74-6C5C-A6A7-9549-FC67848A3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F8629-4634-3144-5C8E-93B81FC4C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7E1B8-54EE-0DEA-AFD0-93CD552D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07553-BD20-C17B-AA47-70B1BD56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8503B-6A40-3ACD-3E2B-25963A5D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9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B4CD-532E-EFE6-7C74-6AA9ADDE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A04C4-6365-5006-686D-6120B60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16C67-468D-63CC-3C86-7E9BFB68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9367-D9AF-E9F7-DA48-094FD208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6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76E69-3892-7DB7-2644-8F3084A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CC7D9-D826-3F64-5C5A-9E6C584F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C4E8F-D07A-5794-5027-E4804432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3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92D8-F9A0-80BD-2E93-94A45B10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AA1-9D0A-4C2C-21FE-240C9100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4C5C4-FA42-8B01-2D93-49FD769F8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900F-4F45-66C4-6DFB-293BE4C4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CB7C-39D8-F187-C561-BB75F60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E1F7-D5BD-B8F9-8178-6CB0663D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771-2EC8-351F-D247-7A05E461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8674E-0360-582E-8C2D-245D93675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FCCBA-4593-11EC-B619-BF064D12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847EC-5306-88AE-4CAF-5A44C307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E0D24-3E8C-3E1E-0CF3-D221C6E0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55D2-233C-9F7D-C611-0D849900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6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01BE4-35EF-ED9A-9050-D6AF3667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AACC-A0E8-A6D3-BFB4-8670B5A0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03D3-DE2E-7A5A-426B-69970EAF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C9FEA-692D-426D-86F6-95D1A2FCFA89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C306-A267-888C-1D75-96D66A26C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AA12-1D0C-ADB8-C884-537000628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3D55-51BE-4D3E-82FA-1C269C4E3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6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Spring%20&amp;%20SpringBoot%20Ashokit.ppt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Spring%20&amp;%20SpringBoot%20Ashokit.ppt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C4D5-8654-9D16-4CE2-7EDD726C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7419"/>
            <a:ext cx="9144000" cy="7177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Ashok IT Notes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6DFBD-4C0C-FD78-A652-D5EC9965E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35" y="1356852"/>
            <a:ext cx="11779046" cy="541757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Spring modules and purpose</a:t>
            </a:r>
          </a:p>
          <a:p>
            <a:pPr algn="l"/>
            <a:r>
              <a:rPr lang="en-IN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The Spring framework comprises of many modules such as core, beans, context, expression language, AOP, Aspects, Instrumentation, JDBC, ORM, OXM, JMS, Transaction, Web, Servlet, Struts etc</a:t>
            </a:r>
          </a:p>
          <a:p>
            <a:pPr algn="l"/>
            <a:r>
              <a:rPr lang="en-IN" sz="2000" b="1" dirty="0">
                <a:solidFill>
                  <a:schemeClr val="accent2"/>
                </a:solidFill>
                <a:highlight>
                  <a:srgbClr val="FFFFFF"/>
                </a:highlight>
                <a:latin typeface="inter-regular"/>
              </a:rPr>
              <a:t>Spring Core Module:</a:t>
            </a:r>
          </a:p>
          <a:p>
            <a:pPr algn="l"/>
            <a:r>
              <a:rPr lang="en-IN" sz="2000" dirty="0">
                <a:solidFill>
                  <a:schemeClr val="accent1"/>
                </a:solidFill>
                <a:highlight>
                  <a:srgbClr val="FFFFFF"/>
                </a:highlight>
                <a:latin typeface="inter-regular"/>
              </a:rPr>
              <a:t>It provides fundamental concepts of spring framework </a:t>
            </a:r>
          </a:p>
          <a:p>
            <a:pPr algn="l"/>
            <a:r>
              <a:rPr lang="en-IN" sz="2000" dirty="0">
                <a:solidFill>
                  <a:schemeClr val="accent1"/>
                </a:solidFill>
                <a:highlight>
                  <a:srgbClr val="FFFFFF"/>
                </a:highlight>
                <a:latin typeface="inter-regular"/>
              </a:rPr>
              <a:t>         a)IOC Container: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 is </a:t>
            </a:r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a process in which an object defines its dependencies without creating them.</a:t>
            </a:r>
            <a:endParaRPr lang="en-IN" sz="2000" dirty="0">
              <a:solidFill>
                <a:schemeClr val="accent1"/>
              </a:solidFill>
              <a:highlight>
                <a:srgbClr val="FFFFFF"/>
              </a:highlight>
              <a:latin typeface="inter-regular"/>
            </a:endParaRPr>
          </a:p>
          <a:p>
            <a:pPr algn="l"/>
            <a:r>
              <a:rPr lang="en-IN" sz="2000" dirty="0">
                <a:solidFill>
                  <a:schemeClr val="accent1"/>
                </a:solidFill>
                <a:highlight>
                  <a:srgbClr val="FFFFFF"/>
                </a:highlight>
                <a:latin typeface="inter-regular"/>
              </a:rPr>
              <a:t>         b) Dependency Injection</a:t>
            </a:r>
          </a:p>
          <a:p>
            <a:pPr algn="l"/>
            <a:r>
              <a:rPr lang="en-IN" sz="2000" dirty="0">
                <a:solidFill>
                  <a:schemeClr val="accent1"/>
                </a:solidFill>
                <a:highlight>
                  <a:srgbClr val="FFFFFF"/>
                </a:highlight>
                <a:latin typeface="inter-regular"/>
              </a:rPr>
              <a:t>         c)Autowiring</a:t>
            </a:r>
          </a:p>
          <a:p>
            <a:pPr algn="l"/>
            <a:r>
              <a:rPr lang="en-IN" sz="2000" dirty="0">
                <a:solidFill>
                  <a:schemeClr val="accent1"/>
                </a:solidFill>
                <a:highlight>
                  <a:srgbClr val="FFFFFF"/>
                </a:highlight>
                <a:latin typeface="inter-regular"/>
              </a:rPr>
              <a:t>Using core module we can develope classes with lose Coupling .</a:t>
            </a:r>
          </a:p>
          <a:p>
            <a:pPr algn="l"/>
            <a:endParaRPr lang="en-IN" sz="2000" dirty="0">
              <a:solidFill>
                <a:schemeClr val="accent1"/>
              </a:solidFill>
              <a:highlight>
                <a:srgbClr val="FFFFFF"/>
              </a:highlight>
              <a:latin typeface="inter-regular"/>
            </a:endParaRPr>
          </a:p>
          <a:p>
            <a:pPr algn="l"/>
            <a:r>
              <a:rPr lang="en-IN" sz="2000" b="1" dirty="0">
                <a:solidFill>
                  <a:schemeClr val="accent2"/>
                </a:solidFill>
                <a:highlight>
                  <a:srgbClr val="FFFFFF"/>
                </a:highlight>
                <a:latin typeface="inter-regular"/>
              </a:rPr>
              <a:t>Spring Context Module:</a:t>
            </a:r>
          </a:p>
          <a:p>
            <a:pPr algn="l"/>
            <a:r>
              <a:rPr lang="en-IN" sz="2000" dirty="0">
                <a:solidFill>
                  <a:schemeClr val="accent1"/>
                </a:solidFill>
                <a:highlight>
                  <a:srgbClr val="FFFFFF"/>
                </a:highlight>
                <a:latin typeface="inter-regular"/>
                <a:sym typeface="Wingdings" panose="05000000000000000000" pitchFamily="2" charset="2"/>
              </a:rPr>
              <a:t>It provides configuration support for spring application development .</a:t>
            </a:r>
          </a:p>
          <a:p>
            <a:pPr algn="l"/>
            <a:r>
              <a:rPr lang="en-IN" sz="2000" dirty="0">
                <a:solidFill>
                  <a:schemeClr val="accent1"/>
                </a:solidFill>
                <a:highlight>
                  <a:srgbClr val="FFFFFF"/>
                </a:highlight>
                <a:latin typeface="inter-regular"/>
                <a:sym typeface="Wingdings" panose="05000000000000000000" pitchFamily="2" charset="2"/>
              </a:rPr>
              <a:t>  (xml or annotations or java based)</a:t>
            </a:r>
          </a:p>
          <a:p>
            <a:pPr algn="l"/>
            <a:endParaRPr lang="en-IN" sz="2000" dirty="0">
              <a:solidFill>
                <a:schemeClr val="accent1"/>
              </a:solidFill>
              <a:highlight>
                <a:srgbClr val="FFFFFF"/>
              </a:highlight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623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C84127-30DE-1512-465B-12CE797C7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How to represent java class as spring bean ?</a:t>
            </a:r>
          </a:p>
          <a:p>
            <a:pPr algn="l"/>
            <a:r>
              <a:rPr lang="en-IN" sz="2000" dirty="0"/>
              <a:t>@Compoent : To represent java class as spring bean </a:t>
            </a:r>
            <a:r>
              <a:rPr lang="en-IN" sz="1800" dirty="0"/>
              <a:t>class level annotation IOC will create object for the class</a:t>
            </a:r>
            <a:br>
              <a:rPr lang="en-IN" sz="1800" dirty="0"/>
            </a:br>
            <a:r>
              <a:rPr lang="en-IN" sz="1800" dirty="0"/>
              <a:t>        UseCase :when you want to create generic bean without specifying its role in application.</a:t>
            </a:r>
          </a:p>
          <a:p>
            <a:pPr algn="l"/>
            <a:r>
              <a:rPr lang="en-IN" sz="2000" dirty="0">
                <a:solidFill>
                  <a:schemeClr val="accent4"/>
                </a:solidFill>
              </a:rPr>
              <a:t> @Service : </a:t>
            </a:r>
            <a:r>
              <a:rPr lang="en-IN" sz="1800" dirty="0">
                <a:solidFill>
                  <a:schemeClr val="accent4"/>
                </a:solidFill>
              </a:rPr>
              <a:t> To represent java class as spring bean The classes which have business logic and provide service</a:t>
            </a:r>
          </a:p>
          <a:p>
            <a:pPr algn="l"/>
            <a:r>
              <a:rPr lang="en-IN" sz="2000" dirty="0">
                <a:solidFill>
                  <a:schemeClr val="accent4"/>
                </a:solidFill>
              </a:rPr>
              <a:t>      </a:t>
            </a:r>
            <a:r>
              <a:rPr lang="en-IN" sz="2000" dirty="0">
                <a:solidFill>
                  <a:srgbClr val="002060"/>
                </a:solidFill>
              </a:rPr>
              <a:t>@Repository: </a:t>
            </a:r>
            <a:r>
              <a:rPr lang="en-IN" sz="1800" dirty="0">
                <a:solidFill>
                  <a:srgbClr val="002060"/>
                </a:solidFill>
              </a:rPr>
              <a:t>class level annotation The classes which communicate with data base  represent java class as spring bean 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</a:rPr>
              <a:t>@Configuration :: It is a class level annotation which will contain  customised beans</a:t>
            </a:r>
          </a:p>
          <a:p>
            <a:pPr algn="l"/>
            <a:r>
              <a:rPr lang="en-IN" sz="2000" dirty="0"/>
              <a:t>@Bean :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it is a method level annotation to write own  methods where IOC  can’t create object programmer will         	create object and ioc will call the method</a:t>
            </a:r>
          </a:p>
          <a:p>
            <a:pPr algn="l"/>
            <a:r>
              <a:rPr lang="en-IN" sz="2000" b="1" dirty="0"/>
              <a:t>@Controller </a:t>
            </a:r>
            <a:r>
              <a:rPr lang="en-IN" sz="2000" dirty="0"/>
              <a:t>: </a:t>
            </a:r>
            <a:r>
              <a:rPr lang="en-IN" sz="1800" dirty="0"/>
              <a:t>It is class level annotation  to handle http request in web application (C2B) return UI pages as response</a:t>
            </a:r>
          </a:p>
          <a:p>
            <a:pPr algn="l"/>
            <a:r>
              <a:rPr lang="en-IN" sz="2000" b="1" dirty="0"/>
              <a:t>@RestController </a:t>
            </a:r>
            <a:r>
              <a:rPr lang="en-IN" sz="2000" dirty="0"/>
              <a:t>: </a:t>
            </a:r>
            <a:r>
              <a:rPr lang="en-IN" sz="2000" dirty="0">
                <a:solidFill>
                  <a:schemeClr val="accent2"/>
                </a:solidFill>
              </a:rPr>
              <a:t>to handle http request in rest apis  (B2B) return direct response </a:t>
            </a:r>
          </a:p>
          <a:p>
            <a:pPr algn="l"/>
            <a:r>
              <a:rPr lang="en-IN" sz="2000" dirty="0">
                <a:solidFill>
                  <a:schemeClr val="accent2"/>
                </a:solidFill>
              </a:rPr>
              <a:t>   				    Run method in SpringBoot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93A0B-06C6-F771-644E-62677D64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286" y="4646645"/>
            <a:ext cx="3543607" cy="20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4609A3-5A0D-D0C1-046A-F39F4966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DD9C4-29A4-E7A0-6442-498A3CDB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121298"/>
            <a:ext cx="7389845" cy="3886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B463F-0881-8BD7-FAF5-80C3A826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7" y="4046609"/>
            <a:ext cx="7539134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5B33DA-0440-DB31-0FD0-CBC782296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How ioc  will be started in SpringBoot?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US" sz="1800" b="1" dirty="0">
                <a:sym typeface="Wingdings" panose="05000000000000000000" pitchFamily="2" charset="2"/>
              </a:rPr>
              <a:t>run() method is responsible to start ioc in </a:t>
            </a:r>
            <a:r>
              <a:rPr lang="en-US" sz="1800" b="1" dirty="0" err="1">
                <a:sym typeface="Wingdings" panose="05000000000000000000" pitchFamily="2" charset="2"/>
              </a:rPr>
              <a:t>bootapp</a:t>
            </a:r>
            <a:endParaRPr lang="en-US" sz="1800" b="1" dirty="0">
              <a:sym typeface="Wingdings" panose="05000000000000000000" pitchFamily="2" charset="2"/>
            </a:endParaRP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US" sz="1800" b="1" dirty="0">
                <a:sym typeface="Wingdings" panose="05000000000000000000" pitchFamily="2" charset="2"/>
              </a:rPr>
              <a:t>Run () method will use predefine class to start ioc  based on pom starter.</a:t>
            </a:r>
            <a:endParaRPr lang="en-US" sz="1800" b="1" dirty="0"/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Default app </a:t>
            </a:r>
            <a:r>
              <a:rPr lang="en-US" sz="1800" dirty="0">
                <a:solidFill>
                  <a:srgbClr val="002060"/>
                </a:solidFill>
              </a:rPr>
              <a:t>(Stand alone):  spring-boot-starter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</a:rPr>
              <a:t>                         class    - Annotation ConfigApplicationContext</a:t>
            </a:r>
          </a:p>
          <a:p>
            <a:pPr algn="l"/>
            <a:r>
              <a:rPr lang="en-US" sz="2000" dirty="0">
                <a:solidFill>
                  <a:schemeClr val="accent4"/>
                </a:solidFill>
              </a:rPr>
              <a:t>Web app  </a:t>
            </a:r>
            <a:r>
              <a:rPr lang="en-US" sz="1800" dirty="0">
                <a:solidFill>
                  <a:schemeClr val="accent4"/>
                </a:solidFill>
              </a:rPr>
              <a:t>: spring-boot-starter-web (tomcat)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                        class   -  </a:t>
            </a:r>
            <a:r>
              <a:rPr lang="en-IN" sz="180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AnnotationConfigServletWebServerApplicationContext</a:t>
            </a:r>
            <a:endParaRPr lang="en-US" sz="1800" dirty="0">
              <a:solidFill>
                <a:schemeClr val="accent4"/>
              </a:solidFill>
            </a:endParaRPr>
          </a:p>
          <a:p>
            <a:pPr algn="l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Reactive  app :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spring-boot-stater-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webflux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 (netty)</a:t>
            </a:r>
          </a:p>
          <a:p>
            <a:pPr algn="l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  class –</a:t>
            </a:r>
            <a:r>
              <a:rPr lang="en-IN" sz="180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AnnotationConfigReactiveWebServerApplicationContext</a:t>
            </a:r>
          </a:p>
          <a:p>
            <a:pPr algn="l"/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What is Runner in SpringBoot?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sym typeface="Wingdings" panose="05000000000000000000" pitchFamily="2" charset="2"/>
              </a:rPr>
              <a:t>Runner is used to execute the logic only once when application started.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MyAppRunner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implements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ApplicationRunner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@Override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run(ApplicationArguments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IN" sz="1800" b="1" dirty="0">
                <a:solidFill>
                  <a:srgbClr val="7F9FB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TODO</a:t>
            </a:r>
            <a:r>
              <a:rPr lang="en-IN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Auto-generated method stub</a:t>
            </a: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.println(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Applicationrunner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called ....."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endParaRPr lang="en-IN" sz="180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9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3FFE5-9365-539E-52DD-25BED5B86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/>
              <a:t>Autowiring </a:t>
            </a:r>
            <a:r>
              <a:rPr lang="en-US" sz="2200" dirty="0"/>
              <a:t>: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 is use to perform  dependency Injection </a:t>
            </a:r>
          </a:p>
          <a:p>
            <a:pPr algn="l"/>
            <a:r>
              <a:rPr lang="en-IN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Injecting one object bean into another bean object is called  Autowiring .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We can perform dependency injection in 3 ways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                       1) setter Injection</a:t>
            </a:r>
          </a:p>
          <a:p>
            <a:pPr lvl="3" algn="l"/>
            <a:r>
              <a:rPr lang="en-IN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  2)constructor injection</a:t>
            </a:r>
          </a:p>
          <a:p>
            <a:pPr lvl="3" algn="l"/>
            <a:r>
              <a:rPr lang="en-IN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  3) field Injection</a:t>
            </a:r>
          </a:p>
          <a:p>
            <a:pPr lvl="3" algn="l"/>
            <a:r>
              <a:rPr lang="en-IN" sz="1800" dirty="0">
                <a:solidFill>
                  <a:srgbClr val="0070C0"/>
                </a:solidFill>
                <a:sym typeface="Wingdings" panose="05000000000000000000" pitchFamily="2" charset="2"/>
              </a:rPr>
              <a:t>Note : IOC container is responsible  for dependency injection</a:t>
            </a:r>
          </a:p>
          <a:p>
            <a:pPr lvl="3" algn="l"/>
            <a:endParaRPr lang="en-IN" sz="1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3" algn="l"/>
            <a:r>
              <a:rPr lang="en-IN" sz="1800" b="1" dirty="0">
                <a:sym typeface="Wingdings" panose="05000000000000000000" pitchFamily="2" charset="2"/>
              </a:rPr>
              <a:t>How access private class modifier in  framework</a:t>
            </a:r>
          </a:p>
          <a:p>
            <a:pPr lvl="3" algn="l"/>
            <a:endParaRPr lang="en-IN" sz="18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5459-07D8-E2CB-CD70-7995519C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45" y="3084171"/>
            <a:ext cx="3209840" cy="1973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53F5E-9D20-20E2-C5F1-F0659C81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50" y="3027017"/>
            <a:ext cx="5706791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1F0B-DB07-631E-C43D-2FD98AC9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628"/>
            <a:ext cx="12192000" cy="6727371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What is field injection 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Injecting dependent bean object into target class bean object using  target bean variable   called Field Injection 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Note : Internally IOC will perform reflection api to perform filed injection.</a:t>
            </a:r>
          </a:p>
          <a:p>
            <a:r>
              <a:rPr lang="en-IN" sz="1800" dirty="0"/>
              <a:t>Note : Using  reflection api we can access the private variables out side the class.</a:t>
            </a:r>
          </a:p>
          <a:p>
            <a:endParaRPr lang="en-IN" sz="1800" dirty="0"/>
          </a:p>
          <a:p>
            <a:r>
              <a:rPr lang="en-IN" sz="1800" b="1" dirty="0"/>
              <a:t>Autowiring modes</a:t>
            </a: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1)byName :based on the variable name  identify the variable  dependent bean </a:t>
            </a: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2)byType : based on the variable datatype  identify the dependent bean</a:t>
            </a:r>
          </a:p>
          <a:p>
            <a:endParaRPr lang="en-IN" sz="1800" dirty="0"/>
          </a:p>
          <a:p>
            <a:r>
              <a:rPr lang="en-IN" sz="2000" b="1" dirty="0"/>
              <a:t>What is @Qualifier annotation ?</a:t>
            </a:r>
          </a:p>
          <a:p>
            <a:r>
              <a:rPr lang="en-IN" sz="2000" dirty="0">
                <a:solidFill>
                  <a:srgbClr val="002060"/>
                </a:solidFill>
              </a:rPr>
              <a:t>Used to identify the bean  based on name </a:t>
            </a:r>
          </a:p>
          <a:p>
            <a:r>
              <a:rPr lang="en-IN" sz="2000" dirty="0">
                <a:solidFill>
                  <a:srgbClr val="002060"/>
                </a:solidFill>
              </a:rPr>
              <a:t>Class  Robot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@Autowired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@Qualifier("chip32")//identify the bean based on name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IChip chip;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206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206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Note</a:t>
            </a:r>
            <a:r>
              <a:rPr lang="en-US" sz="1800" dirty="0">
                <a:solidFill>
                  <a:srgbClr val="00206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: </a:t>
            </a:r>
            <a:r>
              <a:rPr lang="en-US" sz="1800" dirty="0" err="1">
                <a:solidFill>
                  <a:srgbClr val="002060"/>
                </a:solidFill>
                <a:highlight>
                  <a:srgbClr val="FFFFFF"/>
                </a:highlight>
                <a:latin typeface="Nunito" pitchFamily="2" charset="0"/>
              </a:rPr>
              <a:t>Ichip</a:t>
            </a:r>
            <a:r>
              <a:rPr lang="en-US" sz="1800" dirty="0">
                <a:solidFill>
                  <a:srgbClr val="002060"/>
                </a:solidFill>
                <a:highlight>
                  <a:srgbClr val="FFFFFF"/>
                </a:highlight>
                <a:latin typeface="Nunito" pitchFamily="2" charset="0"/>
              </a:rPr>
              <a:t> is an interface having chip32bit &amp; chip64bit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Implementation classes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sz="1800" b="1" dirty="0">
                <a:solidFill>
                  <a:srgbClr val="C00000"/>
                </a:solidFill>
                <a:highlight>
                  <a:srgbClr val="FFFFFF"/>
                </a:highlight>
                <a:latin typeface="Courier New" panose="02070309020205020404" pitchFamily="49" charset="0"/>
                <a:sym typeface="Wingdings" panose="05000000000000000000" pitchFamily="2" charset="2"/>
              </a:rPr>
              <a:t>based on above configuration bean is injection who has “chip64bit ”</a:t>
            </a:r>
            <a:br>
              <a:rPr lang="en-U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</a:br>
            <a:endParaRPr lang="en-US" sz="1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7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64432E-2BF0-2C3D-83E8-37A3B75E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What is ambiguity problem in Autowiring ?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If one interface having more than one Impl class then we will get ambiguity problem in “byType” mode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To resolve byType ambiguity problem  we can use @Primary annotation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The bean which have @Primary annotation will get highest priority of Autowiring 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What is Bean scope ?</a:t>
            </a:r>
          </a:p>
          <a:p>
            <a:pPr algn="l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=&gt; Bean scope represents how many objects should be created for spring bean.</a:t>
            </a:r>
          </a:p>
          <a:p>
            <a:pPr algn="l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=&gt;By default every spring bean is singleton (only one object)</a:t>
            </a:r>
          </a:p>
          <a:p>
            <a:pPr algn="l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=&gt; We can customize bean scope using @Scope annotation</a:t>
            </a:r>
          </a:p>
          <a:p>
            <a:pPr algn="l"/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=&gt; prototype scope represents every time new object.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rgbClr val="002060"/>
                </a:solidFill>
              </a:rPr>
              <a:t>Note: For singleton beans objects will be created when ioc container starting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</a:rPr>
              <a:t>=========================================================================================================</a:t>
            </a:r>
          </a:p>
          <a:p>
            <a:pPr algn="l"/>
            <a:r>
              <a:rPr lang="en-US" sz="1800" b="1" dirty="0"/>
              <a:t>CI ------&gt; </a:t>
            </a:r>
            <a:r>
              <a:rPr lang="en-US" sz="1800" dirty="0"/>
              <a:t>target class constructor</a:t>
            </a:r>
          </a:p>
          <a:p>
            <a:pPr algn="l"/>
            <a:r>
              <a:rPr lang="en-US" sz="1800" dirty="0"/>
              <a:t>  =&gt;dependent bean is mandatory to create target bean</a:t>
            </a:r>
          </a:p>
          <a:p>
            <a:pPr algn="l"/>
            <a:r>
              <a:rPr lang="en-US" sz="1800" dirty="0"/>
              <a:t> =&gt; if dependent bean is not available then target bean can’t be created.</a:t>
            </a:r>
          </a:p>
          <a:p>
            <a:pPr algn="l"/>
            <a:r>
              <a:rPr lang="en-US" sz="1800" dirty="0"/>
              <a:t> =&gt; first dependent bean  object will be created and the target class bean object  will create .</a:t>
            </a:r>
          </a:p>
          <a:p>
            <a:pPr algn="l"/>
            <a:r>
              <a:rPr lang="en-US" sz="1800" b="1" dirty="0"/>
              <a:t>SI ----&gt; target class Setter method </a:t>
            </a:r>
            <a:endParaRPr lang="en-US" sz="1800" dirty="0"/>
          </a:p>
          <a:p>
            <a:pPr algn="l"/>
            <a:r>
              <a:rPr lang="en-IN" sz="1800" b="1" dirty="0">
                <a:solidFill>
                  <a:srgbClr val="0070C0"/>
                </a:solidFill>
              </a:rPr>
              <a:t> =&gt;</a:t>
            </a:r>
            <a:r>
              <a:rPr lang="en-IN" sz="1800" dirty="0">
                <a:solidFill>
                  <a:srgbClr val="0070C0"/>
                </a:solidFill>
              </a:rPr>
              <a:t>first target  bean object  will be created the only  dependent bean object will create</a:t>
            </a:r>
            <a:r>
              <a:rPr lang="en-IN" sz="1800" b="1" dirty="0">
                <a:solidFill>
                  <a:srgbClr val="0070C0"/>
                </a:solidFill>
              </a:rPr>
              <a:t>.</a:t>
            </a:r>
          </a:p>
          <a:p>
            <a:pPr algn="l"/>
            <a:r>
              <a:rPr lang="en-IN" sz="1800" b="1" dirty="0">
                <a:solidFill>
                  <a:srgbClr val="0070C0"/>
                </a:solidFill>
              </a:rPr>
              <a:t> =&gt;</a:t>
            </a:r>
            <a:r>
              <a:rPr lang="en-IN" sz="1800" dirty="0">
                <a:solidFill>
                  <a:srgbClr val="0070C0"/>
                </a:solidFill>
              </a:rPr>
              <a:t>After target bean creation using target bean obj setter method  is called</a:t>
            </a:r>
            <a:r>
              <a:rPr lang="en-IN" sz="1800" b="1" dirty="0">
                <a:solidFill>
                  <a:srgbClr val="0070C0"/>
                </a:solidFill>
              </a:rPr>
              <a:t>(optional) </a:t>
            </a:r>
          </a:p>
        </p:txBody>
      </p:sp>
    </p:spTree>
    <p:extLst>
      <p:ext uri="{BB962C8B-B14F-4D97-AF65-F5344CB8AC3E}">
        <p14:creationId xmlns:p14="http://schemas.microsoft.com/office/powerpoint/2010/main" val="204809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036EB4-9039-D51C-6E0F-0B9E9CB2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FI ---- </a:t>
            </a:r>
            <a:r>
              <a:rPr lang="en-US" sz="1800" dirty="0"/>
              <a:t>target class variables</a:t>
            </a:r>
          </a:p>
          <a:p>
            <a:pPr algn="l"/>
            <a:r>
              <a:rPr lang="en-US" sz="1800" dirty="0">
                <a:latin typeface="Nunito" pitchFamily="2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=&gt; ioc will use reflection api to perform FI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 = FI  is simple to write.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 =&gt; IOC violating oops concepts/principles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 =&gt;it  is giving chance to violating single responsibility  principle.</a:t>
            </a:r>
          </a:p>
          <a:p>
            <a:pPr algn="l"/>
            <a:endParaRPr lang="en-US" sz="1800" dirty="0">
              <a:solidFill>
                <a:srgbClr val="002060"/>
              </a:solidFill>
              <a:latin typeface="Nunito" pitchFamily="2" charset="0"/>
            </a:endParaRPr>
          </a:p>
          <a:p>
            <a:pPr algn="l"/>
            <a:r>
              <a:rPr lang="en-US" sz="1800" b="1" dirty="0">
                <a:solidFill>
                  <a:srgbClr val="002060"/>
                </a:solidFill>
                <a:latin typeface="Nunito" pitchFamily="2" charset="0"/>
              </a:rPr>
              <a:t>Embedded Database in spring boot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=&gt; Embedded databases are called temporary databases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=&gt; H2 we can use as embedded database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=&gt; When application starts h2 db will start and when application stopped h2 db also gets stopped.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Note:</a:t>
            </a:r>
            <a:r>
              <a:rPr lang="en-US" sz="1600" b="1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Nunito" pitchFamily="2" charset="0"/>
              </a:rPr>
              <a:t>If application re-started then we will loose old data.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H2 db is used only for practice purpose.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How to use H2 DB in spring boot?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Step-1: Add h2 dependency in pom.xml file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Step-2 Configure H2 datasource properties in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application.properties file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Step-3: Run the application and access h2-console in browser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dirty="0">
                <a:solidFill>
                  <a:srgbClr val="002060"/>
                </a:solidFill>
                <a:latin typeface="Nunito" pitchFamily="2" charset="0"/>
              </a:rPr>
              <a:t>URL: http://localhost: port/h2-console.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b="1" dirty="0">
                <a:solidFill>
                  <a:srgbClr val="002060"/>
                </a:solidFill>
                <a:latin typeface="Nunito" pitchFamily="2" charset="0"/>
              </a:rPr>
              <a:t>### Step-3 : Run the application and access h2-console in browser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600" b="1" dirty="0">
                <a:solidFill>
                  <a:srgbClr val="002060"/>
                </a:solidFill>
                <a:latin typeface="Nunito" pitchFamily="2" charset="0"/>
              </a:rPr>
              <a:t>URL: http://localhost: port/h2-console</a:t>
            </a:r>
            <a:endParaRPr lang="en-IN" sz="1600" b="1" dirty="0">
              <a:solidFill>
                <a:srgbClr val="00206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2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569CCD-27B8-2EF7-9531-BEB62132F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/>
              <a:t>How to change default container to jetty?</a:t>
            </a:r>
          </a:p>
          <a:p>
            <a:pPr algn="l"/>
            <a:r>
              <a:rPr lang="en-US" sz="1800" dirty="0"/>
              <a:t>=&gt; When we add web starter then tomcat will become default</a:t>
            </a:r>
          </a:p>
          <a:p>
            <a:pPr algn="l"/>
            <a:r>
              <a:rPr lang="en-US" sz="1800" dirty="0"/>
              <a:t>embedded container to run boot application.</a:t>
            </a:r>
          </a:p>
          <a:p>
            <a:pPr algn="l"/>
            <a:r>
              <a:rPr lang="en-US" sz="1800" dirty="0"/>
              <a:t>=&gt; If we want to change from tomcat to jetty then we need to make below changes in pom.xml</a:t>
            </a:r>
          </a:p>
          <a:p>
            <a:pPr algn="l"/>
            <a:r>
              <a:rPr lang="en-US" sz="1800" dirty="0"/>
              <a:t>### Step-1: Exclude tomact from web-starter dependency</a:t>
            </a:r>
          </a:p>
          <a:p>
            <a:pPr algn="l"/>
            <a:endParaRPr lang="en-US" sz="1800" dirty="0"/>
          </a:p>
          <a:p>
            <a:pPr algn="l"/>
            <a:r>
              <a:rPr lang="en-IN" sz="1800" dirty="0"/>
              <a:t>Email Sending using spring boot</a:t>
            </a:r>
          </a:p>
          <a:p>
            <a:pPr algn="l"/>
            <a:r>
              <a:rPr lang="en-IN" sz="1800" dirty="0"/>
              <a:t>=&gt; mail-starter dependency</a:t>
            </a:r>
          </a:p>
          <a:p>
            <a:pPr algn="l"/>
            <a:r>
              <a:rPr lang="en-IN" sz="1800" dirty="0"/>
              <a:t>=&gt; JavaMailSender -&gt; send (Message msg)</a:t>
            </a:r>
          </a:p>
          <a:p>
            <a:pPr algn="l"/>
            <a:r>
              <a:rPr lang="en-IN" sz="1800" dirty="0"/>
              <a:t>- SimpleMessage (plain text)</a:t>
            </a:r>
          </a:p>
          <a:p>
            <a:pPr algn="l"/>
            <a:r>
              <a:rPr lang="en-IN" sz="1800" dirty="0"/>
              <a:t>- MimeMessage (formatted text &amp; attachments)</a:t>
            </a:r>
          </a:p>
          <a:p>
            <a:pPr algn="l"/>
            <a:r>
              <a:rPr lang="en-IN" sz="1800" dirty="0"/>
              <a:t>Note: To send emails we need to configure SMTP details</a:t>
            </a:r>
          </a:p>
          <a:p>
            <a:pPr algn="l"/>
            <a:r>
              <a:rPr lang="en-IN" sz="1800" dirty="0"/>
              <a:t>SMTP: Simple main transfer protocol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We need to generate app password for our gmail account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2200" b="1" dirty="0"/>
              <a:t>Email Sending using spring boot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=&gt; To send emails using spring boot we have add 'mail-starter' dependency in pom.xml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=&gt; We need to configure SMTP properties in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application.properties file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Note: In SMTP props, we need to our gmail account credentials for authentication purpose.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Note: We need to generate app password for gmail for authentication.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URL To generate app pwd</a:t>
            </a:r>
          </a:p>
        </p:txBody>
      </p:sp>
    </p:spTree>
    <p:extLst>
      <p:ext uri="{BB962C8B-B14F-4D97-AF65-F5344CB8AC3E}">
        <p14:creationId xmlns:p14="http://schemas.microsoft.com/office/powerpoint/2010/main" val="295452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7D9C-D5FA-9AA0-AE72-9EFDF2BF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Exception Handling in Boot web application</a:t>
            </a:r>
          </a:p>
          <a:p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Exception: Unexpected and unwanted situation</a:t>
            </a:r>
          </a:p>
          <a:p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=&gt; When exception occurs program will be terminated abnormally</a:t>
            </a:r>
          </a:p>
          <a:p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=&gt; We need to handle exceptions for graceful termination.</a:t>
            </a:r>
          </a:p>
          <a:p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=&gt; We have below keywords to handle exceptions in java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1) try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2) catch 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3) throw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4) throws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5) finally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In spring boot we can handle exceptions in 2 ways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Controller Based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Global Exception Handling</a:t>
            </a:r>
          </a:p>
          <a:p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In spring boot we can handle exceptions in 2 ways</a:t>
            </a:r>
          </a:p>
          <a:p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Controller Based (specific to class)</a:t>
            </a:r>
          </a:p>
          <a:p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Global Exception Handling (entire application)</a:t>
            </a:r>
          </a:p>
          <a:p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@ControllerAdvice</a:t>
            </a:r>
          </a:p>
          <a:p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 class AppExceptionHandler {</a:t>
            </a:r>
          </a:p>
          <a:p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@ExceptionHandler (value = Exception.class) public String handleAe (Exception e) {</a:t>
            </a:r>
          </a:p>
          <a:p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 "exView";</a:t>
            </a:r>
          </a:p>
          <a:p>
            <a:r>
              <a:rPr lang="en-US" sz="1800" i="1" dirty="0">
                <a:solidFill>
                  <a:srgbClr val="002060"/>
                </a:solidFill>
              </a:rPr>
              <a:t>}</a:t>
            </a:r>
            <a:endParaRPr lang="en-IN" sz="18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1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756A-4E4C-EBB7-0A29-8726BD7A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b="1" dirty="0"/>
              <a:t>1) Query Parameters (key-value)</a:t>
            </a:r>
          </a:p>
          <a:p>
            <a:r>
              <a:rPr lang="en-US" sz="1800" dirty="0"/>
              <a:t>=&gt; Query Params are used to send data to server in URL</a:t>
            </a:r>
          </a:p>
          <a:p>
            <a:r>
              <a:rPr lang="en-US" sz="1800" dirty="0"/>
              <a:t>=&gt; Query Params will represent data in key-value format</a:t>
            </a:r>
          </a:p>
          <a:p>
            <a:r>
              <a:rPr lang="en-US" sz="1800" dirty="0"/>
              <a:t>=&gt; Query params will start with ?</a:t>
            </a:r>
          </a:p>
          <a:p>
            <a:r>
              <a:rPr lang="en-US" sz="1800" dirty="0"/>
              <a:t>=&gt; Query Params will be separated by &amp;</a:t>
            </a:r>
          </a:p>
          <a:p>
            <a:r>
              <a:rPr lang="en-US" sz="1800" dirty="0"/>
              <a:t>=&gt; Query Params will present at end of the URL</a:t>
            </a:r>
          </a:p>
          <a:p>
            <a:r>
              <a:rPr lang="en-US" sz="1800" dirty="0"/>
              <a:t>Note: We can read query parameters from URL using @RequestParam annotation in the controller.</a:t>
            </a:r>
          </a:p>
          <a:p>
            <a:endParaRPr lang="en-US" sz="1800" dirty="0"/>
          </a:p>
          <a:p>
            <a:r>
              <a:rPr lang="en-US" sz="2000" b="1" dirty="0"/>
              <a:t>Path Parameters</a:t>
            </a:r>
          </a:p>
          <a:p>
            <a:r>
              <a:rPr lang="en-US" sz="1800" dirty="0"/>
              <a:t>=&gt; Query Params are used to send data to server in URL</a:t>
            </a:r>
          </a:p>
          <a:p>
            <a:r>
              <a:rPr lang="en-US" sz="1800" dirty="0"/>
              <a:t>=&gt; Path Parameters will represent value directly</a:t>
            </a:r>
          </a:p>
          <a:p>
            <a:r>
              <a:rPr lang="en-US" sz="1800" dirty="0"/>
              <a:t>ex: www.youtube.com/c/AshokIT</a:t>
            </a:r>
          </a:p>
          <a:p>
            <a:r>
              <a:rPr lang="en-US" sz="1800" dirty="0"/>
              <a:t>=&gt; Path Parameters will be separated by '/'</a:t>
            </a:r>
          </a:p>
          <a:p>
            <a:r>
              <a:rPr lang="en-US" sz="1800" dirty="0"/>
              <a:t>=&gt; Path Parameters can present anywhere in the URL</a:t>
            </a:r>
          </a:p>
          <a:p>
            <a:r>
              <a:rPr lang="en-US" sz="1800" dirty="0"/>
              <a:t>Ex :www.ashokit.in/course/{java}/info</a:t>
            </a:r>
          </a:p>
          <a:p>
            <a:r>
              <a:rPr lang="en-US" sz="1800" dirty="0"/>
              <a:t>=&gt; We can read Path Parameters using @PathVariable annotation.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4703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166C1E-BEAA-A56E-5348-B7F787883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3" y="559837"/>
            <a:ext cx="11775232" cy="6223518"/>
          </a:xfrm>
        </p:spPr>
        <p:txBody>
          <a:bodyPr>
            <a:normAutofit fontScale="77500" lnSpcReduction="20000"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200" b="1" i="0" u="none" strike="noStrike" kern="1200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Spring Jdbc Module: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i="1" u="none" strike="noStrike" kern="1200" baseline="-25000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  <a:sym typeface="Wingdings" panose="05000000000000000000" pitchFamily="2" charset="2"/>
              </a:rPr>
              <a:t></a:t>
            </a: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it is used to simplify the Database connectivity using  java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0" u="none" strike="noStrike" kern="1200" dirty="0">
                <a:solidFill>
                  <a:srgbClr val="ED7D31"/>
                </a:solidFill>
                <a:effectLst/>
                <a:latin typeface="Google Sans"/>
              </a:rPr>
              <a:t>  Jdbc logic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 //load driver 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 // get conn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 //create stmt 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 // execute query 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 // close conn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0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</a:t>
            </a:r>
            <a:r>
              <a:rPr lang="en-IN" sz="2200" b="1" i="0" u="none" strike="noStrike" kern="1200" dirty="0">
                <a:solidFill>
                  <a:srgbClr val="ED7D31"/>
                </a:solidFill>
                <a:effectLst/>
                <a:latin typeface="Google Sans"/>
              </a:rPr>
              <a:t>Spring  jdbc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ED7D31"/>
                </a:solidFill>
                <a:effectLst/>
                <a:latin typeface="Google Sans"/>
              </a:rPr>
              <a:t>                   </a:t>
            </a:r>
            <a:r>
              <a:rPr lang="en-IN" sz="2200" b="1" i="1" u="none" strike="noStrike" kern="1200" dirty="0">
                <a:solidFill>
                  <a:srgbClr val="7F7F7F"/>
                </a:solidFill>
                <a:effectLst/>
                <a:latin typeface="Google Sans"/>
              </a:rPr>
              <a:t>//execute query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           jdbc  template .execute Query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Note : spring jdbc internally using  JDBC api only.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0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</a:t>
            </a:r>
            <a:r>
              <a:rPr lang="en-IN" sz="2200" b="1" i="0" u="none" strike="noStrike" kern="1200" dirty="0">
                <a:solidFill>
                  <a:srgbClr val="ED7D31"/>
                </a:solidFill>
                <a:effectLst/>
                <a:latin typeface="Google Sans"/>
              </a:rPr>
              <a:t>Spring ORM 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0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</a:t>
            </a:r>
            <a:r>
              <a:rPr lang="en-IN" sz="2200" b="1" i="0" u="none" strike="noStrike" kern="1200" dirty="0">
                <a:solidFill>
                  <a:srgbClr val="5F6368"/>
                </a:solidFill>
                <a:effectLst/>
                <a:latin typeface="Google Sans"/>
                <a:sym typeface="Wingdings" panose="05000000000000000000" pitchFamily="2" charset="2"/>
              </a:rPr>
              <a:t></a:t>
            </a:r>
            <a:r>
              <a:rPr lang="en-IN" sz="2200" b="1" i="0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</a:t>
            </a: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it is  used to simplify the persistence layer development with ORM 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 principles.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</a:t>
            </a: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  <a:sym typeface="Wingdings" panose="05000000000000000000" pitchFamily="2" charset="2"/>
              </a:rPr>
              <a:t></a:t>
            </a: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we can represent data in the form of objects 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      Spring ORM provided the methods to perform curd operations using objects</a:t>
            </a: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5F6368"/>
                </a:solidFill>
                <a:effectLst/>
                <a:latin typeface="Google Sans"/>
              </a:rPr>
              <a:t> Note : </a:t>
            </a:r>
            <a:r>
              <a:rPr lang="en-IN" sz="2200" b="1" i="1" u="none" strike="noStrike" kern="1200" dirty="0">
                <a:solidFill>
                  <a:srgbClr val="8FAADC"/>
                </a:solidFill>
                <a:effectLst/>
                <a:latin typeface="Google Sans"/>
              </a:rPr>
              <a:t>Spring ORM internally using Hibernate and hibernate internally uses JDBC Api.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8FAADC"/>
                </a:solidFill>
                <a:effectLst/>
                <a:latin typeface="Google Sans"/>
              </a:rPr>
              <a:t>  </a:t>
            </a:r>
            <a:r>
              <a:rPr lang="en-IN" sz="2200" b="1" i="1" u="none" strike="noStrike" kern="1200" dirty="0">
                <a:solidFill>
                  <a:srgbClr val="ED7D31"/>
                </a:solidFill>
                <a:effectLst/>
                <a:latin typeface="Google Sans"/>
              </a:rPr>
              <a:t>Spring WEB Module</a:t>
            </a:r>
            <a:r>
              <a:rPr lang="en-IN" sz="2200" b="1" i="1" u="none" strike="noStrike" kern="1200" dirty="0">
                <a:solidFill>
                  <a:srgbClr val="8FAADC"/>
                </a:solidFill>
                <a:effectLst/>
                <a:latin typeface="Google Sans"/>
              </a:rPr>
              <a:t>: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IN" sz="2200" dirty="0"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8FAADC"/>
                </a:solidFill>
                <a:effectLst/>
                <a:latin typeface="Google Sans"/>
                <a:sym typeface="Wingdings" panose="05000000000000000000" pitchFamily="2" charset="2"/>
              </a:rPr>
              <a:t></a:t>
            </a:r>
            <a:r>
              <a:rPr lang="en-IN" sz="2200" b="1" i="1" u="none" strike="noStrike" kern="1200" dirty="0">
                <a:solidFill>
                  <a:srgbClr val="8FAADC"/>
                </a:solidFill>
                <a:effectLst/>
                <a:latin typeface="Google Sans"/>
              </a:rPr>
              <a:t> it is used to developer web applications (C 2 B) </a:t>
            </a:r>
            <a:endParaRPr lang="en-IN" sz="2200" b="0" i="1" u="none" strike="noStrike" dirty="0">
              <a:effectLst/>
              <a:latin typeface="Arial" panose="020B0604020202020204" pitchFamily="34" charset="0"/>
            </a:endParaRPr>
          </a:p>
          <a:p>
            <a:pPr marL="283464" marR="0" indent="-283464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u="none" strike="noStrike" kern="1200" dirty="0">
                <a:solidFill>
                  <a:srgbClr val="8FAADC"/>
                </a:solidFill>
                <a:effectLst/>
                <a:latin typeface="Google Sans"/>
              </a:rPr>
              <a:t>     We can avoid boiler plate code in web app development  capturing form data and converting form data into objects</a:t>
            </a:r>
          </a:p>
          <a:p>
            <a:pPr marL="283464" marR="0" indent="-283464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i="1" dirty="0">
                <a:solidFill>
                  <a:srgbClr val="8FAADC"/>
                </a:solidFill>
                <a:latin typeface="Google Sans"/>
              </a:rPr>
              <a:t>     using web mvc module.</a:t>
            </a:r>
            <a:endParaRPr lang="en-IN" sz="2200" b="0" i="1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1" u="none" strike="noStrike" kern="1200" dirty="0">
                <a:solidFill>
                  <a:srgbClr val="8FAADC"/>
                </a:solidFill>
                <a:effectLst/>
                <a:latin typeface="Google Sans"/>
              </a:rPr>
              <a:t>  </a:t>
            </a:r>
            <a:endParaRPr lang="en-IN" sz="2200" b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baseline="-25000" dirty="0">
                <a:solidFill>
                  <a:srgbClr val="ED7D31"/>
                </a:solidFill>
                <a:effectLst/>
                <a:latin typeface="Calibri" panose="020F0502020204030204" pitchFamily="34" charset="0"/>
              </a:rPr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47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3B6A45-85E5-825F-23F1-A32BEBB0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8" y="0"/>
            <a:ext cx="12126912" cy="6858000"/>
          </a:xfrm>
        </p:spPr>
        <p:txBody>
          <a:bodyPr/>
          <a:lstStyle/>
          <a:p>
            <a:r>
              <a:rPr lang="en-US" sz="2400" b="1" dirty="0"/>
              <a:t>What is @ResponseBody?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=&gt; It is used to send direct response to client without any view page.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=&gt; This can be used at controller class level and method level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Note: If we use at class level then it is applicable for all methods in that class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@Controller + @ResponseBody = @RestController</a:t>
            </a:r>
          </a:p>
          <a:p>
            <a:pPr marL="0" indent="0">
              <a:buNone/>
            </a:pPr>
            <a:r>
              <a:rPr lang="en-US" sz="1800" b="1" dirty="0"/>
              <a:t>Form Validations ?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=&gt; To restrict users to provide valid information in the form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- Client Side Validations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- Server side validation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=&gt; Client side validations will execute at browser. People can disable client side validations using inspect option in browser.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=&gt; Server side validations will execute in our code. These are highly recommended in application.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=&gt; To implement server side validations we will use below starter in pom.xml file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&lt;dependency&gt;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&lt;groupId&gt;org.springframework.boot&lt;/groupId&gt;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&lt;artifactId&gt;spring-boot-starter-validation&lt;/artifactId&gt;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&lt;/dependency&gt;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=&gt; We can use below annotations to perform server side validations Activate Windows</a:t>
            </a:r>
          </a:p>
        </p:txBody>
      </p:sp>
    </p:spTree>
    <p:extLst>
      <p:ext uri="{BB962C8B-B14F-4D97-AF65-F5344CB8AC3E}">
        <p14:creationId xmlns:p14="http://schemas.microsoft.com/office/powerpoint/2010/main" val="339506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ADC1-5491-07DB-943C-F53860B2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dirty="0"/>
              <a:t>=&gt; We can use below annotations to perform server side validations</a:t>
            </a:r>
          </a:p>
          <a:p>
            <a:r>
              <a:rPr lang="en-US" sz="1800" dirty="0"/>
              <a:t>@Valid</a:t>
            </a:r>
          </a:p>
          <a:p>
            <a:r>
              <a:rPr lang="en-US" sz="1800" dirty="0"/>
              <a:t>@NotEmpty</a:t>
            </a:r>
          </a:p>
          <a:p>
            <a:r>
              <a:rPr lang="en-US" sz="1800" dirty="0"/>
              <a:t>@NotNull</a:t>
            </a:r>
          </a:p>
          <a:p>
            <a:r>
              <a:rPr lang="en-US" sz="1800" dirty="0"/>
              <a:t>@Size @Email</a:t>
            </a:r>
          </a:p>
          <a:p>
            <a:r>
              <a:rPr lang="en-US" sz="1800" dirty="0"/>
              <a:t>Note: We will use these annotations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          JSP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=&gt; JSP is used to develop presentation layer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Note: JSP will be translated to Servlet for execution..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=&gt; Spring Web MVC supports JSP as presentation technology.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## Step-1: Add tomcat-embed-jasper dependency in pom.xml file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&lt;dependency&gt;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&lt;groupId&gt;</a:t>
            </a:r>
            <a:r>
              <a:rPr lang="en-IN" sz="1800" dirty="0" err="1">
                <a:solidFill>
                  <a:schemeClr val="accent6"/>
                </a:solidFill>
              </a:rPr>
              <a:t>org.apache.tomcat.embed</a:t>
            </a:r>
            <a:r>
              <a:rPr lang="en-IN" sz="1800" dirty="0">
                <a:solidFill>
                  <a:schemeClr val="accent6"/>
                </a:solidFill>
              </a:rPr>
              <a:t>&lt;/groupId&gt; &lt;artifactId&gt;tomcat-embed-jasper&lt;/artifactId&gt;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&lt;/dependency&gt;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## Step-2: Create </a:t>
            </a:r>
            <a:r>
              <a:rPr lang="en-IN" sz="1800" dirty="0" err="1">
                <a:solidFill>
                  <a:schemeClr val="accent6"/>
                </a:solidFill>
              </a:rPr>
              <a:t>jsp</a:t>
            </a:r>
            <a:r>
              <a:rPr lang="en-IN" sz="1800" dirty="0">
                <a:solidFill>
                  <a:schemeClr val="accent6"/>
                </a:solidFill>
              </a:rPr>
              <a:t> pages in below location</a:t>
            </a:r>
          </a:p>
          <a:p>
            <a:r>
              <a:rPr lang="en-IN" sz="1800" dirty="0">
                <a:solidFill>
                  <a:schemeClr val="accent6"/>
                </a:solidFill>
              </a:rPr>
              <a:t>Location: src/main/web/views/</a:t>
            </a:r>
            <a:r>
              <a:rPr lang="en-IN" sz="1800" dirty="0" err="1">
                <a:solidFill>
                  <a:schemeClr val="accent6"/>
                </a:solidFill>
              </a:rPr>
              <a:t>index.jsp</a:t>
            </a:r>
            <a:endParaRPr lang="en-IN" sz="1800" dirty="0">
              <a:solidFill>
                <a:schemeClr val="accent6"/>
              </a:solidFill>
            </a:endParaRPr>
          </a:p>
          <a:p>
            <a:r>
              <a:rPr lang="en-IN" sz="1800" dirty="0">
                <a:solidFill>
                  <a:schemeClr val="accent6"/>
                </a:solidFill>
              </a:rPr>
              <a:t>## Step-3: Configure view resolver in application.properties file</a:t>
            </a:r>
          </a:p>
          <a:p>
            <a:r>
              <a:rPr lang="en-IN" sz="1800" dirty="0" err="1">
                <a:solidFill>
                  <a:schemeClr val="accent6"/>
                </a:solidFill>
              </a:rPr>
              <a:t>spring.mvc.view.prefix</a:t>
            </a:r>
            <a:r>
              <a:rPr lang="en-IN" sz="1800" dirty="0">
                <a:solidFill>
                  <a:schemeClr val="accent6"/>
                </a:solidFill>
              </a:rPr>
              <a:t>=/views/ </a:t>
            </a:r>
            <a:r>
              <a:rPr lang="en-IN" sz="1800" dirty="0" err="1">
                <a:solidFill>
                  <a:schemeClr val="accent6"/>
                </a:solidFill>
              </a:rPr>
              <a:t>spring.mvc.view.suffix</a:t>
            </a:r>
            <a:r>
              <a:rPr lang="en-IN" sz="1800" dirty="0">
                <a:solidFill>
                  <a:schemeClr val="accent6"/>
                </a:solidFill>
              </a:rPr>
              <a:t>=.</a:t>
            </a:r>
            <a:r>
              <a:rPr lang="en-IN" sz="1800" dirty="0" err="1">
                <a:solidFill>
                  <a:schemeClr val="accent6"/>
                </a:solidFill>
              </a:rPr>
              <a:t>jsp</a:t>
            </a:r>
            <a:endParaRPr lang="en-IN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1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0CCF8A-06EB-28FF-5D7E-30EDC42D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191E1E"/>
                </a:solidFill>
                <a:effectLst/>
                <a:highlight>
                  <a:srgbClr val="EBF2F2"/>
                </a:highlight>
                <a:latin typeface="-apple-system"/>
              </a:rPr>
              <a:t> Actuator</a:t>
            </a:r>
          </a:p>
          <a:p>
            <a:r>
              <a:rPr lang="en-US" sz="1800" i="0" dirty="0">
                <a:solidFill>
                  <a:srgbClr val="191E1E"/>
                </a:solidFill>
                <a:effectLst/>
                <a:highlight>
                  <a:srgbClr val="EBF2F2"/>
                </a:highlight>
                <a:latin typeface="-apple-system"/>
              </a:rPr>
              <a:t>Actuator  is </a:t>
            </a:r>
            <a:r>
              <a:rPr lang="en-US" sz="1800" dirty="0"/>
              <a:t>additional features to help you monitor and manage your application when you push it to production. </a:t>
            </a:r>
          </a:p>
          <a:p>
            <a:r>
              <a:rPr lang="en-US" sz="1800" dirty="0"/>
              <a:t>You can choose to manage and monitor your application by using HTTP endpoints or with JMX. </a:t>
            </a:r>
          </a:p>
          <a:p>
            <a:r>
              <a:rPr lang="en-US" sz="1800" dirty="0"/>
              <a:t>Auditing, health, and metrics gathering can also be automatically applied to your application.</a:t>
            </a:r>
          </a:p>
          <a:p>
            <a:r>
              <a:rPr lang="en-US" sz="1800" dirty="0"/>
              <a:t>=&gt; Production ready features...</a:t>
            </a:r>
          </a:p>
          <a:p>
            <a:r>
              <a:rPr lang="en-US" sz="1800" dirty="0"/>
              <a:t>=&gt;With the help of actuators we can get below details</a:t>
            </a:r>
          </a:p>
          <a:p>
            <a:r>
              <a:rPr lang="en-US" sz="1800" dirty="0"/>
              <a:t>- Health of App</a:t>
            </a:r>
          </a:p>
          <a:p>
            <a:r>
              <a:rPr lang="en-US" sz="1800" dirty="0"/>
              <a:t>Beans loaded Metrics</a:t>
            </a:r>
          </a:p>
          <a:p>
            <a:r>
              <a:rPr lang="en-US" sz="1800" dirty="0"/>
              <a:t>loggers</a:t>
            </a:r>
          </a:p>
          <a:p>
            <a:r>
              <a:rPr lang="en-US" sz="1800" dirty="0"/>
              <a:t>URL Mappings</a:t>
            </a:r>
          </a:p>
          <a:p>
            <a:r>
              <a:rPr lang="en-US" sz="1800" dirty="0"/>
              <a:t>- Config Props</a:t>
            </a:r>
          </a:p>
          <a:p>
            <a:r>
              <a:rPr lang="en-US" sz="1800" dirty="0"/>
              <a:t>Thread Dump</a:t>
            </a:r>
          </a:p>
          <a:p>
            <a:r>
              <a:rPr lang="en-US" sz="1800" dirty="0"/>
              <a:t>Heap Dump</a:t>
            </a:r>
          </a:p>
          <a:p>
            <a:r>
              <a:rPr lang="en-US" sz="1800" dirty="0"/>
              <a:t>Note: By default /health will be exposed.</a:t>
            </a:r>
          </a:p>
          <a:p>
            <a:r>
              <a:rPr lang="en-US" sz="1800" dirty="0"/>
              <a:t>=&gt;We need to write below property to expose other endpoints</a:t>
            </a:r>
          </a:p>
          <a:p>
            <a:r>
              <a:rPr lang="en-US" sz="1800" dirty="0"/>
              <a:t>management.endpoints.web.exposure.include=*</a:t>
            </a:r>
          </a:p>
          <a:p>
            <a:r>
              <a:rPr lang="en-US" sz="1800" dirty="0"/>
              <a:t>=&gt; We can exclude actuator endpoint like below</a:t>
            </a:r>
          </a:p>
          <a:p>
            <a:r>
              <a:rPr lang="en-US" sz="1800" dirty="0" err="1"/>
              <a:t>management.endpoints.web.exposure.exclude</a:t>
            </a:r>
            <a:r>
              <a:rPr lang="en-US" sz="1800" dirty="0"/>
              <a:t>=beans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2337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104D-6F26-F494-9509-BA2AB507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shutdown endpoint ?</a:t>
            </a:r>
          </a:p>
          <a:p>
            <a:r>
              <a:rPr lang="en-US" sz="1800" dirty="0"/>
              <a:t>=&gt; It is used to stop the application.</a:t>
            </a:r>
          </a:p>
          <a:p>
            <a:r>
              <a:rPr lang="en-US" sz="1800" dirty="0"/>
              <a:t>Note: We need to enable shutdown endpiont in our properties file</a:t>
            </a:r>
          </a:p>
          <a:p>
            <a:r>
              <a:rPr lang="en-US" sz="1800" dirty="0" err="1"/>
              <a:t>management.endpoint</a:t>
            </a:r>
            <a:r>
              <a:rPr lang="en-US" sz="1800" dirty="0"/>
              <a:t>. </a:t>
            </a:r>
            <a:r>
              <a:rPr lang="en-US" sz="1800" dirty="0" err="1"/>
              <a:t>shutdown.enabled</a:t>
            </a:r>
            <a:r>
              <a:rPr lang="en-US" sz="1800" dirty="0"/>
              <a:t>=true</a:t>
            </a:r>
          </a:p>
          <a:p>
            <a:r>
              <a:rPr lang="en-US" sz="1800" dirty="0"/>
              <a:t>Note: Shutdown endpoint is mapped to POST request. We can send post request using POSTMAN.</a:t>
            </a:r>
          </a:p>
          <a:p>
            <a:r>
              <a:rPr lang="en-US" sz="2000" b="1" dirty="0"/>
              <a:t>What are Profiles in Spring Boot ?</a:t>
            </a:r>
          </a:p>
          <a:p>
            <a:r>
              <a:rPr lang="en-US" sz="1800" dirty="0"/>
              <a:t>Note: Environment means a platform which is used to run our application.</a:t>
            </a:r>
          </a:p>
          <a:p>
            <a:r>
              <a:rPr lang="en-US" sz="1800" dirty="0"/>
              <a:t>=&gt; In Realtime one application contains multiple environments like below</a:t>
            </a:r>
          </a:p>
          <a:p>
            <a:r>
              <a:rPr lang="en-US" sz="1800" dirty="0"/>
              <a:t>- Local Dev</a:t>
            </a:r>
          </a:p>
          <a:p>
            <a:r>
              <a:rPr lang="en-US" sz="1800" dirty="0"/>
              <a:t> -QA , - UAT</a:t>
            </a:r>
          </a:p>
          <a:p>
            <a:r>
              <a:rPr lang="en-US" sz="1800" dirty="0"/>
              <a:t>PILOT</a:t>
            </a:r>
          </a:p>
          <a:p>
            <a:r>
              <a:rPr lang="en-US" sz="1800" dirty="0"/>
              <a:t>- PROD</a:t>
            </a:r>
          </a:p>
          <a:p>
            <a:r>
              <a:rPr lang="en-US" sz="1800" dirty="0"/>
              <a:t>-&gt; Local env is used for development purpose</a:t>
            </a:r>
          </a:p>
          <a:p>
            <a:r>
              <a:rPr lang="en-US" sz="1800" dirty="0"/>
              <a:t>-&gt; DEV env is used by developers for integration testing</a:t>
            </a:r>
          </a:p>
          <a:p>
            <a:r>
              <a:rPr lang="en-US" sz="1800" dirty="0"/>
              <a:t>-&gt; QA env is used by Testing team for system integration testing</a:t>
            </a:r>
          </a:p>
          <a:p>
            <a:r>
              <a:rPr lang="en-US" sz="1800" dirty="0"/>
              <a:t>-&gt; UAT env is used by Client side team for testing(GO/NO-GO)</a:t>
            </a:r>
          </a:p>
          <a:p>
            <a:r>
              <a:rPr lang="en-US" sz="1800" dirty="0"/>
              <a:t>-&gt; PILOT env is used to test app with live data (Pre-Prod)</a:t>
            </a:r>
          </a:p>
          <a:p>
            <a:r>
              <a:rPr lang="en-US" sz="1800" dirty="0"/>
              <a:t>-&gt; PROD env is used for live access.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92627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F10F34-A52B-7DDC-8C08-1E3D6ED9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dirty="0"/>
              <a:t>=&gt; Below properties will be changing from environment to environment.</a:t>
            </a:r>
          </a:p>
          <a:p>
            <a:r>
              <a:rPr lang="en-US" sz="2000" dirty="0"/>
              <a:t>--datasource properties </a:t>
            </a:r>
          </a:p>
          <a:p>
            <a:r>
              <a:rPr lang="en-US" sz="2000" dirty="0"/>
              <a:t>-kafka properties</a:t>
            </a:r>
          </a:p>
          <a:p>
            <a:r>
              <a:rPr lang="en-US" sz="2000" dirty="0"/>
              <a:t>- redis properties</a:t>
            </a:r>
          </a:p>
          <a:p>
            <a:r>
              <a:rPr lang="en-US" sz="2000" dirty="0"/>
              <a:t>- payment-gateway properties</a:t>
            </a:r>
          </a:p>
          <a:p>
            <a:r>
              <a:rPr lang="en-US" sz="2000" dirty="0"/>
              <a:t>Note: to deploy code </a:t>
            </a:r>
            <a:r>
              <a:rPr lang="en-US" sz="2000" dirty="0" err="1"/>
              <a:t>everytime</a:t>
            </a:r>
            <a:r>
              <a:rPr lang="en-US" sz="2000" dirty="0"/>
              <a:t> we have to change config props/</a:t>
            </a:r>
          </a:p>
          <a:p>
            <a:r>
              <a:rPr lang="en-US" sz="2000" dirty="0"/>
              <a:t> =&gt; To avoid this problem we will use Profiles in </a:t>
            </a:r>
            <a:r>
              <a:rPr lang="en-US" sz="2000" dirty="0" err="1"/>
              <a:t>springboot</a:t>
            </a:r>
            <a:endParaRPr lang="en-US" sz="2000" dirty="0"/>
          </a:p>
          <a:p>
            <a:r>
              <a:rPr lang="en-US" sz="2000" dirty="0"/>
              <a:t>=&gt; Using profiles we can maintain environment specific </a:t>
            </a:r>
            <a:r>
              <a:rPr lang="en-US" sz="2000" dirty="0" err="1"/>
              <a:t>configuration.application.properties</a:t>
            </a:r>
            <a:endParaRPr lang="en-US" sz="2000" dirty="0"/>
          </a:p>
          <a:p>
            <a:r>
              <a:rPr lang="en-US" sz="2000" dirty="0"/>
              <a:t>application-</a:t>
            </a:r>
            <a:r>
              <a:rPr lang="en-US" sz="2000" dirty="0" err="1"/>
              <a:t>dev.properties</a:t>
            </a:r>
            <a:r>
              <a:rPr lang="en-US" sz="2000" dirty="0"/>
              <a:t>---- main file</a:t>
            </a:r>
          </a:p>
          <a:p>
            <a:r>
              <a:rPr lang="en-US" sz="2000" dirty="0"/>
              <a:t>application-</a:t>
            </a:r>
            <a:r>
              <a:rPr lang="en-US" sz="2000" dirty="0" err="1"/>
              <a:t>qa.properties</a:t>
            </a:r>
            <a:endParaRPr lang="en-US" sz="2000" dirty="0"/>
          </a:p>
          <a:p>
            <a:r>
              <a:rPr lang="en-US" sz="2000" dirty="0"/>
              <a:t>application-</a:t>
            </a:r>
            <a:r>
              <a:rPr lang="en-US" sz="2000" dirty="0" err="1"/>
              <a:t>uat.properties</a:t>
            </a:r>
            <a:endParaRPr lang="en-US" sz="2000" dirty="0"/>
          </a:p>
          <a:p>
            <a:r>
              <a:rPr lang="en-US" sz="2000" dirty="0"/>
              <a:t>application-</a:t>
            </a:r>
            <a:r>
              <a:rPr lang="en-US" sz="2000" dirty="0" err="1"/>
              <a:t>prod.properties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23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2D24-F002-75A9-FE93-2C6FED1A5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IN" sz="2000" dirty="0"/>
              <a:t>JSON</a:t>
            </a:r>
          </a:p>
          <a:p>
            <a:pPr algn="l"/>
            <a:r>
              <a:rPr lang="en-IN" sz="1800" dirty="0"/>
              <a:t>=&gt; JSON stands for Java Script Object Notation</a:t>
            </a:r>
          </a:p>
          <a:p>
            <a:pPr algn="l"/>
            <a:r>
              <a:rPr lang="en-IN" sz="1800" dirty="0"/>
              <a:t>=&gt; JSON represents data in key-value format</a:t>
            </a:r>
          </a:p>
          <a:p>
            <a:pPr algn="l"/>
            <a:r>
              <a:rPr lang="en-IN" sz="1800" dirty="0"/>
              <a:t>Ex:{</a:t>
            </a:r>
          </a:p>
          <a:p>
            <a:pPr algn="l"/>
            <a:r>
              <a:rPr lang="en-IN" sz="1800" dirty="0"/>
              <a:t>"id": 101,</a:t>
            </a:r>
          </a:p>
          <a:p>
            <a:pPr algn="l"/>
            <a:r>
              <a:rPr lang="en-IN" sz="1800" dirty="0"/>
              <a:t>"name" : : "Ashok",</a:t>
            </a:r>
          </a:p>
          <a:p>
            <a:pPr algn="l"/>
            <a:r>
              <a:rPr lang="en-IN" sz="1800" dirty="0"/>
              <a:t>"phno": 12345,</a:t>
            </a:r>
          </a:p>
          <a:p>
            <a:pPr algn="l"/>
            <a:r>
              <a:rPr lang="en-IN" sz="1800" dirty="0"/>
              <a:t>"gender" "Male“  }</a:t>
            </a:r>
          </a:p>
          <a:p>
            <a:pPr algn="l"/>
            <a:r>
              <a:rPr lang="en-US" sz="1800" dirty="0"/>
              <a:t>=&gt; JSON is very light weight</a:t>
            </a:r>
          </a:p>
          <a:p>
            <a:pPr algn="l"/>
            <a:r>
              <a:rPr lang="en-US" sz="1800" dirty="0"/>
              <a:t>=&gt; JSON is platform independent &amp; language independent</a:t>
            </a:r>
          </a:p>
          <a:p>
            <a:pPr algn="l"/>
            <a:r>
              <a:rPr lang="en-US" sz="1800" dirty="0"/>
              <a:t>=&gt; JSON is used to transfer data over a network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Distributed applications will use JSON data for request &amp; response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b="1" dirty="0"/>
              <a:t>Working with JSON in Java Applications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=&gt; Java Applications can use JSON data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=&gt; To work with JSON in Java app, we have third party libraries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a) Jackson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b) Gson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4435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E6139E-8A47-FAE1-2F1A-26330614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RestFull Api’s</a:t>
            </a:r>
          </a:p>
          <a:p>
            <a:pPr marL="0" indent="0">
              <a:buNone/>
            </a:pPr>
            <a:r>
              <a:rPr lang="en-US" sz="1800" dirty="0"/>
              <a:t>=&gt; </a:t>
            </a:r>
            <a:r>
              <a:rPr lang="en-US" sz="1800" dirty="0">
                <a:solidFill>
                  <a:srgbClr val="FF0000"/>
                </a:solidFill>
              </a:rPr>
              <a:t>By using above libraries we can convert JSON data to Java Object and vice versa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                jackson/gson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java obj &lt;----------------------------&gt; json data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=&gt; The process of converting java obj to json is called as Serialization.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=&gt; The process of converting json data to java obj is called as de-serialization.</a:t>
            </a:r>
          </a:p>
          <a:p>
            <a:endParaRPr lang="en-US" sz="1800" dirty="0"/>
          </a:p>
          <a:p>
            <a:r>
              <a:rPr lang="en-US" sz="2000" b="1" dirty="0"/>
              <a:t>Webservices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-&gt; It is a distributed technology which is used to develop distributed application.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-&gt; If one application is communicating with another application then those apps are called as distributed applications.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-&gt; Distributed applications should have intereoperability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-&gt; Intereoperability means language independent &amp; platform independent.</a:t>
            </a:r>
          </a:p>
          <a:p>
            <a:pPr algn="ctr"/>
            <a:r>
              <a:rPr lang="en-US" sz="1800" dirty="0">
                <a:solidFill>
                  <a:schemeClr val="accent6"/>
                </a:solidFill>
              </a:rPr>
              <a:t>java app &lt;---------&gt; python app</a:t>
            </a:r>
          </a:p>
          <a:p>
            <a:pPr algn="ctr"/>
            <a:r>
              <a:rPr lang="en-US" sz="1800" dirty="0">
                <a:solidFill>
                  <a:schemeClr val="accent6"/>
                </a:solidFill>
              </a:rPr>
              <a:t>java app &lt;---------&gt; dot net app</a:t>
            </a:r>
          </a:p>
          <a:p>
            <a:pPr algn="ctr"/>
            <a:r>
              <a:rPr lang="en-US" sz="1800" dirty="0">
                <a:solidFill>
                  <a:schemeClr val="accent6"/>
                </a:solidFill>
              </a:rPr>
              <a:t>java-app </a:t>
            </a:r>
            <a:r>
              <a:rPr lang="en-US" sz="1800" dirty="0">
                <a:solidFill>
                  <a:schemeClr val="accent6"/>
                </a:solidFill>
                <a:sym typeface="Wingdings" panose="05000000000000000000" pitchFamily="2" charset="2"/>
              </a:rPr>
              <a:t>&lt;-------</a:t>
            </a:r>
            <a:r>
              <a:rPr lang="en-US" sz="1800" dirty="0">
                <a:solidFill>
                  <a:schemeClr val="accent6"/>
                </a:solidFill>
              </a:rPr>
              <a:t>-&gt;.php app</a:t>
            </a:r>
          </a:p>
          <a:p>
            <a:pPr algn="ctr"/>
            <a:r>
              <a:rPr lang="en-US" sz="1800" dirty="0">
                <a:solidFill>
                  <a:schemeClr val="accent6"/>
                </a:solidFill>
              </a:rPr>
              <a:t>java app &lt;--------&gt;Angular app</a:t>
            </a:r>
          </a:p>
          <a:p>
            <a:pPr algn="ctr"/>
            <a:r>
              <a:rPr lang="en-US" sz="1800" dirty="0">
                <a:solidFill>
                  <a:schemeClr val="accent6"/>
                </a:solidFill>
              </a:rPr>
              <a:t>java app&lt;---------&gt; React app</a:t>
            </a:r>
            <a:endParaRPr lang="en-IN" sz="1800" dirty="0">
              <a:solidFill>
                <a:schemeClr val="accent6"/>
              </a:solidFill>
            </a:endParaRPr>
          </a:p>
          <a:p>
            <a:r>
              <a:rPr lang="en-US" sz="1800" dirty="0"/>
              <a:t>Note: Distributed applications are used for code reusability</a:t>
            </a:r>
          </a:p>
          <a:p>
            <a:r>
              <a:rPr lang="en-US" sz="1800" dirty="0"/>
              <a:t>(Business to business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148164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259DF3-0FF4-E458-801C-29370459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=&gt; Distributed applications can be developed in 2 ways</a:t>
            </a:r>
          </a:p>
          <a:p>
            <a:r>
              <a:rPr lang="en-US" sz="1800" dirty="0"/>
              <a:t>                                     1) SOAP Webservices (Outdated)</a:t>
            </a:r>
          </a:p>
          <a:p>
            <a:r>
              <a:rPr lang="en-US" sz="1800" dirty="0"/>
              <a:t>                                     2) RESTful Services (trending)</a:t>
            </a:r>
          </a:p>
          <a:p>
            <a:r>
              <a:rPr lang="en-US" sz="1800" b="1" dirty="0"/>
              <a:t>What is REST API ?</a:t>
            </a:r>
          </a:p>
          <a:p>
            <a:r>
              <a:rPr lang="en-US" sz="1800" dirty="0"/>
              <a:t>Distributed App </a:t>
            </a:r>
          </a:p>
          <a:p>
            <a:r>
              <a:rPr lang="en-US" sz="1800" dirty="0"/>
              <a:t>=&gt; rest api / restful service / restful webservice/ microservice</a:t>
            </a:r>
          </a:p>
          <a:p>
            <a:r>
              <a:rPr lang="en-US" sz="1800" dirty="0"/>
              <a:t>=&gt; REST API means an application which provides business logic to other applications through internet.</a:t>
            </a:r>
          </a:p>
          <a:p>
            <a:r>
              <a:rPr lang="en-US" sz="2000" b="1" dirty="0"/>
              <a:t>REST API Architecture</a:t>
            </a:r>
          </a:p>
          <a:p>
            <a:r>
              <a:rPr lang="en-US" sz="1800" dirty="0"/>
              <a:t>1) Provider / Resource </a:t>
            </a:r>
          </a:p>
          <a:p>
            <a:r>
              <a:rPr lang="en-US" sz="1800" dirty="0"/>
              <a:t>2) Consumer / Client</a:t>
            </a:r>
          </a:p>
          <a:p>
            <a:r>
              <a:rPr lang="en-US" sz="1800" dirty="0"/>
              <a:t>=&gt; Provider means the application which is providing business services to other applications.</a:t>
            </a:r>
          </a:p>
          <a:p>
            <a:r>
              <a:rPr lang="en-US" sz="1800" dirty="0"/>
              <a:t>=&gt; Consumer means the application which is accessing business services from other application.</a:t>
            </a:r>
          </a:p>
          <a:p>
            <a:r>
              <a:rPr lang="en-US" sz="1800" dirty="0"/>
              <a:t>Ex: MakeMyTrip &amp; IRCTC</a:t>
            </a:r>
          </a:p>
          <a:p>
            <a:r>
              <a:rPr lang="en-US" sz="1800" dirty="0"/>
              <a:t>Note: We will use JSON to exchange data between provider &amp; consumer.</a:t>
            </a:r>
          </a:p>
          <a:p>
            <a:r>
              <a:rPr lang="en-IN" sz="1800" dirty="0"/>
              <a:t>=&gt; HTTP stands for Hyper Text Transfer Protocol</a:t>
            </a:r>
          </a:p>
          <a:p>
            <a:r>
              <a:rPr lang="en-IN" sz="1800" dirty="0"/>
              <a:t>=&gt; HTTP acts as mediator between Client &amp; Server</a:t>
            </a:r>
          </a:p>
          <a:p>
            <a:r>
              <a:rPr lang="en-IN" sz="1800" dirty="0"/>
              <a:t>=&gt; HTTP is stateless protocols</a:t>
            </a:r>
          </a:p>
          <a:p>
            <a:r>
              <a:rPr lang="en-IN" sz="1800" dirty="0"/>
              <a:t>=&gt;We need to know about</a:t>
            </a:r>
          </a:p>
          <a:p>
            <a:r>
              <a:rPr lang="en-IN" sz="1800" dirty="0"/>
              <a:t>1) Http Request</a:t>
            </a:r>
          </a:p>
          <a:p>
            <a:r>
              <a:rPr lang="en-IN" sz="1800" dirty="0"/>
              <a:t>2) Http Response</a:t>
            </a:r>
          </a:p>
          <a:p>
            <a:r>
              <a:rPr lang="en-IN" sz="1800" dirty="0"/>
              <a:t>3) Http Methods</a:t>
            </a:r>
          </a:p>
          <a:p>
            <a:r>
              <a:rPr lang="en-IN" sz="1800" dirty="0"/>
              <a:t>4) 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2952037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5E66-653B-CF3D-F409-3664BE18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b="1" dirty="0"/>
              <a:t>HTTP Request Structure</a:t>
            </a:r>
          </a:p>
          <a:p>
            <a:r>
              <a:rPr lang="en-IN" sz="1800" dirty="0"/>
              <a:t>=&gt; It contains below parts</a:t>
            </a:r>
          </a:p>
          <a:p>
            <a:r>
              <a:rPr lang="en-IN" sz="1800" dirty="0"/>
              <a:t>a) Request Line (Http Method + URL)</a:t>
            </a:r>
          </a:p>
          <a:p>
            <a:r>
              <a:rPr lang="en-IN" sz="1800" dirty="0"/>
              <a:t> b) Request Headers (Metadata) (K-V)</a:t>
            </a:r>
          </a:p>
          <a:p>
            <a:r>
              <a:rPr lang="en-IN" sz="1800" dirty="0"/>
              <a:t>c) Request Body (Payload text/xml/json)</a:t>
            </a:r>
          </a:p>
          <a:p>
            <a:endParaRPr lang="en-IN" sz="1800" dirty="0"/>
          </a:p>
          <a:p>
            <a:r>
              <a:rPr lang="en-US" sz="1800" b="1" dirty="0"/>
              <a:t>HTTP Response Structure</a:t>
            </a:r>
          </a:p>
          <a:p>
            <a:r>
              <a:rPr lang="en-US" sz="1800" dirty="0"/>
              <a:t>=&gt; It contains below parts</a:t>
            </a:r>
          </a:p>
          <a:p>
            <a:r>
              <a:rPr lang="en-US" sz="1800" dirty="0"/>
              <a:t>a) Response Line (Status Code + Status MSG)</a:t>
            </a:r>
          </a:p>
          <a:p>
            <a:r>
              <a:rPr lang="en-US" sz="1800" dirty="0"/>
              <a:t> b) Response headers (Metadata - K &amp; V)</a:t>
            </a:r>
          </a:p>
          <a:p>
            <a:r>
              <a:rPr lang="en-US" sz="1800" dirty="0"/>
              <a:t> c) Response body (Payload text/xml/json)</a:t>
            </a:r>
          </a:p>
          <a:p>
            <a:endParaRPr lang="en-US" sz="1800" dirty="0"/>
          </a:p>
          <a:p>
            <a:r>
              <a:rPr lang="en-US" sz="1800" b="1" dirty="0"/>
              <a:t>HTTP Methods</a:t>
            </a:r>
          </a:p>
          <a:p>
            <a:r>
              <a:rPr lang="en-US" sz="1800" dirty="0"/>
              <a:t>GET -----&gt; It is used to get the data (no request body)</a:t>
            </a:r>
          </a:p>
          <a:p>
            <a:r>
              <a:rPr lang="en-US" sz="1800" dirty="0"/>
              <a:t>POST-------&gt;Send data to provider/server(create record)</a:t>
            </a:r>
          </a:p>
          <a:p>
            <a:r>
              <a:rPr lang="en-US" sz="1800" dirty="0"/>
              <a:t>PUT---&gt; Update data (complete update)</a:t>
            </a:r>
          </a:p>
          <a:p>
            <a:r>
              <a:rPr lang="en-US" sz="1800" dirty="0"/>
              <a:t>PATCH </a:t>
            </a:r>
            <a:r>
              <a:rPr lang="en-US" sz="1800" dirty="0">
                <a:sym typeface="Wingdings" panose="05000000000000000000" pitchFamily="2" charset="2"/>
              </a:rPr>
              <a:t>&lt;-------&gt;</a:t>
            </a:r>
            <a:r>
              <a:rPr lang="en-US" sz="1800" dirty="0"/>
              <a:t>Partial Update</a:t>
            </a:r>
          </a:p>
          <a:p>
            <a:r>
              <a:rPr lang="en-US" sz="1800" dirty="0"/>
              <a:t>DELETE ---&gt; Delete Record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44513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BFFB98-7B97-8451-5A41-83B58F82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fr-FR" sz="1800" b="1" dirty="0"/>
              <a:t>HTTP Status Codes</a:t>
            </a:r>
          </a:p>
          <a:p>
            <a:pPr algn="l"/>
            <a:r>
              <a:rPr lang="fr-FR" sz="1800" dirty="0"/>
              <a:t>1xx (100-199): Informational</a:t>
            </a:r>
          </a:p>
          <a:p>
            <a:pPr algn="l"/>
            <a:r>
              <a:rPr lang="fr-FR" sz="1800" dirty="0"/>
              <a:t>2xx (200-299) : Success</a:t>
            </a:r>
          </a:p>
          <a:p>
            <a:pPr algn="l"/>
            <a:r>
              <a:rPr lang="fr-FR" sz="1800" dirty="0"/>
              <a:t>3xx (300-399) Redirectional</a:t>
            </a:r>
          </a:p>
          <a:p>
            <a:pPr algn="l"/>
            <a:r>
              <a:rPr lang="fr-FR" sz="1800" dirty="0"/>
              <a:t>4xx (400-499): Client Error</a:t>
            </a:r>
          </a:p>
          <a:p>
            <a:pPr algn="l"/>
            <a:r>
              <a:rPr lang="fr-FR" sz="1800" dirty="0"/>
              <a:t>5xx (500-599): Server Error</a:t>
            </a:r>
          </a:p>
          <a:p>
            <a:pPr algn="l"/>
            <a:r>
              <a:rPr lang="en-US" sz="1800" dirty="0"/>
              <a:t>404 - Resource Not Found</a:t>
            </a:r>
          </a:p>
          <a:p>
            <a:pPr algn="l"/>
            <a:r>
              <a:rPr lang="en-US" sz="1800" dirty="0"/>
              <a:t>500 - Internal Server Error</a:t>
            </a:r>
          </a:p>
          <a:p>
            <a:pPr algn="l"/>
            <a:r>
              <a:rPr lang="en-US" sz="1800" dirty="0"/>
              <a:t>200 –OK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Developing REST APIS using Spring Boot</a:t>
            </a:r>
          </a:p>
          <a:p>
            <a:pPr algn="l"/>
            <a:r>
              <a:rPr lang="en-US" sz="1800" dirty="0"/>
              <a:t>=&gt; We will use 'spring-boot-starter-web' dependency</a:t>
            </a:r>
          </a:p>
          <a:p>
            <a:pPr algn="l"/>
            <a:r>
              <a:rPr lang="en-US" sz="1800" dirty="0"/>
              <a:t>=&gt; As part of REST API development we need to learn</a:t>
            </a:r>
          </a:p>
          <a:p>
            <a:pPr algn="l"/>
            <a:r>
              <a:rPr lang="en-US" sz="1800" dirty="0"/>
              <a:t>	1) Provider Development</a:t>
            </a:r>
          </a:p>
          <a:p>
            <a:pPr algn="l"/>
            <a:r>
              <a:rPr lang="en-US" sz="1800" dirty="0"/>
              <a:t>	2) Consumer Development</a:t>
            </a:r>
          </a:p>
          <a:p>
            <a:pPr algn="l"/>
            <a:r>
              <a:rPr lang="en-US" sz="1800" dirty="0"/>
              <a:t>=&gt; We will use below annotations as part of Provider development</a:t>
            </a:r>
          </a:p>
          <a:p>
            <a:pPr algn="l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950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4AED-1212-DED0-27BB-13F863DC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314"/>
            <a:ext cx="11353800" cy="611164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Spring Rest Module</a:t>
            </a:r>
            <a:r>
              <a:rPr lang="en-US" sz="1800" dirty="0">
                <a:solidFill>
                  <a:schemeClr val="accent2"/>
                </a:solidFill>
              </a:rPr>
              <a:t>:</a:t>
            </a:r>
          </a:p>
          <a:p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Used to develop distributed application (B 2 B)</a:t>
            </a:r>
            <a:endParaRPr lang="en-IN" sz="1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IN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Spring Module </a:t>
            </a:r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: Microservices re developed</a:t>
            </a:r>
          </a:p>
          <a:p>
            <a:r>
              <a:rPr lang="en-IN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Spring Security </a:t>
            </a:r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                  -Https basic</a:t>
            </a:r>
          </a:p>
          <a:p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                  - Oauth 2.0</a:t>
            </a:r>
          </a:p>
          <a:p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                  -JWT</a:t>
            </a:r>
          </a:p>
          <a:p>
            <a:r>
              <a:rPr lang="en-IN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Spring Batch Module </a:t>
            </a:r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: to perform Bulk Operations (banking operations)</a:t>
            </a:r>
          </a:p>
          <a:p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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spring boot is the extension of spring framework  which supports Rapid </a:t>
            </a:r>
          </a:p>
          <a:p>
            <a:r>
              <a:rPr lang="en-IN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           development of application  and Auto configuration</a:t>
            </a:r>
          </a:p>
          <a:p>
            <a:endParaRPr lang="en-IN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IN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Project Development :Collections of classes</a:t>
            </a:r>
          </a:p>
          <a:p>
            <a:r>
              <a:rPr lang="en-IN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POJO class  (DTO/VO  /Binding): to represent Data</a:t>
            </a:r>
          </a:p>
          <a:p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1) POJO classes (DTO / VO / Binding / Command): To represent data</a:t>
            </a:r>
          </a:p>
          <a:p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2) Component Classes (controller/service/Dao/util): logic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      Controller --&gt; logic to handle request &amp; resp</a:t>
            </a:r>
          </a:p>
        </p:txBody>
      </p:sp>
    </p:spTree>
    <p:extLst>
      <p:ext uri="{BB962C8B-B14F-4D97-AF65-F5344CB8AC3E}">
        <p14:creationId xmlns:p14="http://schemas.microsoft.com/office/powerpoint/2010/main" val="709470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DAE3-A450-5D22-1CBD-0AFB4BDD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=&gt; We will use below annotations as part of Provider develope</a:t>
            </a:r>
          </a:p>
          <a:p>
            <a:r>
              <a:rPr lang="en-US" sz="1800" dirty="0"/>
              <a:t>@RestController (@Controller + @ResponseBody)</a:t>
            </a:r>
          </a:p>
          <a:p>
            <a:r>
              <a:rPr lang="en-US" sz="1800" dirty="0"/>
              <a:t>@GetMapping @PostMapping @PutMapping @PatchMapping</a:t>
            </a:r>
          </a:p>
          <a:p>
            <a:r>
              <a:rPr lang="en-US" sz="1800" dirty="0"/>
              <a:t>@DeleteMapping</a:t>
            </a:r>
          </a:p>
          <a:p>
            <a:r>
              <a:rPr lang="en-US" sz="1800" dirty="0"/>
              <a:t>@RequestParam</a:t>
            </a:r>
          </a:p>
          <a:p>
            <a:r>
              <a:rPr lang="en-US" sz="1800" dirty="0"/>
              <a:t>@PathVariable</a:t>
            </a:r>
          </a:p>
          <a:p>
            <a:r>
              <a:rPr lang="en-US" sz="1800" dirty="0"/>
              <a:t>@RequestBody</a:t>
            </a:r>
          </a:p>
          <a:p>
            <a:r>
              <a:rPr lang="en-US" sz="1800" dirty="0"/>
              <a:t>=&gt; We have below 3 options to develop Consumer</a:t>
            </a:r>
          </a:p>
          <a:p>
            <a:pPr marL="0" indent="0">
              <a:buNone/>
            </a:pPr>
            <a:r>
              <a:rPr lang="en-US" sz="1800" dirty="0"/>
              <a:t>		1) RestTemplate</a:t>
            </a:r>
          </a:p>
          <a:p>
            <a:pPr marL="0" indent="0">
              <a:buNone/>
            </a:pPr>
            <a:r>
              <a:rPr lang="en-US" sz="1800" dirty="0"/>
              <a:t>		2) WebClient </a:t>
            </a:r>
          </a:p>
          <a:p>
            <a:pPr marL="0" indent="0">
              <a:buNone/>
            </a:pPr>
            <a:r>
              <a:rPr lang="en-US" sz="1800" dirty="0"/>
              <a:t>		3) FeignClient</a:t>
            </a:r>
          </a:p>
          <a:p>
            <a:pPr marL="0" indent="0">
              <a:buNone/>
            </a:pPr>
            <a:r>
              <a:rPr lang="en-US" sz="1800" dirty="0"/>
              <a:t>Note: We will use POSTMAN to test provider functionality.</a:t>
            </a:r>
          </a:p>
          <a:p>
            <a:pPr marL="0" indent="0">
              <a:buNone/>
            </a:pPr>
            <a:r>
              <a:rPr lang="en-US" sz="1800" dirty="0"/>
              <a:t>Note: We will use Swagger to generate provider documentation.</a:t>
            </a:r>
          </a:p>
          <a:p>
            <a:pPr marL="0" indent="0">
              <a:buNone/>
            </a:pPr>
            <a:r>
              <a:rPr lang="en-US" sz="1800" b="1" dirty="0"/>
              <a:t>HTTP GET Request</a:t>
            </a:r>
          </a:p>
          <a:p>
            <a:pPr marL="0" indent="0">
              <a:buNone/>
            </a:pPr>
            <a:r>
              <a:rPr lang="en-US" sz="1800" dirty="0"/>
              <a:t>=&gt; GET request is used to get data from Server/Provider.</a:t>
            </a:r>
          </a:p>
          <a:p>
            <a:pPr marL="0" indent="0">
              <a:buNone/>
            </a:pPr>
            <a:r>
              <a:rPr lang="en-US" sz="1800" dirty="0"/>
              <a:t>=&gt;GET request will not contain request body.</a:t>
            </a:r>
          </a:p>
          <a:p>
            <a:pPr marL="0" indent="0">
              <a:buNone/>
            </a:pPr>
            <a:r>
              <a:rPr lang="en-US" sz="1800" dirty="0"/>
              <a:t>=&gt; If we want to send data in GET request then we need to use</a:t>
            </a:r>
          </a:p>
          <a:p>
            <a:pPr marL="0" indent="0">
              <a:buNone/>
            </a:pPr>
            <a:r>
              <a:rPr lang="en-US" sz="1800" dirty="0"/>
              <a:t>1) Query Parameters</a:t>
            </a:r>
          </a:p>
          <a:p>
            <a:pPr marL="0" indent="0">
              <a:buNone/>
            </a:pPr>
            <a:r>
              <a:rPr lang="en-US" sz="1800" dirty="0"/>
              <a:t>2) Path Parameters</a:t>
            </a:r>
          </a:p>
          <a:p>
            <a:pPr marL="0" indent="0">
              <a:buNone/>
            </a:pPr>
            <a:r>
              <a:rPr lang="en-US" sz="1800" dirty="0"/>
              <a:t>Ex-1 http://localhost:8081/welcome?name=raju</a:t>
            </a:r>
          </a:p>
          <a:p>
            <a:pPr marL="0" indent="0">
              <a:buNone/>
            </a:pPr>
            <a:r>
              <a:rPr lang="en-US" sz="1800" dirty="0"/>
              <a:t>Ex-2: http://localhost:8081/greet/john	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897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3832-E430-4627-390E-1395F7C1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=&gt; Query Parameters we can read using @RequestParam annotation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Path Parameters we can read using @PathVariable annotation.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@RequestParam To read query params from url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@PathVariable: To read path params from URL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@RequestBody: To read data from http req body (payload)</a:t>
            </a:r>
          </a:p>
          <a:p>
            <a:pPr marL="0" indent="0">
              <a:buNone/>
            </a:pPr>
            <a:r>
              <a:rPr lang="en-IN" sz="2000" b="1" dirty="0"/>
              <a:t>What is Swagger?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Swagger is used to generate documentation for REST API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 Using Swagger we can test rest api.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Add below dependency in pom.xml file</a:t>
            </a:r>
          </a:p>
          <a:p>
            <a:pPr marL="0" indent="0">
              <a:buNone/>
            </a:pPr>
            <a:r>
              <a:rPr lang="en-IN" sz="1800" b="1" dirty="0"/>
              <a:t>&lt;dependency&gt;</a:t>
            </a:r>
          </a:p>
          <a:p>
            <a:pPr marL="0" indent="0">
              <a:buNone/>
            </a:pPr>
            <a:r>
              <a:rPr lang="en-IN" sz="1800" b="1" dirty="0"/>
              <a:t>&lt;groupId&gt;</a:t>
            </a:r>
            <a:r>
              <a:rPr lang="en-IN" sz="1800" b="1" dirty="0" err="1"/>
              <a:t>org.springdoc</a:t>
            </a:r>
            <a:r>
              <a:rPr lang="en-IN" sz="1800" b="1" dirty="0"/>
              <a:t>&lt;/groupId&gt;</a:t>
            </a:r>
          </a:p>
          <a:p>
            <a:pPr marL="0" indent="0">
              <a:buNone/>
            </a:pPr>
            <a:r>
              <a:rPr lang="en-IN" sz="1800" b="1" dirty="0"/>
              <a:t>&lt;artifactId&gt;springdoc-</a:t>
            </a:r>
            <a:r>
              <a:rPr lang="en-IN" sz="1800" b="1" dirty="0" err="1"/>
              <a:t>openapi</a:t>
            </a:r>
            <a:r>
              <a:rPr lang="en-IN" sz="1800" b="1" dirty="0"/>
              <a:t>-starter-</a:t>
            </a:r>
            <a:r>
              <a:rPr lang="en-IN" sz="1800" b="1" dirty="0" err="1"/>
              <a:t>webmvc</a:t>
            </a:r>
            <a:r>
              <a:rPr lang="en-IN" sz="1800" b="1" dirty="0"/>
              <a:t>-</a:t>
            </a:r>
            <a:r>
              <a:rPr lang="en-IN" sz="1800" b="1" dirty="0" err="1"/>
              <a:t>ui</a:t>
            </a:r>
            <a:r>
              <a:rPr lang="en-IN" sz="1800" b="1" dirty="0"/>
              <a:t>&lt;/artifactId&gt;</a:t>
            </a:r>
          </a:p>
          <a:p>
            <a:pPr marL="0" indent="0">
              <a:buNone/>
            </a:pPr>
            <a:r>
              <a:rPr lang="en-IN" sz="1800" b="1" dirty="0"/>
              <a:t>&lt;version&gt;2.5.0&lt;/version&gt;</a:t>
            </a:r>
          </a:p>
          <a:p>
            <a:pPr marL="0" indent="0">
              <a:buNone/>
            </a:pPr>
            <a:r>
              <a:rPr lang="en-IN" sz="1800" b="1" dirty="0"/>
              <a:t>&lt;/dependency&gt;</a:t>
            </a:r>
            <a:endParaRPr lang="en-US" sz="1800" b="1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=&gt; After running the application use below url to access </a:t>
            </a:r>
            <a:r>
              <a:rPr lang="en-US" sz="1800" dirty="0" err="1"/>
              <a:t>swaager</a:t>
            </a:r>
            <a:r>
              <a:rPr lang="en-US" sz="1800" dirty="0"/>
              <a:t>-documentation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URL: http://localhost:8081/swagger-ui/index.html/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320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8D89-A50F-6082-8892-6E3F309C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-&gt; XML stands for extensible markup language</a:t>
            </a:r>
          </a:p>
          <a:p>
            <a:r>
              <a:rPr lang="en-IN" sz="1800" dirty="0"/>
              <a:t>-&gt; xml is free and open source</a:t>
            </a:r>
          </a:p>
          <a:p>
            <a:r>
              <a:rPr lang="en-IN" sz="1800" dirty="0"/>
              <a:t>-&gt; xml governed by w3c org</a:t>
            </a:r>
          </a:p>
          <a:p>
            <a:r>
              <a:rPr lang="en-IN" sz="1800" dirty="0"/>
              <a:t>-&gt; xml represents data in the form elements</a:t>
            </a:r>
          </a:p>
          <a:p>
            <a:r>
              <a:rPr lang="en-IN" sz="1800" dirty="0"/>
              <a:t>-&gt; XML is intereoperable (language independent)</a:t>
            </a:r>
          </a:p>
          <a:p>
            <a:r>
              <a:rPr lang="en-IN" sz="1800" b="1" dirty="0"/>
              <a:t>syntax:</a:t>
            </a:r>
          </a:p>
          <a:p>
            <a:r>
              <a:rPr lang="en-IN" sz="1800" dirty="0"/>
              <a:t>&lt;person&gt;</a:t>
            </a:r>
          </a:p>
          <a:p>
            <a:r>
              <a:rPr lang="en-IN" sz="1800" dirty="0"/>
              <a:t>&lt;id&gt;101&lt;/id&gt;</a:t>
            </a:r>
          </a:p>
          <a:p>
            <a:r>
              <a:rPr lang="en-IN" sz="1800" dirty="0"/>
              <a:t>&lt;name&gt;Ashok&lt;/name&gt;</a:t>
            </a:r>
          </a:p>
          <a:p>
            <a:r>
              <a:rPr lang="en-IN" sz="1800" dirty="0"/>
              <a:t>&lt;/person&gt;</a:t>
            </a:r>
          </a:p>
          <a:p>
            <a:r>
              <a:rPr lang="en-US" sz="1800" b="1" dirty="0"/>
              <a:t>-&gt; We have 2 elements types of xml</a:t>
            </a:r>
          </a:p>
          <a:p>
            <a:r>
              <a:rPr lang="en-US" sz="1800" dirty="0"/>
              <a:t>1) simple element (contains data directly)</a:t>
            </a:r>
          </a:p>
          <a:p>
            <a:r>
              <a:rPr lang="en-US" sz="1800" dirty="0"/>
              <a:t>2) compound element (contains child elements)</a:t>
            </a:r>
          </a:p>
          <a:p>
            <a:r>
              <a:rPr lang="en-IN" sz="1800" b="1" dirty="0"/>
              <a:t>Dealing with xml in java applications</a:t>
            </a:r>
          </a:p>
          <a:p>
            <a:r>
              <a:rPr lang="en-IN" sz="1800" dirty="0"/>
              <a:t>=&gt; Upto java 8 we have JAX-B api in </a:t>
            </a:r>
            <a:r>
              <a:rPr lang="en-IN" sz="1800" dirty="0" err="1"/>
              <a:t>jdk</a:t>
            </a:r>
            <a:r>
              <a:rPr lang="en-IN" sz="1800" dirty="0"/>
              <a:t> to deal with xml files in java.</a:t>
            </a:r>
          </a:p>
          <a:p>
            <a:r>
              <a:rPr lang="en-IN" sz="1800" dirty="0"/>
              <a:t>=&gt; Using JAX-B api we can convert java object to xml and vice versa.</a:t>
            </a:r>
          </a:p>
          <a:p>
            <a:r>
              <a:rPr lang="en-IN" sz="1800" dirty="0"/>
              <a:t>                      jax-b</a:t>
            </a:r>
          </a:p>
          <a:p>
            <a:r>
              <a:rPr lang="en-IN" sz="1800" dirty="0"/>
              <a:t>java obj &lt;---------------&gt; xml data</a:t>
            </a:r>
          </a:p>
          <a:p>
            <a:r>
              <a:rPr lang="en-IN" sz="1800" dirty="0"/>
              <a:t>Note: From java 9 onwards jax-b api is not part of JDK software.</a:t>
            </a:r>
          </a:p>
        </p:txBody>
      </p:sp>
    </p:spTree>
    <p:extLst>
      <p:ext uri="{BB962C8B-B14F-4D97-AF65-F5344CB8AC3E}">
        <p14:creationId xmlns:p14="http://schemas.microsoft.com/office/powerpoint/2010/main" val="316430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7CCA-C7EB-2E77-ACF9-88C4930E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r>
              <a:rPr lang="en-IN" sz="1800" dirty="0"/>
              <a:t>=&gt; To deal with xml data in spring boot rest api we need to add below dependency in pom.xml file</a:t>
            </a:r>
          </a:p>
          <a:p>
            <a:r>
              <a:rPr lang="en-IN" sz="1800" b="1" dirty="0"/>
              <a:t>&lt;dependency&gt;</a:t>
            </a:r>
          </a:p>
          <a:p>
            <a:r>
              <a:rPr lang="en-IN" sz="1800" b="1" dirty="0"/>
              <a:t>&lt;groupId&gt;</a:t>
            </a:r>
            <a:r>
              <a:rPr lang="en-IN" sz="1800" b="1" dirty="0" err="1"/>
              <a:t>com.fasterxml.jackson.dataformat</a:t>
            </a:r>
            <a:r>
              <a:rPr lang="en-IN" sz="1800" b="1" dirty="0"/>
              <a:t>&lt;/groupId&gt; </a:t>
            </a:r>
          </a:p>
          <a:p>
            <a:r>
              <a:rPr lang="en-IN" sz="1800" b="1" dirty="0"/>
              <a:t>&lt;artifactId&gt;jackson-</a:t>
            </a:r>
            <a:r>
              <a:rPr lang="en-IN" sz="1800" b="1" dirty="0" err="1"/>
              <a:t>dataformat</a:t>
            </a:r>
            <a:r>
              <a:rPr lang="en-IN" sz="1800" b="1" dirty="0"/>
              <a:t>-xml&lt;/artifactId&gt;</a:t>
            </a:r>
          </a:p>
          <a:p>
            <a:r>
              <a:rPr lang="en-IN" sz="1800" b="1" dirty="0"/>
              <a:t>&lt;/dependency&gt;</a:t>
            </a:r>
          </a:p>
          <a:p>
            <a:r>
              <a:rPr lang="en-IN" sz="1800" dirty="0"/>
              <a:t>=&gt; Below is the rest controller method which supports both xml and json response</a:t>
            </a:r>
          </a:p>
          <a:p>
            <a:endParaRPr lang="en-IN" sz="1800" dirty="0">
              <a:solidFill>
                <a:schemeClr val="accent4"/>
              </a:solidFill>
            </a:endParaRPr>
          </a:p>
          <a:p>
            <a:r>
              <a:rPr lang="en-US" sz="1800" b="1" dirty="0">
                <a:solidFill>
                  <a:schemeClr val="accent4"/>
                </a:solidFill>
                <a:hlinkClick r:id="rId2" action="ppaction://hlinkpres?slideindex=1&amp;slidetitle="/>
              </a:rPr>
              <a:t>Consumer</a:t>
            </a:r>
            <a:endParaRPr lang="en-US" sz="1800" b="1" dirty="0">
              <a:solidFill>
                <a:schemeClr val="accent4"/>
              </a:solidFill>
            </a:endParaRPr>
          </a:p>
          <a:p>
            <a:r>
              <a:rPr lang="en-US" sz="1800" dirty="0">
                <a:solidFill>
                  <a:schemeClr val="accent4"/>
                </a:solidFill>
              </a:rPr>
              <a:t>=&gt;The application which is accessing other applications is called as Consumer application.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=&gt; Using Spring Boot we can develop Consumer in 3 ways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1) RestTemplate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2) WebClient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3) FeignClient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=&gt; RestTemplate supports only Synchronous communication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=&gt; WebClient supports both sync &amp; async communication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=&gt; Feign Client is used for inter service communication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866058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8BC9-1F52-9D56-2A5C-53BEB928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b="1" dirty="0">
                <a:hlinkClick r:id="rId2" action="ppaction://hlinkpres?slideindex=1&amp;slidetitle="/>
              </a:rPr>
              <a:t>What is Synchronous Communication ?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=&gt;</a:t>
            </a:r>
            <a:r>
              <a:rPr lang="en-US" sz="1800" dirty="0">
                <a:solidFill>
                  <a:schemeClr val="accent5"/>
                </a:solidFill>
              </a:rPr>
              <a:t> After sending request to provider if consumer is waiting for the response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     then it is called as Synchronous communication.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REST API Calls</a:t>
            </a:r>
            <a:r>
              <a:rPr lang="en-US" sz="1800" dirty="0">
                <a:solidFill>
                  <a:schemeClr val="accent6"/>
                </a:solidFill>
              </a:rPr>
              <a:t>: One microservice makes a direct HTTP request to another microservice's REST API and waits for the response.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gRPC Calls</a:t>
            </a:r>
            <a:r>
              <a:rPr lang="en-US" sz="1800" dirty="0">
                <a:solidFill>
                  <a:schemeClr val="accent6"/>
                </a:solidFill>
              </a:rPr>
              <a:t>: One microservice uses gRPC to make a call to another microservice and waits for the response.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Remote Procedure Calls (RPC): </a:t>
            </a:r>
            <a:r>
              <a:rPr lang="en-US" sz="1800" dirty="0">
                <a:solidFill>
                  <a:schemeClr val="accent6"/>
                </a:solidFill>
              </a:rPr>
              <a:t>A service invokes a method on a remote service and waits for the method execution to complete and return a result.</a:t>
            </a:r>
            <a:endParaRPr lang="en-US" sz="1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800" b="1" dirty="0">
                <a:hlinkClick r:id="rId2" action="ppaction://hlinkpres?slideindex=1&amp;slidetitle="/>
              </a:rPr>
              <a:t>What is Asynchronous Communication ?</a:t>
            </a:r>
            <a:endParaRPr lang="en-US" sz="1800" b="1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rgbClr val="FF0000"/>
                </a:solidFill>
              </a:rPr>
              <a:t>After sending request to provider if consumer is not waiting for the response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this type of communication allows the sender to send a message without waiting for the receiver to be ready or available to process it. The receiver can then process the message at a later time, independent of the sender's timing.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rgbClr val="FF0000"/>
                </a:solidFill>
              </a:rPr>
              <a:t>then it is called as asynchronous communication.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Key Characteristics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rgbClr val="FF0000"/>
                </a:solidFill>
              </a:rPr>
              <a:t>Decoupling: The sender and receiver are decoupled in time, meaning they do not need to interact with each other simultaneously.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rgbClr val="FF0000"/>
                </a:solidFill>
              </a:rPr>
              <a:t>Buffering: Messages are often stored in a queue or buffer until the receiver is ready to process them.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rgbClr val="FF0000"/>
                </a:solidFill>
              </a:rPr>
              <a:t>Non-blocking: The sender can continue its operations without being blocked, waiting for the receiver's response.</a:t>
            </a:r>
          </a:p>
        </p:txBody>
      </p:sp>
    </p:spTree>
    <p:extLst>
      <p:ext uri="{BB962C8B-B14F-4D97-AF65-F5344CB8AC3E}">
        <p14:creationId xmlns:p14="http://schemas.microsoft.com/office/powerpoint/2010/main" val="2047901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56C7-2E08-1DBB-5EF9-E1889F1A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n-US" sz="1800" b="1" dirty="0"/>
              <a:t>What is exceptional Handling in spring boot 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b="1" dirty="0">
                <a:solidFill>
                  <a:schemeClr val="tx2"/>
                </a:solidFill>
              </a:rPr>
              <a:t>2) Global Exception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@ControllerAdvice. - Class level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This annotation is used to define global exception handlers that can handle exceptions across multiple controllers. It centralizes exception handling logic, making your code cleaner and more maintainable.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6"/>
                </a:solidFill>
              </a:rPr>
              <a:t>@ExceptionHandler - Method level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tx2"/>
                </a:solidFill>
              </a:rPr>
              <a:t>This annotation allows you to define methods within your controller classes to handle specific exceptions.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tx2"/>
                </a:solidFill>
              </a:rPr>
              <a:t> When an exception of the specified type is thrown, the corresponding @ExceptionHandler method is invoked to handle it.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tx2"/>
                </a:solidFill>
              </a:rPr>
              <a:t>@RestControllerAdvice - Class Level</a:t>
            </a:r>
            <a:endParaRPr lang="en-IN" sz="1800" dirty="0">
              <a:solidFill>
                <a:schemeClr val="tx2"/>
              </a:solidFill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89469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C051-F8FC-596E-505B-204C73CE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429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C0CB-34F5-CCF9-C900-236E70AE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22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1D9D-634E-72F8-9EA9-D2F575A4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93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F219DD-5DDC-F8DD-EECD-365FFEDF9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20563" cy="68580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4"/>
                </a:solidFill>
              </a:rPr>
              <a:t>Service</a:t>
            </a:r>
            <a:r>
              <a:rPr lang="en-US" sz="1800" dirty="0"/>
              <a:t> --&gt; business logic (validation, otp, reports)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DAO</a:t>
            </a:r>
            <a:r>
              <a:rPr lang="en-US" sz="1800" dirty="0"/>
              <a:t> --&gt; logic to communicate with DB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Utils</a:t>
            </a:r>
            <a:r>
              <a:rPr lang="en-US" sz="1800" dirty="0"/>
              <a:t> --&gt; email otps, pwd otps, date otps</a:t>
            </a:r>
          </a:p>
          <a:p>
            <a:pPr algn="l"/>
            <a:r>
              <a:rPr lang="en-US" sz="1800" dirty="0"/>
              <a:t>===========================================================================================</a:t>
            </a:r>
          </a:p>
          <a:p>
            <a:pPr algn="l"/>
            <a:r>
              <a:rPr lang="en-US" sz="1800" dirty="0"/>
              <a:t>How one java class method can access/communicate  another java cl method ?</a:t>
            </a:r>
          </a:p>
          <a:p>
            <a:pPr algn="l"/>
            <a:r>
              <a:rPr lang="en-US" sz="1800" dirty="0"/>
              <a:t>===================================================================================================</a:t>
            </a:r>
          </a:p>
          <a:p>
            <a:pPr marL="342900" indent="-342900" algn="l">
              <a:buAutoNum type="arabicParenR"/>
            </a:pPr>
            <a:r>
              <a:rPr lang="en-US" sz="1800" dirty="0">
                <a:solidFill>
                  <a:schemeClr val="tx2"/>
                </a:solidFill>
              </a:rPr>
              <a:t>Inheritance (IS-A)</a:t>
            </a:r>
          </a:p>
          <a:p>
            <a:pPr marL="342900" indent="-342900" algn="l">
              <a:buAutoNum type="arabicParenR"/>
            </a:pPr>
            <a:r>
              <a:rPr lang="en-US" sz="1800" dirty="0">
                <a:solidFill>
                  <a:schemeClr val="tx2"/>
                </a:solidFill>
              </a:rPr>
              <a:t> Composition (HAS-A)</a:t>
            </a:r>
          </a:p>
          <a:p>
            <a:pPr marL="342900" indent="-342900" algn="l">
              <a:buAutoNum type="arabicParenR"/>
            </a:pPr>
            <a:r>
              <a:rPr lang="en-US" sz="1800" dirty="0">
                <a:solidFill>
                  <a:schemeClr val="tx2"/>
                </a:solidFill>
              </a:rPr>
              <a:t>Note: With IS-A and HAS-A our classes will become tightly coupled.</a:t>
            </a:r>
          </a:p>
          <a:p>
            <a:pPr marL="342900" indent="-342900" algn="l">
              <a:buAutoNum type="arabicParenR"/>
            </a:pPr>
            <a:r>
              <a:rPr lang="en-US" sz="1800" dirty="0">
                <a:solidFill>
                  <a:schemeClr val="tx2"/>
                </a:solidFill>
              </a:rPr>
              <a:t> =&gt; To overcome this tightly coupling we need to develop our classes with </a:t>
            </a:r>
            <a:r>
              <a:rPr lang="en-US" sz="1800" b="1" dirty="0">
                <a:solidFill>
                  <a:schemeClr val="tx2"/>
                </a:solidFill>
              </a:rPr>
              <a:t>strategy design pattern </a:t>
            </a:r>
            <a:r>
              <a:rPr lang="en-US" sz="1800" dirty="0">
                <a:solidFill>
                  <a:schemeClr val="tx2"/>
                </a:solidFill>
              </a:rPr>
              <a:t>(GOF).</a:t>
            </a:r>
          </a:p>
          <a:p>
            <a:pPr marL="342900" indent="-342900" algn="l">
              <a:buAutoNum type="arabicParenR"/>
            </a:pPr>
            <a:r>
              <a:rPr lang="en-US" sz="1800" b="1" dirty="0">
                <a:solidFill>
                  <a:schemeClr val="accent4"/>
                </a:solidFill>
              </a:rPr>
              <a:t>Dependency Injection </a:t>
            </a:r>
          </a:p>
          <a:p>
            <a:pPr marL="342900" indent="-342900" algn="l">
              <a:buAutoNum type="arabicParenR"/>
            </a:pPr>
            <a:r>
              <a:rPr lang="en-IN" sz="1800" dirty="0">
                <a:solidFill>
                  <a:schemeClr val="tx2"/>
                </a:solidFill>
              </a:rPr>
              <a:t>The process of injecting  dependent object into target object is called dependency injection </a:t>
            </a:r>
          </a:p>
          <a:p>
            <a:pPr algn="l"/>
            <a:r>
              <a:rPr lang="en-IN" sz="1800" dirty="0">
                <a:solidFill>
                  <a:schemeClr val="tx2"/>
                </a:solidFill>
                <a:sym typeface="Wingdings" panose="05000000000000000000" pitchFamily="2" charset="2"/>
              </a:rPr>
              <a:t> </a:t>
            </a:r>
            <a:r>
              <a:rPr lang="en-IN" sz="2000" b="1" dirty="0">
                <a:solidFill>
                  <a:schemeClr val="accent4"/>
                </a:solidFill>
                <a:sym typeface="Wingdings" panose="05000000000000000000" pitchFamily="2" charset="2"/>
              </a:rPr>
              <a:t>we can perform 3 ways </a:t>
            </a:r>
            <a:endParaRPr lang="en-IN" sz="2000" b="1" dirty="0">
              <a:solidFill>
                <a:schemeClr val="accent4"/>
              </a:solidFill>
            </a:endParaRPr>
          </a:p>
          <a:p>
            <a:pPr marL="342900" indent="-342900" algn="l">
              <a:buAutoNum type="arabicParenR"/>
            </a:pPr>
            <a:r>
              <a:rPr lang="en-IN" sz="1800" dirty="0">
                <a:solidFill>
                  <a:schemeClr val="tx2"/>
                </a:solidFill>
              </a:rPr>
              <a:t>Filed Injection : injecting dependent obj into target class variable directly</a:t>
            </a:r>
          </a:p>
          <a:p>
            <a:pPr marL="342900" indent="-342900" algn="l">
              <a:buAutoNum type="arabicParenR"/>
            </a:pPr>
            <a:r>
              <a:rPr lang="en-IN" sz="1800" dirty="0">
                <a:solidFill>
                  <a:schemeClr val="tx2"/>
                </a:solidFill>
              </a:rPr>
              <a:t>Setter injection : Injecting dependent obj into target class using target class setter method</a:t>
            </a:r>
          </a:p>
          <a:p>
            <a:pPr marL="342900" indent="-342900" algn="l">
              <a:buAutoNum type="arabicParenR"/>
            </a:pPr>
            <a:r>
              <a:rPr lang="en-IN" sz="1800" dirty="0">
                <a:solidFill>
                  <a:schemeClr val="tx2"/>
                </a:solidFill>
              </a:rPr>
              <a:t>Constructor injection: Injecting dependent obj into target class using target class constructor 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800" b="1" dirty="0">
                <a:solidFill>
                  <a:srgbClr val="7030A0"/>
                </a:solidFill>
                <a:sym typeface="Wingdings" panose="05000000000000000000" pitchFamily="2" charset="2"/>
              </a:rPr>
              <a:t>Note : in normal java apps programmer are responsible  to perform  DI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800" b="1" dirty="0">
                <a:solidFill>
                  <a:srgbClr val="7030A0"/>
                </a:solidFill>
                <a:sym typeface="Wingdings" panose="05000000000000000000" pitchFamily="2" charset="2"/>
              </a:rPr>
              <a:t>  If we are using spring core the IOC will take care of Dependency injection.</a:t>
            </a:r>
          </a:p>
          <a:p>
            <a:pPr algn="l"/>
            <a:endParaRPr lang="en-IN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7CB85A-170B-1ABF-AE87-5C610F2AC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What is IOC ?</a:t>
            </a:r>
          </a:p>
          <a:p>
            <a:pPr algn="l"/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rgbClr val="7030A0"/>
                </a:solidFill>
              </a:rPr>
              <a:t>IOC is an principle which responsible  to manage(object creation ) and collaborate dependencies among the obj in the </a:t>
            </a:r>
          </a:p>
          <a:p>
            <a:pPr algn="l"/>
            <a:r>
              <a:rPr lang="en-US" sz="1800" dirty="0">
                <a:solidFill>
                  <a:srgbClr val="7030A0"/>
                </a:solidFill>
              </a:rPr>
              <a:t>           application.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1" dirty="0">
                <a:solidFill>
                  <a:schemeClr val="accent4"/>
                </a:solidFill>
                <a:effectLst/>
                <a:highlight>
                  <a:srgbClr val="F9F9F9"/>
                </a:highlight>
                <a:latin typeface="Nunito" pitchFamily="2" charset="0"/>
              </a:rPr>
              <a:t>Bean Definition</a:t>
            </a:r>
            <a:r>
              <a:rPr lang="en-US" sz="1400" b="0" i="1" dirty="0">
                <a:solidFill>
                  <a:srgbClr val="273239"/>
                </a:solidFill>
                <a:effectLst/>
                <a:highlight>
                  <a:srgbClr val="F9F9F9"/>
                </a:highlight>
                <a:latin typeface="Nunito" pitchFamily="2" charset="0"/>
              </a:rPr>
              <a:t>: </a:t>
            </a:r>
            <a:r>
              <a:rPr lang="en-US" sz="1600" b="0" i="1" dirty="0">
                <a:solidFill>
                  <a:srgbClr val="273239"/>
                </a:solidFill>
                <a:effectLst/>
                <a:highlight>
                  <a:srgbClr val="F9F9F9"/>
                </a:highlight>
                <a:latin typeface="Nunito" pitchFamily="2" charset="0"/>
              </a:rPr>
              <a:t>In Spring, the objects that form the backbone of your application and that are managed by the Spring IoC container are called beans.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273239"/>
                </a:solidFill>
                <a:effectLst/>
                <a:highlight>
                  <a:srgbClr val="F9F9F9"/>
                </a:highlight>
                <a:latin typeface="Nunito" pitchFamily="2" charset="0"/>
              </a:rPr>
              <a:t>A bean is an object that is instantiated, assembled, and otherwise managed by a Spring IoC container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IOC container are two types 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Bean Factory :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ApplicationContext; which is used to start  ioc Container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&lt;property&gt; represents setter injection 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&lt;constructor –args&gt; represents the construction injection</a:t>
            </a:r>
          </a:p>
          <a:p>
            <a:pPr algn="l"/>
            <a:r>
              <a:rPr lang="en-US" sz="2000" b="1" i="1" dirty="0">
                <a:solidFill>
                  <a:srgbClr val="FF0000"/>
                </a:solidFill>
                <a:highlight>
                  <a:srgbClr val="F9F9F9"/>
                </a:highlight>
                <a:latin typeface="Nunito" pitchFamily="2" charset="0"/>
              </a:rPr>
              <a:t>Beans Scope</a:t>
            </a:r>
          </a:p>
          <a:p>
            <a:pPr algn="l"/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highlight>
                  <a:srgbClr val="F9F9F9"/>
                </a:highlight>
                <a:latin typeface="Nunito" pitchFamily="2" charset="0"/>
              </a:rPr>
              <a:t>Scope will decide when to create an object for spring bean and how </a:t>
            </a:r>
            <a:br>
              <a:rPr lang="en-US" sz="1600" i="1" dirty="0">
                <a:solidFill>
                  <a:schemeClr val="accent5">
                    <a:lumMod val="50000"/>
                  </a:schemeClr>
                </a:solidFill>
                <a:highlight>
                  <a:srgbClr val="F9F9F9"/>
                </a:highlight>
                <a:latin typeface="Nunito" pitchFamily="2" charset="0"/>
              </a:rPr>
            </a:b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highlight>
                  <a:srgbClr val="F9F9F9"/>
                </a:highlight>
                <a:latin typeface="Nunito" pitchFamily="2" charset="0"/>
              </a:rPr>
              <a:t>    many objects should be created for spring bean.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highlight>
                  <a:srgbClr val="F9F9F9"/>
                </a:highlight>
                <a:latin typeface="Nunito" pitchFamily="2" charset="0"/>
              </a:rPr>
              <a:t>Singleton (default)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highlight>
                  <a:srgbClr val="F9F9F9"/>
                </a:highlight>
                <a:latin typeface="Nunito" pitchFamily="2" charset="0"/>
              </a:rPr>
              <a:t> prototype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highlight>
                  <a:srgbClr val="F9F9F9"/>
                </a:highlight>
                <a:latin typeface="Nunito" pitchFamily="2" charset="0"/>
              </a:rPr>
              <a:t>Request 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highlight>
                  <a:srgbClr val="F9F9F9"/>
                </a:highlight>
                <a:latin typeface="Nunito" pitchFamily="2" charset="0"/>
              </a:rPr>
              <a:t>Session </a:t>
            </a:r>
          </a:p>
          <a:p>
            <a:pPr marL="342900" indent="-342900" algn="l">
              <a:buAutoNum type="arabicParenR"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Singleton(eager Loading)   bean means only one object will be  created (at time of ioc start)</a:t>
            </a:r>
            <a:endParaRPr lang="en-US" sz="1600" i="1" dirty="0">
              <a:solidFill>
                <a:schemeClr val="accent5">
                  <a:lumMod val="50000"/>
                </a:schemeClr>
              </a:solidFill>
              <a:highlight>
                <a:srgbClr val="F9F9F9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9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444230-64A2-7B36-69BA-74A68944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" y="0"/>
            <a:ext cx="12179559" cy="6858000"/>
          </a:xfrm>
        </p:spPr>
        <p:txBody>
          <a:bodyPr/>
          <a:lstStyle/>
          <a:p>
            <a:pPr algn="l"/>
            <a:r>
              <a:rPr lang="en-US" sz="1800" i="1" dirty="0">
                <a:solidFill>
                  <a:schemeClr val="accent2"/>
                </a:solidFill>
                <a:highlight>
                  <a:srgbClr val="F9F9F9"/>
                </a:highlight>
                <a:latin typeface="Nunito" pitchFamily="2" charset="0"/>
              </a:rPr>
              <a:t>Prototype</a:t>
            </a:r>
            <a:r>
              <a:rPr lang="en-US" sz="18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 : </a:t>
            </a:r>
            <a:r>
              <a:rPr lang="en-US" sz="16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when the scope is  prototype every time new object  will be created</a:t>
            </a:r>
          </a:p>
          <a:p>
            <a:pPr algn="l"/>
            <a:r>
              <a:rPr lang="en-US" sz="16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                when  we call get Bean( ) method.</a:t>
            </a:r>
          </a:p>
          <a:p>
            <a:pPr algn="l"/>
            <a:r>
              <a:rPr lang="en-US" sz="1600" i="1" dirty="0">
                <a:solidFill>
                  <a:srgbClr val="273239"/>
                </a:solidFill>
                <a:highlight>
                  <a:srgbClr val="F9F9F9"/>
                </a:highlight>
                <a:latin typeface="Nunito" pitchFamily="2" charset="0"/>
              </a:rPr>
              <a:t>Note: </a:t>
            </a:r>
            <a:r>
              <a:rPr lang="en-US" sz="1600" b="1" i="1" dirty="0">
                <a:solidFill>
                  <a:srgbClr val="FF0000"/>
                </a:solidFill>
                <a:highlight>
                  <a:srgbClr val="F9F9F9"/>
                </a:highlight>
                <a:latin typeface="Nunito" pitchFamily="2" charset="0"/>
              </a:rPr>
              <a:t>IOC will perform eager loading for singleton bean and it will perform lazy loading for prototype </a:t>
            </a:r>
          </a:p>
          <a:p>
            <a:pPr algn="l"/>
            <a:endParaRPr lang="en-US" sz="1600" b="1" i="1" dirty="0">
              <a:solidFill>
                <a:srgbClr val="FF0000"/>
              </a:solidFill>
              <a:highlight>
                <a:srgbClr val="F9F9F9"/>
              </a:highlight>
              <a:latin typeface="Nunito" pitchFamily="2" charset="0"/>
            </a:endParaRPr>
          </a:p>
          <a:p>
            <a:pPr algn="l"/>
            <a:r>
              <a:rPr lang="en-US" sz="1600" b="1" i="1" dirty="0">
                <a:solidFill>
                  <a:srgbClr val="FF0000"/>
                </a:solidFill>
                <a:highlight>
                  <a:srgbClr val="F9F9F9"/>
                </a:highlight>
                <a:latin typeface="Nunito" pitchFamily="2" charset="0"/>
              </a:rPr>
              <a:t>Bean LifeCycle:    </a:t>
            </a:r>
            <a:r>
              <a:rPr lang="en-US" sz="1600" b="1" i="1" dirty="0">
                <a:highlight>
                  <a:srgbClr val="F9F9F9"/>
                </a:highlight>
                <a:latin typeface="Nunito" pitchFamily="2" charset="0"/>
              </a:rPr>
              <a:t>will be managed by IOC Container</a:t>
            </a:r>
          </a:p>
          <a:p>
            <a:pPr algn="l"/>
            <a:endParaRPr lang="en-US" sz="1600" b="1" i="1" dirty="0">
              <a:highlight>
                <a:srgbClr val="F9F9F9"/>
              </a:highlight>
              <a:latin typeface="Nunito" pitchFamily="2" charset="0"/>
            </a:endParaRPr>
          </a:p>
          <a:p>
            <a:pPr algn="l"/>
            <a:r>
              <a:rPr lang="en-US" sz="1600" b="1" i="1" dirty="0">
                <a:solidFill>
                  <a:srgbClr val="FF0000"/>
                </a:solidFill>
                <a:highlight>
                  <a:srgbClr val="F9F9F9"/>
                </a:highlight>
                <a:latin typeface="Nunito" pitchFamily="2" charset="0"/>
              </a:rPr>
              <a:t>Autowiring :</a:t>
            </a:r>
            <a:r>
              <a:rPr lang="en-IN" sz="1600" b="1" i="1" dirty="0">
                <a:solidFill>
                  <a:srgbClr val="FF0000"/>
                </a:solidFill>
                <a:highlight>
                  <a:srgbClr val="F9F9F9"/>
                </a:highlight>
                <a:latin typeface="Nunito" pitchFamily="2" charset="0"/>
              </a:rPr>
              <a:t> </a:t>
            </a: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</a:rPr>
              <a:t>if we perform DI using  property and constructor-</a:t>
            </a:r>
            <a:r>
              <a:rPr lang="en-IN" sz="1600" b="1" i="1" dirty="0" err="1">
                <a:highlight>
                  <a:srgbClr val="F9F9F9"/>
                </a:highlight>
                <a:latin typeface="Nunito" pitchFamily="2" charset="0"/>
              </a:rPr>
              <a:t>arg</a:t>
            </a: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</a:rPr>
              <a:t>  tags then it will </a:t>
            </a:r>
            <a:br>
              <a:rPr lang="en-IN" sz="1600" b="1" i="1" dirty="0">
                <a:highlight>
                  <a:srgbClr val="F9F9F9"/>
                </a:highlight>
                <a:latin typeface="Nunito" pitchFamily="2" charset="0"/>
              </a:rPr>
            </a:b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</a:rPr>
              <a:t>   be  called manual wiring.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We will use  ref attribute to specify  dependent  bean 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&lt;property  name =“</a:t>
            </a:r>
            <a:r>
              <a:rPr lang="en-IN" sz="1600" b="1" i="1" dirty="0" err="1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ui</a:t>
            </a: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” ref=“</a:t>
            </a:r>
            <a:r>
              <a:rPr lang="en-IN" sz="1600" b="1" i="1" dirty="0" err="1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cedit</a:t>
            </a: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”/&gt;</a:t>
            </a:r>
          </a:p>
          <a:p>
            <a:pPr marL="285750" indent="-285750" algn="l">
              <a:buFont typeface="Wingdings" panose="05000000000000000000" pitchFamily="2" charset="2"/>
              <a:buChar char="è"/>
            </a:pP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Autowiring (Ioc will identify the dependent  bean obj )</a:t>
            </a:r>
          </a:p>
          <a:p>
            <a:pPr algn="l"/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        To use Autowiring configurations changes are required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  Autowiring modes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   1) byName (identify  dependent  obj of bean by name)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   2)byType(identify  dependent  obj of bean by type)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   3)Constructor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9F9F9"/>
                </a:highlight>
                <a:latin typeface="Nunito" pitchFamily="2" charset="0"/>
                <a:sym typeface="Wingdings" panose="05000000000000000000" pitchFamily="2" charset="2"/>
              </a:rPr>
              <a:t>  4) NONE (Default)        </a:t>
            </a:r>
            <a:endParaRPr lang="en-US" sz="1600" b="1" i="1" dirty="0">
              <a:highlight>
                <a:srgbClr val="F9F9F9"/>
              </a:highlight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03F3B7-23FF-5926-FD33-E0C041B82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b="1" dirty="0"/>
              <a:t>SpringBoot</a:t>
            </a:r>
          </a:p>
          <a:p>
            <a:pPr algn="l"/>
            <a:r>
              <a:rPr lang="en-US" sz="2000" b="1" dirty="0"/>
              <a:t>What is SpringBoot ?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Spring is   a approach to develop spring framework based applications with less configuration;</a:t>
            </a:r>
          </a:p>
          <a:p>
            <a:pPr algn="l"/>
            <a:r>
              <a:rPr lang="en-IN" sz="1800" dirty="0">
                <a:solidFill>
                  <a:schemeClr val="accent2"/>
                </a:solidFill>
                <a:sym typeface="Wingdings" panose="05000000000000000000" pitchFamily="2" charset="2"/>
              </a:rPr>
              <a:t>Spring boot is an extension for spring .</a:t>
            </a:r>
          </a:p>
          <a:p>
            <a:pPr algn="l"/>
            <a:r>
              <a:rPr lang="en-IN" sz="1800" dirty="0">
                <a:solidFill>
                  <a:schemeClr val="accent2"/>
                </a:solidFill>
                <a:sym typeface="Wingdings" panose="05000000000000000000" pitchFamily="2" charset="2"/>
              </a:rPr>
              <a:t>SpringBoot supports rapid application development.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SpringBoot = (spring + autoConfig)- xml.config</a:t>
            </a:r>
          </a:p>
          <a:p>
            <a:pPr algn="l"/>
            <a:r>
              <a:rPr lang="en-US" sz="1800" b="1" dirty="0"/>
              <a:t>What type of  applications  we can build ?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 By using SpringBoot we can develop several types of applications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          1)Stand alone appli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          2)web application (C2B)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           3)distributed application(B2B)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	webservices /rest apis</a:t>
            </a:r>
          </a:p>
          <a:p>
            <a:pPr algn="l"/>
            <a:r>
              <a:rPr lang="en-US" sz="1800" b="1" dirty="0"/>
              <a:t>What are the advantages of SpringBoot?</a:t>
            </a:r>
          </a:p>
          <a:p>
            <a:pPr algn="l"/>
            <a:r>
              <a:rPr lang="en-US" sz="1800" b="1" dirty="0"/>
              <a:t>Pom starters </a:t>
            </a:r>
            <a:r>
              <a:rPr lang="en-US" sz="1800" dirty="0"/>
              <a:t>:To simplify project  maven and gradle  configurations serval starters like </a:t>
            </a:r>
          </a:p>
          <a:p>
            <a:pPr algn="l"/>
            <a:r>
              <a:rPr lang="en-US" sz="1800" dirty="0"/>
              <a:t>   SpringBoot –starter-web</a:t>
            </a:r>
          </a:p>
          <a:p>
            <a:pPr algn="l"/>
            <a:r>
              <a:rPr lang="en-US" sz="1800" dirty="0"/>
              <a:t>   SpringBoot-starter-data-</a:t>
            </a:r>
            <a:r>
              <a:rPr lang="en-US" sz="1800" dirty="0" err="1"/>
              <a:t>Jpa</a:t>
            </a:r>
            <a:endParaRPr lang="en-US" sz="1800" dirty="0"/>
          </a:p>
          <a:p>
            <a:pPr algn="l"/>
            <a:r>
              <a:rPr lang="en-US" sz="1800" dirty="0"/>
              <a:t>   Springboot –starter-mail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 SpringBoot-starter-security</a:t>
            </a:r>
          </a:p>
        </p:txBody>
      </p:sp>
    </p:spTree>
    <p:extLst>
      <p:ext uri="{BB962C8B-B14F-4D97-AF65-F5344CB8AC3E}">
        <p14:creationId xmlns:p14="http://schemas.microsoft.com/office/powerpoint/2010/main" val="366854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E6399F-BE61-6644-A537-5420C0A7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733175" cy="6858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Dependency version conflicts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Embedded servers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Autoconfiguration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Actuators</a:t>
            </a:r>
          </a:p>
          <a:p>
            <a:pPr algn="l"/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1800" dirty="0">
                <a:sym typeface="Wingdings" panose="05000000000000000000" pitchFamily="2" charset="2"/>
              </a:rPr>
              <a:t>SpringBoot will  provide server to run ours application 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    a) tomcat(default)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    b)jetty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    c)netty</a:t>
            </a:r>
          </a:p>
          <a:p>
            <a:pPr algn="l"/>
            <a:endParaRPr lang="en-US" sz="1800" dirty="0">
              <a:sym typeface="Wingdings" panose="05000000000000000000" pitchFamily="2" charset="2"/>
            </a:endParaRPr>
          </a:p>
          <a:p>
            <a:pPr algn="l"/>
            <a:r>
              <a:rPr lang="en-US" sz="2000" b="1" dirty="0">
                <a:sym typeface="Wingdings" panose="05000000000000000000" pitchFamily="2" charset="2"/>
              </a:rPr>
              <a:t>AutoConfiguration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it is one of the most important feature in SpringBoot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Boot will identify required configurations  for the applications based on pom starters and It will </a:t>
            </a:r>
          </a:p>
          <a:p>
            <a:pPr algn="l"/>
            <a:r>
              <a:rPr lang="en-US" sz="1800" dirty="0">
                <a:sym typeface="Wingdings" panose="05000000000000000000" pitchFamily="2" charset="2"/>
              </a:rPr>
              <a:t>     provide that configurations at runtime</a:t>
            </a:r>
          </a:p>
          <a:p>
            <a:pPr algn="l"/>
            <a:endParaRPr lang="en-US" sz="1800" dirty="0">
              <a:sym typeface="Wingdings" panose="05000000000000000000" pitchFamily="2" charset="2"/>
            </a:endParaRPr>
          </a:p>
          <a:p>
            <a:pPr algn="l"/>
            <a:r>
              <a:rPr lang="en-US" sz="2200" b="1" dirty="0">
                <a:sym typeface="Wingdings" panose="05000000000000000000" pitchFamily="2" charset="2"/>
              </a:rPr>
              <a:t>Actuators</a:t>
            </a:r>
          </a:p>
          <a:p>
            <a:pPr algn="l"/>
            <a:r>
              <a:rPr lang="en-US" sz="2200" b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Actuators are used to monitor and manage our application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8892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888C9D-3530-FF93-76C7-0F60E066F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088"/>
            <a:ext cx="12192000" cy="679291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Spring Boot Application Folder Structure</a:t>
            </a:r>
          </a:p>
          <a:p>
            <a:pPr algn="l"/>
            <a:r>
              <a:rPr lang="en-US" sz="1800" b="1" dirty="0"/>
              <a:t>src/main/java </a:t>
            </a:r>
            <a:r>
              <a:rPr lang="en-US" sz="1800" dirty="0">
                <a:solidFill>
                  <a:schemeClr val="accent4"/>
                </a:solidFill>
              </a:rPr>
              <a:t>=&gt; To write application source code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Application.java (Start class &amp; Entry Point) I</a:t>
            </a:r>
          </a:p>
          <a:p>
            <a:pPr algn="l"/>
            <a:r>
              <a:rPr lang="en-US" sz="1800" b="1" dirty="0"/>
              <a:t>src/main/resources </a:t>
            </a:r>
            <a:r>
              <a:rPr lang="en-US" sz="1800" dirty="0">
                <a:solidFill>
                  <a:schemeClr val="accent4"/>
                </a:solidFill>
              </a:rPr>
              <a:t>=&gt;To keep application config file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application.properties</a:t>
            </a:r>
          </a:p>
          <a:p>
            <a:pPr algn="l"/>
            <a:r>
              <a:rPr lang="en-US" sz="1800" b="1" dirty="0"/>
              <a:t>src/test/java  </a:t>
            </a:r>
            <a:r>
              <a:rPr lang="en-US" sz="1800" dirty="0">
                <a:solidFill>
                  <a:schemeClr val="accent4"/>
                </a:solidFill>
              </a:rPr>
              <a:t>==&gt; To write JUnit test cases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ApplicationTest.java</a:t>
            </a:r>
          </a:p>
          <a:p>
            <a:pPr algn="l"/>
            <a:r>
              <a:rPr lang="en-US" sz="1800" b="1" dirty="0"/>
              <a:t>src/test/resources </a:t>
            </a:r>
            <a:r>
              <a:rPr lang="en-US" sz="1800" dirty="0"/>
              <a:t>==&gt;</a:t>
            </a:r>
            <a:r>
              <a:rPr lang="en-US" sz="1800" dirty="0">
                <a:solidFill>
                  <a:schemeClr val="accent4"/>
                </a:solidFill>
              </a:rPr>
              <a:t> To keep unit test config files</a:t>
            </a:r>
            <a:endParaRPr lang="en-US" sz="1800" dirty="0"/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Maven Dependencies =&gt; libraries downloaded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target ==&gt; byte code (.class files)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pom.xml =&gt; Maven config file</a:t>
            </a:r>
          </a:p>
          <a:p>
            <a:pPr algn="l"/>
            <a:r>
              <a:rPr lang="en-US" sz="1800" b="1" dirty="0"/>
              <a:t>What is start class in spring boot?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  <a:sym typeface="Wingdings" panose="05000000000000000000" pitchFamily="2" charset="2"/>
              </a:rPr>
              <a:t></a:t>
            </a:r>
            <a:r>
              <a:rPr lang="en-US" sz="1800" dirty="0">
                <a:solidFill>
                  <a:schemeClr val="accent4"/>
                </a:solidFill>
              </a:rPr>
              <a:t>Start class is the entry point to boot application execution</a:t>
            </a: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en-IN" sz="1800" dirty="0">
                <a:solidFill>
                  <a:schemeClr val="accent4"/>
                </a:solidFill>
                <a:sym typeface="Wingdings" panose="05000000000000000000" pitchFamily="2" charset="2"/>
              </a:rPr>
              <a:t>Also called main class in SpringBoot</a:t>
            </a: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en-IN" sz="1800" dirty="0">
                <a:solidFill>
                  <a:schemeClr val="accent4"/>
                </a:solidFill>
                <a:sym typeface="Wingdings" panose="05000000000000000000" pitchFamily="2" charset="2"/>
              </a:rPr>
              <a:t>When we create boot application by default start class is created.</a:t>
            </a: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en-IN" sz="1800" dirty="0">
                <a:solidFill>
                  <a:schemeClr val="accent4"/>
                </a:solidFill>
                <a:sym typeface="Wingdings" panose="05000000000000000000" pitchFamily="2" charset="2"/>
              </a:rPr>
              <a:t>@SpringBootApplication =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@SpringBootConfigutation(</a:t>
            </a:r>
            <a:r>
              <a:rPr lang="en-IN" sz="1800" dirty="0">
                <a:solidFill>
                  <a:srgbClr val="FF0000"/>
                </a:solidFill>
                <a:sym typeface="Wingdings" panose="05000000000000000000" pitchFamily="2" charset="2"/>
              </a:rPr>
              <a:t>java class is represented as configuration class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+@ Enable Autoconfiguration +@ComponentScan (</a:t>
            </a:r>
            <a:r>
              <a:rPr lang="en-IN" sz="1800" dirty="0">
                <a:solidFill>
                  <a:srgbClr val="FF0000"/>
                </a:solidFill>
                <a:sym typeface="Wingdings" panose="05000000000000000000" pitchFamily="2" charset="2"/>
              </a:rPr>
              <a:t>use to scan the project and identify  spring bean class and also scan basePackage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).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8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30738</TotalTime>
  <Words>4805</Words>
  <Application>Microsoft Office PowerPoint</Application>
  <PresentationFormat>Widescreen</PresentationFormat>
  <Paragraphs>594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Courier New</vt:lpstr>
      <vt:lpstr>Google Sans</vt:lpstr>
      <vt:lpstr>inter-regular</vt:lpstr>
      <vt:lpstr>Nunito</vt:lpstr>
      <vt:lpstr>Raleway</vt:lpstr>
      <vt:lpstr>Symbol</vt:lpstr>
      <vt:lpstr>Wingdings</vt:lpstr>
      <vt:lpstr>Office Theme</vt:lpstr>
      <vt:lpstr>Ashok IT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Ashok IT Notes</dc:title>
  <dc:creator>Naresh aj</dc:creator>
  <cp:lastModifiedBy>Naresh aj</cp:lastModifiedBy>
  <cp:revision>124</cp:revision>
  <dcterms:created xsi:type="dcterms:W3CDTF">2024-05-10T11:10:13Z</dcterms:created>
  <dcterms:modified xsi:type="dcterms:W3CDTF">2024-08-03T07:39:50Z</dcterms:modified>
</cp:coreProperties>
</file>