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8179-93DA-173A-C7F1-94F2949089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48AE94-82C6-26FC-9BDD-D29F44BD6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470658-DCDC-1F1C-C45E-F79F88734C76}"/>
              </a:ext>
            </a:extLst>
          </p:cNvPr>
          <p:cNvSpPr>
            <a:spLocks noGrp="1"/>
          </p:cNvSpPr>
          <p:nvPr>
            <p:ph type="dt" sz="half" idx="10"/>
          </p:nvPr>
        </p:nvSpPr>
        <p:spPr/>
        <p:txBody>
          <a:bodyPr/>
          <a:lstStyle/>
          <a:p>
            <a:fld id="{3A9BF10F-57F4-4EDE-8738-11CD4816B947}" type="datetimeFigureOut">
              <a:rPr lang="en-IN" smtClean="0"/>
              <a:t>03-08-2024</a:t>
            </a:fld>
            <a:endParaRPr lang="en-IN"/>
          </a:p>
        </p:txBody>
      </p:sp>
      <p:sp>
        <p:nvSpPr>
          <p:cNvPr id="5" name="Footer Placeholder 4">
            <a:extLst>
              <a:ext uri="{FF2B5EF4-FFF2-40B4-BE49-F238E27FC236}">
                <a16:creationId xmlns:a16="http://schemas.microsoft.com/office/drawing/2014/main" id="{9BF7C966-0F1A-BDDE-0CD2-811E9CD09A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2C0BD8-6416-EADC-3B96-2F4B1F5A95A7}"/>
              </a:ext>
            </a:extLst>
          </p:cNvPr>
          <p:cNvSpPr>
            <a:spLocks noGrp="1"/>
          </p:cNvSpPr>
          <p:nvPr>
            <p:ph type="sldNum" sz="quarter" idx="12"/>
          </p:nvPr>
        </p:nvSpPr>
        <p:spPr/>
        <p:txBody>
          <a:bodyPr/>
          <a:lstStyle/>
          <a:p>
            <a:fld id="{ABB45839-6C1E-479C-9D5F-9CD0FE99D0C8}" type="slidenum">
              <a:rPr lang="en-IN" smtClean="0"/>
              <a:t>‹#›</a:t>
            </a:fld>
            <a:endParaRPr lang="en-IN"/>
          </a:p>
        </p:txBody>
      </p:sp>
    </p:spTree>
    <p:extLst>
      <p:ext uri="{BB962C8B-B14F-4D97-AF65-F5344CB8AC3E}">
        <p14:creationId xmlns:p14="http://schemas.microsoft.com/office/powerpoint/2010/main" val="24736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A22F-3A65-17C5-5C94-8BC2FF1558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D4EB1B-F370-62F1-B964-E4D30063AE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14C6A0-230E-7730-7902-108B0D62073A}"/>
              </a:ext>
            </a:extLst>
          </p:cNvPr>
          <p:cNvSpPr>
            <a:spLocks noGrp="1"/>
          </p:cNvSpPr>
          <p:nvPr>
            <p:ph type="dt" sz="half" idx="10"/>
          </p:nvPr>
        </p:nvSpPr>
        <p:spPr/>
        <p:txBody>
          <a:bodyPr/>
          <a:lstStyle/>
          <a:p>
            <a:fld id="{3A9BF10F-57F4-4EDE-8738-11CD4816B947}" type="datetimeFigureOut">
              <a:rPr lang="en-IN" smtClean="0"/>
              <a:t>03-08-2024</a:t>
            </a:fld>
            <a:endParaRPr lang="en-IN"/>
          </a:p>
        </p:txBody>
      </p:sp>
      <p:sp>
        <p:nvSpPr>
          <p:cNvPr id="5" name="Footer Placeholder 4">
            <a:extLst>
              <a:ext uri="{FF2B5EF4-FFF2-40B4-BE49-F238E27FC236}">
                <a16:creationId xmlns:a16="http://schemas.microsoft.com/office/drawing/2014/main" id="{A375AA9F-FDD8-6E6C-D07C-87736561E2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57D130-8955-9F34-0515-AA7C480842EA}"/>
              </a:ext>
            </a:extLst>
          </p:cNvPr>
          <p:cNvSpPr>
            <a:spLocks noGrp="1"/>
          </p:cNvSpPr>
          <p:nvPr>
            <p:ph type="sldNum" sz="quarter" idx="12"/>
          </p:nvPr>
        </p:nvSpPr>
        <p:spPr/>
        <p:txBody>
          <a:bodyPr/>
          <a:lstStyle/>
          <a:p>
            <a:fld id="{ABB45839-6C1E-479C-9D5F-9CD0FE99D0C8}" type="slidenum">
              <a:rPr lang="en-IN" smtClean="0"/>
              <a:t>‹#›</a:t>
            </a:fld>
            <a:endParaRPr lang="en-IN"/>
          </a:p>
        </p:txBody>
      </p:sp>
    </p:spTree>
    <p:extLst>
      <p:ext uri="{BB962C8B-B14F-4D97-AF65-F5344CB8AC3E}">
        <p14:creationId xmlns:p14="http://schemas.microsoft.com/office/powerpoint/2010/main" val="1819449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7F1F12-007E-4205-CB5B-090FE4D8C5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D84E09-04FE-6C9E-8EB6-7DD1655E87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C6A863-398B-FD6C-8833-CBD725A03977}"/>
              </a:ext>
            </a:extLst>
          </p:cNvPr>
          <p:cNvSpPr>
            <a:spLocks noGrp="1"/>
          </p:cNvSpPr>
          <p:nvPr>
            <p:ph type="dt" sz="half" idx="10"/>
          </p:nvPr>
        </p:nvSpPr>
        <p:spPr/>
        <p:txBody>
          <a:bodyPr/>
          <a:lstStyle/>
          <a:p>
            <a:fld id="{3A9BF10F-57F4-4EDE-8738-11CD4816B947}" type="datetimeFigureOut">
              <a:rPr lang="en-IN" smtClean="0"/>
              <a:t>03-08-2024</a:t>
            </a:fld>
            <a:endParaRPr lang="en-IN"/>
          </a:p>
        </p:txBody>
      </p:sp>
      <p:sp>
        <p:nvSpPr>
          <p:cNvPr id="5" name="Footer Placeholder 4">
            <a:extLst>
              <a:ext uri="{FF2B5EF4-FFF2-40B4-BE49-F238E27FC236}">
                <a16:creationId xmlns:a16="http://schemas.microsoft.com/office/drawing/2014/main" id="{904C87C0-BE35-F4F7-D16A-9C648C470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D47AED-AACA-BE4F-5F66-8D7816B895FD}"/>
              </a:ext>
            </a:extLst>
          </p:cNvPr>
          <p:cNvSpPr>
            <a:spLocks noGrp="1"/>
          </p:cNvSpPr>
          <p:nvPr>
            <p:ph type="sldNum" sz="quarter" idx="12"/>
          </p:nvPr>
        </p:nvSpPr>
        <p:spPr/>
        <p:txBody>
          <a:bodyPr/>
          <a:lstStyle/>
          <a:p>
            <a:fld id="{ABB45839-6C1E-479C-9D5F-9CD0FE99D0C8}" type="slidenum">
              <a:rPr lang="en-IN" smtClean="0"/>
              <a:t>‹#›</a:t>
            </a:fld>
            <a:endParaRPr lang="en-IN"/>
          </a:p>
        </p:txBody>
      </p:sp>
    </p:spTree>
    <p:extLst>
      <p:ext uri="{BB962C8B-B14F-4D97-AF65-F5344CB8AC3E}">
        <p14:creationId xmlns:p14="http://schemas.microsoft.com/office/powerpoint/2010/main" val="12786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F5E7-E324-9ED8-1F5B-D55F93D3C5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CE3C3-D09C-D470-2090-8FF0A2735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FD0131-B2FB-4644-8AD6-5B1AEEB7AABB}"/>
              </a:ext>
            </a:extLst>
          </p:cNvPr>
          <p:cNvSpPr>
            <a:spLocks noGrp="1"/>
          </p:cNvSpPr>
          <p:nvPr>
            <p:ph type="dt" sz="half" idx="10"/>
          </p:nvPr>
        </p:nvSpPr>
        <p:spPr/>
        <p:txBody>
          <a:bodyPr/>
          <a:lstStyle/>
          <a:p>
            <a:fld id="{3A9BF10F-57F4-4EDE-8738-11CD4816B947}" type="datetimeFigureOut">
              <a:rPr lang="en-IN" smtClean="0"/>
              <a:t>03-08-2024</a:t>
            </a:fld>
            <a:endParaRPr lang="en-IN"/>
          </a:p>
        </p:txBody>
      </p:sp>
      <p:sp>
        <p:nvSpPr>
          <p:cNvPr id="5" name="Footer Placeholder 4">
            <a:extLst>
              <a:ext uri="{FF2B5EF4-FFF2-40B4-BE49-F238E27FC236}">
                <a16:creationId xmlns:a16="http://schemas.microsoft.com/office/drawing/2014/main" id="{B7E862F4-F3B7-BA9F-F83D-F546FC61F8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566321-D94E-CE47-1948-3A71230B8BCB}"/>
              </a:ext>
            </a:extLst>
          </p:cNvPr>
          <p:cNvSpPr>
            <a:spLocks noGrp="1"/>
          </p:cNvSpPr>
          <p:nvPr>
            <p:ph type="sldNum" sz="quarter" idx="12"/>
          </p:nvPr>
        </p:nvSpPr>
        <p:spPr/>
        <p:txBody>
          <a:bodyPr/>
          <a:lstStyle/>
          <a:p>
            <a:fld id="{ABB45839-6C1E-479C-9D5F-9CD0FE99D0C8}" type="slidenum">
              <a:rPr lang="en-IN" smtClean="0"/>
              <a:t>‹#›</a:t>
            </a:fld>
            <a:endParaRPr lang="en-IN"/>
          </a:p>
        </p:txBody>
      </p:sp>
    </p:spTree>
    <p:extLst>
      <p:ext uri="{BB962C8B-B14F-4D97-AF65-F5344CB8AC3E}">
        <p14:creationId xmlns:p14="http://schemas.microsoft.com/office/powerpoint/2010/main" val="428885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B9BC-41C8-9C33-9B79-445967D6A1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AE8B85-D8A8-E7CC-307F-0C56A2013F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EFAED9-65B8-19A5-53A1-7A718E34A742}"/>
              </a:ext>
            </a:extLst>
          </p:cNvPr>
          <p:cNvSpPr>
            <a:spLocks noGrp="1"/>
          </p:cNvSpPr>
          <p:nvPr>
            <p:ph type="dt" sz="half" idx="10"/>
          </p:nvPr>
        </p:nvSpPr>
        <p:spPr/>
        <p:txBody>
          <a:bodyPr/>
          <a:lstStyle/>
          <a:p>
            <a:fld id="{3A9BF10F-57F4-4EDE-8738-11CD4816B947}" type="datetimeFigureOut">
              <a:rPr lang="en-IN" smtClean="0"/>
              <a:t>03-08-2024</a:t>
            </a:fld>
            <a:endParaRPr lang="en-IN"/>
          </a:p>
        </p:txBody>
      </p:sp>
      <p:sp>
        <p:nvSpPr>
          <p:cNvPr id="5" name="Footer Placeholder 4">
            <a:extLst>
              <a:ext uri="{FF2B5EF4-FFF2-40B4-BE49-F238E27FC236}">
                <a16:creationId xmlns:a16="http://schemas.microsoft.com/office/drawing/2014/main" id="{74BCC689-6DB3-2AA2-9B23-D5E82EFF19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BE31CD-C4D8-9885-1ED8-AB73BC1B386F}"/>
              </a:ext>
            </a:extLst>
          </p:cNvPr>
          <p:cNvSpPr>
            <a:spLocks noGrp="1"/>
          </p:cNvSpPr>
          <p:nvPr>
            <p:ph type="sldNum" sz="quarter" idx="12"/>
          </p:nvPr>
        </p:nvSpPr>
        <p:spPr/>
        <p:txBody>
          <a:bodyPr/>
          <a:lstStyle/>
          <a:p>
            <a:fld id="{ABB45839-6C1E-479C-9D5F-9CD0FE99D0C8}" type="slidenum">
              <a:rPr lang="en-IN" smtClean="0"/>
              <a:t>‹#›</a:t>
            </a:fld>
            <a:endParaRPr lang="en-IN"/>
          </a:p>
        </p:txBody>
      </p:sp>
    </p:spTree>
    <p:extLst>
      <p:ext uri="{BB962C8B-B14F-4D97-AF65-F5344CB8AC3E}">
        <p14:creationId xmlns:p14="http://schemas.microsoft.com/office/powerpoint/2010/main" val="340856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3AD2-7AB3-4335-80D4-65BD40D7CF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891FF5-C4DC-9193-6B07-D47CA28B7C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B1F0C9-EBA0-232F-4E4C-5915118D5C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FAFCB1-FAA2-89F7-C062-FD89AFECF836}"/>
              </a:ext>
            </a:extLst>
          </p:cNvPr>
          <p:cNvSpPr>
            <a:spLocks noGrp="1"/>
          </p:cNvSpPr>
          <p:nvPr>
            <p:ph type="dt" sz="half" idx="10"/>
          </p:nvPr>
        </p:nvSpPr>
        <p:spPr/>
        <p:txBody>
          <a:bodyPr/>
          <a:lstStyle/>
          <a:p>
            <a:fld id="{3A9BF10F-57F4-4EDE-8738-11CD4816B947}" type="datetimeFigureOut">
              <a:rPr lang="en-IN" smtClean="0"/>
              <a:t>03-08-2024</a:t>
            </a:fld>
            <a:endParaRPr lang="en-IN"/>
          </a:p>
        </p:txBody>
      </p:sp>
      <p:sp>
        <p:nvSpPr>
          <p:cNvPr id="6" name="Footer Placeholder 5">
            <a:extLst>
              <a:ext uri="{FF2B5EF4-FFF2-40B4-BE49-F238E27FC236}">
                <a16:creationId xmlns:a16="http://schemas.microsoft.com/office/drawing/2014/main" id="{EA894920-0C02-A980-AE99-5D3DA9A967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6DED09-3890-37E3-53CA-3C9E71887531}"/>
              </a:ext>
            </a:extLst>
          </p:cNvPr>
          <p:cNvSpPr>
            <a:spLocks noGrp="1"/>
          </p:cNvSpPr>
          <p:nvPr>
            <p:ph type="sldNum" sz="quarter" idx="12"/>
          </p:nvPr>
        </p:nvSpPr>
        <p:spPr/>
        <p:txBody>
          <a:bodyPr/>
          <a:lstStyle/>
          <a:p>
            <a:fld id="{ABB45839-6C1E-479C-9D5F-9CD0FE99D0C8}" type="slidenum">
              <a:rPr lang="en-IN" smtClean="0"/>
              <a:t>‹#›</a:t>
            </a:fld>
            <a:endParaRPr lang="en-IN"/>
          </a:p>
        </p:txBody>
      </p:sp>
    </p:spTree>
    <p:extLst>
      <p:ext uri="{BB962C8B-B14F-4D97-AF65-F5344CB8AC3E}">
        <p14:creationId xmlns:p14="http://schemas.microsoft.com/office/powerpoint/2010/main" val="93584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3438-98B2-752A-7730-1ECC52B8C1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41939E-14B8-6B25-1CC2-DD425A0E01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906935-B64E-BC85-719C-44D6FA6EDE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BDA064-47BD-3B62-96E0-4CF968CA36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FA3201-90E8-ADE1-7D96-8FE23DBB4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96DE6C-D486-3257-5514-B42342B4EB26}"/>
              </a:ext>
            </a:extLst>
          </p:cNvPr>
          <p:cNvSpPr>
            <a:spLocks noGrp="1"/>
          </p:cNvSpPr>
          <p:nvPr>
            <p:ph type="dt" sz="half" idx="10"/>
          </p:nvPr>
        </p:nvSpPr>
        <p:spPr/>
        <p:txBody>
          <a:bodyPr/>
          <a:lstStyle/>
          <a:p>
            <a:fld id="{3A9BF10F-57F4-4EDE-8738-11CD4816B947}" type="datetimeFigureOut">
              <a:rPr lang="en-IN" smtClean="0"/>
              <a:t>03-08-2024</a:t>
            </a:fld>
            <a:endParaRPr lang="en-IN"/>
          </a:p>
        </p:txBody>
      </p:sp>
      <p:sp>
        <p:nvSpPr>
          <p:cNvPr id="8" name="Footer Placeholder 7">
            <a:extLst>
              <a:ext uri="{FF2B5EF4-FFF2-40B4-BE49-F238E27FC236}">
                <a16:creationId xmlns:a16="http://schemas.microsoft.com/office/drawing/2014/main" id="{B2A07ADD-243D-0174-82AD-6D02D1AD8F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74EC5E-5A3D-1F1E-D74C-50227D2D83E6}"/>
              </a:ext>
            </a:extLst>
          </p:cNvPr>
          <p:cNvSpPr>
            <a:spLocks noGrp="1"/>
          </p:cNvSpPr>
          <p:nvPr>
            <p:ph type="sldNum" sz="quarter" idx="12"/>
          </p:nvPr>
        </p:nvSpPr>
        <p:spPr/>
        <p:txBody>
          <a:bodyPr/>
          <a:lstStyle/>
          <a:p>
            <a:fld id="{ABB45839-6C1E-479C-9D5F-9CD0FE99D0C8}" type="slidenum">
              <a:rPr lang="en-IN" smtClean="0"/>
              <a:t>‹#›</a:t>
            </a:fld>
            <a:endParaRPr lang="en-IN"/>
          </a:p>
        </p:txBody>
      </p:sp>
    </p:spTree>
    <p:extLst>
      <p:ext uri="{BB962C8B-B14F-4D97-AF65-F5344CB8AC3E}">
        <p14:creationId xmlns:p14="http://schemas.microsoft.com/office/powerpoint/2010/main" val="3462187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DBB9-7C1B-F679-D62F-7C931ECD59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EF745F-FE7D-0B3C-00FB-1D6A2A5BC2E3}"/>
              </a:ext>
            </a:extLst>
          </p:cNvPr>
          <p:cNvSpPr>
            <a:spLocks noGrp="1"/>
          </p:cNvSpPr>
          <p:nvPr>
            <p:ph type="dt" sz="half" idx="10"/>
          </p:nvPr>
        </p:nvSpPr>
        <p:spPr/>
        <p:txBody>
          <a:bodyPr/>
          <a:lstStyle/>
          <a:p>
            <a:fld id="{3A9BF10F-57F4-4EDE-8738-11CD4816B947}" type="datetimeFigureOut">
              <a:rPr lang="en-IN" smtClean="0"/>
              <a:t>03-08-2024</a:t>
            </a:fld>
            <a:endParaRPr lang="en-IN"/>
          </a:p>
        </p:txBody>
      </p:sp>
      <p:sp>
        <p:nvSpPr>
          <p:cNvPr id="4" name="Footer Placeholder 3">
            <a:extLst>
              <a:ext uri="{FF2B5EF4-FFF2-40B4-BE49-F238E27FC236}">
                <a16:creationId xmlns:a16="http://schemas.microsoft.com/office/drawing/2014/main" id="{F0E085D8-EA2C-A5CF-D759-268E65B191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552782-E0CD-5142-92BF-7B4363A0403D}"/>
              </a:ext>
            </a:extLst>
          </p:cNvPr>
          <p:cNvSpPr>
            <a:spLocks noGrp="1"/>
          </p:cNvSpPr>
          <p:nvPr>
            <p:ph type="sldNum" sz="quarter" idx="12"/>
          </p:nvPr>
        </p:nvSpPr>
        <p:spPr/>
        <p:txBody>
          <a:bodyPr/>
          <a:lstStyle/>
          <a:p>
            <a:fld id="{ABB45839-6C1E-479C-9D5F-9CD0FE99D0C8}" type="slidenum">
              <a:rPr lang="en-IN" smtClean="0"/>
              <a:t>‹#›</a:t>
            </a:fld>
            <a:endParaRPr lang="en-IN"/>
          </a:p>
        </p:txBody>
      </p:sp>
    </p:spTree>
    <p:extLst>
      <p:ext uri="{BB962C8B-B14F-4D97-AF65-F5344CB8AC3E}">
        <p14:creationId xmlns:p14="http://schemas.microsoft.com/office/powerpoint/2010/main" val="59199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670D14-CE78-FD2A-EF68-A14BAE231136}"/>
              </a:ext>
            </a:extLst>
          </p:cNvPr>
          <p:cNvSpPr>
            <a:spLocks noGrp="1"/>
          </p:cNvSpPr>
          <p:nvPr>
            <p:ph type="dt" sz="half" idx="10"/>
          </p:nvPr>
        </p:nvSpPr>
        <p:spPr/>
        <p:txBody>
          <a:bodyPr/>
          <a:lstStyle/>
          <a:p>
            <a:fld id="{3A9BF10F-57F4-4EDE-8738-11CD4816B947}" type="datetimeFigureOut">
              <a:rPr lang="en-IN" smtClean="0"/>
              <a:t>03-08-2024</a:t>
            </a:fld>
            <a:endParaRPr lang="en-IN"/>
          </a:p>
        </p:txBody>
      </p:sp>
      <p:sp>
        <p:nvSpPr>
          <p:cNvPr id="3" name="Footer Placeholder 2">
            <a:extLst>
              <a:ext uri="{FF2B5EF4-FFF2-40B4-BE49-F238E27FC236}">
                <a16:creationId xmlns:a16="http://schemas.microsoft.com/office/drawing/2014/main" id="{4D3510E2-3CC1-D0B4-18D6-5A6753589A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55BF9E-4719-75D2-2FF1-0FB9DDDCD5A7}"/>
              </a:ext>
            </a:extLst>
          </p:cNvPr>
          <p:cNvSpPr>
            <a:spLocks noGrp="1"/>
          </p:cNvSpPr>
          <p:nvPr>
            <p:ph type="sldNum" sz="quarter" idx="12"/>
          </p:nvPr>
        </p:nvSpPr>
        <p:spPr/>
        <p:txBody>
          <a:bodyPr/>
          <a:lstStyle/>
          <a:p>
            <a:fld id="{ABB45839-6C1E-479C-9D5F-9CD0FE99D0C8}" type="slidenum">
              <a:rPr lang="en-IN" smtClean="0"/>
              <a:t>‹#›</a:t>
            </a:fld>
            <a:endParaRPr lang="en-IN"/>
          </a:p>
        </p:txBody>
      </p:sp>
    </p:spTree>
    <p:extLst>
      <p:ext uri="{BB962C8B-B14F-4D97-AF65-F5344CB8AC3E}">
        <p14:creationId xmlns:p14="http://schemas.microsoft.com/office/powerpoint/2010/main" val="2854709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71F9-6079-50DB-2B40-6C4CA3A3E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66B5F2-AFFE-67F2-E3FC-09BCC2515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950176-2DB6-8E3E-F426-784378D45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08A8BC-64D3-8C2F-594D-250F3E0B3B9A}"/>
              </a:ext>
            </a:extLst>
          </p:cNvPr>
          <p:cNvSpPr>
            <a:spLocks noGrp="1"/>
          </p:cNvSpPr>
          <p:nvPr>
            <p:ph type="dt" sz="half" idx="10"/>
          </p:nvPr>
        </p:nvSpPr>
        <p:spPr/>
        <p:txBody>
          <a:bodyPr/>
          <a:lstStyle/>
          <a:p>
            <a:fld id="{3A9BF10F-57F4-4EDE-8738-11CD4816B947}" type="datetimeFigureOut">
              <a:rPr lang="en-IN" smtClean="0"/>
              <a:t>03-08-2024</a:t>
            </a:fld>
            <a:endParaRPr lang="en-IN"/>
          </a:p>
        </p:txBody>
      </p:sp>
      <p:sp>
        <p:nvSpPr>
          <p:cNvPr id="6" name="Footer Placeholder 5">
            <a:extLst>
              <a:ext uri="{FF2B5EF4-FFF2-40B4-BE49-F238E27FC236}">
                <a16:creationId xmlns:a16="http://schemas.microsoft.com/office/drawing/2014/main" id="{731E4F8C-9E86-4A99-0B23-D392F60645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D63BAE-A3CF-5169-7159-7974CAE14DE2}"/>
              </a:ext>
            </a:extLst>
          </p:cNvPr>
          <p:cNvSpPr>
            <a:spLocks noGrp="1"/>
          </p:cNvSpPr>
          <p:nvPr>
            <p:ph type="sldNum" sz="quarter" idx="12"/>
          </p:nvPr>
        </p:nvSpPr>
        <p:spPr/>
        <p:txBody>
          <a:bodyPr/>
          <a:lstStyle/>
          <a:p>
            <a:fld id="{ABB45839-6C1E-479C-9D5F-9CD0FE99D0C8}" type="slidenum">
              <a:rPr lang="en-IN" smtClean="0"/>
              <a:t>‹#›</a:t>
            </a:fld>
            <a:endParaRPr lang="en-IN"/>
          </a:p>
        </p:txBody>
      </p:sp>
    </p:spTree>
    <p:extLst>
      <p:ext uri="{BB962C8B-B14F-4D97-AF65-F5344CB8AC3E}">
        <p14:creationId xmlns:p14="http://schemas.microsoft.com/office/powerpoint/2010/main" val="375886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37F49-8242-4A45-35B5-118F7B6CC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7CBFC7-7A84-7FC0-EF5C-2346F26FE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309C7D-0EEB-0C59-93FC-1DBFFD734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56D19-9126-FBB0-723B-360A5F8EECAB}"/>
              </a:ext>
            </a:extLst>
          </p:cNvPr>
          <p:cNvSpPr>
            <a:spLocks noGrp="1"/>
          </p:cNvSpPr>
          <p:nvPr>
            <p:ph type="dt" sz="half" idx="10"/>
          </p:nvPr>
        </p:nvSpPr>
        <p:spPr/>
        <p:txBody>
          <a:bodyPr/>
          <a:lstStyle/>
          <a:p>
            <a:fld id="{3A9BF10F-57F4-4EDE-8738-11CD4816B947}" type="datetimeFigureOut">
              <a:rPr lang="en-IN" smtClean="0"/>
              <a:t>03-08-2024</a:t>
            </a:fld>
            <a:endParaRPr lang="en-IN"/>
          </a:p>
        </p:txBody>
      </p:sp>
      <p:sp>
        <p:nvSpPr>
          <p:cNvPr id="6" name="Footer Placeholder 5">
            <a:extLst>
              <a:ext uri="{FF2B5EF4-FFF2-40B4-BE49-F238E27FC236}">
                <a16:creationId xmlns:a16="http://schemas.microsoft.com/office/drawing/2014/main" id="{F4F8D2C6-ADBA-C6BF-0138-6BE911EC05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48EC25-D61D-CAD1-1E5E-442D263B7071}"/>
              </a:ext>
            </a:extLst>
          </p:cNvPr>
          <p:cNvSpPr>
            <a:spLocks noGrp="1"/>
          </p:cNvSpPr>
          <p:nvPr>
            <p:ph type="sldNum" sz="quarter" idx="12"/>
          </p:nvPr>
        </p:nvSpPr>
        <p:spPr/>
        <p:txBody>
          <a:bodyPr/>
          <a:lstStyle/>
          <a:p>
            <a:fld id="{ABB45839-6C1E-479C-9D5F-9CD0FE99D0C8}" type="slidenum">
              <a:rPr lang="en-IN" smtClean="0"/>
              <a:t>‹#›</a:t>
            </a:fld>
            <a:endParaRPr lang="en-IN"/>
          </a:p>
        </p:txBody>
      </p:sp>
    </p:spTree>
    <p:extLst>
      <p:ext uri="{BB962C8B-B14F-4D97-AF65-F5344CB8AC3E}">
        <p14:creationId xmlns:p14="http://schemas.microsoft.com/office/powerpoint/2010/main" val="11933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DE1964-6113-C4B1-95A5-88C34418EF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3DBD73-2E02-3F51-74E5-C71A7E5F27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22CE0F-55D5-44B8-D7A5-16C1AC298C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BF10F-57F4-4EDE-8738-11CD4816B947}" type="datetimeFigureOut">
              <a:rPr lang="en-IN" smtClean="0"/>
              <a:t>03-08-2024</a:t>
            </a:fld>
            <a:endParaRPr lang="en-IN"/>
          </a:p>
        </p:txBody>
      </p:sp>
      <p:sp>
        <p:nvSpPr>
          <p:cNvPr id="5" name="Footer Placeholder 4">
            <a:extLst>
              <a:ext uri="{FF2B5EF4-FFF2-40B4-BE49-F238E27FC236}">
                <a16:creationId xmlns:a16="http://schemas.microsoft.com/office/drawing/2014/main" id="{F47C2CD2-EAED-5CC8-3B9F-81502B05E7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00ED70-55DA-BA65-78BF-E3AF072F9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45839-6C1E-479C-9D5F-9CD0FE99D0C8}" type="slidenum">
              <a:rPr lang="en-IN" smtClean="0"/>
              <a:t>‹#›</a:t>
            </a:fld>
            <a:endParaRPr lang="en-IN"/>
          </a:p>
        </p:txBody>
      </p:sp>
    </p:spTree>
    <p:extLst>
      <p:ext uri="{BB962C8B-B14F-4D97-AF65-F5344CB8AC3E}">
        <p14:creationId xmlns:p14="http://schemas.microsoft.com/office/powerpoint/2010/main" val="640610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0B7C55-B226-03ED-EA2F-BF58955928E3}"/>
              </a:ext>
            </a:extLst>
          </p:cNvPr>
          <p:cNvSpPr>
            <a:spLocks noGrp="1"/>
          </p:cNvSpPr>
          <p:nvPr>
            <p:ph type="subTitle" idx="1"/>
          </p:nvPr>
        </p:nvSpPr>
        <p:spPr>
          <a:xfrm>
            <a:off x="0" y="0"/>
            <a:ext cx="12192000" cy="6858000"/>
          </a:xfrm>
        </p:spPr>
        <p:txBody>
          <a:bodyPr>
            <a:normAutofit lnSpcReduction="10000"/>
          </a:bodyPr>
          <a:lstStyle/>
          <a:p>
            <a:r>
              <a:rPr lang="en-US" b="1" dirty="0"/>
              <a:t>Spring interview questions</a:t>
            </a:r>
          </a:p>
          <a:p>
            <a:pPr algn="l"/>
            <a:r>
              <a:rPr lang="en-US" b="1" dirty="0">
                <a:solidFill>
                  <a:schemeClr val="accent6"/>
                </a:solidFill>
              </a:rPr>
              <a:t>﻿</a:t>
            </a:r>
            <a:r>
              <a:rPr lang="en-US" sz="1800" b="1" dirty="0">
                <a:solidFill>
                  <a:schemeClr val="accent6"/>
                </a:solidFill>
              </a:rPr>
              <a:t>Q1) What is Spring?</a:t>
            </a:r>
          </a:p>
          <a:p>
            <a:pPr algn="l"/>
            <a:r>
              <a:rPr lang="en-US" sz="1800" dirty="0">
                <a:solidFill>
                  <a:schemeClr val="accent1"/>
                </a:solidFill>
              </a:rPr>
              <a:t>• It is a Framework which is used to making light-weight, loosley coupled enterprises Application in java.</a:t>
            </a:r>
          </a:p>
          <a:p>
            <a:pPr algn="l"/>
            <a:r>
              <a:rPr lang="en-US" sz="1800" dirty="0">
                <a:solidFill>
                  <a:schemeClr val="accent1"/>
                </a:solidFill>
              </a:rPr>
              <a:t>• It provides pre-defined API for Database Operations, Restful web services, micro services and Security.</a:t>
            </a:r>
          </a:p>
          <a:p>
            <a:pPr algn="l"/>
            <a:r>
              <a:rPr lang="en-US" sz="1800" dirty="0">
                <a:solidFill>
                  <a:schemeClr val="accent1"/>
                </a:solidFill>
              </a:rPr>
              <a:t>• We can develop distributed applications very faster. It is mainly for backend application development using Java.</a:t>
            </a:r>
          </a:p>
          <a:p>
            <a:pPr algn="l"/>
            <a:r>
              <a:rPr lang="en-US" sz="1800" b="1" dirty="0"/>
              <a:t>Q2) What are the features of Spring Framework?</a:t>
            </a:r>
          </a:p>
          <a:p>
            <a:pPr algn="l"/>
            <a:r>
              <a:rPr lang="en-US" sz="1800" dirty="0">
                <a:solidFill>
                  <a:schemeClr val="accent1"/>
                </a:solidFill>
              </a:rPr>
              <a:t>• Features of Spring provide</a:t>
            </a:r>
          </a:p>
          <a:p>
            <a:pPr algn="l"/>
            <a:r>
              <a:rPr lang="en-US" sz="1800" dirty="0">
                <a:solidFill>
                  <a:schemeClr val="accent1"/>
                </a:solidFill>
              </a:rPr>
              <a:t>1. Predefined template</a:t>
            </a:r>
          </a:p>
          <a:p>
            <a:pPr algn="l"/>
            <a:r>
              <a:rPr lang="en-US" sz="1800" dirty="0">
                <a:solidFill>
                  <a:schemeClr val="accent1"/>
                </a:solidFill>
              </a:rPr>
              <a:t>2. Loose coupling</a:t>
            </a:r>
          </a:p>
          <a:p>
            <a:pPr algn="l"/>
            <a:r>
              <a:rPr lang="en-US" sz="1800" dirty="0">
                <a:solidFill>
                  <a:schemeClr val="accent1"/>
                </a:solidFill>
              </a:rPr>
              <a:t>3. Light weight</a:t>
            </a:r>
          </a:p>
          <a:p>
            <a:pPr algn="l"/>
            <a:r>
              <a:rPr lang="en-US" sz="1800" dirty="0">
                <a:solidFill>
                  <a:schemeClr val="accent1"/>
                </a:solidFill>
              </a:rPr>
              <a:t>4. Easy to test</a:t>
            </a:r>
          </a:p>
          <a:p>
            <a:pPr algn="l"/>
            <a:r>
              <a:rPr lang="en-US" sz="1800" dirty="0">
                <a:solidFill>
                  <a:schemeClr val="accent1"/>
                </a:solidFill>
              </a:rPr>
              <a:t>5. Powerful Abstraction</a:t>
            </a:r>
          </a:p>
          <a:p>
            <a:pPr algn="l"/>
            <a:r>
              <a:rPr lang="en-US" sz="1800" dirty="0">
                <a:solidFill>
                  <a:schemeClr val="accent1"/>
                </a:solidFill>
              </a:rPr>
              <a:t>6. Fast Development (RAD)</a:t>
            </a:r>
          </a:p>
          <a:p>
            <a:pPr algn="l"/>
            <a:r>
              <a:rPr lang="en-US" sz="1800" b="1" dirty="0"/>
              <a:t>Q3) What is Dependency Injection(DI) ?</a:t>
            </a:r>
          </a:p>
          <a:p>
            <a:pPr algn="l"/>
            <a:r>
              <a:rPr lang="en-US" sz="1800" dirty="0">
                <a:solidFill>
                  <a:schemeClr val="accent6">
                    <a:lumMod val="75000"/>
                  </a:schemeClr>
                </a:solidFill>
              </a:rPr>
              <a:t>Dependency Injection is a mechanism which is used to inject the dependency class into dependent class.</a:t>
            </a:r>
          </a:p>
          <a:p>
            <a:pPr algn="l"/>
            <a:r>
              <a:rPr lang="en-US" sz="1800" dirty="0">
                <a:solidFill>
                  <a:schemeClr val="accent6">
                    <a:lumMod val="75000"/>
                  </a:schemeClr>
                </a:solidFill>
              </a:rPr>
              <a:t>• Basically when we write any program sometime it's needed to create the object of some class, So dependency injection helped                	us to create object creation process, It will do that work automatically by own.</a:t>
            </a:r>
          </a:p>
          <a:p>
            <a:pPr algn="l"/>
            <a:r>
              <a:rPr lang="en-US" sz="1800" dirty="0">
                <a:solidFill>
                  <a:schemeClr val="accent6">
                    <a:lumMod val="75000"/>
                  </a:schemeClr>
                </a:solidFill>
              </a:rPr>
              <a:t>For achieving this functionality we have only configure that particular dependency class to dependent class in XML file or we can use Annotation also.</a:t>
            </a:r>
            <a:endParaRPr lang="en-IN" sz="1800" dirty="0">
              <a:solidFill>
                <a:schemeClr val="accent6">
                  <a:lumMod val="75000"/>
                </a:schemeClr>
              </a:solidFill>
            </a:endParaRPr>
          </a:p>
        </p:txBody>
      </p:sp>
    </p:spTree>
    <p:extLst>
      <p:ext uri="{BB962C8B-B14F-4D97-AF65-F5344CB8AC3E}">
        <p14:creationId xmlns:p14="http://schemas.microsoft.com/office/powerpoint/2010/main" val="985447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A15660-3772-5B75-BB26-01D65C12FB4C}"/>
              </a:ext>
            </a:extLst>
          </p:cNvPr>
          <p:cNvSpPr>
            <a:spLocks noGrp="1"/>
          </p:cNvSpPr>
          <p:nvPr>
            <p:ph idx="1"/>
          </p:nvPr>
        </p:nvSpPr>
        <p:spPr>
          <a:xfrm>
            <a:off x="0" y="0"/>
            <a:ext cx="12192000" cy="6858000"/>
          </a:xfrm>
        </p:spPr>
        <p:txBody>
          <a:bodyPr/>
          <a:lstStyle/>
          <a:p>
            <a:r>
              <a:rPr lang="en-US" sz="2000" b="1" dirty="0"/>
              <a:t>4) What is the front controller of Spring MVC?</a:t>
            </a:r>
          </a:p>
          <a:p>
            <a:r>
              <a:rPr lang="en-US" sz="1800" dirty="0"/>
              <a:t>The front controller is a DispatcherServlet class present in </a:t>
            </a:r>
            <a:r>
              <a:rPr lang="en-US" sz="1800" dirty="0" err="1"/>
              <a:t>org.springframework.web.servlet</a:t>
            </a:r>
            <a:r>
              <a:rPr lang="en-US" sz="1800" dirty="0"/>
              <a:t> package.</a:t>
            </a:r>
          </a:p>
          <a:p>
            <a:r>
              <a:rPr lang="en-US" sz="1800" dirty="0"/>
              <a:t> It dispatches the request to the appropriate controller and manages the flow of the application.</a:t>
            </a:r>
          </a:p>
          <a:p>
            <a:r>
              <a:rPr lang="en-US" sz="1800" dirty="0"/>
              <a:t> It is required to specify the DispatcherServlet class in the web.xml file.</a:t>
            </a:r>
          </a:p>
          <a:p>
            <a:pPr marL="0" indent="0">
              <a:buNone/>
            </a:pPr>
            <a:r>
              <a:rPr lang="en-US" sz="2000" b="1" dirty="0">
                <a:solidFill>
                  <a:schemeClr val="accent6"/>
                </a:solidFill>
              </a:rPr>
              <a:t>5) Explain the flow of Spring MVC?</a:t>
            </a:r>
          </a:p>
          <a:p>
            <a:pPr marL="0" indent="0">
              <a:buNone/>
            </a:pPr>
            <a:r>
              <a:rPr lang="en-US" sz="1800" dirty="0">
                <a:solidFill>
                  <a:schemeClr val="accent6"/>
                </a:solidFill>
              </a:rPr>
              <a:t>• Once the request has been generated, it intercepted by the DispatcherServlet that works as the front controller.</a:t>
            </a:r>
          </a:p>
          <a:p>
            <a:pPr marL="0" indent="0">
              <a:buNone/>
            </a:pPr>
            <a:r>
              <a:rPr lang="en-US" sz="1800" dirty="0">
                <a:solidFill>
                  <a:schemeClr val="accent6"/>
                </a:solidFill>
              </a:rPr>
              <a:t>• The DispatcherServlet gets an entry of handler mapping from the XML file and forwards the request to the controller.</a:t>
            </a:r>
          </a:p>
          <a:p>
            <a:r>
              <a:rPr lang="en-US" sz="1800" dirty="0">
                <a:solidFill>
                  <a:schemeClr val="accent6"/>
                </a:solidFill>
              </a:rPr>
              <a:t>The controller returns an object of ModelAndView.</a:t>
            </a:r>
          </a:p>
          <a:p>
            <a:pPr marL="0" indent="0">
              <a:buNone/>
            </a:pPr>
            <a:r>
              <a:rPr lang="en-US" sz="2000" b="1" dirty="0"/>
              <a:t>6) What are the advantages of Spring MVC Framework?</a:t>
            </a:r>
          </a:p>
          <a:p>
            <a:pPr marL="0" indent="0">
              <a:buNone/>
            </a:pPr>
            <a:r>
              <a:rPr lang="en-US" sz="1800" dirty="0">
                <a:solidFill>
                  <a:srgbClr val="0070C0"/>
                </a:solidFill>
              </a:rPr>
              <a:t>• The following are the advantages of Spring MVC Framework :</a:t>
            </a:r>
          </a:p>
          <a:p>
            <a:pPr marL="0" indent="0">
              <a:buNone/>
            </a:pPr>
            <a:r>
              <a:rPr lang="en-US" sz="1800" dirty="0">
                <a:solidFill>
                  <a:srgbClr val="0070C0"/>
                </a:solidFill>
              </a:rPr>
              <a:t>• Light-weight - It uses light-weight servlet container to develop and deploy your application.</a:t>
            </a:r>
          </a:p>
          <a:p>
            <a:pPr marL="0" indent="0">
              <a:buNone/>
            </a:pPr>
            <a:r>
              <a:rPr lang="en-US" sz="1800" dirty="0">
                <a:solidFill>
                  <a:srgbClr val="0070C0"/>
                </a:solidFill>
              </a:rPr>
              <a:t>• Rapid development - The Spring MVC facilitates fast and parallel development.</a:t>
            </a:r>
          </a:p>
          <a:p>
            <a:pPr marL="0" indent="0">
              <a:buNone/>
            </a:pPr>
            <a:r>
              <a:rPr lang="en-US" sz="1800" dirty="0">
                <a:solidFill>
                  <a:srgbClr val="0070C0"/>
                </a:solidFill>
              </a:rPr>
              <a:t>• Flexible Mapping - It provides the specific annotations that easily redirect the page.</a:t>
            </a:r>
          </a:p>
          <a:p>
            <a:pPr marL="0" indent="0">
              <a:buNone/>
            </a:pPr>
            <a:r>
              <a:rPr lang="en-US" sz="2000" b="1" dirty="0"/>
              <a:t>7) Which annotations are used for HTTP request methods?</a:t>
            </a:r>
          </a:p>
          <a:p>
            <a:pPr marL="0" indent="0">
              <a:buNone/>
            </a:pPr>
            <a:r>
              <a:rPr lang="en-US" sz="1800" dirty="0"/>
              <a:t>• The following annotations are used to handle different types of incoming HTTP request methods</a:t>
            </a:r>
          </a:p>
          <a:p>
            <a:pPr marL="0" indent="0">
              <a:buNone/>
            </a:pPr>
            <a:r>
              <a:rPr lang="en-US" sz="1800" dirty="0"/>
              <a:t>1. @GetMapping</a:t>
            </a:r>
          </a:p>
          <a:p>
            <a:pPr marL="0" indent="0">
              <a:buNone/>
            </a:pPr>
            <a:r>
              <a:rPr lang="en-US" sz="1800" dirty="0"/>
              <a:t>2. @PostMapping</a:t>
            </a:r>
          </a:p>
          <a:p>
            <a:pPr marL="0" indent="0">
              <a:buNone/>
            </a:pPr>
            <a:r>
              <a:rPr lang="en-US" sz="1800" dirty="0"/>
              <a:t>3. @PutMapping 4. @PatchMapping 5. @DeleteMapping</a:t>
            </a:r>
            <a:endParaRPr lang="en-IN" sz="1800" dirty="0"/>
          </a:p>
        </p:txBody>
      </p:sp>
    </p:spTree>
    <p:extLst>
      <p:ext uri="{BB962C8B-B14F-4D97-AF65-F5344CB8AC3E}">
        <p14:creationId xmlns:p14="http://schemas.microsoft.com/office/powerpoint/2010/main" val="3354802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E8D32-B2D4-B5C5-FD9C-07D9CB66AD67}"/>
              </a:ext>
            </a:extLst>
          </p:cNvPr>
          <p:cNvSpPr>
            <a:spLocks noGrp="1"/>
          </p:cNvSpPr>
          <p:nvPr>
            <p:ph idx="1"/>
          </p:nvPr>
        </p:nvSpPr>
        <p:spPr>
          <a:xfrm>
            <a:off x="0" y="0"/>
            <a:ext cx="12192000" cy="6858000"/>
          </a:xfrm>
        </p:spPr>
        <p:txBody>
          <a:bodyPr>
            <a:normAutofit/>
          </a:bodyPr>
          <a:lstStyle/>
          <a:p>
            <a:pPr marL="0" indent="0">
              <a:buNone/>
            </a:pPr>
            <a:r>
              <a:rPr lang="en-US" sz="2000" dirty="0"/>
              <a:t>8) </a:t>
            </a:r>
            <a:r>
              <a:rPr lang="en-US" sz="2000" b="1" dirty="0">
                <a:solidFill>
                  <a:schemeClr val="accent2"/>
                </a:solidFill>
              </a:rPr>
              <a:t>Explain the Difference Between @Controller and @RestController?</a:t>
            </a:r>
          </a:p>
          <a:p>
            <a:r>
              <a:rPr lang="en-US" sz="1800" dirty="0">
                <a:solidFill>
                  <a:schemeClr val="accent2"/>
                </a:solidFill>
              </a:rPr>
              <a:t> The main difference between the @Controller and @RestController annotations is that the @ResponseBody annotation is automatically included in the @RestController.</a:t>
            </a:r>
          </a:p>
          <a:p>
            <a:r>
              <a:rPr lang="en-US" sz="1800" dirty="0">
                <a:solidFill>
                  <a:schemeClr val="accent2"/>
                </a:solidFill>
              </a:rPr>
              <a:t>This means that we don't need to annotate our handler methods with the @ResponseBody.</a:t>
            </a:r>
          </a:p>
          <a:p>
            <a:r>
              <a:rPr lang="en-US" sz="1800" dirty="0">
                <a:solidFill>
                  <a:schemeClr val="accent2"/>
                </a:solidFill>
              </a:rPr>
              <a:t>We need to do this in a @Controller class if we want to write response type directly to the HTTP response body.</a:t>
            </a:r>
          </a:p>
          <a:p>
            <a:endParaRPr lang="en-US" sz="1800" dirty="0">
              <a:solidFill>
                <a:schemeClr val="accent2"/>
              </a:solidFill>
            </a:endParaRPr>
          </a:p>
          <a:p>
            <a:pPr marL="0" indent="0">
              <a:buNone/>
            </a:pPr>
            <a:r>
              <a:rPr lang="en-US" sz="2000" b="1" dirty="0"/>
              <a:t>9) What Are the @RequestBody and the @ResponseBody Annotations?</a:t>
            </a:r>
          </a:p>
          <a:p>
            <a:r>
              <a:rPr lang="en-US" sz="1800" dirty="0"/>
              <a:t>• The @RequestBody annotation, used as a handler method parameter, binds the HTTP Request body to a transfer or a domain object.</a:t>
            </a:r>
          </a:p>
          <a:p>
            <a:r>
              <a:rPr lang="en-US" sz="1800" dirty="0"/>
              <a:t>• Spring automatically deserializes incoming HTTP Request to the Java object using Http Message Converters.</a:t>
            </a:r>
          </a:p>
          <a:p>
            <a:r>
              <a:rPr lang="en-US" sz="1800" dirty="0"/>
              <a:t>@ResponseBody annotation indicates that we'll write the return type of the method directly to the HTTP response body.</a:t>
            </a:r>
          </a:p>
          <a:p>
            <a:pPr marL="0" indent="0">
              <a:buNone/>
            </a:pPr>
            <a:r>
              <a:rPr lang="en-US" sz="2000" b="1" dirty="0">
                <a:solidFill>
                  <a:schemeClr val="accent6"/>
                </a:solidFill>
              </a:rPr>
              <a:t>10) How to map controller class and its  methods with URL?</a:t>
            </a:r>
          </a:p>
          <a:p>
            <a:r>
              <a:rPr lang="en-US" sz="1800" dirty="0">
                <a:solidFill>
                  <a:schemeClr val="accent6"/>
                </a:solidFill>
              </a:rPr>
              <a:t> The @RequestMapping annotation is used to map the controller class and its methods. You can specify this annotation on the class name as well as method name with a particular URL that represents the path of the requested page.</a:t>
            </a:r>
          </a:p>
          <a:p>
            <a:r>
              <a:rPr lang="en-US" sz="1800" dirty="0">
                <a:solidFill>
                  <a:schemeClr val="accent6"/>
                </a:solidFill>
              </a:rPr>
              <a:t>@Controller</a:t>
            </a:r>
          </a:p>
          <a:p>
            <a:r>
              <a:rPr lang="en-US" sz="1800" dirty="0">
                <a:solidFill>
                  <a:schemeClr val="accent6"/>
                </a:solidFill>
              </a:rPr>
              <a:t>@RequestMapping("/form")</a:t>
            </a:r>
          </a:p>
          <a:p>
            <a:r>
              <a:rPr lang="en-US" sz="1800" i="1" dirty="0">
                <a:solidFill>
                  <a:schemeClr val="accent6"/>
                </a:solidFill>
              </a:rPr>
              <a:t>class DemoController</a:t>
            </a:r>
            <a:r>
              <a:rPr lang="en-US" sz="1800" dirty="0">
                <a:solidFill>
                  <a:schemeClr val="accent6"/>
                </a:solidFill>
              </a:rPr>
              <a:t>{</a:t>
            </a:r>
          </a:p>
          <a:p>
            <a:r>
              <a:rPr lang="en-US" sz="1800" dirty="0">
                <a:solidFill>
                  <a:schemeClr val="accent6"/>
                </a:solidFill>
              </a:rPr>
              <a:t>@RequestMapping("/show")</a:t>
            </a:r>
          </a:p>
          <a:p>
            <a:r>
              <a:rPr lang="en-US" sz="1800" dirty="0">
                <a:solidFill>
                  <a:schemeClr val="accent6"/>
                </a:solidFill>
              </a:rPr>
              <a:t>public String display() { }</a:t>
            </a:r>
            <a:endParaRPr lang="en-IN" sz="1800" dirty="0">
              <a:solidFill>
                <a:schemeClr val="accent6"/>
              </a:solidFill>
            </a:endParaRPr>
          </a:p>
        </p:txBody>
      </p:sp>
    </p:spTree>
    <p:extLst>
      <p:ext uri="{BB962C8B-B14F-4D97-AF65-F5344CB8AC3E}">
        <p14:creationId xmlns:p14="http://schemas.microsoft.com/office/powerpoint/2010/main" val="3302131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EA3DA-8B23-4637-FF07-58142AB42CFC}"/>
              </a:ext>
            </a:extLst>
          </p:cNvPr>
          <p:cNvSpPr>
            <a:spLocks noGrp="1"/>
          </p:cNvSpPr>
          <p:nvPr>
            <p:ph idx="1"/>
          </p:nvPr>
        </p:nvSpPr>
        <p:spPr>
          <a:xfrm>
            <a:off x="0" y="0"/>
            <a:ext cx="12192000" cy="6858000"/>
          </a:xfrm>
        </p:spPr>
        <p:txBody>
          <a:bodyPr>
            <a:normAutofit/>
          </a:bodyPr>
          <a:lstStyle/>
          <a:p>
            <a:pPr marL="0" indent="0">
              <a:buNone/>
            </a:pPr>
            <a:endParaRPr lang="en-US" sz="2000" b="1" dirty="0"/>
          </a:p>
          <a:p>
            <a:pPr marL="0" indent="0">
              <a:buNone/>
            </a:pPr>
            <a:r>
              <a:rPr lang="en-US" sz="2000" b="1" dirty="0">
                <a:solidFill>
                  <a:schemeClr val="accent6">
                    <a:lumMod val="50000"/>
                  </a:schemeClr>
                </a:solidFill>
              </a:rPr>
              <a:t>11) What is the purpose of @PathVariable annotation in Spring MVC?</a:t>
            </a:r>
          </a:p>
          <a:p>
            <a:pPr marL="0" indent="0">
              <a:buNone/>
            </a:pPr>
            <a:r>
              <a:rPr lang="en-US" sz="1800" dirty="0">
                <a:solidFill>
                  <a:schemeClr val="accent6">
                    <a:lumMod val="50000"/>
                  </a:schemeClr>
                </a:solidFill>
              </a:rPr>
              <a:t>• The @PathVariable annotation is used to extract the value of the UR template.</a:t>
            </a:r>
          </a:p>
          <a:p>
            <a:pPr marL="0" indent="0">
              <a:buNone/>
            </a:pPr>
            <a:r>
              <a:rPr lang="en-US" sz="1800" dirty="0">
                <a:solidFill>
                  <a:schemeClr val="accent6">
                    <a:lumMod val="50000"/>
                  </a:schemeClr>
                </a:solidFill>
              </a:rPr>
              <a:t>• It is passed within the parameters of the handler method.</a:t>
            </a:r>
          </a:p>
          <a:p>
            <a:r>
              <a:rPr lang="en-US" sz="1800" dirty="0">
                <a:solidFill>
                  <a:schemeClr val="accent6">
                    <a:lumMod val="50000"/>
                  </a:schemeClr>
                </a:solidFill>
              </a:rPr>
              <a:t>@RequestMapping("/show/{id}")</a:t>
            </a:r>
          </a:p>
          <a:p>
            <a:r>
              <a:rPr lang="en-US" sz="1800" dirty="0">
                <a:solidFill>
                  <a:schemeClr val="accent6">
                    <a:lumMod val="50000"/>
                  </a:schemeClr>
                </a:solidFill>
              </a:rPr>
              <a:t>public String handler(@PathVariable("id") String uid) { }</a:t>
            </a:r>
          </a:p>
          <a:p>
            <a:pPr marL="0" indent="0">
              <a:buNone/>
            </a:pPr>
            <a:r>
              <a:rPr lang="en-US" sz="2000" b="1" dirty="0">
                <a:solidFill>
                  <a:srgbClr val="002060"/>
                </a:solidFill>
              </a:rPr>
              <a:t>13) What do you understand by validations in Spring MVC?</a:t>
            </a:r>
          </a:p>
          <a:p>
            <a:pPr marL="0" indent="0">
              <a:buNone/>
            </a:pPr>
            <a:r>
              <a:rPr lang="en-US" sz="1800" dirty="0">
                <a:solidFill>
                  <a:srgbClr val="002060"/>
                </a:solidFill>
              </a:rPr>
              <a:t>• It is used to restrict the input provided by the user.</a:t>
            </a:r>
          </a:p>
          <a:p>
            <a:pPr marL="0" indent="0">
              <a:buNone/>
            </a:pPr>
            <a:r>
              <a:rPr lang="en-US" sz="1800" dirty="0">
                <a:solidFill>
                  <a:srgbClr val="002060"/>
                </a:solidFill>
              </a:rPr>
              <a:t>• To validate the user's input, it is required to use the Spring 4 or higher version and Bean Validation API.</a:t>
            </a:r>
          </a:p>
          <a:p>
            <a:pPr marL="0" indent="0">
              <a:buNone/>
            </a:pPr>
            <a:r>
              <a:rPr lang="en-US" sz="1800" dirty="0">
                <a:solidFill>
                  <a:srgbClr val="002060"/>
                </a:solidFill>
              </a:rPr>
              <a:t>• Spring validations: @NotNull, @Pattern, @Email, @Past, @NotBlank...etc</a:t>
            </a:r>
          </a:p>
          <a:p>
            <a:r>
              <a:rPr lang="en-US" sz="1800" dirty="0">
                <a:solidFill>
                  <a:srgbClr val="002060"/>
                </a:solidFill>
              </a:rPr>
              <a:t>@Valid must be used at Method Parameter along with @RequestBody .</a:t>
            </a:r>
          </a:p>
          <a:p>
            <a:endParaRPr lang="en-US" sz="1800" dirty="0">
              <a:solidFill>
                <a:srgbClr val="002060"/>
              </a:solidFill>
            </a:endParaRPr>
          </a:p>
          <a:p>
            <a:pPr marL="0" indent="0">
              <a:buNone/>
            </a:pPr>
            <a:r>
              <a:rPr lang="en-US" sz="2000" b="1" dirty="0">
                <a:solidFill>
                  <a:schemeClr val="accent4"/>
                </a:solidFill>
              </a:rPr>
              <a:t>14) Which annotations are used to define Global Exception Handler class?</a:t>
            </a:r>
          </a:p>
          <a:p>
            <a:r>
              <a:rPr lang="en-US" sz="1800" dirty="0">
                <a:solidFill>
                  <a:schemeClr val="accent4"/>
                </a:solidFill>
              </a:rPr>
              <a:t>@ControllerAdvice (or) @RestControllerAdvice along with @ExceptionHandler</a:t>
            </a:r>
          </a:p>
          <a:p>
            <a:r>
              <a:rPr lang="en-US" sz="1800" dirty="0">
                <a:solidFill>
                  <a:schemeClr val="accent4"/>
                </a:solidFill>
              </a:rPr>
              <a:t> We need to define one user class with annotation @ControllerAdvice or @RestControllerAdvice</a:t>
            </a:r>
          </a:p>
          <a:p>
            <a:r>
              <a:rPr lang="en-US" sz="1800" dirty="0">
                <a:solidFill>
                  <a:schemeClr val="accent4"/>
                </a:solidFill>
              </a:rPr>
              <a:t> Then Define one method and @ExceptionHandler with ExceptionType.</a:t>
            </a:r>
            <a:endParaRPr lang="en-IN" sz="1800" dirty="0">
              <a:solidFill>
                <a:schemeClr val="accent4"/>
              </a:solidFill>
            </a:endParaRPr>
          </a:p>
        </p:txBody>
      </p:sp>
    </p:spTree>
    <p:extLst>
      <p:ext uri="{BB962C8B-B14F-4D97-AF65-F5344CB8AC3E}">
        <p14:creationId xmlns:p14="http://schemas.microsoft.com/office/powerpoint/2010/main" val="6489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26F0B7-4934-C0C9-06E0-0258C86CB0BC}"/>
              </a:ext>
            </a:extLst>
          </p:cNvPr>
          <p:cNvSpPr>
            <a:spLocks noGrp="1"/>
          </p:cNvSpPr>
          <p:nvPr>
            <p:ph type="subTitle" idx="1"/>
          </p:nvPr>
        </p:nvSpPr>
        <p:spPr>
          <a:xfrm>
            <a:off x="0" y="0"/>
            <a:ext cx="12192000" cy="6858000"/>
          </a:xfrm>
        </p:spPr>
        <p:txBody>
          <a:bodyPr>
            <a:normAutofit lnSpcReduction="10000"/>
          </a:bodyPr>
          <a:lstStyle/>
          <a:p>
            <a:pPr algn="l"/>
            <a:r>
              <a:rPr lang="en-US" sz="2000" b="1" dirty="0">
                <a:solidFill>
                  <a:srgbClr val="002060"/>
                </a:solidFill>
              </a:rPr>
              <a:t>15) Explain some Response Status codes ?</a:t>
            </a:r>
          </a:p>
          <a:p>
            <a:pPr marL="285750" indent="-285750" algn="l">
              <a:buFont typeface="Arial" panose="020B0604020202020204" pitchFamily="34" charset="0"/>
              <a:buChar char="•"/>
            </a:pPr>
            <a:r>
              <a:rPr lang="en-US" sz="1800" dirty="0">
                <a:solidFill>
                  <a:srgbClr val="002060"/>
                </a:solidFill>
              </a:rPr>
              <a:t>200-OK indicates Success</a:t>
            </a:r>
          </a:p>
          <a:p>
            <a:pPr algn="l"/>
            <a:r>
              <a:rPr lang="en-US" sz="1800" dirty="0">
                <a:solidFill>
                  <a:srgbClr val="002060"/>
                </a:solidFill>
              </a:rPr>
              <a:t>•    400 - Bad Request - Input data is invalid</a:t>
            </a:r>
          </a:p>
          <a:p>
            <a:pPr marL="285750" indent="-285750" algn="l">
              <a:buFont typeface="Arial" panose="020B0604020202020204" pitchFamily="34" charset="0"/>
              <a:buChar char="•"/>
            </a:pPr>
            <a:r>
              <a:rPr lang="en-US" sz="1800" dirty="0">
                <a:solidFill>
                  <a:srgbClr val="002060"/>
                </a:solidFill>
              </a:rPr>
              <a:t>401- UnAuthorized - Login Request is failed</a:t>
            </a:r>
          </a:p>
          <a:p>
            <a:pPr marL="285750" indent="-285750" algn="l">
              <a:buFont typeface="Arial" panose="020B0604020202020204" pitchFamily="34" charset="0"/>
              <a:buChar char="•"/>
            </a:pPr>
            <a:r>
              <a:rPr lang="en-US" sz="1800" dirty="0">
                <a:solidFill>
                  <a:srgbClr val="002060"/>
                </a:solidFill>
              </a:rPr>
              <a:t>403 Forbidden - User not allowed to access Resource</a:t>
            </a:r>
          </a:p>
          <a:p>
            <a:pPr marL="285750" indent="-285750" algn="l">
              <a:buFont typeface="Arial" panose="020B0604020202020204" pitchFamily="34" charset="0"/>
              <a:buChar char="•"/>
            </a:pPr>
            <a:r>
              <a:rPr lang="en-US" sz="1800" dirty="0">
                <a:solidFill>
                  <a:srgbClr val="002060"/>
                </a:solidFill>
              </a:rPr>
              <a:t> 404 - Not Found - URL is not exist</a:t>
            </a:r>
          </a:p>
          <a:p>
            <a:pPr marL="285750" indent="-285750" algn="l">
              <a:buFont typeface="Arial" panose="020B0604020202020204" pitchFamily="34" charset="0"/>
              <a:buChar char="•"/>
            </a:pPr>
            <a:r>
              <a:rPr lang="en-US" sz="1800" dirty="0">
                <a:solidFill>
                  <a:srgbClr val="002060"/>
                </a:solidFill>
              </a:rPr>
              <a:t>405- Method Not Allowed - Request Method is invalid</a:t>
            </a:r>
          </a:p>
          <a:p>
            <a:pPr algn="l"/>
            <a:r>
              <a:rPr lang="en-US" sz="2000" b="1" dirty="0"/>
              <a:t>17) What is init-binder in Spring WEB?</a:t>
            </a:r>
          </a:p>
          <a:p>
            <a:pPr marL="285750" indent="-285750" algn="l">
              <a:buFont typeface="Arial" panose="020B0604020202020204" pitchFamily="34" charset="0"/>
              <a:buChar char="•"/>
            </a:pPr>
            <a:r>
              <a:rPr lang="en-US" sz="1800" dirty="0"/>
              <a:t>@InitBinder: This annotation is used with the methods</a:t>
            </a:r>
          </a:p>
          <a:p>
            <a:pPr marL="285750" indent="-285750" algn="l">
              <a:buFont typeface="Arial" panose="020B0604020202020204" pitchFamily="34" charset="0"/>
              <a:buChar char="•"/>
            </a:pPr>
            <a:r>
              <a:rPr lang="en-US" sz="1800" dirty="0"/>
              <a:t>which initializes WebDataBinder and works as a preprocessor for each request coming to the controller.</a:t>
            </a:r>
          </a:p>
          <a:p>
            <a:pPr marL="285750" indent="-285750" algn="l">
              <a:buFont typeface="Arial" panose="020B0604020202020204" pitchFamily="34" charset="0"/>
              <a:buChar char="•"/>
            </a:pPr>
            <a:r>
              <a:rPr lang="en-US" sz="1800" dirty="0"/>
              <a:t>• Like String to Date Format Convertsions.</a:t>
            </a:r>
          </a:p>
          <a:p>
            <a:pPr marL="285750" indent="-285750" algn="l">
              <a:buFont typeface="Arial" panose="020B0604020202020204" pitchFamily="34" charset="0"/>
              <a:buChar char="•"/>
            </a:pPr>
            <a:r>
              <a:rPr lang="en-US" sz="1800" dirty="0"/>
              <a:t>Even String to any Special ClassType conversions.</a:t>
            </a:r>
          </a:p>
          <a:p>
            <a:pPr algn="l"/>
            <a:r>
              <a:rPr lang="en-US" sz="2000" b="1" dirty="0">
                <a:solidFill>
                  <a:schemeClr val="accent6"/>
                </a:solidFill>
              </a:rPr>
              <a:t>18) Explain @PathVariable @RequestParam Annotations?</a:t>
            </a:r>
          </a:p>
          <a:p>
            <a:pPr marL="285750" indent="-285750" algn="l">
              <a:buFont typeface="Arial" panose="020B0604020202020204" pitchFamily="34" charset="0"/>
              <a:buChar char="•"/>
            </a:pPr>
            <a:r>
              <a:rPr lang="en-US" sz="1800" dirty="0">
                <a:solidFill>
                  <a:schemeClr val="accent6"/>
                </a:solidFill>
              </a:rPr>
              <a:t> With the @PathVariable annotation, we bind the request URL template path variable to the method variable.</a:t>
            </a:r>
          </a:p>
          <a:p>
            <a:pPr marL="285750" indent="-285750" algn="l">
              <a:buFont typeface="Arial" panose="020B0604020202020204" pitchFamily="34" charset="0"/>
              <a:buChar char="•"/>
            </a:pPr>
            <a:r>
              <a:rPr lang="en-US" sz="1800" dirty="0">
                <a:solidFill>
                  <a:schemeClr val="accent6"/>
                </a:solidFill>
              </a:rPr>
              <a:t> Ex: http://localhost:8080/hello/100/Raghu the 100 value is bound to the id variable and the "Raghu" value to the name    	variable.</a:t>
            </a:r>
          </a:p>
          <a:p>
            <a:pPr marL="285750" indent="-285750" algn="l">
              <a:buFont typeface="Arial" panose="020B0604020202020204" pitchFamily="34" charset="0"/>
              <a:buChar char="•"/>
            </a:pPr>
            <a:r>
              <a:rPr lang="en-US" sz="1800" dirty="0">
                <a:solidFill>
                  <a:schemeClr val="accent6"/>
                </a:solidFill>
              </a:rPr>
              <a:t>With @RequestParam annotation, we can extract values from the query string. For example http://localhost:8080/helloworld?id=100&amp;name=Raghu</a:t>
            </a:r>
          </a:p>
          <a:p>
            <a:pPr marL="285750" indent="-285750" algn="l">
              <a:buFont typeface="Arial" panose="020B0604020202020204" pitchFamily="34" charset="0"/>
              <a:buChar char="•"/>
            </a:pPr>
            <a:r>
              <a:rPr lang="en-US" sz="1800" dirty="0">
                <a:solidFill>
                  <a:schemeClr val="accent6"/>
                </a:solidFill>
              </a:rPr>
              <a:t>While @RequestParams extract values from the query string, @PathVariables extract values from the URI path.</a:t>
            </a:r>
          </a:p>
          <a:p>
            <a:pPr marL="285750" indent="-285750" algn="l">
              <a:buFont typeface="Arial" panose="020B0604020202020204" pitchFamily="34" charset="0"/>
              <a:buChar char="•"/>
            </a:pPr>
            <a:endParaRPr lang="en-IN" sz="1800" dirty="0"/>
          </a:p>
        </p:txBody>
      </p:sp>
    </p:spTree>
    <p:extLst>
      <p:ext uri="{BB962C8B-B14F-4D97-AF65-F5344CB8AC3E}">
        <p14:creationId xmlns:p14="http://schemas.microsoft.com/office/powerpoint/2010/main" val="472631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18C27B3-EFBD-E8B7-7EF3-DAC2976A824B}"/>
              </a:ext>
            </a:extLst>
          </p:cNvPr>
          <p:cNvSpPr>
            <a:spLocks noGrp="1"/>
          </p:cNvSpPr>
          <p:nvPr>
            <p:ph type="subTitle" idx="1"/>
          </p:nvPr>
        </p:nvSpPr>
        <p:spPr>
          <a:xfrm>
            <a:off x="0" y="78658"/>
            <a:ext cx="12192000" cy="6779342"/>
          </a:xfrm>
        </p:spPr>
        <p:txBody>
          <a:bodyPr>
            <a:normAutofit/>
          </a:bodyPr>
          <a:lstStyle/>
          <a:p>
            <a:pPr algn="l"/>
            <a:r>
              <a:rPr lang="en-US" sz="1800" b="1" dirty="0"/>
              <a:t>19) Why do we need View Resolver in Spring MVC?</a:t>
            </a:r>
          </a:p>
          <a:p>
            <a:pPr algn="l"/>
            <a:r>
              <a:rPr lang="en-US" sz="1800" dirty="0"/>
              <a:t>• View Resolver is responsible for rendering of models in the web browser.</a:t>
            </a:r>
          </a:p>
          <a:p>
            <a:pPr algn="l"/>
            <a:r>
              <a:rPr lang="en-US" sz="1800" dirty="0"/>
              <a:t>• The "Internal ResourceViewResolver" is the internal view resolver in the Spring MVC.</a:t>
            </a:r>
          </a:p>
          <a:p>
            <a:pPr algn="l"/>
            <a:r>
              <a:rPr lang="en-US" sz="1800" dirty="0"/>
              <a:t>• There are some important view resolver's in Spring MVC as mentioned below:</a:t>
            </a:r>
          </a:p>
          <a:p>
            <a:pPr marL="285750" indent="-285750" algn="l">
              <a:buFont typeface="Arial" panose="020B0604020202020204" pitchFamily="34" charset="0"/>
              <a:buChar char="•"/>
            </a:pPr>
            <a:r>
              <a:rPr lang="en-US" sz="1800" dirty="0"/>
              <a:t>AbstractCachingViewResolver, XmlViewResolver, UrlBasedViewResolver, ..etc</a:t>
            </a:r>
          </a:p>
          <a:p>
            <a:pPr algn="l"/>
            <a:endParaRPr lang="en-US" sz="1800" dirty="0"/>
          </a:p>
          <a:p>
            <a:pPr algn="l"/>
            <a:r>
              <a:rPr lang="en-US" sz="1800" b="1" dirty="0"/>
              <a:t>20) What is the use of @ModelAttribute annotation?</a:t>
            </a:r>
          </a:p>
          <a:p>
            <a:pPr algn="l"/>
            <a:r>
              <a:rPr lang="en-US" sz="1800" dirty="0">
                <a:solidFill>
                  <a:schemeClr val="accent6">
                    <a:lumMod val="75000"/>
                  </a:schemeClr>
                </a:solidFill>
              </a:rPr>
              <a:t>• It binds a method parameter or a method return value to a named model attribute and then exposes it to a web view.</a:t>
            </a:r>
          </a:p>
          <a:p>
            <a:pPr algn="l"/>
            <a:r>
              <a:rPr lang="en-US" sz="1800" dirty="0">
                <a:solidFill>
                  <a:schemeClr val="accent6">
                    <a:lumMod val="75000"/>
                  </a:schemeClr>
                </a:solidFill>
              </a:rPr>
              <a:t>• If a HTML Form is used and submitted with data then it is converted into one class object (like Employee object) and that can 	be read into code using @ModelAttribute.</a:t>
            </a:r>
          </a:p>
          <a:p>
            <a:pPr algn="l"/>
            <a:r>
              <a:rPr lang="en-US" sz="1800" dirty="0">
                <a:solidFill>
                  <a:schemeClr val="accent6">
                    <a:lumMod val="75000"/>
                  </a:schemeClr>
                </a:solidFill>
              </a:rPr>
              <a:t>• Syntax: @ModelAttribute("objName") ClassName localVariable.</a:t>
            </a:r>
          </a:p>
          <a:p>
            <a:pPr algn="l"/>
            <a:endParaRPr lang="en-US" sz="1800" dirty="0">
              <a:solidFill>
                <a:schemeClr val="accent6">
                  <a:lumMod val="75000"/>
                </a:schemeClr>
              </a:solidFill>
            </a:endParaRPr>
          </a:p>
          <a:p>
            <a:pPr algn="l"/>
            <a:r>
              <a:rPr lang="en-US" sz="2000" b="1" dirty="0"/>
              <a:t>21) Is @Controller and @RestController are stereotypes?</a:t>
            </a:r>
          </a:p>
          <a:p>
            <a:pPr marL="285750" indent="-285750" algn="l">
              <a:buFont typeface="Arial" panose="020B0604020202020204" pitchFamily="34" charset="0"/>
              <a:buChar char="•"/>
            </a:pPr>
            <a:r>
              <a:rPr lang="en-US" sz="1800" dirty="0">
                <a:solidFill>
                  <a:srgbClr val="7030A0"/>
                </a:solidFill>
              </a:rPr>
              <a:t> Yes, both @Controller and @RestController are stereotypes.</a:t>
            </a:r>
          </a:p>
          <a:p>
            <a:pPr marL="285750" indent="-285750" algn="l">
              <a:buFont typeface="Arial" panose="020B0604020202020204" pitchFamily="34" charset="0"/>
              <a:buChar char="•"/>
            </a:pPr>
            <a:r>
              <a:rPr lang="en-US" sz="1800" dirty="0">
                <a:solidFill>
                  <a:srgbClr val="7030A0"/>
                </a:solidFill>
              </a:rPr>
              <a:t> The @Controller is actually a specialization of Spring's @Component stereotype annotation.</a:t>
            </a:r>
          </a:p>
          <a:p>
            <a:pPr marL="285750" indent="-285750" algn="l">
              <a:buFont typeface="Arial" panose="020B0604020202020204" pitchFamily="34" charset="0"/>
              <a:buChar char="•"/>
            </a:pPr>
            <a:r>
              <a:rPr lang="en-US" sz="1800" dirty="0">
                <a:solidFill>
                  <a:srgbClr val="7030A0"/>
                </a:solidFill>
              </a:rPr>
              <a:t>@RestController is a specialization of @Controller for the RESTful web service.</a:t>
            </a:r>
          </a:p>
          <a:p>
            <a:pPr marL="285750" indent="-285750" algn="l">
              <a:buFont typeface="Arial" panose="020B0604020202020204" pitchFamily="34" charset="0"/>
              <a:buChar char="•"/>
            </a:pPr>
            <a:r>
              <a:rPr lang="en-US" sz="1800" dirty="0">
                <a:solidFill>
                  <a:srgbClr val="7030A0"/>
                </a:solidFill>
              </a:rPr>
              <a:t>It not only combines the @ResponseBody and @Controller annotations, but it also gives more meaning to your controller class to clearly indicate that it deals with RESTful requests.</a:t>
            </a:r>
            <a:endParaRPr lang="en-IN" sz="1800" dirty="0">
              <a:solidFill>
                <a:srgbClr val="7030A0"/>
              </a:solidFill>
            </a:endParaRPr>
          </a:p>
        </p:txBody>
      </p:sp>
    </p:spTree>
    <p:extLst>
      <p:ext uri="{BB962C8B-B14F-4D97-AF65-F5344CB8AC3E}">
        <p14:creationId xmlns:p14="http://schemas.microsoft.com/office/powerpoint/2010/main" val="5043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BCDF467-6E85-0580-933E-BD7A274B35A5}"/>
              </a:ext>
            </a:extLst>
          </p:cNvPr>
          <p:cNvSpPr>
            <a:spLocks noGrp="1"/>
          </p:cNvSpPr>
          <p:nvPr>
            <p:ph type="subTitle" idx="1"/>
          </p:nvPr>
        </p:nvSpPr>
        <p:spPr>
          <a:xfrm>
            <a:off x="0" y="0"/>
            <a:ext cx="12192000" cy="6858000"/>
          </a:xfrm>
        </p:spPr>
        <p:txBody>
          <a:bodyPr>
            <a:normAutofit/>
          </a:bodyPr>
          <a:lstStyle/>
          <a:p>
            <a:pPr algn="l"/>
            <a:r>
              <a:rPr lang="en-US" sz="2000" b="1" dirty="0"/>
              <a:t>22) What is the main difference between Spring core and Spring MVC?</a:t>
            </a:r>
          </a:p>
          <a:p>
            <a:pPr algn="l"/>
            <a:r>
              <a:rPr lang="en-US" sz="1800" dirty="0"/>
              <a:t>• Spring MVC is built using Spring core.</a:t>
            </a:r>
          </a:p>
          <a:p>
            <a:pPr algn="l"/>
            <a:r>
              <a:rPr lang="en-US" sz="1800" dirty="0"/>
              <a:t>• Spring core is an IOC container that injects dependencies into various bean classes.</a:t>
            </a:r>
          </a:p>
          <a:p>
            <a:pPr algn="l"/>
            <a:r>
              <a:rPr lang="en-US" sz="1800" dirty="0"/>
              <a:t>• Spring MVC leverages the power of that IOC container to implement web based applications.</a:t>
            </a:r>
          </a:p>
          <a:p>
            <a:pPr algn="l"/>
            <a:r>
              <a:rPr lang="en-US" sz="1800" dirty="0"/>
              <a:t>• Spring container concepts like : Container System, Beans, Scheduling, AOP ..etc</a:t>
            </a:r>
          </a:p>
          <a:p>
            <a:pPr algn="l"/>
            <a:r>
              <a:rPr lang="en-US" sz="2000" b="1" dirty="0"/>
              <a:t>23) What are the ways of reading data from the form in Spring MVC?</a:t>
            </a:r>
          </a:p>
          <a:p>
            <a:pPr algn="l"/>
            <a:r>
              <a:rPr lang="en-US" sz="1800" dirty="0">
                <a:solidFill>
                  <a:srgbClr val="FF0000"/>
                </a:solidFill>
              </a:rPr>
              <a:t>• HttpServletRequest interface - The HttpServletRequest is a java interface present in javax.servlet.http package.</a:t>
            </a:r>
          </a:p>
          <a:p>
            <a:pPr algn="l"/>
            <a:r>
              <a:rPr lang="en-US" sz="1800" dirty="0">
                <a:solidFill>
                  <a:srgbClr val="FF0000"/>
                </a:solidFill>
              </a:rPr>
              <a:t>@RequestParam annotation - The @RequestParam annotation reads the form data and binds it automatically to the parameter.</a:t>
            </a:r>
          </a:p>
          <a:p>
            <a:pPr algn="l"/>
            <a:r>
              <a:rPr lang="en-US" sz="1800" dirty="0">
                <a:solidFill>
                  <a:srgbClr val="FF0000"/>
                </a:solidFill>
              </a:rPr>
              <a:t>@ModelAttribute annotation - The @ModelAttribute annotation binds a method parameter.</a:t>
            </a:r>
          </a:p>
          <a:p>
            <a:pPr algn="l"/>
            <a:r>
              <a:rPr lang="en-US" sz="2000" b="1" dirty="0"/>
              <a:t>24) What is ResponseEntity&lt;T&gt; in Spring REST?</a:t>
            </a:r>
          </a:p>
          <a:p>
            <a:pPr algn="l"/>
            <a:r>
              <a:rPr lang="en-US" sz="1800" dirty="0"/>
              <a:t>• The final output of RestController is ResponseEntity. It must be used for method ReturnType.</a:t>
            </a:r>
          </a:p>
          <a:p>
            <a:pPr algn="l"/>
            <a:r>
              <a:rPr lang="en-US" sz="1800" dirty="0"/>
              <a:t>• It contains Body, Http Headers and Response Code.</a:t>
            </a:r>
          </a:p>
          <a:p>
            <a:pPr algn="l"/>
            <a:r>
              <a:rPr lang="en-US" sz="1800" dirty="0"/>
              <a:t>• It can be converted into JSON, XML formats using @ResponseBody, for non-String return types.</a:t>
            </a:r>
          </a:p>
          <a:p>
            <a:pPr algn="l"/>
            <a:r>
              <a:rPr lang="en-US" sz="2000" b="1" dirty="0">
                <a:solidFill>
                  <a:srgbClr val="0070C0"/>
                </a:solidFill>
              </a:rPr>
              <a:t>25) Why @RequestHeader is used in Spring WEB?</a:t>
            </a:r>
          </a:p>
          <a:p>
            <a:pPr algn="l"/>
            <a:r>
              <a:rPr lang="en-US" sz="1800" b="1" dirty="0">
                <a:solidFill>
                  <a:srgbClr val="0070C0"/>
                </a:solidFill>
              </a:rPr>
              <a:t>• </a:t>
            </a:r>
            <a:r>
              <a:rPr lang="en-US" sz="1800" dirty="0">
                <a:solidFill>
                  <a:srgbClr val="0070C0"/>
                </a:solidFill>
              </a:rPr>
              <a:t>This annotation is used to read Header Parameters sent by client application</a:t>
            </a:r>
          </a:p>
          <a:p>
            <a:pPr algn="l"/>
            <a:r>
              <a:rPr lang="en-US" sz="1800" dirty="0">
                <a:solidFill>
                  <a:srgbClr val="0070C0"/>
                </a:solidFill>
              </a:rPr>
              <a:t>• Like Authorization Header, even any custom headers too.</a:t>
            </a:r>
          </a:p>
          <a:p>
            <a:pPr algn="l"/>
            <a:r>
              <a:rPr lang="en-US" sz="1800" dirty="0">
                <a:solidFill>
                  <a:srgbClr val="0070C0"/>
                </a:solidFill>
              </a:rPr>
              <a:t>Example:@RequestHeader("Authorization")String authKey</a:t>
            </a:r>
            <a:endParaRPr lang="en-IN" sz="1800" dirty="0">
              <a:solidFill>
                <a:srgbClr val="0070C0"/>
              </a:solidFill>
            </a:endParaRPr>
          </a:p>
        </p:txBody>
      </p:sp>
    </p:spTree>
    <p:extLst>
      <p:ext uri="{BB962C8B-B14F-4D97-AF65-F5344CB8AC3E}">
        <p14:creationId xmlns:p14="http://schemas.microsoft.com/office/powerpoint/2010/main" val="3996429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2C9AF66-26CB-E97A-C4BC-4B107E450E14}"/>
              </a:ext>
            </a:extLst>
          </p:cNvPr>
          <p:cNvSpPr>
            <a:spLocks noGrp="1"/>
          </p:cNvSpPr>
          <p:nvPr>
            <p:ph type="subTitle" idx="1"/>
          </p:nvPr>
        </p:nvSpPr>
        <p:spPr>
          <a:xfrm>
            <a:off x="0" y="0"/>
            <a:ext cx="12192000" cy="6858000"/>
          </a:xfrm>
        </p:spPr>
        <p:txBody>
          <a:bodyPr>
            <a:normAutofit/>
          </a:bodyPr>
          <a:lstStyle/>
          <a:p>
            <a:r>
              <a:rPr lang="en-US" sz="2500" b="1" dirty="0">
                <a:solidFill>
                  <a:srgbClr val="FF0000"/>
                </a:solidFill>
              </a:rPr>
              <a:t>Spring Data Jpa</a:t>
            </a:r>
          </a:p>
          <a:p>
            <a:pPr algn="l"/>
            <a:r>
              <a:rPr lang="en-US" sz="2000" b="1" dirty="0"/>
              <a:t>Q1) What is ORM?</a:t>
            </a:r>
          </a:p>
          <a:p>
            <a:pPr marL="285750" indent="-285750" algn="l">
              <a:buFont typeface="Arial" panose="020B0604020202020204" pitchFamily="34" charset="0"/>
              <a:buChar char="•"/>
            </a:pPr>
            <a:r>
              <a:rPr lang="en-US" sz="1800" dirty="0"/>
              <a:t>ORM Stands for Object Relational Mapping.</a:t>
            </a:r>
          </a:p>
          <a:p>
            <a:pPr algn="l"/>
            <a:r>
              <a:rPr lang="en-US" sz="1800" dirty="0"/>
              <a:t>• It is a technique used in creating a "bridge" between object-oriented programs and relational database.</a:t>
            </a:r>
          </a:p>
          <a:p>
            <a:pPr algn="l"/>
            <a:r>
              <a:rPr lang="en-US" sz="1800" dirty="0"/>
              <a:t>• It is mainly for Database Operations.</a:t>
            </a:r>
          </a:p>
          <a:p>
            <a:pPr algn="l"/>
            <a:r>
              <a:rPr lang="en-US" sz="1800" dirty="0"/>
              <a:t>Every Operation need to be in Object format (save, update, delete and select)</a:t>
            </a:r>
          </a:p>
          <a:p>
            <a:pPr algn="l"/>
            <a:r>
              <a:rPr lang="en-US" sz="2000" b="1" dirty="0"/>
              <a:t>Q2)What is JPA?</a:t>
            </a:r>
          </a:p>
          <a:p>
            <a:pPr algn="l"/>
            <a:r>
              <a:rPr lang="en-US" sz="1800" dirty="0"/>
              <a:t>• JPA stands for Java Persistence API.</a:t>
            </a:r>
          </a:p>
          <a:p>
            <a:pPr algn="l"/>
            <a:r>
              <a:rPr lang="en-US" sz="1800" dirty="0"/>
              <a:t>• It is one of ORM Specification.</a:t>
            </a:r>
          </a:p>
          <a:p>
            <a:pPr algn="l"/>
            <a:r>
              <a:rPr lang="en-US" sz="1800" dirty="0"/>
              <a:t>• It is a Java specification used to persist data between</a:t>
            </a:r>
          </a:p>
          <a:p>
            <a:pPr marL="285750" indent="-285750" algn="l">
              <a:buFont typeface="Arial" panose="020B0604020202020204" pitchFamily="34" charset="0"/>
              <a:buChar char="•"/>
            </a:pPr>
            <a:r>
              <a:rPr lang="en-US" sz="1800" dirty="0"/>
              <a:t> the relational database and Java objects.</a:t>
            </a:r>
          </a:p>
          <a:p>
            <a:pPr algn="l"/>
            <a:r>
              <a:rPr lang="en-US" sz="1800" dirty="0"/>
              <a:t>• It acts as a bridge between java class and relational databases.</a:t>
            </a:r>
          </a:p>
          <a:p>
            <a:pPr algn="l"/>
            <a:endParaRPr lang="en-US" sz="1800" dirty="0"/>
          </a:p>
          <a:p>
            <a:pPr algn="l"/>
            <a:r>
              <a:rPr lang="en-US" sz="2000" b="1" dirty="0"/>
              <a:t>Q3) Explain Mapping Rule in JPA?</a:t>
            </a:r>
          </a:p>
          <a:p>
            <a:pPr algn="l"/>
            <a:r>
              <a:rPr lang="en-US" sz="1800" dirty="0"/>
              <a:t>• We define Entity(POJO) class for one Table</a:t>
            </a:r>
          </a:p>
          <a:p>
            <a:pPr algn="l"/>
            <a:r>
              <a:rPr lang="en-US" sz="1800" dirty="0"/>
              <a:t>• We define one variable for one column</a:t>
            </a:r>
          </a:p>
          <a:p>
            <a:pPr algn="l"/>
            <a:r>
              <a:rPr lang="en-US" sz="1800" dirty="0"/>
              <a:t>• Then One Object is converted into One Row (even reverse)</a:t>
            </a:r>
            <a:endParaRPr lang="en-IN" sz="1800" dirty="0"/>
          </a:p>
        </p:txBody>
      </p:sp>
    </p:spTree>
    <p:extLst>
      <p:ext uri="{BB962C8B-B14F-4D97-AF65-F5344CB8AC3E}">
        <p14:creationId xmlns:p14="http://schemas.microsoft.com/office/powerpoint/2010/main" val="2370780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097C28-7B8F-6AFB-7255-0D6765CEDBDF}"/>
              </a:ext>
            </a:extLst>
          </p:cNvPr>
          <p:cNvSpPr>
            <a:spLocks noGrp="1"/>
          </p:cNvSpPr>
          <p:nvPr>
            <p:ph type="subTitle" idx="1"/>
          </p:nvPr>
        </p:nvSpPr>
        <p:spPr>
          <a:xfrm>
            <a:off x="0" y="0"/>
            <a:ext cx="12192000" cy="6858000"/>
          </a:xfrm>
        </p:spPr>
        <p:txBody>
          <a:bodyPr/>
          <a:lstStyle/>
          <a:p>
            <a:pPr algn="l"/>
            <a:r>
              <a:rPr lang="en-IN" sz="2000" b="1" dirty="0"/>
              <a:t>Q4) What is the difference between JPA and Hibernate?</a:t>
            </a:r>
          </a:p>
          <a:p>
            <a:pPr marL="285750" indent="-285750" algn="l">
              <a:buFont typeface="Arial" panose="020B0604020202020204" pitchFamily="34" charset="0"/>
              <a:buChar char="•"/>
            </a:pPr>
            <a:r>
              <a:rPr lang="en-IN" sz="1800" dirty="0"/>
              <a:t>JPA is a Specification given by Sun Microsystems, now part of Oracle.</a:t>
            </a:r>
          </a:p>
          <a:p>
            <a:pPr marL="285750" indent="-285750" algn="l">
              <a:buFont typeface="Arial" panose="020B0604020202020204" pitchFamily="34" charset="0"/>
              <a:buChar char="•"/>
            </a:pPr>
            <a:r>
              <a:rPr lang="en-IN" sz="1800" dirty="0"/>
              <a:t>Hibernate is a JPA implementation.</a:t>
            </a:r>
          </a:p>
          <a:p>
            <a:pPr marL="285750" indent="-285750" algn="l">
              <a:buFont typeface="Arial" panose="020B0604020202020204" pitchFamily="34" charset="0"/>
              <a:buChar char="•"/>
            </a:pPr>
            <a:r>
              <a:rPr lang="en-IN" sz="1800" dirty="0"/>
              <a:t>Other JPA Implementations are:</a:t>
            </a:r>
          </a:p>
          <a:p>
            <a:pPr marL="285750" indent="-285750" algn="l">
              <a:buFont typeface="Arial" panose="020B0604020202020204" pitchFamily="34" charset="0"/>
              <a:buChar char="•"/>
            </a:pPr>
            <a:r>
              <a:rPr lang="en-IN" sz="1800" dirty="0"/>
              <a:t>EclipseLink, Apache Open JPA, iBatis, TopLink ...et</a:t>
            </a:r>
          </a:p>
          <a:p>
            <a:pPr algn="l"/>
            <a:r>
              <a:rPr lang="en-IN" sz="2000" b="1" dirty="0">
                <a:solidFill>
                  <a:schemeClr val="tx2"/>
                </a:solidFill>
              </a:rPr>
              <a:t>Q5) What are some advantages of using JPA?</a:t>
            </a:r>
          </a:p>
          <a:p>
            <a:pPr marL="285750" indent="-285750" algn="l">
              <a:buFont typeface="Arial" panose="020B0604020202020204" pitchFamily="34" charset="0"/>
              <a:buChar char="•"/>
            </a:pPr>
            <a:r>
              <a:rPr lang="en-IN" sz="1800" dirty="0">
                <a:solidFill>
                  <a:schemeClr val="tx2"/>
                </a:solidFill>
              </a:rPr>
              <a:t>Database Independent (Dialect)</a:t>
            </a:r>
          </a:p>
          <a:p>
            <a:pPr marL="285750" indent="-285750" algn="l">
              <a:buFont typeface="Arial" panose="020B0604020202020204" pitchFamily="34" charset="0"/>
              <a:buChar char="•"/>
            </a:pPr>
            <a:r>
              <a:rPr lang="en-IN" sz="1800" dirty="0">
                <a:solidFill>
                  <a:schemeClr val="tx2"/>
                </a:solidFill>
              </a:rPr>
              <a:t>• Easy to Develop Database Operations</a:t>
            </a:r>
          </a:p>
          <a:p>
            <a:pPr marL="285750" indent="-285750" algn="l">
              <a:buFont typeface="Arial" panose="020B0604020202020204" pitchFamily="34" charset="0"/>
              <a:buChar char="•"/>
            </a:pPr>
            <a:r>
              <a:rPr lang="en-IN" sz="1800" dirty="0">
                <a:solidFill>
                  <a:schemeClr val="tx2"/>
                </a:solidFill>
              </a:rPr>
              <a:t>• JPQL/HQL support</a:t>
            </a:r>
          </a:p>
          <a:p>
            <a:pPr marL="285750" indent="-285750" algn="l">
              <a:buFont typeface="Arial" panose="020B0604020202020204" pitchFamily="34" charset="0"/>
              <a:buChar char="•"/>
            </a:pPr>
            <a:r>
              <a:rPr lang="en-IN" sz="1800" dirty="0">
                <a:solidFill>
                  <a:schemeClr val="tx2"/>
                </a:solidFill>
              </a:rPr>
              <a:t>• Type(Datatypes) and Parameter Handling.</a:t>
            </a:r>
          </a:p>
          <a:p>
            <a:pPr marL="285750" indent="-285750" algn="l">
              <a:buFont typeface="Arial" panose="020B0604020202020204" pitchFamily="34" charset="0"/>
              <a:buChar char="•"/>
            </a:pPr>
            <a:endParaRPr lang="en-IN" sz="1800" dirty="0">
              <a:solidFill>
                <a:schemeClr val="tx2"/>
              </a:solidFill>
            </a:endParaRPr>
          </a:p>
          <a:p>
            <a:pPr algn="l"/>
            <a:r>
              <a:rPr lang="en-US" sz="2000" b="1" dirty="0">
                <a:solidFill>
                  <a:schemeClr val="accent6"/>
                </a:solidFill>
              </a:rPr>
              <a:t>Q6) What is the Spring data (or) Spring Boot Data JPA repository?</a:t>
            </a:r>
          </a:p>
          <a:p>
            <a:pPr marL="285750" indent="-285750" algn="l">
              <a:buFont typeface="Arial" panose="020B0604020202020204" pitchFamily="34" charset="0"/>
              <a:buChar char="•"/>
            </a:pPr>
            <a:r>
              <a:rPr lang="en-US" sz="1800" dirty="0">
                <a:solidFill>
                  <a:schemeClr val="accent6"/>
                </a:solidFill>
              </a:rPr>
              <a:t>• There are Mainly three Spring data / Spring Boot Data JPA repository</a:t>
            </a:r>
          </a:p>
          <a:p>
            <a:pPr marL="285750" indent="-285750" algn="l">
              <a:buFont typeface="Arial" panose="020B0604020202020204" pitchFamily="34" charset="0"/>
              <a:buChar char="•"/>
            </a:pPr>
            <a:r>
              <a:rPr lang="en-US" sz="1800" dirty="0">
                <a:solidFill>
                  <a:schemeClr val="accent6"/>
                </a:solidFill>
              </a:rPr>
              <a:t>1) CrudRepository</a:t>
            </a:r>
          </a:p>
          <a:p>
            <a:pPr marL="285750" indent="-285750" algn="l">
              <a:buFont typeface="Arial" panose="020B0604020202020204" pitchFamily="34" charset="0"/>
              <a:buChar char="•"/>
            </a:pPr>
            <a:r>
              <a:rPr lang="en-US" sz="1800" dirty="0">
                <a:solidFill>
                  <a:schemeClr val="accent6"/>
                </a:solidFill>
              </a:rPr>
              <a:t>2) PagingAndSortingRepository</a:t>
            </a:r>
          </a:p>
          <a:p>
            <a:pPr marL="285750" indent="-285750" algn="l">
              <a:buFont typeface="Arial" panose="020B0604020202020204" pitchFamily="34" charset="0"/>
              <a:buChar char="•"/>
            </a:pPr>
            <a:r>
              <a:rPr lang="en-US" sz="1800" dirty="0">
                <a:solidFill>
                  <a:schemeClr val="accent6"/>
                </a:solidFill>
              </a:rPr>
              <a:t>3) JpaRepository</a:t>
            </a:r>
          </a:p>
          <a:p>
            <a:pPr marL="285750" indent="-285750" algn="l">
              <a:buFont typeface="Arial" panose="020B0604020202020204" pitchFamily="34" charset="0"/>
              <a:buChar char="•"/>
            </a:pPr>
            <a:r>
              <a:rPr lang="en-US" sz="1800" dirty="0">
                <a:solidFill>
                  <a:schemeClr val="accent6"/>
                </a:solidFill>
              </a:rPr>
              <a:t>Here all these three are interface,</a:t>
            </a:r>
          </a:p>
          <a:p>
            <a:pPr marL="285750" indent="-285750" algn="l">
              <a:buFont typeface="Arial" panose="020B0604020202020204" pitchFamily="34" charset="0"/>
              <a:buChar char="•"/>
            </a:pPr>
            <a:r>
              <a:rPr lang="en-US" sz="1800" dirty="0">
                <a:solidFill>
                  <a:schemeClr val="accent6"/>
                </a:solidFill>
              </a:rPr>
              <a:t>its implementation class(proxy class) is generated by spring boot at run time.</a:t>
            </a:r>
          </a:p>
        </p:txBody>
      </p:sp>
    </p:spTree>
    <p:extLst>
      <p:ext uri="{BB962C8B-B14F-4D97-AF65-F5344CB8AC3E}">
        <p14:creationId xmlns:p14="http://schemas.microsoft.com/office/powerpoint/2010/main" val="1046218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C8E5080-C0DD-E2D5-FA68-C7729417FBCE}"/>
              </a:ext>
            </a:extLst>
          </p:cNvPr>
          <p:cNvSpPr>
            <a:spLocks noGrp="1"/>
          </p:cNvSpPr>
          <p:nvPr>
            <p:ph type="subTitle" idx="1"/>
          </p:nvPr>
        </p:nvSpPr>
        <p:spPr>
          <a:xfrm>
            <a:off x="0" y="0"/>
            <a:ext cx="12192000" cy="6858000"/>
          </a:xfrm>
        </p:spPr>
        <p:txBody>
          <a:bodyPr>
            <a:normAutofit/>
          </a:bodyPr>
          <a:lstStyle/>
          <a:p>
            <a:pPr algn="l"/>
            <a:r>
              <a:rPr lang="en-IN" sz="2000" b="1" dirty="0"/>
              <a:t>Q7) What is the difference between PagingAndSortingRepository and JpaRepository?</a:t>
            </a:r>
          </a:p>
          <a:p>
            <a:pPr algn="l"/>
            <a:r>
              <a:rPr lang="en-IN" sz="1800" dirty="0"/>
              <a:t>• JpaRepository works only for relational databases</a:t>
            </a:r>
          </a:p>
          <a:p>
            <a:pPr algn="l"/>
            <a:r>
              <a:rPr lang="en-IN" sz="1800" dirty="0"/>
              <a:t>   like MySQL, Oracle, Postgres ..etc</a:t>
            </a:r>
          </a:p>
          <a:p>
            <a:pPr algn="l"/>
            <a:r>
              <a:rPr lang="en-IN" sz="1800" dirty="0"/>
              <a:t>• PagingAndSorting</a:t>
            </a:r>
          </a:p>
          <a:p>
            <a:pPr algn="l"/>
            <a:endParaRPr lang="en-IN" sz="1800" dirty="0"/>
          </a:p>
          <a:p>
            <a:pPr algn="l"/>
            <a:r>
              <a:rPr lang="en-US" sz="2000" b="1" dirty="0"/>
              <a:t>Q8) What are pre-defined methods given by Repository interfaces?</a:t>
            </a:r>
          </a:p>
          <a:p>
            <a:pPr algn="l"/>
            <a:r>
              <a:rPr lang="en-US" sz="1800" dirty="0"/>
              <a:t>There are methods like:</a:t>
            </a:r>
          </a:p>
          <a:p>
            <a:pPr algn="l"/>
            <a:r>
              <a:rPr lang="en-US" sz="1800" dirty="0"/>
              <a:t>  1. save()</a:t>
            </a:r>
          </a:p>
          <a:p>
            <a:pPr algn="l"/>
            <a:r>
              <a:rPr lang="en-US" sz="1800" dirty="0"/>
              <a:t>2. delete()</a:t>
            </a:r>
          </a:p>
          <a:p>
            <a:pPr algn="l"/>
            <a:r>
              <a:rPr lang="en-US" sz="1800" dirty="0"/>
              <a:t>3. findById()</a:t>
            </a:r>
          </a:p>
          <a:p>
            <a:pPr algn="l"/>
            <a:r>
              <a:rPr lang="en-US" sz="1800" dirty="0"/>
              <a:t>4. findAll()</a:t>
            </a:r>
          </a:p>
          <a:p>
            <a:pPr algn="l"/>
            <a:r>
              <a:rPr lang="en-US" sz="1800" dirty="0"/>
              <a:t>5. deleteByld()</a:t>
            </a:r>
          </a:p>
          <a:p>
            <a:pPr algn="l"/>
            <a:r>
              <a:rPr lang="en-US" sz="1800" dirty="0"/>
              <a:t>6. count()</a:t>
            </a:r>
          </a:p>
          <a:p>
            <a:pPr algn="l"/>
            <a:r>
              <a:rPr lang="en-US" sz="1800" dirty="0"/>
              <a:t>7. existById()</a:t>
            </a:r>
          </a:p>
          <a:p>
            <a:pPr algn="l"/>
            <a:r>
              <a:rPr lang="en-US" sz="1800" dirty="0"/>
              <a:t>8. findAll(Sort)</a:t>
            </a:r>
          </a:p>
          <a:p>
            <a:pPr algn="l"/>
            <a:r>
              <a:rPr lang="en-US" sz="1800" dirty="0"/>
              <a:t>9. findAll(Pageable)</a:t>
            </a:r>
            <a:endParaRPr lang="en-IN" sz="1800" dirty="0"/>
          </a:p>
        </p:txBody>
      </p:sp>
    </p:spTree>
    <p:extLst>
      <p:ext uri="{BB962C8B-B14F-4D97-AF65-F5344CB8AC3E}">
        <p14:creationId xmlns:p14="http://schemas.microsoft.com/office/powerpoint/2010/main" val="1185387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7C364FA-5B9C-B3E9-A700-4193A3E25929}"/>
              </a:ext>
            </a:extLst>
          </p:cNvPr>
          <p:cNvSpPr>
            <a:spLocks noGrp="1"/>
          </p:cNvSpPr>
          <p:nvPr>
            <p:ph type="subTitle" idx="1"/>
          </p:nvPr>
        </p:nvSpPr>
        <p:spPr>
          <a:xfrm>
            <a:off x="0" y="0"/>
            <a:ext cx="12192000" cy="6858000"/>
          </a:xfrm>
        </p:spPr>
        <p:txBody>
          <a:bodyPr>
            <a:normAutofit/>
          </a:bodyPr>
          <a:lstStyle/>
          <a:p>
            <a:pPr algn="l"/>
            <a:r>
              <a:rPr lang="en-US" sz="2000" b="1" dirty="0"/>
              <a:t>Q9) What is Entity class and Explain commonly used annotations for this?</a:t>
            </a:r>
          </a:p>
          <a:p>
            <a:pPr algn="l"/>
            <a:r>
              <a:rPr lang="en-US" sz="1800" dirty="0"/>
              <a:t>• A class mapped with Database Table is called as Entity class</a:t>
            </a:r>
          </a:p>
          <a:p>
            <a:pPr algn="l"/>
            <a:r>
              <a:rPr lang="en-US" sz="1800" dirty="0"/>
              <a:t>• We can also </a:t>
            </a:r>
            <a:r>
              <a:rPr lang="en-US" sz="1800" dirty="0" err="1"/>
              <a:t>calle</a:t>
            </a:r>
            <a:r>
              <a:rPr lang="en-US" sz="1800" dirty="0"/>
              <a:t> it as POJO (Plain Old Java Object).</a:t>
            </a:r>
          </a:p>
          <a:p>
            <a:pPr algn="l"/>
            <a:r>
              <a:rPr lang="en-US" sz="1800" dirty="0"/>
              <a:t>• It must be mapped with Database table using JPA Annotations.</a:t>
            </a:r>
          </a:p>
          <a:p>
            <a:pPr algn="l"/>
            <a:r>
              <a:rPr lang="en-US" sz="1800" dirty="0"/>
              <a:t>• Like @Entity, @Table, @ld, @Column..etc</a:t>
            </a:r>
          </a:p>
          <a:p>
            <a:pPr algn="l"/>
            <a:r>
              <a:rPr lang="en-IN" sz="2000" b="1" dirty="0">
                <a:solidFill>
                  <a:schemeClr val="accent6"/>
                </a:solidFill>
              </a:rPr>
              <a:t>Q10) What is the naming convention for finder methods in the Spring data repository interface?</a:t>
            </a:r>
          </a:p>
          <a:p>
            <a:pPr algn="l"/>
            <a:r>
              <a:rPr lang="en-IN" sz="1800" dirty="0">
                <a:solidFill>
                  <a:schemeClr val="accent6"/>
                </a:solidFill>
              </a:rPr>
              <a:t>• The Naming convetion of finder Method is predefind keyword</a:t>
            </a:r>
          </a:p>
          <a:p>
            <a:pPr marL="285750" indent="-285750" algn="l">
              <a:buFont typeface="Arial" panose="020B0604020202020204" pitchFamily="34" charset="0"/>
              <a:buChar char="•"/>
            </a:pPr>
            <a:r>
              <a:rPr lang="en-IN" sz="1800" dirty="0">
                <a:solidFill>
                  <a:schemeClr val="accent6"/>
                </a:solidFill>
              </a:rPr>
              <a:t> followed by variable name in java class</a:t>
            </a:r>
          </a:p>
          <a:p>
            <a:pPr algn="l"/>
            <a:r>
              <a:rPr lang="en-IN" sz="1800" dirty="0">
                <a:solidFill>
                  <a:schemeClr val="accent6"/>
                </a:solidFill>
              </a:rPr>
              <a:t>• Syntax: &lt;ReturnType&gt; </a:t>
            </a:r>
            <a:r>
              <a:rPr lang="en-IN" sz="1800" dirty="0" err="1">
                <a:solidFill>
                  <a:schemeClr val="accent6"/>
                </a:solidFill>
              </a:rPr>
              <a:t>findBy</a:t>
            </a:r>
            <a:r>
              <a:rPr lang="en-IN" sz="1800" dirty="0">
                <a:solidFill>
                  <a:schemeClr val="accent6"/>
                </a:solidFill>
              </a:rPr>
              <a:t>&lt;VariableAndKeywords&gt;(DataType Params);</a:t>
            </a:r>
          </a:p>
          <a:p>
            <a:pPr algn="l"/>
            <a:r>
              <a:rPr lang="en-IN" sz="1800" dirty="0">
                <a:solidFill>
                  <a:schemeClr val="accent6"/>
                </a:solidFill>
              </a:rPr>
              <a:t>Ex: List&lt;User&gt; findByLastName(String lastName)</a:t>
            </a:r>
          </a:p>
          <a:p>
            <a:pPr algn="l"/>
            <a:endParaRPr lang="en-IN" sz="1800" dirty="0"/>
          </a:p>
          <a:p>
            <a:pPr algn="l"/>
            <a:r>
              <a:rPr lang="en-US" sz="2000" b="1" dirty="0"/>
              <a:t>Q11) How can we create a custom repository in Spring data JPA?</a:t>
            </a:r>
          </a:p>
          <a:p>
            <a:pPr algn="l"/>
            <a:r>
              <a:rPr lang="en-US" sz="1800" dirty="0"/>
              <a:t>• We can create custom repository by extending any one of the below interface :-</a:t>
            </a:r>
          </a:p>
          <a:p>
            <a:pPr algn="l"/>
            <a:r>
              <a:rPr lang="en-US" sz="1800" dirty="0"/>
              <a:t>1) Repository</a:t>
            </a:r>
          </a:p>
          <a:p>
            <a:pPr algn="l"/>
            <a:r>
              <a:rPr lang="en-US" sz="1800" dirty="0"/>
              <a:t>2) CrudRepository</a:t>
            </a:r>
          </a:p>
          <a:p>
            <a:pPr algn="l"/>
            <a:r>
              <a:rPr lang="en-US" sz="1800" dirty="0"/>
              <a:t>3) PagingAndSortingRepository</a:t>
            </a:r>
          </a:p>
          <a:p>
            <a:pPr algn="l"/>
            <a:r>
              <a:rPr lang="en-US" sz="1800" dirty="0"/>
              <a:t>4) JpaRepository</a:t>
            </a:r>
            <a:endParaRPr lang="en-IN" sz="1800" dirty="0"/>
          </a:p>
        </p:txBody>
      </p:sp>
    </p:spTree>
    <p:extLst>
      <p:ext uri="{BB962C8B-B14F-4D97-AF65-F5344CB8AC3E}">
        <p14:creationId xmlns:p14="http://schemas.microsoft.com/office/powerpoint/2010/main" val="195714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D81FE5-9EDE-2AEA-C973-A4E48CDE9476}"/>
              </a:ext>
            </a:extLst>
          </p:cNvPr>
          <p:cNvSpPr>
            <a:spLocks noGrp="1"/>
          </p:cNvSpPr>
          <p:nvPr>
            <p:ph idx="1"/>
          </p:nvPr>
        </p:nvSpPr>
        <p:spPr>
          <a:xfrm>
            <a:off x="0" y="0"/>
            <a:ext cx="12192000" cy="6858000"/>
          </a:xfrm>
        </p:spPr>
        <p:txBody>
          <a:bodyPr>
            <a:normAutofit fontScale="92500" lnSpcReduction="10000"/>
          </a:bodyPr>
          <a:lstStyle/>
          <a:p>
            <a:pPr marL="0" indent="0">
              <a:buNone/>
            </a:pPr>
            <a:r>
              <a:rPr lang="en-US" sz="1800" b="1" dirty="0"/>
              <a:t>Q4) What are the types of DI ?</a:t>
            </a:r>
          </a:p>
          <a:p>
            <a:r>
              <a:rPr lang="en-US" sz="1800" dirty="0">
                <a:solidFill>
                  <a:schemeClr val="accent1"/>
                </a:solidFill>
              </a:rPr>
              <a:t>Mainly there are 3 types of Dependency Injections</a:t>
            </a:r>
          </a:p>
          <a:p>
            <a:r>
              <a:rPr lang="en-US" sz="1800" b="1" dirty="0">
                <a:solidFill>
                  <a:schemeClr val="accent1"/>
                </a:solidFill>
              </a:rPr>
              <a:t>Constructor injection</a:t>
            </a:r>
            <a:r>
              <a:rPr lang="en-US" sz="1800" dirty="0">
                <a:solidFill>
                  <a:schemeClr val="accent1"/>
                </a:solidFill>
              </a:rPr>
              <a:t>: the</a:t>
            </a:r>
            <a:r>
              <a:rPr lang="en-US" sz="1800" b="0" i="0" dirty="0">
                <a:solidFill>
                  <a:schemeClr val="accent1"/>
                </a:solidFill>
                <a:effectLst/>
                <a:highlight>
                  <a:srgbClr val="FFFFFF"/>
                </a:highlight>
                <a:latin typeface="Lato" panose="020F0502020204030204" pitchFamily="34" charset="0"/>
              </a:rPr>
              <a:t> dependencies are provided through a class constructor.</a:t>
            </a:r>
            <a:endParaRPr lang="en-US" sz="1800" dirty="0">
              <a:solidFill>
                <a:schemeClr val="accent1"/>
              </a:solidFill>
            </a:endParaRPr>
          </a:p>
          <a:p>
            <a:r>
              <a:rPr lang="en-US" sz="1800" b="1" dirty="0">
                <a:solidFill>
                  <a:schemeClr val="accent1"/>
                </a:solidFill>
              </a:rPr>
              <a:t>Setter Injection</a:t>
            </a:r>
            <a:r>
              <a:rPr lang="en-US" sz="1800" dirty="0">
                <a:solidFill>
                  <a:schemeClr val="accent1"/>
                </a:solidFill>
              </a:rPr>
              <a:t>: the</a:t>
            </a:r>
            <a:r>
              <a:rPr lang="en-US" sz="1800" b="0" i="0" dirty="0">
                <a:solidFill>
                  <a:schemeClr val="accent1"/>
                </a:solidFill>
                <a:effectLst/>
                <a:highlight>
                  <a:srgbClr val="FFFFFF"/>
                </a:highlight>
                <a:latin typeface="Lato" panose="020F0502020204030203" pitchFamily="34" charset="0"/>
              </a:rPr>
              <a:t> client exposes a setter method that the injector uses to inject the dependency.</a:t>
            </a:r>
            <a:endParaRPr lang="en-US" sz="1800" dirty="0">
              <a:solidFill>
                <a:schemeClr val="accent1"/>
              </a:solidFill>
            </a:endParaRPr>
          </a:p>
          <a:p>
            <a:r>
              <a:rPr lang="en-US" sz="1800" dirty="0">
                <a:solidFill>
                  <a:schemeClr val="accent1"/>
                </a:solidFill>
              </a:rPr>
              <a:t>Field Injection (@Autowired)</a:t>
            </a:r>
          </a:p>
          <a:p>
            <a:pPr marL="0" indent="0">
              <a:buNone/>
            </a:pPr>
            <a:r>
              <a:rPr lang="en-US" sz="1900" b="1" dirty="0"/>
              <a:t>Q5) What is IOC in Spring?</a:t>
            </a:r>
          </a:p>
          <a:p>
            <a:r>
              <a:rPr lang="en-US" sz="1900" dirty="0"/>
              <a:t>The full form of IOC is Inversion of Control.</a:t>
            </a:r>
          </a:p>
          <a:p>
            <a:r>
              <a:rPr lang="en-US" sz="1900" dirty="0">
                <a:solidFill>
                  <a:schemeClr val="accent6"/>
                </a:solidFill>
              </a:rPr>
              <a:t>Basically the spring container uses Dependency injection for managing the application components by creating objects writing them together along with configuring and managing their overall life cycles.</a:t>
            </a:r>
          </a:p>
          <a:p>
            <a:pPr marL="0" indent="0">
              <a:buNone/>
            </a:pPr>
            <a:r>
              <a:rPr lang="en-US" sz="1900" dirty="0"/>
              <a:t>• </a:t>
            </a:r>
            <a:r>
              <a:rPr lang="en-US" sz="1900" dirty="0">
                <a:solidFill>
                  <a:schemeClr val="accent6"/>
                </a:solidFill>
              </a:rPr>
              <a:t>The instructions for the spring container to do the tasks will provided either by XML configuration, Annotation of java code, This whole process called as Inversion of control.</a:t>
            </a:r>
          </a:p>
          <a:p>
            <a:pPr marL="0" indent="0">
              <a:buNone/>
            </a:pPr>
            <a:r>
              <a:rPr lang="en-US" sz="1900" b="1" dirty="0"/>
              <a:t>Q6) What is Spring Configuration File?</a:t>
            </a:r>
          </a:p>
          <a:p>
            <a:r>
              <a:rPr lang="en-US" sz="1800" dirty="0"/>
              <a:t>It is XML file which is contains the information of classes and</a:t>
            </a:r>
          </a:p>
          <a:p>
            <a:r>
              <a:rPr lang="en-US" sz="1800" dirty="0"/>
              <a:t>describes how those classes configured and linked with each other.</a:t>
            </a:r>
          </a:p>
          <a:p>
            <a:r>
              <a:rPr lang="en-US" sz="1800" dirty="0"/>
              <a:t>It is called as XML Configuration file.</a:t>
            </a:r>
          </a:p>
          <a:p>
            <a:r>
              <a:rPr lang="en-US" sz="1800" dirty="0"/>
              <a:t>&lt;bean id="ob1" class="com.app.EmployeeService"&gt;</a:t>
            </a:r>
          </a:p>
          <a:p>
            <a:r>
              <a:rPr lang="en-US" sz="1800" dirty="0"/>
              <a:t>&lt;property name="empType"&gt;</a:t>
            </a:r>
          </a:p>
          <a:p>
            <a:r>
              <a:rPr lang="en-US" sz="1800" dirty="0"/>
              <a:t>&lt;value&gt;export&lt;/value&gt;</a:t>
            </a:r>
          </a:p>
          <a:p>
            <a:r>
              <a:rPr lang="en-US" sz="1800" dirty="0"/>
              <a:t>&lt;/property&gt;</a:t>
            </a:r>
          </a:p>
          <a:p>
            <a:r>
              <a:rPr lang="en-US" sz="1800" dirty="0"/>
              <a:t>&lt;/bean&gt;</a:t>
            </a:r>
          </a:p>
          <a:p>
            <a:pPr marL="0" indent="0">
              <a:buNone/>
            </a:pPr>
            <a:endParaRPr lang="en-US" sz="1800" dirty="0"/>
          </a:p>
          <a:p>
            <a:endParaRPr lang="en-IN" dirty="0"/>
          </a:p>
        </p:txBody>
      </p:sp>
    </p:spTree>
    <p:extLst>
      <p:ext uri="{BB962C8B-B14F-4D97-AF65-F5344CB8AC3E}">
        <p14:creationId xmlns:p14="http://schemas.microsoft.com/office/powerpoint/2010/main" val="3061261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46B0DB-6867-F822-8523-B9061536CD37}"/>
              </a:ext>
            </a:extLst>
          </p:cNvPr>
          <p:cNvSpPr>
            <a:spLocks noGrp="1"/>
          </p:cNvSpPr>
          <p:nvPr>
            <p:ph idx="1"/>
          </p:nvPr>
        </p:nvSpPr>
        <p:spPr>
          <a:xfrm>
            <a:off x="0" y="0"/>
            <a:ext cx="12192000" cy="6858000"/>
          </a:xfrm>
        </p:spPr>
        <p:txBody>
          <a:bodyPr>
            <a:normAutofit/>
          </a:bodyPr>
          <a:lstStyle/>
          <a:p>
            <a:pPr marL="0" indent="0">
              <a:buNone/>
            </a:pPr>
            <a:r>
              <a:rPr lang="en-US" sz="2000" b="1" dirty="0"/>
              <a:t>Q12) What is PagingAndSortingRepository?</a:t>
            </a:r>
          </a:p>
          <a:p>
            <a:pPr marL="0" indent="0">
              <a:buNone/>
            </a:pPr>
            <a:r>
              <a:rPr lang="en-US" sz="1800" dirty="0"/>
              <a:t>• By Using this Repository, we can sort the data(either in asec/desc).</a:t>
            </a:r>
          </a:p>
          <a:p>
            <a:pPr marL="0" indent="0">
              <a:buNone/>
            </a:pPr>
            <a:r>
              <a:rPr lang="en-US" sz="1800" dirty="0"/>
              <a:t>• We convert the record or print the record in page by page [Pagination].</a:t>
            </a:r>
          </a:p>
          <a:p>
            <a:pPr marL="0" indent="0">
              <a:buNone/>
            </a:pPr>
            <a:r>
              <a:rPr lang="en-US" sz="1800" dirty="0"/>
              <a:t>• This repository extends CrudRepository.</a:t>
            </a:r>
          </a:p>
          <a:p>
            <a:pPr marL="0" indent="0">
              <a:buNone/>
            </a:pPr>
            <a:r>
              <a:rPr lang="en-US" sz="2000" b="1" dirty="0"/>
              <a:t>Q13) What is @Query used for?</a:t>
            </a:r>
          </a:p>
          <a:p>
            <a:pPr marL="0" indent="0">
              <a:buNone/>
            </a:pPr>
            <a:r>
              <a:rPr lang="en-US" sz="1800" dirty="0">
                <a:solidFill>
                  <a:srgbClr val="FF0000"/>
                </a:solidFill>
              </a:rPr>
              <a:t>• @Query Annotation is used to write custom query or user/programmer defined query.</a:t>
            </a:r>
          </a:p>
          <a:p>
            <a:pPr marL="0" indent="0">
              <a:buNone/>
            </a:pPr>
            <a:r>
              <a:rPr lang="en-US" sz="1800" dirty="0">
                <a:solidFill>
                  <a:srgbClr val="FF0000"/>
                </a:solidFill>
              </a:rPr>
              <a:t>• By Using this query we can Write JPQL/HQL query which is written by the class and </a:t>
            </a:r>
            <a:r>
              <a:rPr lang="en-US" sz="1800" dirty="0" err="1">
                <a:solidFill>
                  <a:srgbClr val="FF0000"/>
                </a:solidFill>
              </a:rPr>
              <a:t>and</a:t>
            </a:r>
            <a:r>
              <a:rPr lang="en-US" sz="1800" dirty="0">
                <a:solidFill>
                  <a:srgbClr val="FF0000"/>
                </a:solidFill>
              </a:rPr>
              <a:t> variable name rather than DB Table     	name and Column name.</a:t>
            </a:r>
          </a:p>
          <a:p>
            <a:pPr marL="0" indent="0">
              <a:buNone/>
            </a:pPr>
            <a:r>
              <a:rPr lang="en-US" sz="1800" dirty="0"/>
              <a:t>• Here JPQL is the spefication and HQL is the implementation.</a:t>
            </a:r>
          </a:p>
          <a:p>
            <a:pPr marL="0" indent="0">
              <a:buNone/>
            </a:pPr>
            <a:r>
              <a:rPr lang="en-US" sz="2000" b="1" dirty="0"/>
              <a:t>Q14) What type of Queries can be implemented using @Query annotation</a:t>
            </a:r>
          </a:p>
          <a:p>
            <a:pPr marL="0" indent="0">
              <a:buNone/>
            </a:pPr>
            <a:r>
              <a:rPr lang="en-US" sz="1800" dirty="0">
                <a:solidFill>
                  <a:schemeClr val="accent4">
                    <a:lumMod val="50000"/>
                  </a:schemeClr>
                </a:solidFill>
              </a:rPr>
              <a:t>• By using @Query annotation we can write both select and non-select (update/delete) operations.</a:t>
            </a:r>
          </a:p>
          <a:p>
            <a:pPr marL="0" indent="0">
              <a:buNone/>
            </a:pPr>
            <a:r>
              <a:rPr lang="en-US" sz="1800" dirty="0">
                <a:solidFill>
                  <a:schemeClr val="accent4">
                    <a:lumMod val="50000"/>
                  </a:schemeClr>
                </a:solidFill>
              </a:rPr>
              <a:t>• By using @Query we can write both JPQL and native SQL queries.</a:t>
            </a:r>
          </a:p>
          <a:p>
            <a:pPr marL="0" indent="0">
              <a:buNone/>
            </a:pPr>
            <a:r>
              <a:rPr lang="en-US" sz="1800" dirty="0">
                <a:solidFill>
                  <a:schemeClr val="accent4">
                    <a:lumMod val="50000"/>
                  </a:schemeClr>
                </a:solidFill>
              </a:rPr>
              <a:t>But when we are using @Query with Update or delete, we should also specify @Modifying annotation.</a:t>
            </a:r>
          </a:p>
          <a:p>
            <a:pPr marL="0" indent="0">
              <a:buNone/>
            </a:pPr>
            <a:r>
              <a:rPr lang="en-US" sz="2000" b="1" dirty="0"/>
              <a:t>Q15) Give an example of using @Query annotation with JPQL?</a:t>
            </a:r>
          </a:p>
          <a:p>
            <a:pPr marL="0" indent="0">
              <a:buNone/>
            </a:pPr>
            <a:r>
              <a:rPr lang="en-US" sz="1800" dirty="0">
                <a:solidFill>
                  <a:srgbClr val="92D050"/>
                </a:solidFill>
              </a:rPr>
              <a:t>• Based on the employee name fetch the data from the database</a:t>
            </a:r>
          </a:p>
          <a:p>
            <a:pPr marL="0" indent="0">
              <a:buNone/>
            </a:pPr>
            <a:r>
              <a:rPr lang="en-US" sz="1800" dirty="0">
                <a:solidFill>
                  <a:srgbClr val="92D050"/>
                </a:solidFill>
              </a:rPr>
              <a:t>@Query("SELECT e FROM Employee e WHERE e.name = ?1") List&lt;Employee&gt; getEmployee BasedOnName(String name);</a:t>
            </a:r>
          </a:p>
          <a:p>
            <a:pPr marL="0" indent="0">
              <a:buNone/>
            </a:pPr>
            <a:r>
              <a:rPr lang="en-US" sz="1800" dirty="0">
                <a:solidFill>
                  <a:srgbClr val="92D050"/>
                </a:solidFill>
              </a:rPr>
              <a:t>• Must define inside our Repository interface</a:t>
            </a:r>
          </a:p>
          <a:p>
            <a:pPr marL="0" indent="0">
              <a:buNone/>
            </a:pPr>
            <a:r>
              <a:rPr lang="en-US" sz="1800" dirty="0">
                <a:solidFill>
                  <a:srgbClr val="92D050"/>
                </a:solidFill>
              </a:rPr>
              <a:t>• Must be abstract method</a:t>
            </a:r>
            <a:r>
              <a:rPr lang="en-US" sz="1800" dirty="0"/>
              <a:t>.</a:t>
            </a:r>
            <a:endParaRPr lang="en-IN" sz="1800" dirty="0"/>
          </a:p>
        </p:txBody>
      </p:sp>
    </p:spTree>
    <p:extLst>
      <p:ext uri="{BB962C8B-B14F-4D97-AF65-F5344CB8AC3E}">
        <p14:creationId xmlns:p14="http://schemas.microsoft.com/office/powerpoint/2010/main" val="3507111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B9D3DC-EF9A-002C-DBB1-82A2DD82BA03}"/>
              </a:ext>
            </a:extLst>
          </p:cNvPr>
          <p:cNvSpPr>
            <a:spLocks noGrp="1"/>
          </p:cNvSpPr>
          <p:nvPr>
            <p:ph idx="1"/>
          </p:nvPr>
        </p:nvSpPr>
        <p:spPr>
          <a:xfrm>
            <a:off x="0" y="0"/>
            <a:ext cx="12192000" cy="6858000"/>
          </a:xfrm>
        </p:spPr>
        <p:txBody>
          <a:bodyPr>
            <a:normAutofit lnSpcReduction="10000"/>
          </a:bodyPr>
          <a:lstStyle/>
          <a:p>
            <a:pPr marL="0" indent="0">
              <a:buNone/>
            </a:pPr>
            <a:r>
              <a:rPr lang="en-US" sz="2000" b="1" dirty="0"/>
              <a:t>Q16) What are Collection Mappings Supported by JPA?</a:t>
            </a:r>
          </a:p>
          <a:p>
            <a:pPr marL="0" indent="0">
              <a:buNone/>
            </a:pPr>
            <a:r>
              <a:rPr lang="en-US" sz="1800" dirty="0">
                <a:solidFill>
                  <a:schemeClr val="accent6"/>
                </a:solidFill>
              </a:rPr>
              <a:t>• JPA supports collections like List, Set and Map. We need to add @ElementCollection over variable.</a:t>
            </a:r>
          </a:p>
          <a:p>
            <a:pPr marL="0" indent="0">
              <a:buNone/>
            </a:pPr>
            <a:r>
              <a:rPr lang="en-US" sz="1800" dirty="0">
                <a:solidFill>
                  <a:schemeClr val="accent6"/>
                </a:solidFill>
              </a:rPr>
              <a:t> • It creates one child table  with 2/3 columns.</a:t>
            </a:r>
          </a:p>
          <a:p>
            <a:r>
              <a:rPr lang="en-US" sz="1800" dirty="0">
                <a:solidFill>
                  <a:schemeClr val="accent6"/>
                </a:solidFill>
              </a:rPr>
              <a:t>Key Column: Foreign Key Column</a:t>
            </a:r>
          </a:p>
          <a:p>
            <a:r>
              <a:rPr lang="en-US" sz="1800" dirty="0">
                <a:solidFill>
                  <a:schemeClr val="accent6"/>
                </a:solidFill>
              </a:rPr>
              <a:t>Index Column: Position of value in collection Element Column: Actual Data of Collection</a:t>
            </a:r>
          </a:p>
          <a:p>
            <a:r>
              <a:rPr lang="en-US" sz="1800" dirty="0">
                <a:solidFill>
                  <a:schemeClr val="accent6"/>
                </a:solidFill>
              </a:rPr>
              <a:t>For Set collection, table is created with 2 columns (Key, Element)</a:t>
            </a:r>
          </a:p>
          <a:p>
            <a:r>
              <a:rPr lang="en-US" sz="1800" dirty="0">
                <a:solidFill>
                  <a:schemeClr val="accent6"/>
                </a:solidFill>
              </a:rPr>
              <a:t>For List/Map Collections, table is created with 3 columns.</a:t>
            </a:r>
          </a:p>
          <a:p>
            <a:pPr marL="0" indent="0">
              <a:buNone/>
            </a:pPr>
            <a:r>
              <a:rPr lang="en-US" sz="2000" b="1" dirty="0"/>
              <a:t>Q17) What is Platform TransactionManager?</a:t>
            </a:r>
          </a:p>
          <a:p>
            <a:pPr marL="0" indent="0">
              <a:buNone/>
            </a:pPr>
            <a:r>
              <a:rPr lang="en-US" sz="1800" dirty="0"/>
              <a:t>• Platform Transaction Manager is an interface that extends TransactionManager.</a:t>
            </a:r>
          </a:p>
          <a:p>
            <a:pPr marL="0" indent="0">
              <a:buNone/>
            </a:pPr>
            <a:r>
              <a:rPr lang="en-US" sz="1800" dirty="0"/>
              <a:t>• It is the central interface in Spring's transaction infrastructure.</a:t>
            </a:r>
          </a:p>
          <a:p>
            <a:pPr marL="0" indent="0">
              <a:buNone/>
            </a:pPr>
            <a:r>
              <a:rPr lang="en-US" sz="1800" dirty="0"/>
              <a:t>• It enables @Transactional Annotation which does commit in case of success and Rollback in case of Exception/Failed.</a:t>
            </a:r>
          </a:p>
          <a:p>
            <a:pPr marL="0" indent="0">
              <a:buNone/>
            </a:pPr>
            <a:r>
              <a:rPr lang="en-IN" sz="2000" b="1" dirty="0"/>
              <a:t>Q18) How can we enable Spring Data JPA?</a:t>
            </a:r>
          </a:p>
          <a:p>
            <a:pPr marL="0" indent="0">
              <a:buNone/>
            </a:pPr>
            <a:r>
              <a:rPr lang="en-IN" sz="1800" dirty="0">
                <a:solidFill>
                  <a:srgbClr val="92D050"/>
                </a:solidFill>
              </a:rPr>
              <a:t>• Spring Boot comes with Auto Configuration, if add Spring Data JPA Dependency in pom.xml</a:t>
            </a:r>
          </a:p>
          <a:p>
            <a:pPr marL="0" indent="0">
              <a:buNone/>
            </a:pPr>
            <a:r>
              <a:rPr lang="en-IN" sz="1800" dirty="0">
                <a:solidFill>
                  <a:srgbClr val="92D050"/>
                </a:solidFill>
              </a:rPr>
              <a:t>spring-boot-starter-data-</a:t>
            </a:r>
            <a:r>
              <a:rPr lang="en-IN" sz="1800" dirty="0" err="1">
                <a:solidFill>
                  <a:srgbClr val="92D050"/>
                </a:solidFill>
              </a:rPr>
              <a:t>jpa</a:t>
            </a:r>
            <a:endParaRPr lang="en-IN" sz="1800" dirty="0">
              <a:solidFill>
                <a:srgbClr val="92D050"/>
              </a:solidFill>
            </a:endParaRPr>
          </a:p>
          <a:p>
            <a:pPr marL="0" indent="0">
              <a:buNone/>
            </a:pPr>
            <a:r>
              <a:rPr lang="en-IN" sz="1800" dirty="0">
                <a:solidFill>
                  <a:srgbClr val="92D050"/>
                </a:solidFill>
              </a:rPr>
              <a:t>• We must write some configuration in application.properties, like Database connection details and JPA details.</a:t>
            </a:r>
          </a:p>
          <a:p>
            <a:pPr marL="0" indent="0">
              <a:buNone/>
            </a:pPr>
            <a:r>
              <a:rPr lang="en-IN" sz="1800" dirty="0">
                <a:solidFill>
                  <a:srgbClr val="92D050"/>
                </a:solidFill>
              </a:rPr>
              <a:t>spring.datasource.driver-class-name=</a:t>
            </a:r>
          </a:p>
          <a:p>
            <a:pPr marL="0" indent="0">
              <a:buNone/>
            </a:pPr>
            <a:r>
              <a:rPr lang="en-IN" sz="1800" dirty="0">
                <a:solidFill>
                  <a:srgbClr val="92D050"/>
                </a:solidFill>
              </a:rPr>
              <a:t>spring.datasource.url=</a:t>
            </a:r>
          </a:p>
          <a:p>
            <a:pPr marL="0" indent="0">
              <a:buNone/>
            </a:pPr>
            <a:r>
              <a:rPr lang="en-IN" sz="1800" dirty="0">
                <a:solidFill>
                  <a:srgbClr val="92D050"/>
                </a:solidFill>
              </a:rPr>
              <a:t>spring.datasource.username=</a:t>
            </a:r>
          </a:p>
          <a:p>
            <a:pPr marL="0" indent="0">
              <a:buNone/>
            </a:pPr>
            <a:r>
              <a:rPr lang="en-IN" sz="1800" dirty="0">
                <a:solidFill>
                  <a:srgbClr val="92D050"/>
                </a:solidFill>
              </a:rPr>
              <a:t>spring.datasource.password=</a:t>
            </a:r>
          </a:p>
        </p:txBody>
      </p:sp>
    </p:spTree>
    <p:extLst>
      <p:ext uri="{BB962C8B-B14F-4D97-AF65-F5344CB8AC3E}">
        <p14:creationId xmlns:p14="http://schemas.microsoft.com/office/powerpoint/2010/main" val="3776830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C17B69-5D9B-3159-FC5A-C355EB716160}"/>
              </a:ext>
            </a:extLst>
          </p:cNvPr>
          <p:cNvSpPr>
            <a:spLocks noGrp="1"/>
          </p:cNvSpPr>
          <p:nvPr>
            <p:ph idx="1"/>
          </p:nvPr>
        </p:nvSpPr>
        <p:spPr>
          <a:xfrm>
            <a:off x="0" y="0"/>
            <a:ext cx="12192000" cy="6858000"/>
          </a:xfrm>
        </p:spPr>
        <p:txBody>
          <a:bodyPr>
            <a:normAutofit/>
          </a:bodyPr>
          <a:lstStyle/>
          <a:p>
            <a:pPr marL="0" indent="0">
              <a:buNone/>
            </a:pPr>
            <a:r>
              <a:rPr lang="en-US" sz="2000" b="1" dirty="0"/>
              <a:t>Q19) Differentiate between findByld() and getOne()?</a:t>
            </a:r>
          </a:p>
          <a:p>
            <a:r>
              <a:rPr lang="en-US" sz="1800" dirty="0"/>
              <a:t>findById() method present in Crud Repository where as getOne() method present in JpaRepository.</a:t>
            </a:r>
          </a:p>
          <a:p>
            <a:pPr marL="0" indent="0">
              <a:buNone/>
            </a:pPr>
            <a:r>
              <a:rPr lang="en-US" sz="1800" dirty="0"/>
              <a:t>• if data is not found in findByld() method then it will return null, means its return type is Optional&lt;T&gt; class.</a:t>
            </a:r>
          </a:p>
          <a:p>
            <a:pPr marL="0" indent="0">
              <a:buNone/>
            </a:pPr>
            <a:r>
              <a:rPr lang="en-US" sz="1800" dirty="0"/>
              <a:t>• If data is not found in getOne() method, it will throw an exception called EntityNotFoundException.</a:t>
            </a:r>
          </a:p>
          <a:p>
            <a:pPr marL="0" indent="0">
              <a:buNone/>
            </a:pPr>
            <a:endParaRPr lang="en-US" sz="1800" dirty="0"/>
          </a:p>
          <a:p>
            <a:pPr marL="0" indent="0">
              <a:buNone/>
            </a:pPr>
            <a:r>
              <a:rPr lang="en-US" sz="2000" b="1" dirty="0">
                <a:solidFill>
                  <a:schemeClr val="accent6"/>
                </a:solidFill>
              </a:rPr>
              <a:t>Q20) What is the use of Dialect and Give some Examples?</a:t>
            </a:r>
          </a:p>
          <a:p>
            <a:pPr marL="0" indent="0">
              <a:buNone/>
            </a:pPr>
            <a:r>
              <a:rPr lang="en-US" sz="1800" dirty="0">
                <a:solidFill>
                  <a:schemeClr val="accent6"/>
                </a:solidFill>
              </a:rPr>
              <a:t>• Dialect is a class defined in JPA.</a:t>
            </a:r>
          </a:p>
          <a:p>
            <a:pPr marL="0" indent="0">
              <a:buNone/>
            </a:pPr>
            <a:r>
              <a:rPr lang="en-US" sz="1800" dirty="0">
                <a:solidFill>
                  <a:schemeClr val="accent6"/>
                </a:solidFill>
              </a:rPr>
              <a:t>• It generates SQLs at runtime based on our operations (method class) • Like on calling save(), generates INSERT ... SQL.</a:t>
            </a:r>
          </a:p>
          <a:p>
            <a:pPr marL="0" indent="0">
              <a:buNone/>
            </a:pPr>
            <a:r>
              <a:rPr lang="en-US" sz="1800" dirty="0">
                <a:solidFill>
                  <a:schemeClr val="accent6"/>
                </a:solidFill>
              </a:rPr>
              <a:t>• If we move from one Database to another Database Dialect property need to be modified in properties file</a:t>
            </a:r>
          </a:p>
          <a:p>
            <a:pPr marL="0" indent="0">
              <a:buNone/>
            </a:pPr>
            <a:r>
              <a:rPr lang="en-US" sz="1800" dirty="0">
                <a:solidFill>
                  <a:schemeClr val="accent6"/>
                </a:solidFill>
              </a:rPr>
              <a:t>• Example: Oracle 10gDialect, MySQL8Dialect, PostgressDialect..etc.</a:t>
            </a:r>
          </a:p>
          <a:p>
            <a:pPr marL="0" indent="0">
              <a:buNone/>
            </a:pPr>
            <a:endParaRPr lang="en-US" sz="1800" dirty="0">
              <a:solidFill>
                <a:schemeClr val="accent6"/>
              </a:solidFill>
            </a:endParaRPr>
          </a:p>
          <a:p>
            <a:pPr marL="0" indent="0">
              <a:buNone/>
            </a:pPr>
            <a:r>
              <a:rPr lang="en-US" sz="1800" b="1" dirty="0">
                <a:solidFill>
                  <a:schemeClr val="accent1"/>
                </a:solidFill>
              </a:rPr>
              <a:t>21) What is FetchType in JPA ?</a:t>
            </a:r>
          </a:p>
          <a:p>
            <a:pPr marL="0" indent="0">
              <a:buNone/>
            </a:pPr>
            <a:r>
              <a:rPr lang="en-US" sz="1800" dirty="0">
                <a:solidFill>
                  <a:schemeClr val="accent1"/>
                </a:solidFill>
              </a:rPr>
              <a:t>• It is used for SELECT operations used for Association Mappings or Collection Mappings.</a:t>
            </a:r>
          </a:p>
          <a:p>
            <a:pPr marL="0" indent="0">
              <a:buNone/>
            </a:pPr>
            <a:r>
              <a:rPr lang="en-US" sz="1800" dirty="0">
                <a:solidFill>
                  <a:schemeClr val="accent1"/>
                </a:solidFill>
              </a:rPr>
              <a:t>    FetchTypes are: EAGER and LAZY</a:t>
            </a:r>
          </a:p>
          <a:p>
            <a:pPr marL="0" indent="0">
              <a:buNone/>
            </a:pPr>
            <a:r>
              <a:rPr lang="en-US" sz="1800" dirty="0">
                <a:solidFill>
                  <a:schemeClr val="accent1"/>
                </a:solidFill>
              </a:rPr>
              <a:t>• EAGER: Load Parent Entity along with its associate child entities ⚫ from DB table on select operations.</a:t>
            </a:r>
          </a:p>
          <a:p>
            <a:pPr marL="0" indent="0">
              <a:buNone/>
            </a:pPr>
            <a:r>
              <a:rPr lang="en-US" sz="1800" dirty="0">
                <a:solidFill>
                  <a:schemeClr val="accent1"/>
                </a:solidFill>
              </a:rPr>
              <a:t>• LAZY: Load Parent Entity from DB table on select operations. Later, calling child get() method, loads child entities.</a:t>
            </a:r>
          </a:p>
        </p:txBody>
      </p:sp>
    </p:spTree>
    <p:extLst>
      <p:ext uri="{BB962C8B-B14F-4D97-AF65-F5344CB8AC3E}">
        <p14:creationId xmlns:p14="http://schemas.microsoft.com/office/powerpoint/2010/main" val="600731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2C76E-D92C-9A75-14A4-8454B941D940}"/>
              </a:ext>
            </a:extLst>
          </p:cNvPr>
          <p:cNvSpPr>
            <a:spLocks noGrp="1"/>
          </p:cNvSpPr>
          <p:nvPr>
            <p:ph idx="1"/>
          </p:nvPr>
        </p:nvSpPr>
        <p:spPr>
          <a:xfrm>
            <a:off x="0" y="0"/>
            <a:ext cx="12192000" cy="6858000"/>
          </a:xfrm>
        </p:spPr>
        <p:txBody>
          <a:bodyPr>
            <a:normAutofit/>
          </a:bodyPr>
          <a:lstStyle/>
          <a:p>
            <a:pPr marL="0" indent="0">
              <a:buNone/>
            </a:pPr>
            <a:r>
              <a:rPr lang="en-US" sz="2000" b="1" dirty="0"/>
              <a:t>22) What is the default FetchType in JPA?</a:t>
            </a:r>
          </a:p>
          <a:p>
            <a:pPr marL="0" indent="0">
              <a:buNone/>
            </a:pPr>
            <a:r>
              <a:rPr lang="en-US" sz="1800" dirty="0"/>
              <a:t>• </a:t>
            </a:r>
            <a:r>
              <a:rPr lang="en-US" sz="1800" dirty="0">
                <a:solidFill>
                  <a:srgbClr val="92D050"/>
                </a:solidFill>
              </a:rPr>
              <a:t>There is specific default value for FetchType. It depends on operation we do.</a:t>
            </a:r>
          </a:p>
          <a:p>
            <a:pPr marL="0" indent="0">
              <a:buNone/>
            </a:pPr>
            <a:r>
              <a:rPr lang="en-US" sz="1800" dirty="0">
                <a:solidFill>
                  <a:srgbClr val="92D050"/>
                </a:solidFill>
              </a:rPr>
              <a:t>• LAZY for: one-to-many and many-to-many also for ElementCollection</a:t>
            </a:r>
          </a:p>
          <a:p>
            <a:r>
              <a:rPr lang="en-US" sz="1800" dirty="0">
                <a:solidFill>
                  <a:srgbClr val="92D050"/>
                </a:solidFill>
              </a:rPr>
              <a:t>EAGER for: one-to-one and Many-to-one.</a:t>
            </a:r>
          </a:p>
          <a:p>
            <a:pPr marL="0" indent="0">
              <a:buNone/>
            </a:pPr>
            <a:r>
              <a:rPr lang="en-US" sz="2000" b="1" dirty="0"/>
              <a:t>23) How can we see generated SQLs at console/Log Files?</a:t>
            </a:r>
          </a:p>
          <a:p>
            <a:r>
              <a:rPr lang="en-US" sz="1800" dirty="0"/>
              <a:t> Data JPA by default generates SQL and it will not be shown.</a:t>
            </a:r>
          </a:p>
          <a:p>
            <a:r>
              <a:rPr lang="en-US" sz="1800" dirty="0"/>
              <a:t> To view them add property: show-</a:t>
            </a:r>
            <a:r>
              <a:rPr lang="en-US" sz="1800" dirty="0" err="1"/>
              <a:t>sql</a:t>
            </a:r>
            <a:r>
              <a:rPr lang="en-US" sz="1800" dirty="0"/>
              <a:t>-true in properties file</a:t>
            </a:r>
          </a:p>
          <a:p>
            <a:r>
              <a:rPr lang="en-US" sz="1800" dirty="0"/>
              <a:t> spring.jpa.show-sql=true (default is false)</a:t>
            </a:r>
          </a:p>
          <a:p>
            <a:pPr marL="0" indent="0">
              <a:buNone/>
            </a:pPr>
            <a:r>
              <a:rPr lang="en-US" sz="2000" b="1" dirty="0"/>
              <a:t>24) What are different types of Joins supported by JPA?</a:t>
            </a:r>
          </a:p>
          <a:p>
            <a:r>
              <a:rPr lang="en-US" sz="1800" dirty="0">
                <a:solidFill>
                  <a:schemeClr val="accent1"/>
                </a:solidFill>
              </a:rPr>
              <a:t>INNER JOIN | JOIN: Gets commonly connected rows from both tables.</a:t>
            </a:r>
          </a:p>
          <a:p>
            <a:r>
              <a:rPr lang="en-US" sz="1800" dirty="0">
                <a:solidFill>
                  <a:schemeClr val="accent1"/>
                </a:solidFill>
              </a:rPr>
              <a:t> OUTER JOIN</a:t>
            </a:r>
          </a:p>
          <a:p>
            <a:r>
              <a:rPr lang="en-US" sz="1800" dirty="0">
                <a:solidFill>
                  <a:schemeClr val="accent1"/>
                </a:solidFill>
              </a:rPr>
              <a:t>1. LEFT OUTER JOIN | LEFT JOIN</a:t>
            </a:r>
          </a:p>
          <a:p>
            <a:r>
              <a:rPr lang="en-US" sz="1800" dirty="0">
                <a:solidFill>
                  <a:schemeClr val="accent1"/>
                </a:solidFill>
              </a:rPr>
              <a:t>Gets all rows from Left side table and connected rows from right side table</a:t>
            </a:r>
          </a:p>
          <a:p>
            <a:r>
              <a:rPr lang="en-US" sz="1800" dirty="0">
                <a:solidFill>
                  <a:schemeClr val="accent1"/>
                </a:solidFill>
              </a:rPr>
              <a:t>2. RIGHT OUTER JOIN | RIGHT JOIN</a:t>
            </a:r>
          </a:p>
          <a:p>
            <a:r>
              <a:rPr lang="en-US" sz="1800" dirty="0">
                <a:solidFill>
                  <a:schemeClr val="accent1"/>
                </a:solidFill>
              </a:rPr>
              <a:t>Gets all rows from Right side table and connected rows from left side table </a:t>
            </a:r>
          </a:p>
          <a:p>
            <a:r>
              <a:rPr lang="en-US" sz="1800" dirty="0">
                <a:solidFill>
                  <a:schemeClr val="accent1"/>
                </a:solidFill>
              </a:rPr>
              <a:t>3. FULL OUTER JOIN | FULL JOIN</a:t>
            </a:r>
          </a:p>
          <a:p>
            <a:r>
              <a:rPr lang="en-US" sz="1800" dirty="0">
                <a:solidFill>
                  <a:schemeClr val="accent1"/>
                </a:solidFill>
              </a:rPr>
              <a:t>Gets all rows (both connected and non-connected) from both side table</a:t>
            </a:r>
            <a:endParaRPr lang="en-IN" sz="1800" dirty="0">
              <a:solidFill>
                <a:schemeClr val="accent1"/>
              </a:solidFill>
            </a:endParaRPr>
          </a:p>
        </p:txBody>
      </p:sp>
    </p:spTree>
    <p:extLst>
      <p:ext uri="{BB962C8B-B14F-4D97-AF65-F5344CB8AC3E}">
        <p14:creationId xmlns:p14="http://schemas.microsoft.com/office/powerpoint/2010/main" val="2085377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7F32B-1023-DA1A-E77B-41762DCF0C9F}"/>
              </a:ext>
            </a:extLst>
          </p:cNvPr>
          <p:cNvSpPr>
            <a:spLocks noGrp="1"/>
          </p:cNvSpPr>
          <p:nvPr>
            <p:ph idx="1"/>
          </p:nvPr>
        </p:nvSpPr>
        <p:spPr>
          <a:xfrm>
            <a:off x="0" y="0"/>
            <a:ext cx="12192000" cy="6858000"/>
          </a:xfrm>
        </p:spPr>
        <p:txBody>
          <a:bodyPr>
            <a:normAutofit/>
          </a:bodyPr>
          <a:lstStyle/>
          <a:p>
            <a:pPr marL="0" indent="0" algn="ctr">
              <a:buNone/>
            </a:pPr>
            <a:r>
              <a:rPr lang="en-US" b="1" dirty="0"/>
              <a:t>Spring Security</a:t>
            </a:r>
          </a:p>
          <a:p>
            <a:pPr marL="0" indent="0">
              <a:buNone/>
            </a:pPr>
            <a:r>
              <a:rPr lang="en-US" sz="2000" b="1" dirty="0"/>
              <a:t>1) What is Spring Security?</a:t>
            </a:r>
          </a:p>
          <a:p>
            <a:pPr marL="0" indent="0">
              <a:buNone/>
            </a:pPr>
            <a:r>
              <a:rPr lang="en-US" sz="1800" dirty="0">
                <a:solidFill>
                  <a:schemeClr val="accent1"/>
                </a:solidFill>
              </a:rPr>
              <a:t>• Spring Security is a separate module of the Spring framework that focuses on providing authentication and authorization methods in Java applications.</a:t>
            </a:r>
          </a:p>
          <a:p>
            <a:pPr marL="0" indent="0">
              <a:buNone/>
            </a:pPr>
            <a:r>
              <a:rPr lang="en-US" sz="1800" dirty="0">
                <a:solidFill>
                  <a:schemeClr val="accent1"/>
                </a:solidFill>
              </a:rPr>
              <a:t>• It also takes care of most of the common security vulnerabilities such as CSRF attacks.</a:t>
            </a:r>
          </a:p>
          <a:p>
            <a:pPr marL="0" indent="0">
              <a:buNone/>
            </a:pPr>
            <a:r>
              <a:rPr lang="en-US" sz="1800" dirty="0">
                <a:solidFill>
                  <a:schemeClr val="accent1"/>
                </a:solidFill>
              </a:rPr>
              <a:t>• To use Spring Security in web applications, we can get started with the simple annotation @EnableWebSecurity.</a:t>
            </a:r>
          </a:p>
          <a:p>
            <a:pPr marL="0" indent="0">
              <a:buNone/>
            </a:pPr>
            <a:endParaRPr lang="en-US" sz="1800" dirty="0"/>
          </a:p>
          <a:p>
            <a:pPr marL="0" indent="0">
              <a:buNone/>
            </a:pPr>
            <a:r>
              <a:rPr lang="en-US" sz="2000" b="1" dirty="0"/>
              <a:t>2) What are some essential features of Spring Security?</a:t>
            </a:r>
          </a:p>
          <a:p>
            <a:pPr marL="0" indent="0">
              <a:buNone/>
            </a:pPr>
            <a:r>
              <a:rPr lang="en-US" sz="1800" dirty="0"/>
              <a:t> Supports authentication and authorization in a flexible and comprehensive manner.</a:t>
            </a:r>
          </a:p>
          <a:p>
            <a:pPr marL="0" indent="0">
              <a:buNone/>
            </a:pPr>
            <a:r>
              <a:rPr lang="en-US" sz="1800" dirty="0"/>
              <a:t>Java Authentication and Authorization Service (JAAS) is used for authentication purposes.</a:t>
            </a:r>
          </a:p>
          <a:p>
            <a:pPr marL="0" indent="0">
              <a:buNone/>
            </a:pPr>
            <a:r>
              <a:rPr lang="en-US" sz="1800" dirty="0"/>
              <a:t>• Allows Single Sign-On so that users can access multiple applications with just one account (username and password).</a:t>
            </a:r>
          </a:p>
          <a:p>
            <a:pPr marL="0" indent="0">
              <a:buNone/>
            </a:pPr>
            <a:endParaRPr lang="en-US" sz="1800" dirty="0"/>
          </a:p>
          <a:p>
            <a:pPr marL="0" indent="0">
              <a:buNone/>
            </a:pPr>
            <a:r>
              <a:rPr lang="en-US" sz="2000" b="1" dirty="0"/>
              <a:t>3) What is Spring security authentication and authorization?</a:t>
            </a:r>
          </a:p>
          <a:p>
            <a:pPr marL="0" indent="0">
              <a:buNone/>
            </a:pPr>
            <a:r>
              <a:rPr lang="en-US" sz="1800" dirty="0">
                <a:solidFill>
                  <a:srgbClr val="92D050"/>
                </a:solidFill>
              </a:rPr>
              <a:t>• Authentication: Verifying the identity of the user, using the credentials provided when accessing certain restricted resources.</a:t>
            </a:r>
          </a:p>
          <a:p>
            <a:pPr marL="0" indent="0">
              <a:buNone/>
            </a:pPr>
            <a:r>
              <a:rPr lang="en-US" sz="1800" dirty="0">
                <a:solidFill>
                  <a:srgbClr val="92D050"/>
                </a:solidFill>
              </a:rPr>
              <a:t>• An example is logging into a website with a username and a password.</a:t>
            </a:r>
          </a:p>
          <a:p>
            <a:pPr marL="0" indent="0">
              <a:buNone/>
            </a:pPr>
            <a:r>
              <a:rPr lang="en-US" sz="1800" dirty="0">
                <a:solidFill>
                  <a:srgbClr val="92D050"/>
                </a:solidFill>
              </a:rPr>
              <a:t>Authorization: This ensures that users can only access the parts of a resource that they are authorized to access.</a:t>
            </a:r>
          </a:p>
          <a:p>
            <a:pPr marL="0" indent="0">
              <a:buNone/>
            </a:pPr>
            <a:r>
              <a:rPr lang="en-US" sz="1800" dirty="0">
                <a:solidFill>
                  <a:srgbClr val="92D050"/>
                </a:solidFill>
              </a:rPr>
              <a:t>An example is Role is assigned to login user like ADMIN, CUSTOMER, GUEST</a:t>
            </a:r>
            <a:r>
              <a:rPr lang="en-US" sz="1800" dirty="0"/>
              <a:t>.</a:t>
            </a:r>
            <a:endParaRPr lang="en-IN" sz="1800" dirty="0"/>
          </a:p>
        </p:txBody>
      </p:sp>
    </p:spTree>
    <p:extLst>
      <p:ext uri="{BB962C8B-B14F-4D97-AF65-F5344CB8AC3E}">
        <p14:creationId xmlns:p14="http://schemas.microsoft.com/office/powerpoint/2010/main" val="1410749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CC5ED7-5723-C4DE-984E-F69ABF59F46C}"/>
              </a:ext>
            </a:extLst>
          </p:cNvPr>
          <p:cNvSpPr>
            <a:spLocks noGrp="1"/>
          </p:cNvSpPr>
          <p:nvPr>
            <p:ph idx="1"/>
          </p:nvPr>
        </p:nvSpPr>
        <p:spPr>
          <a:xfrm>
            <a:off x="0" y="0"/>
            <a:ext cx="12192000" cy="6858000"/>
          </a:xfrm>
        </p:spPr>
        <p:txBody>
          <a:bodyPr>
            <a:normAutofit/>
          </a:bodyPr>
          <a:lstStyle/>
          <a:p>
            <a:pPr marL="0" indent="0">
              <a:buNone/>
            </a:pPr>
            <a:r>
              <a:rPr lang="en-US" sz="2000" b="1" dirty="0"/>
              <a:t>4) What do you mean by basic authentication?</a:t>
            </a:r>
          </a:p>
          <a:p>
            <a:r>
              <a:rPr lang="en-US" sz="1800" dirty="0">
                <a:solidFill>
                  <a:srgbClr val="FF0000"/>
                </a:solidFill>
              </a:rPr>
              <a:t>We send a username and password using the HTTP [Authorization] header to enable us to access the resource.</a:t>
            </a:r>
          </a:p>
          <a:p>
            <a:r>
              <a:rPr lang="en-US" sz="1800" dirty="0">
                <a:solidFill>
                  <a:srgbClr val="FF0000"/>
                </a:solidFill>
              </a:rPr>
              <a:t>• Usernames and passwords are encoded using base64 encoding (not encryption) in Basic Authentication.</a:t>
            </a:r>
          </a:p>
          <a:p>
            <a:r>
              <a:rPr lang="en-US" sz="1800" dirty="0">
                <a:solidFill>
                  <a:srgbClr val="FF0000"/>
                </a:solidFill>
              </a:rPr>
              <a:t>The encoding is not secure since it can be easily decoded.</a:t>
            </a:r>
          </a:p>
          <a:p>
            <a:r>
              <a:rPr lang="en-US" sz="1800" dirty="0">
                <a:solidFill>
                  <a:srgbClr val="FF0000"/>
                </a:solidFill>
              </a:rPr>
              <a:t>Syntax:</a:t>
            </a:r>
          </a:p>
          <a:p>
            <a:r>
              <a:rPr lang="en-US" sz="1800" dirty="0">
                <a:solidFill>
                  <a:srgbClr val="FF0000"/>
                </a:solidFill>
              </a:rPr>
              <a:t>Value = username:password</a:t>
            </a:r>
          </a:p>
          <a:p>
            <a:r>
              <a:rPr lang="en-US" sz="1800" dirty="0">
                <a:solidFill>
                  <a:srgbClr val="FF0000"/>
                </a:solidFill>
              </a:rPr>
              <a:t>Encoded Value = base64(Value)</a:t>
            </a:r>
          </a:p>
          <a:p>
            <a:r>
              <a:rPr lang="en-US" sz="1800" dirty="0">
                <a:solidFill>
                  <a:srgbClr val="FF0000"/>
                </a:solidFill>
              </a:rPr>
              <a:t>Authorization Value = Basic &lt;Encoded Value&gt;</a:t>
            </a:r>
          </a:p>
          <a:p>
            <a:pPr marL="0" indent="0">
              <a:buNone/>
            </a:pPr>
            <a:r>
              <a:rPr lang="en-US" sz="2000" b="1" dirty="0"/>
              <a:t>5) Explain SecurityContext and SecurityContext Holder?</a:t>
            </a:r>
          </a:p>
          <a:p>
            <a:r>
              <a:rPr lang="en-US" sz="1800" dirty="0"/>
              <a:t>SecurityContext: In this, information/data about the currently authenticated user (also known as the principal) is stored.</a:t>
            </a:r>
          </a:p>
          <a:p>
            <a:r>
              <a:rPr lang="en-US" sz="1800" dirty="0"/>
              <a:t>SecurityContextHolder: Retrieving the currently authenticated principal is easiest via a static call to the SecurityContextHolder.</a:t>
            </a:r>
          </a:p>
          <a:p>
            <a:r>
              <a:rPr lang="en-US" sz="1800" dirty="0"/>
              <a:t>• As a helper class, it provides access to the security context.</a:t>
            </a:r>
          </a:p>
          <a:p>
            <a:r>
              <a:rPr lang="en-US" sz="2000" b="1" dirty="0"/>
              <a:t>6) Explain spring security OAuth2.</a:t>
            </a:r>
            <a:endParaRPr lang="en-US" sz="1800" dirty="0"/>
          </a:p>
          <a:p>
            <a:r>
              <a:rPr lang="en-US" sz="1800" dirty="0">
                <a:solidFill>
                  <a:schemeClr val="accent1"/>
                </a:solidFill>
              </a:rPr>
              <a:t>A simple authorization framework, OAuth 2.0, permits client applications to access protected resources via an authorization server.</a:t>
            </a:r>
          </a:p>
          <a:p>
            <a:r>
              <a:rPr lang="en-US" sz="1800" dirty="0">
                <a:solidFill>
                  <a:schemeClr val="accent1"/>
                </a:solidFill>
              </a:rPr>
              <a:t>Using it, a client application (third party) can gain limited access to an HTTP service on behalf of the resource owner or on its own behalf.</a:t>
            </a:r>
          </a:p>
          <a:p>
            <a:r>
              <a:rPr lang="en-US" sz="1800" dirty="0">
                <a:solidFill>
                  <a:schemeClr val="accent1"/>
                </a:solidFill>
              </a:rPr>
              <a:t>• Resource Owner/User, Client, Authorization and Resource Server are involved in this concept.</a:t>
            </a:r>
            <a:endParaRPr lang="en-IN" sz="1800" dirty="0">
              <a:solidFill>
                <a:schemeClr val="accent1"/>
              </a:solidFill>
            </a:endParaRPr>
          </a:p>
        </p:txBody>
      </p:sp>
    </p:spTree>
    <p:extLst>
      <p:ext uri="{BB962C8B-B14F-4D97-AF65-F5344CB8AC3E}">
        <p14:creationId xmlns:p14="http://schemas.microsoft.com/office/powerpoint/2010/main" val="2931709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E0357-4537-EE52-C7B4-96B48849D569}"/>
              </a:ext>
            </a:extLst>
          </p:cNvPr>
          <p:cNvSpPr>
            <a:spLocks noGrp="1"/>
          </p:cNvSpPr>
          <p:nvPr>
            <p:ph idx="1"/>
          </p:nvPr>
        </p:nvSpPr>
        <p:spPr>
          <a:xfrm>
            <a:off x="0" y="-68826"/>
            <a:ext cx="12192000" cy="6926826"/>
          </a:xfrm>
        </p:spPr>
        <p:txBody>
          <a:bodyPr>
            <a:normAutofit/>
          </a:bodyPr>
          <a:lstStyle/>
          <a:p>
            <a:pPr marL="0" indent="0">
              <a:buNone/>
            </a:pPr>
            <a:r>
              <a:rPr lang="en-US" sz="2000" b="1" dirty="0"/>
              <a:t>7) What is method security and why do we need it?</a:t>
            </a:r>
          </a:p>
          <a:p>
            <a:r>
              <a:rPr lang="en-US" sz="1800" dirty="0"/>
              <a:t>• The ROLE of the user is used to determine which user is authorized to access the resource.</a:t>
            </a:r>
          </a:p>
          <a:p>
            <a:r>
              <a:rPr lang="en-US" sz="1800" dirty="0"/>
              <a:t>• A security measure applied to a method prevents unauthorized users and only allows authentic users.</a:t>
            </a:r>
          </a:p>
          <a:p>
            <a:r>
              <a:rPr lang="en-US" sz="1800" dirty="0"/>
              <a:t>• To prevent unauthorized users from performing activities beyond their privileges and roles.</a:t>
            </a:r>
          </a:p>
          <a:p>
            <a:r>
              <a:rPr lang="en-US" sz="1800" dirty="0"/>
              <a:t>Method level security is implemented using AOP (Aspect-Oriented Programming).</a:t>
            </a:r>
          </a:p>
          <a:p>
            <a:endParaRPr lang="en-US" sz="1800" dirty="0"/>
          </a:p>
          <a:p>
            <a:pPr marL="0" indent="0">
              <a:buNone/>
            </a:pPr>
            <a:r>
              <a:rPr lang="en-US" sz="2000" b="1" dirty="0"/>
              <a:t>8) What do you mean by HASHING in spring  security?</a:t>
            </a:r>
          </a:p>
          <a:p>
            <a:r>
              <a:rPr lang="en-US" sz="1800" dirty="0"/>
              <a:t>Plain text passwords not good to be stored in your database</a:t>
            </a:r>
          </a:p>
          <a:p>
            <a:pPr marL="0" indent="0">
              <a:buNone/>
            </a:pPr>
            <a:r>
              <a:rPr lang="en-US" sz="1800" dirty="0"/>
              <a:t>• Store encrypted passwords in a database. This is called password hashing.</a:t>
            </a:r>
          </a:p>
          <a:p>
            <a:r>
              <a:rPr lang="en-US" sz="1800" dirty="0"/>
              <a:t>Encoding a string using the hashing algorithms. like: MD4, MD5, SHA (Security Hashing Algorithm) </a:t>
            </a:r>
          </a:p>
          <a:p>
            <a:r>
              <a:rPr lang="en-US" sz="1800" dirty="0"/>
              <a:t>like SHA256 SHA128, etc.</a:t>
            </a:r>
          </a:p>
          <a:p>
            <a:endParaRPr lang="en-US" sz="1800" dirty="0"/>
          </a:p>
          <a:p>
            <a:r>
              <a:rPr lang="en-US" sz="2000" dirty="0"/>
              <a:t>9) </a:t>
            </a:r>
            <a:r>
              <a:rPr lang="en-US" sz="2000" b="1" dirty="0"/>
              <a:t>What is PasswordEncoder</a:t>
            </a:r>
            <a:r>
              <a:rPr lang="en-US" sz="2000" dirty="0"/>
              <a:t>?</a:t>
            </a:r>
          </a:p>
          <a:p>
            <a:r>
              <a:rPr lang="en-US" sz="1800" dirty="0"/>
              <a:t>Password encoding is provided by Spring Security using the PasswordEncoder interface. This interface defines two methods:</a:t>
            </a:r>
          </a:p>
          <a:p>
            <a:r>
              <a:rPr lang="en-US" sz="1800" dirty="0"/>
              <a:t>encode(): It converts a plain password into an encoded form.</a:t>
            </a:r>
          </a:p>
          <a:p>
            <a:r>
              <a:rPr lang="en-US" sz="1800" dirty="0"/>
              <a:t>matches(): It compares an encoded password from the database with</a:t>
            </a:r>
          </a:p>
          <a:p>
            <a:r>
              <a:rPr lang="en-US" sz="1800" dirty="0"/>
              <a:t>a plain password (input by the user) that's been encoded using the same salting and hashing algorithm as the encoded password.</a:t>
            </a:r>
            <a:endParaRPr lang="en-IN" sz="1800" dirty="0"/>
          </a:p>
        </p:txBody>
      </p:sp>
    </p:spTree>
    <p:extLst>
      <p:ext uri="{BB962C8B-B14F-4D97-AF65-F5344CB8AC3E}">
        <p14:creationId xmlns:p14="http://schemas.microsoft.com/office/powerpoint/2010/main" val="1130011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878E62-9C39-DC47-F639-9F6B819A386C}"/>
              </a:ext>
            </a:extLst>
          </p:cNvPr>
          <p:cNvSpPr>
            <a:spLocks noGrp="1"/>
          </p:cNvSpPr>
          <p:nvPr>
            <p:ph idx="1"/>
          </p:nvPr>
        </p:nvSpPr>
        <p:spPr>
          <a:xfrm>
            <a:off x="0" y="0"/>
            <a:ext cx="12192000" cy="6858000"/>
          </a:xfrm>
        </p:spPr>
        <p:txBody>
          <a:bodyPr>
            <a:normAutofit/>
          </a:bodyPr>
          <a:lstStyle/>
          <a:p>
            <a:pPr marL="0" indent="0">
              <a:buNone/>
            </a:pPr>
            <a:r>
              <a:rPr lang="en-US" sz="2000" b="1" dirty="0"/>
              <a:t>10) Name security annotations that are allowed to use SpEL.</a:t>
            </a:r>
          </a:p>
          <a:p>
            <a:r>
              <a:rPr lang="en-US" sz="1800" dirty="0"/>
              <a:t>@PreAuthorize, @PreFilter, @PostAuthorize and @PostFilter</a:t>
            </a:r>
          </a:p>
          <a:p>
            <a:r>
              <a:rPr lang="en-US" sz="1800" dirty="0"/>
              <a:t>These provide expression-based access control.</a:t>
            </a:r>
          </a:p>
          <a:p>
            <a:pPr marL="0" indent="0">
              <a:buNone/>
            </a:pPr>
            <a:r>
              <a:rPr lang="en-US" sz="1800" dirty="0"/>
              <a:t>• In Spring Security, @PreAuthorize is one of the most powerful annotations that allows you to use SpEL.</a:t>
            </a:r>
          </a:p>
          <a:p>
            <a:pPr marL="0" indent="0">
              <a:buNone/>
            </a:pPr>
            <a:r>
              <a:rPr lang="en-US" sz="1800" dirty="0"/>
              <a:t>• But the old @Secured annotation cannot use it, for example you cannot write @Secured("hasRole('ROLEADMIN')"),</a:t>
            </a:r>
          </a:p>
          <a:p>
            <a:pPr marL="0" indent="0">
              <a:buNone/>
            </a:pPr>
            <a:r>
              <a:rPr lang="en-US" sz="1800" dirty="0"/>
              <a:t>      but you can do.</a:t>
            </a:r>
          </a:p>
          <a:p>
            <a:r>
              <a:rPr lang="en-US" sz="1800" dirty="0"/>
              <a:t>@PreAuthorize("hasRole('ROLEADMIN')").</a:t>
            </a:r>
          </a:p>
          <a:p>
            <a:endParaRPr lang="en-IN" sz="1800" dirty="0"/>
          </a:p>
        </p:txBody>
      </p:sp>
    </p:spTree>
    <p:extLst>
      <p:ext uri="{BB962C8B-B14F-4D97-AF65-F5344CB8AC3E}">
        <p14:creationId xmlns:p14="http://schemas.microsoft.com/office/powerpoint/2010/main" val="2636549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E58B83-B1AD-7229-9860-E3609904445E}"/>
              </a:ext>
            </a:extLst>
          </p:cNvPr>
          <p:cNvSpPr>
            <a:spLocks noGrp="1"/>
          </p:cNvSpPr>
          <p:nvPr>
            <p:ph idx="1"/>
          </p:nvPr>
        </p:nvSpPr>
        <p:spPr>
          <a:xfrm>
            <a:off x="0" y="0"/>
            <a:ext cx="12192000" cy="6858000"/>
          </a:xfrm>
        </p:spPr>
        <p:txBody>
          <a:bodyPr>
            <a:normAutofit/>
          </a:bodyPr>
          <a:lstStyle/>
          <a:p>
            <a:r>
              <a:rPr lang="en-US" sz="1800" b="1" dirty="0"/>
              <a:t>Q7) What is Spring Bean?</a:t>
            </a:r>
          </a:p>
          <a:p>
            <a:r>
              <a:rPr lang="en-US" sz="1800" dirty="0"/>
              <a:t> It is the Objects forming the Backbones of the Users Application and it instantiated, configured,</a:t>
            </a:r>
          </a:p>
          <a:p>
            <a:r>
              <a:rPr lang="en-US" sz="1800" dirty="0"/>
              <a:t> wired, Managed by Spring IOC Container.</a:t>
            </a:r>
          </a:p>
          <a:p>
            <a:r>
              <a:rPr lang="en-US" sz="1800" dirty="0"/>
              <a:t> Basically it will created by the help of Configuration code which is supply by user to IOC Container.</a:t>
            </a:r>
          </a:p>
          <a:p>
            <a:endParaRPr lang="en-US" sz="1800" dirty="0"/>
          </a:p>
          <a:p>
            <a:r>
              <a:rPr lang="en-US" sz="1800" b="1" dirty="0"/>
              <a:t>Q8) Difference between Constructor and Setter Injection?</a:t>
            </a:r>
          </a:p>
          <a:p>
            <a:r>
              <a:rPr lang="en-US" sz="1800" dirty="0"/>
              <a:t> By the Construction injection Partial injection is not possible but we can achieve Partial injection by Setter Injection.</a:t>
            </a:r>
          </a:p>
          <a:p>
            <a:r>
              <a:rPr lang="en-US" sz="1800" dirty="0"/>
              <a:t>In the construction Injection new instance will created if any modification but it is not possible in the setter injection we can't achieve any new instance.</a:t>
            </a:r>
          </a:p>
          <a:p>
            <a:r>
              <a:rPr lang="en-US" sz="1800" dirty="0"/>
              <a:t>If the bean have many properties then we preferred constructor injection and if been have some few properties then we preferred for setter injection.</a:t>
            </a:r>
          </a:p>
          <a:p>
            <a:r>
              <a:rPr lang="en-US" sz="1800" dirty="0"/>
              <a:t> Constructor injection doesn't override the setter properties but setter injection override the Constructor properties.</a:t>
            </a:r>
          </a:p>
          <a:p>
            <a:endParaRPr lang="en-US" sz="1800" dirty="0"/>
          </a:p>
          <a:p>
            <a:pPr marL="0" indent="0">
              <a:buNone/>
            </a:pPr>
            <a:r>
              <a:rPr lang="en-US" sz="1800" b="1" dirty="0"/>
              <a:t>Q9) What are the Bean Scope Spring provided</a:t>
            </a:r>
          </a:p>
          <a:p>
            <a:r>
              <a:rPr lang="en-US" sz="1800" dirty="0"/>
              <a:t>Spring Provided five types of Scope these are</a:t>
            </a:r>
          </a:p>
          <a:p>
            <a:r>
              <a:rPr lang="en-US" sz="1800" dirty="0"/>
              <a:t>1. Singleton</a:t>
            </a:r>
          </a:p>
          <a:p>
            <a:r>
              <a:rPr lang="en-US" sz="1800" dirty="0"/>
              <a:t>2. Prototype 3. Request</a:t>
            </a:r>
          </a:p>
          <a:p>
            <a:r>
              <a:rPr lang="en-US" sz="1800" dirty="0"/>
              <a:t>4. Session</a:t>
            </a:r>
          </a:p>
          <a:p>
            <a:r>
              <a:rPr lang="en-US" sz="1800" dirty="0"/>
              <a:t>5. Global-session (not exist in new versions of Spring)</a:t>
            </a:r>
          </a:p>
        </p:txBody>
      </p:sp>
    </p:spTree>
    <p:extLst>
      <p:ext uri="{BB962C8B-B14F-4D97-AF65-F5344CB8AC3E}">
        <p14:creationId xmlns:p14="http://schemas.microsoft.com/office/powerpoint/2010/main" val="3128475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88D89-5579-B76A-BA6A-D01F473E26BC}"/>
              </a:ext>
            </a:extLst>
          </p:cNvPr>
          <p:cNvSpPr>
            <a:spLocks noGrp="1"/>
          </p:cNvSpPr>
          <p:nvPr>
            <p:ph idx="1"/>
          </p:nvPr>
        </p:nvSpPr>
        <p:spPr>
          <a:xfrm>
            <a:off x="0" y="-1"/>
            <a:ext cx="12192000" cy="7354529"/>
          </a:xfrm>
        </p:spPr>
        <p:txBody>
          <a:bodyPr>
            <a:noAutofit/>
          </a:bodyPr>
          <a:lstStyle/>
          <a:p>
            <a:pPr marL="0" indent="0">
              <a:buNone/>
            </a:pPr>
            <a:r>
              <a:rPr lang="en-US" sz="1800" b="1" dirty="0"/>
              <a:t>Q10) What is Bean Wiring?</a:t>
            </a:r>
          </a:p>
          <a:p>
            <a:r>
              <a:rPr lang="en-US" sz="1800" dirty="0"/>
              <a:t>When the beans are Combined together inside the Spring Container, that is called Wired or Bean Wiring.</a:t>
            </a:r>
          </a:p>
          <a:p>
            <a:r>
              <a:rPr lang="en-US" sz="1800" dirty="0"/>
              <a:t>The Spring container should know what beans are needed and how the beans are dependent each other while Wiring Beans.</a:t>
            </a:r>
          </a:p>
          <a:p>
            <a:r>
              <a:rPr lang="en-US" sz="1800" dirty="0"/>
              <a:t>Ex: Combine Employee Service object with Employee Repository object</a:t>
            </a:r>
          </a:p>
          <a:p>
            <a:pPr marL="0" indent="0">
              <a:buNone/>
            </a:pPr>
            <a:r>
              <a:rPr lang="en-US" sz="1800" b="1" dirty="0"/>
              <a:t>Q11) What is Autowiring in Spring &amp; What are the different modes it have?</a:t>
            </a:r>
          </a:p>
          <a:p>
            <a:r>
              <a:rPr lang="en-US" sz="1800" dirty="0">
                <a:solidFill>
                  <a:srgbClr val="FF0000"/>
                </a:solidFill>
              </a:rPr>
              <a:t>The Spring framework can inject dependency Automatically.</a:t>
            </a:r>
          </a:p>
          <a:p>
            <a:r>
              <a:rPr lang="en-US" sz="1800" dirty="0">
                <a:solidFill>
                  <a:srgbClr val="FF0000"/>
                </a:solidFill>
              </a:rPr>
              <a:t>The IOC container will first detect those dependencies Specified in the configuration file and the relationship between the beans and then it will inject Automatically this process is called Autowiring.</a:t>
            </a:r>
          </a:p>
          <a:p>
            <a:r>
              <a:rPr lang="en-US" sz="1800" dirty="0">
                <a:solidFill>
                  <a:srgbClr val="FF0000"/>
                </a:solidFill>
              </a:rPr>
              <a:t>It have five modes these are</a:t>
            </a:r>
          </a:p>
          <a:p>
            <a:r>
              <a:rPr lang="en-US" sz="1800" dirty="0">
                <a:solidFill>
                  <a:srgbClr val="FF0000"/>
                </a:solidFill>
              </a:rPr>
              <a:t>1. No</a:t>
            </a:r>
          </a:p>
          <a:p>
            <a:r>
              <a:rPr lang="en-US" sz="1800" dirty="0">
                <a:solidFill>
                  <a:srgbClr val="FF0000"/>
                </a:solidFill>
              </a:rPr>
              <a:t>2. byname</a:t>
            </a:r>
          </a:p>
          <a:p>
            <a:r>
              <a:rPr lang="en-US" sz="1800" dirty="0">
                <a:solidFill>
                  <a:srgbClr val="FF0000"/>
                </a:solidFill>
              </a:rPr>
              <a:t>3. byType</a:t>
            </a:r>
          </a:p>
          <a:p>
            <a:r>
              <a:rPr lang="en-US" sz="1800" dirty="0">
                <a:solidFill>
                  <a:srgbClr val="FF0000"/>
                </a:solidFill>
              </a:rPr>
              <a:t>4.constructor</a:t>
            </a:r>
          </a:p>
          <a:p>
            <a:r>
              <a:rPr lang="en-US" sz="1800" dirty="0">
                <a:solidFill>
                  <a:srgbClr val="FF0000"/>
                </a:solidFill>
              </a:rPr>
              <a:t>5. autodetect.</a:t>
            </a:r>
          </a:p>
          <a:p>
            <a:pPr marL="0" indent="0">
              <a:buNone/>
            </a:pPr>
            <a:r>
              <a:rPr lang="en-US" sz="1800" b="1" dirty="0"/>
              <a:t>Q12) What is the difference between </a:t>
            </a:r>
            <a:r>
              <a:rPr lang="en-US" sz="1800" dirty="0"/>
              <a:t>@Autowired and @Inject</a:t>
            </a:r>
          </a:p>
          <a:p>
            <a:pPr marL="0" indent="0">
              <a:buNone/>
            </a:pPr>
            <a:r>
              <a:rPr lang="en-US" sz="1800" dirty="0"/>
              <a:t>• Both annotation are used for same purpose means @Autowired annotation is used for Autowiring in Spring framework.</a:t>
            </a:r>
          </a:p>
          <a:p>
            <a:r>
              <a:rPr lang="en-US" sz="1800" dirty="0"/>
              <a:t> @Inject also used for same purpose but difference is @Inject is a standard Annotation for Dependency injection and the @Autowired is Specified Annotation in Spring for dependency injection.</a:t>
            </a:r>
          </a:p>
          <a:p>
            <a:r>
              <a:rPr lang="en-US" sz="1800" dirty="0"/>
              <a:t>@Inject is part of the Java CDI (Contexts and Dependency Injection) standard introduced in Java EE 6 (JSR-299)</a:t>
            </a:r>
          </a:p>
        </p:txBody>
      </p:sp>
    </p:spTree>
    <p:extLst>
      <p:ext uri="{BB962C8B-B14F-4D97-AF65-F5344CB8AC3E}">
        <p14:creationId xmlns:p14="http://schemas.microsoft.com/office/powerpoint/2010/main" val="208886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00DE26-76AD-557D-D398-A57FF1DD793C}"/>
              </a:ext>
            </a:extLst>
          </p:cNvPr>
          <p:cNvSpPr>
            <a:spLocks noGrp="1"/>
          </p:cNvSpPr>
          <p:nvPr>
            <p:ph idx="1"/>
          </p:nvPr>
        </p:nvSpPr>
        <p:spPr>
          <a:xfrm>
            <a:off x="0" y="0"/>
            <a:ext cx="12192000" cy="6858000"/>
          </a:xfrm>
        </p:spPr>
        <p:txBody>
          <a:bodyPr>
            <a:normAutofit/>
          </a:bodyPr>
          <a:lstStyle/>
          <a:p>
            <a:pPr marL="0" indent="0">
              <a:buNone/>
            </a:pPr>
            <a:r>
              <a:rPr lang="en-US" sz="2000" b="1" dirty="0"/>
              <a:t>Q13) What is the difference between @Component and @Bean</a:t>
            </a:r>
          </a:p>
          <a:p>
            <a:r>
              <a:rPr lang="en-US" sz="2000" dirty="0"/>
              <a:t> @Component creates object inside spring container. It can be used only if we have source code of a class [programmer-defined class]</a:t>
            </a:r>
          </a:p>
          <a:p>
            <a:r>
              <a:rPr lang="en-US" sz="2000" dirty="0"/>
              <a:t>If a class is pre defined and wants to creates object inside container then we need to use @Bean (Java based configuration) along with @Configuration [Java based configuration]</a:t>
            </a:r>
          </a:p>
          <a:p>
            <a:endParaRPr lang="en-US" sz="2000" dirty="0"/>
          </a:p>
          <a:p>
            <a:pPr marL="0" indent="0">
              <a:buNone/>
            </a:pPr>
            <a:r>
              <a:rPr lang="en-US" sz="2000" b="1" dirty="0"/>
              <a:t>Q14) How many types of IOC Containers are there in Spring?</a:t>
            </a:r>
          </a:p>
          <a:p>
            <a:pPr marL="0" indent="0">
              <a:buNone/>
            </a:pPr>
            <a:r>
              <a:rPr lang="en-US" sz="2000" dirty="0">
                <a:solidFill>
                  <a:srgbClr val="FF0000"/>
                </a:solidFill>
              </a:rPr>
              <a:t>There are two types of Containers these are -</a:t>
            </a:r>
          </a:p>
          <a:p>
            <a:pPr marL="0" indent="0">
              <a:buNone/>
            </a:pPr>
            <a:r>
              <a:rPr lang="en-US" sz="2000" dirty="0">
                <a:solidFill>
                  <a:srgbClr val="FF0000"/>
                </a:solidFill>
              </a:rPr>
              <a:t>1. BeanFactory: BeanFactory is like a factory class that contains a collection of beans. It instantiates the bean whenever asked for by clients.</a:t>
            </a:r>
          </a:p>
          <a:p>
            <a:pPr marL="0" indent="0">
              <a:buNone/>
            </a:pPr>
            <a:r>
              <a:rPr lang="en-US" sz="2000" dirty="0">
                <a:solidFill>
                  <a:srgbClr val="FF0000"/>
                </a:solidFill>
              </a:rPr>
              <a:t>2. ApplicationContext: The ApplicationContext interface is built on top of the BeanFactory interface. It provides some extrafunctionality on top BeanFactory.</a:t>
            </a:r>
          </a:p>
          <a:p>
            <a:pPr marL="0" indent="0">
              <a:buNone/>
            </a:pPr>
            <a:r>
              <a:rPr lang="en-US" sz="2000" dirty="0">
                <a:solidFill>
                  <a:srgbClr val="FF0000"/>
                </a:solidFill>
              </a:rPr>
              <a:t> Like: Annotations support, Multi- container system, Reactive Programming. Etc</a:t>
            </a:r>
          </a:p>
          <a:p>
            <a:pPr marL="0" indent="0">
              <a:buNone/>
            </a:pPr>
            <a:endParaRPr lang="en-US" sz="2000" dirty="0">
              <a:solidFill>
                <a:srgbClr val="FF0000"/>
              </a:solidFill>
            </a:endParaRPr>
          </a:p>
          <a:p>
            <a:pPr marL="0" indent="0">
              <a:buNone/>
            </a:pPr>
            <a:r>
              <a:rPr lang="en-US" sz="2000" b="1" dirty="0">
                <a:solidFill>
                  <a:srgbClr val="002060"/>
                </a:solidFill>
              </a:rPr>
              <a:t>Q15) What is the Use of @Required Annotation in Spring framework?</a:t>
            </a:r>
          </a:p>
          <a:p>
            <a:pPr marL="0" indent="0">
              <a:buNone/>
            </a:pPr>
            <a:r>
              <a:rPr lang="en-US" sz="2000" dirty="0">
                <a:solidFill>
                  <a:srgbClr val="002060"/>
                </a:solidFill>
              </a:rPr>
              <a:t>@Required is applied to bean property setter methods.</a:t>
            </a:r>
          </a:p>
          <a:p>
            <a:pPr marL="0" indent="0">
              <a:buNone/>
            </a:pPr>
            <a:r>
              <a:rPr lang="en-US" sz="2000" dirty="0">
                <a:solidFill>
                  <a:srgbClr val="002060"/>
                </a:solidFill>
              </a:rPr>
              <a:t>• This is indicates that the affected bean property must be populated at the configuration time with the help of an explicit property value in a bean definition or with Autowiring.</a:t>
            </a:r>
            <a:endParaRPr lang="en-IN" sz="2000" dirty="0">
              <a:solidFill>
                <a:srgbClr val="002060"/>
              </a:solidFill>
            </a:endParaRPr>
          </a:p>
        </p:txBody>
      </p:sp>
    </p:spTree>
    <p:extLst>
      <p:ext uri="{BB962C8B-B14F-4D97-AF65-F5344CB8AC3E}">
        <p14:creationId xmlns:p14="http://schemas.microsoft.com/office/powerpoint/2010/main" val="5291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72DF40-78DE-10C3-91D5-083F9F24F1F4}"/>
              </a:ext>
            </a:extLst>
          </p:cNvPr>
          <p:cNvSpPr>
            <a:spLocks noGrp="1"/>
          </p:cNvSpPr>
          <p:nvPr>
            <p:ph idx="1"/>
          </p:nvPr>
        </p:nvSpPr>
        <p:spPr>
          <a:xfrm>
            <a:off x="0" y="0"/>
            <a:ext cx="12192000" cy="6858000"/>
          </a:xfrm>
        </p:spPr>
        <p:txBody>
          <a:bodyPr>
            <a:normAutofit/>
          </a:bodyPr>
          <a:lstStyle/>
          <a:p>
            <a:pPr marL="0" indent="0">
              <a:buNone/>
            </a:pPr>
            <a:r>
              <a:rPr lang="en-US" sz="2000" b="1" dirty="0"/>
              <a:t>Q16) What is the use of @Autowired Annotation in Spring?</a:t>
            </a:r>
          </a:p>
          <a:p>
            <a:r>
              <a:rPr lang="en-US" sz="2000" dirty="0"/>
              <a:t>It is used to link (Inject) two beans inside Spring container. Mostly recommended using Field Injection.</a:t>
            </a:r>
          </a:p>
          <a:p>
            <a:r>
              <a:rPr lang="en-US" sz="2000" dirty="0"/>
              <a:t> Ex: class Employee Service {@Autowired</a:t>
            </a:r>
          </a:p>
          <a:p>
            <a:r>
              <a:rPr lang="en-US" sz="2000" dirty="0"/>
              <a:t>Employee Repository repo;}</a:t>
            </a:r>
          </a:p>
          <a:p>
            <a:endParaRPr lang="en-US" sz="2000" dirty="0"/>
          </a:p>
          <a:p>
            <a:pPr marL="0" indent="0">
              <a:buNone/>
            </a:pPr>
            <a:r>
              <a:rPr lang="en-US" sz="2000" b="1" dirty="0"/>
              <a:t>Q17) What is the use of @Qualifier annotation in Spring framework?</a:t>
            </a:r>
          </a:p>
          <a:p>
            <a:r>
              <a:rPr lang="en-US" sz="2000" dirty="0"/>
              <a:t> When we create more than one bean of the same type and want to wire only one of them with a property we can use the @Qualifier annotation along with @Autowired to remove the ambiguity by specifying which exact bean should be wired.</a:t>
            </a:r>
          </a:p>
          <a:p>
            <a:pPr marL="0" indent="0">
              <a:buNone/>
            </a:pPr>
            <a:r>
              <a:rPr lang="en-US" sz="2000" b="1" dirty="0"/>
              <a:t>Q18) What is @Primary Annotation in Spring?</a:t>
            </a:r>
          </a:p>
          <a:p>
            <a:r>
              <a:rPr lang="en-US" sz="2000" dirty="0"/>
              <a:t>Indicates that a bean should be given preference when multiple candidates are qualified to Autowired a single-valued dependency.</a:t>
            </a:r>
          </a:p>
          <a:p>
            <a:r>
              <a:rPr lang="en-US" sz="2000" dirty="0"/>
              <a:t>In case of Autowiring process, if no Qualifier is used, @Primary is given highest priority.</a:t>
            </a:r>
          </a:p>
          <a:p>
            <a:endParaRPr lang="en-US" sz="2000" dirty="0"/>
          </a:p>
          <a:p>
            <a:pPr marL="0" indent="0">
              <a:buNone/>
            </a:pPr>
            <a:r>
              <a:rPr lang="en-US" sz="2000" b="1" dirty="0"/>
              <a:t>Q19) What are lifecycle methods in Spring?</a:t>
            </a:r>
          </a:p>
          <a:p>
            <a:pPr marL="0" indent="0">
              <a:buNone/>
            </a:pPr>
            <a:r>
              <a:rPr lang="en-US" sz="2000" dirty="0"/>
              <a:t>• init and destroy methods are called as Life Cycle methods in Spring.</a:t>
            </a:r>
          </a:p>
          <a:p>
            <a:r>
              <a:rPr lang="en-US" sz="2000" dirty="0"/>
              <a:t>They are executed by default by Spring container while creating object.</a:t>
            </a:r>
          </a:p>
          <a:p>
            <a:endParaRPr lang="en-IN" sz="2000" dirty="0"/>
          </a:p>
        </p:txBody>
      </p:sp>
    </p:spTree>
    <p:extLst>
      <p:ext uri="{BB962C8B-B14F-4D97-AF65-F5344CB8AC3E}">
        <p14:creationId xmlns:p14="http://schemas.microsoft.com/office/powerpoint/2010/main" val="2956016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FE9385-7584-A44D-5D48-795B870502DF}"/>
              </a:ext>
            </a:extLst>
          </p:cNvPr>
          <p:cNvSpPr>
            <a:spLocks noGrp="1"/>
          </p:cNvSpPr>
          <p:nvPr>
            <p:ph idx="1"/>
          </p:nvPr>
        </p:nvSpPr>
        <p:spPr>
          <a:xfrm>
            <a:off x="0" y="0"/>
            <a:ext cx="12123174" cy="6858000"/>
          </a:xfrm>
        </p:spPr>
        <p:txBody>
          <a:bodyPr>
            <a:normAutofit fontScale="92500" lnSpcReduction="20000"/>
          </a:bodyPr>
          <a:lstStyle/>
          <a:p>
            <a:pPr marL="0" indent="0">
              <a:buNone/>
            </a:pPr>
            <a:r>
              <a:rPr lang="en-US" sz="2000" b="1" dirty="0">
                <a:solidFill>
                  <a:schemeClr val="accent6"/>
                </a:solidFill>
              </a:rPr>
              <a:t>Q20) What are different ways of writing Lifecycle methods in Spring?</a:t>
            </a:r>
          </a:p>
          <a:p>
            <a:r>
              <a:rPr lang="en-US" sz="2000" dirty="0">
                <a:solidFill>
                  <a:schemeClr val="accent6"/>
                </a:solidFill>
              </a:rPr>
              <a:t>Using XML (also called Declarative Approach) &lt;bean... init-method="" destroy-method=""&gt; &lt;/bean&gt;</a:t>
            </a:r>
          </a:p>
          <a:p>
            <a:r>
              <a:rPr lang="en-US" sz="2000" dirty="0">
                <a:solidFill>
                  <a:schemeClr val="accent6"/>
                </a:solidFill>
              </a:rPr>
              <a:t>Using Spring Interfaces (also called Programmatic Approach) Implement interfaces:</a:t>
            </a:r>
          </a:p>
          <a:p>
            <a:r>
              <a:rPr lang="en-US" sz="2000" dirty="0">
                <a:solidFill>
                  <a:schemeClr val="accent6"/>
                </a:solidFill>
              </a:rPr>
              <a:t> InitializingBean, </a:t>
            </a:r>
          </a:p>
          <a:p>
            <a:r>
              <a:rPr lang="en-US" sz="2000" dirty="0">
                <a:solidFill>
                  <a:schemeClr val="accent6"/>
                </a:solidFill>
              </a:rPr>
              <a:t>DisposableBean</a:t>
            </a:r>
          </a:p>
          <a:p>
            <a:r>
              <a:rPr lang="en-US" sz="2000" dirty="0">
                <a:solidFill>
                  <a:schemeClr val="accent6"/>
                </a:solidFill>
              </a:rPr>
              <a:t>Using Annotations</a:t>
            </a:r>
          </a:p>
          <a:p>
            <a:r>
              <a:rPr lang="en-US" sz="2000" dirty="0">
                <a:solidFill>
                  <a:schemeClr val="accent6"/>
                </a:solidFill>
              </a:rPr>
              <a:t>@PostConstruct and @PreDestroy</a:t>
            </a:r>
          </a:p>
          <a:p>
            <a:r>
              <a:rPr lang="en-US" sz="2000" b="1" dirty="0"/>
              <a:t>Q21) What are the common implementations of the ApplicationContext?</a:t>
            </a:r>
          </a:p>
          <a:p>
            <a:r>
              <a:rPr lang="en-US" sz="2000" dirty="0">
                <a:solidFill>
                  <a:srgbClr val="002060"/>
                </a:solidFill>
              </a:rPr>
              <a:t>The FileSystemXmlApplicationContext container loads the definitions of the beans from an XML file. The full path of the XML bean configuration file must be provided to the constructor.</a:t>
            </a:r>
          </a:p>
          <a:p>
            <a:r>
              <a:rPr lang="en-US" sz="2000" dirty="0">
                <a:solidFill>
                  <a:srgbClr val="002060"/>
                </a:solidFill>
              </a:rPr>
              <a:t>The ClassPathXmlApplicationContext container also loads the definitions of the beans from an XML file. Here, you need to set CLASSPATH properly because this container will look bean configuration XML file in CLASSPATH.</a:t>
            </a:r>
          </a:p>
          <a:p>
            <a:r>
              <a:rPr lang="en-US" sz="2000" dirty="0">
                <a:solidFill>
                  <a:srgbClr val="002060"/>
                </a:solidFill>
              </a:rPr>
              <a:t> The WebXmlApplicationContext container loads the XML file with definitions of all beans from within a web application.</a:t>
            </a:r>
          </a:p>
          <a:p>
            <a:pPr marL="0" indent="0">
              <a:buNone/>
            </a:pPr>
            <a:r>
              <a:rPr lang="en-US" sz="2000" b="1" dirty="0"/>
              <a:t>Q22) What are the Stereo Type annotations?</a:t>
            </a:r>
          </a:p>
          <a:p>
            <a:r>
              <a:rPr lang="en-US" sz="2000" dirty="0"/>
              <a:t>Spring F/w has provided 5 Stereo Type annotations:</a:t>
            </a:r>
          </a:p>
          <a:p>
            <a:r>
              <a:rPr lang="en-US" sz="2000" dirty="0"/>
              <a:t>1. @Component</a:t>
            </a:r>
          </a:p>
          <a:p>
            <a:r>
              <a:rPr lang="en-US" sz="2000" dirty="0"/>
              <a:t>2. @Service</a:t>
            </a:r>
          </a:p>
          <a:p>
            <a:r>
              <a:rPr lang="en-US" sz="2000" dirty="0"/>
              <a:t>3. @Repository</a:t>
            </a:r>
          </a:p>
          <a:p>
            <a:r>
              <a:rPr lang="en-US" sz="2000" dirty="0"/>
              <a:t>4. @Controller</a:t>
            </a:r>
          </a:p>
          <a:p>
            <a:r>
              <a:rPr lang="en-US" sz="2000" dirty="0"/>
              <a:t>5. @RestController</a:t>
            </a:r>
            <a:endParaRPr lang="en-IN" sz="2000" dirty="0"/>
          </a:p>
        </p:txBody>
      </p:sp>
    </p:spTree>
    <p:extLst>
      <p:ext uri="{BB962C8B-B14F-4D97-AF65-F5344CB8AC3E}">
        <p14:creationId xmlns:p14="http://schemas.microsoft.com/office/powerpoint/2010/main" val="276495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E881FD-2B6F-7681-8B36-419DB92F91A0}"/>
              </a:ext>
            </a:extLst>
          </p:cNvPr>
          <p:cNvSpPr>
            <a:spLocks noGrp="1"/>
          </p:cNvSpPr>
          <p:nvPr>
            <p:ph idx="1"/>
          </p:nvPr>
        </p:nvSpPr>
        <p:spPr>
          <a:xfrm>
            <a:off x="0" y="0"/>
            <a:ext cx="12192000" cy="6858000"/>
          </a:xfrm>
        </p:spPr>
        <p:txBody>
          <a:bodyPr>
            <a:normAutofit lnSpcReduction="10000"/>
          </a:bodyPr>
          <a:lstStyle/>
          <a:p>
            <a:pPr marL="0" indent="0">
              <a:buNone/>
            </a:pPr>
            <a:r>
              <a:rPr lang="en-US" sz="2000" b="1" dirty="0"/>
              <a:t>Q23) What are different modules Spring?</a:t>
            </a:r>
          </a:p>
          <a:p>
            <a:r>
              <a:rPr lang="en-US" sz="1800" dirty="0">
                <a:solidFill>
                  <a:schemeClr val="tx2"/>
                </a:solidFill>
              </a:rPr>
              <a:t>The Spring Framework contains a lot of features, which are well-organized in about twenty modules. These modules can be grouped together based on their primary features into</a:t>
            </a:r>
          </a:p>
          <a:p>
            <a:r>
              <a:rPr lang="en-US" sz="1800" dirty="0">
                <a:solidFill>
                  <a:schemeClr val="tx2"/>
                </a:solidFill>
              </a:rPr>
              <a:t>Core Container, Data Access/Integration, Web, AOP (Aspect Oriented Programming), Instrumentation and Test.</a:t>
            </a:r>
          </a:p>
          <a:p>
            <a:endParaRPr lang="en-US" sz="1800" dirty="0"/>
          </a:p>
          <a:p>
            <a:pPr marL="0" indent="0">
              <a:buNone/>
            </a:pPr>
            <a:r>
              <a:rPr lang="en-US" sz="2000" b="1" dirty="0"/>
              <a:t>Q24) What is Profiles in Spring?</a:t>
            </a:r>
          </a:p>
          <a:p>
            <a:r>
              <a:rPr lang="en-US" sz="1800" dirty="0">
                <a:solidFill>
                  <a:schemeClr val="accent5"/>
                </a:solidFill>
              </a:rPr>
              <a:t>Multiple Environments like Stage, production, Testing, UAT</a:t>
            </a:r>
          </a:p>
          <a:p>
            <a:r>
              <a:rPr lang="en-US" sz="1800" dirty="0">
                <a:solidFill>
                  <a:schemeClr val="accent5"/>
                </a:solidFill>
              </a:rPr>
              <a:t>Profiles: Loading Properties based on Environment</a:t>
            </a:r>
          </a:p>
          <a:p>
            <a:r>
              <a:rPr lang="en-US" sz="1800" dirty="0">
                <a:solidFill>
                  <a:schemeClr val="accent5"/>
                </a:solidFill>
              </a:rPr>
              <a:t>We can activate current profile using </a:t>
            </a:r>
          </a:p>
          <a:p>
            <a:r>
              <a:rPr lang="en-US" sz="1800" dirty="0">
                <a:solidFill>
                  <a:schemeClr val="accent5"/>
                </a:solidFill>
              </a:rPr>
              <a:t>--spring.profiles.active=qa (by passing at runtime)</a:t>
            </a:r>
          </a:p>
          <a:p>
            <a:endParaRPr lang="en-US" sz="1800" dirty="0"/>
          </a:p>
          <a:p>
            <a:pPr marL="0" indent="0">
              <a:buNone/>
            </a:pPr>
            <a:r>
              <a:rPr lang="en-US" sz="2200" b="1" dirty="0"/>
              <a:t>Q25) What is inner beans in Spring?</a:t>
            </a:r>
          </a:p>
          <a:p>
            <a:r>
              <a:rPr lang="en-US" sz="1800" dirty="0"/>
              <a:t>• Whenever a bean is used for only one particular property, it's advise to declare it as an inner bean. And the inner bean is supported both in setter injection ‘property' and constructor injection 'constructor-</a:t>
            </a:r>
            <a:r>
              <a:rPr lang="en-US" sz="1800" dirty="0" err="1"/>
              <a:t>arg</a:t>
            </a:r>
            <a:r>
              <a:rPr lang="en-US" sz="1800" dirty="0"/>
              <a:t>'.</a:t>
            </a:r>
          </a:p>
          <a:p>
            <a:r>
              <a:rPr lang="en-US" sz="1800" dirty="0"/>
              <a:t>• Injecting Inner Beans:</a:t>
            </a:r>
          </a:p>
          <a:p>
            <a:r>
              <a:rPr lang="en-US" sz="1800" dirty="0"/>
              <a:t>&lt;bean id="</a:t>
            </a:r>
            <a:r>
              <a:rPr lang="en-US" sz="1800" dirty="0" err="1"/>
              <a:t>outer_bean_obj</a:t>
            </a:r>
            <a:r>
              <a:rPr lang="en-US" sz="1800" dirty="0"/>
              <a:t>" class="OuterBeanClassName"&gt;</a:t>
            </a:r>
          </a:p>
          <a:p>
            <a:r>
              <a:rPr lang="en-US" sz="1800" dirty="0"/>
              <a:t>&lt;property name="</a:t>
            </a:r>
            <a:r>
              <a:rPr lang="en-US" sz="1800" dirty="0" err="1"/>
              <a:t>inner_bean_obj</a:t>
            </a:r>
            <a:r>
              <a:rPr lang="en-US" sz="1800" dirty="0"/>
              <a:t>"&gt;</a:t>
            </a:r>
          </a:p>
          <a:p>
            <a:r>
              <a:rPr lang="en-US" sz="1800" dirty="0"/>
              <a:t>&lt;bean class="InnerBeanClassName"/&gt;</a:t>
            </a:r>
          </a:p>
          <a:p>
            <a:r>
              <a:rPr lang="en-US" sz="1800" dirty="0"/>
              <a:t>&lt;/property&gt;</a:t>
            </a:r>
          </a:p>
          <a:p>
            <a:r>
              <a:rPr lang="en-US" sz="1800" dirty="0"/>
              <a:t>&lt;/bean&gt;</a:t>
            </a:r>
          </a:p>
        </p:txBody>
      </p:sp>
    </p:spTree>
    <p:extLst>
      <p:ext uri="{BB962C8B-B14F-4D97-AF65-F5344CB8AC3E}">
        <p14:creationId xmlns:p14="http://schemas.microsoft.com/office/powerpoint/2010/main" val="681169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0F3DC9-584A-1249-1AB9-DC4DD8E215AD}"/>
              </a:ext>
            </a:extLst>
          </p:cNvPr>
          <p:cNvSpPr>
            <a:spLocks noGrp="1"/>
          </p:cNvSpPr>
          <p:nvPr>
            <p:ph idx="1"/>
          </p:nvPr>
        </p:nvSpPr>
        <p:spPr>
          <a:xfrm>
            <a:off x="-1" y="0"/>
            <a:ext cx="12192001" cy="6858000"/>
          </a:xfrm>
        </p:spPr>
        <p:txBody>
          <a:bodyPr/>
          <a:lstStyle/>
          <a:p>
            <a:pPr algn="ctr"/>
            <a:r>
              <a:rPr lang="en-IN" b="1" dirty="0">
                <a:solidFill>
                  <a:srgbClr val="FFFF00"/>
                </a:solidFill>
              </a:rPr>
              <a:t>Spring Web MVC</a:t>
            </a:r>
          </a:p>
          <a:p>
            <a:pPr marL="0" indent="0">
              <a:buNone/>
            </a:pPr>
            <a:r>
              <a:rPr lang="en-US" sz="2000" b="1" dirty="0"/>
              <a:t>1) What is Spring WEB Module ?</a:t>
            </a:r>
          </a:p>
          <a:p>
            <a:r>
              <a:rPr lang="en-US" sz="1800" dirty="0"/>
              <a:t> This module is given by Spring Framework.</a:t>
            </a:r>
          </a:p>
          <a:p>
            <a:r>
              <a:rPr lang="en-US" sz="1800" dirty="0"/>
              <a:t> It is used to develop both MVC and REST applications.</a:t>
            </a:r>
          </a:p>
          <a:p>
            <a:r>
              <a:rPr lang="en-US" sz="1800" dirty="0"/>
              <a:t> It works based on HTTP Protocol Standard.</a:t>
            </a:r>
          </a:p>
          <a:p>
            <a:r>
              <a:rPr lang="en-US" sz="1800" dirty="0"/>
              <a:t>It is used to develop client-server and server-server apps.</a:t>
            </a:r>
          </a:p>
          <a:p>
            <a:pPr marL="0" indent="0">
              <a:buNone/>
            </a:pPr>
            <a:r>
              <a:rPr lang="en-US" sz="2000" b="1" dirty="0"/>
              <a:t>2) What is MVC?</a:t>
            </a:r>
          </a:p>
          <a:p>
            <a:pPr marL="0" indent="0">
              <a:buNone/>
            </a:pPr>
            <a:r>
              <a:rPr lang="en-US" sz="1800" dirty="0"/>
              <a:t>• The MVC (Model-View-Controller) is a software architectural design pattern.</a:t>
            </a:r>
          </a:p>
          <a:p>
            <a:pPr marL="0" indent="0">
              <a:buNone/>
            </a:pPr>
            <a:r>
              <a:rPr lang="en-US" sz="1800" dirty="0"/>
              <a:t>• It separates the functionality of an application into three interconnected parts - Model, View, and Controller.</a:t>
            </a:r>
          </a:p>
          <a:p>
            <a:pPr marL="0" indent="0">
              <a:buNone/>
            </a:pPr>
            <a:endParaRPr lang="en-US" sz="1800" dirty="0"/>
          </a:p>
          <a:p>
            <a:pPr marL="0" indent="0">
              <a:buNone/>
            </a:pPr>
            <a:r>
              <a:rPr lang="en-US" sz="2000" b="1" dirty="0"/>
              <a:t>3) What is Spring MVC?</a:t>
            </a:r>
          </a:p>
          <a:p>
            <a:pPr marL="0" indent="0">
              <a:buNone/>
            </a:pPr>
            <a:r>
              <a:rPr lang="en-US" sz="1800" dirty="0"/>
              <a:t>• Java Framework which is used to develop dynamic web applications.</a:t>
            </a:r>
          </a:p>
          <a:p>
            <a:pPr marL="0" indent="0">
              <a:buNone/>
            </a:pPr>
            <a:r>
              <a:rPr lang="en-US" sz="1800" dirty="0"/>
              <a:t>• It follows the Model-View-Controller design pattern.</a:t>
            </a:r>
          </a:p>
          <a:p>
            <a:pPr marL="0" indent="0">
              <a:buNone/>
            </a:pPr>
            <a:r>
              <a:rPr lang="en-US" sz="1800" dirty="0"/>
              <a:t>• Model - A model contains the data of the application.</a:t>
            </a:r>
          </a:p>
          <a:p>
            <a:pPr marL="0" indent="0">
              <a:buNone/>
            </a:pPr>
            <a:r>
              <a:rPr lang="en-US" sz="1800" dirty="0"/>
              <a:t>• Controller - A controller contains the business logic of an application.</a:t>
            </a:r>
          </a:p>
          <a:p>
            <a:pPr marL="0" indent="0">
              <a:buNone/>
            </a:pPr>
            <a:r>
              <a:rPr lang="en-US" sz="1800" dirty="0"/>
              <a:t>• View - A view represents the provided information in a particular format. Like JSP+JSTL, Apache Velocity, </a:t>
            </a:r>
          </a:p>
          <a:p>
            <a:pPr marL="0" indent="0">
              <a:buNone/>
            </a:pPr>
            <a:r>
              <a:rPr lang="en-US" sz="1800" dirty="0"/>
              <a:t>     Thymeleaf, and  FreeMarker.</a:t>
            </a:r>
            <a:endParaRPr lang="en-IN" sz="1800" dirty="0"/>
          </a:p>
        </p:txBody>
      </p:sp>
    </p:spTree>
    <p:extLst>
      <p:ext uri="{BB962C8B-B14F-4D97-AF65-F5344CB8AC3E}">
        <p14:creationId xmlns:p14="http://schemas.microsoft.com/office/powerpoint/2010/main" val="166826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5261</Words>
  <Application>Microsoft Office PowerPoint</Application>
  <PresentationFormat>Widescreen</PresentationFormat>
  <Paragraphs>442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Naresh aj</dc:creator>
  <cp:lastModifiedBy>Naresh aj</cp:lastModifiedBy>
  <cp:revision>96</cp:revision>
  <dcterms:created xsi:type="dcterms:W3CDTF">2024-06-10T05:35:45Z</dcterms:created>
  <dcterms:modified xsi:type="dcterms:W3CDTF">2024-08-03T14:21:43Z</dcterms:modified>
</cp:coreProperties>
</file>