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BCE26E-07B4-47AB-BA92-83B7A04EC5FA}">
          <p14:sldIdLst>
            <p14:sldId id="256"/>
            <p14:sldId id="257"/>
          </p14:sldIdLst>
        </p14:section>
        <p14:section name="Untitled Section" id="{A13FCD88-C76D-408B-94BC-168F3FB9DD16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FF0-667A-1133-532A-D558D91CA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1A868-DA0F-9164-584B-8BA570753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B868-9C7E-E35F-45B1-793D83A5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EC09-5DDD-0EBD-9D73-D908041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19AE-B1FE-59F4-0B27-F659524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3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F67D-2A9F-0AB7-D961-6D26E558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A802-E861-FF2C-F044-A6A101B6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06E2-767E-CB15-82AA-B176FBB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1F15-6AB4-253D-714D-36A994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DFF2-4B29-7480-E779-F0EA0AF0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1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649-8F46-6BA7-7881-E4D7758E4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53D68-5205-0372-0A77-3252DDCC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37C5-7175-D0F5-71CF-235D00BC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873C-B740-40F3-1785-0B558956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FCBF-5E4F-1B96-FFB9-4B5FDD31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9E5-C9DB-6515-990E-F7DF3F9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2681-027D-9C38-DAB7-4649771C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10F4-A900-73F1-2A3F-CE838D6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A560-297C-CD55-8086-20124F3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9AFB-D8E1-0161-7C9B-AC5BB5D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5D76-F700-42CD-5A9F-3E1F1055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FD31-6CFF-795B-94B6-CD2F50E1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5FEB-6C85-55F1-0E8E-290DECCC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B564-FD41-BA57-9548-C138428B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3464-A6E4-38DC-E4DE-F41116EE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D768-7012-D663-F31E-555DDB82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4510-7A2B-2FA3-2987-AF5819FA3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43FA-E4F9-9DDA-64D5-EFB9AA03C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A8E4C-5AE9-5A83-4C0D-1F38AB8A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B3DB-12A1-3137-0BBE-297B1BAC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8B48F-3C2B-9FDE-1EE8-7C61C444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71DA-ECFF-FB06-F7B1-A8060C37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E8C2-7C00-7A66-85D9-1BA12F89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D38E-E828-49C6-D396-D1378F35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AF16-4DDF-B9DE-1626-E83280DD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FAA5A-A9F0-EF37-B0EB-F3D84200A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4A2C3-FC55-F546-43B9-BADC238A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6D8E6-DFE0-C78F-77FF-3BD464B9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74ED4-61DC-7D21-7511-0AAAFB5D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4C53-66B2-F27A-DC2C-7B7FEB9A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6DD41-A97F-7B3A-3505-5FB63943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52CC4-19C7-C28C-B919-719B151A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68FAE-5B35-F45C-4702-C0B6E41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FD24F-7DD8-0E61-36E6-A1B1148B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04C7E-F371-1AE5-2880-48EFD6D9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69D2-816B-382A-138C-21748039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6F95-BF34-8A38-FAAF-26E9CF01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808B-E87C-C4B9-F83B-89D809A0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E7498-D131-E4C4-552C-2CD98BF8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649A-98EF-4F7A-AAF9-EB89FDD6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E64A-8582-E2B9-4992-38D8B85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6696-CEFE-1C47-8FB0-029396C2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1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183D-DC2F-8995-BD10-1354F648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5333-A8A5-FB0E-16E7-33810C01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0816-99B8-CD02-0AE5-FE2B78642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55D7-3929-87D1-7F26-72C5C2C0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1D69C-CF41-D93C-D536-40452839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F6F6-9569-5015-17A7-082D56D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88BA9-E98A-E012-269A-2C3A0783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DC88-486B-81C4-E7A7-3DD0A195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6C05-F04E-EF66-83B2-9D4FAA68E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9D85-1543-476C-ABF9-A8A6E9B71E1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218E-AF66-E372-0078-058FC4A7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F9D5-75B7-F43D-B50D-77238C9D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9A0F-C5B5-48D7-B1AF-E4B42594C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A0989B-0211-FFD3-6A97-A07AD773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8490"/>
            <a:ext cx="12192000" cy="67695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API</a:t>
            </a:r>
            <a:r>
              <a:rPr lang="en-US" dirty="0"/>
              <a:t> :</a:t>
            </a:r>
            <a:r>
              <a:rPr lang="en-US" sz="1800" dirty="0"/>
              <a:t>Set of rules and protocols that allows one software application to interact and communicate  with another </a:t>
            </a:r>
          </a:p>
          <a:p>
            <a:pPr algn="l"/>
            <a:r>
              <a:rPr lang="en-US" sz="1800" b="1" dirty="0"/>
              <a:t>Types of Api’s</a:t>
            </a:r>
          </a:p>
          <a:p>
            <a:pPr algn="l"/>
            <a:r>
              <a:rPr lang="en-US" sz="1800" b="1" dirty="0">
                <a:sym typeface="Wingdings" panose="05000000000000000000" pitchFamily="2" charset="2"/>
              </a:rPr>
              <a:t>Internal Api </a:t>
            </a:r>
            <a:r>
              <a:rPr lang="en-US" sz="1600" b="1" dirty="0">
                <a:sym typeface="Wingdings" panose="05000000000000000000" pitchFamily="2" charset="2"/>
              </a:rPr>
              <a:t>: </a:t>
            </a:r>
            <a:r>
              <a:rPr lang="en-US" sz="1800" b="0" i="0" dirty="0">
                <a:solidFill>
                  <a:srgbClr val="040C28"/>
                </a:solidFill>
                <a:effectLst/>
              </a:rPr>
              <a:t>a programmatic interface for sharing information between teams inside a company</a:t>
            </a:r>
            <a:endParaRPr lang="en-US" sz="1800" b="1" dirty="0"/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Classification of Status Code</a:t>
            </a:r>
          </a:p>
          <a:p>
            <a:pPr algn="l"/>
            <a:r>
              <a:rPr lang="en-IN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1xx: Informational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100 Continue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initial part of a request has been received, and the client should continue.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101 Switching Protocols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server is switching protocols as requested by the client.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102 Processing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server has received and is processing the request, but no response is available yet (WebDAV).</a:t>
            </a: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IN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2xx: Success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200 OK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request has succeeded.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201 Created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request has been fulfilled, resulting in the creation of a new resource.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202 Accepted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request has been accepted for processing, but the processing has not been completed.</a:t>
            </a:r>
          </a:p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3xx: Redirection</a:t>
            </a: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status codes indicate that further action needs to be taken by the user agent to fulfill the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300 Multiple Choices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are multiple options for the resource that the client may follow.</a:t>
            </a:r>
          </a:p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4xx: Client Error</a:t>
            </a:r>
          </a:p>
          <a:p>
            <a:pPr algn="l"/>
            <a:r>
              <a:rPr lang="en-US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status codes indicate that the request contains bad syntax or cannot be fulfilled.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400 Bad Request</a:t>
            </a:r>
            <a:r>
              <a:rPr lang="en-US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server could not understand the request due to invalid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401 Unauthorized</a:t>
            </a:r>
            <a:r>
              <a:rPr lang="en-US" sz="19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must authenticate itself to get the requested response.</a:t>
            </a:r>
          </a:p>
          <a:p>
            <a:pPr algn="l"/>
            <a:endParaRPr lang="en-IN" b="1" i="0" dirty="0">
              <a:solidFill>
                <a:schemeClr val="accent4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252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BB7324-2E27-D106-3DC6-3003BB8FD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5xx: Server Error</a:t>
            </a: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status codes indicate that the server failed to fulfill an apparently valid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500 Internal Server Error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server has encountered a situation it doesn't know how to handle.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501 Not Implemented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request method is not supported by the server and cannot be handled.</a:t>
            </a:r>
          </a:p>
          <a:p>
            <a:pPr algn="l"/>
            <a:r>
              <a:rPr lang="en-IN" b="1" dirty="0">
                <a:solidFill>
                  <a:schemeClr val="accent4"/>
                </a:solidFill>
              </a:rPr>
              <a:t>Types of Api requests</a:t>
            </a:r>
          </a:p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en-US" sz="18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Retrieve data from the server</a:t>
            </a:r>
          </a:p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P</a:t>
            </a:r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UT</a:t>
            </a: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PUT typically involves sending a complete representation of the resource.</a:t>
            </a:r>
            <a:endParaRPr lang="en-US" sz="18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Submit data to the server to create a new resource.</a:t>
            </a:r>
          </a:p>
          <a:p>
            <a:pPr algn="l"/>
            <a:r>
              <a:rPr lang="en-US" sz="20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. Post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Update an existing resource or create a new resource if it does not exist.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a resource exists, it is entirely replaced with the data in the request.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If it does not exist, a new resource is created with that data.</a:t>
            </a:r>
          </a:p>
          <a:p>
            <a:pPr algn="l"/>
            <a:r>
              <a:rPr lang="en-US" sz="18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Apply partial modifications to a resource. allows partial modification of a resource.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You can send only the fields that need to be updated without modifying the other fields.</a:t>
            </a:r>
          </a:p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sz="1800" b="1" i="0" dirty="0">
                <a:solidFill>
                  <a:schemeClr val="accent4"/>
                </a:solidFill>
                <a:effectLst/>
                <a:highlight>
                  <a:srgbClr val="FFFFFF"/>
                </a:highlight>
                <a:latin typeface="Söhne"/>
              </a:rPr>
              <a:t>DELETE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Purpose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Remove a resource from the server</a:t>
            </a:r>
          </a:p>
          <a:p>
            <a:pPr algn="l"/>
            <a:endParaRPr lang="en-I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5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F4174C-BBD1-6EEB-491C-DB121F6F8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chemeClr val="accent4"/>
                </a:solidFill>
              </a:rPr>
              <a:t>Key Components of SpringBoot</a:t>
            </a:r>
          </a:p>
          <a:p>
            <a:pPr algn="l"/>
            <a:r>
              <a:rPr lang="en-IN" sz="1800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en-IN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Springboot starter  </a:t>
            </a:r>
            <a:r>
              <a:rPr lang="en-IN" sz="1800" dirty="0">
                <a:sym typeface="Wingdings" panose="05000000000000000000" pitchFamily="2" charset="2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ym typeface="Wingdings" panose="05000000000000000000" pitchFamily="2" charset="2"/>
              </a:rPr>
              <a:t>      </a:t>
            </a:r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Spring Boot Starters is a dependency management mechanism that provides a convenient way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D35"/>
                </a:solidFill>
                <a:highlight>
                  <a:srgbClr val="FFFFFF"/>
                </a:highlight>
                <a:latin typeface="Google Sans"/>
              </a:rPr>
              <a:t>             </a:t>
            </a:r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add  common  dependencies to your project.</a:t>
            </a:r>
          </a:p>
          <a:p>
            <a:pPr algn="l"/>
            <a: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  <a:sym typeface="Wingdings" panose="05000000000000000000" pitchFamily="2" charset="2"/>
              </a:rPr>
              <a:t></a:t>
            </a:r>
            <a:r>
              <a:rPr lang="en-US" sz="20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Spring Boot Auto-Configuration</a:t>
            </a:r>
            <a:r>
              <a:rPr lang="en-US" sz="14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:</a:t>
            </a:r>
          </a:p>
          <a:p>
            <a:pPr algn="l"/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           Spring Boot Auto-Configuration is a feature that automatically configures your Spring application based on the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     </a:t>
            </a:r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dependencies</a:t>
            </a:r>
            <a:r>
              <a:rPr lang="en-US" sz="1800" dirty="0">
                <a:solidFill>
                  <a:srgbClr val="001D35"/>
                </a:solidFill>
                <a:highlight>
                  <a:srgbClr val="FFFFFF"/>
                </a:highlight>
                <a:latin typeface="Google Sans"/>
              </a:rPr>
              <a:t> </a:t>
            </a:r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 that you have added to your project</a:t>
            </a:r>
          </a:p>
          <a:p>
            <a:pPr algn="l"/>
            <a:r>
              <a:rPr lang="en-US" sz="1800" b="1" dirty="0">
                <a:solidFill>
                  <a:schemeClr val="accent1"/>
                </a:solidFill>
                <a:highlight>
                  <a:srgbClr val="FFFFFF"/>
                </a:highlight>
                <a:latin typeface="Google Sans"/>
                <a:sym typeface="Wingdings" panose="05000000000000000000" pitchFamily="2" charset="2"/>
              </a:rPr>
              <a:t>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lang="en-US" sz="20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Spring Boot CLI.</a:t>
            </a:r>
          </a:p>
          <a:p>
            <a:pPr algn="l"/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            The Spring Boot CLI is a command-line interface that you can use to create, run, and debug Spring Boot applications</a:t>
            </a: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  <a:sym typeface="Wingdings" panose="05000000000000000000" pitchFamily="2" charset="2"/>
              </a:rPr>
              <a:t></a:t>
            </a:r>
            <a:r>
              <a:rPr lang="en-US" sz="20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Spring Boot Actuator.</a:t>
            </a:r>
          </a:p>
          <a:p>
            <a:pPr algn="l"/>
            <a:r>
              <a:rPr lang="en-US" sz="18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The Spring Boot Actuator is a feature that provides production-ready features for Spring Boot applications, such as health checks, metrics, and auditing. The Spring Boot Actuator can be used to monitor and manage your Spring Boot applications in production.</a:t>
            </a:r>
          </a:p>
          <a:p>
            <a:pPr algn="l"/>
            <a:r>
              <a:rPr lang="en-US" sz="19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@RequestBody annotation</a:t>
            </a:r>
            <a:b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            to have the request body read and deserialized into an Object through an HttpMessageReader.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used to 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bind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 HTTP request with an object in a method parameter. Internally it uses 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bold"/>
              </a:rPr>
              <a:t>HTTP MessageConverters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 to convert         the body of the request. When we annotate a method parameter</a:t>
            </a:r>
            <a:endParaRPr lang="en-US" sz="1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@PathVariable annotation </a:t>
            </a:r>
          </a:p>
          <a:p>
            <a:pPr algn="l"/>
            <a:r>
              <a:rPr lang="en-US" sz="1400" dirty="0">
                <a:solidFill>
                  <a:schemeClr val="accent1"/>
                </a:solidFill>
                <a:highlight>
                  <a:srgbClr val="FFFFFF"/>
                </a:highlight>
                <a:latin typeface="Nunito" pitchFamily="2" charset="0"/>
              </a:rPr>
              <a:t>         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used to retrieve data from the URL path. By defining placeholders in the request mapping URL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 It is used to extract the values from the URI. It is most suitable for the RESTful web service, where the URL contains a path variable. We can define multiple @PathVariable in a method.</a:t>
            </a:r>
            <a:endParaRPr lang="en-US" sz="1800" b="1" dirty="0">
              <a:solidFill>
                <a:schemeClr val="accent1"/>
              </a:solidFill>
              <a:highlight>
                <a:srgbClr val="FFFFFF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72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E70A8E-B7FA-A105-BEFD-2316561B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2000" b="1" i="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inter-bold"/>
            </a:endParaRPr>
          </a:p>
          <a:p>
            <a:pPr algn="l"/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inter-bold"/>
              </a:rPr>
              <a:t>@RequestParam:     </a:t>
            </a:r>
            <a:r>
              <a:rPr lang="en-US" sz="20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 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It is used to extract the query parameters form the URL. It is also known as a </a:t>
            </a:r>
            <a: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bold"/>
              </a:rPr>
              <a:t>query parameter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. It is most     suitable for web applications. It can specify default values if the query parameter is not present in the URL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.</a:t>
            </a:r>
          </a:p>
          <a:p>
            <a:pPr algn="l"/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@ResponseBody 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algn="l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@ResponseBody is typically used with GET methods to write the response body content.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algn="l"/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6CDB62-6933-D471-82D4-A11B98A2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10241"/>
              </p:ext>
            </p:extLst>
          </p:nvPr>
        </p:nvGraphicFramePr>
        <p:xfrm>
          <a:off x="78658" y="2590800"/>
          <a:ext cx="1187736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529">
                  <a:extLst>
                    <a:ext uri="{9D8B030D-6E8A-4147-A177-3AD203B41FA5}">
                      <a16:colId xmlns:a16="http://schemas.microsoft.com/office/drawing/2014/main" val="3394614970"/>
                    </a:ext>
                  </a:extLst>
                </a:gridCol>
                <a:gridCol w="6046839">
                  <a:extLst>
                    <a:ext uri="{9D8B030D-6E8A-4147-A177-3AD203B41FA5}">
                      <a16:colId xmlns:a16="http://schemas.microsoft.com/office/drawing/2014/main" val="938561405"/>
                    </a:ext>
                  </a:extLst>
                </a:gridCol>
              </a:tblGrid>
              <a:tr h="550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@RestController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06103"/>
                  </a:ext>
                </a:extLst>
              </a:tr>
              <a:tr h="75708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@Controller is used to mark classes as Spring MVC Controller.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@RestController annotation is a special controller used in RESTful Web services, and it’s the combination of @Controller and @ResponseBody annotation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6494"/>
                  </a:ext>
                </a:extLst>
              </a:tr>
              <a:tr h="4129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specialized version of @Component annotation.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specialized version of @Controller annotation.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61777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Primarily used for traditional web applications to return a view.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building RESTful web services, returning data in JSON or XML format.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85521"/>
                  </a:ext>
                </a:extLst>
              </a:tr>
              <a:tr h="174915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@Controller, we need to use @ResponseBody on every handler method.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=================================================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Suited for applications that return HTML or JSP pages.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@RestController, we don’t need to use @ResponseBody on every handler method.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===================================================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Suited for API development where the response is data (e.g., JSON, XML).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22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896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inter-bold</vt:lpstr>
      <vt:lpstr>inter-regular</vt:lpstr>
      <vt:lpstr>Nunito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aj</dc:creator>
  <cp:lastModifiedBy>Naresh aj</cp:lastModifiedBy>
  <cp:revision>6</cp:revision>
  <dcterms:created xsi:type="dcterms:W3CDTF">2024-05-18T01:40:30Z</dcterms:created>
  <dcterms:modified xsi:type="dcterms:W3CDTF">2024-05-31T09:56:11Z</dcterms:modified>
</cp:coreProperties>
</file>