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73" r:id="rId3"/>
    <p:sldId id="257" r:id="rId4"/>
    <p:sldId id="261" r:id="rId5"/>
    <p:sldId id="268" r:id="rId6"/>
    <p:sldId id="269" r:id="rId7"/>
    <p:sldId id="262" r:id="rId8"/>
    <p:sldId id="270" r:id="rId9"/>
    <p:sldId id="258" r:id="rId10"/>
    <p:sldId id="260" r:id="rId11"/>
    <p:sldId id="265" r:id="rId12"/>
    <p:sldId id="275" r:id="rId13"/>
    <p:sldId id="276" r:id="rId14"/>
    <p:sldId id="272" r:id="rId1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60"/>
  </p:normalViewPr>
  <p:slideViewPr>
    <p:cSldViewPr snapToGrid="0">
      <p:cViewPr varScale="1">
        <p:scale>
          <a:sx n="75" d="100"/>
          <a:sy n="75" d="100"/>
        </p:scale>
        <p:origin x="68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405CC-EE72-4783-B9B8-4EECBB33686D}" type="datetimeFigureOut">
              <a:rPr lang="en-US" smtClean="0"/>
              <a:pPr/>
              <a:t>4/22/2025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37D85-B989-4E46-ADE3-4E36A03D16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37D85-B989-4E46-ADE3-4E36A03D16CB}" type="slidenum">
              <a:rPr lang="en-US" smtClean="0"/>
              <a:pPr/>
              <a:t>1</a:t>
            </a:fld>
            <a:endParaRPr lang="en-US"/>
          </a:p>
        </p:txBody>
      </p:sp>
    </p:spTree>
    <p:extLst>
      <p:ext uri="{BB962C8B-B14F-4D97-AF65-F5344CB8AC3E}">
        <p14:creationId xmlns:p14="http://schemas.microsoft.com/office/powerpoint/2010/main" val="48568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937D85-B989-4E46-ADE3-4E36A03D16CB}"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D38CC-2E08-99C5-872F-B260C81BD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97CF9-0E54-91C7-E43A-573508CE773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7B286A6-4E10-384F-528C-D39DC0176DF8}"/>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C6283B8-0637-BA47-84F0-61F8942217A4}"/>
              </a:ext>
            </a:extLst>
          </p:cNvPr>
          <p:cNvSpPr>
            <a:spLocks noGrp="1"/>
          </p:cNvSpPr>
          <p:nvPr>
            <p:ph type="sldNum" sz="quarter" idx="10"/>
          </p:nvPr>
        </p:nvSpPr>
        <p:spPr/>
        <p:txBody>
          <a:bodyPr/>
          <a:lstStyle/>
          <a:p>
            <a:fld id="{C2937D85-B989-4E46-ADE3-4E36A03D16CB}" type="slidenum">
              <a:rPr lang="en-US" smtClean="0"/>
              <a:pPr/>
              <a:t>8</a:t>
            </a:fld>
            <a:endParaRPr lang="en-US"/>
          </a:p>
        </p:txBody>
      </p:sp>
    </p:spTree>
    <p:extLst>
      <p:ext uri="{BB962C8B-B14F-4D97-AF65-F5344CB8AC3E}">
        <p14:creationId xmlns:p14="http://schemas.microsoft.com/office/powerpoint/2010/main" val="277843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37D85-B989-4E46-ADE3-4E36A03D16CB}" type="slidenum">
              <a:rPr lang="en-US" smtClean="0"/>
              <a:pPr/>
              <a:t>10</a:t>
            </a:fld>
            <a:endParaRPr lang="en-US"/>
          </a:p>
        </p:txBody>
      </p:sp>
    </p:spTree>
    <p:extLst>
      <p:ext uri="{BB962C8B-B14F-4D97-AF65-F5344CB8AC3E}">
        <p14:creationId xmlns:p14="http://schemas.microsoft.com/office/powerpoint/2010/main" val="363330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937D85-B989-4E46-ADE3-4E36A03D16CB}"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6F6B5-2443-CACA-42F9-7624A4A68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2FA3B-1C43-13C4-A1F6-4D53B3C8BDC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9F74AF0-A773-9595-60DF-132A2790DCA7}"/>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445621B7-F07A-2DBB-77CE-173A8305E9FF}"/>
              </a:ext>
            </a:extLst>
          </p:cNvPr>
          <p:cNvSpPr>
            <a:spLocks noGrp="1"/>
          </p:cNvSpPr>
          <p:nvPr>
            <p:ph type="sldNum" sz="quarter" idx="10"/>
          </p:nvPr>
        </p:nvSpPr>
        <p:spPr/>
        <p:txBody>
          <a:bodyPr/>
          <a:lstStyle/>
          <a:p>
            <a:fld id="{C2937D85-B989-4E46-ADE3-4E36A03D16CB}" type="slidenum">
              <a:rPr lang="en-US" smtClean="0"/>
              <a:pPr/>
              <a:t>12</a:t>
            </a:fld>
            <a:endParaRPr lang="en-US"/>
          </a:p>
        </p:txBody>
      </p:sp>
    </p:spTree>
    <p:extLst>
      <p:ext uri="{BB962C8B-B14F-4D97-AF65-F5344CB8AC3E}">
        <p14:creationId xmlns:p14="http://schemas.microsoft.com/office/powerpoint/2010/main" val="1842238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61CC4-7014-568B-FA39-6ED0ABD048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9A6AA-84A3-FA38-C7EC-D57FB5B5CAE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F57A-819A-7A62-EF0B-357844755CB8}"/>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9F66FEF7-D9FA-0428-CA11-634EE36F993A}"/>
              </a:ext>
            </a:extLst>
          </p:cNvPr>
          <p:cNvSpPr>
            <a:spLocks noGrp="1"/>
          </p:cNvSpPr>
          <p:nvPr>
            <p:ph type="sldNum" sz="quarter" idx="10"/>
          </p:nvPr>
        </p:nvSpPr>
        <p:spPr/>
        <p:txBody>
          <a:bodyPr/>
          <a:lstStyle/>
          <a:p>
            <a:fld id="{C2937D85-B989-4E46-ADE3-4E36A03D16CB}" type="slidenum">
              <a:rPr lang="en-US" smtClean="0"/>
              <a:pPr/>
              <a:t>13</a:t>
            </a:fld>
            <a:endParaRPr lang="en-US"/>
          </a:p>
        </p:txBody>
      </p:sp>
    </p:spTree>
    <p:extLst>
      <p:ext uri="{BB962C8B-B14F-4D97-AF65-F5344CB8AC3E}">
        <p14:creationId xmlns:p14="http://schemas.microsoft.com/office/powerpoint/2010/main" val="154758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DFF1E-227A-4AF1-8815-64242440B1EE}"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F6CE-8E55-4AF4-AC7F-D8220FEB2A84}"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5D6B0-604E-4199-98FE-CA902C918E76}"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F8AF6-F46D-4D80-8697-FCAA7E105BFC}"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B11D-E461-4564-9BAD-060892B14848}"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7C274-F00F-4D21-95F2-E2FBEBAFB0A7}"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04B00-A058-4699-A568-B39415CEACDA}" type="datetime1">
              <a:rPr lang="en-US" smtClean="0"/>
              <a:t>4/22/2025</a:t>
            </a:fld>
            <a:endParaRPr lang="en-US"/>
          </a:p>
        </p:txBody>
      </p:sp>
      <p:sp>
        <p:nvSpPr>
          <p:cNvPr id="8" name="Footer Placeholder 7"/>
          <p:cNvSpPr>
            <a:spLocks noGrp="1"/>
          </p:cNvSpPr>
          <p:nvPr>
            <p:ph type="ftr" sz="quarter" idx="11"/>
          </p:nvPr>
        </p:nvSpPr>
        <p:spPr/>
        <p:txBody>
          <a:bodyPr/>
          <a:lstStyle/>
          <a:p>
            <a:r>
              <a:rPr lang="en-US"/>
              <a:t>1904AS651 - Mini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E3C2A4-4331-4D75-9D97-E5D0D032DFD9}" type="datetime1">
              <a:rPr lang="en-US" smtClean="0"/>
              <a:t>4/22/2025</a:t>
            </a:fld>
            <a:endParaRPr lang="en-US"/>
          </a:p>
        </p:txBody>
      </p:sp>
      <p:sp>
        <p:nvSpPr>
          <p:cNvPr id="4" name="Footer Placeholder 3"/>
          <p:cNvSpPr>
            <a:spLocks noGrp="1"/>
          </p:cNvSpPr>
          <p:nvPr>
            <p:ph type="ftr" sz="quarter" idx="11"/>
          </p:nvPr>
        </p:nvSpPr>
        <p:spPr/>
        <p:txBody>
          <a:bodyPr/>
          <a:lstStyle/>
          <a:p>
            <a:r>
              <a:rPr lang="en-US"/>
              <a:t>1904AS651 - Mini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2DAD0-3C11-4FA4-BDE4-6F71C7596204}" type="datetime1">
              <a:rPr lang="en-US" smtClean="0"/>
              <a:t>4/22/2025</a:t>
            </a:fld>
            <a:endParaRPr lang="en-US"/>
          </a:p>
        </p:txBody>
      </p:sp>
      <p:sp>
        <p:nvSpPr>
          <p:cNvPr id="3" name="Footer Placeholder 2"/>
          <p:cNvSpPr>
            <a:spLocks noGrp="1"/>
          </p:cNvSpPr>
          <p:nvPr>
            <p:ph type="ftr" sz="quarter" idx="11"/>
          </p:nvPr>
        </p:nvSpPr>
        <p:spPr/>
        <p:txBody>
          <a:bodyPr/>
          <a:lstStyle/>
          <a:p>
            <a:r>
              <a:rPr lang="en-US"/>
              <a:t>1904AS651 - Mini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93D5-519D-4776-8D55-C59B5F71256D}"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DF782-F5A2-45E5-A5CF-1E64312E7364}"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3BDCA-ADA6-4C1F-82AB-074242BF5041}" type="datetime1">
              <a:rPr lang="en-US" smtClean="0"/>
              <a:t>4/22/2025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1904AS651 - Mini project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jece.iaescore.com/index.php/IJECE/article/view/17795"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ijetms.in/Vol-7-issue-3/Vol-7-Issue-3-99.html" TargetMode="External"/><Relationship Id="rId4" Type="http://schemas.openxmlformats.org/officeDocument/2006/relationships/hyperlink" Target="https://ieeexplore.ieee.org/document/107046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340" y="2171974"/>
            <a:ext cx="7767320" cy="1470025"/>
          </a:xfrm>
        </p:spPr>
        <p:txBody>
          <a:bodyPr>
            <a:normAutofit/>
          </a:bodyPr>
          <a:lstStyle/>
          <a:p>
            <a:r>
              <a:rPr lang="en-US" sz="3400" b="1" dirty="0">
                <a:latin typeface="Times New Roman" panose="02020603050405020304" pitchFamily="18" charset="0"/>
                <a:cs typeface="Times New Roman" panose="02020603050405020304" pitchFamily="18" charset="0"/>
              </a:rPr>
              <a:t>AUTOMATION OF MINUTES OF MEETING USING NLP</a:t>
            </a:r>
          </a:p>
        </p:txBody>
      </p:sp>
      <p:sp>
        <p:nvSpPr>
          <p:cNvPr id="3" name="Subtitle 2"/>
          <p:cNvSpPr>
            <a:spLocks noGrp="1"/>
          </p:cNvSpPr>
          <p:nvPr>
            <p:ph type="subTitle" idx="1"/>
          </p:nvPr>
        </p:nvSpPr>
        <p:spPr>
          <a:xfrm>
            <a:off x="7701632" y="4773295"/>
            <a:ext cx="4097021" cy="1033780"/>
          </a:xfrm>
        </p:spPr>
        <p:txBody>
          <a:bodyPr>
            <a:normAutofit fontScale="92500"/>
          </a:bodyPr>
          <a:lstStyle/>
          <a:p>
            <a:pPr algn="l"/>
            <a:r>
              <a:rPr lang="en-US" sz="1700" b="1" u="sng" dirty="0">
                <a:solidFill>
                  <a:schemeClr val="tx1"/>
                </a:solidFill>
                <a:latin typeface="Times New Roman" panose="02020603050405020304" pitchFamily="18" charset="0"/>
                <a:cs typeface="Times New Roman" panose="02020603050405020304" pitchFamily="18" charset="0"/>
              </a:rPr>
              <a:t>PRESENTED BY:</a:t>
            </a:r>
          </a:p>
          <a:p>
            <a:pPr algn="l"/>
            <a:r>
              <a:rPr lang="en-US" sz="1600" dirty="0">
                <a:solidFill>
                  <a:schemeClr val="tx1"/>
                </a:solidFill>
                <a:latin typeface="Times New Roman" panose="02020603050405020304" pitchFamily="18" charset="0"/>
                <a:cs typeface="Times New Roman" panose="02020603050405020304" pitchFamily="18" charset="0"/>
              </a:rPr>
              <a:t>	N</a:t>
            </a:r>
            <a:r>
              <a:rPr lang="en-IN" sz="1600" dirty="0">
                <a:solidFill>
                  <a:schemeClr val="tx1"/>
                </a:solidFill>
                <a:latin typeface="Times New Roman" panose="02020603050405020304" pitchFamily="18" charset="0"/>
                <a:cs typeface="Times New Roman" panose="02020603050405020304" pitchFamily="18" charset="0"/>
              </a:rPr>
              <a:t>ARESHKUMAR A  (E22ASR036)</a:t>
            </a:r>
          </a:p>
          <a:p>
            <a:pPr algn="l"/>
            <a:r>
              <a:rPr lang="en-IN" sz="1600" dirty="0">
                <a:solidFill>
                  <a:schemeClr val="tx1"/>
                </a:solidFill>
                <a:latin typeface="Times New Roman" panose="02020603050405020304" pitchFamily="18" charset="0"/>
                <a:cs typeface="Times New Roman" panose="02020603050405020304" pitchFamily="18" charset="0"/>
              </a:rPr>
              <a:t>	RAJEEV R  (E22ASR045)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a:extLst>
              <a:ext uri="{FF2B5EF4-FFF2-40B4-BE49-F238E27FC236}">
                <a16:creationId xmlns:a16="http://schemas.microsoft.com/office/drawing/2014/main" id="{D956A9FD-80A5-356E-CA18-972656F8A5AF}"/>
              </a:ext>
            </a:extLst>
          </p:cNvPr>
          <p:cNvSpPr txBox="1">
            <a:spLocks/>
          </p:cNvSpPr>
          <p:nvPr/>
        </p:nvSpPr>
        <p:spPr>
          <a:xfrm>
            <a:off x="751491" y="4675506"/>
            <a:ext cx="4287519" cy="113156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a:solidFill>
                  <a:schemeClr val="tx1">
                    <a:lumMod val="95000"/>
                    <a:lumOff val="5000"/>
                  </a:schemeClr>
                </a:solidFill>
                <a:latin typeface="Times New Roman" panose="02020603050405020304" pitchFamily="18" charset="0"/>
                <a:cs typeface="Times New Roman" panose="02020603050405020304" pitchFamily="18" charset="0"/>
              </a:rPr>
              <a:t>SUPERVISOR</a:t>
            </a:r>
            <a:r>
              <a:rPr lang="en-US" sz="1800" b="1" u="sng"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Mrs. M.ANUSHIYA, M.B.A, M.TECH,</a:t>
            </a:r>
          </a:p>
          <a:p>
            <a:pPr algn="l"/>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ASSISTANT PROFESSOR,</a:t>
            </a:r>
          </a:p>
          <a:p>
            <a:pPr algn="l"/>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DEPARTMENT OF AI&amp;DS.</a:t>
            </a:r>
          </a:p>
          <a:p>
            <a:pPr algn="l"/>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E4CDC08E-C8A9-B302-FC72-44B54F43DD56}"/>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53999"/>
            <a:ext cx="7772400" cy="1416050"/>
          </a:xfrm>
        </p:spPr>
        <p:txBody>
          <a:bodyPr>
            <a:normAutofit/>
          </a:bodyPr>
          <a:lstStyle/>
          <a:p>
            <a:r>
              <a:rPr dirty="0">
                <a:latin typeface="Times New Roman" panose="02020603050405020304" pitchFamily="18" charset="0"/>
                <a:cs typeface="Times New Roman" panose="02020603050405020304" pitchFamily="18" charset="0"/>
              </a:rPr>
              <a:t>Literature Review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9" name="Table 8">
            <a:extLst>
              <a:ext uri="{FF2B5EF4-FFF2-40B4-BE49-F238E27FC236}">
                <a16:creationId xmlns:a16="http://schemas.microsoft.com/office/drawing/2014/main" id="{BF655F8A-E3B5-2A8C-B1A9-2EEE53DB42D9}"/>
              </a:ext>
            </a:extLst>
          </p:cNvPr>
          <p:cNvGraphicFramePr>
            <a:graphicFrameLocks noGrp="1"/>
          </p:cNvGraphicFramePr>
          <p:nvPr>
            <p:extLst>
              <p:ext uri="{D42A27DB-BD31-4B8C-83A1-F6EECF244321}">
                <p14:modId xmlns:p14="http://schemas.microsoft.com/office/powerpoint/2010/main" val="753438828"/>
              </p:ext>
            </p:extLst>
          </p:nvPr>
        </p:nvGraphicFramePr>
        <p:xfrm>
          <a:off x="609600" y="771740"/>
          <a:ext cx="11328401" cy="5791517"/>
        </p:xfrm>
        <a:graphic>
          <a:graphicData uri="http://schemas.openxmlformats.org/drawingml/2006/table">
            <a:tbl>
              <a:tblPr firstRow="1" bandRow="1">
                <a:tableStyleId>{F5AB1C69-6EDB-4FF4-983F-18BD219EF322}</a:tableStyleId>
              </a:tblPr>
              <a:tblGrid>
                <a:gridCol w="843280">
                  <a:extLst>
                    <a:ext uri="{9D8B030D-6E8A-4147-A177-3AD203B41FA5}">
                      <a16:colId xmlns:a16="http://schemas.microsoft.com/office/drawing/2014/main" val="689072587"/>
                    </a:ext>
                  </a:extLst>
                </a:gridCol>
                <a:gridCol w="2355231">
                  <a:extLst>
                    <a:ext uri="{9D8B030D-6E8A-4147-A177-3AD203B41FA5}">
                      <a16:colId xmlns:a16="http://schemas.microsoft.com/office/drawing/2014/main" val="4139720670"/>
                    </a:ext>
                  </a:extLst>
                </a:gridCol>
                <a:gridCol w="2765409">
                  <a:extLst>
                    <a:ext uri="{9D8B030D-6E8A-4147-A177-3AD203B41FA5}">
                      <a16:colId xmlns:a16="http://schemas.microsoft.com/office/drawing/2014/main" val="1860563442"/>
                    </a:ext>
                  </a:extLst>
                </a:gridCol>
                <a:gridCol w="1087541">
                  <a:extLst>
                    <a:ext uri="{9D8B030D-6E8A-4147-A177-3AD203B41FA5}">
                      <a16:colId xmlns:a16="http://schemas.microsoft.com/office/drawing/2014/main" val="3981896236"/>
                    </a:ext>
                  </a:extLst>
                </a:gridCol>
                <a:gridCol w="4276940">
                  <a:extLst>
                    <a:ext uri="{9D8B030D-6E8A-4147-A177-3AD203B41FA5}">
                      <a16:colId xmlns:a16="http://schemas.microsoft.com/office/drawing/2014/main" val="3974904754"/>
                    </a:ext>
                  </a:extLst>
                </a:gridCol>
              </a:tblGrid>
              <a:tr h="881693">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S.NO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TITTLE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sz="1800" b="0" i="0" kern="1200" dirty="0">
                          <a:solidFill>
                            <a:schemeClr val="lt1"/>
                          </a:solidFill>
                          <a:effectLst/>
                          <a:latin typeface="Times New Roman" panose="02020603050405020304" pitchFamily="18" charset="0"/>
                          <a:ea typeface="+mn-ea"/>
                          <a:cs typeface="Times New Roman" panose="02020603050405020304" pitchFamily="18" charset="0"/>
                        </a:rPr>
                        <a:t> YEAR :</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0" dirty="0">
                        <a:latin typeface="Times New Roman" panose="02020603050405020304" pitchFamily="18" charset="0"/>
                        <a:cs typeface="Times New Roman" panose="02020603050405020304" pitchFamily="18" charset="0"/>
                      </a:endParaRPr>
                    </a:p>
                    <a:p>
                      <a:pPr algn="ctr">
                        <a:tabLst>
                          <a:tab pos="2062163" algn="l"/>
                        </a:tabLst>
                      </a:pPr>
                      <a:r>
                        <a:rPr lang="en-IN" b="0" dirty="0">
                          <a:latin typeface="Times New Roman" panose="02020603050405020304" pitchFamily="18" charset="0"/>
                          <a:cs typeface="Times New Roman" panose="02020603050405020304" pitchFamily="18" charset="0"/>
                        </a:rPr>
                        <a:t> FINDING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1855669"/>
                  </a:ext>
                </a:extLst>
              </a:tr>
              <a:tr h="1410709">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US" b="0" dirty="0">
                          <a:latin typeface="Times New Roman" panose="02020603050405020304" pitchFamily="18" charset="0"/>
                          <a:cs typeface="Times New Roman" panose="02020603050405020304" pitchFamily="18" charset="0"/>
                        </a:rPr>
                        <a:t>1</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Speech to text conversion and summarization for effective understanding and documentation</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sv-SE"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Vinnarasu A., </a:t>
                      </a:r>
                    </a:p>
                    <a:p>
                      <a:pPr algn="ctr"/>
                      <a:r>
                        <a:rPr lang="sv-SE"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Deepa V. Jose </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5, October 2019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Google API, NLTK,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1689650"/>
                  </a:ext>
                </a:extLst>
              </a:tr>
              <a:tr h="1146201">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Joint Speech-Text Embeddings for Multitask Speech Processing</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a:latin typeface="Times New Roman" panose="02020603050405020304" pitchFamily="18" charset="0"/>
                          <a:cs typeface="Times New Roman" panose="02020603050405020304" pitchFamily="18" charset="0"/>
                        </a:rPr>
                        <a:t>Michael </a:t>
                      </a:r>
                      <a:r>
                        <a:rPr lang="en-IN" b="0" dirty="0" err="1">
                          <a:latin typeface="Times New Roman" panose="02020603050405020304" pitchFamily="18" charset="0"/>
                          <a:cs typeface="Times New Roman" panose="02020603050405020304" pitchFamily="18" charset="0"/>
                        </a:rPr>
                        <a:t>gian</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gonzales</a:t>
                      </a:r>
                      <a:r>
                        <a:rPr lang="en-IN" b="0" dirty="0">
                          <a:latin typeface="Times New Roman" panose="02020603050405020304" pitchFamily="18" charset="0"/>
                          <a:cs typeface="Times New Roman" panose="02020603050405020304" pitchFamily="18" charset="0"/>
                        </a:rPr>
                        <a:t>, Peter </a:t>
                      </a:r>
                      <a:r>
                        <a:rPr lang="en-IN" b="0" dirty="0" err="1">
                          <a:latin typeface="Times New Roman" panose="02020603050405020304" pitchFamily="18" charset="0"/>
                          <a:cs typeface="Times New Roman" panose="02020603050405020304" pitchFamily="18" charset="0"/>
                        </a:rPr>
                        <a:t>corcoran</a:t>
                      </a:r>
                      <a:r>
                        <a:rPr lang="en-IN" b="0" dirty="0">
                          <a:latin typeface="Times New Roman" panose="02020603050405020304" pitchFamily="18" charset="0"/>
                          <a:cs typeface="Times New Roman" panose="02020603050405020304" pitchFamily="18" charset="0"/>
                        </a:rPr>
                        <a:t>, Naomi </a:t>
                      </a:r>
                      <a:r>
                        <a:rPr lang="en-IN" b="0" dirty="0" err="1">
                          <a:latin typeface="Times New Roman" panose="02020603050405020304" pitchFamily="18" charset="0"/>
                          <a:cs typeface="Times New Roman" panose="02020603050405020304" pitchFamily="18" charset="0"/>
                        </a:rPr>
                        <a:t>harte</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15 October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Speech and text encoder, Specker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914238"/>
                  </a:ext>
                </a:extLst>
              </a:tr>
              <a:tr h="1146201">
                <a:tc>
                  <a:txBody>
                    <a:bodyPr/>
                    <a:lstStyle/>
                    <a:p>
                      <a:pPr algn="ctr"/>
                      <a:endParaRPr lang="en-US" b="0" dirty="0">
                        <a:latin typeface="Times New Roman" panose="02020603050405020304" pitchFamily="18" charset="0"/>
                        <a:cs typeface="Times New Roman" panose="02020603050405020304" pitchFamily="18" charset="0"/>
                      </a:endParaRPr>
                    </a:p>
                    <a:p>
                      <a:pPr algn="ctr"/>
                      <a:endParaRPr lang="en-US" b="0" dirty="0">
                        <a:latin typeface="Times New Roman" panose="02020603050405020304" pitchFamily="18" charset="0"/>
                        <a:cs typeface="Times New Roman" panose="02020603050405020304" pitchFamily="18" charset="0"/>
                      </a:endParaRPr>
                    </a:p>
                    <a:p>
                      <a:pPr algn="ctr"/>
                      <a:r>
                        <a:rPr lang="en-US" b="0" dirty="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Speech Recognition using Python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err="1">
                          <a:latin typeface="Times New Roman" panose="02020603050405020304" pitchFamily="18" charset="0"/>
                          <a:cs typeface="Times New Roman" panose="02020603050405020304" pitchFamily="18" charset="0"/>
                        </a:rPr>
                        <a:t>Velcia</a:t>
                      </a:r>
                      <a:r>
                        <a:rPr lang="en-IN" b="0" dirty="0">
                          <a:latin typeface="Times New Roman" panose="02020603050405020304" pitchFamily="18" charset="0"/>
                          <a:cs typeface="Times New Roman" panose="02020603050405020304" pitchFamily="18" charset="0"/>
                        </a:rPr>
                        <a:t> Mendonca,  Sanjana M. Rao. </a:t>
                      </a:r>
                      <a:r>
                        <a:rPr lang="en-IN" b="0" dirty="0" err="1">
                          <a:latin typeface="Times New Roman" panose="02020603050405020304" pitchFamily="18" charset="0"/>
                          <a:cs typeface="Times New Roman" panose="02020603050405020304" pitchFamily="18" charset="0"/>
                        </a:rPr>
                        <a:t>AnjanaR</a:t>
                      </a:r>
                      <a:r>
                        <a:rPr lang="en-IN" b="0" dirty="0">
                          <a:latin typeface="Times New Roman" panose="02020603050405020304" pitchFamily="18" charset="0"/>
                          <a:cs typeface="Times New Roman" panose="02020603050405020304" pitchFamily="18" charset="0"/>
                        </a:rPr>
                        <a:t>, 1Teena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latin typeface="Times New Roman" panose="02020603050405020304" pitchFamily="18" charset="0"/>
                        <a:cs typeface="Times New Roman" panose="02020603050405020304" pitchFamily="18" charset="0"/>
                      </a:endParaRPr>
                    </a:p>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7 June 2023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a:latin typeface="Times New Roman" panose="02020603050405020304" pitchFamily="18" charset="0"/>
                          <a:cs typeface="Times New Roman" panose="02020603050405020304" pitchFamily="18" charset="0"/>
                        </a:rPr>
                        <a:t>Google Cloud Speech-to-Text API, NLTK or </a:t>
                      </a:r>
                      <a:r>
                        <a:rPr lang="en-IN" b="0" dirty="0" err="1">
                          <a:latin typeface="Times New Roman" panose="02020603050405020304" pitchFamily="18" charset="0"/>
                          <a:cs typeface="Times New Roman" panose="02020603050405020304" pitchFamily="18" charset="0"/>
                        </a:rPr>
                        <a:t>spaCy</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7608106"/>
                  </a:ext>
                </a:extLst>
              </a:tr>
              <a:tr h="1036637">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Automatic  text summarization </a:t>
                      </a:r>
                      <a:r>
                        <a:rPr lang="en-IN" dirty="0" err="1"/>
                        <a:t>techniques&amp;methods</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Adhika Pramita </a:t>
                      </a:r>
                      <a:r>
                        <a:rPr lang="en-IN" dirty="0" err="1"/>
                        <a:t>Widyassari</a:t>
                      </a:r>
                      <a:r>
                        <a:rPr lang="en-IN" dirty="0"/>
                        <a:t>,</a:t>
                      </a:r>
                    </a:p>
                    <a:p>
                      <a:pPr algn="ctr"/>
                      <a:r>
                        <a:rPr lang="en-IN" dirty="0" err="1"/>
                        <a:t>SupriadiRustad</a:t>
                      </a:r>
                      <a:r>
                        <a:rPr lang="en-IN" dirty="0"/>
                        <a:t>, </a:t>
                      </a:r>
                      <a:r>
                        <a:rPr lang="en-IN" dirty="0" err="1"/>
                        <a:t>GuruhFajarShidik</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p>
                      <a:pPr algn="ctr"/>
                      <a:r>
                        <a:rPr lang="en-IN" dirty="0"/>
                        <a:t>Extractive and abstractive Summarize</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8206452"/>
                  </a:ext>
                </a:extLst>
              </a:tr>
            </a:tbl>
          </a:graphicData>
        </a:graphic>
      </p:graphicFrame>
      <p:sp>
        <p:nvSpPr>
          <p:cNvPr id="3" name="Footer Placeholder 4">
            <a:extLst>
              <a:ext uri="{FF2B5EF4-FFF2-40B4-BE49-F238E27FC236}">
                <a16:creationId xmlns:a16="http://schemas.microsoft.com/office/drawing/2014/main" id="{7282B662-CBCF-7C0C-8E0D-F6D2B9D00924}"/>
              </a:ext>
            </a:extLst>
          </p:cNvPr>
          <p:cNvSpPr>
            <a:spLocks noGrp="1"/>
          </p:cNvSpPr>
          <p:nvPr>
            <p:ph type="ftr" sz="quarter" idx="11"/>
          </p:nvPr>
        </p:nvSpPr>
        <p:spPr>
          <a:xfrm>
            <a:off x="4912995" y="6538913"/>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596349"/>
            <a:ext cx="7772400" cy="853440"/>
          </a:xfrm>
        </p:spPr>
        <p:txBody>
          <a:bodyPr>
            <a:normAutofit/>
          </a:bodyPr>
          <a:lstStyle/>
          <a:p>
            <a:r>
              <a:rPr lang="en-IN" sz="4000" dirty="0">
                <a:latin typeface="Times New Roman" panose="02020603050405020304" pitchFamily="18" charset="0"/>
                <a:cs typeface="Times New Roman" panose="02020603050405020304" pitchFamily="18" charset="0"/>
              </a:rPr>
              <a:t>Tools and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a:extLst>
              <a:ext uri="{FF2B5EF4-FFF2-40B4-BE49-F238E27FC236}">
                <a16:creationId xmlns:a16="http://schemas.microsoft.com/office/drawing/2014/main" id="{4FDE127E-6A32-FE40-6712-40CFBC8BB499}"/>
              </a:ext>
            </a:extLst>
          </p:cNvPr>
          <p:cNvGraphicFramePr>
            <a:graphicFrameLocks noGrp="1"/>
          </p:cNvGraphicFramePr>
          <p:nvPr>
            <p:extLst>
              <p:ext uri="{D42A27DB-BD31-4B8C-83A1-F6EECF244321}">
                <p14:modId xmlns:p14="http://schemas.microsoft.com/office/powerpoint/2010/main" val="2983094683"/>
              </p:ext>
            </p:extLst>
          </p:nvPr>
        </p:nvGraphicFramePr>
        <p:xfrm>
          <a:off x="2138680" y="2062480"/>
          <a:ext cx="8072120" cy="2103120"/>
        </p:xfrm>
        <a:graphic>
          <a:graphicData uri="http://schemas.openxmlformats.org/drawingml/2006/table">
            <a:tbl>
              <a:tblPr/>
              <a:tblGrid>
                <a:gridCol w="818610">
                  <a:extLst>
                    <a:ext uri="{9D8B030D-6E8A-4147-A177-3AD203B41FA5}">
                      <a16:colId xmlns:a16="http://schemas.microsoft.com/office/drawing/2014/main" val="2098776772"/>
                    </a:ext>
                  </a:extLst>
                </a:gridCol>
                <a:gridCol w="3413030">
                  <a:extLst>
                    <a:ext uri="{9D8B030D-6E8A-4147-A177-3AD203B41FA5}">
                      <a16:colId xmlns:a16="http://schemas.microsoft.com/office/drawing/2014/main" val="3156099107"/>
                    </a:ext>
                  </a:extLst>
                </a:gridCol>
                <a:gridCol w="3840480">
                  <a:extLst>
                    <a:ext uri="{9D8B030D-6E8A-4147-A177-3AD203B41FA5}">
                      <a16:colId xmlns:a16="http://schemas.microsoft.com/office/drawing/2014/main" val="2467402873"/>
                    </a:ext>
                  </a:extLst>
                </a:gridCol>
              </a:tblGrid>
              <a:tr h="0">
                <a:tc>
                  <a:txBody>
                    <a:bodyPr/>
                    <a:lstStyle/>
                    <a:p>
                      <a:pPr algn="ctr"/>
                      <a:r>
                        <a:rPr lang="en-IN" b="1"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b="1" dirty="0">
                          <a:latin typeface="Times New Roman" panose="02020603050405020304" pitchFamily="18" charset="0"/>
                          <a:cs typeface="Times New Roman" panose="02020603050405020304" pitchFamily="18" charset="0"/>
                        </a:rPr>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b="1" dirty="0">
                          <a:latin typeface="Times New Roman" panose="02020603050405020304" pitchFamily="18" charset="0"/>
                          <a:cs typeface="Times New Roman" panose="02020603050405020304" pitchFamily="18" charset="0"/>
                        </a:rPr>
                        <a:t>Tools/Technologies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791085032"/>
                  </a:ext>
                </a:extLst>
              </a:tr>
              <a:tr h="0">
                <a:tc>
                  <a:txBody>
                    <a:bodyPr/>
                    <a:lstStyle/>
                    <a:p>
                      <a:pPr algn="ctr"/>
                      <a:r>
                        <a:rPr lang="en-IN"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a:latin typeface="Times New Roman" panose="02020603050405020304" pitchFamily="18" charset="0"/>
                          <a:cs typeface="Times New Roman" panose="02020603050405020304" pitchFamily="18" charset="0"/>
                        </a:rPr>
                        <a:t>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a:latin typeface="Times New Roman" panose="02020603050405020304" pitchFamily="18" charset="0"/>
                          <a:cs typeface="Times New Roman" panose="02020603050405020304" pitchFamily="18" charset="0"/>
                        </a:rPr>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6100637"/>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Times New Roman" panose="02020603050405020304" pitchFamily="18" charset="0"/>
                          <a:cs typeface="Times New Roman" panose="02020603050405020304" pitchFamily="18" charset="0"/>
                        </a:rPr>
                        <a:t>Speech Recognition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latin typeface="Times New Roman" panose="02020603050405020304" pitchFamily="18" charset="0"/>
                          <a:cs typeface="Times New Roman" panose="02020603050405020304" pitchFamily="18" charset="0"/>
                        </a:rPr>
                        <a:t>Whisper, Google Speech-to-Text API, </a:t>
                      </a:r>
                      <a:r>
                        <a:rPr lang="en-US" b="0" dirty="0" err="1">
                          <a:latin typeface="Times New Roman" panose="02020603050405020304" pitchFamily="18" charset="0"/>
                          <a:cs typeface="Times New Roman" panose="02020603050405020304" pitchFamily="18" charset="0"/>
                        </a:rPr>
                        <a:t>DeepSpeech</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401670"/>
                  </a:ext>
                </a:extLst>
              </a:tr>
              <a:tr h="0">
                <a:tc>
                  <a:txBody>
                    <a:bodyPr/>
                    <a:lstStyle/>
                    <a:p>
                      <a:pPr algn="ctr"/>
                      <a:r>
                        <a:rPr lang="en-IN"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a:latin typeface="Times New Roman" panose="02020603050405020304" pitchFamily="18" charset="0"/>
                          <a:cs typeface="Times New Roman" panose="02020603050405020304" pitchFamily="18" charset="0"/>
                        </a:rPr>
                        <a:t>Audio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a:latin typeface="Times New Roman" panose="02020603050405020304" pitchFamily="18" charset="0"/>
                          <a:cs typeface="Times New Roman" panose="02020603050405020304" pitchFamily="18" charset="0"/>
                        </a:rPr>
                        <a:t>pydub, wave, librosa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835733"/>
                  </a:ext>
                </a:extLst>
              </a:tr>
              <a:tr h="0">
                <a:tc>
                  <a:txBody>
                    <a:bodyPr/>
                    <a:lstStyle/>
                    <a:p>
                      <a:pPr algn="ctr"/>
                      <a:r>
                        <a:rPr lang="en-IN" b="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a:latin typeface="Times New Roman" panose="02020603050405020304" pitchFamily="18" charset="0"/>
                          <a:cs typeface="Times New Roman" panose="02020603050405020304" pitchFamily="18" charset="0"/>
                        </a:rPr>
                        <a:t>NLP Libraries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err="1">
                          <a:latin typeface="Times New Roman" panose="02020603050405020304" pitchFamily="18" charset="0"/>
                          <a:cs typeface="Times New Roman" panose="02020603050405020304" pitchFamily="18" charset="0"/>
                        </a:rPr>
                        <a:t>spaCy</a:t>
                      </a:r>
                      <a:r>
                        <a:rPr lang="en-IN" b="0" dirty="0">
                          <a:latin typeface="Times New Roman" panose="02020603050405020304" pitchFamily="18" charset="0"/>
                          <a:cs typeface="Times New Roman" panose="02020603050405020304" pitchFamily="18" charset="0"/>
                        </a:rPr>
                        <a:t>, NLTK, Transformers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25851"/>
                  </a:ext>
                </a:extLst>
              </a:tr>
            </a:tbl>
          </a:graphicData>
        </a:graphic>
      </p:graphicFrame>
      <p:sp>
        <p:nvSpPr>
          <p:cNvPr id="3" name="Footer Placeholder 4">
            <a:extLst>
              <a:ext uri="{FF2B5EF4-FFF2-40B4-BE49-F238E27FC236}">
                <a16:creationId xmlns:a16="http://schemas.microsoft.com/office/drawing/2014/main" id="{494D4182-1855-E2B0-16FF-9F657B04B4EE}"/>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99AFC-137A-AAE5-E2C1-B554329F7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043D0-DB16-AE00-F3AC-0D2E5CCF4228}"/>
              </a:ext>
            </a:extLst>
          </p:cNvPr>
          <p:cNvSpPr>
            <a:spLocks noGrp="1"/>
          </p:cNvSpPr>
          <p:nvPr>
            <p:ph type="ctrTitle"/>
          </p:nvPr>
        </p:nvSpPr>
        <p:spPr>
          <a:xfrm>
            <a:off x="2438400" y="509905"/>
            <a:ext cx="7772400" cy="853440"/>
          </a:xfrm>
        </p:spPr>
        <p:txBody>
          <a:bodyPr>
            <a:normAutofit/>
          </a:bodyPr>
          <a:lstStyle/>
          <a:p>
            <a:r>
              <a:rPr lang="en-IN" dirty="0">
                <a:latin typeface="Times New Roman" panose="02020603050405020304" pitchFamily="18" charset="0"/>
                <a:cs typeface="Times New Roman" panose="02020603050405020304" pitchFamily="18" charset="0"/>
              </a:rPr>
              <a:t>Design Process &amp; Key Decisions</a:t>
            </a:r>
          </a:p>
        </p:txBody>
      </p:sp>
      <p:sp>
        <p:nvSpPr>
          <p:cNvPr id="4" name="Slide Number Placeholder 3">
            <a:extLst>
              <a:ext uri="{FF2B5EF4-FFF2-40B4-BE49-F238E27FC236}">
                <a16:creationId xmlns:a16="http://schemas.microsoft.com/office/drawing/2014/main" id="{A337E580-D19A-F1E6-623D-D97CE1325AB8}"/>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a:extLst>
              <a:ext uri="{FF2B5EF4-FFF2-40B4-BE49-F238E27FC236}">
                <a16:creationId xmlns:a16="http://schemas.microsoft.com/office/drawing/2014/main" id="{92723919-B347-0DEF-B533-26592C99E98C}"/>
              </a:ext>
            </a:extLst>
          </p:cNvPr>
          <p:cNvSpPr>
            <a:spLocks noGrp="1"/>
          </p:cNvSpPr>
          <p:nvPr>
            <p:ph type="ftr" sz="quarter" idx="11"/>
          </p:nvPr>
        </p:nvSpPr>
        <p:spPr/>
        <p:txBody>
          <a:bodyPr/>
          <a:lstStyle/>
          <a:p>
            <a:r>
              <a:rPr lang="en-US"/>
              <a:t>1904AS651 - Mini project</a:t>
            </a:r>
          </a:p>
        </p:txBody>
      </p:sp>
      <p:graphicFrame>
        <p:nvGraphicFramePr>
          <p:cNvPr id="6" name="Table 5">
            <a:extLst>
              <a:ext uri="{FF2B5EF4-FFF2-40B4-BE49-F238E27FC236}">
                <a16:creationId xmlns:a16="http://schemas.microsoft.com/office/drawing/2014/main" id="{227FF205-EB6A-6260-86FC-6B946A9D39FF}"/>
              </a:ext>
            </a:extLst>
          </p:cNvPr>
          <p:cNvGraphicFramePr>
            <a:graphicFrameLocks noGrp="1"/>
          </p:cNvGraphicFramePr>
          <p:nvPr>
            <p:extLst>
              <p:ext uri="{D42A27DB-BD31-4B8C-83A1-F6EECF244321}">
                <p14:modId xmlns:p14="http://schemas.microsoft.com/office/powerpoint/2010/main" val="2368548803"/>
              </p:ext>
            </p:extLst>
          </p:nvPr>
        </p:nvGraphicFramePr>
        <p:xfrm>
          <a:off x="2138680" y="1747520"/>
          <a:ext cx="8072120" cy="3840480"/>
        </p:xfrm>
        <a:graphic>
          <a:graphicData uri="http://schemas.openxmlformats.org/drawingml/2006/table">
            <a:tbl>
              <a:tblPr/>
              <a:tblGrid>
                <a:gridCol w="818610">
                  <a:extLst>
                    <a:ext uri="{9D8B030D-6E8A-4147-A177-3AD203B41FA5}">
                      <a16:colId xmlns:a16="http://schemas.microsoft.com/office/drawing/2014/main" val="2098776772"/>
                    </a:ext>
                  </a:extLst>
                </a:gridCol>
                <a:gridCol w="3413030">
                  <a:extLst>
                    <a:ext uri="{9D8B030D-6E8A-4147-A177-3AD203B41FA5}">
                      <a16:colId xmlns:a16="http://schemas.microsoft.com/office/drawing/2014/main" val="3156099107"/>
                    </a:ext>
                  </a:extLst>
                </a:gridCol>
                <a:gridCol w="3840480">
                  <a:extLst>
                    <a:ext uri="{9D8B030D-6E8A-4147-A177-3AD203B41FA5}">
                      <a16:colId xmlns:a16="http://schemas.microsoft.com/office/drawing/2014/main" val="2467402873"/>
                    </a:ext>
                  </a:extLst>
                </a:gridCol>
              </a:tblGrid>
              <a:tr h="0">
                <a:tc>
                  <a:txBody>
                    <a:bodyPr/>
                    <a:lstStyle/>
                    <a:p>
                      <a:pPr algn="ctr"/>
                      <a:r>
                        <a:rPr lang="en-IN" b="1"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b="1" dirty="0">
                          <a:latin typeface="Times New Roman" panose="02020603050405020304" pitchFamily="18" charset="0"/>
                          <a:cs typeface="Times New Roman" panose="02020603050405020304" pitchFamily="18" charset="0"/>
                        </a:rPr>
                        <a:t>Design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b="1" dirty="0">
                          <a:latin typeface="Times New Roman" panose="02020603050405020304" pitchFamily="18" charset="0"/>
                          <a:cs typeface="Times New Roman" panose="02020603050405020304" pitchFamily="18" charset="0"/>
                        </a:rPr>
                        <a:t>Decision/Reasoning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791085032"/>
                  </a:ext>
                </a:extLst>
              </a:tr>
              <a:tr h="0">
                <a:tc>
                  <a:txBody>
                    <a:bodyPr/>
                    <a:lstStyle/>
                    <a:p>
                      <a:pPr algn="ctr"/>
                      <a:r>
                        <a:rPr lang="en-IN"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Speech Recognition</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Selected </a:t>
                      </a:r>
                      <a:r>
                        <a:rPr lang="en-US" b="1" dirty="0">
                          <a:latin typeface="Times New Roman" panose="02020603050405020304" pitchFamily="18" charset="0"/>
                          <a:cs typeface="Times New Roman" panose="02020603050405020304" pitchFamily="18" charset="0"/>
                        </a:rPr>
                        <a:t>Whisper</a:t>
                      </a:r>
                      <a:r>
                        <a:rPr lang="en-US" dirty="0">
                          <a:latin typeface="Times New Roman" panose="02020603050405020304" pitchFamily="18" charset="0"/>
                          <a:cs typeface="Times New Roman" panose="02020603050405020304" pitchFamily="18" charset="0"/>
                        </a:rPr>
                        <a:t> for its high accuracy in noisy environments</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6100637"/>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Summarization Method</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Choose </a:t>
                      </a:r>
                      <a:r>
                        <a:rPr lang="en-IN" b="1" dirty="0">
                          <a:latin typeface="Times New Roman" panose="02020603050405020304" pitchFamily="18" charset="0"/>
                          <a:cs typeface="Times New Roman" panose="02020603050405020304" pitchFamily="18" charset="0"/>
                        </a:rPr>
                        <a:t>extractive + abstractive</a:t>
                      </a:r>
                      <a:r>
                        <a:rPr lang="en-IN" dirty="0">
                          <a:latin typeface="Times New Roman" panose="02020603050405020304" pitchFamily="18" charset="0"/>
                          <a:cs typeface="Times New Roman" panose="02020603050405020304" pitchFamily="18" charset="0"/>
                        </a:rPr>
                        <a:t> NLP for richer summaries</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401670"/>
                  </a:ext>
                </a:extLst>
              </a:tr>
              <a:tr h="0">
                <a:tc>
                  <a:txBody>
                    <a:bodyPr/>
                    <a:lstStyle/>
                    <a:p>
                      <a:pPr algn="ctr"/>
                      <a:r>
                        <a:rPr lang="en-IN"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Multi-format Support</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Enabled via audio preprocessing libraries like </a:t>
                      </a:r>
                      <a:r>
                        <a:rPr lang="en-US" dirty="0" err="1">
                          <a:latin typeface="Times New Roman" panose="02020603050405020304" pitchFamily="18" charset="0"/>
                          <a:cs typeface="Times New Roman" panose="02020603050405020304" pitchFamily="18" charset="0"/>
                        </a:rPr>
                        <a:t>pydub</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835733"/>
                  </a:ext>
                </a:extLst>
              </a:tr>
              <a:tr h="0">
                <a:tc>
                  <a:txBody>
                    <a:bodyPr/>
                    <a:lstStyle/>
                    <a:p>
                      <a:pPr algn="ctr"/>
                      <a:r>
                        <a:rPr lang="en-IN" b="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User Interface</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Simple GUI for uploading files and viewing summaries (future scope)</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25851"/>
                  </a:ext>
                </a:extLst>
              </a:tr>
              <a:tr h="0">
                <a:tc>
                  <a:txBody>
                    <a:bodyPr/>
                    <a:lstStyle/>
                    <a:p>
                      <a:pPr algn="ctr"/>
                      <a:r>
                        <a:rPr lang="en-IN" b="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Search Feature</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Keyword-based lookup using frequency-based scoring and named entity recognition</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0957555"/>
                  </a:ext>
                </a:extLst>
              </a:tr>
            </a:tbl>
          </a:graphicData>
        </a:graphic>
      </p:graphicFrame>
    </p:spTree>
    <p:extLst>
      <p:ext uri="{BB962C8B-B14F-4D97-AF65-F5344CB8AC3E}">
        <p14:creationId xmlns:p14="http://schemas.microsoft.com/office/powerpoint/2010/main" val="353269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39027-FC57-3558-2D20-D3318C9BD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7B014-C02A-EF83-404C-4F0657EF87B9}"/>
              </a:ext>
            </a:extLst>
          </p:cNvPr>
          <p:cNvSpPr>
            <a:spLocks noGrp="1"/>
          </p:cNvSpPr>
          <p:nvPr>
            <p:ph type="ctrTitle"/>
          </p:nvPr>
        </p:nvSpPr>
        <p:spPr>
          <a:xfrm>
            <a:off x="2362200" y="304801"/>
            <a:ext cx="7772400" cy="873760"/>
          </a:xfrm>
        </p:spPr>
        <p:txBody>
          <a:bodyPr>
            <a:normAutofit/>
          </a:bodyPr>
          <a:lstStyle/>
          <a:p>
            <a:r>
              <a:rPr lang="en-IN" sz="4000" dirty="0">
                <a:latin typeface="Times New Roman" panose="02020603050405020304" pitchFamily="18" charset="0"/>
                <a:cs typeface="Times New Roman" panose="02020603050405020304" pitchFamily="18" charset="0"/>
              </a:rPr>
              <a:t>Reference</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523B4C-E838-2D8A-F0DD-2ACF0127B357}"/>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2" name="TextBox 11">
            <a:extLst>
              <a:ext uri="{FF2B5EF4-FFF2-40B4-BE49-F238E27FC236}">
                <a16:creationId xmlns:a16="http://schemas.microsoft.com/office/drawing/2014/main" id="{A48AB6C2-DC54-AB7E-040C-85F3762BE3E0}"/>
              </a:ext>
            </a:extLst>
          </p:cNvPr>
          <p:cNvSpPr txBox="1"/>
          <p:nvPr/>
        </p:nvSpPr>
        <p:spPr>
          <a:xfrm>
            <a:off x="416560" y="1533940"/>
            <a:ext cx="11480799" cy="3693319"/>
          </a:xfrm>
          <a:prstGeom prst="rect">
            <a:avLst/>
          </a:prstGeom>
          <a:noFill/>
        </p:spPr>
        <p:txBody>
          <a:bodyPr wrap="square" rtlCol="0">
            <a:spAutoFit/>
          </a:bodyPr>
          <a:lstStyle/>
          <a:p>
            <a:pPr marL="457200" indent="-457200">
              <a:buClr>
                <a:schemeClr val="tx1"/>
              </a:buClr>
              <a:buFont typeface="+mj-lt"/>
              <a:buAutoNum type="arabicPeriod"/>
            </a:pPr>
            <a:r>
              <a:rPr lang="en-US" dirty="0"/>
              <a:t>Speech to text conversion and summarization for effective understanding and documentation - </a:t>
            </a:r>
            <a:r>
              <a:rPr lang="en-US" dirty="0">
                <a:hlinkClick r:id="rId3"/>
              </a:rPr>
              <a:t>https://ijece.iaescore.com/index.php/IJECE/article/view/17795</a:t>
            </a:r>
            <a:endParaRPr lang="en-US" dirty="0"/>
          </a:p>
          <a:p>
            <a:pPr marL="457200" indent="-457200">
              <a:buClr>
                <a:schemeClr val="tx1"/>
              </a:buClr>
              <a:buFont typeface="+mj-lt"/>
              <a:buAutoNum type="arabicPeriod"/>
            </a:pPr>
            <a:endParaRPr lang="en-US" dirty="0"/>
          </a:p>
          <a:p>
            <a:pPr marL="457200" indent="-457200">
              <a:buClr>
                <a:schemeClr val="tx1"/>
              </a:buClr>
              <a:buFont typeface="+mj-lt"/>
              <a:buAutoNum type="arabicPeriod"/>
            </a:pPr>
            <a:r>
              <a:rPr lang="en-US" b="0" dirty="0">
                <a:latin typeface="Times New Roman" panose="02020603050405020304" pitchFamily="18" charset="0"/>
                <a:cs typeface="Times New Roman" panose="02020603050405020304" pitchFamily="18" charset="0"/>
              </a:rPr>
              <a:t>Joint Speech-Text Embeddings for Multitask Speech Processing </a:t>
            </a:r>
            <a:r>
              <a:rPr lang="en-IN" b="0" dirty="0">
                <a:latin typeface="Times New Roman" panose="02020603050405020304" pitchFamily="18" charset="0"/>
                <a:cs typeface="Times New Roman" panose="02020603050405020304" pitchFamily="18" charset="0"/>
              </a:rPr>
              <a:t>– </a:t>
            </a:r>
            <a:br>
              <a:rPr lang="en-IN" b="0" dirty="0">
                <a:latin typeface="Times New Roman" panose="02020603050405020304" pitchFamily="18" charset="0"/>
                <a:cs typeface="Times New Roman" panose="02020603050405020304" pitchFamily="18" charset="0"/>
              </a:rPr>
            </a:br>
            <a:r>
              <a:rPr lang="en-IN" b="0" dirty="0">
                <a:latin typeface="Times New Roman" panose="02020603050405020304" pitchFamily="18" charset="0"/>
                <a:cs typeface="Times New Roman" panose="02020603050405020304" pitchFamily="18" charset="0"/>
                <a:hlinkClick r:id="rId4"/>
              </a:rPr>
              <a:t>https://ieeexplore.ieee.org/document/10704626</a:t>
            </a:r>
            <a:endParaRPr lang="en-IN" dirty="0">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endParaRPr lang="en-IN" b="0" dirty="0">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r>
              <a:rPr lang="en-IN" b="0" dirty="0">
                <a:latin typeface="Times New Roman" panose="02020603050405020304" pitchFamily="18" charset="0"/>
                <a:cs typeface="Times New Roman" panose="02020603050405020304" pitchFamily="18" charset="0"/>
              </a:rPr>
              <a:t>Speech Recognition using Python –  </a:t>
            </a:r>
          </a:p>
          <a:p>
            <a:pPr>
              <a:buClr>
                <a:schemeClr val="tx1"/>
              </a:buClr>
            </a:pPr>
            <a:r>
              <a:rPr lang="en-IN" b="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hlinkClick r:id="rId5"/>
              </a:rPr>
              <a:t>https://ijetms.in/Vol-7-issue-3/Vol-7-Issue-3-99.html</a:t>
            </a:r>
            <a:endParaRPr lang="en-IN" b="0" dirty="0">
              <a:latin typeface="Times New Roman" panose="02020603050405020304" pitchFamily="18" charset="0"/>
              <a:cs typeface="Times New Roman" panose="02020603050405020304" pitchFamily="18" charset="0"/>
            </a:endParaRPr>
          </a:p>
          <a:p>
            <a:pPr>
              <a:buClr>
                <a:schemeClr val="tx1"/>
              </a:buClr>
            </a:pPr>
            <a:r>
              <a:rPr lang="en-IN" b="0" dirty="0">
                <a:latin typeface="Times New Roman" panose="02020603050405020304" pitchFamily="18" charset="0"/>
                <a:cs typeface="Times New Roman" panose="02020603050405020304" pitchFamily="18" charset="0"/>
              </a:rPr>
              <a:t>        </a:t>
            </a:r>
          </a:p>
          <a:p>
            <a:pPr marL="342900" indent="-342900">
              <a:buClr>
                <a:schemeClr val="tx1"/>
              </a:buClr>
              <a:buFont typeface="+mj-lt"/>
              <a:buAutoNum type="arabicPeriod" startAt="4"/>
            </a:pPr>
            <a:r>
              <a:rPr lang="en-US" b="0" dirty="0">
                <a:latin typeface="Times New Roman" panose="02020603050405020304" pitchFamily="18" charset="0"/>
                <a:cs typeface="Times New Roman" panose="02020603050405020304" pitchFamily="18" charset="0"/>
              </a:rPr>
              <a:t>  A Survey of Automatic Text Summarization Techniques for Indian and Foreign Languages-       https://ieeexplore.ieee.org/document/7755587</a:t>
            </a:r>
            <a:endParaRPr lang="en-IN" b="0" u="sng" dirty="0">
              <a:latin typeface="Times New Roman" panose="02020603050405020304" pitchFamily="18" charset="0"/>
              <a:cs typeface="Times New Roman" panose="02020603050405020304" pitchFamily="18" charset="0"/>
            </a:endParaRPr>
          </a:p>
          <a:p>
            <a:pPr>
              <a:buClr>
                <a:schemeClr val="tx1"/>
              </a:buClr>
            </a:pPr>
            <a:endParaRPr lang="en-US" dirty="0"/>
          </a:p>
          <a:p>
            <a:pPr marL="457200" indent="-457200">
              <a:buClr>
                <a:schemeClr val="tx1"/>
              </a:buClr>
              <a:buFont typeface="+mj-lt"/>
              <a:buAutoNum type="arabicPeriod"/>
            </a:pPr>
            <a:endParaRPr lang="en-IN" b="1" dirty="0">
              <a:latin typeface="Times New Roman" panose="02020603050405020304" pitchFamily="18" charset="0"/>
              <a:cs typeface="Times New Roman" panose="02020603050405020304" pitchFamily="18" charset="0"/>
            </a:endParaRPr>
          </a:p>
        </p:txBody>
      </p:sp>
      <p:sp>
        <p:nvSpPr>
          <p:cNvPr id="3" name="Footer Placeholder 4">
            <a:extLst>
              <a:ext uri="{FF2B5EF4-FFF2-40B4-BE49-F238E27FC236}">
                <a16:creationId xmlns:a16="http://schemas.microsoft.com/office/drawing/2014/main" id="{E9504B4A-123E-C9DD-341D-7216C37B4355}"/>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extLst>
      <p:ext uri="{BB962C8B-B14F-4D97-AF65-F5344CB8AC3E}">
        <p14:creationId xmlns:p14="http://schemas.microsoft.com/office/powerpoint/2010/main" val="145596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CEBD-CA79-0A5D-B5A3-493C50968B80}"/>
              </a:ext>
            </a:extLst>
          </p:cNvPr>
          <p:cNvSpPr>
            <a:spLocks noGrp="1"/>
          </p:cNvSpPr>
          <p:nvPr>
            <p:ph type="title"/>
          </p:nvPr>
        </p:nvSpPr>
        <p:spPr>
          <a:xfrm>
            <a:off x="1981200" y="2398078"/>
            <a:ext cx="8229600" cy="1143000"/>
          </a:xfrm>
        </p:spPr>
        <p:txBody>
          <a:bodyPr/>
          <a:lstStyle/>
          <a:p>
            <a:r>
              <a:rPr lang="en-IN"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C9D44E22-576E-CB2B-8348-ACC20A183FD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Footer Placeholder 4">
            <a:extLst>
              <a:ext uri="{FF2B5EF4-FFF2-40B4-BE49-F238E27FC236}">
                <a16:creationId xmlns:a16="http://schemas.microsoft.com/office/drawing/2014/main" id="{63762C67-37FB-31D9-497C-B827D9CBB7D3}"/>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extLst>
      <p:ext uri="{BB962C8B-B14F-4D97-AF65-F5344CB8AC3E}">
        <p14:creationId xmlns:p14="http://schemas.microsoft.com/office/powerpoint/2010/main" val="295915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txBox="1">
            <a:spLocks noGrp="1"/>
          </p:cNvSpPr>
          <p:nvPr>
            <p:ph type="ctrTitle"/>
          </p:nvPr>
        </p:nvSpPr>
        <p:spPr>
          <a:xfrm>
            <a:off x="2362200" y="304801"/>
            <a:ext cx="7772400" cy="993913"/>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4400"/>
            </a:pPr>
            <a:r>
              <a:rPr lang="en-US" dirty="0">
                <a:latin typeface="Times New Roman" panose="02020603050405020304" pitchFamily="18" charset="0"/>
                <a:cs typeface="Times New Roman" panose="02020603050405020304" pitchFamily="18" charset="0"/>
              </a:rPr>
              <a:t>Motivation/Introduction </a:t>
            </a:r>
            <a:endParaRPr dirty="0">
              <a:latin typeface="Times New Roman" panose="02020603050405020304" pitchFamily="18" charset="0"/>
              <a:cs typeface="Times New Roman" panose="02020603050405020304" pitchFamily="18" charset="0"/>
            </a:endParaRPr>
          </a:p>
        </p:txBody>
      </p:sp>
      <p:sp>
        <p:nvSpPr>
          <p:cNvPr id="21" name="Google Shape;21;p1"/>
          <p:cNvSpPr txBox="1">
            <a:spLocks noGrp="1"/>
          </p:cNvSpPr>
          <p:nvPr>
            <p:ph type="subTitle" idx="1"/>
          </p:nvPr>
        </p:nvSpPr>
        <p:spPr>
          <a:xfrm>
            <a:off x="709448" y="1828800"/>
            <a:ext cx="10625959" cy="3870960"/>
          </a:xfrm>
          <a:prstGeom prst="rect">
            <a:avLst/>
          </a:prstGeom>
          <a:noFill/>
          <a:ln>
            <a:noFill/>
          </a:ln>
        </p:spPr>
        <p:txBody>
          <a:bodyPr spcFirstLastPara="1" vert="horz" wrap="square" lIns="91425" tIns="45700" rIns="91425" bIns="45700" rtlCol="0" anchor="t" anchorCtr="0">
            <a:normAutofit/>
          </a:bodyPr>
          <a:lstStyle/>
          <a:p>
            <a:pPr marL="457200" indent="-457200" algn="l">
              <a:lnSpc>
                <a:spcPct val="170000"/>
              </a:lnSpc>
              <a:spcBef>
                <a:spcPts val="0"/>
              </a:spcBef>
              <a:buClr>
                <a:schemeClr val="tx1"/>
              </a:buClr>
              <a:buSzPts val="320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Why was this project chosen</a:t>
            </a:r>
          </a:p>
          <a:p>
            <a:pPr algn="just">
              <a:lnSpc>
                <a:spcPct val="170000"/>
              </a:lnSpc>
              <a:spcBef>
                <a:spcPts val="0"/>
              </a:spcBef>
              <a:buClr>
                <a:srgbClr val="888888"/>
              </a:buClr>
              <a:buSzPts val="3200"/>
            </a:pPr>
            <a:r>
              <a:rPr lang="en-US" sz="2000" dirty="0">
                <a:solidFill>
                  <a:schemeClr val="tx1"/>
                </a:solidFill>
                <a:latin typeface="Times New Roman" panose="02020603050405020304" pitchFamily="18" charset="0"/>
                <a:cs typeface="Times New Roman" panose="02020603050405020304" pitchFamily="18" charset="0"/>
              </a:rPr>
              <a:t>	Manual meeting documentation is time-consuming, error-prone, and inconsistent.</a:t>
            </a:r>
          </a:p>
          <a:p>
            <a:pPr algn="l">
              <a:lnSpc>
                <a:spcPct val="170000"/>
              </a:lnSpc>
              <a:spcBef>
                <a:spcPts val="0"/>
              </a:spcBef>
              <a:buClr>
                <a:srgbClr val="888888"/>
              </a:buClr>
              <a:buSzPts val="3200"/>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l">
              <a:lnSpc>
                <a:spcPct val="170000"/>
              </a:lnSpc>
              <a:spcBef>
                <a:spcPts val="0"/>
              </a:spcBef>
              <a:buClr>
                <a:schemeClr val="tx1"/>
              </a:buClr>
              <a:buSzPts val="3200"/>
              <a:buFont typeface="+mj-lt"/>
              <a:buAutoNum type="arabicPeriod" startAt="2"/>
            </a:pPr>
            <a:r>
              <a:rPr lang="en-US" sz="2000" b="1" dirty="0">
                <a:solidFill>
                  <a:schemeClr val="tx1"/>
                </a:solidFill>
                <a:latin typeface="Times New Roman" panose="02020603050405020304" pitchFamily="18" charset="0"/>
                <a:cs typeface="Times New Roman" panose="02020603050405020304" pitchFamily="18" charset="0"/>
              </a:rPr>
              <a:t>How did you manage to identify the need of the project</a:t>
            </a:r>
          </a:p>
          <a:p>
            <a:pPr algn="just">
              <a:lnSpc>
                <a:spcPct val="170000"/>
              </a:lnSpc>
              <a:spcBef>
                <a:spcPts val="0"/>
              </a:spcBef>
              <a:buClr>
                <a:schemeClr val="tx1"/>
              </a:buClr>
              <a:buSzPts val="3200"/>
            </a:pPr>
            <a:r>
              <a:rPr lang="en-US" sz="2000" b="1" dirty="0">
                <a:solidFill>
                  <a:schemeClr val="tx1"/>
                </a:solidFill>
                <a:latin typeface="Times New Roman" panose="02020603050405020304" pitchFamily="18" charset="0"/>
                <a:cs typeface="Times New Roman" panose="02020603050405020304" pitchFamily="18" charset="0"/>
              </a:rPr>
              <a:t>	</a:t>
            </a:r>
            <a:r>
              <a:rPr lang="en-US" sz="1200" dirty="0"/>
              <a:t>.</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We observed inefficiencies in current documentation practices and identified the need through research on existing tools, which lacked accuracy and integration with common communication platforms</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22" name="Google Shape;22;p1"/>
          <p:cNvSpPr txBox="1">
            <a:spLocks noGrp="1"/>
          </p:cNvSpPr>
          <p:nvPr>
            <p:ph type="sldNum" idx="12"/>
          </p:nvPr>
        </p:nvSpPr>
        <p:spPr>
          <a:xfrm>
            <a:off x="8077200" y="6356350"/>
            <a:ext cx="2133600" cy="3651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a:t>
            </a:fld>
            <a:endParaRPr/>
          </a:p>
        </p:txBody>
      </p:sp>
      <p:sp>
        <p:nvSpPr>
          <p:cNvPr id="2" name="Footer Placeholder 4">
            <a:extLst>
              <a:ext uri="{FF2B5EF4-FFF2-40B4-BE49-F238E27FC236}">
                <a16:creationId xmlns:a16="http://schemas.microsoft.com/office/drawing/2014/main" id="{697818AF-B3E2-7050-2652-41B2A30F58B2}"/>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36526"/>
            <a:ext cx="7772400" cy="809625"/>
          </a:xfrm>
        </p:spPr>
        <p:txBody>
          <a:bodyPr/>
          <a:lstStyle/>
          <a:p>
            <a:r>
              <a:rPr lang="en-IN" dirty="0">
                <a:latin typeface="Times New Roman" panose="02020603050405020304" pitchFamily="18" charset="0"/>
                <a:cs typeface="Times New Roman" panose="02020603050405020304" pitchFamily="18" charset="0"/>
              </a:rPr>
              <a:t>Problem Identified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2510" y="1174334"/>
            <a:ext cx="10809890" cy="4509332"/>
          </a:xfrm>
        </p:spPr>
        <p:txBody>
          <a:bodyPr>
            <a:normAutofit/>
          </a:bodyPr>
          <a:lstStyle/>
          <a:p>
            <a:pPr marL="457200" indent="-457200" algn="l">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What is the process adopted to identify the problem</a:t>
            </a:r>
          </a:p>
          <a:p>
            <a:pPr algn="just"/>
            <a:r>
              <a:rPr lang="en-IN" sz="20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problem was identified by analyzing the difficulties in manual meeting documentation, such as time consumption, errors, and inconsistencies. Research on existing methods highlighted the need for an automated solution to improve accuracy and efficiency.</a:t>
            </a:r>
          </a:p>
          <a:p>
            <a:pPr algn="just"/>
            <a:endParaRPr lang="en-IN" sz="1800" b="1"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startAt="2"/>
            </a:pPr>
            <a:r>
              <a:rPr lang="en-IN" sz="2000" b="1" dirty="0">
                <a:solidFill>
                  <a:schemeClr val="tx1"/>
                </a:solidFill>
                <a:latin typeface="Times New Roman" panose="02020603050405020304" pitchFamily="18" charset="0"/>
                <a:cs typeface="Times New Roman" panose="02020603050405020304" pitchFamily="18" charset="0"/>
              </a:rPr>
              <a:t>What is the need to solve it</a:t>
            </a:r>
          </a:p>
          <a:p>
            <a:pPr algn="l"/>
            <a:r>
              <a:rPr lang="en-IN" sz="20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Manual meeting documentation is leading to miscommunication. An automated solution ensures accurate, efficient, and easily accessible meeting summaries.</a:t>
            </a:r>
          </a:p>
          <a:p>
            <a:pPr algn="l"/>
            <a:endParaRPr lang="en-IN" sz="1800" b="1"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startAt="3"/>
            </a:pPr>
            <a:r>
              <a:rPr lang="en-IN" sz="2000" b="1" dirty="0">
                <a:solidFill>
                  <a:schemeClr val="tx1"/>
                </a:solidFill>
                <a:latin typeface="Times New Roman" panose="02020603050405020304" pitchFamily="18" charset="0"/>
                <a:cs typeface="Times New Roman" panose="02020603050405020304" pitchFamily="18" charset="0"/>
              </a:rPr>
              <a:t>How do you manage to solve it</a:t>
            </a:r>
          </a:p>
          <a:p>
            <a:pPr algn="just"/>
            <a:r>
              <a:rPr lang="en-IN" sz="20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solution uses speech-to-text conversion and NLP-based summarization to automate the process. This reduces manual effort, minimizes errors, and provides structured meeting summaries for better productivity.</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4">
            <a:extLst>
              <a:ext uri="{FF2B5EF4-FFF2-40B4-BE49-F238E27FC236}">
                <a16:creationId xmlns:a16="http://schemas.microsoft.com/office/drawing/2014/main" id="{A0050311-716D-0419-714D-861D2449B882}"/>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04802"/>
            <a:ext cx="7772400" cy="650239"/>
          </a:xfrm>
        </p:spPr>
        <p:txBody>
          <a:bodyPr>
            <a:normAutofit fontScale="90000"/>
          </a:bodyPr>
          <a:lstStyle/>
          <a:p>
            <a:r>
              <a:rPr lang="en-IN" dirty="0">
                <a:latin typeface="Times New Roman" panose="02020603050405020304" pitchFamily="18" charset="0"/>
                <a:cs typeface="Times New Roman" panose="02020603050405020304" pitchFamily="18" charset="0"/>
              </a:rPr>
              <a:t>Proposed Solution</a:t>
            </a:r>
            <a:endParaRPr dirty="0"/>
          </a:p>
        </p:txBody>
      </p:sp>
      <p:sp>
        <p:nvSpPr>
          <p:cNvPr id="3" name="Subtitle 2"/>
          <p:cNvSpPr>
            <a:spLocks noGrp="1"/>
          </p:cNvSpPr>
          <p:nvPr>
            <p:ph type="subTitle" idx="1"/>
          </p:nvPr>
        </p:nvSpPr>
        <p:spPr>
          <a:xfrm>
            <a:off x="1072055" y="1361440"/>
            <a:ext cx="10263352" cy="4886960"/>
          </a:xfrm>
        </p:spPr>
        <p:txBody>
          <a:bodyPr>
            <a:normAutofit/>
          </a:bodyPr>
          <a:lstStyle/>
          <a:p>
            <a:pPr marL="457200" indent="-457200" algn="just">
              <a:buFont typeface="+mj-lt"/>
              <a:buAutoNum type="arabicPeriod"/>
            </a:pPr>
            <a:r>
              <a:rPr lang="en-IN" sz="2000" b="1" u="sng" dirty="0">
                <a:solidFill>
                  <a:schemeClr val="tx1"/>
                </a:solidFill>
                <a:latin typeface="Times New Roman" panose="02020603050405020304" pitchFamily="18" charset="0"/>
                <a:cs typeface="Times New Roman" panose="02020603050405020304" pitchFamily="18" charset="0"/>
              </a:rPr>
              <a:t>Objective of the proposed system</a:t>
            </a:r>
          </a:p>
          <a:p>
            <a:pPr algn="just"/>
            <a:endParaRPr lang="en-IN" sz="2000" b="1" u="sng"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The objective of the proposed system is to automate meeting documentation using AI-driven speech-to-text conversion and NLP-based summarization. It aims to improve accuracy, reduce manual effort, enhance accessibility, and provide structured meeting summaries for better decision-making and productivity.</a:t>
            </a:r>
          </a:p>
          <a:p>
            <a:pPr algn="just"/>
            <a:endParaRPr lang="en-IN" sz="1800" b="1"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startAt="2"/>
            </a:pPr>
            <a:r>
              <a:rPr lang="en-IN" sz="2000" b="1" u="sng" dirty="0">
                <a:solidFill>
                  <a:schemeClr val="tx1"/>
                </a:solidFill>
                <a:latin typeface="Times New Roman" panose="02020603050405020304" pitchFamily="18" charset="0"/>
                <a:cs typeface="Times New Roman" panose="02020603050405020304" pitchFamily="18" charset="0"/>
              </a:rPr>
              <a:t>Unique findings</a:t>
            </a:r>
          </a:p>
          <a:p>
            <a:pPr algn="just">
              <a:lnSpc>
                <a:spcPct val="110000"/>
              </a:lnSpc>
            </a:pPr>
            <a:endParaRPr lang="en-IN" sz="2000" b="1" u="sng"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10000"/>
              </a:lnSpc>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 Automation</a:t>
            </a:r>
            <a:r>
              <a:rPr lang="en-US" sz="1800" dirty="0">
                <a:solidFill>
                  <a:schemeClr val="tx1"/>
                </a:solidFill>
                <a:latin typeface="Times New Roman" panose="02020603050405020304" pitchFamily="18" charset="0"/>
                <a:cs typeface="Times New Roman" panose="02020603050405020304" pitchFamily="18" charset="0"/>
              </a:rPr>
              <a:t> – The system efficiently transcribes and summarizes meetings, reducing human effort.</a:t>
            </a:r>
          </a:p>
          <a:p>
            <a:pPr marL="285750" indent="-285750" algn="just">
              <a:lnSpc>
                <a:spcPct val="110000"/>
              </a:lnSpc>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High Accuracy</a:t>
            </a:r>
            <a:r>
              <a:rPr lang="en-US" sz="1800" dirty="0">
                <a:solidFill>
                  <a:schemeClr val="tx1"/>
                </a:solidFill>
                <a:latin typeface="Times New Roman" panose="02020603050405020304" pitchFamily="18" charset="0"/>
                <a:cs typeface="Times New Roman" panose="02020603050405020304" pitchFamily="18" charset="0"/>
              </a:rPr>
              <a:t> – Uses advanced NLP and speech recognition models to improve transcription precision.</a:t>
            </a:r>
          </a:p>
          <a:p>
            <a:pPr marL="285750" indent="-285750" algn="just">
              <a:lnSpc>
                <a:spcPct val="110000"/>
              </a:lnSpc>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Time Efficiency</a:t>
            </a:r>
            <a:r>
              <a:rPr lang="en-US" sz="1800" dirty="0">
                <a:solidFill>
                  <a:schemeClr val="tx1"/>
                </a:solidFill>
                <a:latin typeface="Times New Roman" panose="02020603050405020304" pitchFamily="18" charset="0"/>
                <a:cs typeface="Times New Roman" panose="02020603050405020304" pitchFamily="18" charset="0"/>
              </a:rPr>
              <a:t> – Reduces the time needed for manual note-taking and summarization.</a:t>
            </a:r>
          </a:p>
          <a:p>
            <a:pPr algn="just"/>
            <a:endParaRPr sz="2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4">
            <a:extLst>
              <a:ext uri="{FF2B5EF4-FFF2-40B4-BE49-F238E27FC236}">
                <a16:creationId xmlns:a16="http://schemas.microsoft.com/office/drawing/2014/main" id="{E8D3F5F8-9CD4-36EE-2ACE-9F6641B6154C}"/>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9477C-3FF2-0858-AFF1-32773DF4E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5B73A-2023-6CED-0D0D-DE79E8F005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Business Objectives</a:t>
            </a:r>
          </a:p>
        </p:txBody>
      </p:sp>
      <p:sp>
        <p:nvSpPr>
          <p:cNvPr id="3" name="Content Placeholder 2">
            <a:extLst>
              <a:ext uri="{FF2B5EF4-FFF2-40B4-BE49-F238E27FC236}">
                <a16:creationId xmlns:a16="http://schemas.microsoft.com/office/drawing/2014/main" id="{6A9F5B92-1B7D-7880-EF54-F803C1E8D375}"/>
              </a:ext>
            </a:extLst>
          </p:cNvPr>
          <p:cNvSpPr>
            <a:spLocks noGrp="1"/>
          </p:cNvSpPr>
          <p:nvPr>
            <p:ph idx="1"/>
          </p:nvPr>
        </p:nvSpPr>
        <p:spPr>
          <a:xfrm>
            <a:off x="1188720" y="1866900"/>
            <a:ext cx="10393680" cy="3693160"/>
          </a:xfrm>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Clear &amp; Measurable Goals</a:t>
            </a:r>
          </a:p>
          <a:p>
            <a:pPr marL="0" indent="0">
              <a:buNone/>
            </a:pPr>
            <a:endParaRPr lang="en-US" sz="2000"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Achieve 90%+ accuracy</a:t>
            </a:r>
            <a:r>
              <a:rPr lang="en-US" altLang="en-US" sz="1800" dirty="0">
                <a:latin typeface="Times New Roman" panose="02020603050405020304" pitchFamily="18" charset="0"/>
                <a:cs typeface="Times New Roman" panose="02020603050405020304" pitchFamily="18" charset="0"/>
              </a:rPr>
              <a:t> in speech-to-text conversion for precise meeting transcripts.</a:t>
            </a:r>
          </a:p>
          <a:p>
            <a:pPr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Reduce summarization time by 70%</a:t>
            </a:r>
            <a:r>
              <a:rPr lang="en-US" altLang="en-US" sz="1800" dirty="0">
                <a:latin typeface="Times New Roman" panose="02020603050405020304" pitchFamily="18" charset="0"/>
                <a:cs typeface="Times New Roman" panose="02020603050405020304" pitchFamily="18" charset="0"/>
              </a:rPr>
              <a:t> compared to manual documentation.</a:t>
            </a:r>
          </a:p>
          <a:p>
            <a:pPr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Implement keyword-based search</a:t>
            </a:r>
            <a:r>
              <a:rPr lang="en-US" altLang="en-US" sz="1800" dirty="0">
                <a:latin typeface="Times New Roman" panose="02020603050405020304" pitchFamily="18" charset="0"/>
                <a:cs typeface="Times New Roman" panose="02020603050405020304" pitchFamily="18" charset="0"/>
              </a:rPr>
              <a:t> to enhance accessibility of meeting summaries.</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2"/>
            </a:pPr>
            <a:r>
              <a:rPr lang="en-US" sz="2000" b="1" dirty="0">
                <a:latin typeface="Times New Roman" panose="02020603050405020304" pitchFamily="18" charset="0"/>
                <a:cs typeface="Times New Roman" panose="02020603050405020304" pitchFamily="18" charset="0"/>
              </a:rPr>
              <a:t>Customer Satisfaction</a:t>
            </a:r>
          </a:p>
          <a:p>
            <a:pPr marL="0" indent="0" eaLnBrk="0" fontAlgn="base" hangingPunct="0">
              <a:spcBef>
                <a:spcPct val="0"/>
              </a:spcBef>
              <a:spcAft>
                <a:spcPct val="0"/>
              </a:spcAft>
              <a:buNone/>
            </a:pPr>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Improve accuracy, speed, and usability of meeting summaries to enhance user experience. Provide a seamless interface for easy access to transcripts and summaries.</a:t>
            </a:r>
          </a:p>
          <a:p>
            <a:pPr marL="0" indent="0" eaLnBrk="0" fontAlgn="base" hangingPunct="0">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E9A063E-E56C-C564-FE7A-DE9642C8C211}"/>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4">
            <a:extLst>
              <a:ext uri="{FF2B5EF4-FFF2-40B4-BE49-F238E27FC236}">
                <a16:creationId xmlns:a16="http://schemas.microsoft.com/office/drawing/2014/main" id="{7FEFF060-22CB-5AAF-CAD5-A23A4F2D620C}"/>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extLst>
      <p:ext uri="{BB962C8B-B14F-4D97-AF65-F5344CB8AC3E}">
        <p14:creationId xmlns:p14="http://schemas.microsoft.com/office/powerpoint/2010/main" val="258708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01A2A-BFBB-AF26-5B86-217865949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D07DE-FFE4-022D-ADF0-91A6E7C88F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Business Objectives</a:t>
            </a:r>
          </a:p>
        </p:txBody>
      </p:sp>
      <p:sp>
        <p:nvSpPr>
          <p:cNvPr id="3" name="Content Placeholder 2">
            <a:extLst>
              <a:ext uri="{FF2B5EF4-FFF2-40B4-BE49-F238E27FC236}">
                <a16:creationId xmlns:a16="http://schemas.microsoft.com/office/drawing/2014/main" id="{4040C6C6-5AC2-D0A4-96A2-82283E08905E}"/>
              </a:ext>
            </a:extLst>
          </p:cNvPr>
          <p:cNvSpPr>
            <a:spLocks noGrp="1"/>
          </p:cNvSpPr>
          <p:nvPr>
            <p:ph idx="1"/>
          </p:nvPr>
        </p:nvSpPr>
        <p:spPr>
          <a:xfrm>
            <a:off x="1148080" y="1880553"/>
            <a:ext cx="10149840" cy="3412808"/>
          </a:xfrm>
        </p:spPr>
        <p:txBody>
          <a:bodyPr>
            <a:normAutofit/>
          </a:bodyPr>
          <a:lstStyle/>
          <a:p>
            <a:pPr marL="457200" indent="-457200">
              <a:buFont typeface="+mj-lt"/>
              <a:buAutoNum type="arabicPeriod" startAt="3"/>
            </a:pPr>
            <a:r>
              <a:rPr lang="en-US" sz="2000" b="1" dirty="0">
                <a:latin typeface="Times New Roman" panose="02020603050405020304" pitchFamily="18" charset="0"/>
                <a:cs typeface="Times New Roman" panose="02020603050405020304" pitchFamily="18" charset="0"/>
              </a:rPr>
              <a:t>Revenue Growth</a:t>
            </a:r>
          </a:p>
          <a:p>
            <a:pPr marL="0" indent="0" algn="just">
              <a:buNone/>
            </a:pPr>
            <a:r>
              <a:rPr lang="en-US" sz="2000" dirty="0"/>
              <a:t>	</a:t>
            </a:r>
            <a:r>
              <a:rPr lang="en-US" sz="1800" dirty="0">
                <a:latin typeface="Times New Roman" panose="02020603050405020304" pitchFamily="18" charset="0"/>
                <a:cs typeface="Times New Roman" panose="02020603050405020304" pitchFamily="18" charset="0"/>
              </a:rPr>
              <a:t>Reduce costs by automating documentation, making it a cost-effective solution for businesses. Offer subscription-based or enterprise-level services to increase revenue.</a:t>
            </a:r>
          </a:p>
          <a:p>
            <a:pPr marL="0" indent="0">
              <a:buNone/>
            </a:pPr>
            <a:endParaRPr lang="en-US" sz="2000" b="1" dirty="0"/>
          </a:p>
          <a:p>
            <a:pPr marL="457200" indent="-457200">
              <a:buFont typeface="+mj-lt"/>
              <a:buAutoNum type="arabicPeriod" startAt="4"/>
            </a:pPr>
            <a:r>
              <a:rPr lang="en-US" sz="2000" b="1" dirty="0">
                <a:latin typeface="Times New Roman" panose="02020603050405020304" pitchFamily="18" charset="0"/>
                <a:cs typeface="Times New Roman" panose="02020603050405020304" pitchFamily="18" charset="0"/>
              </a:rPr>
              <a:t>Competitive Edge</a:t>
            </a:r>
          </a:p>
          <a:p>
            <a:pPr marL="0" indent="0">
              <a:buNone/>
            </a:pPr>
            <a:r>
              <a:rPr lang="en-US" sz="1800" dirty="0">
                <a:latin typeface="Times New Roman" panose="02020603050405020304" pitchFamily="18" charset="0"/>
                <a:cs typeface="Times New Roman" panose="02020603050405020304" pitchFamily="18" charset="0"/>
              </a:rPr>
              <a:t>	Use advanced AI and NLP to provide a more accurate and efficient solution than existing tools. Ensure smooth integration with popular communication platforms to stay ahead in the market.</a:t>
            </a: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E41D864-B506-FDD6-5086-E388C5150E32}"/>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4">
            <a:extLst>
              <a:ext uri="{FF2B5EF4-FFF2-40B4-BE49-F238E27FC236}">
                <a16:creationId xmlns:a16="http://schemas.microsoft.com/office/drawing/2014/main" id="{B6849438-AC1A-0F4A-B638-CE60CDC27AF9}"/>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extLst>
      <p:ext uri="{BB962C8B-B14F-4D97-AF65-F5344CB8AC3E}">
        <p14:creationId xmlns:p14="http://schemas.microsoft.com/office/powerpoint/2010/main" val="25252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04801"/>
            <a:ext cx="7772400" cy="1470025"/>
          </a:xfrm>
        </p:spPr>
        <p:txBody>
          <a:bodyPr>
            <a:normAutofit/>
          </a:bodyPr>
          <a:lstStyle/>
          <a:p>
            <a:r>
              <a:rPr lang="en-IN" sz="4000" dirty="0">
                <a:latin typeface="Times New Roman" panose="02020603050405020304" pitchFamily="18" charset="0"/>
                <a:cs typeface="Times New Roman" panose="02020603050405020304" pitchFamily="18" charset="0"/>
              </a:rPr>
              <a:t>Architecture</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3" name="Footer Placeholder 4">
            <a:extLst>
              <a:ext uri="{FF2B5EF4-FFF2-40B4-BE49-F238E27FC236}">
                <a16:creationId xmlns:a16="http://schemas.microsoft.com/office/drawing/2014/main" id="{3188F403-DC0A-3B54-4FCA-B480B1D821A9}"/>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grpSp>
        <p:nvGrpSpPr>
          <p:cNvPr id="6" name="Group 5">
            <a:extLst>
              <a:ext uri="{FF2B5EF4-FFF2-40B4-BE49-F238E27FC236}">
                <a16:creationId xmlns:a16="http://schemas.microsoft.com/office/drawing/2014/main" id="{CC0F48C9-1F09-CE9E-251D-71DC9BF4EA8F}"/>
              </a:ext>
            </a:extLst>
          </p:cNvPr>
          <p:cNvGrpSpPr/>
          <p:nvPr/>
        </p:nvGrpSpPr>
        <p:grpSpPr>
          <a:xfrm>
            <a:off x="1778000" y="1774826"/>
            <a:ext cx="8636000" cy="3737451"/>
            <a:chOff x="1778000" y="1774826"/>
            <a:chExt cx="8636000" cy="3737451"/>
          </a:xfrm>
        </p:grpSpPr>
        <p:grpSp>
          <p:nvGrpSpPr>
            <p:cNvPr id="9" name="Group 8">
              <a:extLst>
                <a:ext uri="{FF2B5EF4-FFF2-40B4-BE49-F238E27FC236}">
                  <a16:creationId xmlns:a16="http://schemas.microsoft.com/office/drawing/2014/main" id="{7AB922CB-B3C0-41B3-0726-8B90366F9A1A}"/>
                </a:ext>
              </a:extLst>
            </p:cNvPr>
            <p:cNvGrpSpPr/>
            <p:nvPr/>
          </p:nvGrpSpPr>
          <p:grpSpPr>
            <a:xfrm>
              <a:off x="1778000" y="1774826"/>
              <a:ext cx="8636000" cy="3737451"/>
              <a:chOff x="254000" y="1635760"/>
              <a:chExt cx="8636000" cy="3737451"/>
            </a:xfrm>
          </p:grpSpPr>
          <p:pic>
            <p:nvPicPr>
              <p:cNvPr id="2050" name="Picture 2" descr="OpenAI Whisper — Your speech-to-text AI: History and usage | SuperAnnotate">
                <a:extLst>
                  <a:ext uri="{FF2B5EF4-FFF2-40B4-BE49-F238E27FC236}">
                    <a16:creationId xmlns:a16="http://schemas.microsoft.com/office/drawing/2014/main" id="{0F295ACA-7681-2730-17E8-5D1F1C37CE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08"/>
              <a:stretch/>
            </p:blipFill>
            <p:spPr bwMode="auto">
              <a:xfrm>
                <a:off x="254000" y="1635760"/>
                <a:ext cx="8636000" cy="33029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E01AD39-996D-1132-55DC-A877F98CA6D0}"/>
                  </a:ext>
                </a:extLst>
              </p:cNvPr>
              <p:cNvCxnSpPr/>
              <p:nvPr/>
            </p:nvCxnSpPr>
            <p:spPr>
              <a:xfrm>
                <a:off x="8333232" y="4315968"/>
                <a:ext cx="0" cy="4023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Rounded Corners 7">
                <a:extLst>
                  <a:ext uri="{FF2B5EF4-FFF2-40B4-BE49-F238E27FC236}">
                    <a16:creationId xmlns:a16="http://schemas.microsoft.com/office/drawing/2014/main" id="{C9A1A216-2E20-72EB-D576-5638948003C9}"/>
                  </a:ext>
                </a:extLst>
              </p:cNvPr>
              <p:cNvSpPr/>
              <p:nvPr/>
            </p:nvSpPr>
            <p:spPr>
              <a:xfrm>
                <a:off x="7754112" y="4824571"/>
                <a:ext cx="1135888" cy="5486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b="1" dirty="0"/>
                  <a:t>Database</a:t>
                </a:r>
              </a:p>
            </p:txBody>
          </p:sp>
        </p:grpSp>
        <p:sp>
          <p:nvSpPr>
            <p:cNvPr id="5" name="Rectangle: Rounded Corners 4">
              <a:extLst>
                <a:ext uri="{FF2B5EF4-FFF2-40B4-BE49-F238E27FC236}">
                  <a16:creationId xmlns:a16="http://schemas.microsoft.com/office/drawing/2014/main" id="{779AE1F8-E6EF-93F1-C07A-04154C8C89CE}"/>
                </a:ext>
              </a:extLst>
            </p:cNvPr>
            <p:cNvSpPr/>
            <p:nvPr/>
          </p:nvSpPr>
          <p:spPr>
            <a:xfrm>
              <a:off x="4307840" y="3759200"/>
              <a:ext cx="1625591" cy="69583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Pre processing</a:t>
              </a:r>
              <a:endParaRPr lang="en-IN" b="1" dirty="0"/>
            </a:p>
          </p:txBody>
        </p:sp>
      </p:grpSp>
      <p:cxnSp>
        <p:nvCxnSpPr>
          <p:cNvPr id="11" name="Straight Arrow Connector 10">
            <a:extLst>
              <a:ext uri="{FF2B5EF4-FFF2-40B4-BE49-F238E27FC236}">
                <a16:creationId xmlns:a16="http://schemas.microsoft.com/office/drawing/2014/main" id="{0FD57BE1-E39E-1A74-AE5C-09E8066FAFD5}"/>
              </a:ext>
            </a:extLst>
          </p:cNvPr>
          <p:cNvCxnSpPr>
            <a:cxnSpLocks/>
            <a:stCxn id="5" idx="2"/>
          </p:cNvCxnSpPr>
          <p:nvPr/>
        </p:nvCxnSpPr>
        <p:spPr>
          <a:xfrm>
            <a:off x="5120636" y="4455034"/>
            <a:ext cx="0" cy="4023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a:extLst>
              <a:ext uri="{FF2B5EF4-FFF2-40B4-BE49-F238E27FC236}">
                <a16:creationId xmlns:a16="http://schemas.microsoft.com/office/drawing/2014/main" id="{DC033AFA-CA79-B2F9-ECEF-FC1767CB9E7E}"/>
              </a:ext>
            </a:extLst>
          </p:cNvPr>
          <p:cNvSpPr/>
          <p:nvPr/>
        </p:nvSpPr>
        <p:spPr>
          <a:xfrm>
            <a:off x="4267199" y="4857370"/>
            <a:ext cx="1706872" cy="6958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err="1"/>
              <a:t>Librosa,ASR</a:t>
            </a:r>
            <a:endParaRPr lang="en-US" b="1" dirty="0"/>
          </a:p>
          <a:p>
            <a:pPr algn="ctr"/>
            <a:r>
              <a:rPr lang="en-US" b="1" dirty="0"/>
              <a:t> (lib function)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9D0B-20CD-E628-23A0-06EF85D8A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6C2D0-3B22-FA03-B83A-447F44D42B30}"/>
              </a:ext>
            </a:extLst>
          </p:cNvPr>
          <p:cNvSpPr>
            <a:spLocks noGrp="1"/>
          </p:cNvSpPr>
          <p:nvPr>
            <p:ph type="ctrTitle"/>
          </p:nvPr>
        </p:nvSpPr>
        <p:spPr>
          <a:xfrm>
            <a:off x="2362200" y="304801"/>
            <a:ext cx="7772400" cy="873760"/>
          </a:xfrm>
        </p:spPr>
        <p:txBody>
          <a:bodyPr>
            <a:normAutofit/>
          </a:bodyPr>
          <a:lstStyle/>
          <a:p>
            <a:r>
              <a:rPr lang="en-IN" sz="4000" dirty="0">
                <a:latin typeface="Times New Roman" panose="02020603050405020304" pitchFamily="18" charset="0"/>
                <a:cs typeface="Times New Roman" panose="02020603050405020304" pitchFamily="18" charset="0"/>
              </a:rPr>
              <a:t>Architecture</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1D95C6-E93F-142B-469C-4F543171C2EF}"/>
              </a:ext>
            </a:extLst>
          </p:cNvPr>
          <p:cNvSpPr>
            <a:spLocks noGrp="1"/>
          </p:cNvSpPr>
          <p:nvPr>
            <p:ph type="sldNum" sz="quarter" idx="12"/>
          </p:nvPr>
        </p:nvSpPr>
        <p:spPr/>
        <p:txBody>
          <a:bodyPr/>
          <a:lstStyle/>
          <a:p>
            <a:fld id="{B6F15528-21DE-4FAA-801E-634DDDAF4B2B}" type="slidenum">
              <a:rPr lang="en-US" smtClean="0"/>
              <a:pPr/>
              <a:t>8</a:t>
            </a:fld>
            <a:endParaRPr lang="en-US"/>
          </a:p>
        </p:txBody>
      </p:sp>
      <p:grpSp>
        <p:nvGrpSpPr>
          <p:cNvPr id="11" name="Group 10">
            <a:extLst>
              <a:ext uri="{FF2B5EF4-FFF2-40B4-BE49-F238E27FC236}">
                <a16:creationId xmlns:a16="http://schemas.microsoft.com/office/drawing/2014/main" id="{DB43DF0C-96D5-BFC9-E652-CEBE88592382}"/>
              </a:ext>
            </a:extLst>
          </p:cNvPr>
          <p:cNvGrpSpPr/>
          <p:nvPr/>
        </p:nvGrpSpPr>
        <p:grpSpPr>
          <a:xfrm>
            <a:off x="2047875" y="2513014"/>
            <a:ext cx="8096250" cy="2746891"/>
            <a:chOff x="523875" y="2147888"/>
            <a:chExt cx="8096250" cy="2746891"/>
          </a:xfrm>
        </p:grpSpPr>
        <p:pic>
          <p:nvPicPr>
            <p:cNvPr id="3074" name="Picture 2" descr="Steps involved in text rank summarization | Download Scientific Diagram">
              <a:extLst>
                <a:ext uri="{FF2B5EF4-FFF2-40B4-BE49-F238E27FC236}">
                  <a16:creationId xmlns:a16="http://schemas.microsoft.com/office/drawing/2014/main" id="{922C969B-18FA-9DC9-E436-CD0C941BC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147888"/>
              <a:ext cx="8096250" cy="25622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028F495-EF4F-5491-9CC6-8A66FE9C4DFE}"/>
                </a:ext>
              </a:extLst>
            </p:cNvPr>
            <p:cNvSpPr/>
            <p:nvPr/>
          </p:nvSpPr>
          <p:spPr>
            <a:xfrm>
              <a:off x="558165" y="2173604"/>
              <a:ext cx="1321435" cy="6407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Database</a:t>
              </a:r>
            </a:p>
          </p:txBody>
        </p:sp>
        <p:sp>
          <p:nvSpPr>
            <p:cNvPr id="10" name="TextBox 9">
              <a:extLst>
                <a:ext uri="{FF2B5EF4-FFF2-40B4-BE49-F238E27FC236}">
                  <a16:creationId xmlns:a16="http://schemas.microsoft.com/office/drawing/2014/main" id="{260ABD8F-0A32-0465-1598-D535EE81E0B2}"/>
                </a:ext>
              </a:extLst>
            </p:cNvPr>
            <p:cNvSpPr txBox="1"/>
            <p:nvPr/>
          </p:nvSpPr>
          <p:spPr>
            <a:xfrm>
              <a:off x="790719" y="4525447"/>
              <a:ext cx="856325" cy="369332"/>
            </a:xfrm>
            <a:prstGeom prst="rect">
              <a:avLst/>
            </a:prstGeom>
            <a:noFill/>
          </p:spPr>
          <p:txBody>
            <a:bodyPr wrap="none" rtlCol="0">
              <a:spAutoFit/>
            </a:bodyPr>
            <a:lstStyle/>
            <a:p>
              <a:r>
                <a:rPr lang="en-IN" dirty="0"/>
                <a:t>Output</a:t>
              </a:r>
            </a:p>
          </p:txBody>
        </p:sp>
      </p:grpSp>
      <p:sp>
        <p:nvSpPr>
          <p:cNvPr id="12" name="TextBox 11">
            <a:extLst>
              <a:ext uri="{FF2B5EF4-FFF2-40B4-BE49-F238E27FC236}">
                <a16:creationId xmlns:a16="http://schemas.microsoft.com/office/drawing/2014/main" id="{014B9670-E49F-B202-0568-90BF7FB5F5D1}"/>
              </a:ext>
            </a:extLst>
          </p:cNvPr>
          <p:cNvSpPr txBox="1"/>
          <p:nvPr/>
        </p:nvSpPr>
        <p:spPr>
          <a:xfrm>
            <a:off x="4954213" y="1588285"/>
            <a:ext cx="228357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Text summarize</a:t>
            </a:r>
          </a:p>
        </p:txBody>
      </p:sp>
      <p:sp>
        <p:nvSpPr>
          <p:cNvPr id="3" name="Footer Placeholder 4">
            <a:extLst>
              <a:ext uri="{FF2B5EF4-FFF2-40B4-BE49-F238E27FC236}">
                <a16:creationId xmlns:a16="http://schemas.microsoft.com/office/drawing/2014/main" id="{CFDE2219-6975-286E-9ADA-79AD98F68683}"/>
              </a:ext>
            </a:extLst>
          </p:cNvPr>
          <p:cNvSpPr>
            <a:spLocks noGrp="1"/>
          </p:cNvSpPr>
          <p:nvPr>
            <p:ph type="ftr" sz="quarter" idx="11"/>
          </p:nvPr>
        </p:nvSpPr>
        <p:spPr>
          <a:xfrm>
            <a:off x="4648200" y="6356351"/>
            <a:ext cx="2895600" cy="365125"/>
          </a:xfrm>
        </p:spPr>
        <p:txBody>
          <a:bodyPr/>
          <a:lstStyle/>
          <a:p>
            <a:r>
              <a:rPr lang="en-IN" b="1" dirty="0"/>
              <a:t>|  MINI Project Work</a:t>
            </a:r>
            <a:r>
              <a:rPr lang="en-US" dirty="0"/>
              <a:t>| </a:t>
            </a:r>
          </a:p>
          <a:p>
            <a:r>
              <a:rPr lang="en-US" dirty="0"/>
              <a:t>Project Confirmation</a:t>
            </a:r>
          </a:p>
        </p:txBody>
      </p:sp>
    </p:spTree>
    <p:extLst>
      <p:ext uri="{BB962C8B-B14F-4D97-AF65-F5344CB8AC3E}">
        <p14:creationId xmlns:p14="http://schemas.microsoft.com/office/powerpoint/2010/main" val="177257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04801"/>
            <a:ext cx="7772400" cy="1470025"/>
          </a:xfrm>
        </p:spPr>
        <p:txBody>
          <a:bodyPr/>
          <a:lstStyle/>
          <a:p>
            <a:r>
              <a:rPr lang="en-IN" dirty="0">
                <a:latin typeface="Times New Roman" panose="02020603050405020304" pitchFamily="18" charset="0"/>
                <a:cs typeface="Times New Roman" panose="02020603050405020304" pitchFamily="18" charset="0"/>
              </a:rPr>
              <a:t>Base paper Details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24304" y="2566988"/>
            <a:ext cx="9601199" cy="2309813"/>
          </a:xfrm>
        </p:spPr>
        <p:txBody>
          <a:bodyPr>
            <a:normAutofit/>
          </a:bodyPr>
          <a:lstStyle/>
          <a:p>
            <a:pPr marL="342900" indent="-342900" algn="l">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Title of the Paper: </a:t>
            </a:r>
            <a:r>
              <a:rPr lang="en-US" sz="2000" dirty="0">
                <a:solidFill>
                  <a:schemeClr val="tx1"/>
                </a:solidFill>
                <a:latin typeface="Times New Roman" panose="02020603050405020304" pitchFamily="18" charset="0"/>
                <a:cs typeface="Times New Roman" panose="02020603050405020304" pitchFamily="18" charset="0"/>
              </a:rPr>
              <a:t>Joint Speech-Text Embeddings for Multitask Speech 			                   Processing</a:t>
            </a:r>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Journal Name: </a:t>
            </a:r>
            <a:r>
              <a:rPr lang="en-US" sz="2000" dirty="0">
                <a:solidFill>
                  <a:schemeClr val="tx1"/>
                </a:solidFill>
                <a:latin typeface="Times New Roman" panose="02020603050405020304" pitchFamily="18" charset="0"/>
                <a:cs typeface="Times New Roman" panose="02020603050405020304" pitchFamily="18" charset="0"/>
              </a:rPr>
              <a:t>IEEE Xplore</a:t>
            </a:r>
          </a:p>
          <a:p>
            <a:pPr marL="342900" indent="-342900" algn="l">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Publication Date: </a:t>
            </a:r>
            <a:r>
              <a:rPr lang="en-IN" sz="2000" dirty="0">
                <a:solidFill>
                  <a:schemeClr val="tx1"/>
                </a:solidFill>
                <a:latin typeface="Times New Roman" panose="02020603050405020304" pitchFamily="18" charset="0"/>
                <a:cs typeface="Times New Roman" panose="02020603050405020304" pitchFamily="18" charset="0"/>
              </a:rPr>
              <a:t>3 October, 2024</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Authors: </a:t>
            </a:r>
            <a:r>
              <a:rPr lang="en-IN" sz="2000" dirty="0">
                <a:solidFill>
                  <a:schemeClr val="tx1"/>
                </a:solidFill>
                <a:latin typeface="Times New Roman" panose="02020603050405020304" pitchFamily="18" charset="0"/>
                <a:cs typeface="Times New Roman" panose="02020603050405020304" pitchFamily="18" charset="0"/>
              </a:rPr>
              <a:t>MICHAEL GIAN GONZALES , PETER CORCORAN ,NAOMI HARTE , </a:t>
            </a:r>
          </a:p>
          <a:p>
            <a:pPr algn="l"/>
            <a:r>
              <a:rPr lang="en-IN" sz="2000" dirty="0">
                <a:solidFill>
                  <a:schemeClr val="tx1"/>
                </a:solidFill>
                <a:latin typeface="Times New Roman" panose="02020603050405020304" pitchFamily="18" charset="0"/>
                <a:cs typeface="Times New Roman" panose="02020603050405020304" pitchFamily="18" charset="0"/>
              </a:rPr>
              <a:t>	        MICHAEL SCHUKAT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Footer Placeholder 4"/>
          <p:cNvSpPr>
            <a:spLocks noGrp="1"/>
          </p:cNvSpPr>
          <p:nvPr>
            <p:ph type="ftr" sz="quarter" idx="11"/>
          </p:nvPr>
        </p:nvSpPr>
        <p:spPr>
          <a:xfrm>
            <a:off x="4648200" y="6356351"/>
            <a:ext cx="2895600" cy="365125"/>
          </a:xfrm>
        </p:spPr>
        <p:txBody>
          <a:bodyPr/>
          <a:lstStyle/>
          <a:p>
            <a:r>
              <a:rPr lang="en-IN" b="1" dirty="0"/>
              <a:t>MINI Project Work </a:t>
            </a:r>
            <a:r>
              <a:rPr lang="en-US" dirty="0"/>
              <a:t>| </a:t>
            </a:r>
          </a:p>
          <a:p>
            <a:r>
              <a:rPr lang="en-US" dirty="0"/>
              <a:t>Project Confirmation</a:t>
            </a:r>
          </a:p>
        </p:txBody>
      </p:sp>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972</Words>
  <Application>Microsoft Office PowerPoint</Application>
  <PresentationFormat>Widescreen</PresentationFormat>
  <Paragraphs>206</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AUTOMATION OF MINUTES OF MEETING USING NLP</vt:lpstr>
      <vt:lpstr>Motivation/Introduction </vt:lpstr>
      <vt:lpstr>Problem Identified</vt:lpstr>
      <vt:lpstr>Proposed Solution</vt:lpstr>
      <vt:lpstr>Key Business Objectives</vt:lpstr>
      <vt:lpstr>Key Business Objectives</vt:lpstr>
      <vt:lpstr>Architecture</vt:lpstr>
      <vt:lpstr>Architecture</vt:lpstr>
      <vt:lpstr>Base paper Details</vt:lpstr>
      <vt:lpstr>Literature Review    </vt:lpstr>
      <vt:lpstr>Tools and technologies</vt:lpstr>
      <vt:lpstr>Design Process &amp; Key Decisions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Naresh Kumar</dc:creator>
  <cp:lastModifiedBy>Naresh Kumar</cp:lastModifiedBy>
  <cp:revision>29</cp:revision>
  <dcterms:modified xsi:type="dcterms:W3CDTF">2025-04-22T08:19:53Z</dcterms:modified>
</cp:coreProperties>
</file>