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5" r:id="rId1"/>
  </p:sldMasterIdLst>
  <p:sldIdLst>
    <p:sldId id="257" r:id="rId2"/>
    <p:sldId id="259" r:id="rId3"/>
    <p:sldId id="258" r:id="rId4"/>
    <p:sldId id="260" r:id="rId5"/>
    <p:sldId id="261" r:id="rId6"/>
    <p:sldId id="272" r:id="rId7"/>
    <p:sldId id="263" r:id="rId8"/>
    <p:sldId id="262" r:id="rId9"/>
    <p:sldId id="273" r:id="rId10"/>
    <p:sldId id="274" r:id="rId11"/>
    <p:sldId id="275" r:id="rId12"/>
    <p:sldId id="276" r:id="rId13"/>
    <p:sldId id="277" r:id="rId14"/>
    <p:sldId id="278" r:id="rId15"/>
    <p:sldId id="279" r:id="rId16"/>
    <p:sldId id="28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BE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900" y="2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CD3811D-75B9-440B-815A-DE97EDB96B2C}"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8CC91D-3CC6-4E79-B0FD-B9EA33690CDD}" type="slidenum">
              <a:rPr lang="en-IN" smtClean="0"/>
              <a:t>‹#›</a:t>
            </a:fld>
            <a:endParaRPr lang="en-IN"/>
          </a:p>
        </p:txBody>
      </p:sp>
    </p:spTree>
    <p:extLst>
      <p:ext uri="{BB962C8B-B14F-4D97-AF65-F5344CB8AC3E}">
        <p14:creationId xmlns:p14="http://schemas.microsoft.com/office/powerpoint/2010/main" val="4151854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CD3811D-75B9-440B-815A-DE97EDB96B2C}"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8CC91D-3CC6-4E79-B0FD-B9EA33690CDD}" type="slidenum">
              <a:rPr lang="en-IN" smtClean="0"/>
              <a:t>‹#›</a:t>
            </a:fld>
            <a:endParaRPr lang="en-IN"/>
          </a:p>
        </p:txBody>
      </p:sp>
    </p:spTree>
    <p:extLst>
      <p:ext uri="{BB962C8B-B14F-4D97-AF65-F5344CB8AC3E}">
        <p14:creationId xmlns:p14="http://schemas.microsoft.com/office/powerpoint/2010/main" val="974161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CD3811D-75B9-440B-815A-DE97EDB96B2C}"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8CC91D-3CC6-4E79-B0FD-B9EA33690CDD}" type="slidenum">
              <a:rPr lang="en-IN" smtClean="0"/>
              <a:t>‹#›</a:t>
            </a:fld>
            <a:endParaRPr lang="en-IN"/>
          </a:p>
        </p:txBody>
      </p:sp>
    </p:spTree>
    <p:extLst>
      <p:ext uri="{BB962C8B-B14F-4D97-AF65-F5344CB8AC3E}">
        <p14:creationId xmlns:p14="http://schemas.microsoft.com/office/powerpoint/2010/main" val="1630907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CD3811D-75B9-440B-815A-DE97EDB96B2C}"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8CC91D-3CC6-4E79-B0FD-B9EA33690CDD}" type="slidenum">
              <a:rPr lang="en-IN" smtClean="0"/>
              <a:t>‹#›</a:t>
            </a:fld>
            <a:endParaRPr lang="en-IN"/>
          </a:p>
        </p:txBody>
      </p:sp>
    </p:spTree>
    <p:extLst>
      <p:ext uri="{BB962C8B-B14F-4D97-AF65-F5344CB8AC3E}">
        <p14:creationId xmlns:p14="http://schemas.microsoft.com/office/powerpoint/2010/main" val="2047831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D3811D-75B9-440B-815A-DE97EDB96B2C}"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8CC91D-3CC6-4E79-B0FD-B9EA33690CDD}" type="slidenum">
              <a:rPr lang="en-IN" smtClean="0"/>
              <a:t>‹#›</a:t>
            </a:fld>
            <a:endParaRPr lang="en-IN"/>
          </a:p>
        </p:txBody>
      </p:sp>
    </p:spTree>
    <p:extLst>
      <p:ext uri="{BB962C8B-B14F-4D97-AF65-F5344CB8AC3E}">
        <p14:creationId xmlns:p14="http://schemas.microsoft.com/office/powerpoint/2010/main" val="3103823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CD3811D-75B9-440B-815A-DE97EDB96B2C}" type="datetimeFigureOut">
              <a:rPr lang="en-IN" smtClean="0"/>
              <a:t>30-10-2023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8CC91D-3CC6-4E79-B0FD-B9EA33690CDD}" type="slidenum">
              <a:rPr lang="en-IN" smtClean="0"/>
              <a:t>‹#›</a:t>
            </a:fld>
            <a:endParaRPr lang="en-IN"/>
          </a:p>
        </p:txBody>
      </p:sp>
    </p:spTree>
    <p:extLst>
      <p:ext uri="{BB962C8B-B14F-4D97-AF65-F5344CB8AC3E}">
        <p14:creationId xmlns:p14="http://schemas.microsoft.com/office/powerpoint/2010/main" val="3271182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CD3811D-75B9-440B-815A-DE97EDB96B2C}" type="datetimeFigureOut">
              <a:rPr lang="en-IN" smtClean="0"/>
              <a:t>30-10-2023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D8CC91D-3CC6-4E79-B0FD-B9EA33690CDD}" type="slidenum">
              <a:rPr lang="en-IN" smtClean="0"/>
              <a:t>‹#›</a:t>
            </a:fld>
            <a:endParaRPr lang="en-IN"/>
          </a:p>
        </p:txBody>
      </p:sp>
    </p:spTree>
    <p:extLst>
      <p:ext uri="{BB962C8B-B14F-4D97-AF65-F5344CB8AC3E}">
        <p14:creationId xmlns:p14="http://schemas.microsoft.com/office/powerpoint/2010/main" val="2539751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CD3811D-75B9-440B-815A-DE97EDB96B2C}" type="datetimeFigureOut">
              <a:rPr lang="en-IN" smtClean="0"/>
              <a:t>30-10-2023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D8CC91D-3CC6-4E79-B0FD-B9EA33690CDD}" type="slidenum">
              <a:rPr lang="en-IN" smtClean="0"/>
              <a:t>‹#›</a:t>
            </a:fld>
            <a:endParaRPr lang="en-IN"/>
          </a:p>
        </p:txBody>
      </p:sp>
    </p:spTree>
    <p:extLst>
      <p:ext uri="{BB962C8B-B14F-4D97-AF65-F5344CB8AC3E}">
        <p14:creationId xmlns:p14="http://schemas.microsoft.com/office/powerpoint/2010/main" val="323263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D3811D-75B9-440B-815A-DE97EDB96B2C}" type="datetimeFigureOut">
              <a:rPr lang="en-IN" smtClean="0"/>
              <a:t>30-10-2023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D8CC91D-3CC6-4E79-B0FD-B9EA33690CDD}" type="slidenum">
              <a:rPr lang="en-IN" smtClean="0"/>
              <a:t>‹#›</a:t>
            </a:fld>
            <a:endParaRPr lang="en-IN"/>
          </a:p>
        </p:txBody>
      </p:sp>
    </p:spTree>
    <p:extLst>
      <p:ext uri="{BB962C8B-B14F-4D97-AF65-F5344CB8AC3E}">
        <p14:creationId xmlns:p14="http://schemas.microsoft.com/office/powerpoint/2010/main" val="3648364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D3811D-75B9-440B-815A-DE97EDB96B2C}" type="datetimeFigureOut">
              <a:rPr lang="en-IN" smtClean="0"/>
              <a:t>30-10-2023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8CC91D-3CC6-4E79-B0FD-B9EA33690CDD}" type="slidenum">
              <a:rPr lang="en-IN" smtClean="0"/>
              <a:t>‹#›</a:t>
            </a:fld>
            <a:endParaRPr lang="en-IN"/>
          </a:p>
        </p:txBody>
      </p:sp>
    </p:spTree>
    <p:extLst>
      <p:ext uri="{BB962C8B-B14F-4D97-AF65-F5344CB8AC3E}">
        <p14:creationId xmlns:p14="http://schemas.microsoft.com/office/powerpoint/2010/main" val="3206502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D3811D-75B9-440B-815A-DE97EDB96B2C}" type="datetimeFigureOut">
              <a:rPr lang="en-IN" smtClean="0"/>
              <a:t>30-10-2023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8CC91D-3CC6-4E79-B0FD-B9EA33690CDD}" type="slidenum">
              <a:rPr lang="en-IN" smtClean="0"/>
              <a:t>‹#›</a:t>
            </a:fld>
            <a:endParaRPr lang="en-IN"/>
          </a:p>
        </p:txBody>
      </p:sp>
    </p:spTree>
    <p:extLst>
      <p:ext uri="{BB962C8B-B14F-4D97-AF65-F5344CB8AC3E}">
        <p14:creationId xmlns:p14="http://schemas.microsoft.com/office/powerpoint/2010/main" val="991244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6000" b="-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D3811D-75B9-440B-815A-DE97EDB96B2C}" type="datetimeFigureOut">
              <a:rPr lang="en-IN" smtClean="0"/>
              <a:t>30-10-2023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8CC91D-3CC6-4E79-B0FD-B9EA33690CDD}" type="slidenum">
              <a:rPr lang="en-IN" smtClean="0"/>
              <a:t>‹#›</a:t>
            </a:fld>
            <a:endParaRPr lang="en-IN"/>
          </a:p>
        </p:txBody>
      </p:sp>
    </p:spTree>
    <p:extLst>
      <p:ext uri="{BB962C8B-B14F-4D97-AF65-F5344CB8AC3E}">
        <p14:creationId xmlns:p14="http://schemas.microsoft.com/office/powerpoint/2010/main" val="2341104717"/>
      </p:ext>
    </p:extLst>
  </p:cSld>
  <p:clrMap bg1="lt1" tx1="dk1" bg2="lt2" tx2="dk2" accent1="accent1" accent2="accent2" accent3="accent3" accent4="accent4" accent5="accent5" accent6="accent6" hlink="hlink" folHlink="folHlink"/>
  <p:sldLayoutIdLst>
    <p:sldLayoutId id="2147484096" r:id="rId1"/>
    <p:sldLayoutId id="2147484097" r:id="rId2"/>
    <p:sldLayoutId id="2147484098" r:id="rId3"/>
    <p:sldLayoutId id="2147484099" r:id="rId4"/>
    <p:sldLayoutId id="2147484100" r:id="rId5"/>
    <p:sldLayoutId id="2147484101" r:id="rId6"/>
    <p:sldLayoutId id="2147484102" r:id="rId7"/>
    <p:sldLayoutId id="2147484103" r:id="rId8"/>
    <p:sldLayoutId id="2147484104" r:id="rId9"/>
    <p:sldLayoutId id="2147484105" r:id="rId10"/>
    <p:sldLayoutId id="214748410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C353719-7191-1B77-DF35-7C04B730B52F}"/>
              </a:ext>
            </a:extLst>
          </p:cNvPr>
          <p:cNvSpPr>
            <a:spLocks noGrp="1"/>
          </p:cNvSpPr>
          <p:nvPr>
            <p:ph type="title"/>
          </p:nvPr>
        </p:nvSpPr>
        <p:spPr>
          <a:xfrm>
            <a:off x="369078" y="2272934"/>
            <a:ext cx="10836642" cy="1235510"/>
          </a:xfrm>
          <a:noFill/>
        </p:spPr>
        <p:txBody>
          <a:bodyPr>
            <a:noAutofit/>
          </a:bodyPr>
          <a:lstStyle/>
          <a:p>
            <a:pPr algn="ctr">
              <a:lnSpc>
                <a:spcPct val="150000"/>
              </a:lnSpc>
            </a:pPr>
            <a:r>
              <a:rPr lang="en-IN" sz="3600" b="1" dirty="0">
                <a:solidFill>
                  <a:schemeClr val="bg1"/>
                </a:solidFill>
              </a:rPr>
              <a:t>      </a:t>
            </a:r>
            <a:r>
              <a:rPr lang="en-IN" sz="3600" b="1" dirty="0">
                <a:solidFill>
                  <a:schemeClr val="bg1"/>
                </a:solidFill>
                <a:latin typeface="Times New Roman" panose="02020603050405020304" pitchFamily="18" charset="0"/>
                <a:cs typeface="Times New Roman" panose="02020603050405020304" pitchFamily="18" charset="0"/>
              </a:rPr>
              <a:t>NAAN MUDHALVAN</a:t>
            </a:r>
            <a:br>
              <a:rPr lang="en-IN" sz="3600" b="1" dirty="0">
                <a:solidFill>
                  <a:schemeClr val="bg1"/>
                </a:solidFill>
                <a:latin typeface="Times New Roman" panose="02020603050405020304" pitchFamily="18" charset="0"/>
                <a:cs typeface="Times New Roman" panose="02020603050405020304" pitchFamily="18" charset="0"/>
              </a:rPr>
            </a:br>
            <a:r>
              <a:rPr lang="en-IN" sz="3600" b="1" dirty="0">
                <a:solidFill>
                  <a:schemeClr val="bg1"/>
                </a:solidFill>
                <a:latin typeface="Times New Roman" panose="02020603050405020304" pitchFamily="18" charset="0"/>
                <a:cs typeface="Times New Roman" panose="02020603050405020304" pitchFamily="18" charset="0"/>
              </a:rPr>
              <a:t>     </a:t>
            </a:r>
            <a:r>
              <a:rPr lang="en-IN" sz="3600" b="1" dirty="0" smtClean="0">
                <a:solidFill>
                  <a:schemeClr val="bg1"/>
                </a:solidFill>
                <a:latin typeface="Times New Roman" panose="02020603050405020304" pitchFamily="18" charset="0"/>
                <a:cs typeface="Times New Roman" panose="02020603050405020304" pitchFamily="18" charset="0"/>
              </a:rPr>
              <a:t>SALESFORCE </a:t>
            </a:r>
            <a:r>
              <a:rPr lang="en-IN" sz="3600" b="1" dirty="0">
                <a:solidFill>
                  <a:schemeClr val="bg1"/>
                </a:solidFill>
                <a:latin typeface="Times New Roman" panose="02020603050405020304" pitchFamily="18" charset="0"/>
                <a:cs typeface="Times New Roman" panose="02020603050405020304" pitchFamily="18" charset="0"/>
              </a:rPr>
              <a:t>DEVELOPER</a:t>
            </a:r>
            <a:r>
              <a:rPr lang="en-IN" sz="3600" dirty="0">
                <a:solidFill>
                  <a:schemeClr val="bg1"/>
                </a:solidFill>
                <a:latin typeface="Times New Roman" panose="02020603050405020304" pitchFamily="18" charset="0"/>
                <a:cs typeface="Times New Roman" panose="02020603050405020304" pitchFamily="18" charset="0"/>
              </a:rPr>
              <a:t/>
            </a:r>
            <a:br>
              <a:rPr lang="en-IN" sz="3600" dirty="0">
                <a:solidFill>
                  <a:schemeClr val="bg1"/>
                </a:solidFill>
                <a:latin typeface="Times New Roman" panose="02020603050405020304" pitchFamily="18" charset="0"/>
                <a:cs typeface="Times New Roman" panose="02020603050405020304" pitchFamily="18" charset="0"/>
              </a:rPr>
            </a:br>
            <a:r>
              <a:rPr lang="en-IN" sz="3600" dirty="0">
                <a:solidFill>
                  <a:schemeClr val="bg1"/>
                </a:solidFill>
                <a:latin typeface="Times New Roman" panose="02020603050405020304" pitchFamily="18" charset="0"/>
                <a:cs typeface="Times New Roman" panose="02020603050405020304" pitchFamily="18" charset="0"/>
              </a:rPr>
              <a:t/>
            </a:r>
            <a:br>
              <a:rPr lang="en-IN" sz="3600" dirty="0">
                <a:solidFill>
                  <a:schemeClr val="bg1"/>
                </a:solidFill>
                <a:latin typeface="Times New Roman" panose="02020603050405020304" pitchFamily="18" charset="0"/>
                <a:cs typeface="Times New Roman" panose="02020603050405020304" pitchFamily="18" charset="0"/>
              </a:rPr>
            </a:br>
            <a:r>
              <a:rPr lang="en-IN" sz="3600" dirty="0">
                <a:solidFill>
                  <a:schemeClr val="bg1"/>
                </a:solidFill>
                <a:latin typeface="Times New Roman" panose="02020603050405020304" pitchFamily="18" charset="0"/>
                <a:cs typeface="Times New Roman" panose="02020603050405020304" pitchFamily="18" charset="0"/>
              </a:rPr>
              <a:t/>
            </a:r>
            <a:br>
              <a:rPr lang="en-IN" sz="3600" dirty="0">
                <a:solidFill>
                  <a:schemeClr val="bg1"/>
                </a:solidFill>
                <a:latin typeface="Times New Roman" panose="02020603050405020304" pitchFamily="18" charset="0"/>
                <a:cs typeface="Times New Roman" panose="02020603050405020304" pitchFamily="18" charset="0"/>
              </a:rPr>
            </a:br>
            <a:r>
              <a:rPr lang="en-IN" sz="3600" dirty="0">
                <a:solidFill>
                  <a:schemeClr val="bg1"/>
                </a:solidFill>
                <a:latin typeface="Times New Roman" panose="02020603050405020304" pitchFamily="18" charset="0"/>
                <a:cs typeface="Times New Roman" panose="02020603050405020304" pitchFamily="18" charset="0"/>
              </a:rPr>
              <a:t/>
            </a:r>
            <a:br>
              <a:rPr lang="en-IN" sz="3600" dirty="0">
                <a:solidFill>
                  <a:schemeClr val="bg1"/>
                </a:solidFill>
                <a:latin typeface="Times New Roman" panose="02020603050405020304" pitchFamily="18" charset="0"/>
                <a:cs typeface="Times New Roman" panose="02020603050405020304" pitchFamily="18" charset="0"/>
              </a:rPr>
            </a:br>
            <a:endParaRPr lang="en-IN" sz="3600" dirty="0">
              <a:solidFill>
                <a:schemeClr val="bg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520054" y="2340055"/>
            <a:ext cx="11408899" cy="461665"/>
          </a:xfrm>
          <a:prstGeom prst="rect">
            <a:avLst/>
          </a:prstGeom>
          <a:noFill/>
        </p:spPr>
        <p:txBody>
          <a:bodyPr wrap="square" rtlCol="0">
            <a:spAutoFit/>
          </a:bodyPr>
          <a:lstStyle/>
          <a:p>
            <a:r>
              <a:rPr lang="en-IN" sz="2400" b="1" u="sng" dirty="0">
                <a:solidFill>
                  <a:schemeClr val="bg1"/>
                </a:solidFill>
                <a:latin typeface="Times New Roman" panose="02020603050405020304" pitchFamily="18" charset="0"/>
                <a:cs typeface="Times New Roman" panose="02020603050405020304" pitchFamily="18" charset="0"/>
              </a:rPr>
              <a:t>PROJECT TITLE</a:t>
            </a:r>
            <a:r>
              <a:rPr lang="en-IN" sz="2400" b="1" dirty="0">
                <a:solidFill>
                  <a:schemeClr val="bg1"/>
                </a:solidFill>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 CRM Application For Managing Loan App And Fraudulent Prevention</a:t>
            </a:r>
          </a:p>
        </p:txBody>
      </p:sp>
      <p:sp>
        <p:nvSpPr>
          <p:cNvPr id="6" name="TextBox 5"/>
          <p:cNvSpPr txBox="1"/>
          <p:nvPr/>
        </p:nvSpPr>
        <p:spPr>
          <a:xfrm>
            <a:off x="495067" y="3474721"/>
            <a:ext cx="6766560" cy="3139321"/>
          </a:xfrm>
          <a:prstGeom prst="rect">
            <a:avLst/>
          </a:prstGeom>
          <a:noFill/>
        </p:spPr>
        <p:txBody>
          <a:bodyPr wrap="square" rtlCol="0">
            <a:spAutoFit/>
          </a:bodyPr>
          <a:lstStyle/>
          <a:p>
            <a:pPr>
              <a:lnSpc>
                <a:spcPct val="150000"/>
              </a:lnSpc>
            </a:pPr>
            <a:r>
              <a:rPr lang="en-US" sz="2200" b="1" u="sng" dirty="0" smtClean="0">
                <a:solidFill>
                  <a:schemeClr val="bg1"/>
                </a:solidFill>
                <a:latin typeface="Times New Roman" panose="02020603050405020304" pitchFamily="18" charset="0"/>
                <a:cs typeface="Times New Roman" panose="02020603050405020304" pitchFamily="18" charset="0"/>
              </a:rPr>
              <a:t>TEAM MEMBERS</a:t>
            </a:r>
          </a:p>
          <a:p>
            <a:pPr>
              <a:lnSpc>
                <a:spcPct val="150000"/>
              </a:lnSpc>
            </a:pPr>
            <a:r>
              <a:rPr lang="en-US" sz="2200" dirty="0" smtClean="0">
                <a:latin typeface="Times New Roman" panose="02020603050405020304" pitchFamily="18" charset="0"/>
                <a:cs typeface="Times New Roman" panose="02020603050405020304" pitchFamily="18" charset="0"/>
              </a:rPr>
              <a:t>NARESH KUMAR G (620120104068) </a:t>
            </a:r>
            <a:r>
              <a:rPr lang="en-US" dirty="0" smtClean="0">
                <a:latin typeface="Times New Roman" panose="02020603050405020304" pitchFamily="18" charset="0"/>
                <a:cs typeface="Times New Roman" panose="02020603050405020304" pitchFamily="18" charset="0"/>
              </a:rPr>
              <a:t>(TEAM LEAD)</a:t>
            </a:r>
          </a:p>
          <a:p>
            <a:pPr>
              <a:lnSpc>
                <a:spcPct val="150000"/>
              </a:lnSpc>
            </a:pPr>
            <a:r>
              <a:rPr lang="en-US" sz="2200" dirty="0" smtClean="0">
                <a:latin typeface="Times New Roman" panose="02020603050405020304" pitchFamily="18" charset="0"/>
                <a:cs typeface="Times New Roman" panose="02020603050405020304" pitchFamily="18" charset="0"/>
              </a:rPr>
              <a:t>SHYAMBABU S (620120104090)</a:t>
            </a:r>
          </a:p>
          <a:p>
            <a:pPr>
              <a:lnSpc>
                <a:spcPct val="150000"/>
              </a:lnSpc>
            </a:pPr>
            <a:r>
              <a:rPr lang="en-US" sz="2200" dirty="0" smtClean="0">
                <a:latin typeface="Times New Roman" panose="02020603050405020304" pitchFamily="18" charset="0"/>
                <a:cs typeface="Times New Roman" panose="02020603050405020304" pitchFamily="18" charset="0"/>
              </a:rPr>
              <a:t>SURYA S (</a:t>
            </a:r>
            <a:r>
              <a:rPr lang="en-US" sz="2200" dirty="0">
                <a:latin typeface="Times New Roman" panose="02020603050405020304" pitchFamily="18" charset="0"/>
                <a:cs typeface="Times New Roman" panose="02020603050405020304" pitchFamily="18" charset="0"/>
              </a:rPr>
              <a:t>620120104315) </a:t>
            </a:r>
            <a:endParaRPr lang="en-US" sz="2200" dirty="0" smtClean="0">
              <a:latin typeface="Times New Roman" panose="02020603050405020304" pitchFamily="18" charset="0"/>
              <a:cs typeface="Times New Roman" panose="02020603050405020304" pitchFamily="18" charset="0"/>
            </a:endParaRPr>
          </a:p>
          <a:p>
            <a:pPr>
              <a:lnSpc>
                <a:spcPct val="150000"/>
              </a:lnSpc>
            </a:pPr>
            <a:r>
              <a:rPr lang="en-US" sz="2200" dirty="0" smtClean="0">
                <a:latin typeface="Times New Roman" panose="02020603050405020304" pitchFamily="18" charset="0"/>
                <a:cs typeface="Times New Roman" panose="02020603050405020304" pitchFamily="18" charset="0"/>
              </a:rPr>
              <a:t>YUVARAJ S (</a:t>
            </a:r>
            <a:r>
              <a:rPr lang="en-US" sz="2200" dirty="0">
                <a:latin typeface="Times New Roman" panose="02020603050405020304" pitchFamily="18" charset="0"/>
                <a:cs typeface="Times New Roman" panose="02020603050405020304" pitchFamily="18" charset="0"/>
              </a:rPr>
              <a:t>620120104320)</a:t>
            </a:r>
            <a:endParaRPr lang="en-IN" sz="2200" dirty="0">
              <a:latin typeface="Times New Roman" panose="02020603050405020304" pitchFamily="18" charset="0"/>
              <a:cs typeface="Times New Roman" panose="02020603050405020304" pitchFamily="18" charset="0"/>
            </a:endParaRPr>
          </a:p>
          <a:p>
            <a:pPr>
              <a:lnSpc>
                <a:spcPct val="150000"/>
              </a:lnSpc>
            </a:pPr>
            <a:endParaRPr lang="en-IN" sz="2200" dirty="0"/>
          </a:p>
        </p:txBody>
      </p:sp>
      <p:sp>
        <p:nvSpPr>
          <p:cNvPr id="8" name="TextBox 7"/>
          <p:cNvSpPr txBox="1"/>
          <p:nvPr/>
        </p:nvSpPr>
        <p:spPr>
          <a:xfrm>
            <a:off x="7288734" y="3437142"/>
            <a:ext cx="4903266" cy="2631490"/>
          </a:xfrm>
          <a:prstGeom prst="rect">
            <a:avLst/>
          </a:prstGeom>
          <a:noFill/>
        </p:spPr>
        <p:txBody>
          <a:bodyPr wrap="square" rtlCol="0">
            <a:spAutoFit/>
          </a:bodyPr>
          <a:lstStyle/>
          <a:p>
            <a:pPr>
              <a:lnSpc>
                <a:spcPct val="150000"/>
              </a:lnSpc>
            </a:pPr>
            <a:r>
              <a:rPr lang="en-US" sz="2200" b="1" u="sng" dirty="0" smtClean="0">
                <a:solidFill>
                  <a:schemeClr val="bg1"/>
                </a:solidFill>
                <a:latin typeface="Times New Roman" panose="02020603050405020304" pitchFamily="18" charset="0"/>
                <a:cs typeface="Times New Roman" panose="02020603050405020304" pitchFamily="18" charset="0"/>
              </a:rPr>
              <a:t>COURSE INSTRUCTOR</a:t>
            </a:r>
          </a:p>
          <a:p>
            <a:pPr>
              <a:lnSpc>
                <a:spcPct val="150000"/>
              </a:lnSpc>
            </a:pPr>
            <a:r>
              <a:rPr lang="en-US" sz="2200" dirty="0" err="1" smtClean="0">
                <a:latin typeface="Times New Roman" panose="02020603050405020304" pitchFamily="18" charset="0"/>
                <a:cs typeface="Times New Roman" panose="02020603050405020304" pitchFamily="18" charset="0"/>
              </a:rPr>
              <a:t>Prof.S.DHAMODARAN</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M.E.,</a:t>
            </a:r>
            <a:endParaRPr lang="en-US" sz="2200" dirty="0" smtClean="0">
              <a:latin typeface="Times New Roman" panose="02020603050405020304" pitchFamily="18" charset="0"/>
              <a:cs typeface="Times New Roman" panose="02020603050405020304" pitchFamily="18" charset="0"/>
            </a:endParaRPr>
          </a:p>
          <a:p>
            <a:pPr>
              <a:lnSpc>
                <a:spcPct val="150000"/>
              </a:lnSpc>
            </a:pPr>
            <a:endParaRPr lang="en-US" sz="2200" b="1" u="sng" dirty="0" smtClean="0">
              <a:latin typeface="Times New Roman" panose="02020603050405020304" pitchFamily="18" charset="0"/>
              <a:cs typeface="Times New Roman" panose="02020603050405020304" pitchFamily="18" charset="0"/>
            </a:endParaRPr>
          </a:p>
          <a:p>
            <a:pPr>
              <a:lnSpc>
                <a:spcPct val="150000"/>
              </a:lnSpc>
            </a:pPr>
            <a:r>
              <a:rPr lang="en-US" sz="2200" b="1" u="sng" dirty="0" smtClean="0">
                <a:solidFill>
                  <a:schemeClr val="bg1"/>
                </a:solidFill>
                <a:latin typeface="Times New Roman" panose="02020603050405020304" pitchFamily="18" charset="0"/>
                <a:cs typeface="Times New Roman" panose="02020603050405020304" pitchFamily="18" charset="0"/>
              </a:rPr>
              <a:t>COLLEGE SPOC</a:t>
            </a:r>
          </a:p>
          <a:p>
            <a:pPr>
              <a:lnSpc>
                <a:spcPct val="150000"/>
              </a:lnSpc>
            </a:pPr>
            <a:r>
              <a:rPr lang="en-US" sz="2200" dirty="0" err="1" smtClean="0">
                <a:latin typeface="Times New Roman" panose="02020603050405020304" pitchFamily="18" charset="0"/>
                <a:cs typeface="Times New Roman" panose="02020603050405020304" pitchFamily="18" charset="0"/>
              </a:rPr>
              <a:t>Dr.R.VISHWANATHAN</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M.E., Ph.D.,</a:t>
            </a:r>
          </a:p>
        </p:txBody>
      </p:sp>
      <p:cxnSp>
        <p:nvCxnSpPr>
          <p:cNvPr id="5" name="Straight Connector 4"/>
          <p:cNvCxnSpPr/>
          <p:nvPr/>
        </p:nvCxnSpPr>
        <p:spPr>
          <a:xfrm>
            <a:off x="2981195" y="1277655"/>
            <a:ext cx="61502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7048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06AD9F09-5BDE-02A3-1223-A0DEBA08EA3E}"/>
              </a:ext>
            </a:extLst>
          </p:cNvPr>
          <p:cNvSpPr>
            <a:spLocks noGrp="1"/>
          </p:cNvSpPr>
          <p:nvPr>
            <p:ph type="title"/>
          </p:nvPr>
        </p:nvSpPr>
        <p:spPr>
          <a:xfrm>
            <a:off x="739604" y="328231"/>
            <a:ext cx="6546567" cy="608399"/>
          </a:xfrm>
        </p:spPr>
        <p:txBody>
          <a:bodyPr>
            <a:normAutofit fontScale="90000"/>
          </a:bodyPr>
          <a:lstStyle/>
          <a:p>
            <a:r>
              <a:rPr lang="en-US" sz="2500" b="1" u="sng" dirty="0" smtClean="0">
                <a:latin typeface="Times New Roman" panose="02020603050405020304" pitchFamily="18" charset="0"/>
                <a:cs typeface="Times New Roman" panose="02020603050405020304" pitchFamily="18" charset="0"/>
              </a:rPr>
              <a:t>WORKING PROCESS AND USER ADAPTION</a:t>
            </a:r>
            <a:r>
              <a:rPr lang="en-IN" sz="2500" b="1" u="sng" dirty="0" smtClean="0">
                <a:latin typeface="Times New Roman" panose="02020603050405020304" pitchFamily="18" charset="0"/>
                <a:cs typeface="Times New Roman" panose="02020603050405020304" pitchFamily="18" charset="0"/>
              </a:rPr>
              <a:t>:</a:t>
            </a:r>
            <a:endParaRPr lang="en-IN" sz="2500" b="1" u="sng" dirty="0">
              <a:latin typeface="Times New Roman" panose="02020603050405020304" pitchFamily="18" charset="0"/>
              <a:cs typeface="Times New Roman" panose="02020603050405020304" pitchFamily="18" charset="0"/>
            </a:endParaRPr>
          </a:p>
        </p:txBody>
      </p:sp>
      <p:sp>
        <p:nvSpPr>
          <p:cNvPr id="5" name="TextBox 4"/>
          <p:cNvSpPr txBox="1"/>
          <p:nvPr/>
        </p:nvSpPr>
        <p:spPr>
          <a:xfrm>
            <a:off x="769257" y="1088571"/>
            <a:ext cx="3744686" cy="400110"/>
          </a:xfrm>
          <a:prstGeom prst="rect">
            <a:avLst/>
          </a:prstGeom>
          <a:noFill/>
        </p:spPr>
        <p:txBody>
          <a:bodyPr wrap="square" rtlCol="0">
            <a:spAutoFit/>
          </a:bodyPr>
          <a:lstStyle/>
          <a:p>
            <a:r>
              <a:rPr lang="en-US" sz="2000" dirty="0" smtClean="0">
                <a:solidFill>
                  <a:schemeClr val="bg1"/>
                </a:solidFill>
              </a:rPr>
              <a:t>LOAN REGISTRATION</a:t>
            </a:r>
            <a:endParaRPr lang="en-IN" sz="2000" dirty="0">
              <a:solidFill>
                <a:schemeClr val="bg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886" y="1815700"/>
            <a:ext cx="5065485" cy="4599614"/>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0858" y="1804696"/>
            <a:ext cx="5370286" cy="4581590"/>
          </a:xfrm>
          <a:prstGeom prst="rect">
            <a:avLst/>
          </a:prstGeom>
        </p:spPr>
      </p:pic>
    </p:spTree>
    <p:extLst>
      <p:ext uri="{BB962C8B-B14F-4D97-AF65-F5344CB8AC3E}">
        <p14:creationId xmlns:p14="http://schemas.microsoft.com/office/powerpoint/2010/main" val="354553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06AD9F09-5BDE-02A3-1223-A0DEBA08EA3E}"/>
              </a:ext>
            </a:extLst>
          </p:cNvPr>
          <p:cNvSpPr>
            <a:spLocks noGrp="1"/>
          </p:cNvSpPr>
          <p:nvPr>
            <p:ph type="title"/>
          </p:nvPr>
        </p:nvSpPr>
        <p:spPr>
          <a:xfrm>
            <a:off x="739604" y="328231"/>
            <a:ext cx="6546567" cy="608399"/>
          </a:xfrm>
        </p:spPr>
        <p:txBody>
          <a:bodyPr>
            <a:normAutofit fontScale="90000"/>
          </a:bodyPr>
          <a:lstStyle/>
          <a:p>
            <a:r>
              <a:rPr lang="en-US" sz="2500" b="1" u="sng" dirty="0" smtClean="0">
                <a:latin typeface="Times New Roman" panose="02020603050405020304" pitchFamily="18" charset="0"/>
                <a:cs typeface="Times New Roman" panose="02020603050405020304" pitchFamily="18" charset="0"/>
              </a:rPr>
              <a:t>WORKING PROCESS AND USER ADAPTION</a:t>
            </a:r>
            <a:r>
              <a:rPr lang="en-IN" sz="2500" b="1" u="sng" dirty="0" smtClean="0">
                <a:latin typeface="Times New Roman" panose="02020603050405020304" pitchFamily="18" charset="0"/>
                <a:cs typeface="Times New Roman" panose="02020603050405020304" pitchFamily="18" charset="0"/>
              </a:rPr>
              <a:t>:</a:t>
            </a:r>
            <a:endParaRPr lang="en-IN" sz="2500" b="1" u="sng" dirty="0">
              <a:latin typeface="Times New Roman" panose="02020603050405020304" pitchFamily="18" charset="0"/>
              <a:cs typeface="Times New Roman" panose="02020603050405020304" pitchFamily="18" charset="0"/>
            </a:endParaRPr>
          </a:p>
        </p:txBody>
      </p:sp>
      <p:sp>
        <p:nvSpPr>
          <p:cNvPr id="5" name="TextBox 4"/>
          <p:cNvSpPr txBox="1"/>
          <p:nvPr/>
        </p:nvSpPr>
        <p:spPr>
          <a:xfrm>
            <a:off x="769257" y="1088571"/>
            <a:ext cx="3744686" cy="400110"/>
          </a:xfrm>
          <a:prstGeom prst="rect">
            <a:avLst/>
          </a:prstGeom>
          <a:noFill/>
        </p:spPr>
        <p:txBody>
          <a:bodyPr wrap="square" rtlCol="0">
            <a:spAutoFit/>
          </a:bodyPr>
          <a:lstStyle/>
          <a:p>
            <a:r>
              <a:rPr lang="en-US" sz="2000" dirty="0" smtClean="0">
                <a:solidFill>
                  <a:schemeClr val="bg1"/>
                </a:solidFill>
              </a:rPr>
              <a:t>LOAN APPLICATION</a:t>
            </a:r>
            <a:endParaRPr lang="en-IN" sz="2000" dirty="0">
              <a:solidFill>
                <a:schemeClr val="bg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2799" y="1743128"/>
            <a:ext cx="5442858" cy="449801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0857" y="1757643"/>
            <a:ext cx="5021943" cy="4498014"/>
          </a:xfrm>
          <a:prstGeom prst="rect">
            <a:avLst/>
          </a:prstGeom>
        </p:spPr>
      </p:pic>
    </p:spTree>
    <p:extLst>
      <p:ext uri="{BB962C8B-B14F-4D97-AF65-F5344CB8AC3E}">
        <p14:creationId xmlns:p14="http://schemas.microsoft.com/office/powerpoint/2010/main" val="1573123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06AD9F09-5BDE-02A3-1223-A0DEBA08EA3E}"/>
              </a:ext>
            </a:extLst>
          </p:cNvPr>
          <p:cNvSpPr>
            <a:spLocks noGrp="1"/>
          </p:cNvSpPr>
          <p:nvPr>
            <p:ph type="title"/>
          </p:nvPr>
        </p:nvSpPr>
        <p:spPr>
          <a:xfrm>
            <a:off x="739604" y="328231"/>
            <a:ext cx="6546567" cy="608399"/>
          </a:xfrm>
        </p:spPr>
        <p:txBody>
          <a:bodyPr>
            <a:normAutofit fontScale="90000"/>
          </a:bodyPr>
          <a:lstStyle/>
          <a:p>
            <a:r>
              <a:rPr lang="en-US" sz="2500" b="1" u="sng" dirty="0" smtClean="0">
                <a:latin typeface="Times New Roman" panose="02020603050405020304" pitchFamily="18" charset="0"/>
                <a:cs typeface="Times New Roman" panose="02020603050405020304" pitchFamily="18" charset="0"/>
              </a:rPr>
              <a:t>WORKING PROCESS AND USER ADAPTION</a:t>
            </a:r>
            <a:r>
              <a:rPr lang="en-IN" sz="2500" b="1" u="sng" dirty="0" smtClean="0">
                <a:latin typeface="Times New Roman" panose="02020603050405020304" pitchFamily="18" charset="0"/>
                <a:cs typeface="Times New Roman" panose="02020603050405020304" pitchFamily="18" charset="0"/>
              </a:rPr>
              <a:t>:</a:t>
            </a:r>
            <a:endParaRPr lang="en-IN" sz="2500" b="1" u="sng" dirty="0">
              <a:latin typeface="Times New Roman" panose="02020603050405020304" pitchFamily="18" charset="0"/>
              <a:cs typeface="Times New Roman" panose="02020603050405020304" pitchFamily="18" charset="0"/>
            </a:endParaRPr>
          </a:p>
        </p:txBody>
      </p:sp>
      <p:sp>
        <p:nvSpPr>
          <p:cNvPr id="5" name="TextBox 4"/>
          <p:cNvSpPr txBox="1"/>
          <p:nvPr/>
        </p:nvSpPr>
        <p:spPr>
          <a:xfrm>
            <a:off x="769257" y="1088571"/>
            <a:ext cx="3744686" cy="400110"/>
          </a:xfrm>
          <a:prstGeom prst="rect">
            <a:avLst/>
          </a:prstGeom>
          <a:noFill/>
        </p:spPr>
        <p:txBody>
          <a:bodyPr wrap="square" rtlCol="0">
            <a:spAutoFit/>
          </a:bodyPr>
          <a:lstStyle/>
          <a:p>
            <a:r>
              <a:rPr lang="en-US" sz="2000" dirty="0" smtClean="0">
                <a:solidFill>
                  <a:schemeClr val="bg1"/>
                </a:solidFill>
              </a:rPr>
              <a:t>LOAN TRANSACTION</a:t>
            </a:r>
            <a:endParaRPr lang="en-IN" sz="2000" dirty="0">
              <a:solidFill>
                <a:schemeClr val="bg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343" y="1775667"/>
            <a:ext cx="5312229" cy="4407419"/>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4058" y="1775667"/>
            <a:ext cx="5239656" cy="4407419"/>
          </a:xfrm>
          <a:prstGeom prst="rect">
            <a:avLst/>
          </a:prstGeom>
        </p:spPr>
      </p:pic>
    </p:spTree>
    <p:extLst>
      <p:ext uri="{BB962C8B-B14F-4D97-AF65-F5344CB8AC3E}">
        <p14:creationId xmlns:p14="http://schemas.microsoft.com/office/powerpoint/2010/main" val="3344682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 xmlns:a16="http://schemas.microsoft.com/office/drawing/2014/main" id="{06AD9F09-5BDE-02A3-1223-A0DEBA08EA3E}"/>
              </a:ext>
            </a:extLst>
          </p:cNvPr>
          <p:cNvSpPr txBox="1">
            <a:spLocks/>
          </p:cNvSpPr>
          <p:nvPr/>
        </p:nvSpPr>
        <p:spPr>
          <a:xfrm>
            <a:off x="638003" y="241146"/>
            <a:ext cx="6546567" cy="60839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500" b="1" u="sng" dirty="0" smtClean="0">
                <a:latin typeface="Times New Roman" panose="02020603050405020304" pitchFamily="18" charset="0"/>
                <a:cs typeface="Times New Roman" panose="02020603050405020304" pitchFamily="18" charset="0"/>
              </a:rPr>
              <a:t>APEX:</a:t>
            </a:r>
            <a:endParaRPr lang="en-IN" sz="2500" b="1" u="sng"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6687" y="991896"/>
            <a:ext cx="5138057" cy="2796333"/>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20230" y="986971"/>
            <a:ext cx="5544457" cy="2801257"/>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5029" y="3797490"/>
            <a:ext cx="10058400" cy="2501711"/>
          </a:xfrm>
          <a:prstGeom prst="rect">
            <a:avLst/>
          </a:prstGeom>
        </p:spPr>
      </p:pic>
    </p:spTree>
    <p:extLst>
      <p:ext uri="{BB962C8B-B14F-4D97-AF65-F5344CB8AC3E}">
        <p14:creationId xmlns:p14="http://schemas.microsoft.com/office/powerpoint/2010/main" val="1188432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06AD9F09-5BDE-02A3-1223-A0DEBA08EA3E}"/>
              </a:ext>
            </a:extLst>
          </p:cNvPr>
          <p:cNvSpPr txBox="1">
            <a:spLocks/>
          </p:cNvSpPr>
          <p:nvPr/>
        </p:nvSpPr>
        <p:spPr>
          <a:xfrm>
            <a:off x="507375" y="241146"/>
            <a:ext cx="6546567" cy="60839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500" b="1" u="sng" dirty="0" smtClean="0">
                <a:latin typeface="Times New Roman" panose="02020603050405020304" pitchFamily="18" charset="0"/>
                <a:cs typeface="Times New Roman" panose="02020603050405020304" pitchFamily="18" charset="0"/>
              </a:rPr>
              <a:t>APEX SCHEDULERS:</a:t>
            </a:r>
            <a:endParaRPr lang="en-IN" sz="2500" b="1" u="sng"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057" y="883453"/>
            <a:ext cx="5355772" cy="2977347"/>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07313" y="885372"/>
            <a:ext cx="5529943" cy="298994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7943" y="3865725"/>
            <a:ext cx="10058400" cy="2636676"/>
          </a:xfrm>
          <a:prstGeom prst="rect">
            <a:avLst/>
          </a:prstGeom>
        </p:spPr>
      </p:pic>
    </p:spTree>
    <p:extLst>
      <p:ext uri="{BB962C8B-B14F-4D97-AF65-F5344CB8AC3E}">
        <p14:creationId xmlns:p14="http://schemas.microsoft.com/office/powerpoint/2010/main" val="2518151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06AD9F09-5BDE-02A3-1223-A0DEBA08EA3E}"/>
              </a:ext>
            </a:extLst>
          </p:cNvPr>
          <p:cNvSpPr txBox="1">
            <a:spLocks/>
          </p:cNvSpPr>
          <p:nvPr/>
        </p:nvSpPr>
        <p:spPr>
          <a:xfrm>
            <a:off x="638003" y="241146"/>
            <a:ext cx="6546567" cy="60839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500" b="1" u="sng" dirty="0" smtClean="0">
                <a:latin typeface="Times New Roman" panose="02020603050405020304" pitchFamily="18" charset="0"/>
                <a:cs typeface="Times New Roman" panose="02020603050405020304" pitchFamily="18" charset="0"/>
              </a:rPr>
              <a:t>REPORTS:</a:t>
            </a:r>
            <a:endParaRPr lang="en-IN" sz="2500" b="1" u="sng"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684" y="977382"/>
            <a:ext cx="5355773" cy="524924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7943" y="977382"/>
            <a:ext cx="5486400" cy="5249247"/>
          </a:xfrm>
          <a:prstGeom prst="rect">
            <a:avLst/>
          </a:prstGeom>
        </p:spPr>
      </p:pic>
    </p:spTree>
    <p:extLst>
      <p:ext uri="{BB962C8B-B14F-4D97-AF65-F5344CB8AC3E}">
        <p14:creationId xmlns:p14="http://schemas.microsoft.com/office/powerpoint/2010/main" val="14177855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06AD9F09-5BDE-02A3-1223-A0DEBA08EA3E}"/>
              </a:ext>
            </a:extLst>
          </p:cNvPr>
          <p:cNvSpPr txBox="1">
            <a:spLocks/>
          </p:cNvSpPr>
          <p:nvPr/>
        </p:nvSpPr>
        <p:spPr>
          <a:xfrm>
            <a:off x="638003" y="241146"/>
            <a:ext cx="6546567" cy="60839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500" b="1" u="sng" dirty="0" smtClean="0">
                <a:latin typeface="Times New Roman" panose="02020603050405020304" pitchFamily="18" charset="0"/>
                <a:cs typeface="Times New Roman" panose="02020603050405020304" pitchFamily="18" charset="0"/>
              </a:rPr>
              <a:t>DASHBOARDS:</a:t>
            </a:r>
            <a:endParaRPr lang="en-IN" sz="2500" b="1" u="sng"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713" y="991896"/>
            <a:ext cx="10798629" cy="5162161"/>
          </a:xfrm>
          <a:prstGeom prst="rect">
            <a:avLst/>
          </a:prstGeom>
        </p:spPr>
      </p:pic>
    </p:spTree>
    <p:extLst>
      <p:ext uri="{BB962C8B-B14F-4D97-AF65-F5344CB8AC3E}">
        <p14:creationId xmlns:p14="http://schemas.microsoft.com/office/powerpoint/2010/main" val="5973184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F88864-7E55-05A4-F0A2-D8C172CD1F69}"/>
              </a:ext>
            </a:extLst>
          </p:cNvPr>
          <p:cNvSpPr>
            <a:spLocks noGrp="1"/>
          </p:cNvSpPr>
          <p:nvPr>
            <p:ph type="title"/>
          </p:nvPr>
        </p:nvSpPr>
        <p:spPr>
          <a:xfrm>
            <a:off x="899260" y="1524918"/>
            <a:ext cx="10364451" cy="3715473"/>
          </a:xfrm>
        </p:spPr>
        <p:txBody>
          <a:bodyPr>
            <a:normAutofit/>
          </a:bodyPr>
          <a:lstStyle/>
          <a:p>
            <a:pPr algn="ctr"/>
            <a:r>
              <a:rPr lang="en-IN" sz="9600" b="1" dirty="0" smtClean="0">
                <a:solidFill>
                  <a:schemeClr val="bg1"/>
                </a:solidFill>
                <a:latin typeface="Arial" panose="020B0604020202020204" pitchFamily="34" charset="0"/>
                <a:cs typeface="Arial" panose="020B0604020202020204" pitchFamily="34" charset="0"/>
              </a:rPr>
              <a:t>THANK YOU!</a:t>
            </a:r>
            <a:endParaRPr lang="en-IN" sz="9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29385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B7626A3-82E5-7EFB-7E35-48DEA1D3289B}"/>
              </a:ext>
            </a:extLst>
          </p:cNvPr>
          <p:cNvSpPr>
            <a:spLocks noGrp="1"/>
          </p:cNvSpPr>
          <p:nvPr>
            <p:ph idx="1"/>
          </p:nvPr>
        </p:nvSpPr>
        <p:spPr>
          <a:xfrm>
            <a:off x="327577" y="505432"/>
            <a:ext cx="11747240" cy="6662057"/>
          </a:xfrm>
        </p:spPr>
        <p:txBody>
          <a:bodyPr>
            <a:normAutofit fontScale="85000" lnSpcReduction="10000"/>
          </a:bodyPr>
          <a:lstStyle/>
          <a:p>
            <a:pPr marL="0" indent="0">
              <a:buNone/>
            </a:pPr>
            <a:endParaRPr lang="en-IN" sz="2800" b="1" dirty="0" smtClean="0">
              <a:solidFill>
                <a:schemeClr val="bg1"/>
              </a:solidFill>
              <a:latin typeface="Times New Roman" panose="02020603050405020304" pitchFamily="18" charset="0"/>
              <a:cs typeface="Times New Roman" panose="02020603050405020304" pitchFamily="18" charset="0"/>
            </a:endParaRPr>
          </a:p>
          <a:p>
            <a:pPr marL="0" indent="0">
              <a:buNone/>
            </a:pPr>
            <a:r>
              <a:rPr lang="en-IN" sz="2800" b="1" dirty="0" smtClean="0">
                <a:latin typeface="Times New Roman" panose="02020603050405020304" pitchFamily="18" charset="0"/>
                <a:cs typeface="Times New Roman" panose="02020603050405020304" pitchFamily="18" charset="0"/>
              </a:rPr>
              <a:t>PROJECT </a:t>
            </a:r>
            <a:r>
              <a:rPr lang="en-IN" sz="2800" b="1" dirty="0">
                <a:latin typeface="Times New Roman" panose="02020603050405020304" pitchFamily="18" charset="0"/>
                <a:cs typeface="Times New Roman" panose="02020603050405020304" pitchFamily="18" charset="0"/>
              </a:rPr>
              <a:t>GOAL</a:t>
            </a:r>
            <a:r>
              <a:rPr lang="en-IN" sz="2800" b="1" dirty="0" smtClean="0">
                <a:latin typeface="Times New Roman" panose="02020603050405020304" pitchFamily="18" charset="0"/>
                <a:cs typeface="Times New Roman" panose="02020603050405020304" pitchFamily="18" charset="0"/>
              </a:rPr>
              <a:t>:</a:t>
            </a:r>
          </a:p>
          <a:p>
            <a:pPr marL="0" indent="0">
              <a:lnSpc>
                <a:spcPct val="160000"/>
              </a:lnSpc>
              <a:buNone/>
            </a:pPr>
            <a:r>
              <a:rPr lang="en-US" sz="2400" dirty="0" smtClean="0">
                <a:solidFill>
                  <a:schemeClr val="bg1">
                    <a:lumMod val="95000"/>
                  </a:schemeClr>
                </a:solidFill>
                <a:latin typeface="Times New Roman" panose="02020603050405020304" pitchFamily="18" charset="0"/>
                <a:cs typeface="Times New Roman" panose="02020603050405020304" pitchFamily="18" charset="0"/>
              </a:rPr>
              <a:t>       The </a:t>
            </a:r>
            <a:r>
              <a:rPr lang="en-US" sz="2400" dirty="0">
                <a:solidFill>
                  <a:schemeClr val="bg1">
                    <a:lumMod val="95000"/>
                  </a:schemeClr>
                </a:solidFill>
                <a:latin typeface="Times New Roman" panose="02020603050405020304" pitchFamily="18" charset="0"/>
                <a:cs typeface="Times New Roman" panose="02020603050405020304" pitchFamily="18" charset="0"/>
              </a:rPr>
              <a:t>goal of this project is to design, develop, and implement a Customer Relationship Management (CRM) application tailored specifically for managing loan applications and preventing fraudulent activities within a financial institution. This CRM application will serve as a comprehensive tool to streamline the loan application process, improve customer service, and enhance fraud detection and prevention.</a:t>
            </a:r>
            <a:endParaRPr lang="en-IN" sz="2400" cap="none" dirty="0">
              <a:solidFill>
                <a:schemeClr val="bg1">
                  <a:lumMod val="95000"/>
                </a:schemeClr>
              </a:solidFill>
              <a:latin typeface="Times New Roman" panose="02020603050405020304" pitchFamily="18" charset="0"/>
              <a:cs typeface="Times New Roman" panose="02020603050405020304" pitchFamily="18" charset="0"/>
            </a:endParaRPr>
          </a:p>
          <a:p>
            <a:pPr marL="0" indent="0">
              <a:buNone/>
            </a:pPr>
            <a:endParaRPr lang="en-IN" sz="1800" cap="none" dirty="0">
              <a:latin typeface="Times New Roman" panose="02020603050405020304" pitchFamily="18" charset="0"/>
              <a:cs typeface="Times New Roman" panose="02020603050405020304" pitchFamily="18" charset="0"/>
            </a:endParaRPr>
          </a:p>
          <a:p>
            <a:pPr marL="0" indent="0">
              <a:buNone/>
            </a:pPr>
            <a:r>
              <a:rPr lang="en-IN" sz="2800" b="1" cap="none" dirty="0">
                <a:latin typeface="Times New Roman" panose="02020603050405020304" pitchFamily="18" charset="0"/>
                <a:cs typeface="Times New Roman" panose="02020603050405020304" pitchFamily="18" charset="0"/>
              </a:rPr>
              <a:t>PROJECT DESCRIPTION</a:t>
            </a:r>
            <a:r>
              <a:rPr lang="en-IN" sz="2800" b="1" cap="none" dirty="0" smtClean="0">
                <a:latin typeface="Times New Roman" panose="02020603050405020304" pitchFamily="18" charset="0"/>
                <a:cs typeface="Times New Roman" panose="02020603050405020304" pitchFamily="18" charset="0"/>
              </a:rPr>
              <a:t>:</a:t>
            </a:r>
            <a:endParaRPr lang="en-IN" sz="2800" b="1" cap="none" dirty="0">
              <a:latin typeface="Times New Roman" panose="02020603050405020304" pitchFamily="18" charset="0"/>
              <a:cs typeface="Times New Roman" panose="02020603050405020304" pitchFamily="18" charset="0"/>
            </a:endParaRPr>
          </a:p>
          <a:p>
            <a:pPr marL="0" indent="0">
              <a:lnSpc>
                <a:spcPct val="170000"/>
              </a:lnSpc>
              <a:buNone/>
            </a:pPr>
            <a:r>
              <a:rPr lang="en-IN" b="1" cap="none" dirty="0">
                <a:latin typeface="Times New Roman" panose="02020603050405020304" pitchFamily="18" charset="0"/>
                <a:cs typeface="Times New Roman" panose="02020603050405020304" pitchFamily="18" charset="0"/>
              </a:rPr>
              <a:t> </a:t>
            </a:r>
            <a:r>
              <a:rPr lang="en-IN" b="1" cap="none" dirty="0" smtClean="0">
                <a:latin typeface="Times New Roman" panose="02020603050405020304" pitchFamily="18" charset="0"/>
                <a:cs typeface="Times New Roman" panose="02020603050405020304" pitchFamily="18" charset="0"/>
              </a:rPr>
              <a:t>     </a:t>
            </a:r>
            <a:r>
              <a:rPr lang="en-US" sz="2400" dirty="0" smtClean="0">
                <a:solidFill>
                  <a:schemeClr val="bg1">
                    <a:lumMod val="95000"/>
                  </a:schemeClr>
                </a:solidFill>
                <a:latin typeface="Times New Roman" panose="02020603050405020304" pitchFamily="18" charset="0"/>
                <a:cs typeface="Times New Roman" panose="02020603050405020304" pitchFamily="18" charset="0"/>
              </a:rPr>
              <a:t>CRM </a:t>
            </a:r>
            <a:r>
              <a:rPr lang="en-US" sz="2400" dirty="0">
                <a:solidFill>
                  <a:schemeClr val="bg1">
                    <a:lumMod val="95000"/>
                  </a:schemeClr>
                </a:solidFill>
                <a:latin typeface="Times New Roman" panose="02020603050405020304" pitchFamily="18" charset="0"/>
                <a:cs typeface="Times New Roman" panose="02020603050405020304" pitchFamily="18" charset="0"/>
              </a:rPr>
              <a:t>For Managing Loan app is about how </a:t>
            </a:r>
            <a:r>
              <a:rPr lang="en-US" sz="2400" dirty="0" err="1">
                <a:solidFill>
                  <a:schemeClr val="bg1">
                    <a:lumMod val="95000"/>
                  </a:schemeClr>
                </a:solidFill>
                <a:latin typeface="Times New Roman" panose="02020603050405020304" pitchFamily="18" charset="0"/>
                <a:cs typeface="Times New Roman" panose="02020603050405020304" pitchFamily="18" charset="0"/>
              </a:rPr>
              <a:t>salesforce</a:t>
            </a:r>
            <a:r>
              <a:rPr lang="en-US" sz="2400" dirty="0">
                <a:solidFill>
                  <a:schemeClr val="bg1">
                    <a:lumMod val="95000"/>
                  </a:schemeClr>
                </a:solidFill>
                <a:latin typeface="Times New Roman" panose="02020603050405020304" pitchFamily="18" charset="0"/>
                <a:cs typeface="Times New Roman" panose="02020603050405020304" pitchFamily="18" charset="0"/>
              </a:rPr>
              <a:t> software manages various loan applications by maintaining criteria for loan provision, loan limit, loan interest and also generating analytics like on how much time frame it takes to repay the loan. It also ensures that the application is free from fraudulent activities on Loan Apps like unauthorized access, frequent delay in loan repayment. </a:t>
            </a:r>
          </a:p>
          <a:p>
            <a:pPr marL="0" indent="0">
              <a:buNone/>
            </a:pPr>
            <a:r>
              <a:rPr lang="en-US" dirty="0" smtClean="0"/>
              <a:t/>
            </a:r>
            <a:br>
              <a:rPr lang="en-US" dirty="0" smtClean="0"/>
            </a:br>
            <a:endParaRPr lang="en-IN"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986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24A4E4-FFC0-2AEE-4A41-B7043C148A7D}"/>
              </a:ext>
            </a:extLst>
          </p:cNvPr>
          <p:cNvSpPr>
            <a:spLocks noGrp="1"/>
          </p:cNvSpPr>
          <p:nvPr>
            <p:ph type="title"/>
          </p:nvPr>
        </p:nvSpPr>
        <p:spPr>
          <a:xfrm>
            <a:off x="913775" y="618517"/>
            <a:ext cx="10364451" cy="566471"/>
          </a:xfrm>
        </p:spPr>
        <p:txBody>
          <a:bodyPr>
            <a:normAutofit fontScale="90000"/>
          </a:bodyPr>
          <a:lstStyle/>
          <a:p>
            <a:r>
              <a:rPr lang="en-IN" b="1" u="sng" dirty="0">
                <a:latin typeface="Times New Roman" panose="02020603050405020304" pitchFamily="18" charset="0"/>
                <a:cs typeface="Times New Roman" panose="02020603050405020304" pitchFamily="18" charset="0"/>
              </a:rPr>
              <a:t>TECHNICAL ARCHITECTURE</a:t>
            </a:r>
          </a:p>
        </p:txBody>
      </p:sp>
      <p:pic>
        <p:nvPicPr>
          <p:cNvPr id="5" name="Content Placeholder 4">
            <a:extLst>
              <a:ext uri="{FF2B5EF4-FFF2-40B4-BE49-F238E27FC236}">
                <a16:creationId xmlns="" xmlns:a16="http://schemas.microsoft.com/office/drawing/2014/main" id="{8129F26D-1C82-2113-3C60-9961338E57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20331" y="1783422"/>
            <a:ext cx="4351338" cy="4351338"/>
          </a:xfrm>
        </p:spPr>
      </p:pic>
    </p:spTree>
    <p:extLst>
      <p:ext uri="{BB962C8B-B14F-4D97-AF65-F5344CB8AC3E}">
        <p14:creationId xmlns:p14="http://schemas.microsoft.com/office/powerpoint/2010/main" val="3510960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0832B4-2B8F-762A-4490-C656070CC9AC}"/>
              </a:ext>
            </a:extLst>
          </p:cNvPr>
          <p:cNvSpPr>
            <a:spLocks noGrp="1"/>
          </p:cNvSpPr>
          <p:nvPr>
            <p:ph type="title"/>
          </p:nvPr>
        </p:nvSpPr>
        <p:spPr>
          <a:xfrm>
            <a:off x="362631" y="681149"/>
            <a:ext cx="6382764" cy="448284"/>
          </a:xfrm>
        </p:spPr>
        <p:txBody>
          <a:bodyPr>
            <a:normAutofit fontScale="90000"/>
          </a:bodyPr>
          <a:lstStyle/>
          <a:p>
            <a:r>
              <a:rPr lang="en-IN" sz="2800" b="1" u="sng" dirty="0">
                <a:latin typeface="Times New Roman" panose="02020603050405020304" pitchFamily="18" charset="0"/>
                <a:cs typeface="Times New Roman" panose="02020603050405020304" pitchFamily="18" charset="0"/>
              </a:rPr>
              <a:t>SALESFORCE DEVELOPER ORG:</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3359" y="1614610"/>
            <a:ext cx="3666272" cy="4351338"/>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3360" y="1631852"/>
            <a:ext cx="4065563" cy="4346917"/>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51345" y="1628768"/>
            <a:ext cx="3647965" cy="4333621"/>
          </a:xfrm>
          <a:prstGeom prst="rect">
            <a:avLst/>
          </a:prstGeom>
        </p:spPr>
      </p:pic>
    </p:spTree>
    <p:extLst>
      <p:ext uri="{BB962C8B-B14F-4D97-AF65-F5344CB8AC3E}">
        <p14:creationId xmlns:p14="http://schemas.microsoft.com/office/powerpoint/2010/main" val="754985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4F663B8-3C5B-8899-8D8F-D31C1301A1B8}"/>
              </a:ext>
            </a:extLst>
          </p:cNvPr>
          <p:cNvSpPr>
            <a:spLocks noGrp="1"/>
          </p:cNvSpPr>
          <p:nvPr>
            <p:ph type="title"/>
          </p:nvPr>
        </p:nvSpPr>
        <p:spPr>
          <a:xfrm>
            <a:off x="425261" y="443154"/>
            <a:ext cx="6410756" cy="448284"/>
          </a:xfrm>
        </p:spPr>
        <p:txBody>
          <a:bodyPr>
            <a:normAutofit fontScale="90000"/>
          </a:bodyPr>
          <a:lstStyle/>
          <a:p>
            <a:r>
              <a:rPr lang="en-IN" sz="2800" b="1" u="sng" dirty="0">
                <a:latin typeface="Times New Roman" panose="02020603050405020304" pitchFamily="18" charset="0"/>
                <a:cs typeface="Times New Roman" panose="02020603050405020304" pitchFamily="18" charset="0"/>
              </a:rPr>
              <a:t>CUSTOM </a:t>
            </a:r>
            <a:r>
              <a:rPr lang="en-IN" sz="2800" b="1" u="sng" dirty="0" smtClean="0">
                <a:latin typeface="Times New Roman" panose="02020603050405020304" pitchFamily="18" charset="0"/>
                <a:cs typeface="Times New Roman" panose="02020603050405020304" pitchFamily="18" charset="0"/>
              </a:rPr>
              <a:t>OBJECT CREATION:</a:t>
            </a:r>
            <a:endParaRPr lang="en-IN" sz="2800" b="1" u="sng" dirty="0">
              <a:latin typeface="Times New Roman" panose="02020603050405020304" pitchFamily="18" charset="0"/>
              <a:cs typeface="Times New Roman" panose="02020603050405020304" pitchFamily="18" charset="0"/>
            </a:endParaRP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8413" y="1250369"/>
            <a:ext cx="3457182" cy="2657752"/>
          </a:xfrm>
          <a:prstGeom prst="rect">
            <a:avLst/>
          </a:prstGeom>
        </p:spPr>
      </p:pic>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58016" y="1189972"/>
            <a:ext cx="3645074" cy="2655518"/>
          </a:xfrm>
          <a:prstGeom prst="rect">
            <a:avLst/>
          </a:prstGeom>
        </p:spPr>
      </p:pic>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52987" y="1240076"/>
            <a:ext cx="4045906" cy="2655518"/>
          </a:xfrm>
          <a:prstGeom prst="rect">
            <a:avLst/>
          </a:prstGeom>
        </p:spPr>
      </p:pic>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04165" y="3838110"/>
            <a:ext cx="3883068" cy="2500059"/>
          </a:xfrm>
          <a:prstGeom prst="rect">
            <a:avLst/>
          </a:prstGeom>
        </p:spPr>
      </p:pic>
      <p:pic>
        <p:nvPicPr>
          <p:cNvPr id="24" name="Picture 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874708" y="3818205"/>
            <a:ext cx="3820438" cy="2519965"/>
          </a:xfrm>
          <a:prstGeom prst="rect">
            <a:avLst/>
          </a:prstGeom>
        </p:spPr>
      </p:pic>
    </p:spTree>
    <p:extLst>
      <p:ext uri="{BB962C8B-B14F-4D97-AF65-F5344CB8AC3E}">
        <p14:creationId xmlns:p14="http://schemas.microsoft.com/office/powerpoint/2010/main" val="2178067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94F663B8-3C5B-8899-8D8F-D31C1301A1B8}"/>
              </a:ext>
            </a:extLst>
          </p:cNvPr>
          <p:cNvSpPr>
            <a:spLocks noGrp="1"/>
          </p:cNvSpPr>
          <p:nvPr>
            <p:ph type="title"/>
          </p:nvPr>
        </p:nvSpPr>
        <p:spPr>
          <a:xfrm>
            <a:off x="425261" y="443154"/>
            <a:ext cx="6410756" cy="448284"/>
          </a:xfrm>
        </p:spPr>
        <p:txBody>
          <a:bodyPr>
            <a:normAutofit fontScale="90000"/>
          </a:bodyPr>
          <a:lstStyle/>
          <a:p>
            <a:r>
              <a:rPr lang="en-IN" sz="2800" b="1" u="sng" dirty="0" smtClean="0">
                <a:latin typeface="Times New Roman" panose="02020603050405020304" pitchFamily="18" charset="0"/>
                <a:cs typeface="Times New Roman" panose="02020603050405020304" pitchFamily="18" charset="0"/>
              </a:rPr>
              <a:t>TAB CREATION:</a:t>
            </a:r>
            <a:endParaRPr lang="en-IN" sz="2800" b="1" u="sng"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4090" y="1463312"/>
            <a:ext cx="3620019" cy="2206814"/>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21479" y="1402915"/>
            <a:ext cx="3557391" cy="225468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53819" y="1465545"/>
            <a:ext cx="3582444" cy="2204581"/>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12285" y="3651337"/>
            <a:ext cx="3519814" cy="2473890"/>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92679" y="3657600"/>
            <a:ext cx="3419606" cy="2480153"/>
          </a:xfrm>
          <a:prstGeom prst="rect">
            <a:avLst/>
          </a:prstGeom>
        </p:spPr>
      </p:pic>
    </p:spTree>
    <p:extLst>
      <p:ext uri="{BB962C8B-B14F-4D97-AF65-F5344CB8AC3E}">
        <p14:creationId xmlns:p14="http://schemas.microsoft.com/office/powerpoint/2010/main" val="1764393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EB542A-6839-82D5-C349-B8E6BA7B071E}"/>
              </a:ext>
            </a:extLst>
          </p:cNvPr>
          <p:cNvSpPr>
            <a:spLocks noGrp="1"/>
          </p:cNvSpPr>
          <p:nvPr>
            <p:ph type="title"/>
          </p:nvPr>
        </p:nvSpPr>
        <p:spPr>
          <a:xfrm>
            <a:off x="375156" y="393050"/>
            <a:ext cx="6077333" cy="677848"/>
          </a:xfrm>
        </p:spPr>
        <p:txBody>
          <a:bodyPr>
            <a:normAutofit/>
          </a:bodyPr>
          <a:lstStyle/>
          <a:p>
            <a:r>
              <a:rPr lang="en-IN" sz="2500" b="1" u="sng" dirty="0">
                <a:latin typeface="Times New Roman" panose="02020603050405020304" pitchFamily="18" charset="0"/>
                <a:cs typeface="Times New Roman" panose="02020603050405020304" pitchFamily="18" charset="0"/>
              </a:rPr>
              <a:t>FIELDS AND RELATIONSHIPS: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0937" y="1215025"/>
            <a:ext cx="3695178" cy="2605413"/>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46115" y="1215025"/>
            <a:ext cx="3757808" cy="2617939"/>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78870" y="1215025"/>
            <a:ext cx="3832966" cy="2617939"/>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41326" y="3824468"/>
            <a:ext cx="4308954" cy="2626435"/>
          </a:xfrm>
          <a:prstGeom prst="rect">
            <a:avLst/>
          </a:prstGeom>
        </p:spPr>
      </p:pic>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00174" y="3818205"/>
            <a:ext cx="4221273" cy="2632699"/>
          </a:xfrm>
          <a:prstGeom prst="rect">
            <a:avLst/>
          </a:prstGeom>
        </p:spPr>
      </p:pic>
    </p:spTree>
    <p:extLst>
      <p:ext uri="{BB962C8B-B14F-4D97-AF65-F5344CB8AC3E}">
        <p14:creationId xmlns:p14="http://schemas.microsoft.com/office/powerpoint/2010/main" val="3500375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6AD9F09-5BDE-02A3-1223-A0DEBA08EA3E}"/>
              </a:ext>
            </a:extLst>
          </p:cNvPr>
          <p:cNvSpPr>
            <a:spLocks noGrp="1"/>
          </p:cNvSpPr>
          <p:nvPr>
            <p:ph type="title"/>
          </p:nvPr>
        </p:nvSpPr>
        <p:spPr>
          <a:xfrm>
            <a:off x="739605" y="328231"/>
            <a:ext cx="4861992" cy="608399"/>
          </a:xfrm>
        </p:spPr>
        <p:txBody>
          <a:bodyPr>
            <a:normAutofit/>
          </a:bodyPr>
          <a:lstStyle/>
          <a:p>
            <a:r>
              <a:rPr lang="en-IN" sz="2500" b="1" u="sng" dirty="0">
                <a:latin typeface="Times New Roman" panose="02020603050405020304" pitchFamily="18" charset="0"/>
                <a:cs typeface="Times New Roman" panose="02020603050405020304" pitchFamily="18" charset="0"/>
              </a:rPr>
              <a:t>LIGHTNING APP:</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7316" y="1122524"/>
            <a:ext cx="5138056" cy="2694733"/>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21827" y="1117600"/>
            <a:ext cx="5210629" cy="2685143"/>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12457" y="3764124"/>
            <a:ext cx="5167086" cy="2680219"/>
          </a:xfrm>
          <a:prstGeom prst="rect">
            <a:avLst/>
          </a:prstGeom>
        </p:spPr>
      </p:pic>
    </p:spTree>
    <p:extLst>
      <p:ext uri="{BB962C8B-B14F-4D97-AF65-F5344CB8AC3E}">
        <p14:creationId xmlns:p14="http://schemas.microsoft.com/office/powerpoint/2010/main" val="2406624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06AD9F09-5BDE-02A3-1223-A0DEBA08EA3E}"/>
              </a:ext>
            </a:extLst>
          </p:cNvPr>
          <p:cNvSpPr>
            <a:spLocks noGrp="1"/>
          </p:cNvSpPr>
          <p:nvPr>
            <p:ph type="title"/>
          </p:nvPr>
        </p:nvSpPr>
        <p:spPr>
          <a:xfrm>
            <a:off x="652519" y="313717"/>
            <a:ext cx="4861992" cy="608399"/>
          </a:xfrm>
        </p:spPr>
        <p:txBody>
          <a:bodyPr>
            <a:normAutofit/>
          </a:bodyPr>
          <a:lstStyle/>
          <a:p>
            <a:r>
              <a:rPr lang="en-IN" sz="2500" b="1" u="sng" dirty="0" smtClean="0">
                <a:latin typeface="Times New Roman" panose="02020603050405020304" pitchFamily="18" charset="0"/>
                <a:cs typeface="Times New Roman" panose="02020603050405020304" pitchFamily="18" charset="0"/>
              </a:rPr>
              <a:t>PAGE LAYOUTS:</a:t>
            </a:r>
            <a:endParaRPr lang="en-IN" sz="2500" b="1" u="sng"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201" y="1166066"/>
            <a:ext cx="5370286" cy="5133134"/>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3429" y="1151553"/>
            <a:ext cx="5413827" cy="5147647"/>
          </a:xfrm>
          <a:prstGeom prst="rect">
            <a:avLst/>
          </a:prstGeom>
        </p:spPr>
      </p:pic>
    </p:spTree>
    <p:extLst>
      <p:ext uri="{BB962C8B-B14F-4D97-AF65-F5344CB8AC3E}">
        <p14:creationId xmlns:p14="http://schemas.microsoft.com/office/powerpoint/2010/main" val="19226126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2225" cmpd="sng">
          <a:solidFill>
            <a:schemeClr val="bg1">
              <a:alpha val="99000"/>
            </a:schemeClr>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491</TotalTime>
  <Words>252</Words>
  <Application>Microsoft Office PowerPoint</Application>
  <PresentationFormat>Widescreen</PresentationFormat>
  <Paragraphs>37</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Office Theme</vt:lpstr>
      <vt:lpstr>      NAAN MUDHALVAN      SALESFORCE DEVELOPER    </vt:lpstr>
      <vt:lpstr>PowerPoint Presentation</vt:lpstr>
      <vt:lpstr>TECHNICAL ARCHITECTURE</vt:lpstr>
      <vt:lpstr>SALESFORCE DEVELOPER ORG:</vt:lpstr>
      <vt:lpstr>CUSTOM OBJECT CREATION:</vt:lpstr>
      <vt:lpstr>TAB CREATION:</vt:lpstr>
      <vt:lpstr>FIELDS AND RELATIONSHIPS:</vt:lpstr>
      <vt:lpstr>LIGHTNING APP:</vt:lpstr>
      <vt:lpstr>PAGE LAYOUTS:</vt:lpstr>
      <vt:lpstr>WORKING PROCESS AND USER ADAPTION:</vt:lpstr>
      <vt:lpstr>WORKING PROCESS AND USER ADAPTION:</vt:lpstr>
      <vt:lpstr>WORKING PROCESS AND USER ADAPTION: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NAAN MUDHALVAN         SALESFORCE DEVELOPER  PROJECT TITLE: BUILD AN EVENT MANAGEMENT SYSTEM</dc:title>
  <dc:creator>SOWMIYAA PRAKASAM</dc:creator>
  <cp:lastModifiedBy>Microsoft account</cp:lastModifiedBy>
  <cp:revision>19</cp:revision>
  <dcterms:created xsi:type="dcterms:W3CDTF">2023-10-29T04:59:56Z</dcterms:created>
  <dcterms:modified xsi:type="dcterms:W3CDTF">2023-10-30T16:43:23Z</dcterms:modified>
</cp:coreProperties>
</file>