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8" r:id="rId3"/>
    <p:sldId id="256"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chemeClr val="tx2"/>
          </a:solidFill>
        </p:spPr>
        <p:txBody>
          <a:bodyPr>
            <a:normAutofit fontScale="90000"/>
          </a:bodyPr>
          <a:p>
            <a:br>
              <a:rPr lang="en-US"/>
            </a:br>
            <a:endParaRPr lang="en-US"/>
          </a:p>
        </p:txBody>
      </p:sp>
      <p:sp>
        <p:nvSpPr>
          <p:cNvPr id="3" name="Content Placeholder 2"/>
          <p:cNvSpPr>
            <a:spLocks noGrp="1"/>
          </p:cNvSpPr>
          <p:nvPr>
            <p:ph idx="1"/>
          </p:nvPr>
        </p:nvSpPr>
        <p:spPr>
          <a:solidFill>
            <a:schemeClr val="tx2"/>
          </a:solidFill>
        </p:spPr>
        <p:txBody>
          <a:bodyPr/>
          <a:p>
            <a:endParaRPr lang="en-US"/>
          </a:p>
          <a:p>
            <a:endParaRPr lang="en-US"/>
          </a:p>
        </p:txBody>
      </p:sp>
      <p:sp>
        <p:nvSpPr>
          <p:cNvPr id="4" name="Text Box 3"/>
          <p:cNvSpPr txBox="1"/>
          <p:nvPr/>
        </p:nvSpPr>
        <p:spPr>
          <a:xfrm>
            <a:off x="11663680" y="3091815"/>
            <a:ext cx="205105" cy="368300"/>
          </a:xfrm>
          <a:prstGeom prst="rect">
            <a:avLst/>
          </a:prstGeom>
          <a:solidFill>
            <a:schemeClr val="tx2"/>
          </a:solidFill>
        </p:spPr>
        <p:txBody>
          <a:bodyPr wrap="square" rtlCol="0">
            <a:spAutoFit/>
          </a:bodyPr>
          <a:p>
            <a:endParaRPr lang="en-US"/>
          </a:p>
        </p:txBody>
      </p:sp>
      <p:sp>
        <p:nvSpPr>
          <p:cNvPr id="5" name="Text Box 4"/>
          <p:cNvSpPr txBox="1"/>
          <p:nvPr/>
        </p:nvSpPr>
        <p:spPr>
          <a:xfrm>
            <a:off x="0" y="635"/>
            <a:ext cx="12177395" cy="6858000"/>
          </a:xfrm>
          <a:prstGeom prst="rect">
            <a:avLst/>
          </a:prstGeom>
          <a:solidFill>
            <a:schemeClr val="bg2">
              <a:lumMod val="90000"/>
            </a:schemeClr>
          </a:solidFill>
        </p:spPr>
        <p:txBody>
          <a:bodyPr wrap="square" rtlCol="0">
            <a:noAutofit/>
          </a:bodyPr>
          <a:p>
            <a:r>
              <a:rPr lang="en-US"/>
              <a:t>                                                                                      </a:t>
            </a:r>
            <a:r>
              <a:rPr lang="en-US" sz="2000" b="1"/>
              <a:t> </a:t>
            </a:r>
            <a:endParaRPr lang="en-US" sz="2000" b="1"/>
          </a:p>
          <a:p>
            <a:pPr algn="ctr"/>
            <a:r>
              <a:rPr lang="en-US" sz="2000" b="1"/>
              <a:t>Project Synopsis</a:t>
            </a:r>
            <a:endParaRPr lang="en-US" sz="2000" b="1"/>
          </a:p>
        </p:txBody>
      </p:sp>
      <p:sp>
        <p:nvSpPr>
          <p:cNvPr id="6" name="Text Box 5"/>
          <p:cNvSpPr txBox="1"/>
          <p:nvPr/>
        </p:nvSpPr>
        <p:spPr>
          <a:xfrm>
            <a:off x="838200" y="644525"/>
            <a:ext cx="10403840" cy="368300"/>
          </a:xfrm>
          <a:prstGeom prst="rect">
            <a:avLst/>
          </a:prstGeom>
          <a:solidFill>
            <a:schemeClr val="bg2">
              <a:lumMod val="90000"/>
            </a:schemeClr>
          </a:solidFill>
        </p:spPr>
        <p:txBody>
          <a:bodyPr wrap="square" rtlCol="0">
            <a:spAutoFit/>
          </a:bodyPr>
          <a:p>
            <a:pPr algn="ctr"/>
            <a:r>
              <a:rPr lang="en-US"/>
              <a:t>Project Name: Ecommerce Sales Dashboard</a:t>
            </a:r>
            <a:endParaRPr lang="en-US"/>
          </a:p>
        </p:txBody>
      </p:sp>
      <p:sp>
        <p:nvSpPr>
          <p:cNvPr id="8" name="Text Box 7"/>
          <p:cNvSpPr txBox="1"/>
          <p:nvPr/>
        </p:nvSpPr>
        <p:spPr>
          <a:xfrm>
            <a:off x="2475865" y="2261235"/>
            <a:ext cx="6667500" cy="1198880"/>
          </a:xfrm>
          <a:prstGeom prst="rect">
            <a:avLst/>
          </a:prstGeom>
          <a:solidFill>
            <a:schemeClr val="bg2">
              <a:lumMod val="90000"/>
            </a:schemeClr>
          </a:solidFill>
        </p:spPr>
        <p:txBody>
          <a:bodyPr wrap="square" rtlCol="0">
            <a:spAutoFit/>
          </a:bodyPr>
          <a:p>
            <a:pPr algn="ctr"/>
            <a:r>
              <a:rPr lang="en-US"/>
              <a:t>NAME: NARESH NAGAR</a:t>
            </a:r>
            <a:endParaRPr lang="en-US"/>
          </a:p>
          <a:p>
            <a:pPr algn="ctr"/>
            <a:r>
              <a:rPr lang="en-US"/>
              <a:t>STUDENT ID: AF0418444</a:t>
            </a:r>
            <a:endParaRPr lang="en-US"/>
          </a:p>
          <a:p>
            <a:pPr algn="ctr"/>
            <a:r>
              <a:rPr lang="en-US"/>
              <a:t>BATCH NO.: ANP-C8337</a:t>
            </a:r>
            <a:endParaRPr lang="en-US"/>
          </a:p>
          <a:p>
            <a:pPr algn="ctr"/>
            <a:r>
              <a:rPr lang="en-US"/>
              <a:t>CENTER CODE: MPAXB</a:t>
            </a:r>
            <a:endParaRPr lang="en-US"/>
          </a:p>
        </p:txBody>
      </p:sp>
      <p:sp>
        <p:nvSpPr>
          <p:cNvPr id="9" name="Text Box 8"/>
          <p:cNvSpPr txBox="1"/>
          <p:nvPr/>
        </p:nvSpPr>
        <p:spPr>
          <a:xfrm>
            <a:off x="2680970" y="5190490"/>
            <a:ext cx="6814820" cy="645160"/>
          </a:xfrm>
          <a:prstGeom prst="rect">
            <a:avLst/>
          </a:prstGeom>
          <a:solidFill>
            <a:schemeClr val="bg2">
              <a:lumMod val="90000"/>
            </a:schemeClr>
          </a:solidFill>
        </p:spPr>
        <p:txBody>
          <a:bodyPr wrap="square" rtlCol="0">
            <a:spAutoFit/>
          </a:bodyPr>
          <a:p>
            <a:pPr algn="ctr"/>
            <a:r>
              <a:rPr lang="en-US"/>
              <a:t>NOVEMBER 7,2024</a:t>
            </a:r>
            <a:endParaRPr lang="en-US"/>
          </a:p>
          <a:p>
            <a:pPr algn="ctr"/>
            <a:r>
              <a:rPr lang="en-US"/>
              <a:t>ANUDEEP ORGANIZATION ACCENTURE INDUSTRY BASED TRAINING</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br>
              <a:rPr lang="en-US"/>
            </a:br>
            <a:endParaRPr lang="en-US"/>
          </a:p>
        </p:txBody>
      </p:sp>
      <p:sp>
        <p:nvSpPr>
          <p:cNvPr id="3" name="Subtitle 2"/>
          <p:cNvSpPr>
            <a:spLocks noGrp="1"/>
          </p:cNvSpPr>
          <p:nvPr>
            <p:ph type="subTitle" idx="1"/>
          </p:nvPr>
        </p:nvSpPr>
        <p:spPr/>
        <p:txBody>
          <a:bodyPr/>
          <a:p>
            <a:endParaRPr lang="en-US"/>
          </a:p>
          <a:p>
            <a:endParaRPr lang="en-US"/>
          </a:p>
        </p:txBody>
      </p:sp>
      <p:sp>
        <p:nvSpPr>
          <p:cNvPr id="4" name="Text Box 3"/>
          <p:cNvSpPr txBox="1"/>
          <p:nvPr/>
        </p:nvSpPr>
        <p:spPr>
          <a:xfrm>
            <a:off x="1270" y="0"/>
            <a:ext cx="12190730" cy="6858000"/>
          </a:xfrm>
          <a:prstGeom prst="rect">
            <a:avLst/>
          </a:prstGeom>
          <a:solidFill>
            <a:schemeClr val="bg2">
              <a:lumMod val="90000"/>
            </a:schemeClr>
          </a:solidFill>
        </p:spPr>
        <p:txBody>
          <a:bodyPr wrap="square" rtlCol="0">
            <a:noAutofit/>
          </a:bodyPr>
          <a:p>
            <a:r>
              <a:rPr lang="en-US" b="1"/>
              <a:t>1.Title</a:t>
            </a:r>
            <a:endParaRPr lang="en-US" b="1"/>
          </a:p>
          <a:p>
            <a:r>
              <a:rPr lang="en-US"/>
              <a:t>E-commerce Sales Dashboard</a:t>
            </a:r>
            <a:endParaRPr lang="en-US"/>
          </a:p>
          <a:p>
            <a:r>
              <a:rPr lang="en-US" b="1"/>
              <a:t>2.Introduction</a:t>
            </a:r>
            <a:endParaRPr lang="en-US" b="1"/>
          </a:p>
          <a:p>
            <a:r>
              <a:rPr lang="en-US" b="1"/>
              <a:t>   </a:t>
            </a:r>
            <a:r>
              <a:rPr lang="en-US"/>
              <a:t>I have create  a dashboard to track and analyze the online sales across india.The  E-commerce Sales Dashboard project focuses on building an insightful and interactive dashboard using Power BI, enhanced by Python libraries like Pandas and Matplotlib for data manipulation and custom visualizations.The goal is to provide actionable insights into key performance indicators, sales patterns, and customer behaviors for Madhav E-commerce to support strategic decision-making.</a:t>
            </a:r>
            <a:endParaRPr lang="en-US"/>
          </a:p>
          <a:p>
            <a:r>
              <a:rPr lang="en-US" b="1"/>
              <a:t>3.Objectives</a:t>
            </a:r>
            <a:endParaRPr lang="en-US"/>
          </a:p>
          <a:p>
            <a:pPr marL="285750" indent="-285750">
              <a:buFont typeface="Arial" panose="020B0604020202020204" pitchFamily="34" charset="0"/>
              <a:buChar char="•"/>
            </a:pPr>
            <a:r>
              <a:rPr lang="en-US"/>
              <a:t>To Create Visualizations into dashboard I have Used simple charts and graphs (like bar charts and line graphs) to make data easy to understand and visually engaging.</a:t>
            </a:r>
            <a:endParaRPr lang="en-US"/>
          </a:p>
          <a:p>
            <a:pPr marL="285750" indent="-285750">
              <a:buFont typeface="Arial" panose="020B0604020202020204" pitchFamily="34" charset="0"/>
              <a:buChar char="•"/>
            </a:pPr>
            <a:r>
              <a:rPr lang="en-US"/>
              <a:t>To Allow users to filter and explore the data based on criteria like month, location, and product category, so they can find the information they need quickly .</a:t>
            </a:r>
            <a:endParaRPr lang="en-US"/>
          </a:p>
          <a:p>
            <a:pPr marL="285750" indent="-285750">
              <a:buFont typeface="Arial" panose="020B0604020202020204" pitchFamily="34" charset="0"/>
              <a:buChar char="•"/>
            </a:pPr>
            <a:r>
              <a:rPr lang="en-US"/>
              <a:t>To Show the sales performance in different regions.</a:t>
            </a:r>
            <a:endParaRPr lang="en-US"/>
          </a:p>
          <a:p>
            <a:pPr marL="285750" indent="-285750">
              <a:buFont typeface="Arial" panose="020B0604020202020204" pitchFamily="34" charset="0"/>
              <a:buChar char="•"/>
            </a:pPr>
            <a:r>
              <a:rPr lang="en-US"/>
              <a:t>To Understand demand patterns across different locations with in the country.</a:t>
            </a:r>
            <a:endParaRPr lang="en-US"/>
          </a:p>
          <a:p>
            <a:pPr indent="0">
              <a:buFont typeface="Arial" panose="020B0604020202020204" pitchFamily="34" charset="0"/>
              <a:buNone/>
            </a:pPr>
            <a:r>
              <a:rPr lang="en-US" b="1"/>
              <a:t>4.Scope of Work</a:t>
            </a:r>
            <a:endParaRPr lang="en-US" b="1"/>
          </a:p>
          <a:p>
            <a:pPr marL="285750" indent="-285750">
              <a:buFont typeface="Arial" panose="020B0604020202020204" pitchFamily="34" charset="0"/>
              <a:buChar char="•"/>
            </a:pPr>
            <a:r>
              <a:rPr lang="en-US"/>
              <a:t>Data Sources: Import data from kaggle sources (CSV files) that contain information on products, orders, sales, customers, and states.</a:t>
            </a:r>
            <a:endParaRPr lang="en-US"/>
          </a:p>
          <a:p>
            <a:pPr marL="285750" indent="-285750">
              <a:buFont typeface="Arial" panose="020B0604020202020204" pitchFamily="34" charset="0"/>
              <a:buChar char="•"/>
            </a:pPr>
            <a:r>
              <a:rPr lang="en-US"/>
              <a:t>Data Preparation: Loading and preprocessing e-commerce data in Power BI using Python (Pandas).</a:t>
            </a:r>
            <a:endParaRPr lang="en-US"/>
          </a:p>
          <a:p>
            <a:pPr marL="285750" indent="-285750">
              <a:buFont typeface="Arial" panose="020B0604020202020204" pitchFamily="34" charset="0"/>
              <a:buChar char="•"/>
            </a:pPr>
            <a:r>
              <a:rPr lang="en-US"/>
              <a:t>Dashboard Creation: Building Power BI visualizations toCreate a clean and intuitive layout with Power BI’s drag-and-drop features and integrating custom Matplotlib charts where needed.</a:t>
            </a:r>
            <a:endParaRPr lang="en-US"/>
          </a:p>
          <a:p>
            <a:pPr marL="285750" indent="-285750">
              <a:buFont typeface="Arial" panose="020B0604020202020204" pitchFamily="34" charset="0"/>
              <a:buChar char="•"/>
            </a:pPr>
            <a:r>
              <a:rPr lang="en-US"/>
              <a:t>Analysis: Performing state-level profit analysis, customer segmentation, and trend analysis using both Power BI's native tools and Python scripts.</a:t>
            </a:r>
            <a:endParaRPr lang="en-US"/>
          </a:p>
          <a:p>
            <a:pPr marL="285750" indent="-285750">
              <a:buFont typeface="Arial" panose="020B0604020202020204" pitchFamily="34" charset="0"/>
              <a:buChar char="•"/>
            </a:pPr>
            <a:r>
              <a:rPr lang="en-US"/>
              <a:t>Python Scripts in Power BI: Utilize Power BI's Python integration to run custom Python scripts and embed Matplotlib visualizations directly within the Power BI dashboard.</a:t>
            </a:r>
            <a:endParaRPr lang="en-US"/>
          </a:p>
          <a:p>
            <a:pPr marL="285750" indent="-285750">
              <a:buFont typeface="Arial" panose="020B0604020202020204" pitchFamily="34" charset="0"/>
              <a:buChar char="•"/>
            </a:pP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a:br>
            <a:endParaRPr lang="en-US"/>
          </a:p>
        </p:txBody>
      </p:sp>
      <p:sp>
        <p:nvSpPr>
          <p:cNvPr id="3" name="Content Placeholder 2"/>
          <p:cNvSpPr>
            <a:spLocks noGrp="1"/>
          </p:cNvSpPr>
          <p:nvPr>
            <p:ph idx="1"/>
          </p:nvPr>
        </p:nvSpPr>
        <p:spPr/>
        <p:txBody>
          <a:bodyPr/>
          <a:p>
            <a:endParaRPr lang="en-US"/>
          </a:p>
          <a:p>
            <a:endParaRPr lang="en-US"/>
          </a:p>
        </p:txBody>
      </p:sp>
      <p:sp>
        <p:nvSpPr>
          <p:cNvPr id="7" name="Text Box 6"/>
          <p:cNvSpPr txBox="1"/>
          <p:nvPr/>
        </p:nvSpPr>
        <p:spPr>
          <a:xfrm>
            <a:off x="635" y="635"/>
            <a:ext cx="12190730" cy="6856730"/>
          </a:xfrm>
          <a:prstGeom prst="rect">
            <a:avLst/>
          </a:prstGeom>
          <a:solidFill>
            <a:schemeClr val="bg2">
              <a:lumMod val="90000"/>
            </a:schemeClr>
          </a:solidFill>
        </p:spPr>
        <p:txBody>
          <a:bodyPr wrap="square" rtlCol="0" anchor="t">
            <a:noAutofit/>
          </a:bodyPr>
          <a:p>
            <a:r>
              <a:rPr lang="en-US" b="1">
                <a:sym typeface="+mn-ea"/>
              </a:rPr>
              <a:t>5.Methodology</a:t>
            </a:r>
            <a:endParaRPr lang="en-US" b="1"/>
          </a:p>
          <a:p>
            <a:r>
              <a:rPr lang="en-US">
                <a:sym typeface="+mn-ea"/>
              </a:rPr>
              <a:t> The data loading and basic transformations are handled within Power BI’s data model.  For  data manipulation, Pandas scripts are embedded within Power BI to clean, preprocess, and structure the data. Matplotlib is used within Power BI to create highly customized visual elements, enhancing the standard Power BI visual library.</a:t>
            </a:r>
            <a:endParaRPr lang="en-US" b="1">
              <a:sym typeface="+mn-ea"/>
            </a:endParaRPr>
          </a:p>
          <a:p>
            <a:r>
              <a:rPr lang="en-US" b="1">
                <a:sym typeface="+mn-ea"/>
              </a:rPr>
              <a:t>6.Modeling</a:t>
            </a:r>
            <a:endParaRPr lang="en-US" b="1"/>
          </a:p>
          <a:p>
            <a:pPr marL="285750" indent="-285750">
              <a:buFont typeface="Arial" panose="020B0604020202020204" pitchFamily="34" charset="0"/>
              <a:buChar char="•"/>
            </a:pPr>
            <a:r>
              <a:rPr lang="en-US">
                <a:sym typeface="+mn-ea"/>
              </a:rPr>
              <a:t>Implement descriptive statistics for summary insights.</a:t>
            </a:r>
            <a:endParaRPr lang="en-US"/>
          </a:p>
          <a:p>
            <a:pPr marL="285750" indent="-285750">
              <a:buFont typeface="Arial" panose="020B0604020202020204" pitchFamily="34" charset="0"/>
              <a:buChar char="•"/>
            </a:pPr>
            <a:r>
              <a:rPr lang="en-US">
                <a:sym typeface="+mn-ea"/>
              </a:rPr>
              <a:t>Create time series analysis for tracking sales patterns.</a:t>
            </a:r>
            <a:endParaRPr lang="en-US"/>
          </a:p>
          <a:p>
            <a:pPr marL="285750" indent="-285750">
              <a:buFont typeface="Arial" panose="020B0604020202020204" pitchFamily="34" charset="0"/>
              <a:buChar char="•"/>
            </a:pPr>
            <a:r>
              <a:rPr lang="en-US">
                <a:sym typeface="+mn-ea"/>
              </a:rPr>
              <a:t>Utilize clustering for customer segmentation , using Python in Power BI.</a:t>
            </a:r>
            <a:endParaRPr lang="en-US"/>
          </a:p>
          <a:p>
            <a:r>
              <a:rPr lang="en-US" b="1">
                <a:sym typeface="+mn-ea"/>
              </a:rPr>
              <a:t>8.Tools and Technology</a:t>
            </a:r>
            <a:endParaRPr lang="en-US" b="1"/>
          </a:p>
          <a:p>
            <a:pPr marL="342900" indent="-342900">
              <a:buAutoNum type="arabicPeriod"/>
            </a:pPr>
            <a:r>
              <a:rPr lang="en-US">
                <a:sym typeface="+mn-ea"/>
              </a:rPr>
              <a:t>Data Processing: Python (Pandas for data manipulation)</a:t>
            </a:r>
            <a:endParaRPr lang="en-US"/>
          </a:p>
          <a:p>
            <a:pPr marL="342900" indent="-342900">
              <a:buAutoNum type="arabicPeriod"/>
            </a:pPr>
            <a:r>
              <a:rPr lang="en-US">
                <a:sym typeface="+mn-ea"/>
              </a:rPr>
              <a:t>Visualization: Power BI with embedded Matplotlib for custom visuals</a:t>
            </a:r>
            <a:endParaRPr lang="en-US"/>
          </a:p>
          <a:p>
            <a:pPr marL="342900" indent="-342900">
              <a:buAutoNum type="arabicPeriod"/>
            </a:pPr>
            <a:r>
              <a:rPr lang="en-US">
                <a:sym typeface="+mn-ea"/>
              </a:rPr>
              <a:t>Database: Integration with data sources  CSV files</a:t>
            </a:r>
            <a:endParaRPr lang="en-US">
              <a:sym typeface="+mn-ea"/>
            </a:endParaRPr>
          </a:p>
          <a:p>
            <a:pPr marL="342900" indent="-342900">
              <a:buAutoNum type="arabicPeriod"/>
            </a:pPr>
            <a:r>
              <a:rPr lang="en-US"/>
              <a:t>Upload: Github</a:t>
            </a:r>
            <a:endParaRPr lang="en-US"/>
          </a:p>
          <a:p>
            <a:r>
              <a:rPr lang="en-US" b="1">
                <a:sym typeface="+mn-ea"/>
              </a:rPr>
              <a:t>9.Expected Outcomes</a:t>
            </a:r>
            <a:endParaRPr lang="en-US" b="1">
              <a:sym typeface="+mn-ea"/>
            </a:endParaRPr>
          </a:p>
          <a:p>
            <a:r>
              <a:rPr lang="en-US">
                <a:sym typeface="+mn-ea"/>
              </a:rPr>
              <a:t>A dynamic Power BI dashboard with integrated Python-based custom visualizations for enhanced analytical depth and            actionable Insights on state-level profits, customer behavior trends, and sales patterns.</a:t>
            </a:r>
            <a:endParaRPr lang="en-US"/>
          </a:p>
          <a:p>
            <a:pPr indent="0">
              <a:buFont typeface="Arial" panose="020B0604020202020204" pitchFamily="34" charset="0"/>
              <a:buNone/>
            </a:pPr>
            <a:r>
              <a:rPr lang="en-US" b="1">
                <a:sym typeface="+mn-ea"/>
              </a:rPr>
              <a:t>10.Timelines</a:t>
            </a:r>
            <a:endParaRPr lang="en-US" b="1"/>
          </a:p>
          <a:p>
            <a:r>
              <a:rPr lang="en-US"/>
              <a:t>The E-commerce Sales Dashboard project will be completed in 3 weeks, with stages including planning, data preparation, dashboard design, testing, deployment, and ongoing maintenance. Key milestones include data analysis, interactive dashboard development in Power BI.</a:t>
            </a:r>
            <a:endParaRPr lang="en-US"/>
          </a:p>
          <a:p>
            <a:r>
              <a:rPr lang="en-US" b="1">
                <a:sym typeface="+mn-ea"/>
              </a:rPr>
              <a:t>Conclusion</a:t>
            </a:r>
            <a:endParaRPr lang="en-US" b="1"/>
          </a:p>
          <a:p>
            <a:r>
              <a:rPr lang="en-US">
                <a:sym typeface="+mn-ea"/>
              </a:rPr>
              <a:t>The E-commerce Sales Dashboard will provide a robust, Python-enhanced analytical platform within Power BI, enabling E-commerce to leverage in-depth sales insights and improve operational strategies.</a:t>
            </a:r>
            <a:endParaRPr lang="en-US">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3487</Words>
  <Application>WPS Presentation</Application>
  <PresentationFormat>Widescreen</PresentationFormat>
  <Paragraphs>61</Paragraphs>
  <Slides>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vt:i4>
      </vt:variant>
    </vt:vector>
  </HeadingPairs>
  <TitlesOfParts>
    <vt:vector size="12" baseType="lpstr">
      <vt:lpstr>Arial</vt:lpstr>
      <vt:lpstr>SimSun</vt:lpstr>
      <vt:lpstr>Wingdings</vt:lpstr>
      <vt:lpstr>Calibri Light</vt:lpstr>
      <vt:lpstr>Calibri</vt:lpstr>
      <vt:lpstr>Microsoft YaHei</vt:lpstr>
      <vt:lpstr>Arial Unicode MS</vt:lpstr>
      <vt:lpstr>Wingdings</vt:lpstr>
      <vt:lpstr>Office Theme</vt:lpstr>
      <vt:lpstr> </vt:lpstr>
      <vt:lpstr>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dc:title>
  <dc:creator>Naresh Nagar</dc:creator>
  <cp:lastModifiedBy>Naresh Nagar</cp:lastModifiedBy>
  <cp:revision>9</cp:revision>
  <dcterms:created xsi:type="dcterms:W3CDTF">2024-11-07T03:18:00Z</dcterms:created>
  <dcterms:modified xsi:type="dcterms:W3CDTF">2024-11-11T11:46:03Z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152142C80307489EA38C228C37C2042F_11</vt:lpwstr>
  </property>
  <property fmtid="{D5CDD505-2E9C-101B-9397-08002B2CF9AE}" pid="3" name="KSOProductBuildVer">
    <vt:lpwstr>1033-12.2.0.18607</vt:lpwstr>
  </property>
</Properties>
</file>