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4" r:id="rId5"/>
    <p:sldId id="285" r:id="rId6"/>
    <p:sldId id="290" r:id="rId7"/>
    <p:sldId id="265" r:id="rId8"/>
    <p:sldId id="274" r:id="rId9"/>
    <p:sldId id="279" r:id="rId10"/>
    <p:sldId id="280" r:id="rId11"/>
    <p:sldId id="281" r:id="rId12"/>
    <p:sldId id="282" r:id="rId13"/>
    <p:sldId id="284" r:id="rId14"/>
    <p:sldId id="286" r:id="rId15"/>
    <p:sldId id="262" r:id="rId16"/>
    <p:sldId id="271" r:id="rId17"/>
    <p:sldId id="288" r:id="rId18"/>
    <p:sldId id="272" r:id="rId19"/>
    <p:sldId id="289" r:id="rId20"/>
    <p:sldId id="283" r:id="rId21"/>
    <p:sldId id="266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4T10:58:34.380" idx="1">
    <p:pos x="10" y="10"/>
    <p:text/>
  </p:cm>
  <p:cm authorId="1" dt="2024-05-04T10:58:41.138" idx="2">
    <p:pos x="166" y="166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0ED49-8245-4446-9D5F-C99DFF4C6A03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B372A-AF43-41B5-853F-322D8C783C1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59B87-F067-4F3E-BB04-9949BFB2F80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4288-A7CA-4D55-AC16-07501CA5569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4041543"/>
            <a:ext cx="72461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Data Analysis on Tel</a:t>
            </a:r>
            <a:r>
              <a:rPr lang="en-IN" sz="2800" b="1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evisions</a:t>
            </a:r>
            <a:endParaRPr lang="en-IN" sz="2800" b="1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1733" y="3656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Cleaned Data Frame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276" y="1239253"/>
            <a:ext cx="10695119" cy="4379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0" y="3914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Steps Involved In Data Analysis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89501" y="4164161"/>
            <a:ext cx="2101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Exploratory Data Analysis (EDA)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223705" y="2187024"/>
            <a:ext cx="7436582" cy="2748579"/>
            <a:chOff x="1603513" y="1483403"/>
            <a:chExt cx="7436582" cy="274857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1603513" y="1483403"/>
              <a:ext cx="1868556" cy="901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03513" y="1736899"/>
              <a:ext cx="204083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600" b="0" i="0" dirty="0">
                  <a:solidFill>
                    <a:srgbClr val="0D0D0D"/>
                  </a:solidFill>
                  <a:effectLst/>
                  <a:latin typeface="Söhne"/>
                </a:rPr>
                <a:t>Objectives Definition</a:t>
              </a:r>
              <a:endParaRPr lang="en-US" sz="1600" b="0" i="0" dirty="0">
                <a:solidFill>
                  <a:srgbClr val="0D0D0D"/>
                </a:solidFill>
                <a:effectLst/>
                <a:latin typeface="Söhne"/>
              </a:endParaRP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4432852" y="1483403"/>
              <a:ext cx="1868556" cy="901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35556" y="1736899"/>
              <a:ext cx="1663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0D0D0D"/>
                  </a:solidFill>
                  <a:effectLst/>
                  <a:latin typeface="Söhne"/>
                </a:rPr>
                <a:t>Data Collection</a:t>
              </a:r>
              <a:endParaRPr lang="en-US" b="0" i="0" dirty="0">
                <a:solidFill>
                  <a:srgbClr val="0D0D0D"/>
                </a:solidFill>
                <a:effectLst/>
                <a:latin typeface="Söhne"/>
              </a:endParaRPr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7171539" y="1483403"/>
              <a:ext cx="1868556" cy="901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50443" y="1736899"/>
              <a:ext cx="15107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0D0D0D"/>
                  </a:solidFill>
                  <a:effectLst/>
                  <a:latin typeface="Söhne"/>
                </a:rPr>
                <a:t>Data Cleaning</a:t>
              </a:r>
              <a:endParaRPr lang="en-US" b="0" i="0" dirty="0">
                <a:solidFill>
                  <a:srgbClr val="0D0D0D"/>
                </a:solidFill>
                <a:effectLst/>
                <a:latin typeface="Söhne"/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7171539" y="3330834"/>
              <a:ext cx="1868556" cy="901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4442791" y="3330834"/>
              <a:ext cx="1868556" cy="90114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55433" y="3596742"/>
              <a:ext cx="17559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dirty="0">
                  <a:solidFill>
                    <a:srgbClr val="0D0D0D"/>
                  </a:solidFill>
                  <a:latin typeface="Söhne"/>
                </a:rPr>
                <a:t>Documentation</a:t>
              </a:r>
              <a:endParaRPr lang="en-US" b="0" i="0" dirty="0">
                <a:solidFill>
                  <a:srgbClr val="0D0D0D"/>
                </a:solidFill>
                <a:effectLst/>
                <a:latin typeface="Söhne"/>
              </a:endParaRPr>
            </a:p>
          </p:txBody>
        </p:sp>
        <p:sp>
          <p:nvSpPr>
            <p:cNvPr id="25" name="Arrow: Right 24"/>
            <p:cNvSpPr/>
            <p:nvPr/>
          </p:nvSpPr>
          <p:spPr>
            <a:xfrm>
              <a:off x="3644348" y="1921565"/>
              <a:ext cx="609600" cy="18466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Arrow: Right 25"/>
            <p:cNvSpPr/>
            <p:nvPr/>
          </p:nvSpPr>
          <p:spPr>
            <a:xfrm>
              <a:off x="6493564" y="1916713"/>
              <a:ext cx="609600" cy="18466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Arrow: Right 27"/>
            <p:cNvSpPr/>
            <p:nvPr/>
          </p:nvSpPr>
          <p:spPr>
            <a:xfrm rot="5400000">
              <a:off x="7747721" y="2803368"/>
              <a:ext cx="609600" cy="18466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Arrow: Right 28"/>
            <p:cNvSpPr/>
            <p:nvPr/>
          </p:nvSpPr>
          <p:spPr>
            <a:xfrm rot="10800000">
              <a:off x="6418277" y="3745205"/>
              <a:ext cx="609600" cy="184666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9763" y="-77"/>
            <a:ext cx="651671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       Uni variate</a:t>
            </a:r>
            <a:endParaRPr lang="en-US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Count Plot for Brands</a:t>
            </a:r>
            <a:endParaRPr lang="en-US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65027" y="2060812"/>
            <a:ext cx="368489" cy="3534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15628" y="953038"/>
            <a:ext cx="6336286" cy="44101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5318" y="5395618"/>
            <a:ext cx="84614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Useful when you want to show the count or sum of a numerical variable for each category. </a:t>
            </a:r>
            <a:endParaRPr lang="en-US" sz="16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Suitable for visualizing the frequency or total within each category.</a:t>
            </a:r>
            <a:endParaRPr lang="en-US" sz="16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2940" y="5528370"/>
            <a:ext cx="7761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Ideal for the distribution of categorical variable for Operating System.</a:t>
            </a:r>
            <a:endParaRPr lang="en-US" sz="16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2060"/>
                </a:solidFill>
                <a:cs typeface="Times New Roman" panose="02020603050405020304" pitchFamily="18" charset="0"/>
              </a:rPr>
              <a:t>Bar Plot Provides information count of ratings.</a:t>
            </a:r>
            <a:endParaRPr lang="en-IN" sz="16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31466"/>
            <a:ext cx="3151905" cy="5730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2896" y="836711"/>
            <a:ext cx="4475729" cy="46110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4092" y="232848"/>
            <a:ext cx="6763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Price &amp; Brands using Boxplot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42678" y="1150713"/>
            <a:ext cx="4739748" cy="4259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9592" y="6284926"/>
            <a:ext cx="3151905" cy="5730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4506" y="251236"/>
            <a:ext cx="61229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cs typeface="Times New Roman" panose="02020603050405020304" pitchFamily="18" charset="0"/>
              </a:rPr>
              <a:t>Brands  Based on OS(Operating System)</a:t>
            </a:r>
            <a:endParaRPr lang="en-IN" sz="28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9447" y="920940"/>
            <a:ext cx="7286324" cy="4553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2384" y="329768"/>
            <a:ext cx="6732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Price &amp; Brand using boxplot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6930" y="1441526"/>
            <a:ext cx="5064598" cy="37490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67814" y="5620041"/>
            <a:ext cx="7830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Useful for visualizing the numerical vs categorical variables.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Provides information about median, and quartiles, and potential outliers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08182" y="4977920"/>
            <a:ext cx="94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Box Plot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74" y="1553191"/>
            <a:ext cx="5152696" cy="33053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009" y="1305942"/>
            <a:ext cx="5425504" cy="36725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78" y="1264645"/>
            <a:ext cx="5511078" cy="3713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37886" y="338666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108840"/>
            <a:ext cx="3151905" cy="573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0728" y="1194200"/>
            <a:ext cx="7458276" cy="42820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89672" y="440156"/>
            <a:ext cx="566483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Visualizing Original-Discount Prices  Patterns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632571" y="5476215"/>
            <a:ext cx="926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Bar plot</a:t>
            </a:r>
            <a:endParaRPr lang="en-US" dirty="0"/>
          </a:p>
        </p:txBody>
      </p:sp>
    </p:spTree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2565" y="479020"/>
            <a:ext cx="4757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cs typeface="Times New Roman" panose="02020603050405020304" pitchFamily="18" charset="0"/>
              </a:rPr>
              <a:t>Highest Ratings &amp; Brands</a:t>
            </a:r>
            <a:endParaRPr lang="en-IN" sz="24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5858" y="959453"/>
            <a:ext cx="6235803" cy="4295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1278" y="5693355"/>
            <a:ext cx="8912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Displays individual data points along the categorical axis.</a:t>
            </a:r>
            <a:endParaRPr lang="en-US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Useful for visualizing the distribution of the numerical variable for each category.</a:t>
            </a:r>
            <a:endParaRPr lang="en-IN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4309" y="5135533"/>
            <a:ext cx="8912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00455" y="5236460"/>
            <a:ext cx="248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Strip Plot or Swarm Plot: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33" y="241012"/>
            <a:ext cx="50653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Conclusion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133" y="1118094"/>
            <a:ext cx="11568777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MI Brand produces Highest Number Of Products &amp; Most Number Products Having Google Operating System 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US" altLang="en-IN" dirty="0">
                <a:solidFill>
                  <a:srgbClr val="002060"/>
                </a:solidFill>
              </a:rPr>
              <a:t>In </a:t>
            </a:r>
            <a:r>
              <a:rPr lang="en-IN" dirty="0">
                <a:solidFill>
                  <a:srgbClr val="002060"/>
                </a:solidFill>
              </a:rPr>
              <a:t>2023 Highest Number Of Products Launched Year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Samsung Brand Has The Highest Price Value &amp; Thomson Brand Has The Lowest Price Value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 Samsung Brand Has The Highest Discounted Product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Samsung And LG Are The Highest Ratings Brands</a:t>
            </a:r>
            <a:endParaRPr lang="en-US" alt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8609" y="588366"/>
            <a:ext cx="5155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43209" y="2914247"/>
            <a:ext cx="3849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'Victory Behind The Fear'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73874" y="1221735"/>
            <a:ext cx="2947451" cy="42130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568222" y="532855"/>
            <a:ext cx="10508779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Name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IN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Nikhitha</a:t>
            </a:r>
            <a:r>
              <a:rPr lang="en-IN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IN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Pancherpula</a:t>
            </a:r>
            <a:r>
              <a:rPr lang="en-IN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Qualification : </a:t>
            </a:r>
            <a:r>
              <a:rPr lang="en-IN" sz="1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Bsc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(Computer Science) </a:t>
            </a:r>
            <a:endParaRPr lang="en-IN" sz="16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0D0D0D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0D0D0D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sz="16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60234" y="532855"/>
            <a:ext cx="5947016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400" b="0" i="0" u="sng" strike="noStrike" cap="none" dirty="0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About </a:t>
            </a:r>
            <a:r>
              <a:rPr lang="en-IN" sz="2400" u="sng" dirty="0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Us</a:t>
            </a:r>
            <a:endParaRPr lang="en-IN" sz="2400" u="sng" dirty="0">
              <a:solidFill>
                <a:srgbClr val="00206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68222" y="2626317"/>
            <a:ext cx="10047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Name</a:t>
            </a:r>
            <a:r>
              <a:rPr lang="en-IN" b="1" dirty="0">
                <a:solidFill>
                  <a:schemeClr val="dk1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: K Naresh Yadav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Calibri" panose="020F0502020204030204"/>
              <a:buChar char="•"/>
            </a:pPr>
            <a:r>
              <a:rPr lang="en-IN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Qualification : 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MCA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07623" y="2048933"/>
            <a:ext cx="5041377" cy="276440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657746" y="3044279"/>
            <a:ext cx="459664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rgbClr val="00206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789" y="151689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5043" y="2905770"/>
            <a:ext cx="2994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1" b="24441"/>
          <a:stretch>
            <a:fillRect/>
          </a:stretch>
        </p:blipFill>
        <p:spPr>
          <a:xfrm>
            <a:off x="1040211" y="550362"/>
            <a:ext cx="10359225" cy="22111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88580" y="3682223"/>
            <a:ext cx="10111409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want Televisions for Entertainment, information, education, connectivity, socializing, advertising and cultural influence.</a:t>
            </a: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 of Televisions and suggests a best Televisions</a:t>
            </a: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709" y="4971477"/>
            <a:ext cx="4139168" cy="1734834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36106" y="2720958"/>
            <a:ext cx="6719787" cy="32053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09533" y="1904931"/>
            <a:ext cx="6941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Philo Taylor Farnsworth invented the first Electronic television in 1927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892" y="731671"/>
            <a:ext cx="3426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About Televisions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4287" y="1195872"/>
            <a:ext cx="5671713" cy="38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400" u="sng" dirty="0">
                <a:solidFill>
                  <a:srgbClr val="002060"/>
                </a:solidFill>
                <a:latin typeface="Lato Black"/>
                <a:ea typeface="Lato Black"/>
                <a:cs typeface="Lato Black"/>
                <a:sym typeface="Lato Black"/>
              </a:rPr>
              <a:t>Contents:</a:t>
            </a:r>
            <a:endParaRPr lang="en-IN" sz="2400" u="sng" dirty="0">
              <a:solidFill>
                <a:srgbClr val="002060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287" y="1982450"/>
            <a:ext cx="5348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for web-Scrapping</a:t>
            </a:r>
            <a:r>
              <a:rPr lang="en-IN" sz="2000" b="1" dirty="0"/>
              <a:t> 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Data Manipulation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00" y="6283168"/>
            <a:ext cx="3149600" cy="574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466" y="1008042"/>
            <a:ext cx="609600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2800" b="1" u="sng" dirty="0">
                <a:solidFill>
                  <a:srgbClr val="002060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Tools (Libraries) used:</a:t>
            </a:r>
            <a:endParaRPr lang="en-IN" sz="2800" b="1" u="sng" dirty="0">
              <a:solidFill>
                <a:srgbClr val="002060"/>
              </a:solidFill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3466" y="1657504"/>
            <a:ext cx="2980268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Python</a:t>
            </a:r>
            <a:endParaRPr lang="en-IN" sz="1800" b="1" dirty="0"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 panose="020B0604020202020204" pitchFamily="34" charset="0"/>
              <a:buChar char="•"/>
            </a:pPr>
            <a:endParaRPr lang="en-IN" sz="1800" b="1" dirty="0"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Pandas</a:t>
            </a:r>
            <a:endParaRPr lang="en-IN" sz="1800" b="1" dirty="0"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 panose="020B0604020202020204" pitchFamily="34" charset="0"/>
              <a:buChar char="•"/>
            </a:pPr>
            <a:endParaRPr lang="en-IN" sz="1800" b="1" dirty="0"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NumPy</a:t>
            </a:r>
            <a:endParaRPr lang="en-IN" sz="1800" b="1" dirty="0"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 panose="020B0604020202020204" pitchFamily="34" charset="0"/>
              <a:buChar char="•"/>
            </a:pPr>
            <a:endParaRPr lang="en-IN" sz="1800" b="1" dirty="0"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Matplotlib</a:t>
            </a:r>
            <a:endParaRPr lang="en-IN" sz="1800" b="1" dirty="0"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 panose="020B0604020202020204" pitchFamily="34" charset="0"/>
              <a:buChar char="•"/>
            </a:pPr>
            <a:endParaRPr lang="en-IN" sz="1800" b="1" dirty="0"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Seaborn</a:t>
            </a:r>
            <a:endParaRPr lang="en-IN" sz="1800" b="1" dirty="0"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  <a:p>
            <a:pPr marL="285750" marR="0" lvl="0" indent="-2857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BeautifulSoup</a:t>
            </a:r>
            <a:endParaRPr lang="en-IN" sz="1800" b="1" dirty="0">
              <a:latin typeface="Times New Roman" panose="02020603050405020304" pitchFamily="18" charset="0"/>
              <a:ea typeface="Lato Black"/>
              <a:cs typeface="Times New Roman" panose="02020603050405020304" pitchFamily="18" charset="0"/>
              <a:sym typeface="Lat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5010" y="-102235"/>
            <a:ext cx="4721860" cy="12750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Website used for Data Analysis</a:t>
            </a: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Our is to gain insights into customer preference</a:t>
            </a:r>
            <a:endParaRPr lang="en-US" altLang="en-IN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7660" y="1173113"/>
            <a:ext cx="8948458" cy="4775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75042" y="928780"/>
            <a:ext cx="4041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data from the website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38" y="1780675"/>
            <a:ext cx="10650323" cy="3530428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6702" y="458057"/>
            <a:ext cx="3392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095" y="6284926"/>
            <a:ext cx="3151905" cy="573074"/>
          </a:xfrm>
          <a:prstGeom prst="rect">
            <a:avLst/>
          </a:prstGeom>
        </p:spPr>
      </p:pic>
      <p:pic>
        <p:nvPicPr>
          <p:cNvPr id="6" name="Graphic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7372" y="1039313"/>
            <a:ext cx="9317255" cy="5245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2137</Words>
  <Application>WPS Presentation</Application>
  <PresentationFormat>Widescreen</PresentationFormat>
  <Paragraphs>123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Calibri</vt:lpstr>
      <vt:lpstr>Lato Black</vt:lpstr>
      <vt:lpstr>Segoe Print</vt:lpstr>
      <vt:lpstr>Microsoft YaHei</vt:lpstr>
      <vt:lpstr>Arial Unicode MS</vt:lpstr>
      <vt:lpstr>Calibri Light</vt:lpstr>
      <vt:lpstr>Söhne</vt:lpstr>
      <vt:lpstr>Libre Baskerville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63</cp:revision>
  <dcterms:created xsi:type="dcterms:W3CDTF">2024-02-23T08:13:00Z</dcterms:created>
  <dcterms:modified xsi:type="dcterms:W3CDTF">2024-05-04T05:42:04Z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4FCAAAFF78A644F4899976962ECE17EB_12</vt:lpwstr>
  </property>
  <property fmtid="{D5CDD505-2E9C-101B-9397-08002B2CF9AE}" pid="3" name="KSOProductBuildVer">
    <vt:lpwstr>1033-12.2.0.16731</vt:lpwstr>
  </property>
</Properties>
</file>