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12192000" cy="6858000"/>
  <p:defaultTextStyle>
    <a:defPPr lvl="0">
      <a:defRPr lang="en-US"/>
    </a:defPPr>
    <a:lvl1pPr marL="0" lvl="0" algn="l" defTabSz="914400" rtl="0" eaLnBrk="1" latinLnBrk="0" hangingPunct="1">
      <a:defRPr sz="1800" kern="1200">
        <a:solidFill>
          <a:schemeClr val="tx1"/>
        </a:solidFill>
        <a:latin typeface="+mn-lt"/>
        <a:ea typeface="+mn-ea"/>
        <a:cs typeface="+mn-cs"/>
      </a:defRPr>
    </a:lvl1pPr>
    <a:lvl2pPr marL="457200" lvl="1" algn="l" defTabSz="914400" rtl="0" eaLnBrk="1" latinLnBrk="0" hangingPunct="1">
      <a:defRPr sz="1800" kern="1200">
        <a:solidFill>
          <a:schemeClr val="tx1"/>
        </a:solidFill>
        <a:latin typeface="+mn-lt"/>
        <a:ea typeface="+mn-ea"/>
        <a:cs typeface="+mn-cs"/>
      </a:defRPr>
    </a:lvl2pPr>
    <a:lvl3pPr marL="914400" lvl="2" algn="l" defTabSz="914400" rtl="0" eaLnBrk="1" latinLnBrk="0" hangingPunct="1">
      <a:defRPr sz="1800" kern="1200">
        <a:solidFill>
          <a:schemeClr val="tx1"/>
        </a:solidFill>
        <a:latin typeface="+mn-lt"/>
        <a:ea typeface="+mn-ea"/>
        <a:cs typeface="+mn-cs"/>
      </a:defRPr>
    </a:lvl3pPr>
    <a:lvl4pPr marL="1371600" lvl="3" algn="l" defTabSz="914400" rtl="0" eaLnBrk="1" latinLnBrk="0" hangingPunct="1">
      <a:defRPr sz="1800" kern="1200">
        <a:solidFill>
          <a:schemeClr val="tx1"/>
        </a:solidFill>
        <a:latin typeface="+mn-lt"/>
        <a:ea typeface="+mn-ea"/>
        <a:cs typeface="+mn-cs"/>
      </a:defRPr>
    </a:lvl4pPr>
    <a:lvl5pPr marL="1828800" lvl="4" algn="l" defTabSz="914400" rtl="0" eaLnBrk="1" latinLnBrk="0" hangingPunct="1">
      <a:defRPr sz="1800" kern="1200">
        <a:solidFill>
          <a:schemeClr val="tx1"/>
        </a:solidFill>
        <a:latin typeface="+mn-lt"/>
        <a:ea typeface="+mn-ea"/>
        <a:cs typeface="+mn-cs"/>
      </a:defRPr>
    </a:lvl5pPr>
    <a:lvl6pPr marL="2286000" lvl="5" algn="l" defTabSz="914400" rtl="0" eaLnBrk="1" latinLnBrk="0" hangingPunct="1">
      <a:defRPr sz="1800" kern="1200">
        <a:solidFill>
          <a:schemeClr val="tx1"/>
        </a:solidFill>
        <a:latin typeface="+mn-lt"/>
        <a:ea typeface="+mn-ea"/>
        <a:cs typeface="+mn-cs"/>
      </a:defRPr>
    </a:lvl6pPr>
    <a:lvl7pPr marL="2743200" lvl="6" algn="l" defTabSz="914400" rtl="0" eaLnBrk="1" latinLnBrk="0" hangingPunct="1">
      <a:defRPr sz="1800" kern="1200">
        <a:solidFill>
          <a:schemeClr val="tx1"/>
        </a:solidFill>
        <a:latin typeface="+mn-lt"/>
        <a:ea typeface="+mn-ea"/>
        <a:cs typeface="+mn-cs"/>
      </a:defRPr>
    </a:lvl7pPr>
    <a:lvl8pPr marL="3200400" lvl="7" algn="l" defTabSz="914400" rtl="0" eaLnBrk="1" latinLnBrk="0" hangingPunct="1">
      <a:defRPr sz="1800" kern="1200">
        <a:solidFill>
          <a:schemeClr val="tx1"/>
        </a:solidFill>
        <a:latin typeface="+mn-lt"/>
        <a:ea typeface="+mn-ea"/>
        <a:cs typeface="+mn-cs"/>
      </a:defRPr>
    </a:lvl8pPr>
    <a:lvl9pPr marL="3657600" lvl="8"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173" y="77"/>
      </p:cViewPr>
      <p:guideLst>
        <p:guide orient="horz" pos="2880"/>
        <p:guide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[devika nan mudhalvan.xlsx]Sheet3!PivotTable14</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EMPLOYEE</a:t>
            </a:r>
            <a:r>
              <a:rPr lang="en-IN" baseline="0"/>
              <a:t> PERFORMANCE ANALYSIS </a:t>
            </a:r>
            <a:endParaRPr lang="en-I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5.0075164753012685E-2"/>
          <c:y val="0.16638078068524259"/>
          <c:w val="0.62492381950708176"/>
          <c:h val="0.5924419169825994"/>
        </c:manualLayout>
      </c:layout>
      <c:barChart>
        <c:barDir val="col"/>
        <c:grouping val="clustered"/>
        <c:varyColors val="0"/>
        <c:ser>
          <c:idx val="0"/>
          <c:order val="0"/>
          <c:tx>
            <c:strRef>
              <c:f>Sheet3!$B$3:$B$4</c:f>
              <c:strCache>
                <c:ptCount val="1"/>
                <c:pt idx="0">
                  <c:v>HIGH</c:v>
                </c:pt>
              </c:strCache>
            </c:strRef>
          </c:tx>
          <c:spPr>
            <a:solidFill>
              <a:schemeClr val="accent1"/>
            </a:solidFill>
            <a:ln>
              <a:noFill/>
            </a:ln>
            <a:effectLst/>
          </c:spPr>
          <c:invertIfNegative val="0"/>
          <c:cat>
            <c:strRef>
              <c:f>Sheet3!$A$5:$A$15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Sheet3!$B$5:$B$15</c:f>
              <c:numCache>
                <c:formatCode>General</c:formatCode>
                <c:ptCount val="10"/>
                <c:pt idx="6">
                  <c:v>1</c:v>
                </c:pt>
                <c:pt idx="9">
                  <c:v>2</c:v>
                </c:pt>
              </c:numCache>
            </c:numRef>
          </c:val>
          <c:extLst>
            <c:ext xmlns:c16="http://schemas.microsoft.com/office/drawing/2014/chart" uri="{C3380CC4-5D6E-409C-BE32-E72D297353CC}">
              <c16:uniqueId val="{00000000-EE93-4891-8310-54C53A847E67}"/>
            </c:ext>
          </c:extLst>
        </c:ser>
        <c:ser>
          <c:idx val="1"/>
          <c:order val="1"/>
          <c:tx>
            <c:strRef>
              <c:f>Sheet3!$C$3:$C$4</c:f>
              <c:strCache>
                <c:ptCount val="1"/>
                <c:pt idx="0">
                  <c:v>LOW</c:v>
                </c:pt>
              </c:strCache>
            </c:strRef>
          </c:tx>
          <c:spPr>
            <a:solidFill>
              <a:schemeClr val="accent2"/>
            </a:solidFill>
            <a:ln>
              <a:noFill/>
            </a:ln>
            <a:effectLst/>
          </c:spPr>
          <c:invertIfNegative val="0"/>
          <c:trendline>
            <c:spPr>
              <a:ln w="19050" cap="rnd">
                <a:solidFill>
                  <a:schemeClr val="accent2"/>
                </a:solidFill>
                <a:prstDash val="sysDot"/>
              </a:ln>
              <a:effectLst/>
            </c:spPr>
            <c:trendlineType val="exp"/>
            <c:dispRSqr val="0"/>
            <c:dispEq val="0"/>
          </c:trendline>
          <c:cat>
            <c:strRef>
              <c:f>Sheet3!$A$5:$A$15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Sheet3!$C$5:$C$15</c:f>
              <c:numCache>
                <c:formatCode>General</c:formatCode>
                <c:ptCount val="10"/>
                <c:pt idx="1">
                  <c:v>2</c:v>
                </c:pt>
                <c:pt idx="2">
                  <c:v>1</c:v>
                </c:pt>
                <c:pt idx="3">
                  <c:v>1</c:v>
                </c:pt>
                <c:pt idx="6">
                  <c:v>2</c:v>
                </c:pt>
                <c:pt idx="8">
                  <c:v>2</c:v>
                </c:pt>
                <c:pt idx="9">
                  <c:v>1</c:v>
                </c:pt>
              </c:numCache>
            </c:numRef>
          </c:val>
          <c:extLst>
            <c:ext xmlns:c16="http://schemas.microsoft.com/office/drawing/2014/chart" uri="{C3380CC4-5D6E-409C-BE32-E72D297353CC}">
              <c16:uniqueId val="{00000002-EE93-4891-8310-54C53A847E67}"/>
            </c:ext>
          </c:extLst>
        </c:ser>
        <c:ser>
          <c:idx val="2"/>
          <c:order val="2"/>
          <c:tx>
            <c:strRef>
              <c:f>Sheet3!$D$3:$D$4</c:f>
              <c:strCache>
                <c:ptCount val="1"/>
                <c:pt idx="0">
                  <c:v>MEDIUM</c:v>
                </c:pt>
              </c:strCache>
            </c:strRef>
          </c:tx>
          <c:spPr>
            <a:solidFill>
              <a:schemeClr val="accent3"/>
            </a:solidFill>
            <a:ln>
              <a:solidFill>
                <a:schemeClr val="tx2">
                  <a:lumMod val="50000"/>
                </a:schemeClr>
              </a:solidFill>
            </a:ln>
            <a:effectLst/>
          </c:spPr>
          <c:invertIfNegative val="0"/>
          <c:cat>
            <c:strRef>
              <c:f>Sheet3!$A$5:$A$15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Sheet3!$D$5:$D$15</c:f>
              <c:numCache>
                <c:formatCode>General</c:formatCode>
                <c:ptCount val="10"/>
                <c:pt idx="0">
                  <c:v>2</c:v>
                </c:pt>
                <c:pt idx="1">
                  <c:v>2</c:v>
                </c:pt>
                <c:pt idx="2">
                  <c:v>1</c:v>
                </c:pt>
                <c:pt idx="3">
                  <c:v>2</c:v>
                </c:pt>
                <c:pt idx="4">
                  <c:v>1</c:v>
                </c:pt>
                <c:pt idx="5">
                  <c:v>1</c:v>
                </c:pt>
                <c:pt idx="7">
                  <c:v>1</c:v>
                </c:pt>
                <c:pt idx="8">
                  <c:v>1</c:v>
                </c:pt>
                <c:pt idx="9">
                  <c:v>1</c:v>
                </c:pt>
              </c:numCache>
            </c:numRef>
          </c:val>
          <c:extLst>
            <c:ext xmlns:c16="http://schemas.microsoft.com/office/drawing/2014/chart" uri="{C3380CC4-5D6E-409C-BE32-E72D297353CC}">
              <c16:uniqueId val="{00000003-EE93-4891-8310-54C53A847E67}"/>
            </c:ext>
          </c:extLst>
        </c:ser>
        <c:ser>
          <c:idx val="3"/>
          <c:order val="3"/>
          <c:tx>
            <c:strRef>
              <c:f>Sheet3!$E$3:$E$4</c:f>
              <c:strCache>
                <c:ptCount val="1"/>
                <c:pt idx="0">
                  <c:v>VERY HIGH</c:v>
                </c:pt>
              </c:strCache>
            </c:strRef>
          </c:tx>
          <c:spPr>
            <a:solidFill>
              <a:schemeClr val="accent4"/>
            </a:solidFill>
            <a:ln>
              <a:noFill/>
            </a:ln>
            <a:effectLst/>
          </c:spPr>
          <c:invertIfNegative val="0"/>
          <c:trendline>
            <c:spPr>
              <a:ln w="19050" cap="rnd">
                <a:solidFill>
                  <a:schemeClr val="accent4"/>
                </a:solidFill>
                <a:prstDash val="sysDot"/>
              </a:ln>
              <a:effectLst/>
            </c:spPr>
            <c:trendlineType val="linear"/>
            <c:dispRSqr val="0"/>
            <c:dispEq val="0"/>
          </c:trendline>
          <c:cat>
            <c:strRef>
              <c:f>Sheet3!$A$5:$A$15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Sheet3!$E$5:$E$15</c:f>
              <c:numCache>
                <c:formatCode>General</c:formatCode>
                <c:ptCount val="10"/>
                <c:pt idx="0">
                  <c:v>1</c:v>
                </c:pt>
                <c:pt idx="2">
                  <c:v>1</c:v>
                </c:pt>
                <c:pt idx="6">
                  <c:v>1</c:v>
                </c:pt>
              </c:numCache>
            </c:numRef>
          </c:val>
          <c:extLst>
            <c:ext xmlns:c16="http://schemas.microsoft.com/office/drawing/2014/chart" uri="{C3380CC4-5D6E-409C-BE32-E72D297353CC}">
              <c16:uniqueId val="{00000005-EE93-4891-8310-54C53A847E67}"/>
            </c:ext>
          </c:extLst>
        </c:ser>
        <c:dLbls>
          <c:showLegendKey val="0"/>
          <c:showVal val="0"/>
          <c:showCatName val="0"/>
          <c:showSerName val="0"/>
          <c:showPercent val="0"/>
          <c:showBubbleSize val="0"/>
        </c:dLbls>
        <c:gapWidth val="219"/>
        <c:overlap val="-27"/>
        <c:axId val="214385071"/>
        <c:axId val="214388431"/>
      </c:barChart>
      <c:catAx>
        <c:axId val="21438507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4388431"/>
        <c:crosses val="autoZero"/>
        <c:auto val="1"/>
        <c:lblAlgn val="ctr"/>
        <c:lblOffset val="100"/>
        <c:noMultiLvlLbl val="0"/>
      </c:catAx>
      <c:valAx>
        <c:axId val="21438843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4385071"/>
        <c:crosses val="autoZero"/>
        <c:crossBetween val="between"/>
      </c:valAx>
      <c:spPr>
        <a:noFill/>
        <a:ln>
          <a:noFill/>
        </a:ln>
        <a:effectLst/>
      </c:spPr>
    </c:plotArea>
    <c:legend>
      <c:legendPos val="r"/>
      <c:layout>
        <c:manualLayout>
          <c:xMode val="edge"/>
          <c:yMode val="edge"/>
          <c:x val="0.74487217296638308"/>
          <c:y val="0.23043736897123288"/>
          <c:w val="0.18925208364554247"/>
          <c:h val="0.59121113981056106"/>
        </c:manualLayout>
      </c:layout>
      <c:overlay val="0"/>
      <c:spPr>
        <a:noFill/>
        <a:ln>
          <a:noFill/>
        </a:ln>
        <a:effectLst>
          <a:glow rad="1498600">
            <a:srgbClr val="FFFF00">
              <a:alpha val="0"/>
            </a:srgbClr>
          </a:glow>
          <a:outerShdw blurRad="50800" dist="50800" dir="5400000" algn="ctr" rotWithShape="0">
            <a:srgbClr val="000000">
              <a:alpha val="99000"/>
            </a:srgbClr>
          </a:outerShdw>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accent4">
        <a:lumMod val="60000"/>
        <a:lumOff val="40000"/>
      </a:schemeClr>
    </a:solidFill>
    <a:ln>
      <a:solidFill>
        <a:schemeClr val="tx2">
          <a:lumMod val="50000"/>
          <a:alpha val="85000"/>
        </a:schemeClr>
      </a:solid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05-09-2024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7</a:t>
            </a:fld>
            <a:endParaRPr lang="en-IN"/>
          </a:p>
        </p:txBody>
      </p:sp>
    </p:spTree>
    <p:extLst>
      <p:ext uri="{BB962C8B-B14F-4D97-AF65-F5344CB8AC3E}">
        <p14:creationId xmlns:p14="http://schemas.microsoft.com/office/powerpoint/2010/main" val="24646397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4">
            <a:lumMod val="60000"/>
            <a:lumOff val="40000"/>
          </a:schemeClr>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9/5/2024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hyperlink" Target="https://pixabay.com/en/meeting-conference-sales-business-1184892/" TargetMode="External"/><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836227"/>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7571224" y="699138"/>
            <a:ext cx="1666875" cy="1607679"/>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329199" y="2272050"/>
            <a:ext cx="9452682" cy="3539430"/>
          </a:xfrm>
          <a:prstGeom prst="rect">
            <a:avLst/>
          </a:prstGeom>
          <a:noFill/>
        </p:spPr>
        <p:txBody>
          <a:bodyPr wrap="square" rtlCol="0">
            <a:spAutoFit/>
          </a:bodyPr>
          <a:lstStyle/>
          <a:p>
            <a:r>
              <a:rPr lang="en-US" sz="3200" dirty="0">
                <a:latin typeface="Times New Roman" panose="02020603050405020304" pitchFamily="18" charset="0"/>
                <a:cs typeface="Times New Roman" panose="02020603050405020304" pitchFamily="18" charset="0"/>
              </a:rPr>
              <a:t>STUDENT NAME:NARGIS.L</a:t>
            </a:r>
          </a:p>
          <a:p>
            <a:r>
              <a:rPr lang="en-US" sz="3200" dirty="0">
                <a:latin typeface="Times New Roman" panose="02020603050405020304" pitchFamily="18" charset="0"/>
                <a:cs typeface="Times New Roman" panose="02020603050405020304" pitchFamily="18" charset="0"/>
              </a:rPr>
              <a:t>REGISTER NO:312211050, asunm1423312211050</a:t>
            </a:r>
          </a:p>
          <a:p>
            <a:r>
              <a:rPr lang="en-US" sz="3200" dirty="0">
                <a:latin typeface="Times New Roman" panose="02020603050405020304" pitchFamily="18" charset="0"/>
                <a:cs typeface="Times New Roman" panose="02020603050405020304" pitchFamily="18" charset="0"/>
              </a:rPr>
              <a:t>DEPARTMENT:DEPARTMENT OF COMMERCE {B.COM[GENERAL]}</a:t>
            </a:r>
          </a:p>
          <a:p>
            <a:r>
              <a:rPr lang="en-US" sz="3200" dirty="0">
                <a:latin typeface="Times New Roman" panose="02020603050405020304" pitchFamily="18" charset="0"/>
                <a:cs typeface="Times New Roman" panose="02020603050405020304" pitchFamily="18" charset="0"/>
              </a:rPr>
              <a:t>COLLEGE:DR.MGR JANAKI COLLEGE OF ARTS AND SCIENCE FOR WOMEN .</a:t>
            </a:r>
          </a:p>
          <a:p>
            <a:r>
              <a:rPr lang="en-US" sz="3200" dirty="0"/>
              <a:t>           </a:t>
            </a:r>
            <a:endParaRPr lang="en-IN" sz="32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5EFBCCE8-46DC-E939-CB3D-3E654684CEF6}"/>
              </a:ext>
            </a:extLst>
          </p:cNvPr>
          <p:cNvSpPr txBox="1"/>
          <p:nvPr/>
        </p:nvSpPr>
        <p:spPr>
          <a:xfrm>
            <a:off x="304800" y="1140542"/>
            <a:ext cx="10210800" cy="5224315"/>
          </a:xfrm>
          <a:prstGeom prst="rect">
            <a:avLst/>
          </a:prstGeom>
          <a:solidFill>
            <a:schemeClr val="accent4">
              <a:lumMod val="60000"/>
              <a:lumOff val="40000"/>
            </a:schemeClr>
          </a:solidFill>
        </p:spPr>
        <p:txBody>
          <a:bodyPr wrap="square" rtlCol="0">
            <a:spAutoFit/>
          </a:bodyPr>
          <a:lstStyle/>
          <a:p>
            <a:pPr>
              <a:lnSpc>
                <a:spcPct val="150000"/>
              </a:lnSpc>
            </a:pPr>
            <a:r>
              <a:rPr lang="en-US" sz="1400" b="1" dirty="0">
                <a:latin typeface="Times New Roman" panose="02020603050405020304" pitchFamily="18" charset="0"/>
                <a:cs typeface="Times New Roman" panose="02020603050405020304" pitchFamily="18" charset="0"/>
              </a:rPr>
              <a:t>DATA COLLECTION:  </a:t>
            </a:r>
            <a:r>
              <a:rPr lang="en-US" sz="1400" dirty="0">
                <a:latin typeface="Times New Roman" panose="02020603050405020304" pitchFamily="18" charset="0"/>
                <a:cs typeface="Times New Roman" panose="02020603050405020304" pitchFamily="18" charset="0"/>
              </a:rPr>
              <a:t>KAGGLE WAS THE SOURCE WHICH WAS USED TO COLLECT DATA.ALMOST 26 FEATURE WAS COLLECTED AND 9 FEATURES WERE USED IN EXCEL.</a:t>
            </a:r>
          </a:p>
          <a:p>
            <a:pPr>
              <a:lnSpc>
                <a:spcPct val="150000"/>
              </a:lnSpc>
            </a:pPr>
            <a:r>
              <a:rPr lang="en-US" sz="1400" dirty="0">
                <a:latin typeface="Times New Roman" panose="02020603050405020304" pitchFamily="18" charset="0"/>
                <a:cs typeface="Times New Roman" panose="02020603050405020304" pitchFamily="18" charset="0"/>
              </a:rPr>
              <a:t>SOME OF THE FEATURE WAS EMPLOYEE ID,FIRST NAME,CREDIT RATING. </a:t>
            </a:r>
            <a:endParaRPr lang="en-US" sz="1400" b="1" dirty="0">
              <a:latin typeface="Times New Roman" panose="02020603050405020304" pitchFamily="18" charset="0"/>
              <a:cs typeface="Times New Roman" panose="02020603050405020304" pitchFamily="18" charset="0"/>
            </a:endParaRPr>
          </a:p>
          <a:p>
            <a:pPr>
              <a:lnSpc>
                <a:spcPct val="150000"/>
              </a:lnSpc>
            </a:pPr>
            <a:r>
              <a:rPr lang="en-US" sz="1400" b="1" dirty="0">
                <a:latin typeface="Times New Roman" panose="02020603050405020304" pitchFamily="18" charset="0"/>
                <a:cs typeface="Times New Roman" panose="02020603050405020304" pitchFamily="18" charset="0"/>
              </a:rPr>
              <a:t>DATA CLEANING: </a:t>
            </a:r>
            <a:r>
              <a:rPr lang="en-US" sz="1400" dirty="0">
                <a:latin typeface="Times New Roman" panose="02020603050405020304" pitchFamily="18" charset="0"/>
                <a:cs typeface="Times New Roman" panose="02020603050405020304" pitchFamily="18" charset="0"/>
              </a:rPr>
              <a:t>THE COLLECTED DATA WAS CLEANED AND FILTERED USING CONDITIONAL FORMATTING AND FILTER .</a:t>
            </a:r>
            <a:endParaRPr lang="en-US" sz="1400" b="1" dirty="0">
              <a:latin typeface="Times New Roman" panose="02020603050405020304" pitchFamily="18" charset="0"/>
              <a:cs typeface="Times New Roman" panose="02020603050405020304" pitchFamily="18" charset="0"/>
            </a:endParaRPr>
          </a:p>
          <a:p>
            <a:pPr>
              <a:lnSpc>
                <a:spcPct val="150000"/>
              </a:lnSpc>
            </a:pPr>
            <a:r>
              <a:rPr lang="en-US" sz="1400" b="1" dirty="0">
                <a:latin typeface="Times New Roman" panose="02020603050405020304" pitchFamily="18" charset="0"/>
                <a:cs typeface="Times New Roman" panose="02020603050405020304" pitchFamily="18" charset="0"/>
              </a:rPr>
              <a:t>TECHNIQUES:</a:t>
            </a:r>
          </a:p>
          <a:p>
            <a:pPr marL="285750" indent="-285750">
              <a:lnSpc>
                <a:spcPct val="150000"/>
              </a:lnSpc>
              <a:buFont typeface="Arial" panose="020B0604020202020204" pitchFamily="34" charset="0"/>
              <a:buChar char="•"/>
            </a:pPr>
            <a:r>
              <a:rPr lang="en-US" sz="1400" b="1" dirty="0">
                <a:latin typeface="Times New Roman" panose="02020603050405020304" pitchFamily="18" charset="0"/>
                <a:cs typeface="Times New Roman" panose="02020603050405020304" pitchFamily="18" charset="0"/>
              </a:rPr>
              <a:t>CONDITIONAL FORMATTING:</a:t>
            </a:r>
            <a:r>
              <a:rPr lang="en-US" sz="1400" dirty="0">
                <a:latin typeface="Times New Roman" panose="02020603050405020304" pitchFamily="18" charset="0"/>
                <a:cs typeface="Times New Roman" panose="02020603050405020304" pitchFamily="18" charset="0"/>
              </a:rPr>
              <a:t>BY USING THIS BLANK CELLS WERE FOUND AND HIGHLIGHTED.</a:t>
            </a:r>
          </a:p>
          <a:p>
            <a:pPr marL="285750" indent="-285750">
              <a:lnSpc>
                <a:spcPct val="150000"/>
              </a:lnSpc>
              <a:buFont typeface="Arial" panose="020B0604020202020204" pitchFamily="34" charset="0"/>
              <a:buChar char="•"/>
            </a:pPr>
            <a:r>
              <a:rPr lang="en-US" sz="1400" b="1" dirty="0">
                <a:latin typeface="Times New Roman" panose="02020603050405020304" pitchFamily="18" charset="0"/>
                <a:cs typeface="Times New Roman" panose="02020603050405020304" pitchFamily="18" charset="0"/>
              </a:rPr>
              <a:t>FILTER: </a:t>
            </a:r>
            <a:r>
              <a:rPr lang="en-US" sz="1400" dirty="0">
                <a:latin typeface="Times New Roman" panose="02020603050405020304" pitchFamily="18" charset="0"/>
                <a:cs typeface="Times New Roman" panose="02020603050405020304" pitchFamily="18" charset="0"/>
              </a:rPr>
              <a:t>BY USING THIS FILTER THE BLANK VALUES WERE REMOVED.</a:t>
            </a:r>
            <a:endParaRPr lang="en-US" sz="1400" b="1" dirty="0">
              <a:latin typeface="Times New Roman" panose="02020603050405020304" pitchFamily="18" charset="0"/>
              <a:cs typeface="Times New Roman" panose="02020603050405020304" pitchFamily="18" charset="0"/>
            </a:endParaRPr>
          </a:p>
          <a:p>
            <a:pPr>
              <a:lnSpc>
                <a:spcPct val="150000"/>
              </a:lnSpc>
            </a:pPr>
            <a:r>
              <a:rPr lang="en-US" sz="1400" b="1" dirty="0">
                <a:latin typeface="Times New Roman" panose="02020603050405020304" pitchFamily="18" charset="0"/>
                <a:cs typeface="Times New Roman" panose="02020603050405020304" pitchFamily="18" charset="0"/>
              </a:rPr>
              <a:t>RESULTS: </a:t>
            </a:r>
            <a:r>
              <a:rPr lang="en-US" sz="1400" dirty="0">
                <a:latin typeface="Times New Roman" panose="02020603050405020304" pitchFamily="18" charset="0"/>
                <a:cs typeface="Times New Roman" panose="02020603050405020304" pitchFamily="18" charset="0"/>
              </a:rPr>
              <a:t> THE RESULT WAS CALCULATED ON THE BASIS OF PERFORMANCE OF THE EMPLOYEE</a:t>
            </a:r>
            <a:endParaRPr lang="en-US" sz="1400" b="1" dirty="0">
              <a:latin typeface="Times New Roman" panose="02020603050405020304" pitchFamily="18" charset="0"/>
              <a:cs typeface="Times New Roman" panose="02020603050405020304" pitchFamily="18" charset="0"/>
            </a:endParaRPr>
          </a:p>
          <a:p>
            <a:pPr>
              <a:lnSpc>
                <a:spcPct val="150000"/>
              </a:lnSpc>
            </a:pPr>
            <a:r>
              <a:rPr lang="en-US" sz="1400" b="1" dirty="0">
                <a:latin typeface="Times New Roman" panose="02020603050405020304" pitchFamily="18" charset="0"/>
                <a:cs typeface="Times New Roman" panose="02020603050405020304" pitchFamily="18" charset="0"/>
              </a:rPr>
              <a:t>PIVOT TABLE:</a:t>
            </a:r>
            <a:r>
              <a:rPr lang="en-US" sz="1400" dirty="0">
                <a:latin typeface="Times New Roman" panose="02020603050405020304" pitchFamily="18" charset="0"/>
                <a:cs typeface="Times New Roman" panose="02020603050405020304" pitchFamily="18" charset="0"/>
              </a:rPr>
              <a:t>THE PIVOT TABLE WAS DONE USING THE FOLLOWING:-</a:t>
            </a:r>
          </a:p>
          <a:p>
            <a:pPr marL="285750" indent="-285750">
              <a:lnSpc>
                <a:spcPct val="150000"/>
              </a:lnSpc>
              <a:buFont typeface="Wingdings" panose="05000000000000000000" pitchFamily="2" charset="2"/>
              <a:buChar char="ü"/>
            </a:pPr>
            <a:r>
              <a:rPr lang="en-US" sz="1400" b="1" dirty="0">
                <a:latin typeface="Times New Roman" panose="02020603050405020304" pitchFamily="18" charset="0"/>
                <a:cs typeface="Times New Roman" panose="02020603050405020304" pitchFamily="18" charset="0"/>
              </a:rPr>
              <a:t>FILTER:</a:t>
            </a:r>
            <a:r>
              <a:rPr lang="en-US" sz="1400" dirty="0">
                <a:latin typeface="Times New Roman" panose="02020603050405020304" pitchFamily="18" charset="0"/>
                <a:cs typeface="Times New Roman" panose="02020603050405020304" pitchFamily="18" charset="0"/>
              </a:rPr>
              <a:t>GENDER CODE</a:t>
            </a:r>
            <a:endParaRPr lang="en-US" sz="1400" b="1" dirty="0">
              <a:latin typeface="Times New Roman" panose="02020603050405020304" pitchFamily="18" charset="0"/>
              <a:cs typeface="Times New Roman" panose="02020603050405020304" pitchFamily="18" charset="0"/>
            </a:endParaRPr>
          </a:p>
          <a:p>
            <a:pPr marL="285750" indent="-285750">
              <a:lnSpc>
                <a:spcPct val="150000"/>
              </a:lnSpc>
              <a:buFont typeface="Wingdings" panose="05000000000000000000" pitchFamily="2" charset="2"/>
              <a:buChar char="ü"/>
            </a:pPr>
            <a:r>
              <a:rPr lang="en-US" sz="1400" b="1" dirty="0">
                <a:latin typeface="Times New Roman" panose="02020603050405020304" pitchFamily="18" charset="0"/>
                <a:cs typeface="Times New Roman" panose="02020603050405020304" pitchFamily="18" charset="0"/>
              </a:rPr>
              <a:t>COLUMNS:</a:t>
            </a:r>
            <a:r>
              <a:rPr lang="en-US" sz="1400" dirty="0">
                <a:latin typeface="Times New Roman" panose="02020603050405020304" pitchFamily="18" charset="0"/>
                <a:cs typeface="Times New Roman" panose="02020603050405020304" pitchFamily="18" charset="0"/>
              </a:rPr>
              <a:t>PERFORMANCE LEVEL</a:t>
            </a:r>
            <a:endParaRPr lang="en-US" sz="1400" b="1" dirty="0">
              <a:latin typeface="Times New Roman" panose="02020603050405020304" pitchFamily="18" charset="0"/>
              <a:cs typeface="Times New Roman" panose="02020603050405020304" pitchFamily="18" charset="0"/>
            </a:endParaRPr>
          </a:p>
          <a:p>
            <a:pPr marL="285750" indent="-285750">
              <a:lnSpc>
                <a:spcPct val="150000"/>
              </a:lnSpc>
              <a:buFont typeface="Wingdings" panose="05000000000000000000" pitchFamily="2" charset="2"/>
              <a:buChar char="ü"/>
            </a:pPr>
            <a:r>
              <a:rPr lang="en-US" sz="1400" b="1" dirty="0">
                <a:latin typeface="Times New Roman" panose="02020603050405020304" pitchFamily="18" charset="0"/>
                <a:cs typeface="Times New Roman" panose="02020603050405020304" pitchFamily="18" charset="0"/>
              </a:rPr>
              <a:t>ROWS:</a:t>
            </a:r>
            <a:r>
              <a:rPr lang="en-US" sz="1400" dirty="0">
                <a:latin typeface="Times New Roman" panose="02020603050405020304" pitchFamily="18" charset="0"/>
                <a:cs typeface="Times New Roman" panose="02020603050405020304" pitchFamily="18" charset="0"/>
              </a:rPr>
              <a:t>BUSINESS UNIT</a:t>
            </a:r>
          </a:p>
          <a:p>
            <a:pPr marL="285750" indent="-285750">
              <a:lnSpc>
                <a:spcPct val="150000"/>
              </a:lnSpc>
              <a:buFont typeface="Wingdings" panose="05000000000000000000" pitchFamily="2" charset="2"/>
              <a:buChar char="ü"/>
            </a:pPr>
            <a:r>
              <a:rPr lang="en-US" sz="1400" b="1" dirty="0">
                <a:latin typeface="Times New Roman" panose="02020603050405020304" pitchFamily="18" charset="0"/>
                <a:cs typeface="Times New Roman" panose="02020603050405020304" pitchFamily="18" charset="0"/>
              </a:rPr>
              <a:t>VALUES:</a:t>
            </a:r>
            <a:r>
              <a:rPr lang="en-US" sz="1400" dirty="0">
                <a:latin typeface="Times New Roman" panose="02020603050405020304" pitchFamily="18" charset="0"/>
                <a:cs typeface="Times New Roman" panose="02020603050405020304" pitchFamily="18" charset="0"/>
              </a:rPr>
              <a:t>COUNT OF FIRST NAMES.</a:t>
            </a:r>
            <a:endParaRPr lang="en-US" sz="1400" b="1" dirty="0">
              <a:latin typeface="Times New Roman" panose="02020603050405020304" pitchFamily="18" charset="0"/>
              <a:cs typeface="Times New Roman" panose="02020603050405020304" pitchFamily="18" charset="0"/>
            </a:endParaRPr>
          </a:p>
          <a:p>
            <a:pPr>
              <a:lnSpc>
                <a:spcPct val="150000"/>
              </a:lnSpc>
            </a:pPr>
            <a:r>
              <a:rPr lang="en-US" sz="1400" b="1" dirty="0">
                <a:latin typeface="Times New Roman" panose="02020603050405020304" pitchFamily="18" charset="0"/>
                <a:cs typeface="Times New Roman" panose="02020603050405020304" pitchFamily="18" charset="0"/>
              </a:rPr>
              <a:t>CHART</a:t>
            </a:r>
            <a:r>
              <a:rPr lang="en-US" sz="1400" dirty="0">
                <a:latin typeface="Times New Roman" panose="02020603050405020304" pitchFamily="18" charset="0"/>
                <a:cs typeface="Times New Roman" panose="02020603050405020304" pitchFamily="18" charset="0"/>
              </a:rPr>
              <a:t>:THE CHART CHOOSEN FOR THE ABOVE DATA IS BAR GRAPH</a:t>
            </a:r>
          </a:p>
          <a:p>
            <a:pPr>
              <a:lnSpc>
                <a:spcPct val="150000"/>
              </a:lnSpc>
            </a:pPr>
            <a:r>
              <a:rPr lang="en-US" sz="1400" dirty="0">
                <a:latin typeface="Times New Roman" panose="02020603050405020304" pitchFamily="18" charset="0"/>
                <a:cs typeface="Times New Roman" panose="02020603050405020304" pitchFamily="18" charset="0"/>
              </a:rPr>
              <a:t>BY USING TREND LINE ,THE LINEAR WAS SET AT VERY HIGH VALUE AND EXPONENTIAL WAS SET UP AT LOW VALUE.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6907" y="25912"/>
            <a:ext cx="3806836" cy="752129"/>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8" name="Chart 7">
            <a:extLst>
              <a:ext uri="{FF2B5EF4-FFF2-40B4-BE49-F238E27FC236}">
                <a16:creationId xmlns:a16="http://schemas.microsoft.com/office/drawing/2014/main" id="{BA30E155-6AF0-8985-81A9-A1A10B4AC7B2}"/>
              </a:ext>
            </a:extLst>
          </p:cNvPr>
          <p:cNvGraphicFramePr>
            <a:graphicFrameLocks/>
          </p:cNvGraphicFramePr>
          <p:nvPr>
            <p:extLst>
              <p:ext uri="{D42A27DB-BD31-4B8C-83A1-F6EECF244321}">
                <p14:modId xmlns:p14="http://schemas.microsoft.com/office/powerpoint/2010/main" val="3078964710"/>
              </p:ext>
            </p:extLst>
          </p:nvPr>
        </p:nvGraphicFramePr>
        <p:xfrm>
          <a:off x="0" y="669309"/>
          <a:ext cx="11857703" cy="5887066"/>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108155" y="0"/>
            <a:ext cx="11220357" cy="758190"/>
          </a:xfrm>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A85A08D6-26A3-AF8E-13EA-42785C0A87A4}"/>
              </a:ext>
            </a:extLst>
          </p:cNvPr>
          <p:cNvSpPr txBox="1"/>
          <p:nvPr/>
        </p:nvSpPr>
        <p:spPr>
          <a:xfrm>
            <a:off x="0" y="573363"/>
            <a:ext cx="11975690" cy="4457952"/>
          </a:xfrm>
          <a:prstGeom prst="rect">
            <a:avLst/>
          </a:prstGeom>
          <a:noFill/>
        </p:spPr>
        <p:txBody>
          <a:bodyPr wrap="square" rtlCol="0">
            <a:spAutoFit/>
          </a:bodyPr>
          <a:lstStyle/>
          <a:p>
            <a:pPr>
              <a:lnSpc>
                <a:spcPct val="150000"/>
              </a:lnSpc>
            </a:pPr>
            <a:r>
              <a:rPr lang="en-US" sz="2400" dirty="0">
                <a:latin typeface="Times New Roman" panose="02020603050405020304" pitchFamily="18" charset="0"/>
                <a:cs typeface="Times New Roman" panose="02020603050405020304" pitchFamily="18" charset="0"/>
              </a:rPr>
              <a:t>In conclusion, the Employee Performance Analysis project has provided valuable insights into the strengths, weaknesses, opportunities, and threats within our organization. By analyzing employee performance data, we have identified areas for improvement, optimized performance metrics, and developed targeted training and development programs. This project will empower the organization to make data-driven decisions, enhance employee engagement and productivity, and drive business growth. Ultimately, this project has set a new standard for employee performance management, positioning the organization for continued excellence and competitiveness in the industry</a:t>
            </a:r>
            <a:endParaRPr lang="en-IN" sz="24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63167013-D0BD-F4E3-2627-DDF0CE5E3410}"/>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7836310" y="4483510"/>
            <a:ext cx="4355689" cy="2374489"/>
          </a:xfrm>
          <a:prstGeom prst="rect">
            <a:avLst/>
          </a:prstGeom>
        </p:spPr>
      </p:pic>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158037" y="-5080"/>
            <a:ext cx="5053013" cy="6863080"/>
            <a:chOff x="7443849" y="0"/>
            <a:chExt cx="4752975" cy="6863080"/>
          </a:xfrm>
          <a:solidFill>
            <a:schemeClr val="accent1"/>
          </a:solidFill>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grpFill/>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grpFill/>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grp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grp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grp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grp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grp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grp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grp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4">
            <a:lumMod val="60000"/>
            <a:lumOff val="40000"/>
          </a:schemeClr>
        </a:solidFill>
        <a:effectLst/>
      </p:bgPr>
    </p:bg>
    <p:spTree>
      <p:nvGrpSpPr>
        <p:cNvPr id="1" name=""/>
        <p:cNvGrpSpPr/>
        <p:nvPr/>
      </p:nvGrpSpPr>
      <p:grpSpPr>
        <a:xfrm>
          <a:off x="0" y="0"/>
          <a:ext cx="0" cy="0"/>
          <a:chOff x="0" y="0"/>
          <a:chExt cx="0" cy="0"/>
        </a:xfrm>
      </p:grpSpPr>
      <p:sp>
        <p:nvSpPr>
          <p:cNvPr id="2" name="object 2"/>
          <p:cNvSpPr/>
          <p:nvPr/>
        </p:nvSpPr>
        <p:spPr>
          <a:xfrm>
            <a:off x="-144857"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chemeClr val="accent4">
              <a:lumMod val="60000"/>
              <a:lumOff val="40000"/>
            </a:schemeClr>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04575" y="0"/>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useBgFill="1">
        <p:nvSpPr>
          <p:cNvPr id="9" name="TextBox 8">
            <a:extLst>
              <a:ext uri="{FF2B5EF4-FFF2-40B4-BE49-F238E27FC236}">
                <a16:creationId xmlns:a16="http://schemas.microsoft.com/office/drawing/2014/main" id="{D41CED20-CAF2-08EF-3D65-72C314D4D254}"/>
              </a:ext>
            </a:extLst>
          </p:cNvPr>
          <p:cNvSpPr txBox="1"/>
          <p:nvPr/>
        </p:nvSpPr>
        <p:spPr>
          <a:xfrm>
            <a:off x="205804" y="678180"/>
            <a:ext cx="11780391" cy="5593839"/>
          </a:xfrm>
          <a:prstGeom prst="rect">
            <a:avLst/>
          </a:prstGeom>
        </p:spPr>
        <p:txBody>
          <a:bodyPr wrap="square" rtlCol="0">
            <a:spAutoFit/>
          </a:bodyPr>
          <a:lstStyle/>
          <a:p>
            <a:pPr marL="342900" indent="-342900">
              <a:lnSpc>
                <a:spcPct val="150000"/>
              </a:lnSpc>
              <a:buAutoNum type="arabicPeriod"/>
            </a:pPr>
            <a:r>
              <a:rPr lang="en-US" sz="2000" b="1" dirty="0">
                <a:latin typeface="Times New Roman" panose="02020603050405020304" pitchFamily="18" charset="0"/>
                <a:cs typeface="Times New Roman" panose="02020603050405020304" pitchFamily="18" charset="0"/>
              </a:rPr>
              <a:t>IDENTIFYING STRENGTHS AND WEAKNESSES: Understand individual skills and areas for improvement.</a:t>
            </a:r>
          </a:p>
          <a:p>
            <a:pPr marL="342900" indent="-342900">
              <a:lnSpc>
                <a:spcPct val="150000"/>
              </a:lnSpc>
              <a:buAutoNum type="arabicPeriod"/>
            </a:pPr>
            <a:r>
              <a:rPr lang="en-US" sz="2000" b="1" dirty="0">
                <a:latin typeface="Times New Roman" panose="02020603050405020304" pitchFamily="18" charset="0"/>
                <a:cs typeface="Times New Roman" panose="02020603050405020304" pitchFamily="18" charset="0"/>
              </a:rPr>
              <a:t>SETTING GOALS AND EXPECTATIONS: Establish clear objectives and targets.</a:t>
            </a:r>
          </a:p>
          <a:p>
            <a:pPr marL="342900" indent="-342900">
              <a:lnSpc>
                <a:spcPct val="150000"/>
              </a:lnSpc>
              <a:buAutoNum type="arabicPeriod"/>
            </a:pPr>
            <a:r>
              <a:rPr lang="en-US" sz="2000" b="1" dirty="0">
                <a:latin typeface="Times New Roman" panose="02020603050405020304" pitchFamily="18" charset="0"/>
                <a:cs typeface="Times New Roman" panose="02020603050405020304" pitchFamily="18" charset="0"/>
              </a:rPr>
              <a:t>EVALUATING JOB FIT: Determine if employees are suited for their roles.</a:t>
            </a:r>
          </a:p>
          <a:p>
            <a:pPr marL="342900" indent="-342900">
              <a:lnSpc>
                <a:spcPct val="150000"/>
              </a:lnSpc>
              <a:buAutoNum type="arabicPeriod"/>
            </a:pPr>
            <a:r>
              <a:rPr lang="en-US" sz="2000" b="1" dirty="0">
                <a:latin typeface="Times New Roman" panose="02020603050405020304" pitchFamily="18" charset="0"/>
                <a:cs typeface="Times New Roman" panose="02020603050405020304" pitchFamily="18" charset="0"/>
              </a:rPr>
              <a:t> DEVELOPMENT AND GROWTH: Create training plans and opportunities for advancement.</a:t>
            </a:r>
          </a:p>
          <a:p>
            <a:pPr marL="342900" indent="-342900">
              <a:lnSpc>
                <a:spcPct val="150000"/>
              </a:lnSpc>
              <a:buAutoNum type="arabicPeriod"/>
            </a:pPr>
            <a:r>
              <a:rPr lang="en-US" sz="2000" b="1" dirty="0">
                <a:latin typeface="Times New Roman" panose="02020603050405020304" pitchFamily="18" charset="0"/>
                <a:cs typeface="Times New Roman" panose="02020603050405020304" pitchFamily="18" charset="0"/>
              </a:rPr>
              <a:t> PERFORMANCE IMPROVEMENT: Address underperformance and provide support.</a:t>
            </a:r>
          </a:p>
          <a:p>
            <a:pPr marL="342900" indent="-342900">
              <a:lnSpc>
                <a:spcPct val="150000"/>
              </a:lnSpc>
              <a:buAutoNum type="arabicPeriod"/>
            </a:pPr>
            <a:r>
              <a:rPr lang="en-US" sz="2000" b="1" dirty="0">
                <a:latin typeface="Times New Roman" panose="02020603050405020304" pitchFamily="18" charset="0"/>
                <a:cs typeface="Times New Roman" panose="02020603050405020304" pitchFamily="18" charset="0"/>
              </a:rPr>
              <a:t>FAIR COMPENSATION AND REWARDS: Base salary and benefits on performance</a:t>
            </a:r>
          </a:p>
          <a:p>
            <a:pPr marL="342900" indent="-342900">
              <a:lnSpc>
                <a:spcPct val="150000"/>
              </a:lnSpc>
              <a:buAutoNum type="arabicPeriod"/>
            </a:pPr>
            <a:r>
              <a:rPr lang="en-US" sz="2000" b="1" dirty="0">
                <a:latin typeface="Times New Roman" panose="02020603050405020304" pitchFamily="18" charset="0"/>
                <a:cs typeface="Times New Roman" panose="02020603050405020304" pitchFamily="18" charset="0"/>
              </a:rPr>
              <a:t> SUCCESSION PLANNING: Identify future leaders and key players.</a:t>
            </a:r>
          </a:p>
          <a:p>
            <a:pPr marL="342900" indent="-342900">
              <a:lnSpc>
                <a:spcPct val="150000"/>
              </a:lnSpc>
              <a:buAutoNum type="arabicPeriod"/>
            </a:pPr>
            <a:r>
              <a:rPr lang="en-US" sz="2000" b="1" dirty="0">
                <a:latin typeface="Times New Roman" panose="02020603050405020304" pitchFamily="18" charset="0"/>
                <a:cs typeface="Times New Roman" panose="02020603050405020304" pitchFamily="18" charset="0"/>
              </a:rPr>
              <a:t>ENHANCING EMPLOYEE ENGAGEMENT: Recognize and value contributions.</a:t>
            </a:r>
          </a:p>
          <a:p>
            <a:pPr marL="342900" indent="-342900">
              <a:lnSpc>
                <a:spcPct val="150000"/>
              </a:lnSpc>
              <a:buAutoNum type="arabicPeriod"/>
            </a:pPr>
            <a:r>
              <a:rPr lang="en-US" sz="2000" b="1" dirty="0">
                <a:latin typeface="Times New Roman" panose="02020603050405020304" pitchFamily="18" charset="0"/>
                <a:cs typeface="Times New Roman" panose="02020603050405020304" pitchFamily="18" charset="0"/>
              </a:rPr>
              <a:t>STRATEGIC DECISION-MAKING: Inform business decisions with data-driven insights.</a:t>
            </a:r>
          </a:p>
          <a:p>
            <a:pPr>
              <a:lnSpc>
                <a:spcPct val="150000"/>
              </a:lnSpc>
            </a:pPr>
            <a:r>
              <a:rPr lang="en-US" sz="2000" b="1" dirty="0">
                <a:latin typeface="Times New Roman" panose="02020603050405020304" pitchFamily="18" charset="0"/>
                <a:cs typeface="Times New Roman" panose="02020603050405020304" pitchFamily="18" charset="0"/>
              </a:rPr>
              <a:t>REGULAR ANALYSIS HELPS EMPLOYEES GROW, IMPROVES ORGANIZATIONAL EFFICIENCY</a:t>
            </a:r>
            <a:r>
              <a:rPr lang="en-US" sz="2000" b="1" dirty="0">
                <a:latin typeface="Bradley Hand ITC" panose="03070402050302030203" pitchFamily="66" charset="0"/>
              </a:rPr>
              <a:t>, </a:t>
            </a:r>
            <a:r>
              <a:rPr lang="en-US" sz="2000" b="1" dirty="0">
                <a:latin typeface="Times New Roman" panose="02020603050405020304" pitchFamily="18" charset="0"/>
                <a:cs typeface="Times New Roman" panose="02020603050405020304" pitchFamily="18" charset="0"/>
              </a:rPr>
              <a:t>AND DRIVES BUSINESS SUCCESS</a:t>
            </a:r>
            <a:r>
              <a:rPr lang="en-US" b="1" dirty="0">
                <a:latin typeface="Times New Roman" panose="02020603050405020304" pitchFamily="18" charset="0"/>
                <a:cs typeface="Times New Roman" panose="02020603050405020304" pitchFamily="18" charset="0"/>
              </a:rPr>
              <a:t>.</a:t>
            </a:r>
            <a:endParaRPr lang="en-IN"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478297" y="2647950"/>
            <a:ext cx="2713703"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11504547" y="128249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346485" y="190500"/>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7D85F420-105F-FBEC-8E35-DE6C920448B1}"/>
              </a:ext>
            </a:extLst>
          </p:cNvPr>
          <p:cNvSpPr txBox="1"/>
          <p:nvPr/>
        </p:nvSpPr>
        <p:spPr>
          <a:xfrm>
            <a:off x="346484" y="868680"/>
            <a:ext cx="8787683" cy="5576976"/>
          </a:xfrm>
          <a:prstGeom prst="rect">
            <a:avLst/>
          </a:prstGeom>
          <a:noFill/>
        </p:spPr>
        <p:txBody>
          <a:bodyPr wrap="square" rtlCol="0">
            <a:spAutoFit/>
          </a:bodyPr>
          <a:lstStyle/>
          <a:p>
            <a:pPr>
              <a:lnSpc>
                <a:spcPct val="150000"/>
              </a:lnSpc>
            </a:pPr>
            <a:r>
              <a:rPr lang="en-US" sz="2000" dirty="0">
                <a:latin typeface="Times New Roman" panose="02020603050405020304" pitchFamily="18" charset="0"/>
                <a:cs typeface="Times New Roman" panose="02020603050405020304" pitchFamily="18" charset="0"/>
              </a:rPr>
              <a:t>The Employee Performance Analysis project aims to enhance employee performance and business success through data-driven insights. The project will collect relevant data, establish clear performance metrics, conduct statistical analysis, and present findings and recommendations to stakeholders. The scope includes identifying strengths, weaknesses, opportunities, and threats, and implementing actions to address performance gaps, develop training programs, and enhance employee engagement. The project will deliver a comprehensive analysis report, actionable recommendations, customized training plans, and an enhanced performance evaluation framework. With a timeline of [insert timeline], the project will involve HR, management, department heads, and employees, and will benefit the organization through data-driven decision-making, improved employee engagement and productivity, and increased business efficiency and success.</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DB3D69B4-46D9-7B1A-CDCD-6BAF7C59E799}"/>
              </a:ext>
            </a:extLst>
          </p:cNvPr>
          <p:cNvSpPr txBox="1"/>
          <p:nvPr/>
        </p:nvSpPr>
        <p:spPr>
          <a:xfrm>
            <a:off x="723900" y="1756686"/>
            <a:ext cx="8436077" cy="4435830"/>
          </a:xfrm>
          <a:prstGeom prst="rect">
            <a:avLst/>
          </a:prstGeom>
          <a:noFill/>
        </p:spPr>
        <p:txBody>
          <a:bodyPr wrap="square" rtlCol="0">
            <a:spAutoFit/>
          </a:bodyPr>
          <a:lstStyle/>
          <a:p>
            <a:pPr marL="457200" indent="-457200">
              <a:lnSpc>
                <a:spcPct val="150000"/>
              </a:lnSpc>
              <a:buFont typeface="Wingdings" panose="05000000000000000000" pitchFamily="2" charset="2"/>
              <a:buChar char="q"/>
            </a:pPr>
            <a:r>
              <a:rPr lang="en-US" sz="3200" dirty="0">
                <a:latin typeface="Times New Roman" panose="02020603050405020304" pitchFamily="18" charset="0"/>
                <a:cs typeface="Times New Roman" panose="02020603050405020304" pitchFamily="18" charset="0"/>
              </a:rPr>
              <a:t>EMPLOYER</a:t>
            </a:r>
          </a:p>
          <a:p>
            <a:pPr marL="457200" indent="-457200">
              <a:lnSpc>
                <a:spcPct val="150000"/>
              </a:lnSpc>
              <a:buFont typeface="Wingdings" panose="05000000000000000000" pitchFamily="2" charset="2"/>
              <a:buChar char="q"/>
            </a:pPr>
            <a:r>
              <a:rPr lang="en-US" sz="3200" dirty="0">
                <a:latin typeface="Times New Roman" panose="02020603050405020304" pitchFamily="18" charset="0"/>
                <a:cs typeface="Times New Roman" panose="02020603050405020304" pitchFamily="18" charset="0"/>
              </a:rPr>
              <a:t>EMPLOYEE</a:t>
            </a:r>
          </a:p>
          <a:p>
            <a:pPr marL="457200" indent="-457200">
              <a:lnSpc>
                <a:spcPct val="150000"/>
              </a:lnSpc>
              <a:buFont typeface="Wingdings" panose="05000000000000000000" pitchFamily="2" charset="2"/>
              <a:buChar char="q"/>
            </a:pPr>
            <a:r>
              <a:rPr lang="en-US" sz="3200" dirty="0">
                <a:latin typeface="Times New Roman" panose="02020603050405020304" pitchFamily="18" charset="0"/>
                <a:cs typeface="Times New Roman" panose="02020603050405020304" pitchFamily="18" charset="0"/>
              </a:rPr>
              <a:t>ORGANISATION</a:t>
            </a:r>
          </a:p>
          <a:p>
            <a:pPr marL="457200" indent="-457200">
              <a:lnSpc>
                <a:spcPct val="150000"/>
              </a:lnSpc>
              <a:buFont typeface="Wingdings" panose="05000000000000000000" pitchFamily="2" charset="2"/>
              <a:buChar char="q"/>
            </a:pPr>
            <a:r>
              <a:rPr lang="en-US" sz="3200" dirty="0">
                <a:latin typeface="Times New Roman" panose="02020603050405020304" pitchFamily="18" charset="0"/>
                <a:cs typeface="Times New Roman" panose="02020603050405020304" pitchFamily="18" charset="0"/>
              </a:rPr>
              <a:t>IT SECTORS</a:t>
            </a:r>
          </a:p>
          <a:p>
            <a:pPr marL="457200" indent="-457200">
              <a:lnSpc>
                <a:spcPct val="150000"/>
              </a:lnSpc>
              <a:buFont typeface="Wingdings" panose="05000000000000000000" pitchFamily="2" charset="2"/>
              <a:buChar char="q"/>
            </a:pPr>
            <a:r>
              <a:rPr lang="en-IN" sz="3200" dirty="0">
                <a:latin typeface="Times New Roman" panose="02020603050405020304" pitchFamily="18" charset="0"/>
                <a:cs typeface="Times New Roman" panose="02020603050405020304" pitchFamily="18" charset="0"/>
              </a:rPr>
              <a:t>BUSINESS FIRM</a:t>
            </a:r>
          </a:p>
          <a:p>
            <a:pPr marL="457200" indent="-457200">
              <a:lnSpc>
                <a:spcPct val="150000"/>
              </a:lnSpc>
              <a:buFont typeface="Wingdings" panose="05000000000000000000" pitchFamily="2" charset="2"/>
              <a:buChar char="q"/>
            </a:pPr>
            <a:r>
              <a:rPr lang="en-IN" sz="3200" dirty="0">
                <a:latin typeface="Times New Roman" panose="02020603050405020304" pitchFamily="18" charset="0"/>
                <a:cs typeface="Times New Roman" panose="02020603050405020304" pitchFamily="18" charset="0"/>
              </a:rPr>
              <a:t>COMPANY</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3" cstate="print"/>
          <a:stretch>
            <a:fillRect/>
          </a:stretch>
        </p:blipFill>
        <p:spPr>
          <a:xfrm>
            <a:off x="9496426" y="3924849"/>
            <a:ext cx="2695574" cy="2933151"/>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4"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FD01D4AC-29DE-29F5-DB45-CC7F1595C196}"/>
              </a:ext>
            </a:extLst>
          </p:cNvPr>
          <p:cNvSpPr txBox="1"/>
          <p:nvPr/>
        </p:nvSpPr>
        <p:spPr>
          <a:xfrm>
            <a:off x="676275" y="1573161"/>
            <a:ext cx="7690977" cy="4468980"/>
          </a:xfrm>
          <a:prstGeom prst="rect">
            <a:avLst/>
          </a:prstGeom>
          <a:noFill/>
        </p:spPr>
        <p:txBody>
          <a:bodyPr wrap="square" rtlCol="0">
            <a:spAutoFit/>
          </a:bodyPr>
          <a:lstStyle/>
          <a:p>
            <a:endParaRPr lang="en-US" b="1" dirty="0">
              <a:latin typeface="Times New Roman" panose="02020603050405020304" pitchFamily="18" charset="0"/>
              <a:cs typeface="Times New Roman" panose="02020603050405020304" pitchFamily="18" charset="0"/>
            </a:endParaRPr>
          </a:p>
          <a:p>
            <a:pPr>
              <a:lnSpc>
                <a:spcPct val="150000"/>
              </a:lnSpc>
            </a:pPr>
            <a:r>
              <a:rPr lang="en-US" sz="2000" b="1" dirty="0">
                <a:latin typeface="Times New Roman" panose="02020603050405020304" pitchFamily="18" charset="0"/>
                <a:cs typeface="Times New Roman" panose="02020603050405020304" pitchFamily="18" charset="0"/>
              </a:rPr>
              <a:t>CONDITIONAL FORMATTING:</a:t>
            </a:r>
            <a:r>
              <a:rPr lang="en-US" sz="2000" dirty="0">
                <a:latin typeface="Times New Roman" panose="02020603050405020304" pitchFamily="18" charset="0"/>
                <a:cs typeface="Times New Roman" panose="02020603050405020304" pitchFamily="18" charset="0"/>
              </a:rPr>
              <a:t>IT IS USED TO FIND OUT THE BLANK VALUES.</a:t>
            </a:r>
          </a:p>
          <a:p>
            <a:pPr>
              <a:lnSpc>
                <a:spcPct val="150000"/>
              </a:lnSpc>
            </a:pPr>
            <a:r>
              <a:rPr lang="en-US" sz="2000" b="1" dirty="0">
                <a:latin typeface="Times New Roman" panose="02020603050405020304" pitchFamily="18" charset="0"/>
                <a:cs typeface="Times New Roman" panose="02020603050405020304" pitchFamily="18" charset="0"/>
              </a:rPr>
              <a:t>FILTERING: </a:t>
            </a:r>
            <a:r>
              <a:rPr lang="en-US" sz="2000" dirty="0">
                <a:latin typeface="Times New Roman" panose="02020603050405020304" pitchFamily="18" charset="0"/>
                <a:cs typeface="Times New Roman" panose="02020603050405020304" pitchFamily="18" charset="0"/>
              </a:rPr>
              <a:t>IT IS USED TO FILTER OUT THE BLANK VALUES FROM THE DATA.</a:t>
            </a:r>
            <a:endParaRPr lang="en-US" sz="2000" b="1" dirty="0">
              <a:latin typeface="Times New Roman" panose="02020603050405020304" pitchFamily="18" charset="0"/>
              <a:cs typeface="Times New Roman" panose="02020603050405020304" pitchFamily="18" charset="0"/>
            </a:endParaRPr>
          </a:p>
          <a:p>
            <a:pPr>
              <a:lnSpc>
                <a:spcPct val="150000"/>
              </a:lnSpc>
            </a:pPr>
            <a:r>
              <a:rPr lang="en-US" sz="2000" b="1" dirty="0">
                <a:latin typeface="Times New Roman" panose="02020603050405020304" pitchFamily="18" charset="0"/>
                <a:cs typeface="Times New Roman" panose="02020603050405020304" pitchFamily="18" charset="0"/>
              </a:rPr>
              <a:t>PIVOT TABLE: </a:t>
            </a:r>
            <a:r>
              <a:rPr lang="en-US" sz="2000" dirty="0">
                <a:latin typeface="Times New Roman" panose="02020603050405020304" pitchFamily="18" charset="0"/>
                <a:cs typeface="Times New Roman" panose="02020603050405020304" pitchFamily="18" charset="0"/>
              </a:rPr>
              <a:t>PIVOT TABLE IS USED TO SUMMARIZES, ORGNAIZES AND ANALYZES THE DATA IN A TABLE.</a:t>
            </a:r>
            <a:endParaRPr lang="en-US" sz="2000" b="1" dirty="0">
              <a:latin typeface="Times New Roman" panose="02020603050405020304" pitchFamily="18" charset="0"/>
              <a:cs typeface="Times New Roman" panose="02020603050405020304" pitchFamily="18" charset="0"/>
            </a:endParaRPr>
          </a:p>
          <a:p>
            <a:pPr>
              <a:lnSpc>
                <a:spcPct val="150000"/>
              </a:lnSpc>
            </a:pPr>
            <a:r>
              <a:rPr lang="en-US" sz="2000" b="1" dirty="0">
                <a:latin typeface="Times New Roman" panose="02020603050405020304" pitchFamily="18" charset="0"/>
                <a:cs typeface="Times New Roman" panose="02020603050405020304" pitchFamily="18" charset="0"/>
              </a:rPr>
              <a:t>CHART:</a:t>
            </a:r>
            <a:r>
              <a:rPr lang="en-US" sz="2000" dirty="0">
                <a:latin typeface="Times New Roman" panose="02020603050405020304" pitchFamily="18" charset="0"/>
                <a:cs typeface="Times New Roman" panose="02020603050405020304" pitchFamily="18" charset="0"/>
              </a:rPr>
              <a:t> A CHART IS USED TO VISUALLY REPRESENT THE DATA AND HELP US TO SEE PATTERNS AND TRENDS IN OUR DATA.</a:t>
            </a:r>
            <a:endParaRPr lang="en-IN" sz="20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id="{D2184E70-3642-D13A-9AB6-554580174FC3}"/>
              </a:ext>
            </a:extLst>
          </p:cNvPr>
          <p:cNvSpPr txBox="1"/>
          <p:nvPr/>
        </p:nvSpPr>
        <p:spPr>
          <a:xfrm>
            <a:off x="558687" y="1297858"/>
            <a:ext cx="11161365" cy="5011949"/>
          </a:xfrm>
          <a:prstGeom prst="rect">
            <a:avLst/>
          </a:prstGeom>
          <a:noFill/>
          <a:ln>
            <a:noFill/>
          </a:ln>
        </p:spPr>
        <p:txBody>
          <a:bodyPr wrap="square" rtlCol="0">
            <a:spAutoFit/>
          </a:bodyPr>
          <a:lstStyle/>
          <a:p>
            <a:pPr marL="571500" indent="-571500">
              <a:lnSpc>
                <a:spcPct val="150000"/>
              </a:lnSpc>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EMPLOYEE DATA SET – KAGGLE</a:t>
            </a:r>
          </a:p>
          <a:p>
            <a:pPr marL="571500" indent="-571500">
              <a:lnSpc>
                <a:spcPct val="150000"/>
              </a:lnSpc>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26 FEATURE</a:t>
            </a:r>
          </a:p>
          <a:p>
            <a:pPr marL="571500" indent="-571500">
              <a:lnSpc>
                <a:spcPct val="150000"/>
              </a:lnSpc>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FEATURE- 9 FEATURE</a:t>
            </a:r>
          </a:p>
          <a:p>
            <a:pPr marL="571500" indent="-571500">
              <a:lnSpc>
                <a:spcPct val="150000"/>
              </a:lnSpc>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EMPLOYEE ID- CATEGORICAL DATA</a:t>
            </a:r>
          </a:p>
          <a:p>
            <a:pPr marL="571500" indent="-571500">
              <a:lnSpc>
                <a:spcPct val="150000"/>
              </a:lnSpc>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GENDER-MALE,FEMALE</a:t>
            </a:r>
          </a:p>
          <a:p>
            <a:pPr marL="571500" indent="-571500">
              <a:lnSpc>
                <a:spcPct val="150000"/>
              </a:lnSpc>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PERFORMANCE LEVEL-ORDINAL DATA</a:t>
            </a:r>
          </a:p>
          <a:p>
            <a:pPr marL="571500" indent="-571500">
              <a:lnSpc>
                <a:spcPct val="150000"/>
              </a:lnSpc>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BUSINESS UNIT-REFERENCE DATA SET</a:t>
            </a:r>
          </a:p>
          <a:p>
            <a:pPr marL="571500" indent="-571500">
              <a:lnSpc>
                <a:spcPct val="150000"/>
              </a:lnSpc>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NAME-NOMINAL DATA</a:t>
            </a:r>
          </a:p>
          <a:p>
            <a:pPr marL="571500" indent="-571500">
              <a:lnSpc>
                <a:spcPct val="150000"/>
              </a:lnSpc>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RATING-NUMERICAL VALUE</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9725025" y="3911397"/>
            <a:ext cx="2466975" cy="2946603"/>
          </a:xfrm>
          <a:prstGeom prst="rect">
            <a:avLst/>
          </a:prstGeom>
        </p:spPr>
      </p:pic>
      <p:sp>
        <p:nvSpPr>
          <p:cNvPr id="7" name="object 7"/>
          <p:cNvSpPr txBox="1">
            <a:spLocks noGrp="1"/>
          </p:cNvSpPr>
          <p:nvPr>
            <p:ph type="title"/>
          </p:nvPr>
        </p:nvSpPr>
        <p:spPr>
          <a:xfrm>
            <a:off x="373627" y="0"/>
            <a:ext cx="8846574"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94969" y="781050"/>
            <a:ext cx="9320980" cy="6478184"/>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800" b="1" dirty="0">
                <a:latin typeface="Times New Roman" panose="02020603050405020304" pitchFamily="18" charset="0"/>
                <a:cs typeface="Times New Roman" panose="02020603050405020304" pitchFamily="18" charset="0"/>
              </a:rPr>
              <a:t>CONDITIONAL FORMATTING:</a:t>
            </a:r>
            <a:r>
              <a:rPr lang="en-US" sz="2800" dirty="0">
                <a:latin typeface="Times New Roman" panose="02020603050405020304" pitchFamily="18" charset="0"/>
                <a:cs typeface="Times New Roman" panose="02020603050405020304" pitchFamily="18" charset="0"/>
              </a:rPr>
              <a:t>BY USING THIS BLANK CELLS WERE FOUND AND HIGHLIGHTED.</a:t>
            </a:r>
          </a:p>
          <a:p>
            <a:pPr marL="285750" indent="-285750">
              <a:lnSpc>
                <a:spcPct val="150000"/>
              </a:lnSpc>
              <a:buFont typeface="Arial" panose="020B0604020202020204" pitchFamily="34" charset="0"/>
              <a:buChar char="•"/>
            </a:pPr>
            <a:r>
              <a:rPr lang="en-US" sz="2800" b="1" dirty="0">
                <a:latin typeface="Times New Roman" panose="02020603050405020304" pitchFamily="18" charset="0"/>
                <a:cs typeface="Times New Roman" panose="02020603050405020304" pitchFamily="18" charset="0"/>
              </a:rPr>
              <a:t>FILTER: </a:t>
            </a:r>
            <a:r>
              <a:rPr lang="en-US" sz="2800" dirty="0">
                <a:latin typeface="Times New Roman" panose="02020603050405020304" pitchFamily="18" charset="0"/>
                <a:cs typeface="Times New Roman" panose="02020603050405020304" pitchFamily="18" charset="0"/>
              </a:rPr>
              <a:t>BY USING THIS FILTER THE BLANK VALUES WERE REMOVED.</a:t>
            </a:r>
          </a:p>
          <a:p>
            <a:pPr marL="285750" indent="-285750">
              <a:lnSpc>
                <a:spcPct val="150000"/>
              </a:lnSpc>
              <a:buFont typeface="Arial" panose="020B0604020202020204" pitchFamily="34" charset="0"/>
              <a:buChar char="•"/>
            </a:pPr>
            <a:r>
              <a:rPr lang="en-US" sz="2800" b="1" dirty="0">
                <a:latin typeface="Times New Roman" panose="02020603050405020304" pitchFamily="18" charset="0"/>
                <a:cs typeface="Times New Roman" panose="02020603050405020304" pitchFamily="18" charset="0"/>
              </a:rPr>
              <a:t>FORMULA  USED TO IDENTIFY PERFORMANCE LEVEL: IFS</a:t>
            </a:r>
          </a:p>
          <a:p>
            <a:pPr>
              <a:lnSpc>
                <a:spcPct val="150000"/>
              </a:lnSpc>
            </a:pPr>
            <a:r>
              <a:rPr lang="en-US" sz="2800" dirty="0">
                <a:latin typeface="Times New Roman" panose="02020603050405020304" pitchFamily="18" charset="0"/>
                <a:cs typeface="Times New Roman" panose="02020603050405020304" pitchFamily="18" charset="0"/>
              </a:rPr>
              <a:t>EG : = IFS(Z8&gt;=5,	“VERY HIGH”,Z8&gt;=4,“HIGH”,Z8&gt;=3,“MEDIUM”,TRUE,“LOW”)</a:t>
            </a:r>
          </a:p>
          <a:p>
            <a:pPr>
              <a:lnSpc>
                <a:spcPct val="150000"/>
              </a:lnSpc>
            </a:pPr>
            <a:endParaRPr lang="en-US" sz="2800" dirty="0">
              <a:latin typeface="Times New Roman" panose="02020603050405020304" pitchFamily="18" charset="0"/>
              <a:cs typeface="Times New Roman" panose="02020603050405020304" pitchFamily="18" charset="0"/>
            </a:endParaRPr>
          </a:p>
          <a:p>
            <a:pPr>
              <a:lnSpc>
                <a:spcPct val="150000"/>
              </a:lnSpc>
            </a:pPr>
            <a:endParaRPr lang="en-US"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807</Words>
  <Application>Microsoft Office PowerPoint</Application>
  <PresentationFormat>Widescreen</PresentationFormat>
  <Paragraphs>93</Paragraphs>
  <Slides>12</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Bradley Hand ITC</vt:lpstr>
      <vt:lpstr>Calibri</vt:lpstr>
      <vt:lpstr>Roboto</vt:lpstr>
      <vt:lpstr>Times New Roman</vt:lpstr>
      <vt:lpstr>Trebuchet MS</vt:lpstr>
      <vt:lpstr>Wingdings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Subhakar p</cp:lastModifiedBy>
  <cp:revision>1</cp:revision>
  <dcterms:modified xsi:type="dcterms:W3CDTF">2024-09-05T14:18:40Z</dcterms:modified>
</cp:coreProperties>
</file>