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>
        <p:scale>
          <a:sx n="53" d="100"/>
          <a:sy n="53" d="100"/>
        </p:scale>
        <p:origin x="129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B6409-F02A-45A1-99CE-92BCBB05A34C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8C32527-5F66-4357-BD3D-86F92BD8D31A}">
      <dgm:prSet/>
      <dgm:spPr/>
      <dgm:t>
        <a:bodyPr/>
        <a:lstStyle/>
        <a:p>
          <a:r>
            <a:rPr lang="en-US" b="1" i="0" baseline="0"/>
            <a:t>1. Business Problem to ML Problem</a:t>
          </a:r>
          <a:r>
            <a:rPr lang="en-US" b="0" i="0" baseline="0"/>
            <a:t> 🧠➡️🤖</a:t>
          </a:r>
          <a:endParaRPr lang="en-US"/>
        </a:p>
      </dgm:t>
    </dgm:pt>
    <dgm:pt modelId="{1F26EF49-53BE-4890-842A-3CB8A90A4134}" type="parTrans" cxnId="{A05D1FFD-BAFA-4990-A491-BDC22B54656F}">
      <dgm:prSet/>
      <dgm:spPr/>
      <dgm:t>
        <a:bodyPr/>
        <a:lstStyle/>
        <a:p>
          <a:endParaRPr lang="en-US"/>
        </a:p>
      </dgm:t>
    </dgm:pt>
    <dgm:pt modelId="{DC906444-30BA-42F3-9BCD-751D59C590F3}" type="sibTrans" cxnId="{A05D1FFD-BAFA-4990-A491-BDC22B54656F}">
      <dgm:prSet/>
      <dgm:spPr/>
      <dgm:t>
        <a:bodyPr/>
        <a:lstStyle/>
        <a:p>
          <a:endParaRPr lang="en-US"/>
        </a:p>
      </dgm:t>
    </dgm:pt>
    <dgm:pt modelId="{FFDDACA2-3BE7-4876-BB8A-CCB65725D7C9}">
      <dgm:prSet/>
      <dgm:spPr/>
      <dgm:t>
        <a:bodyPr/>
        <a:lstStyle/>
        <a:p>
          <a:r>
            <a:rPr lang="en-US" b="1" i="0" baseline="0"/>
            <a:t>2. Type of Problem</a:t>
          </a:r>
          <a:r>
            <a:rPr lang="en-US" b="0" i="0" baseline="0"/>
            <a:t> 🔍📈</a:t>
          </a:r>
          <a:endParaRPr lang="en-US"/>
        </a:p>
      </dgm:t>
    </dgm:pt>
    <dgm:pt modelId="{2DC8E3BF-CCE0-4073-9C23-B5DD236A4E77}" type="parTrans" cxnId="{CC5A4C5E-5529-4357-A240-386435EE61D8}">
      <dgm:prSet/>
      <dgm:spPr/>
      <dgm:t>
        <a:bodyPr/>
        <a:lstStyle/>
        <a:p>
          <a:endParaRPr lang="en-US"/>
        </a:p>
      </dgm:t>
    </dgm:pt>
    <dgm:pt modelId="{76ACB8A5-BF27-4D66-BB49-6C5027C3D72F}" type="sibTrans" cxnId="{CC5A4C5E-5529-4357-A240-386435EE61D8}">
      <dgm:prSet/>
      <dgm:spPr/>
      <dgm:t>
        <a:bodyPr/>
        <a:lstStyle/>
        <a:p>
          <a:endParaRPr lang="en-US"/>
        </a:p>
      </dgm:t>
    </dgm:pt>
    <dgm:pt modelId="{5AD2E716-8818-4AAE-BEC9-700989EEF6D9}">
      <dgm:prSet/>
      <dgm:spPr/>
      <dgm:t>
        <a:bodyPr/>
        <a:lstStyle/>
        <a:p>
          <a:r>
            <a:rPr lang="en-US" b="1" i="0" baseline="0"/>
            <a:t>3. Current Solution</a:t>
          </a:r>
          <a:r>
            <a:rPr lang="en-US" b="0" i="0" baseline="0"/>
            <a:t> 🧩✅</a:t>
          </a:r>
          <a:endParaRPr lang="en-US"/>
        </a:p>
      </dgm:t>
    </dgm:pt>
    <dgm:pt modelId="{71CC8692-1A98-48A8-9749-7D534D91E5F0}" type="parTrans" cxnId="{0DBAC558-845B-4F2D-8439-CED024D1470F}">
      <dgm:prSet/>
      <dgm:spPr/>
      <dgm:t>
        <a:bodyPr/>
        <a:lstStyle/>
        <a:p>
          <a:endParaRPr lang="en-US"/>
        </a:p>
      </dgm:t>
    </dgm:pt>
    <dgm:pt modelId="{5612FAE9-052B-4E3F-9E56-29573CABB97A}" type="sibTrans" cxnId="{0DBAC558-845B-4F2D-8439-CED024D1470F}">
      <dgm:prSet/>
      <dgm:spPr/>
      <dgm:t>
        <a:bodyPr/>
        <a:lstStyle/>
        <a:p>
          <a:endParaRPr lang="en-US"/>
        </a:p>
      </dgm:t>
    </dgm:pt>
    <dgm:pt modelId="{25B3C401-1314-4DBF-8E13-39783A6F40B1}">
      <dgm:prSet/>
      <dgm:spPr/>
      <dgm:t>
        <a:bodyPr/>
        <a:lstStyle/>
        <a:p>
          <a:r>
            <a:rPr lang="en-US" b="1" i="0" baseline="0"/>
            <a:t>4. Getting Data</a:t>
          </a:r>
          <a:r>
            <a:rPr lang="en-US" b="0" i="0" baseline="0"/>
            <a:t> 💾📊</a:t>
          </a:r>
          <a:endParaRPr lang="en-US"/>
        </a:p>
      </dgm:t>
    </dgm:pt>
    <dgm:pt modelId="{205DA901-4BE7-4820-B4AF-444908DD2746}" type="parTrans" cxnId="{CFCA06A7-B2E2-41E1-962D-93F491FEAAE8}">
      <dgm:prSet/>
      <dgm:spPr/>
      <dgm:t>
        <a:bodyPr/>
        <a:lstStyle/>
        <a:p>
          <a:endParaRPr lang="en-US"/>
        </a:p>
      </dgm:t>
    </dgm:pt>
    <dgm:pt modelId="{7BE2FA5A-B472-4B9D-85AA-0AB8D30CACC0}" type="sibTrans" cxnId="{CFCA06A7-B2E2-41E1-962D-93F491FEAAE8}">
      <dgm:prSet/>
      <dgm:spPr/>
      <dgm:t>
        <a:bodyPr/>
        <a:lstStyle/>
        <a:p>
          <a:endParaRPr lang="en-US"/>
        </a:p>
      </dgm:t>
    </dgm:pt>
    <dgm:pt modelId="{53781F22-5B2E-4938-AB48-86FC1B3CE872}">
      <dgm:prSet/>
      <dgm:spPr/>
      <dgm:t>
        <a:bodyPr/>
        <a:lstStyle/>
        <a:p>
          <a:r>
            <a:rPr lang="en-US" b="1" i="0" baseline="0"/>
            <a:t>5. Metrics to Measure</a:t>
          </a:r>
          <a:r>
            <a:rPr lang="en-US" b="0" i="0" baseline="0"/>
            <a:t> 📏📊</a:t>
          </a:r>
          <a:endParaRPr lang="en-US"/>
        </a:p>
      </dgm:t>
    </dgm:pt>
    <dgm:pt modelId="{AC1C3234-B130-4649-8A0D-6B3F2EC3B324}" type="parTrans" cxnId="{B4886F7C-4680-4619-B36D-5E4A12F875AF}">
      <dgm:prSet/>
      <dgm:spPr/>
      <dgm:t>
        <a:bodyPr/>
        <a:lstStyle/>
        <a:p>
          <a:endParaRPr lang="en-US"/>
        </a:p>
      </dgm:t>
    </dgm:pt>
    <dgm:pt modelId="{76A60657-65B0-4ABC-9CA8-BA1C94D6A397}" type="sibTrans" cxnId="{B4886F7C-4680-4619-B36D-5E4A12F875AF}">
      <dgm:prSet/>
      <dgm:spPr/>
      <dgm:t>
        <a:bodyPr/>
        <a:lstStyle/>
        <a:p>
          <a:endParaRPr lang="en-US"/>
        </a:p>
      </dgm:t>
    </dgm:pt>
    <dgm:pt modelId="{A76FA548-1429-47CB-8168-4B750EEA3543}">
      <dgm:prSet/>
      <dgm:spPr/>
      <dgm:t>
        <a:bodyPr/>
        <a:lstStyle/>
        <a:p>
          <a:r>
            <a:rPr lang="en-US" b="1" i="0" baseline="0"/>
            <a:t>6. Online vs Batch Learning</a:t>
          </a:r>
          <a:r>
            <a:rPr lang="en-US" b="0" i="0" baseline="0"/>
            <a:t> 🔄⏳</a:t>
          </a:r>
          <a:endParaRPr lang="en-US"/>
        </a:p>
      </dgm:t>
    </dgm:pt>
    <dgm:pt modelId="{0ABF88FB-738C-4DDC-9161-00D34EEB705F}" type="parTrans" cxnId="{165BD98E-C5E1-4E3A-B746-54A07AAF4D9E}">
      <dgm:prSet/>
      <dgm:spPr/>
      <dgm:t>
        <a:bodyPr/>
        <a:lstStyle/>
        <a:p>
          <a:endParaRPr lang="en-US"/>
        </a:p>
      </dgm:t>
    </dgm:pt>
    <dgm:pt modelId="{2EABD5AB-3FBD-4E84-9BB0-9B4FE4CDE26D}" type="sibTrans" cxnId="{165BD98E-C5E1-4E3A-B746-54A07AAF4D9E}">
      <dgm:prSet/>
      <dgm:spPr/>
      <dgm:t>
        <a:bodyPr/>
        <a:lstStyle/>
        <a:p>
          <a:endParaRPr lang="en-US"/>
        </a:p>
      </dgm:t>
    </dgm:pt>
    <dgm:pt modelId="{452A90F5-801D-4935-99C5-6AA7C5226C69}">
      <dgm:prSet/>
      <dgm:spPr/>
      <dgm:t>
        <a:bodyPr/>
        <a:lstStyle/>
        <a:p>
          <a:r>
            <a:rPr lang="en-US" b="1" i="0" baseline="0"/>
            <a:t>7. Check Assumptions</a:t>
          </a:r>
          <a:r>
            <a:rPr lang="en-US" b="0" i="0" baseline="0"/>
            <a:t> 🧐✅ </a:t>
          </a:r>
          <a:endParaRPr lang="en-US"/>
        </a:p>
      </dgm:t>
    </dgm:pt>
    <dgm:pt modelId="{1FE3B6AD-C4B3-40FE-80FD-B98F48CBA4A4}" type="parTrans" cxnId="{99BA19D5-E3CF-47F4-B7E1-854BFBFA70EE}">
      <dgm:prSet/>
      <dgm:spPr/>
      <dgm:t>
        <a:bodyPr/>
        <a:lstStyle/>
        <a:p>
          <a:endParaRPr lang="en-US"/>
        </a:p>
      </dgm:t>
    </dgm:pt>
    <dgm:pt modelId="{53942563-30B8-448D-A39C-77F44DDABC4F}" type="sibTrans" cxnId="{99BA19D5-E3CF-47F4-B7E1-854BFBFA70EE}">
      <dgm:prSet/>
      <dgm:spPr/>
      <dgm:t>
        <a:bodyPr/>
        <a:lstStyle/>
        <a:p>
          <a:endParaRPr lang="en-US"/>
        </a:p>
      </dgm:t>
    </dgm:pt>
    <dgm:pt modelId="{1C01A5EA-5C8C-4F7C-90B1-EA8F690C567B}">
      <dgm:prSet/>
      <dgm:spPr/>
      <dgm:t>
        <a:bodyPr/>
        <a:lstStyle/>
        <a:p>
          <a:r>
            <a:rPr lang="en-US" u="sng" dirty="0"/>
            <a:t>u</a:t>
          </a:r>
          <a:r>
            <a:rPr lang="en-US" b="0" i="0" u="sng" baseline="0" dirty="0"/>
            <a:t>se case: </a:t>
          </a:r>
          <a:r>
            <a:rPr lang="en-US" b="1" dirty="0"/>
            <a:t>📞 A Telecom Company’s Journey to Reducing Customer Churn</a:t>
          </a:r>
          <a:r>
            <a:rPr lang="en-US" dirty="0"/>
            <a:t>📉🚀</a:t>
          </a:r>
        </a:p>
      </dgm:t>
    </dgm:pt>
    <dgm:pt modelId="{10005C5F-350B-46A7-87EC-728AFD3FEF94}" type="parTrans" cxnId="{3032951E-F8B6-4684-BB0B-5248479CFA95}">
      <dgm:prSet/>
      <dgm:spPr/>
      <dgm:t>
        <a:bodyPr/>
        <a:lstStyle/>
        <a:p>
          <a:endParaRPr lang="en-US"/>
        </a:p>
      </dgm:t>
    </dgm:pt>
    <dgm:pt modelId="{9BC10CE3-8AA0-462C-B2FB-94227AC67F3D}" type="sibTrans" cxnId="{3032951E-F8B6-4684-BB0B-5248479CFA95}">
      <dgm:prSet/>
      <dgm:spPr/>
      <dgm:t>
        <a:bodyPr/>
        <a:lstStyle/>
        <a:p>
          <a:endParaRPr lang="en-US"/>
        </a:p>
      </dgm:t>
    </dgm:pt>
    <dgm:pt modelId="{58DF9DED-130C-4938-BEB8-52AECADF0E1F}" type="pres">
      <dgm:prSet presAssocID="{770B6409-F02A-45A1-99CE-92BCBB05A34C}" presName="vert0" presStyleCnt="0">
        <dgm:presLayoutVars>
          <dgm:dir/>
          <dgm:animOne val="branch"/>
          <dgm:animLvl val="lvl"/>
        </dgm:presLayoutVars>
      </dgm:prSet>
      <dgm:spPr/>
    </dgm:pt>
    <dgm:pt modelId="{7B465BFE-CA7C-4D9F-B46D-69309FEDF473}" type="pres">
      <dgm:prSet presAssocID="{88C32527-5F66-4357-BD3D-86F92BD8D31A}" presName="thickLine" presStyleLbl="alignNode1" presStyleIdx="0" presStyleCnt="8"/>
      <dgm:spPr/>
    </dgm:pt>
    <dgm:pt modelId="{0E9946D0-A7EB-4598-AFE6-954B9C5AB7AD}" type="pres">
      <dgm:prSet presAssocID="{88C32527-5F66-4357-BD3D-86F92BD8D31A}" presName="horz1" presStyleCnt="0"/>
      <dgm:spPr/>
    </dgm:pt>
    <dgm:pt modelId="{DE138F51-D357-424C-9858-FA2A71BCD5CD}" type="pres">
      <dgm:prSet presAssocID="{88C32527-5F66-4357-BD3D-86F92BD8D31A}" presName="tx1" presStyleLbl="revTx" presStyleIdx="0" presStyleCnt="8"/>
      <dgm:spPr/>
    </dgm:pt>
    <dgm:pt modelId="{02D5F173-7F5E-4CEF-B5C4-4D4A15A772B6}" type="pres">
      <dgm:prSet presAssocID="{88C32527-5F66-4357-BD3D-86F92BD8D31A}" presName="vert1" presStyleCnt="0"/>
      <dgm:spPr/>
    </dgm:pt>
    <dgm:pt modelId="{0266715B-A234-420B-A819-1B2EFDC0B927}" type="pres">
      <dgm:prSet presAssocID="{FFDDACA2-3BE7-4876-BB8A-CCB65725D7C9}" presName="thickLine" presStyleLbl="alignNode1" presStyleIdx="1" presStyleCnt="8"/>
      <dgm:spPr/>
    </dgm:pt>
    <dgm:pt modelId="{79D920A6-6866-4126-AE71-9106F6C762C9}" type="pres">
      <dgm:prSet presAssocID="{FFDDACA2-3BE7-4876-BB8A-CCB65725D7C9}" presName="horz1" presStyleCnt="0"/>
      <dgm:spPr/>
    </dgm:pt>
    <dgm:pt modelId="{47671AA0-E73B-435F-9D8F-9F1081E4AB70}" type="pres">
      <dgm:prSet presAssocID="{FFDDACA2-3BE7-4876-BB8A-CCB65725D7C9}" presName="tx1" presStyleLbl="revTx" presStyleIdx="1" presStyleCnt="8"/>
      <dgm:spPr/>
    </dgm:pt>
    <dgm:pt modelId="{A016D6D3-E61A-4839-BD9A-2317FF294BDB}" type="pres">
      <dgm:prSet presAssocID="{FFDDACA2-3BE7-4876-BB8A-CCB65725D7C9}" presName="vert1" presStyleCnt="0"/>
      <dgm:spPr/>
    </dgm:pt>
    <dgm:pt modelId="{23711765-2BFF-4A96-861E-E0F5039B88CE}" type="pres">
      <dgm:prSet presAssocID="{5AD2E716-8818-4AAE-BEC9-700989EEF6D9}" presName="thickLine" presStyleLbl="alignNode1" presStyleIdx="2" presStyleCnt="8"/>
      <dgm:spPr/>
    </dgm:pt>
    <dgm:pt modelId="{9D0F9E54-E773-4E1D-BC2B-648665475BA5}" type="pres">
      <dgm:prSet presAssocID="{5AD2E716-8818-4AAE-BEC9-700989EEF6D9}" presName="horz1" presStyleCnt="0"/>
      <dgm:spPr/>
    </dgm:pt>
    <dgm:pt modelId="{3BA07F7B-3C1D-4CD3-8FC7-D1457D0625E1}" type="pres">
      <dgm:prSet presAssocID="{5AD2E716-8818-4AAE-BEC9-700989EEF6D9}" presName="tx1" presStyleLbl="revTx" presStyleIdx="2" presStyleCnt="8"/>
      <dgm:spPr/>
    </dgm:pt>
    <dgm:pt modelId="{836E044F-A886-434B-8AE3-E2AC677390C2}" type="pres">
      <dgm:prSet presAssocID="{5AD2E716-8818-4AAE-BEC9-700989EEF6D9}" presName="vert1" presStyleCnt="0"/>
      <dgm:spPr/>
    </dgm:pt>
    <dgm:pt modelId="{60C407C7-27AD-4BEE-BAF3-1551D49DA068}" type="pres">
      <dgm:prSet presAssocID="{25B3C401-1314-4DBF-8E13-39783A6F40B1}" presName="thickLine" presStyleLbl="alignNode1" presStyleIdx="3" presStyleCnt="8"/>
      <dgm:spPr/>
    </dgm:pt>
    <dgm:pt modelId="{9CD219FD-0109-40F5-8668-6960D15A10DE}" type="pres">
      <dgm:prSet presAssocID="{25B3C401-1314-4DBF-8E13-39783A6F40B1}" presName="horz1" presStyleCnt="0"/>
      <dgm:spPr/>
    </dgm:pt>
    <dgm:pt modelId="{04BB0423-CF20-4C3D-A96B-C2D71A2D7CB1}" type="pres">
      <dgm:prSet presAssocID="{25B3C401-1314-4DBF-8E13-39783A6F40B1}" presName="tx1" presStyleLbl="revTx" presStyleIdx="3" presStyleCnt="8"/>
      <dgm:spPr/>
    </dgm:pt>
    <dgm:pt modelId="{BE3837CC-8C28-4469-BC78-9E8A82A92D22}" type="pres">
      <dgm:prSet presAssocID="{25B3C401-1314-4DBF-8E13-39783A6F40B1}" presName="vert1" presStyleCnt="0"/>
      <dgm:spPr/>
    </dgm:pt>
    <dgm:pt modelId="{F61CAA59-EAF5-49A4-A218-1392C30FFE90}" type="pres">
      <dgm:prSet presAssocID="{53781F22-5B2E-4938-AB48-86FC1B3CE872}" presName="thickLine" presStyleLbl="alignNode1" presStyleIdx="4" presStyleCnt="8"/>
      <dgm:spPr/>
    </dgm:pt>
    <dgm:pt modelId="{2DD1C6B8-9907-4BC2-8232-5C141A79CC3D}" type="pres">
      <dgm:prSet presAssocID="{53781F22-5B2E-4938-AB48-86FC1B3CE872}" presName="horz1" presStyleCnt="0"/>
      <dgm:spPr/>
    </dgm:pt>
    <dgm:pt modelId="{6D53146C-A427-4B2F-977F-CA27ABBBCAE3}" type="pres">
      <dgm:prSet presAssocID="{53781F22-5B2E-4938-AB48-86FC1B3CE872}" presName="tx1" presStyleLbl="revTx" presStyleIdx="4" presStyleCnt="8"/>
      <dgm:spPr/>
    </dgm:pt>
    <dgm:pt modelId="{5DECDF03-8AE3-40C8-A0E1-C919616DF2F1}" type="pres">
      <dgm:prSet presAssocID="{53781F22-5B2E-4938-AB48-86FC1B3CE872}" presName="vert1" presStyleCnt="0"/>
      <dgm:spPr/>
    </dgm:pt>
    <dgm:pt modelId="{024433A4-8AB6-45F6-B9BC-647834D5B2B3}" type="pres">
      <dgm:prSet presAssocID="{A76FA548-1429-47CB-8168-4B750EEA3543}" presName="thickLine" presStyleLbl="alignNode1" presStyleIdx="5" presStyleCnt="8"/>
      <dgm:spPr/>
    </dgm:pt>
    <dgm:pt modelId="{B0E1219A-CD4F-44AA-8C34-E0E8717C2597}" type="pres">
      <dgm:prSet presAssocID="{A76FA548-1429-47CB-8168-4B750EEA3543}" presName="horz1" presStyleCnt="0"/>
      <dgm:spPr/>
    </dgm:pt>
    <dgm:pt modelId="{C3E6F620-1A6A-4361-89FB-C466D4311FF4}" type="pres">
      <dgm:prSet presAssocID="{A76FA548-1429-47CB-8168-4B750EEA3543}" presName="tx1" presStyleLbl="revTx" presStyleIdx="5" presStyleCnt="8"/>
      <dgm:spPr/>
    </dgm:pt>
    <dgm:pt modelId="{F83FB88D-4AE9-4DB9-A901-2591BF1B52FB}" type="pres">
      <dgm:prSet presAssocID="{A76FA548-1429-47CB-8168-4B750EEA3543}" presName="vert1" presStyleCnt="0"/>
      <dgm:spPr/>
    </dgm:pt>
    <dgm:pt modelId="{249BC516-82A7-422E-88E8-95E9B4ECABC1}" type="pres">
      <dgm:prSet presAssocID="{452A90F5-801D-4935-99C5-6AA7C5226C69}" presName="thickLine" presStyleLbl="alignNode1" presStyleIdx="6" presStyleCnt="8"/>
      <dgm:spPr/>
    </dgm:pt>
    <dgm:pt modelId="{DD580DB7-CA40-401F-A64A-9881616FD4DC}" type="pres">
      <dgm:prSet presAssocID="{452A90F5-801D-4935-99C5-6AA7C5226C69}" presName="horz1" presStyleCnt="0"/>
      <dgm:spPr/>
    </dgm:pt>
    <dgm:pt modelId="{06804374-B21A-4075-B1D8-D8B1ACF962BD}" type="pres">
      <dgm:prSet presAssocID="{452A90F5-801D-4935-99C5-6AA7C5226C69}" presName="tx1" presStyleLbl="revTx" presStyleIdx="6" presStyleCnt="8"/>
      <dgm:spPr/>
    </dgm:pt>
    <dgm:pt modelId="{0A646D6D-ED30-4716-B267-BEAC3DBE2CC0}" type="pres">
      <dgm:prSet presAssocID="{452A90F5-801D-4935-99C5-6AA7C5226C69}" presName="vert1" presStyleCnt="0"/>
      <dgm:spPr/>
    </dgm:pt>
    <dgm:pt modelId="{E9F83BF8-76D1-4D82-9DEA-C2C1CA288EF9}" type="pres">
      <dgm:prSet presAssocID="{1C01A5EA-5C8C-4F7C-90B1-EA8F690C567B}" presName="thickLine" presStyleLbl="alignNode1" presStyleIdx="7" presStyleCnt="8"/>
      <dgm:spPr/>
    </dgm:pt>
    <dgm:pt modelId="{6FBAE3C8-866C-4417-A5B8-C5355200130D}" type="pres">
      <dgm:prSet presAssocID="{1C01A5EA-5C8C-4F7C-90B1-EA8F690C567B}" presName="horz1" presStyleCnt="0"/>
      <dgm:spPr/>
    </dgm:pt>
    <dgm:pt modelId="{26F23AD1-432B-4296-A4D2-B6DB98517094}" type="pres">
      <dgm:prSet presAssocID="{1C01A5EA-5C8C-4F7C-90B1-EA8F690C567B}" presName="tx1" presStyleLbl="revTx" presStyleIdx="7" presStyleCnt="8"/>
      <dgm:spPr/>
    </dgm:pt>
    <dgm:pt modelId="{F75EF442-F52D-414E-A3E2-C5C44EA5C025}" type="pres">
      <dgm:prSet presAssocID="{1C01A5EA-5C8C-4F7C-90B1-EA8F690C567B}" presName="vert1" presStyleCnt="0"/>
      <dgm:spPr/>
    </dgm:pt>
  </dgm:ptLst>
  <dgm:cxnLst>
    <dgm:cxn modelId="{3032951E-F8B6-4684-BB0B-5248479CFA95}" srcId="{770B6409-F02A-45A1-99CE-92BCBB05A34C}" destId="{1C01A5EA-5C8C-4F7C-90B1-EA8F690C567B}" srcOrd="7" destOrd="0" parTransId="{10005C5F-350B-46A7-87EC-728AFD3FEF94}" sibTransId="{9BC10CE3-8AA0-462C-B2FB-94227AC67F3D}"/>
    <dgm:cxn modelId="{1E645523-6C21-4323-824F-C093A50B8302}" type="presOf" srcId="{88C32527-5F66-4357-BD3D-86F92BD8D31A}" destId="{DE138F51-D357-424C-9858-FA2A71BCD5CD}" srcOrd="0" destOrd="0" presId="urn:microsoft.com/office/officeart/2008/layout/LinedList"/>
    <dgm:cxn modelId="{8BF4D827-DE0A-4778-8D67-1CE91ED4EFDB}" type="presOf" srcId="{25B3C401-1314-4DBF-8E13-39783A6F40B1}" destId="{04BB0423-CF20-4C3D-A96B-C2D71A2D7CB1}" srcOrd="0" destOrd="0" presId="urn:microsoft.com/office/officeart/2008/layout/LinedList"/>
    <dgm:cxn modelId="{9E087F3B-93FF-42B9-8657-C087805F244E}" type="presOf" srcId="{5AD2E716-8818-4AAE-BEC9-700989EEF6D9}" destId="{3BA07F7B-3C1D-4CD3-8FC7-D1457D0625E1}" srcOrd="0" destOrd="0" presId="urn:microsoft.com/office/officeart/2008/layout/LinedList"/>
    <dgm:cxn modelId="{815B5C3E-1A77-4B5F-A659-B6A6321B80F6}" type="presOf" srcId="{1C01A5EA-5C8C-4F7C-90B1-EA8F690C567B}" destId="{26F23AD1-432B-4296-A4D2-B6DB98517094}" srcOrd="0" destOrd="0" presId="urn:microsoft.com/office/officeart/2008/layout/LinedList"/>
    <dgm:cxn modelId="{CC5A4C5E-5529-4357-A240-386435EE61D8}" srcId="{770B6409-F02A-45A1-99CE-92BCBB05A34C}" destId="{FFDDACA2-3BE7-4876-BB8A-CCB65725D7C9}" srcOrd="1" destOrd="0" parTransId="{2DC8E3BF-CCE0-4073-9C23-B5DD236A4E77}" sibTransId="{76ACB8A5-BF27-4D66-BB49-6C5027C3D72F}"/>
    <dgm:cxn modelId="{8768D64A-543D-4EDE-8CD8-561742CF7499}" type="presOf" srcId="{A76FA548-1429-47CB-8168-4B750EEA3543}" destId="{C3E6F620-1A6A-4361-89FB-C466D4311FF4}" srcOrd="0" destOrd="0" presId="urn:microsoft.com/office/officeart/2008/layout/LinedList"/>
    <dgm:cxn modelId="{4F203174-F1AD-4580-A705-51200846495C}" type="presOf" srcId="{770B6409-F02A-45A1-99CE-92BCBB05A34C}" destId="{58DF9DED-130C-4938-BEB8-52AECADF0E1F}" srcOrd="0" destOrd="0" presId="urn:microsoft.com/office/officeart/2008/layout/LinedList"/>
    <dgm:cxn modelId="{0B054076-AC02-4596-919B-341DD107D0BC}" type="presOf" srcId="{FFDDACA2-3BE7-4876-BB8A-CCB65725D7C9}" destId="{47671AA0-E73B-435F-9D8F-9F1081E4AB70}" srcOrd="0" destOrd="0" presId="urn:microsoft.com/office/officeart/2008/layout/LinedList"/>
    <dgm:cxn modelId="{0DBAC558-845B-4F2D-8439-CED024D1470F}" srcId="{770B6409-F02A-45A1-99CE-92BCBB05A34C}" destId="{5AD2E716-8818-4AAE-BEC9-700989EEF6D9}" srcOrd="2" destOrd="0" parTransId="{71CC8692-1A98-48A8-9749-7D534D91E5F0}" sibTransId="{5612FAE9-052B-4E3F-9E56-29573CABB97A}"/>
    <dgm:cxn modelId="{B4886F7C-4680-4619-B36D-5E4A12F875AF}" srcId="{770B6409-F02A-45A1-99CE-92BCBB05A34C}" destId="{53781F22-5B2E-4938-AB48-86FC1B3CE872}" srcOrd="4" destOrd="0" parTransId="{AC1C3234-B130-4649-8A0D-6B3F2EC3B324}" sibTransId="{76A60657-65B0-4ABC-9CA8-BA1C94D6A397}"/>
    <dgm:cxn modelId="{165BD98E-C5E1-4E3A-B746-54A07AAF4D9E}" srcId="{770B6409-F02A-45A1-99CE-92BCBB05A34C}" destId="{A76FA548-1429-47CB-8168-4B750EEA3543}" srcOrd="5" destOrd="0" parTransId="{0ABF88FB-738C-4DDC-9161-00D34EEB705F}" sibTransId="{2EABD5AB-3FBD-4E84-9BB0-9B4FE4CDE26D}"/>
    <dgm:cxn modelId="{99A734A6-7053-4D1B-9C56-188F0165468F}" type="presOf" srcId="{53781F22-5B2E-4938-AB48-86FC1B3CE872}" destId="{6D53146C-A427-4B2F-977F-CA27ABBBCAE3}" srcOrd="0" destOrd="0" presId="urn:microsoft.com/office/officeart/2008/layout/LinedList"/>
    <dgm:cxn modelId="{CFCA06A7-B2E2-41E1-962D-93F491FEAAE8}" srcId="{770B6409-F02A-45A1-99CE-92BCBB05A34C}" destId="{25B3C401-1314-4DBF-8E13-39783A6F40B1}" srcOrd="3" destOrd="0" parTransId="{205DA901-4BE7-4820-B4AF-444908DD2746}" sibTransId="{7BE2FA5A-B472-4B9D-85AA-0AB8D30CACC0}"/>
    <dgm:cxn modelId="{1DD577CC-B545-4C7D-91CD-B7DF1A77C5D9}" type="presOf" srcId="{452A90F5-801D-4935-99C5-6AA7C5226C69}" destId="{06804374-B21A-4075-B1D8-D8B1ACF962BD}" srcOrd="0" destOrd="0" presId="urn:microsoft.com/office/officeart/2008/layout/LinedList"/>
    <dgm:cxn modelId="{99BA19D5-E3CF-47F4-B7E1-854BFBFA70EE}" srcId="{770B6409-F02A-45A1-99CE-92BCBB05A34C}" destId="{452A90F5-801D-4935-99C5-6AA7C5226C69}" srcOrd="6" destOrd="0" parTransId="{1FE3B6AD-C4B3-40FE-80FD-B98F48CBA4A4}" sibTransId="{53942563-30B8-448D-A39C-77F44DDABC4F}"/>
    <dgm:cxn modelId="{A05D1FFD-BAFA-4990-A491-BDC22B54656F}" srcId="{770B6409-F02A-45A1-99CE-92BCBB05A34C}" destId="{88C32527-5F66-4357-BD3D-86F92BD8D31A}" srcOrd="0" destOrd="0" parTransId="{1F26EF49-53BE-4890-842A-3CB8A90A4134}" sibTransId="{DC906444-30BA-42F3-9BCD-751D59C590F3}"/>
    <dgm:cxn modelId="{315CCD8A-F5A1-4185-8E48-5BDE5E1C582C}" type="presParOf" srcId="{58DF9DED-130C-4938-BEB8-52AECADF0E1F}" destId="{7B465BFE-CA7C-4D9F-B46D-69309FEDF473}" srcOrd="0" destOrd="0" presId="urn:microsoft.com/office/officeart/2008/layout/LinedList"/>
    <dgm:cxn modelId="{EB85AFE7-FFE5-4FC7-87FB-69A7B1DBB3C8}" type="presParOf" srcId="{58DF9DED-130C-4938-BEB8-52AECADF0E1F}" destId="{0E9946D0-A7EB-4598-AFE6-954B9C5AB7AD}" srcOrd="1" destOrd="0" presId="urn:microsoft.com/office/officeart/2008/layout/LinedList"/>
    <dgm:cxn modelId="{9FFD9591-4FD0-4EB0-BCC8-72FF61362C8C}" type="presParOf" srcId="{0E9946D0-A7EB-4598-AFE6-954B9C5AB7AD}" destId="{DE138F51-D357-424C-9858-FA2A71BCD5CD}" srcOrd="0" destOrd="0" presId="urn:microsoft.com/office/officeart/2008/layout/LinedList"/>
    <dgm:cxn modelId="{E75F7C1C-344E-4B1E-B941-DC67F61897C2}" type="presParOf" srcId="{0E9946D0-A7EB-4598-AFE6-954B9C5AB7AD}" destId="{02D5F173-7F5E-4CEF-B5C4-4D4A15A772B6}" srcOrd="1" destOrd="0" presId="urn:microsoft.com/office/officeart/2008/layout/LinedList"/>
    <dgm:cxn modelId="{DCB081B2-D90B-4138-8810-3FC1CBFF1D58}" type="presParOf" srcId="{58DF9DED-130C-4938-BEB8-52AECADF0E1F}" destId="{0266715B-A234-420B-A819-1B2EFDC0B927}" srcOrd="2" destOrd="0" presId="urn:microsoft.com/office/officeart/2008/layout/LinedList"/>
    <dgm:cxn modelId="{D1B3575F-E57B-460B-9FFF-FA9B6519CF2F}" type="presParOf" srcId="{58DF9DED-130C-4938-BEB8-52AECADF0E1F}" destId="{79D920A6-6866-4126-AE71-9106F6C762C9}" srcOrd="3" destOrd="0" presId="urn:microsoft.com/office/officeart/2008/layout/LinedList"/>
    <dgm:cxn modelId="{1069D6E7-03C5-43BE-9AC6-BC24934F658E}" type="presParOf" srcId="{79D920A6-6866-4126-AE71-9106F6C762C9}" destId="{47671AA0-E73B-435F-9D8F-9F1081E4AB70}" srcOrd="0" destOrd="0" presId="urn:microsoft.com/office/officeart/2008/layout/LinedList"/>
    <dgm:cxn modelId="{9A1673AC-2F5B-43E3-95AA-B0FB450D2DFE}" type="presParOf" srcId="{79D920A6-6866-4126-AE71-9106F6C762C9}" destId="{A016D6D3-E61A-4839-BD9A-2317FF294BDB}" srcOrd="1" destOrd="0" presId="urn:microsoft.com/office/officeart/2008/layout/LinedList"/>
    <dgm:cxn modelId="{064860EA-FE45-4D03-9888-5AB181173089}" type="presParOf" srcId="{58DF9DED-130C-4938-BEB8-52AECADF0E1F}" destId="{23711765-2BFF-4A96-861E-E0F5039B88CE}" srcOrd="4" destOrd="0" presId="urn:microsoft.com/office/officeart/2008/layout/LinedList"/>
    <dgm:cxn modelId="{4D2923DD-DA13-47FF-8B91-6AEB5BACBBA1}" type="presParOf" srcId="{58DF9DED-130C-4938-BEB8-52AECADF0E1F}" destId="{9D0F9E54-E773-4E1D-BC2B-648665475BA5}" srcOrd="5" destOrd="0" presId="urn:microsoft.com/office/officeart/2008/layout/LinedList"/>
    <dgm:cxn modelId="{1D986A7B-DD66-4E13-A114-0F410F4B4031}" type="presParOf" srcId="{9D0F9E54-E773-4E1D-BC2B-648665475BA5}" destId="{3BA07F7B-3C1D-4CD3-8FC7-D1457D0625E1}" srcOrd="0" destOrd="0" presId="urn:microsoft.com/office/officeart/2008/layout/LinedList"/>
    <dgm:cxn modelId="{9F09700C-6698-4182-B730-EE58A6AC03BA}" type="presParOf" srcId="{9D0F9E54-E773-4E1D-BC2B-648665475BA5}" destId="{836E044F-A886-434B-8AE3-E2AC677390C2}" srcOrd="1" destOrd="0" presId="urn:microsoft.com/office/officeart/2008/layout/LinedList"/>
    <dgm:cxn modelId="{1933C047-4BE8-46DA-8C37-DE88B8FCF1F4}" type="presParOf" srcId="{58DF9DED-130C-4938-BEB8-52AECADF0E1F}" destId="{60C407C7-27AD-4BEE-BAF3-1551D49DA068}" srcOrd="6" destOrd="0" presId="urn:microsoft.com/office/officeart/2008/layout/LinedList"/>
    <dgm:cxn modelId="{B2B9514E-7431-44FC-8236-D061C7E35E17}" type="presParOf" srcId="{58DF9DED-130C-4938-BEB8-52AECADF0E1F}" destId="{9CD219FD-0109-40F5-8668-6960D15A10DE}" srcOrd="7" destOrd="0" presId="urn:microsoft.com/office/officeart/2008/layout/LinedList"/>
    <dgm:cxn modelId="{3976C708-7D7A-42F9-82F2-164D65AD2A18}" type="presParOf" srcId="{9CD219FD-0109-40F5-8668-6960D15A10DE}" destId="{04BB0423-CF20-4C3D-A96B-C2D71A2D7CB1}" srcOrd="0" destOrd="0" presId="urn:microsoft.com/office/officeart/2008/layout/LinedList"/>
    <dgm:cxn modelId="{BCD92BE7-0928-46BE-BED7-F95713002E01}" type="presParOf" srcId="{9CD219FD-0109-40F5-8668-6960D15A10DE}" destId="{BE3837CC-8C28-4469-BC78-9E8A82A92D22}" srcOrd="1" destOrd="0" presId="urn:microsoft.com/office/officeart/2008/layout/LinedList"/>
    <dgm:cxn modelId="{BA2CD00C-9EAB-46F8-B74E-416B409F0FB2}" type="presParOf" srcId="{58DF9DED-130C-4938-BEB8-52AECADF0E1F}" destId="{F61CAA59-EAF5-49A4-A218-1392C30FFE90}" srcOrd="8" destOrd="0" presId="urn:microsoft.com/office/officeart/2008/layout/LinedList"/>
    <dgm:cxn modelId="{41E5D57A-48BC-4634-836D-E57A58D0F306}" type="presParOf" srcId="{58DF9DED-130C-4938-BEB8-52AECADF0E1F}" destId="{2DD1C6B8-9907-4BC2-8232-5C141A79CC3D}" srcOrd="9" destOrd="0" presId="urn:microsoft.com/office/officeart/2008/layout/LinedList"/>
    <dgm:cxn modelId="{674E55D6-22C0-4AA1-A933-AC45DF527470}" type="presParOf" srcId="{2DD1C6B8-9907-4BC2-8232-5C141A79CC3D}" destId="{6D53146C-A427-4B2F-977F-CA27ABBBCAE3}" srcOrd="0" destOrd="0" presId="urn:microsoft.com/office/officeart/2008/layout/LinedList"/>
    <dgm:cxn modelId="{729F08BB-7990-4D3C-9CBA-0748E77991D4}" type="presParOf" srcId="{2DD1C6B8-9907-4BC2-8232-5C141A79CC3D}" destId="{5DECDF03-8AE3-40C8-A0E1-C919616DF2F1}" srcOrd="1" destOrd="0" presId="urn:microsoft.com/office/officeart/2008/layout/LinedList"/>
    <dgm:cxn modelId="{A6529F03-E359-4431-9B1A-6838892A3694}" type="presParOf" srcId="{58DF9DED-130C-4938-BEB8-52AECADF0E1F}" destId="{024433A4-8AB6-45F6-B9BC-647834D5B2B3}" srcOrd="10" destOrd="0" presId="urn:microsoft.com/office/officeart/2008/layout/LinedList"/>
    <dgm:cxn modelId="{D8F1C130-377C-4BDC-B8EF-80DCC6589E7B}" type="presParOf" srcId="{58DF9DED-130C-4938-BEB8-52AECADF0E1F}" destId="{B0E1219A-CD4F-44AA-8C34-E0E8717C2597}" srcOrd="11" destOrd="0" presId="urn:microsoft.com/office/officeart/2008/layout/LinedList"/>
    <dgm:cxn modelId="{593B0451-3969-493C-82B3-59F1E69FBB27}" type="presParOf" srcId="{B0E1219A-CD4F-44AA-8C34-E0E8717C2597}" destId="{C3E6F620-1A6A-4361-89FB-C466D4311FF4}" srcOrd="0" destOrd="0" presId="urn:microsoft.com/office/officeart/2008/layout/LinedList"/>
    <dgm:cxn modelId="{5A41ADD9-FB9D-4E5B-9A91-0D9139BF62BA}" type="presParOf" srcId="{B0E1219A-CD4F-44AA-8C34-E0E8717C2597}" destId="{F83FB88D-4AE9-4DB9-A901-2591BF1B52FB}" srcOrd="1" destOrd="0" presId="urn:microsoft.com/office/officeart/2008/layout/LinedList"/>
    <dgm:cxn modelId="{D367C787-4C50-457D-B987-03BEBEEF381D}" type="presParOf" srcId="{58DF9DED-130C-4938-BEB8-52AECADF0E1F}" destId="{249BC516-82A7-422E-88E8-95E9B4ECABC1}" srcOrd="12" destOrd="0" presId="urn:microsoft.com/office/officeart/2008/layout/LinedList"/>
    <dgm:cxn modelId="{DA866363-E063-478E-B711-D92E2878FE51}" type="presParOf" srcId="{58DF9DED-130C-4938-BEB8-52AECADF0E1F}" destId="{DD580DB7-CA40-401F-A64A-9881616FD4DC}" srcOrd="13" destOrd="0" presId="urn:microsoft.com/office/officeart/2008/layout/LinedList"/>
    <dgm:cxn modelId="{58027089-1B6E-4E91-943A-BBA8C3468E6B}" type="presParOf" srcId="{DD580DB7-CA40-401F-A64A-9881616FD4DC}" destId="{06804374-B21A-4075-B1D8-D8B1ACF962BD}" srcOrd="0" destOrd="0" presId="urn:microsoft.com/office/officeart/2008/layout/LinedList"/>
    <dgm:cxn modelId="{8867DE07-AB97-4645-AE76-7503141A8C9E}" type="presParOf" srcId="{DD580DB7-CA40-401F-A64A-9881616FD4DC}" destId="{0A646D6D-ED30-4716-B267-BEAC3DBE2CC0}" srcOrd="1" destOrd="0" presId="urn:microsoft.com/office/officeart/2008/layout/LinedList"/>
    <dgm:cxn modelId="{FB4F2064-E01B-4B7C-80AF-89A50ACD2469}" type="presParOf" srcId="{58DF9DED-130C-4938-BEB8-52AECADF0E1F}" destId="{E9F83BF8-76D1-4D82-9DEA-C2C1CA288EF9}" srcOrd="14" destOrd="0" presId="urn:microsoft.com/office/officeart/2008/layout/LinedList"/>
    <dgm:cxn modelId="{BAFF1F40-09AB-40B6-871E-186A2561F049}" type="presParOf" srcId="{58DF9DED-130C-4938-BEB8-52AECADF0E1F}" destId="{6FBAE3C8-866C-4417-A5B8-C5355200130D}" srcOrd="15" destOrd="0" presId="urn:microsoft.com/office/officeart/2008/layout/LinedList"/>
    <dgm:cxn modelId="{DEEAE80A-E5DB-48FD-B63A-9F30CBE38FA6}" type="presParOf" srcId="{6FBAE3C8-866C-4417-A5B8-C5355200130D}" destId="{26F23AD1-432B-4296-A4D2-B6DB98517094}" srcOrd="0" destOrd="0" presId="urn:microsoft.com/office/officeart/2008/layout/LinedList"/>
    <dgm:cxn modelId="{85BA141B-FA3C-4BF7-8241-84AE74C91ED8}" type="presParOf" srcId="{6FBAE3C8-866C-4417-A5B8-C5355200130D}" destId="{F75EF442-F52D-414E-A3E2-C5C44EA5C0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65BFE-CA7C-4D9F-B46D-69309FEDF473}">
      <dsp:nvSpPr>
        <dsp:cNvPr id="0" name=""/>
        <dsp:cNvSpPr/>
      </dsp:nvSpPr>
      <dsp:spPr>
        <a:xfrm>
          <a:off x="0" y="0"/>
          <a:ext cx="5257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38F51-D357-424C-9858-FA2A71BCD5CD}">
      <dsp:nvSpPr>
        <dsp:cNvPr id="0" name=""/>
        <dsp:cNvSpPr/>
      </dsp:nvSpPr>
      <dsp:spPr>
        <a:xfrm>
          <a:off x="0" y="0"/>
          <a:ext cx="525780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1. Business Problem to ML Problem</a:t>
          </a:r>
          <a:r>
            <a:rPr lang="en-US" sz="1700" b="0" i="0" kern="1200" baseline="0"/>
            <a:t> 🧠➡️🤖</a:t>
          </a:r>
          <a:endParaRPr lang="en-US" sz="1700" kern="1200"/>
        </a:p>
      </dsp:txBody>
      <dsp:txXfrm>
        <a:off x="0" y="0"/>
        <a:ext cx="5257800" cy="688085"/>
      </dsp:txXfrm>
    </dsp:sp>
    <dsp:sp modelId="{0266715B-A234-420B-A819-1B2EFDC0B927}">
      <dsp:nvSpPr>
        <dsp:cNvPr id="0" name=""/>
        <dsp:cNvSpPr/>
      </dsp:nvSpPr>
      <dsp:spPr>
        <a:xfrm>
          <a:off x="0" y="688085"/>
          <a:ext cx="5257800" cy="0"/>
        </a:xfrm>
        <a:prstGeom prst="line">
          <a:avLst/>
        </a:prstGeom>
        <a:solidFill>
          <a:schemeClr val="accent5">
            <a:hueOff val="-2451531"/>
            <a:satOff val="3283"/>
            <a:lumOff val="2241"/>
            <a:alphaOff val="0"/>
          </a:schemeClr>
        </a:solidFill>
        <a:ln w="19050" cap="flat" cmpd="sng" algn="ctr">
          <a:solidFill>
            <a:schemeClr val="accent5">
              <a:hueOff val="-2451531"/>
              <a:satOff val="3283"/>
              <a:lumOff val="22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71AA0-E73B-435F-9D8F-9F1081E4AB70}">
      <dsp:nvSpPr>
        <dsp:cNvPr id="0" name=""/>
        <dsp:cNvSpPr/>
      </dsp:nvSpPr>
      <dsp:spPr>
        <a:xfrm>
          <a:off x="0" y="688085"/>
          <a:ext cx="525780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2. Type of Problem</a:t>
          </a:r>
          <a:r>
            <a:rPr lang="en-US" sz="1700" b="0" i="0" kern="1200" baseline="0"/>
            <a:t> 🔍📈</a:t>
          </a:r>
          <a:endParaRPr lang="en-US" sz="1700" kern="1200"/>
        </a:p>
      </dsp:txBody>
      <dsp:txXfrm>
        <a:off x="0" y="688085"/>
        <a:ext cx="5257800" cy="688085"/>
      </dsp:txXfrm>
    </dsp:sp>
    <dsp:sp modelId="{23711765-2BFF-4A96-861E-E0F5039B88CE}">
      <dsp:nvSpPr>
        <dsp:cNvPr id="0" name=""/>
        <dsp:cNvSpPr/>
      </dsp:nvSpPr>
      <dsp:spPr>
        <a:xfrm>
          <a:off x="0" y="1376171"/>
          <a:ext cx="5257800" cy="0"/>
        </a:xfrm>
        <a:prstGeom prst="line">
          <a:avLst/>
        </a:prstGeom>
        <a:solidFill>
          <a:schemeClr val="accent5">
            <a:hueOff val="-4903061"/>
            <a:satOff val="6567"/>
            <a:lumOff val="4482"/>
            <a:alphaOff val="0"/>
          </a:schemeClr>
        </a:solidFill>
        <a:ln w="19050" cap="flat" cmpd="sng" algn="ctr">
          <a:solidFill>
            <a:schemeClr val="accent5">
              <a:hueOff val="-4903061"/>
              <a:satOff val="6567"/>
              <a:lumOff val="4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07F7B-3C1D-4CD3-8FC7-D1457D0625E1}">
      <dsp:nvSpPr>
        <dsp:cNvPr id="0" name=""/>
        <dsp:cNvSpPr/>
      </dsp:nvSpPr>
      <dsp:spPr>
        <a:xfrm>
          <a:off x="0" y="1376171"/>
          <a:ext cx="525780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3. Current Solution</a:t>
          </a:r>
          <a:r>
            <a:rPr lang="en-US" sz="1700" b="0" i="0" kern="1200" baseline="0"/>
            <a:t> 🧩✅</a:t>
          </a:r>
          <a:endParaRPr lang="en-US" sz="1700" kern="1200"/>
        </a:p>
      </dsp:txBody>
      <dsp:txXfrm>
        <a:off x="0" y="1376171"/>
        <a:ext cx="5257800" cy="688085"/>
      </dsp:txXfrm>
    </dsp:sp>
    <dsp:sp modelId="{60C407C7-27AD-4BEE-BAF3-1551D49DA068}">
      <dsp:nvSpPr>
        <dsp:cNvPr id="0" name=""/>
        <dsp:cNvSpPr/>
      </dsp:nvSpPr>
      <dsp:spPr>
        <a:xfrm>
          <a:off x="0" y="2064257"/>
          <a:ext cx="5257800" cy="0"/>
        </a:xfrm>
        <a:prstGeom prst="line">
          <a:avLst/>
        </a:prstGeom>
        <a:solidFill>
          <a:schemeClr val="accent5">
            <a:hueOff val="-7354592"/>
            <a:satOff val="9850"/>
            <a:lumOff val="6723"/>
            <a:alphaOff val="0"/>
          </a:schemeClr>
        </a:solidFill>
        <a:ln w="19050" cap="flat" cmpd="sng" algn="ctr">
          <a:solidFill>
            <a:schemeClr val="accent5">
              <a:hueOff val="-7354592"/>
              <a:satOff val="9850"/>
              <a:lumOff val="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B0423-CF20-4C3D-A96B-C2D71A2D7CB1}">
      <dsp:nvSpPr>
        <dsp:cNvPr id="0" name=""/>
        <dsp:cNvSpPr/>
      </dsp:nvSpPr>
      <dsp:spPr>
        <a:xfrm>
          <a:off x="0" y="2064257"/>
          <a:ext cx="525780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4. Getting Data</a:t>
          </a:r>
          <a:r>
            <a:rPr lang="en-US" sz="1700" b="0" i="0" kern="1200" baseline="0"/>
            <a:t> 💾📊</a:t>
          </a:r>
          <a:endParaRPr lang="en-US" sz="1700" kern="1200"/>
        </a:p>
      </dsp:txBody>
      <dsp:txXfrm>
        <a:off x="0" y="2064257"/>
        <a:ext cx="5257800" cy="688085"/>
      </dsp:txXfrm>
    </dsp:sp>
    <dsp:sp modelId="{F61CAA59-EAF5-49A4-A218-1392C30FFE90}">
      <dsp:nvSpPr>
        <dsp:cNvPr id="0" name=""/>
        <dsp:cNvSpPr/>
      </dsp:nvSpPr>
      <dsp:spPr>
        <a:xfrm>
          <a:off x="0" y="2752343"/>
          <a:ext cx="5257800" cy="0"/>
        </a:xfrm>
        <a:prstGeom prst="line">
          <a:avLst/>
        </a:prstGeom>
        <a:solidFill>
          <a:schemeClr val="accent5">
            <a:hueOff val="-9806123"/>
            <a:satOff val="13133"/>
            <a:lumOff val="8964"/>
            <a:alphaOff val="0"/>
          </a:schemeClr>
        </a:solidFill>
        <a:ln w="19050" cap="flat" cmpd="sng" algn="ctr">
          <a:solidFill>
            <a:schemeClr val="accent5">
              <a:hueOff val="-9806123"/>
              <a:satOff val="13133"/>
              <a:lumOff val="8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3146C-A427-4B2F-977F-CA27ABBBCAE3}">
      <dsp:nvSpPr>
        <dsp:cNvPr id="0" name=""/>
        <dsp:cNvSpPr/>
      </dsp:nvSpPr>
      <dsp:spPr>
        <a:xfrm>
          <a:off x="0" y="2752343"/>
          <a:ext cx="525780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5. Metrics to Measure</a:t>
          </a:r>
          <a:r>
            <a:rPr lang="en-US" sz="1700" b="0" i="0" kern="1200" baseline="0"/>
            <a:t> 📏📊</a:t>
          </a:r>
          <a:endParaRPr lang="en-US" sz="1700" kern="1200"/>
        </a:p>
      </dsp:txBody>
      <dsp:txXfrm>
        <a:off x="0" y="2752343"/>
        <a:ext cx="5257800" cy="688085"/>
      </dsp:txXfrm>
    </dsp:sp>
    <dsp:sp modelId="{024433A4-8AB6-45F6-B9BC-647834D5B2B3}">
      <dsp:nvSpPr>
        <dsp:cNvPr id="0" name=""/>
        <dsp:cNvSpPr/>
      </dsp:nvSpPr>
      <dsp:spPr>
        <a:xfrm>
          <a:off x="0" y="3440430"/>
          <a:ext cx="5257800" cy="0"/>
        </a:xfrm>
        <a:prstGeom prst="line">
          <a:avLst/>
        </a:prstGeom>
        <a:solidFill>
          <a:schemeClr val="accent5">
            <a:hueOff val="-12257653"/>
            <a:satOff val="16416"/>
            <a:lumOff val="11205"/>
            <a:alphaOff val="0"/>
          </a:schemeClr>
        </a:solidFill>
        <a:ln w="19050" cap="flat" cmpd="sng" algn="ctr">
          <a:solidFill>
            <a:schemeClr val="accent5">
              <a:hueOff val="-12257653"/>
              <a:satOff val="16416"/>
              <a:lumOff val="112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6F620-1A6A-4361-89FB-C466D4311FF4}">
      <dsp:nvSpPr>
        <dsp:cNvPr id="0" name=""/>
        <dsp:cNvSpPr/>
      </dsp:nvSpPr>
      <dsp:spPr>
        <a:xfrm>
          <a:off x="0" y="3440429"/>
          <a:ext cx="525780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6. Online vs Batch Learning</a:t>
          </a:r>
          <a:r>
            <a:rPr lang="en-US" sz="1700" b="0" i="0" kern="1200" baseline="0"/>
            <a:t> 🔄⏳</a:t>
          </a:r>
          <a:endParaRPr lang="en-US" sz="1700" kern="1200"/>
        </a:p>
      </dsp:txBody>
      <dsp:txXfrm>
        <a:off x="0" y="3440429"/>
        <a:ext cx="5257800" cy="688085"/>
      </dsp:txXfrm>
    </dsp:sp>
    <dsp:sp modelId="{249BC516-82A7-422E-88E8-95E9B4ECABC1}">
      <dsp:nvSpPr>
        <dsp:cNvPr id="0" name=""/>
        <dsp:cNvSpPr/>
      </dsp:nvSpPr>
      <dsp:spPr>
        <a:xfrm>
          <a:off x="0" y="4128515"/>
          <a:ext cx="5257800" cy="0"/>
        </a:xfrm>
        <a:prstGeom prst="line">
          <a:avLst/>
        </a:prstGeom>
        <a:solidFill>
          <a:schemeClr val="accent5">
            <a:hueOff val="-14709184"/>
            <a:satOff val="19700"/>
            <a:lumOff val="13446"/>
            <a:alphaOff val="0"/>
          </a:schemeClr>
        </a:solidFill>
        <a:ln w="19050" cap="flat" cmpd="sng" algn="ctr">
          <a:solidFill>
            <a:schemeClr val="accent5">
              <a:hueOff val="-14709184"/>
              <a:satOff val="19700"/>
              <a:lumOff val="134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04374-B21A-4075-B1D8-D8B1ACF962BD}">
      <dsp:nvSpPr>
        <dsp:cNvPr id="0" name=""/>
        <dsp:cNvSpPr/>
      </dsp:nvSpPr>
      <dsp:spPr>
        <a:xfrm>
          <a:off x="0" y="4128515"/>
          <a:ext cx="525780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7. Check Assumptions</a:t>
          </a:r>
          <a:r>
            <a:rPr lang="en-US" sz="1700" b="0" i="0" kern="1200" baseline="0"/>
            <a:t> 🧐✅ </a:t>
          </a:r>
          <a:endParaRPr lang="en-US" sz="1700" kern="1200"/>
        </a:p>
      </dsp:txBody>
      <dsp:txXfrm>
        <a:off x="0" y="4128515"/>
        <a:ext cx="5257800" cy="688085"/>
      </dsp:txXfrm>
    </dsp:sp>
    <dsp:sp modelId="{E9F83BF8-76D1-4D82-9DEA-C2C1CA288EF9}">
      <dsp:nvSpPr>
        <dsp:cNvPr id="0" name=""/>
        <dsp:cNvSpPr/>
      </dsp:nvSpPr>
      <dsp:spPr>
        <a:xfrm>
          <a:off x="0" y="4816601"/>
          <a:ext cx="5257800" cy="0"/>
        </a:xfrm>
        <a:prstGeom prst="line">
          <a:avLst/>
        </a:prstGeom>
        <a:solidFill>
          <a:schemeClr val="accent5">
            <a:hueOff val="-17160714"/>
            <a:satOff val="22983"/>
            <a:lumOff val="15687"/>
            <a:alphaOff val="0"/>
          </a:schemeClr>
        </a:solidFill>
        <a:ln w="19050" cap="flat" cmpd="sng" algn="ctr">
          <a:solidFill>
            <a:schemeClr val="accent5">
              <a:hueOff val="-17160714"/>
              <a:satOff val="22983"/>
              <a:lumOff val="1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23AD1-432B-4296-A4D2-B6DB98517094}">
      <dsp:nvSpPr>
        <dsp:cNvPr id="0" name=""/>
        <dsp:cNvSpPr/>
      </dsp:nvSpPr>
      <dsp:spPr>
        <a:xfrm>
          <a:off x="0" y="4816601"/>
          <a:ext cx="525780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 dirty="0"/>
            <a:t>u</a:t>
          </a:r>
          <a:r>
            <a:rPr lang="en-US" sz="1700" b="0" i="0" u="sng" kern="1200" baseline="0" dirty="0"/>
            <a:t>se case: </a:t>
          </a:r>
          <a:r>
            <a:rPr lang="en-US" sz="1700" b="1" kern="1200" dirty="0"/>
            <a:t>📞 A Telecom Company’s Journey to Reducing Customer Churn</a:t>
          </a:r>
          <a:r>
            <a:rPr lang="en-US" sz="1700" kern="1200" dirty="0"/>
            <a:t>📉🚀</a:t>
          </a:r>
        </a:p>
      </dsp:txBody>
      <dsp:txXfrm>
        <a:off x="0" y="4816601"/>
        <a:ext cx="5257800" cy="68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23DE-2D49-4FDD-8DA7-F821D70374B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7889-4869-4BAE-9257-E91A77E8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3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23DE-2D49-4FDD-8DA7-F821D70374B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7889-4869-4BAE-9257-E91A77E8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23DE-2D49-4FDD-8DA7-F821D70374B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7889-4869-4BAE-9257-E91A77E8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9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23DE-2D49-4FDD-8DA7-F821D70374B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7889-4869-4BAE-9257-E91A77E8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23DE-2D49-4FDD-8DA7-F821D70374B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7889-4869-4BAE-9257-E91A77E8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23DE-2D49-4FDD-8DA7-F821D70374B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7889-4869-4BAE-9257-E91A77E8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23DE-2D49-4FDD-8DA7-F821D70374B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7889-4869-4BAE-9257-E91A77E8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23DE-2D49-4FDD-8DA7-F821D70374B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7889-4869-4BAE-9257-E91A77E8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23DE-2D49-4FDD-8DA7-F821D70374B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7889-4869-4BAE-9257-E91A77E8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23DE-2D49-4FDD-8DA7-F821D70374B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7889-4869-4BAE-9257-E91A77E8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4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23DE-2D49-4FDD-8DA7-F821D70374B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7889-4869-4BAE-9257-E91A77E8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A23DE-2D49-4FDD-8DA7-F821D70374B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C7889-4869-4BAE-9257-E91A77E8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sv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svg"/><Relationship Id="rId50" Type="http://schemas.openxmlformats.org/officeDocument/2006/relationships/image" Target="../media/image51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33" Type="http://schemas.openxmlformats.org/officeDocument/2006/relationships/image" Target="../media/image34.sv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41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svg"/><Relationship Id="rId40" Type="http://schemas.openxmlformats.org/officeDocument/2006/relationships/image" Target="../media/image41.png"/><Relationship Id="rId45" Type="http://schemas.openxmlformats.org/officeDocument/2006/relationships/image" Target="../media/image46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Relationship Id="rId35" Type="http://schemas.openxmlformats.org/officeDocument/2006/relationships/image" Target="../media/image36.svg"/><Relationship Id="rId43" Type="http://schemas.openxmlformats.org/officeDocument/2006/relationships/image" Target="../media/image44.sv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26" Type="http://schemas.openxmlformats.org/officeDocument/2006/relationships/image" Target="../media/image77.sv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34" Type="http://schemas.openxmlformats.org/officeDocument/2006/relationships/image" Target="../media/image85.sv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2" Type="http://schemas.openxmlformats.org/officeDocument/2006/relationships/image" Target="../media/image53.jpeg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5.svg"/><Relationship Id="rId32" Type="http://schemas.openxmlformats.org/officeDocument/2006/relationships/image" Target="../media/image83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sv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3.svg"/><Relationship Id="rId27" Type="http://schemas.openxmlformats.org/officeDocument/2006/relationships/image" Target="../media/image78.png"/><Relationship Id="rId30" Type="http://schemas.openxmlformats.org/officeDocument/2006/relationships/image" Target="../media/image8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svg"/><Relationship Id="rId18" Type="http://schemas.openxmlformats.org/officeDocument/2006/relationships/image" Target="../media/image102.png"/><Relationship Id="rId3" Type="http://schemas.openxmlformats.org/officeDocument/2006/relationships/image" Target="../media/image87.svg"/><Relationship Id="rId7" Type="http://schemas.openxmlformats.org/officeDocument/2006/relationships/image" Target="../media/image91.svg"/><Relationship Id="rId12" Type="http://schemas.openxmlformats.org/officeDocument/2006/relationships/image" Target="../media/image96.png"/><Relationship Id="rId17" Type="http://schemas.openxmlformats.org/officeDocument/2006/relationships/image" Target="../media/image101.sv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svg"/><Relationship Id="rId5" Type="http://schemas.openxmlformats.org/officeDocument/2006/relationships/image" Target="../media/image89.svg"/><Relationship Id="rId15" Type="http://schemas.openxmlformats.org/officeDocument/2006/relationships/image" Target="../media/image99.svg"/><Relationship Id="rId10" Type="http://schemas.openxmlformats.org/officeDocument/2006/relationships/image" Target="../media/image94.png"/><Relationship Id="rId19" Type="http://schemas.openxmlformats.org/officeDocument/2006/relationships/image" Target="../media/image103.svg"/><Relationship Id="rId4" Type="http://schemas.openxmlformats.org/officeDocument/2006/relationships/image" Target="../media/image88.png"/><Relationship Id="rId9" Type="http://schemas.openxmlformats.org/officeDocument/2006/relationships/image" Target="../media/image93.svg"/><Relationship Id="rId1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8CB8-C7AA-A056-C7E6-4E956FF24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5235" y="1414183"/>
            <a:ext cx="5334931" cy="30041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DD26-3AA7-180F-C1C1-33CF2CBA9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27" y="5255053"/>
            <a:ext cx="1032351" cy="7703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A cartoon of a robot writing on a book&#10;&#10;Description automatically generated">
            <a:extLst>
              <a:ext uri="{FF2B5EF4-FFF2-40B4-BE49-F238E27FC236}">
                <a16:creationId xmlns:a16="http://schemas.microsoft.com/office/drawing/2014/main" id="{E22144EA-80B0-C834-B54A-BFB5DD84B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631841" y="598721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764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F7C198-C2D2-2FBE-86FE-6AA928D84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B9334EF-17B8-6E7C-1634-7C410287F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213534-B87F-1DBC-411B-27B055F9E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EF83E5-EB15-1F26-6C52-D2CED049B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F247E7-B413-2A0B-A03A-2278CDE93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59C6C1-8EF6-93E6-4F7D-D4746CE85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F981BDE-F50C-82E6-1914-8FA94EB1E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8A81E-0338-5272-14CB-77F4341F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3. Current Solution </a:t>
            </a:r>
            <a:r>
              <a:rPr lang="en-US" sz="4000" dirty="0"/>
              <a:t>🧩</a:t>
            </a:r>
            <a:endParaRPr lang="en-US" sz="48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90327D-AA12-5E1F-2924-236E1A54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/>
              <a:t>Manual or Rule-Based Systems </a:t>
            </a:r>
            <a:r>
              <a:rPr lang="en-US" sz="1400" dirty="0"/>
              <a:t>🤖</a:t>
            </a:r>
            <a:r>
              <a:rPr lang="en-US" sz="1700" dirty="0"/>
              <a:t>: Many companies start with </a:t>
            </a:r>
            <a:r>
              <a:rPr lang="en-US" sz="1700" b="1" dirty="0"/>
              <a:t>rule-based systems</a:t>
            </a:r>
            <a:r>
              <a:rPr lang="en-US" sz="1700" dirty="0"/>
              <a:t> (e.g., flagging customers who miss payments). Knowing current solutions helps identify where </a:t>
            </a:r>
            <a:r>
              <a:rPr lang="en-US" sz="1700" b="1" dirty="0"/>
              <a:t>ML can add value</a:t>
            </a:r>
            <a:r>
              <a:rPr lang="en-US" sz="17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/>
              <a:t>Other ML Models </a:t>
            </a:r>
            <a:r>
              <a:rPr lang="en-US" sz="1400" dirty="0"/>
              <a:t>📈</a:t>
            </a:r>
            <a:r>
              <a:rPr lang="en-US" sz="1700" dirty="0"/>
              <a:t>: If there’s an ML model already in use, maybe it needs </a:t>
            </a:r>
            <a:r>
              <a:rPr lang="en-US" sz="1700" b="1" dirty="0"/>
              <a:t>improving</a:t>
            </a:r>
            <a:r>
              <a:rPr lang="en-US" sz="1700" dirty="0"/>
              <a:t> instead of creating a new one. This could mean making it more accurate or understandable.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/>
              <a:t>No Solution </a:t>
            </a:r>
            <a:r>
              <a:rPr lang="en-US" sz="1400" dirty="0"/>
              <a:t>❌</a:t>
            </a:r>
            <a:r>
              <a:rPr lang="en-US" sz="1700" dirty="0"/>
              <a:t>: If there’s no current solution, </a:t>
            </a:r>
            <a:r>
              <a:rPr lang="en-US" sz="1700" b="1" dirty="0"/>
              <a:t>innovate with ML</a:t>
            </a:r>
            <a:r>
              <a:rPr lang="en-US" sz="1700" dirty="0"/>
              <a:t> but keep checking that it aligns with the company’s goals.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/>
              <a:t>Hybrid Solutions </a:t>
            </a:r>
            <a:r>
              <a:rPr lang="en-US" sz="1400" dirty="0"/>
              <a:t>🔄</a:t>
            </a:r>
            <a:r>
              <a:rPr lang="en-US" sz="1700" dirty="0"/>
              <a:t>: Sometimes the solution is a </a:t>
            </a:r>
            <a:r>
              <a:rPr lang="en-US" sz="1700" b="1" dirty="0"/>
              <a:t>mix</a:t>
            </a:r>
            <a:r>
              <a:rPr lang="en-US" sz="1700" dirty="0"/>
              <a:t>—like using ML predictions combined with business rules (e.g., flagging at-risk customers based on both ML predictions and payment history).</a:t>
            </a:r>
          </a:p>
          <a:p>
            <a:pPr algn="just"/>
            <a:endParaRPr lang="en-US" sz="17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858CD2-9402-5244-E778-DCE3DFC72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6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965219-8FAE-4717-4248-E2A81DAF1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35628F6-23BB-D90D-B273-CDD7683BD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25F090-FD05-BD64-FE55-6C991387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52410A-298A-7C8A-EE9C-942DC5AE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C5274-86EE-62F2-1493-EA67EDC63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A2EC4C-0F72-4EBD-3142-7A189278B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B5A3956-7D7A-3DFC-0FEF-0FD9B76C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F0B94-5661-9287-1FE2-D8963148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4. Getting Data </a:t>
            </a:r>
            <a:r>
              <a:rPr lang="en-US" b="1" dirty="0"/>
              <a:t>📂</a:t>
            </a:r>
            <a:endParaRPr lang="en-US" sz="48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570A35-3AEB-AD7D-5375-278D21FE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US" sz="17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/>
              <a:t>Internal Data</a:t>
            </a:r>
            <a:r>
              <a:rPr lang="en-US" sz="1700" dirty="0"/>
              <a:t> 📊: Start with the company’s own data (e.g., customer history, usage). </a:t>
            </a:r>
            <a:r>
              <a:rPr lang="en-US" sz="1700" b="1" dirty="0"/>
              <a:t>Reliable and accessible</a:t>
            </a:r>
            <a:r>
              <a:rPr lang="en-US" sz="17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/>
              <a:t>External Data</a:t>
            </a:r>
            <a:r>
              <a:rPr lang="en-US" sz="1700" dirty="0"/>
              <a:t> 🌎: You might bring in outside data to get more context. For instance, </a:t>
            </a:r>
            <a:r>
              <a:rPr lang="en-US" sz="1700" b="1" dirty="0"/>
              <a:t>economic data</a:t>
            </a:r>
            <a:r>
              <a:rPr lang="en-US" sz="1700" dirty="0"/>
              <a:t> can explain how financial stress affects customer decisions.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/>
              <a:t>Synthetic Data</a:t>
            </a:r>
            <a:r>
              <a:rPr lang="en-US" sz="1700" dirty="0"/>
              <a:t> 💻: When real data is lacking, synthetic data can </a:t>
            </a:r>
            <a:r>
              <a:rPr lang="en-US" sz="1700" b="1" dirty="0"/>
              <a:t>simulate scenarios</a:t>
            </a:r>
            <a:r>
              <a:rPr lang="en-US" sz="1700" dirty="0"/>
              <a:t> for testing models.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/>
              <a:t>Data Quality and Cleaning</a:t>
            </a:r>
            <a:r>
              <a:rPr lang="en-US" sz="1700" dirty="0"/>
              <a:t> 🧹: Real-world data is often messy! Cleaning up </a:t>
            </a:r>
            <a:r>
              <a:rPr lang="en-US" sz="1700" b="1" dirty="0"/>
              <a:t>missing values, duplicates, and outliers</a:t>
            </a:r>
            <a:r>
              <a:rPr lang="en-US" sz="1700" dirty="0"/>
              <a:t> can improve model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/>
              <a:t>Data Enrichment</a:t>
            </a:r>
            <a:r>
              <a:rPr lang="en-US" sz="1700" dirty="0"/>
              <a:t> 🔍: Sometimes you can add extra value to data by calculating new features, like </a:t>
            </a:r>
            <a:r>
              <a:rPr lang="en-US" sz="1700" b="1" dirty="0"/>
              <a:t>average monthly spend</a:t>
            </a:r>
            <a:r>
              <a:rPr lang="en-US" sz="1700" dirty="0"/>
              <a:t>. Enriched data = better insights.</a:t>
            </a:r>
          </a:p>
          <a:p>
            <a:pPr algn="just"/>
            <a:endParaRPr lang="en-US" sz="17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3CA217-0F23-F08D-B540-FAE5CEA7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5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C3AC7D-0D73-BB1D-F049-153D48454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B02383-F1EF-E7FA-660C-9D9F5E157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7858E1-BFE1-6643-8DE1-EF5A3150D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5110D9-86B6-C188-9A96-A8BC96AB2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1913C4-38B2-2B7E-71B6-30A180C6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BB59B8-7431-4E31-106D-01D75973A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441227A-CD83-BA89-1B0F-BC3539D68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8002C-C8B1-547C-BF4D-92CEB592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5. Metrics to Measure Success </a:t>
            </a:r>
            <a:r>
              <a:rPr lang="en-US" sz="4000" b="1" dirty="0"/>
              <a:t>🎯</a:t>
            </a:r>
            <a:endParaRPr lang="en-US" sz="48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C1843E-D995-A7AE-2CE7-1AAA0337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 fontScale="92500"/>
          </a:bodyPr>
          <a:lstStyle/>
          <a:p>
            <a:pPr marL="0" indent="0" algn="just">
              <a:buNone/>
            </a:pPr>
            <a:endParaRPr lang="en-US" sz="1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Accuracy</a:t>
            </a:r>
            <a:r>
              <a:rPr lang="en-US" sz="1700" dirty="0"/>
              <a:t> ✅: Good for simple tasks but not ideal if data is unbalanced (like only a few customers actually churn).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Precision and Recall</a:t>
            </a:r>
            <a:r>
              <a:rPr lang="en-US" sz="1700" dirty="0"/>
              <a:t> 🎛️: For churn, </a:t>
            </a:r>
            <a:r>
              <a:rPr lang="en-US" sz="1700" b="1" dirty="0"/>
              <a:t>high recall</a:t>
            </a:r>
            <a:r>
              <a:rPr lang="en-US" sz="1700" dirty="0"/>
              <a:t> means you catch most at-risk customers, which is helpful if the goal is to keep as many as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F1-Score</a:t>
            </a:r>
            <a:r>
              <a:rPr lang="en-US" sz="1700" dirty="0"/>
              <a:t> ⚖️: This metric balances precision and recall, useful when both are equally important.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ROC-AUC</a:t>
            </a:r>
            <a:r>
              <a:rPr lang="en-US" sz="1700" dirty="0"/>
              <a:t> 📈: Measures how well the model distinguishes between classes, useful for imbalanced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Cost-Based Metrics</a:t>
            </a:r>
            <a:r>
              <a:rPr lang="en-US" sz="1700" dirty="0"/>
              <a:t> 💰: Sometimes a custom metric (like </a:t>
            </a:r>
            <a:r>
              <a:rPr lang="en-US" sz="1700" b="1" dirty="0"/>
              <a:t>revenue impact</a:t>
            </a:r>
            <a:r>
              <a:rPr lang="en-US" sz="1700" dirty="0"/>
              <a:t>) shows model success more meaningfully. For example, balancing </a:t>
            </a:r>
            <a:r>
              <a:rPr lang="en-US" sz="1700" b="1" dirty="0"/>
              <a:t>discounts vs. churned revenue</a:t>
            </a:r>
            <a:r>
              <a:rPr lang="en-US" sz="1700" dirty="0"/>
              <a:t> can help fine-tune retention offers.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Lift/Decile Analysis</a:t>
            </a:r>
            <a:r>
              <a:rPr lang="en-US" sz="1700" dirty="0"/>
              <a:t> 📊: Ranking metrics like </a:t>
            </a:r>
            <a:r>
              <a:rPr lang="en-US" sz="1700" b="1" dirty="0"/>
              <a:t>lift</a:t>
            </a:r>
            <a:r>
              <a:rPr lang="en-US" sz="1700" dirty="0"/>
              <a:t> help prioritize customers with the highest risk of leaving.</a:t>
            </a:r>
          </a:p>
          <a:p>
            <a:endParaRPr lang="en-US" sz="17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31575E-AF29-A6D2-F7A1-76D8BF63A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5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67820-E029-71F7-7785-032185CA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735BF2C-2CF9-57BC-5BA6-44A4A558E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6430F7-7995-53A9-1715-493730C18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1F1EE0-7E65-EF7F-ADC9-0F5264A39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3A5860-8A04-FF4B-82BE-C384D6851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B54439-98FE-D3CC-B7EA-56C4E2FD7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7A6961-4FA8-B1F7-83F4-A789A133A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6F05-3269-EAC1-35CD-D8AD874F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6. Online VS Batch Learning </a:t>
            </a:r>
            <a:r>
              <a:rPr lang="en-US" sz="4000" b="1" dirty="0"/>
              <a:t>🔄</a:t>
            </a:r>
            <a:endParaRPr lang="en-US" sz="48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710FCF1-50BF-CB54-1764-A4B500E5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560322"/>
            <a:ext cx="9941319" cy="3438166"/>
          </a:xfrm>
        </p:spPr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Batch Learning</a:t>
            </a:r>
            <a:r>
              <a:rPr lang="en-US" sz="1600" dirty="0"/>
              <a:t> 🗓️: When things are stable, you can </a:t>
            </a:r>
            <a:r>
              <a:rPr lang="en-US" sz="1600" b="1" dirty="0"/>
              <a:t>train the model periodically</a:t>
            </a:r>
            <a:r>
              <a:rPr lang="en-US" sz="1600" dirty="0"/>
              <a:t> (e.g., monthly or quarterly).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Online Learning</a:t>
            </a:r>
            <a:r>
              <a:rPr lang="en-US" sz="1600" dirty="0"/>
              <a:t> 🌐: If behavior changes often (like with new competitors), online learning can keep models </a:t>
            </a:r>
            <a:r>
              <a:rPr lang="en-US" sz="1600" b="1" dirty="0"/>
              <a:t>up-to-date</a:t>
            </a:r>
            <a:r>
              <a:rPr lang="en-US" sz="1600" dirty="0"/>
              <a:t> by continuously learning from new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Semi-Batch (Hybrid)</a:t>
            </a:r>
            <a:r>
              <a:rPr lang="en-US" sz="1600" dirty="0"/>
              <a:t> 💾: A mix where models get </a:t>
            </a:r>
            <a:r>
              <a:rPr lang="en-US" sz="1600" b="1" dirty="0"/>
              <a:t>mini-updates</a:t>
            </a:r>
            <a:r>
              <a:rPr lang="en-US" sz="1600" dirty="0"/>
              <a:t> based on small changes without full retraining, saving time while staying adaptable.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Transfer Learning</a:t>
            </a:r>
            <a:r>
              <a:rPr lang="en-US" sz="1600" dirty="0"/>
              <a:t> 🧠: With little data, starting with a pre-trained model and </a:t>
            </a:r>
            <a:r>
              <a:rPr lang="en-US" sz="1600" b="1" dirty="0"/>
              <a:t>fine-tuning</a:t>
            </a:r>
            <a:r>
              <a:rPr lang="en-US" sz="1600" dirty="0"/>
              <a:t> it can be a quick solution, especially if industry patterns apply.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31B554-E0C1-05E5-E629-B6C5B18CD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67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F22253-867B-B158-1223-1F122C9D6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E6598AA-7FC9-4EFF-E257-FFBA2998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A46590-68BD-DD91-ED9E-9CFA0346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4C236D-5A41-25BE-6D31-A2E25A770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7230E5-1F39-9E34-22E6-CDE305657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6A5A8C-6370-DCC4-1FC6-DB4C874E0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D4EE00B-8D65-420D-8F15-8CCB789F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8582E-4BC9-BA54-6264-BC250238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7. Check Assumptions</a:t>
            </a:r>
            <a:r>
              <a:rPr lang="en-US" sz="4000" b="1" dirty="0"/>
              <a:t>🧐</a:t>
            </a:r>
            <a:endParaRPr lang="en-US" sz="48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4CC1D20-959B-A097-1788-F2D776A0E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560322"/>
            <a:ext cx="9941319" cy="3438166"/>
          </a:xfrm>
        </p:spPr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Assumption Testing</a:t>
            </a:r>
            <a:r>
              <a:rPr lang="en-US" sz="1600" dirty="0"/>
              <a:t> 🔬: Make sure your assumptions fit the real world. For example, you might think frequent customer complaints mean </a:t>
            </a:r>
            <a:r>
              <a:rPr lang="en-US" sz="1600" b="1" dirty="0"/>
              <a:t>unhappiness</a:t>
            </a:r>
            <a:r>
              <a:rPr lang="en-US" sz="1600" dirty="0"/>
              <a:t>, but it could show loyalty.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Bias Check</a:t>
            </a:r>
            <a:r>
              <a:rPr lang="en-US" sz="1600" dirty="0"/>
              <a:t> ⚖️: Watch out for biases in your data. If your model favors </a:t>
            </a:r>
            <a:r>
              <a:rPr lang="en-US" sz="1600" b="1" dirty="0"/>
              <a:t>payment history</a:t>
            </a:r>
            <a:r>
              <a:rPr lang="en-US" sz="1600" dirty="0"/>
              <a:t>, it might wrongly mark economically vulnerable customers as high churn risk.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Correlations and Feature Engineering</a:t>
            </a:r>
            <a:r>
              <a:rPr lang="en-US" sz="1600" dirty="0"/>
              <a:t> 🔗: Test if your key features (like </a:t>
            </a:r>
            <a:r>
              <a:rPr lang="en-US" sz="1600" b="1" dirty="0"/>
              <a:t>call volume</a:t>
            </a:r>
            <a:r>
              <a:rPr lang="en-US" sz="1600" dirty="0"/>
              <a:t>) truly predict outcomes. Make changes based on what the data tells you.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Data Distribution Changes</a:t>
            </a:r>
            <a:r>
              <a:rPr lang="en-US" sz="1600" dirty="0"/>
              <a:t> 🔄: Customer behavior can change over time, so check if </a:t>
            </a:r>
            <a:r>
              <a:rPr lang="en-US" sz="1600" b="1" dirty="0"/>
              <a:t>assumptions stay accurate</a:t>
            </a:r>
            <a:r>
              <a:rPr lang="en-US" sz="1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Feedback Loops</a:t>
            </a:r>
            <a:r>
              <a:rPr lang="en-US" sz="1600" dirty="0"/>
              <a:t> 🔁: A feedback loop helps the model adjust if assumptions are off. For instance, if retention offers aren’t working, the model might need to prioritize different features.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2863C9-1F27-452D-A1FB-99AF86715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1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30DE-5BAF-D2C4-C3FC-77239177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3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/>
              <a:t>What is Machine Learning?</a:t>
            </a:r>
          </a:p>
        </p:txBody>
      </p:sp>
      <p:pic>
        <p:nvPicPr>
          <p:cNvPr id="6" name="Picture Placeholder 5" descr="A robot reading a book&#10;&#10;Description automatically generated">
            <a:extLst>
              <a:ext uri="{FF2B5EF4-FFF2-40B4-BE49-F238E27FC236}">
                <a16:creationId xmlns:a16="http://schemas.microsoft.com/office/drawing/2014/main" id="{61B20640-26DE-59C6-B201-855781F2FD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/>
        </p:blipFill>
        <p:spPr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03DBD-4AFF-1F26-7A8B-EEE86128A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Autofit/>
          </a:bodyPr>
          <a:lstStyle/>
          <a:p>
            <a:pPr indent="-228589">
              <a:buFont typeface="Arial" panose="020B0604020202020204" pitchFamily="34" charset="0"/>
              <a:buChar char="•"/>
            </a:pPr>
            <a:r>
              <a:rPr lang="en-US" dirty="0"/>
              <a:t>Machine learning is a way for computers to learn from examples and experiences, rather than being directly programmed with specific instructions for each task. Just like how humans learn from practice, a computer can use data to make predictions or decisions.</a:t>
            </a:r>
            <a:br>
              <a:rPr lang="en-US" dirty="0"/>
            </a:br>
            <a:endParaRPr lang="en-US" dirty="0"/>
          </a:p>
          <a:p>
            <a:pPr indent="-228589">
              <a:buFont typeface="Arial" panose="020B0604020202020204" pitchFamily="34" charset="0"/>
              <a:buChar char="•"/>
            </a:pPr>
            <a:r>
              <a:rPr lang="en-US" dirty="0"/>
              <a:t>Machine learning helps computers get better at tasks by learning from data, making them more accurate over time without human intervention.</a:t>
            </a:r>
          </a:p>
        </p:txBody>
      </p:sp>
    </p:spTree>
    <p:extLst>
      <p:ext uri="{BB962C8B-B14F-4D97-AF65-F5344CB8AC3E}">
        <p14:creationId xmlns:p14="http://schemas.microsoft.com/office/powerpoint/2010/main" val="214323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05BF867F-180A-D035-782A-F6AA06E1D693}"/>
              </a:ext>
            </a:extLst>
          </p:cNvPr>
          <p:cNvSpPr/>
          <p:nvPr/>
        </p:nvSpPr>
        <p:spPr>
          <a:xfrm>
            <a:off x="6807628" y="114856"/>
            <a:ext cx="1630496" cy="15229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5E9A84-8A7F-4A66-06F0-2A8AAE7E7BE6}"/>
              </a:ext>
            </a:extLst>
          </p:cNvPr>
          <p:cNvCxnSpPr/>
          <p:nvPr/>
        </p:nvCxnSpPr>
        <p:spPr>
          <a:xfrm>
            <a:off x="5827923" y="365136"/>
            <a:ext cx="0" cy="5811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D4BD9A-A34F-DD14-42ED-6A701EB5881E}"/>
              </a:ext>
            </a:extLst>
          </p:cNvPr>
          <p:cNvCxnSpPr/>
          <p:nvPr/>
        </p:nvCxnSpPr>
        <p:spPr>
          <a:xfrm>
            <a:off x="838200" y="353641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0AFE69-934A-25F7-EEFE-0A7EC00E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" name="Content Placeholder 32" descr="Group with solid fill">
            <a:extLst>
              <a:ext uri="{FF2B5EF4-FFF2-40B4-BE49-F238E27FC236}">
                <a16:creationId xmlns:a16="http://schemas.microsoft.com/office/drawing/2014/main" id="{4220F383-B725-9CEB-641C-0673FF5F5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813844"/>
            <a:ext cx="914400" cy="914400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3EB682-0D0C-919A-17B2-D2C707A11F2F}"/>
              </a:ext>
            </a:extLst>
          </p:cNvPr>
          <p:cNvSpPr/>
          <p:nvPr/>
        </p:nvSpPr>
        <p:spPr>
          <a:xfrm>
            <a:off x="5089804" y="2897447"/>
            <a:ext cx="1608463" cy="1443209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TYPES OF MACHINE LEARNING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AE7F8-1316-740F-05BE-7570B90C84B5}"/>
              </a:ext>
            </a:extLst>
          </p:cNvPr>
          <p:cNvSpPr/>
          <p:nvPr/>
        </p:nvSpPr>
        <p:spPr>
          <a:xfrm>
            <a:off x="4355614" y="2265821"/>
            <a:ext cx="838077" cy="697727"/>
          </a:xfrm>
          <a:custGeom>
            <a:avLst/>
            <a:gdLst>
              <a:gd name="connsiteX0" fmla="*/ 903384 w 908124"/>
              <a:gd name="connsiteY0" fmla="*/ 1035585 h 1035585"/>
              <a:gd name="connsiteX1" fmla="*/ 793215 w 908124"/>
              <a:gd name="connsiteY1" fmla="*/ 440675 h 1035585"/>
              <a:gd name="connsiteX2" fmla="*/ 132203 w 908124"/>
              <a:gd name="connsiteY2" fmla="*/ 407624 h 1035585"/>
              <a:gd name="connsiteX3" fmla="*/ 0 w 908124"/>
              <a:gd name="connsiteY3" fmla="*/ 11017 h 1035585"/>
              <a:gd name="connsiteX4" fmla="*/ 0 w 908124"/>
              <a:gd name="connsiteY4" fmla="*/ 11017 h 1035585"/>
              <a:gd name="connsiteX5" fmla="*/ 11017 w 908124"/>
              <a:gd name="connsiteY5" fmla="*/ 0 h 10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124" h="1035585">
                <a:moveTo>
                  <a:pt x="903384" y="1035585"/>
                </a:moveTo>
                <a:cubicBezTo>
                  <a:pt x="912564" y="790460"/>
                  <a:pt x="921745" y="545335"/>
                  <a:pt x="793215" y="440675"/>
                </a:cubicBezTo>
                <a:cubicBezTo>
                  <a:pt x="664685" y="336015"/>
                  <a:pt x="264406" y="479234"/>
                  <a:pt x="132203" y="407624"/>
                </a:cubicBezTo>
                <a:cubicBezTo>
                  <a:pt x="0" y="336014"/>
                  <a:pt x="0" y="11017"/>
                  <a:pt x="0" y="11017"/>
                </a:cubicBezTo>
                <a:lnTo>
                  <a:pt x="0" y="11017"/>
                </a:lnTo>
                <a:lnTo>
                  <a:pt x="1101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62DEB04-B548-48EC-225F-7911292E8543}"/>
              </a:ext>
            </a:extLst>
          </p:cNvPr>
          <p:cNvSpPr/>
          <p:nvPr/>
        </p:nvSpPr>
        <p:spPr>
          <a:xfrm>
            <a:off x="6510181" y="2199720"/>
            <a:ext cx="838077" cy="697727"/>
          </a:xfrm>
          <a:custGeom>
            <a:avLst/>
            <a:gdLst>
              <a:gd name="connsiteX0" fmla="*/ 66896 w 805026"/>
              <a:gd name="connsiteY0" fmla="*/ 1013552 h 1013552"/>
              <a:gd name="connsiteX1" fmla="*/ 55879 w 805026"/>
              <a:gd name="connsiteY1" fmla="*/ 473726 h 1013552"/>
              <a:gd name="connsiteX2" fmla="*/ 672824 w 805026"/>
              <a:gd name="connsiteY2" fmla="*/ 451692 h 1013552"/>
              <a:gd name="connsiteX3" fmla="*/ 805026 w 805026"/>
              <a:gd name="connsiteY3" fmla="*/ 0 h 1013552"/>
              <a:gd name="connsiteX4" fmla="*/ 805026 w 805026"/>
              <a:gd name="connsiteY4" fmla="*/ 0 h 101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026" h="1013552">
                <a:moveTo>
                  <a:pt x="66896" y="1013552"/>
                </a:moveTo>
                <a:cubicBezTo>
                  <a:pt x="10893" y="790460"/>
                  <a:pt x="-45109" y="567369"/>
                  <a:pt x="55879" y="473726"/>
                </a:cubicBezTo>
                <a:cubicBezTo>
                  <a:pt x="156867" y="380083"/>
                  <a:pt x="547966" y="530646"/>
                  <a:pt x="672824" y="451692"/>
                </a:cubicBezTo>
                <a:cubicBezTo>
                  <a:pt x="797682" y="372738"/>
                  <a:pt x="805026" y="0"/>
                  <a:pt x="805026" y="0"/>
                </a:cubicBezTo>
                <a:lnTo>
                  <a:pt x="805026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DABE18-70E7-69B8-254A-1F2F0C0FE2DD}"/>
              </a:ext>
            </a:extLst>
          </p:cNvPr>
          <p:cNvSpPr/>
          <p:nvPr/>
        </p:nvSpPr>
        <p:spPr>
          <a:xfrm>
            <a:off x="4043191" y="4152199"/>
            <a:ext cx="1112704" cy="783369"/>
          </a:xfrm>
          <a:custGeom>
            <a:avLst/>
            <a:gdLst>
              <a:gd name="connsiteX0" fmla="*/ 1112704 w 1112704"/>
              <a:gd name="connsiteY0" fmla="*/ 67272 h 783369"/>
              <a:gd name="connsiteX1" fmla="*/ 528810 w 1112704"/>
              <a:gd name="connsiteY1" fmla="*/ 45239 h 783369"/>
              <a:gd name="connsiteX2" fmla="*/ 517793 w 1112704"/>
              <a:gd name="connsiteY2" fmla="*/ 585065 h 783369"/>
              <a:gd name="connsiteX3" fmla="*/ 0 w 1112704"/>
              <a:gd name="connsiteY3" fmla="*/ 783369 h 783369"/>
              <a:gd name="connsiteX4" fmla="*/ 0 w 1112704"/>
              <a:gd name="connsiteY4" fmla="*/ 783369 h 78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704" h="783369">
                <a:moveTo>
                  <a:pt x="1112704" y="67272"/>
                </a:moveTo>
                <a:cubicBezTo>
                  <a:pt x="870333" y="13106"/>
                  <a:pt x="627962" y="-41060"/>
                  <a:pt x="528810" y="45239"/>
                </a:cubicBezTo>
                <a:cubicBezTo>
                  <a:pt x="429658" y="131538"/>
                  <a:pt x="605928" y="462043"/>
                  <a:pt x="517793" y="585065"/>
                </a:cubicBezTo>
                <a:cubicBezTo>
                  <a:pt x="429658" y="708087"/>
                  <a:pt x="0" y="783369"/>
                  <a:pt x="0" y="783369"/>
                </a:cubicBezTo>
                <a:lnTo>
                  <a:pt x="0" y="78336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F178EB-CA70-8B57-B40B-C3BE3D50C5E3}"/>
              </a:ext>
            </a:extLst>
          </p:cNvPr>
          <p:cNvSpPr/>
          <p:nvPr/>
        </p:nvSpPr>
        <p:spPr>
          <a:xfrm>
            <a:off x="6680503" y="4241506"/>
            <a:ext cx="667755" cy="627961"/>
          </a:xfrm>
          <a:custGeom>
            <a:avLst/>
            <a:gdLst>
              <a:gd name="connsiteX0" fmla="*/ 17759 w 667755"/>
              <a:gd name="connsiteY0" fmla="*/ 0 h 627961"/>
              <a:gd name="connsiteX1" fmla="*/ 50810 w 667755"/>
              <a:gd name="connsiteY1" fmla="*/ 539826 h 627961"/>
              <a:gd name="connsiteX2" fmla="*/ 447417 w 667755"/>
              <a:gd name="connsiteY2" fmla="*/ 297455 h 627961"/>
              <a:gd name="connsiteX3" fmla="*/ 667755 w 667755"/>
              <a:gd name="connsiteY3" fmla="*/ 627961 h 627961"/>
              <a:gd name="connsiteX4" fmla="*/ 667755 w 667755"/>
              <a:gd name="connsiteY4" fmla="*/ 627961 h 627961"/>
              <a:gd name="connsiteX5" fmla="*/ 667755 w 667755"/>
              <a:gd name="connsiteY5" fmla="*/ 616945 h 627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755" h="627961">
                <a:moveTo>
                  <a:pt x="17759" y="0"/>
                </a:moveTo>
                <a:cubicBezTo>
                  <a:pt x="-1521" y="245125"/>
                  <a:pt x="-20800" y="490250"/>
                  <a:pt x="50810" y="539826"/>
                </a:cubicBezTo>
                <a:cubicBezTo>
                  <a:pt x="122420" y="589402"/>
                  <a:pt x="344593" y="282766"/>
                  <a:pt x="447417" y="297455"/>
                </a:cubicBezTo>
                <a:cubicBezTo>
                  <a:pt x="550241" y="312144"/>
                  <a:pt x="667755" y="627961"/>
                  <a:pt x="667755" y="627961"/>
                </a:cubicBezTo>
                <a:lnTo>
                  <a:pt x="667755" y="627961"/>
                </a:lnTo>
                <a:lnTo>
                  <a:pt x="667755" y="61694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0DE8B-2023-493C-D815-AA8FCB2A5F8D}"/>
              </a:ext>
            </a:extLst>
          </p:cNvPr>
          <p:cNvSpPr txBox="1"/>
          <p:nvPr/>
        </p:nvSpPr>
        <p:spPr>
          <a:xfrm>
            <a:off x="3161852" y="1690699"/>
            <a:ext cx="2225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Supervised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53D8B-DDB0-463B-F139-374382788297}"/>
              </a:ext>
            </a:extLst>
          </p:cNvPr>
          <p:cNvSpPr txBox="1"/>
          <p:nvPr/>
        </p:nvSpPr>
        <p:spPr>
          <a:xfrm>
            <a:off x="3286109" y="4855494"/>
            <a:ext cx="2225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Semi-supervised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9203DC-104A-BB05-5827-C32928EC3DF5}"/>
              </a:ext>
            </a:extLst>
          </p:cNvPr>
          <p:cNvSpPr txBox="1"/>
          <p:nvPr/>
        </p:nvSpPr>
        <p:spPr>
          <a:xfrm>
            <a:off x="6241909" y="1655095"/>
            <a:ext cx="2225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Unsupervised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DF9F0-4924-84D4-96F5-73AFACD1527E}"/>
              </a:ext>
            </a:extLst>
          </p:cNvPr>
          <p:cNvSpPr txBox="1"/>
          <p:nvPr/>
        </p:nvSpPr>
        <p:spPr>
          <a:xfrm>
            <a:off x="6510185" y="4869464"/>
            <a:ext cx="2225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Reinforcement Learning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5B74D7-BFD3-FCBB-8FA1-261CAD936CD6}"/>
              </a:ext>
            </a:extLst>
          </p:cNvPr>
          <p:cNvSpPr/>
          <p:nvPr/>
        </p:nvSpPr>
        <p:spPr>
          <a:xfrm>
            <a:off x="843252" y="1737163"/>
            <a:ext cx="1684353" cy="1542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B8E461-E686-5EE2-D9BF-26E8672FF2A8}"/>
              </a:ext>
            </a:extLst>
          </p:cNvPr>
          <p:cNvSpPr/>
          <p:nvPr/>
        </p:nvSpPr>
        <p:spPr>
          <a:xfrm>
            <a:off x="2136429" y="-12986"/>
            <a:ext cx="1630496" cy="1542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8CDA9D-4C68-C7BF-8FF0-DDBD957A0750}"/>
              </a:ext>
            </a:extLst>
          </p:cNvPr>
          <p:cNvSpPr txBox="1"/>
          <p:nvPr/>
        </p:nvSpPr>
        <p:spPr>
          <a:xfrm>
            <a:off x="828229" y="3223305"/>
            <a:ext cx="198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392DF6-5B66-E3F9-33CB-BE9EDB7FE687}"/>
              </a:ext>
            </a:extLst>
          </p:cNvPr>
          <p:cNvSpPr txBox="1"/>
          <p:nvPr/>
        </p:nvSpPr>
        <p:spPr>
          <a:xfrm>
            <a:off x="773875" y="72117"/>
            <a:ext cx="198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REGRESSION</a:t>
            </a:r>
          </a:p>
        </p:txBody>
      </p:sp>
      <p:pic>
        <p:nvPicPr>
          <p:cNvPr id="35" name="Graphic 34" descr="Group with solid fill">
            <a:extLst>
              <a:ext uri="{FF2B5EF4-FFF2-40B4-BE49-F238E27FC236}">
                <a16:creationId xmlns:a16="http://schemas.microsoft.com/office/drawing/2014/main" id="{2840BC0E-28B0-A29F-1D4C-0E2E38DD4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5667" y="493304"/>
            <a:ext cx="1052041" cy="1052041"/>
          </a:xfrm>
          <a:prstGeom prst="rect">
            <a:avLst/>
          </a:prstGeom>
        </p:spPr>
      </p:pic>
      <p:pic>
        <p:nvPicPr>
          <p:cNvPr id="37" name="Graphic 36" descr="Gender with solid fill">
            <a:extLst>
              <a:ext uri="{FF2B5EF4-FFF2-40B4-BE49-F238E27FC236}">
                <a16:creationId xmlns:a16="http://schemas.microsoft.com/office/drawing/2014/main" id="{20E77585-16BF-0D73-F871-25E6E1C85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111" y="2335576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989F6BC-A656-49CE-93C8-EBB529E3619A}"/>
              </a:ext>
            </a:extLst>
          </p:cNvPr>
          <p:cNvSpPr txBox="1"/>
          <p:nvPr/>
        </p:nvSpPr>
        <p:spPr>
          <a:xfrm>
            <a:off x="2312351" y="326477"/>
            <a:ext cx="135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9B2ADC-70BB-315E-9B70-4EDD4B3CA5BD}"/>
              </a:ext>
            </a:extLst>
          </p:cNvPr>
          <p:cNvSpPr txBox="1"/>
          <p:nvPr/>
        </p:nvSpPr>
        <p:spPr>
          <a:xfrm>
            <a:off x="940033" y="2003799"/>
            <a:ext cx="1684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Predict Gender</a:t>
            </a:r>
          </a:p>
        </p:txBody>
      </p:sp>
      <p:pic>
        <p:nvPicPr>
          <p:cNvPr id="42" name="Graphic 41" descr="Renovation (House With Sparkles) with solid fill">
            <a:extLst>
              <a:ext uri="{FF2B5EF4-FFF2-40B4-BE49-F238E27FC236}">
                <a16:creationId xmlns:a16="http://schemas.microsoft.com/office/drawing/2014/main" id="{826BEF49-D997-2C20-74E7-053584C51A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5019" y="2497939"/>
            <a:ext cx="710811" cy="710811"/>
          </a:xfrm>
          <a:prstGeom prst="rect">
            <a:avLst/>
          </a:prstGeom>
        </p:spPr>
      </p:pic>
      <p:pic>
        <p:nvPicPr>
          <p:cNvPr id="46" name="Graphic 45" descr="Left Brain with solid fill">
            <a:extLst>
              <a:ext uri="{FF2B5EF4-FFF2-40B4-BE49-F238E27FC236}">
                <a16:creationId xmlns:a16="http://schemas.microsoft.com/office/drawing/2014/main" id="{EB337395-25A3-D6F5-A81D-E77E5F9257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8475" y="526243"/>
            <a:ext cx="812809" cy="812809"/>
          </a:xfrm>
          <a:prstGeom prst="rect">
            <a:avLst/>
          </a:prstGeom>
        </p:spPr>
      </p:pic>
      <p:pic>
        <p:nvPicPr>
          <p:cNvPr id="50" name="Graphic 49" descr="Scatterplot with solid fill">
            <a:extLst>
              <a:ext uri="{FF2B5EF4-FFF2-40B4-BE49-F238E27FC236}">
                <a16:creationId xmlns:a16="http://schemas.microsoft.com/office/drawing/2014/main" id="{E6B289A4-CCD6-D13E-86BD-75B24FADB1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335" y="620125"/>
            <a:ext cx="617367" cy="617367"/>
          </a:xfrm>
          <a:prstGeom prst="rect">
            <a:avLst/>
          </a:prstGeom>
        </p:spPr>
      </p:pic>
      <p:pic>
        <p:nvPicPr>
          <p:cNvPr id="52" name="Graphic 51" descr="Social network with solid fill">
            <a:extLst>
              <a:ext uri="{FF2B5EF4-FFF2-40B4-BE49-F238E27FC236}">
                <a16:creationId xmlns:a16="http://schemas.microsoft.com/office/drawing/2014/main" id="{CCE06F30-7E23-84E3-5A8E-081833AF28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10685" y="444885"/>
            <a:ext cx="1024397" cy="102439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C08B58F-57F2-EFE2-973E-9C1D6DF96F93}"/>
              </a:ext>
            </a:extLst>
          </p:cNvPr>
          <p:cNvSpPr txBox="1"/>
          <p:nvPr/>
        </p:nvSpPr>
        <p:spPr>
          <a:xfrm>
            <a:off x="7048274" y="212402"/>
            <a:ext cx="12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63A04E1-47DC-B4C0-C9E0-A2AF61B3C5B3}"/>
              </a:ext>
            </a:extLst>
          </p:cNvPr>
          <p:cNvSpPr/>
          <p:nvPr/>
        </p:nvSpPr>
        <p:spPr>
          <a:xfrm>
            <a:off x="8672796" y="707833"/>
            <a:ext cx="1630496" cy="15229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844121-91A3-19D3-0F75-7B818C30D014}"/>
              </a:ext>
            </a:extLst>
          </p:cNvPr>
          <p:cNvSpPr txBox="1"/>
          <p:nvPr/>
        </p:nvSpPr>
        <p:spPr>
          <a:xfrm>
            <a:off x="8633566" y="1073742"/>
            <a:ext cx="170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Dimensionality Reduction</a:t>
            </a:r>
          </a:p>
        </p:txBody>
      </p:sp>
      <p:pic>
        <p:nvPicPr>
          <p:cNvPr id="62" name="Graphic 61" descr="Presentation with bar chart outline">
            <a:extLst>
              <a:ext uri="{FF2B5EF4-FFF2-40B4-BE49-F238E27FC236}">
                <a16:creationId xmlns:a16="http://schemas.microsoft.com/office/drawing/2014/main" id="{543BC968-C5A3-E47D-DA2F-00DB4ECB7F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52698" y="4542680"/>
            <a:ext cx="625605" cy="625605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64" name="Graphic 63" descr="Radar Chart outline">
            <a:extLst>
              <a:ext uri="{FF2B5EF4-FFF2-40B4-BE49-F238E27FC236}">
                <a16:creationId xmlns:a16="http://schemas.microsoft.com/office/drawing/2014/main" id="{00DDF940-DFAF-0843-E456-6376EC98CE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58420" y="1564435"/>
            <a:ext cx="914400" cy="914400"/>
          </a:xfrm>
          <a:prstGeom prst="rect">
            <a:avLst/>
          </a:prstGeom>
        </p:spPr>
      </p:pic>
      <p:pic>
        <p:nvPicPr>
          <p:cNvPr id="66" name="Graphic 65" descr="Brain with solid fill">
            <a:extLst>
              <a:ext uri="{FF2B5EF4-FFF2-40B4-BE49-F238E27FC236}">
                <a16:creationId xmlns:a16="http://schemas.microsoft.com/office/drawing/2014/main" id="{8AD8E3E0-8C4C-EFA5-26FC-177F66E217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4863" y="3007571"/>
            <a:ext cx="625603" cy="625603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9DF53926-F622-C685-AAC2-9FA00224360A}"/>
              </a:ext>
            </a:extLst>
          </p:cNvPr>
          <p:cNvSpPr/>
          <p:nvPr/>
        </p:nvSpPr>
        <p:spPr>
          <a:xfrm>
            <a:off x="10510933" y="229403"/>
            <a:ext cx="1324383" cy="13255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Graphic 69" descr="Zoom out with solid fill">
            <a:extLst>
              <a:ext uri="{FF2B5EF4-FFF2-40B4-BE49-F238E27FC236}">
                <a16:creationId xmlns:a16="http://schemas.microsoft.com/office/drawing/2014/main" id="{A0227CF8-EA3E-9B70-D549-16F290D4CE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63459" y="869042"/>
            <a:ext cx="617327" cy="61732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B6C640E-C3C4-6721-53BA-C1059D7667E4}"/>
              </a:ext>
            </a:extLst>
          </p:cNvPr>
          <p:cNvSpPr txBox="1"/>
          <p:nvPr/>
        </p:nvSpPr>
        <p:spPr>
          <a:xfrm>
            <a:off x="10428808" y="322449"/>
            <a:ext cx="144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Anamoly</a:t>
            </a:r>
            <a:r>
              <a:rPr lang="en-US" dirty="0"/>
              <a:t> Detection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6A08046-E70C-2880-5504-E4AEEC27F1C9}"/>
              </a:ext>
            </a:extLst>
          </p:cNvPr>
          <p:cNvSpPr/>
          <p:nvPr/>
        </p:nvSpPr>
        <p:spPr>
          <a:xfrm>
            <a:off x="8467316" y="2778511"/>
            <a:ext cx="3514935" cy="426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Association Rule Based Learning</a:t>
            </a:r>
          </a:p>
        </p:txBody>
      </p:sp>
      <p:pic>
        <p:nvPicPr>
          <p:cNvPr id="75" name="Graphic 74" descr="Questions with solid fill">
            <a:extLst>
              <a:ext uri="{FF2B5EF4-FFF2-40B4-BE49-F238E27FC236}">
                <a16:creationId xmlns:a16="http://schemas.microsoft.com/office/drawing/2014/main" id="{A3421396-23D9-52A2-DC33-B8CC3259BCD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80035" y="90420"/>
            <a:ext cx="713383" cy="713383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BE2B7728-B732-1CE4-B878-542DDA895FDE}"/>
              </a:ext>
            </a:extLst>
          </p:cNvPr>
          <p:cNvSpPr/>
          <p:nvPr/>
        </p:nvSpPr>
        <p:spPr>
          <a:xfrm>
            <a:off x="191842" y="3658148"/>
            <a:ext cx="1684353" cy="1542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A5CB812-6DB3-B9B1-A577-72937FAF32A3}"/>
              </a:ext>
            </a:extLst>
          </p:cNvPr>
          <p:cNvSpPr/>
          <p:nvPr/>
        </p:nvSpPr>
        <p:spPr>
          <a:xfrm>
            <a:off x="1807310" y="5005579"/>
            <a:ext cx="1684353" cy="1542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A3BB07-5DC5-8867-37AF-496DB81A3426}"/>
              </a:ext>
            </a:extLst>
          </p:cNvPr>
          <p:cNvSpPr txBox="1"/>
          <p:nvPr/>
        </p:nvSpPr>
        <p:spPr>
          <a:xfrm>
            <a:off x="191841" y="3742727"/>
            <a:ext cx="168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Speech Recognition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A2C6A0-6774-1AD4-6A7F-CC83CA6760B1}"/>
              </a:ext>
            </a:extLst>
          </p:cNvPr>
          <p:cNvSpPr txBox="1"/>
          <p:nvPr/>
        </p:nvSpPr>
        <p:spPr>
          <a:xfrm>
            <a:off x="1700790" y="5266783"/>
            <a:ext cx="194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and video Classification</a:t>
            </a:r>
          </a:p>
        </p:txBody>
      </p:sp>
      <p:pic>
        <p:nvPicPr>
          <p:cNvPr id="83" name="Graphic 82" descr="Volume with solid fill">
            <a:extLst>
              <a:ext uri="{FF2B5EF4-FFF2-40B4-BE49-F238E27FC236}">
                <a16:creationId xmlns:a16="http://schemas.microsoft.com/office/drawing/2014/main" id="{C87499FE-BCE0-A72D-A600-AFA60188D5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09093" y="4227863"/>
            <a:ext cx="914400" cy="914400"/>
          </a:xfrm>
          <a:prstGeom prst="rect">
            <a:avLst/>
          </a:prstGeom>
        </p:spPr>
      </p:pic>
      <p:pic>
        <p:nvPicPr>
          <p:cNvPr id="85" name="Graphic 84" descr="Owl outline">
            <a:extLst>
              <a:ext uri="{FF2B5EF4-FFF2-40B4-BE49-F238E27FC236}">
                <a16:creationId xmlns:a16="http://schemas.microsoft.com/office/drawing/2014/main" id="{23D8C57A-6556-A1B8-B1AC-608E9D72964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05935" y="5633536"/>
            <a:ext cx="914400" cy="914400"/>
          </a:xfrm>
          <a:prstGeom prst="rect">
            <a:avLst/>
          </a:prstGeom>
        </p:spPr>
      </p:pic>
      <p:pic>
        <p:nvPicPr>
          <p:cNvPr id="91" name="Graphic 90" descr="Ambulance with solid fill">
            <a:extLst>
              <a:ext uri="{FF2B5EF4-FFF2-40B4-BE49-F238E27FC236}">
                <a16:creationId xmlns:a16="http://schemas.microsoft.com/office/drawing/2014/main" id="{DA19185E-97CB-D862-F76F-83C0926E1CB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617837" y="3864085"/>
            <a:ext cx="914400" cy="914400"/>
          </a:xfrm>
          <a:prstGeom prst="rect">
            <a:avLst/>
          </a:prstGeom>
        </p:spPr>
      </p:pic>
      <p:pic>
        <p:nvPicPr>
          <p:cNvPr id="93" name="Graphic 92" descr="Pie chart with solid fill">
            <a:extLst>
              <a:ext uri="{FF2B5EF4-FFF2-40B4-BE49-F238E27FC236}">
                <a16:creationId xmlns:a16="http://schemas.microsoft.com/office/drawing/2014/main" id="{797F4EA7-DF4B-C2BD-5982-044D05DDF4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22943" y="5913119"/>
            <a:ext cx="834875" cy="834875"/>
          </a:xfrm>
          <a:prstGeom prst="rect">
            <a:avLst/>
          </a:prstGeom>
        </p:spPr>
      </p:pic>
      <p:pic>
        <p:nvPicPr>
          <p:cNvPr id="95" name="Graphic 94" descr="Lights On with solid fill">
            <a:extLst>
              <a:ext uri="{FF2B5EF4-FFF2-40B4-BE49-F238E27FC236}">
                <a16:creationId xmlns:a16="http://schemas.microsoft.com/office/drawing/2014/main" id="{99D14420-BD46-103F-FB6A-5A4725F2470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2837" y="5700184"/>
            <a:ext cx="742609" cy="742609"/>
          </a:xfrm>
          <a:prstGeom prst="rect">
            <a:avLst/>
          </a:prstGeom>
        </p:spPr>
      </p:pic>
      <p:pic>
        <p:nvPicPr>
          <p:cNvPr id="97" name="Graphic 96" descr="Upward trend with solid fill">
            <a:extLst>
              <a:ext uri="{FF2B5EF4-FFF2-40B4-BE49-F238E27FC236}">
                <a16:creationId xmlns:a16="http://schemas.microsoft.com/office/drawing/2014/main" id="{5B6181E6-695C-7652-723D-C4BEE2F8E21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850195" y="5494179"/>
            <a:ext cx="668297" cy="668297"/>
          </a:xfrm>
          <a:prstGeom prst="rect">
            <a:avLst/>
          </a:prstGeom>
        </p:spPr>
      </p:pic>
      <p:pic>
        <p:nvPicPr>
          <p:cNvPr id="103" name="Graphic 102" descr="Eggs in basket outline">
            <a:extLst>
              <a:ext uri="{FF2B5EF4-FFF2-40B4-BE49-F238E27FC236}">
                <a16:creationId xmlns:a16="http://schemas.microsoft.com/office/drawing/2014/main" id="{C5F91F41-CF17-5465-4D79-027D4DDF4EB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656864" y="2414852"/>
            <a:ext cx="397112" cy="397112"/>
          </a:xfrm>
          <a:prstGeom prst="rect">
            <a:avLst/>
          </a:prstGeom>
        </p:spPr>
      </p:pic>
      <p:pic>
        <p:nvPicPr>
          <p:cNvPr id="105" name="Graphic 104" descr="Dairy with solid fill">
            <a:extLst>
              <a:ext uri="{FF2B5EF4-FFF2-40B4-BE49-F238E27FC236}">
                <a16:creationId xmlns:a16="http://schemas.microsoft.com/office/drawing/2014/main" id="{7C02BF35-FD7B-F560-61C9-5A58F701B33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303994" y="2331110"/>
            <a:ext cx="514391" cy="514391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F69426D3-B69E-B322-30E2-A682BE46068F}"/>
              </a:ext>
            </a:extLst>
          </p:cNvPr>
          <p:cNvSpPr/>
          <p:nvPr/>
        </p:nvSpPr>
        <p:spPr>
          <a:xfrm>
            <a:off x="9232972" y="5130613"/>
            <a:ext cx="1717799" cy="1595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02EF53-5140-B673-9733-116DFB83A9CF}"/>
              </a:ext>
            </a:extLst>
          </p:cNvPr>
          <p:cNvSpPr/>
          <p:nvPr/>
        </p:nvSpPr>
        <p:spPr>
          <a:xfrm>
            <a:off x="8278371" y="3591385"/>
            <a:ext cx="1630496" cy="15229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7517F86-B42F-C2B7-D4C6-90127E4C2619}"/>
              </a:ext>
            </a:extLst>
          </p:cNvPr>
          <p:cNvSpPr txBox="1"/>
          <p:nvPr/>
        </p:nvSpPr>
        <p:spPr>
          <a:xfrm>
            <a:off x="8278371" y="3811882"/>
            <a:ext cx="1630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 Driving Cars</a:t>
            </a:r>
          </a:p>
        </p:txBody>
      </p:sp>
      <p:pic>
        <p:nvPicPr>
          <p:cNvPr id="110" name="Graphic 109" descr="Race Car with solid fill">
            <a:extLst>
              <a:ext uri="{FF2B5EF4-FFF2-40B4-BE49-F238E27FC236}">
                <a16:creationId xmlns:a16="http://schemas.microsoft.com/office/drawing/2014/main" id="{0F5AFE8A-87D6-0C78-8505-8AD7E2FB62C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633563" y="4216203"/>
            <a:ext cx="914400" cy="9144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DB428CF-30F7-647C-6D6E-EEA60A6258F6}"/>
              </a:ext>
            </a:extLst>
          </p:cNvPr>
          <p:cNvSpPr txBox="1"/>
          <p:nvPr/>
        </p:nvSpPr>
        <p:spPr>
          <a:xfrm>
            <a:off x="9099538" y="5438572"/>
            <a:ext cx="200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Recommendation System</a:t>
            </a:r>
          </a:p>
        </p:txBody>
      </p:sp>
      <p:pic>
        <p:nvPicPr>
          <p:cNvPr id="113" name="Graphic 112" descr="Video camera outline">
            <a:extLst>
              <a:ext uri="{FF2B5EF4-FFF2-40B4-BE49-F238E27FC236}">
                <a16:creationId xmlns:a16="http://schemas.microsoft.com/office/drawing/2014/main" id="{E623ED2D-09AB-B7AA-0708-8C38AC410C3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9688672" y="5779611"/>
            <a:ext cx="914400" cy="9144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5" name="Graphic 114" descr="Popcorn with solid fill">
            <a:extLst>
              <a:ext uri="{FF2B5EF4-FFF2-40B4-BE49-F238E27FC236}">
                <a16:creationId xmlns:a16="http://schemas.microsoft.com/office/drawing/2014/main" id="{96E18B48-6D8E-7217-015D-99876A649BE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168159" y="4212691"/>
            <a:ext cx="697835" cy="697835"/>
          </a:xfrm>
          <a:prstGeom prst="rect">
            <a:avLst/>
          </a:prstGeom>
        </p:spPr>
      </p:pic>
      <p:pic>
        <p:nvPicPr>
          <p:cNvPr id="117" name="Graphic 116" descr="Robot with solid fill">
            <a:extLst>
              <a:ext uri="{FF2B5EF4-FFF2-40B4-BE49-F238E27FC236}">
                <a16:creationId xmlns:a16="http://schemas.microsoft.com/office/drawing/2014/main" id="{20823DBB-9817-CDD0-988D-000B723D8CC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487911" y="5828323"/>
            <a:ext cx="801371" cy="801371"/>
          </a:xfrm>
          <a:prstGeom prst="rect">
            <a:avLst/>
          </a:prstGeom>
        </p:spPr>
      </p:pic>
      <p:pic>
        <p:nvPicPr>
          <p:cNvPr id="121" name="Graphic 120" descr="Supply And Demand with solid fill">
            <a:extLst>
              <a:ext uri="{FF2B5EF4-FFF2-40B4-BE49-F238E27FC236}">
                <a16:creationId xmlns:a16="http://schemas.microsoft.com/office/drawing/2014/main" id="{3D5B8C19-6CBE-AA09-DC72-8F2FCCFCFAE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104739" y="5630591"/>
            <a:ext cx="640792" cy="6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2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9837-B011-60CA-4395-1FC9B495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7" name="Content Placeholder 56" descr="Care outline">
            <a:extLst>
              <a:ext uri="{FF2B5EF4-FFF2-40B4-BE49-F238E27FC236}">
                <a16:creationId xmlns:a16="http://schemas.microsoft.com/office/drawing/2014/main" id="{A2CE8D13-7B97-CF5B-BDB1-567F9315C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544094"/>
            <a:ext cx="914400" cy="914400"/>
          </a:xfrm>
        </p:spPr>
      </p:pic>
      <p:sp>
        <p:nvSpPr>
          <p:cNvPr id="4" name="Pentagon 3">
            <a:extLst>
              <a:ext uri="{FF2B5EF4-FFF2-40B4-BE49-F238E27FC236}">
                <a16:creationId xmlns:a16="http://schemas.microsoft.com/office/drawing/2014/main" id="{C3916F96-3A7D-5771-0A19-6E1D9D6F5EC5}"/>
              </a:ext>
            </a:extLst>
          </p:cNvPr>
          <p:cNvSpPr/>
          <p:nvPr/>
        </p:nvSpPr>
        <p:spPr>
          <a:xfrm>
            <a:off x="5095312" y="2754222"/>
            <a:ext cx="2001399" cy="1883884"/>
          </a:xfrm>
          <a:prstGeom prst="pentag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60C29-FA77-6C3B-5DA3-22660B78EF8D}"/>
              </a:ext>
            </a:extLst>
          </p:cNvPr>
          <p:cNvSpPr txBox="1"/>
          <p:nvPr/>
        </p:nvSpPr>
        <p:spPr>
          <a:xfrm>
            <a:off x="5286272" y="3343620"/>
            <a:ext cx="161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OF MACHINE LEARNING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B40914-1967-A93C-A730-66E040649052}"/>
              </a:ext>
            </a:extLst>
          </p:cNvPr>
          <p:cNvCxnSpPr>
            <a:stCxn id="4" idx="0"/>
            <a:endCxn id="2" idx="0"/>
          </p:cNvCxnSpPr>
          <p:nvPr/>
        </p:nvCxnSpPr>
        <p:spPr>
          <a:xfrm flipV="1">
            <a:off x="6096000" y="365130"/>
            <a:ext cx="0" cy="238909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FAA68A-2F0D-7960-6C5A-8ED5E546AE4A}"/>
              </a:ext>
            </a:extLst>
          </p:cNvPr>
          <p:cNvCxnSpPr>
            <a:cxnSpLocks/>
          </p:cNvCxnSpPr>
          <p:nvPr/>
        </p:nvCxnSpPr>
        <p:spPr>
          <a:xfrm flipH="1" flipV="1">
            <a:off x="2157018" y="1825630"/>
            <a:ext cx="2938291" cy="16814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3B9009-63EE-6DF4-9068-D56D3C4C3746}"/>
              </a:ext>
            </a:extLst>
          </p:cNvPr>
          <p:cNvCxnSpPr>
            <a:cxnSpLocks/>
          </p:cNvCxnSpPr>
          <p:nvPr/>
        </p:nvCxnSpPr>
        <p:spPr>
          <a:xfrm flipV="1">
            <a:off x="1883889" y="4638112"/>
            <a:ext cx="3591500" cy="153886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5711C0-4800-F733-C629-715E6F6D0CE9}"/>
              </a:ext>
            </a:extLst>
          </p:cNvPr>
          <p:cNvCxnSpPr>
            <a:cxnSpLocks/>
          </p:cNvCxnSpPr>
          <p:nvPr/>
        </p:nvCxnSpPr>
        <p:spPr>
          <a:xfrm flipH="1" flipV="1">
            <a:off x="6718464" y="4638112"/>
            <a:ext cx="3589663" cy="153886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7C2918-393C-7F17-3180-DCA956E0201D}"/>
              </a:ext>
            </a:extLst>
          </p:cNvPr>
          <p:cNvCxnSpPr>
            <a:cxnSpLocks/>
          </p:cNvCxnSpPr>
          <p:nvPr/>
        </p:nvCxnSpPr>
        <p:spPr>
          <a:xfrm flipV="1">
            <a:off x="7096702" y="1710149"/>
            <a:ext cx="2804116" cy="17968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ardrop 24">
            <a:extLst>
              <a:ext uri="{FF2B5EF4-FFF2-40B4-BE49-F238E27FC236}">
                <a16:creationId xmlns:a16="http://schemas.microsoft.com/office/drawing/2014/main" id="{412A37FE-E67A-4A31-54F2-2253B11E566D}"/>
              </a:ext>
            </a:extLst>
          </p:cNvPr>
          <p:cNvSpPr/>
          <p:nvPr/>
        </p:nvSpPr>
        <p:spPr>
          <a:xfrm rot="5207170">
            <a:off x="4631071" y="2174247"/>
            <a:ext cx="935371" cy="953403"/>
          </a:xfrm>
          <a:prstGeom prst="teardrop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14C10B3F-BCED-858E-7AB0-D4BE9B0D3857}"/>
              </a:ext>
            </a:extLst>
          </p:cNvPr>
          <p:cNvSpPr/>
          <p:nvPr/>
        </p:nvSpPr>
        <p:spPr>
          <a:xfrm rot="14476319">
            <a:off x="7118630" y="3715006"/>
            <a:ext cx="935371" cy="953403"/>
          </a:xfrm>
          <a:prstGeom prst="teardrop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46ED1147-6054-C1AD-4FA0-1ACC24BAF497}"/>
              </a:ext>
            </a:extLst>
          </p:cNvPr>
          <p:cNvSpPr/>
          <p:nvPr/>
        </p:nvSpPr>
        <p:spPr>
          <a:xfrm rot="2828313">
            <a:off x="4114075" y="3541599"/>
            <a:ext cx="935371" cy="953403"/>
          </a:xfrm>
          <a:prstGeom prst="teardrop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E81F3CDF-9E6F-9337-6EB2-CDF6C610DA1A}"/>
              </a:ext>
            </a:extLst>
          </p:cNvPr>
          <p:cNvSpPr/>
          <p:nvPr/>
        </p:nvSpPr>
        <p:spPr>
          <a:xfrm rot="10555292">
            <a:off x="6563291" y="2103426"/>
            <a:ext cx="935371" cy="953403"/>
          </a:xfrm>
          <a:prstGeom prst="teardrop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5427F71F-DDF5-77F3-93F3-E348046DD34A}"/>
              </a:ext>
            </a:extLst>
          </p:cNvPr>
          <p:cNvSpPr/>
          <p:nvPr/>
        </p:nvSpPr>
        <p:spPr>
          <a:xfrm rot="18896341">
            <a:off x="5585612" y="4839948"/>
            <a:ext cx="1017353" cy="1020055"/>
          </a:xfrm>
          <a:prstGeom prst="teardrop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ED004-6AE0-09C4-48D5-3FD753BFFDD3}"/>
              </a:ext>
            </a:extLst>
          </p:cNvPr>
          <p:cNvSpPr txBox="1"/>
          <p:nvPr/>
        </p:nvSpPr>
        <p:spPr>
          <a:xfrm>
            <a:off x="4694908" y="2466277"/>
            <a:ext cx="100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Retail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907E8C-71A0-B904-3184-5B3D40E225FF}"/>
              </a:ext>
            </a:extLst>
          </p:cNvPr>
          <p:cNvSpPr txBox="1"/>
          <p:nvPr/>
        </p:nvSpPr>
        <p:spPr>
          <a:xfrm>
            <a:off x="6540032" y="2441882"/>
            <a:ext cx="10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E9AF82-4AEC-4E29-AB9B-D50482BF31AC}"/>
              </a:ext>
            </a:extLst>
          </p:cNvPr>
          <p:cNvSpPr txBox="1"/>
          <p:nvPr/>
        </p:nvSpPr>
        <p:spPr>
          <a:xfrm>
            <a:off x="4028637" y="3838682"/>
            <a:ext cx="12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Healthcare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9D47B8-B9D9-FA5C-52F6-E15F4F104475}"/>
              </a:ext>
            </a:extLst>
          </p:cNvPr>
          <p:cNvSpPr txBox="1"/>
          <p:nvPr/>
        </p:nvSpPr>
        <p:spPr>
          <a:xfrm>
            <a:off x="5628894" y="5020800"/>
            <a:ext cx="178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Manufa</a:t>
            </a:r>
            <a:r>
              <a:rPr lang="en-US" dirty="0"/>
              <a:t>-</a:t>
            </a:r>
          </a:p>
          <a:p>
            <a:r>
              <a:rPr lang="en-US" dirty="0" err="1"/>
              <a:t>cturing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81C73C-0397-F66E-59B1-1F7021DE1576}"/>
              </a:ext>
            </a:extLst>
          </p:cNvPr>
          <p:cNvSpPr txBox="1"/>
          <p:nvPr/>
        </p:nvSpPr>
        <p:spPr>
          <a:xfrm>
            <a:off x="6995917" y="3935146"/>
            <a:ext cx="139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Agriculture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469F197-FED4-1180-F02A-AB20AF435770}"/>
              </a:ext>
            </a:extLst>
          </p:cNvPr>
          <p:cNvSpPr/>
          <p:nvPr/>
        </p:nvSpPr>
        <p:spPr>
          <a:xfrm>
            <a:off x="1178806" y="2811213"/>
            <a:ext cx="1223551" cy="112392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A72F9D-B765-99BF-8261-41B76A6CD118}"/>
              </a:ext>
            </a:extLst>
          </p:cNvPr>
          <p:cNvSpPr/>
          <p:nvPr/>
        </p:nvSpPr>
        <p:spPr>
          <a:xfrm>
            <a:off x="2014445" y="4192194"/>
            <a:ext cx="1223551" cy="112392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4C9761-6278-02E9-664C-C9AE7B09182E}"/>
              </a:ext>
            </a:extLst>
          </p:cNvPr>
          <p:cNvSpPr/>
          <p:nvPr/>
        </p:nvSpPr>
        <p:spPr>
          <a:xfrm>
            <a:off x="2805211" y="833582"/>
            <a:ext cx="1223551" cy="11239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5E5C80-7178-9F73-6D68-5003AB89773E}"/>
              </a:ext>
            </a:extLst>
          </p:cNvPr>
          <p:cNvSpPr/>
          <p:nvPr/>
        </p:nvSpPr>
        <p:spPr>
          <a:xfrm>
            <a:off x="4525779" y="628927"/>
            <a:ext cx="1223551" cy="11239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CD4A9-1DE4-2315-0B22-CA8F2775E021}"/>
              </a:ext>
            </a:extLst>
          </p:cNvPr>
          <p:cNvSpPr/>
          <p:nvPr/>
        </p:nvSpPr>
        <p:spPr>
          <a:xfrm>
            <a:off x="6237415" y="438106"/>
            <a:ext cx="1223551" cy="112392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6546C5-DBB8-56B6-9287-163C06F6CE44}"/>
              </a:ext>
            </a:extLst>
          </p:cNvPr>
          <p:cNvSpPr/>
          <p:nvPr/>
        </p:nvSpPr>
        <p:spPr>
          <a:xfrm>
            <a:off x="7588381" y="1049620"/>
            <a:ext cx="1223551" cy="112392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891BBC-9B33-D72C-7490-D17919616050}"/>
              </a:ext>
            </a:extLst>
          </p:cNvPr>
          <p:cNvSpPr/>
          <p:nvPr/>
        </p:nvSpPr>
        <p:spPr>
          <a:xfrm>
            <a:off x="9163960" y="2071375"/>
            <a:ext cx="1223551" cy="1123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33715E-20B3-9471-9A64-D4AFB9646C30}"/>
              </a:ext>
            </a:extLst>
          </p:cNvPr>
          <p:cNvSpPr/>
          <p:nvPr/>
        </p:nvSpPr>
        <p:spPr>
          <a:xfrm>
            <a:off x="8656703" y="4191711"/>
            <a:ext cx="1223551" cy="1123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319547D-3CD3-CF56-1107-991DFFF38B34}"/>
              </a:ext>
            </a:extLst>
          </p:cNvPr>
          <p:cNvSpPr/>
          <p:nvPr/>
        </p:nvSpPr>
        <p:spPr>
          <a:xfrm>
            <a:off x="3460340" y="5549060"/>
            <a:ext cx="1223551" cy="11239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9F02A2-AD0B-A026-59F0-08710FE82C13}"/>
              </a:ext>
            </a:extLst>
          </p:cNvPr>
          <p:cNvSpPr/>
          <p:nvPr/>
        </p:nvSpPr>
        <p:spPr>
          <a:xfrm>
            <a:off x="7279276" y="5519375"/>
            <a:ext cx="1223551" cy="11239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065A9D-FB74-A07E-9F4E-6846E8BF8218}"/>
              </a:ext>
            </a:extLst>
          </p:cNvPr>
          <p:cNvSpPr txBox="1"/>
          <p:nvPr/>
        </p:nvSpPr>
        <p:spPr>
          <a:xfrm>
            <a:off x="1279376" y="3028387"/>
            <a:ext cx="1626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Medical Imaging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C92709-E067-1D1E-1F67-0D5F222CE837}"/>
              </a:ext>
            </a:extLst>
          </p:cNvPr>
          <p:cNvSpPr txBox="1"/>
          <p:nvPr/>
        </p:nvSpPr>
        <p:spPr>
          <a:xfrm>
            <a:off x="2068271" y="4577929"/>
            <a:ext cx="115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Diagnosis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FBEFB-F87E-7E06-9A93-30A33CC5E8CE}"/>
              </a:ext>
            </a:extLst>
          </p:cNvPr>
          <p:cNvSpPr txBox="1"/>
          <p:nvPr/>
        </p:nvSpPr>
        <p:spPr>
          <a:xfrm>
            <a:off x="6223419" y="699970"/>
            <a:ext cx="123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Fraud Detection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7E6EB3-A20F-B55C-EC3E-8A6A7FCF2CE7}"/>
              </a:ext>
            </a:extLst>
          </p:cNvPr>
          <p:cNvSpPr txBox="1"/>
          <p:nvPr/>
        </p:nvSpPr>
        <p:spPr>
          <a:xfrm>
            <a:off x="7429562" y="1249995"/>
            <a:ext cx="1541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Risk Management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EEF7D8-E9D0-9EA7-B80E-777FDE705F97}"/>
              </a:ext>
            </a:extLst>
          </p:cNvPr>
          <p:cNvSpPr txBox="1"/>
          <p:nvPr/>
        </p:nvSpPr>
        <p:spPr>
          <a:xfrm>
            <a:off x="2380539" y="1160527"/>
            <a:ext cx="2072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Personalized Recommendations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B6EB10-37C6-ADCA-505B-2F6B8D193C34}"/>
              </a:ext>
            </a:extLst>
          </p:cNvPr>
          <p:cNvSpPr txBox="1"/>
          <p:nvPr/>
        </p:nvSpPr>
        <p:spPr>
          <a:xfrm>
            <a:off x="4382651" y="843007"/>
            <a:ext cx="150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 Management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940DFC-6997-2EAD-A48C-0438F03CFC4A}"/>
              </a:ext>
            </a:extLst>
          </p:cNvPr>
          <p:cNvSpPr txBox="1"/>
          <p:nvPr/>
        </p:nvSpPr>
        <p:spPr>
          <a:xfrm>
            <a:off x="9195844" y="2346909"/>
            <a:ext cx="122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Crop Yield Prediction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45098C-63A1-748B-CA82-DBF8DB290BF0}"/>
              </a:ext>
            </a:extLst>
          </p:cNvPr>
          <p:cNvSpPr txBox="1"/>
          <p:nvPr/>
        </p:nvSpPr>
        <p:spPr>
          <a:xfrm>
            <a:off x="8677276" y="4399050"/>
            <a:ext cx="122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Pest Detection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A2E49F-CA64-3E4E-9A45-42682347BBDF}"/>
              </a:ext>
            </a:extLst>
          </p:cNvPr>
          <p:cNvSpPr txBox="1"/>
          <p:nvPr/>
        </p:nvSpPr>
        <p:spPr>
          <a:xfrm>
            <a:off x="3311644" y="5745688"/>
            <a:ext cx="15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Predictive Maintenance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10D8FA-7896-E63A-7A94-07A25F4761FB}"/>
              </a:ext>
            </a:extLst>
          </p:cNvPr>
          <p:cNvSpPr txBox="1"/>
          <p:nvPr/>
        </p:nvSpPr>
        <p:spPr>
          <a:xfrm>
            <a:off x="7191096" y="5747139"/>
            <a:ext cx="138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Quality Control</a:t>
            </a:r>
          </a:p>
        </p:txBody>
      </p:sp>
      <p:pic>
        <p:nvPicPr>
          <p:cNvPr id="59" name="Graphic 58" descr="Care with solid fill">
            <a:extLst>
              <a:ext uri="{FF2B5EF4-FFF2-40B4-BE49-F238E27FC236}">
                <a16:creationId xmlns:a16="http://schemas.microsoft.com/office/drawing/2014/main" id="{607219C0-172A-4E25-9CC1-E7794E97D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4970" y="2056614"/>
            <a:ext cx="562172" cy="562172"/>
          </a:xfrm>
          <a:prstGeom prst="rect">
            <a:avLst/>
          </a:prstGeom>
        </p:spPr>
      </p:pic>
      <p:pic>
        <p:nvPicPr>
          <p:cNvPr id="61" name="Graphic 60" descr="Germ with solid fill">
            <a:extLst>
              <a:ext uri="{FF2B5EF4-FFF2-40B4-BE49-F238E27FC236}">
                <a16:creationId xmlns:a16="http://schemas.microsoft.com/office/drawing/2014/main" id="{3849397F-0D30-1FC9-DB4F-13E94ADF50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4502" y="2924358"/>
            <a:ext cx="681661" cy="681661"/>
          </a:xfrm>
          <a:prstGeom prst="rect">
            <a:avLst/>
          </a:prstGeom>
        </p:spPr>
      </p:pic>
      <p:pic>
        <p:nvPicPr>
          <p:cNvPr id="63" name="Graphic 62" descr="Chemicals with solid fill">
            <a:extLst>
              <a:ext uri="{FF2B5EF4-FFF2-40B4-BE49-F238E27FC236}">
                <a16:creationId xmlns:a16="http://schemas.microsoft.com/office/drawing/2014/main" id="{CC840E47-4E9E-DA1D-1B60-3B69475EC5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2601" y="4266297"/>
            <a:ext cx="564651" cy="564651"/>
          </a:xfrm>
          <a:prstGeom prst="rect">
            <a:avLst/>
          </a:prstGeom>
        </p:spPr>
      </p:pic>
      <p:pic>
        <p:nvPicPr>
          <p:cNvPr id="65" name="Graphic 64" descr="Needle with solid fill">
            <a:extLst>
              <a:ext uri="{FF2B5EF4-FFF2-40B4-BE49-F238E27FC236}">
                <a16:creationId xmlns:a16="http://schemas.microsoft.com/office/drawing/2014/main" id="{8127ED73-25F1-6517-0580-1CD10DC699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01126" y="4469690"/>
            <a:ext cx="801732" cy="801732"/>
          </a:xfrm>
          <a:prstGeom prst="rect">
            <a:avLst/>
          </a:prstGeom>
        </p:spPr>
      </p:pic>
      <p:pic>
        <p:nvPicPr>
          <p:cNvPr id="69" name="Graphic 68" descr="Coins with solid fill">
            <a:extLst>
              <a:ext uri="{FF2B5EF4-FFF2-40B4-BE49-F238E27FC236}">
                <a16:creationId xmlns:a16="http://schemas.microsoft.com/office/drawing/2014/main" id="{08D847C2-B77D-4A96-AB6F-423BE80C94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11362" y="1282051"/>
            <a:ext cx="617019" cy="617019"/>
          </a:xfrm>
          <a:prstGeom prst="rect">
            <a:avLst/>
          </a:prstGeom>
        </p:spPr>
      </p:pic>
      <p:pic>
        <p:nvPicPr>
          <p:cNvPr id="72" name="Graphic 71" descr="Rupee with solid fill">
            <a:extLst>
              <a:ext uri="{FF2B5EF4-FFF2-40B4-BE49-F238E27FC236}">
                <a16:creationId xmlns:a16="http://schemas.microsoft.com/office/drawing/2014/main" id="{A12E0866-0449-34ED-5AB9-8F66BC8A1E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27229" y="1581146"/>
            <a:ext cx="464653" cy="464653"/>
          </a:xfrm>
          <a:prstGeom prst="rect">
            <a:avLst/>
          </a:prstGeom>
        </p:spPr>
      </p:pic>
      <p:pic>
        <p:nvPicPr>
          <p:cNvPr id="75" name="Graphic 74" descr="Bank with solid fill">
            <a:extLst>
              <a:ext uri="{FF2B5EF4-FFF2-40B4-BE49-F238E27FC236}">
                <a16:creationId xmlns:a16="http://schemas.microsoft.com/office/drawing/2014/main" id="{41191F27-96CE-DD60-00B3-F4017E51AF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59059" y="384675"/>
            <a:ext cx="646059" cy="646059"/>
          </a:xfrm>
          <a:prstGeom prst="rect">
            <a:avLst/>
          </a:prstGeom>
        </p:spPr>
      </p:pic>
      <p:pic>
        <p:nvPicPr>
          <p:cNvPr id="77" name="Graphic 76" descr="Corn with solid fill">
            <a:extLst>
              <a:ext uri="{FF2B5EF4-FFF2-40B4-BE49-F238E27FC236}">
                <a16:creationId xmlns:a16="http://schemas.microsoft.com/office/drawing/2014/main" id="{3E8B6692-0EC9-8FFA-EEA0-12970234DF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87655" y="3202801"/>
            <a:ext cx="584775" cy="584775"/>
          </a:xfrm>
          <a:prstGeom prst="rect">
            <a:avLst/>
          </a:prstGeom>
        </p:spPr>
      </p:pic>
      <p:pic>
        <p:nvPicPr>
          <p:cNvPr id="79" name="Graphic 78" descr="Farm scene with solid fill">
            <a:extLst>
              <a:ext uri="{FF2B5EF4-FFF2-40B4-BE49-F238E27FC236}">
                <a16:creationId xmlns:a16="http://schemas.microsoft.com/office/drawing/2014/main" id="{102C90A4-6AFB-A1C6-AFF8-8D11E96B118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628378" y="3492349"/>
            <a:ext cx="636436" cy="636436"/>
          </a:xfrm>
          <a:prstGeom prst="rect">
            <a:avLst/>
          </a:prstGeom>
        </p:spPr>
      </p:pic>
      <p:pic>
        <p:nvPicPr>
          <p:cNvPr id="81" name="Graphic 80" descr="Farmer male with solid fill">
            <a:extLst>
              <a:ext uri="{FF2B5EF4-FFF2-40B4-BE49-F238E27FC236}">
                <a16:creationId xmlns:a16="http://schemas.microsoft.com/office/drawing/2014/main" id="{BA2EFFE6-FE17-1ED1-4E8A-9052A51AF5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958339" y="5155895"/>
            <a:ext cx="701363" cy="589784"/>
          </a:xfrm>
          <a:prstGeom prst="rect">
            <a:avLst/>
          </a:prstGeom>
        </p:spPr>
      </p:pic>
      <p:pic>
        <p:nvPicPr>
          <p:cNvPr id="84" name="Graphic 83" descr="Marketing with solid fill">
            <a:extLst>
              <a:ext uri="{FF2B5EF4-FFF2-40B4-BE49-F238E27FC236}">
                <a16:creationId xmlns:a16="http://schemas.microsoft.com/office/drawing/2014/main" id="{76EC3878-B109-9777-AA74-D1CD5692EA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78683" y="573159"/>
            <a:ext cx="684047" cy="684047"/>
          </a:xfrm>
          <a:prstGeom prst="rect">
            <a:avLst/>
          </a:prstGeom>
        </p:spPr>
      </p:pic>
      <p:pic>
        <p:nvPicPr>
          <p:cNvPr id="86" name="Graphic 85" descr="Store with solid fill">
            <a:extLst>
              <a:ext uri="{FF2B5EF4-FFF2-40B4-BE49-F238E27FC236}">
                <a16:creationId xmlns:a16="http://schemas.microsoft.com/office/drawing/2014/main" id="{C2DB6238-DFEE-1C73-F91F-6C2531F07E6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164062" y="1688559"/>
            <a:ext cx="578723" cy="578723"/>
          </a:xfrm>
          <a:prstGeom prst="rect">
            <a:avLst/>
          </a:prstGeom>
        </p:spPr>
      </p:pic>
      <p:pic>
        <p:nvPicPr>
          <p:cNvPr id="88" name="Graphic 87" descr="Car Mechanic with solid fill">
            <a:extLst>
              <a:ext uri="{FF2B5EF4-FFF2-40B4-BE49-F238E27FC236}">
                <a16:creationId xmlns:a16="http://schemas.microsoft.com/office/drawing/2014/main" id="{639CDA5A-349B-FE8D-8958-403409DD85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891306" y="5775598"/>
            <a:ext cx="709756" cy="709756"/>
          </a:xfrm>
          <a:prstGeom prst="rect">
            <a:avLst/>
          </a:prstGeom>
        </p:spPr>
      </p:pic>
      <p:pic>
        <p:nvPicPr>
          <p:cNvPr id="90" name="Graphic 89" descr="Robot Hand with solid fill">
            <a:extLst>
              <a:ext uri="{FF2B5EF4-FFF2-40B4-BE49-F238E27FC236}">
                <a16:creationId xmlns:a16="http://schemas.microsoft.com/office/drawing/2014/main" id="{C3614A51-1CDB-8A37-A779-591939FDD2E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97399" y="5361598"/>
            <a:ext cx="638705" cy="638705"/>
          </a:xfrm>
          <a:prstGeom prst="rect">
            <a:avLst/>
          </a:prstGeom>
        </p:spPr>
      </p:pic>
      <p:pic>
        <p:nvPicPr>
          <p:cNvPr id="92" name="Graphic 91" descr="Test Dummy with solid fill">
            <a:extLst>
              <a:ext uri="{FF2B5EF4-FFF2-40B4-BE49-F238E27FC236}">
                <a16:creationId xmlns:a16="http://schemas.microsoft.com/office/drawing/2014/main" id="{1EEDD720-D6D5-53B8-7C30-2DBC2767D38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998253" y="6000298"/>
            <a:ext cx="506053" cy="5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2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FA0C-E6A4-622C-41A0-7DCA0224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DEVELOPMENT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A244-B7F1-CC08-3A3B-DC2D47FD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Frame the problem  </a:t>
            </a:r>
          </a:p>
          <a:p>
            <a:r>
              <a:rPr lang="en-US" dirty="0"/>
              <a:t>Data Gathering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Feature Engineering </a:t>
            </a:r>
          </a:p>
          <a:p>
            <a:r>
              <a:rPr lang="en-US" dirty="0"/>
              <a:t>Model Training, Evaluation, and Selection</a:t>
            </a:r>
          </a:p>
          <a:p>
            <a:r>
              <a:rPr lang="en-US" dirty="0"/>
              <a:t>Model Deployment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Optimize</a:t>
            </a:r>
          </a:p>
        </p:txBody>
      </p:sp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C1CD3407-C5E8-2246-7FB7-38B7C0DB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3004" y="1813057"/>
            <a:ext cx="523321" cy="388384"/>
          </a:xfrm>
          <a:prstGeom prst="rect">
            <a:avLst/>
          </a:prstGeom>
        </p:spPr>
      </p:pic>
      <p:pic>
        <p:nvPicPr>
          <p:cNvPr id="29" name="Graphic 28" descr="Soap with solid fill">
            <a:extLst>
              <a:ext uri="{FF2B5EF4-FFF2-40B4-BE49-F238E27FC236}">
                <a16:creationId xmlns:a16="http://schemas.microsoft.com/office/drawing/2014/main" id="{909E2F56-66D0-4A19-F237-7B3BFF04B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1816" y="2621460"/>
            <a:ext cx="669471" cy="669471"/>
          </a:xfrm>
          <a:prstGeom prst="rect">
            <a:avLst/>
          </a:prstGeom>
        </p:spPr>
      </p:pic>
      <p:pic>
        <p:nvPicPr>
          <p:cNvPr id="31" name="Graphic 30" descr="Pandemic exponential curve line graph outline">
            <a:extLst>
              <a:ext uri="{FF2B5EF4-FFF2-40B4-BE49-F238E27FC236}">
                <a16:creationId xmlns:a16="http://schemas.microsoft.com/office/drawing/2014/main" id="{93D0CD6F-99BA-6C4E-F984-C1C8397E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300" y="3094276"/>
            <a:ext cx="669471" cy="669471"/>
          </a:xfrm>
          <a:prstGeom prst="rect">
            <a:avLst/>
          </a:prstGeom>
        </p:spPr>
      </p:pic>
      <p:pic>
        <p:nvPicPr>
          <p:cNvPr id="33" name="Graphic 32" descr="Table with solid fill">
            <a:extLst>
              <a:ext uri="{FF2B5EF4-FFF2-40B4-BE49-F238E27FC236}">
                <a16:creationId xmlns:a16="http://schemas.microsoft.com/office/drawing/2014/main" id="{E555EB04-17CD-253C-8072-F5FEAF59F6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4665" y="3567092"/>
            <a:ext cx="669471" cy="669471"/>
          </a:xfrm>
          <a:prstGeom prst="rect">
            <a:avLst/>
          </a:prstGeom>
        </p:spPr>
      </p:pic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B5C4ED98-768C-F8E8-1EEC-4C21962A5D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57472" y="2188883"/>
            <a:ext cx="595281" cy="595281"/>
          </a:xfrm>
          <a:prstGeom prst="rect">
            <a:avLst/>
          </a:prstGeom>
        </p:spPr>
      </p:pic>
      <p:pic>
        <p:nvPicPr>
          <p:cNvPr id="37" name="Graphic 36" descr="Hourglass Finished with solid fill">
            <a:extLst>
              <a:ext uri="{FF2B5EF4-FFF2-40B4-BE49-F238E27FC236}">
                <a16:creationId xmlns:a16="http://schemas.microsoft.com/office/drawing/2014/main" id="{355F3039-2A9D-4B70-5F26-6DAA22E0E0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8163" y="4123063"/>
            <a:ext cx="457200" cy="457200"/>
          </a:xfrm>
          <a:prstGeom prst="rect">
            <a:avLst/>
          </a:prstGeom>
        </p:spPr>
      </p:pic>
      <p:pic>
        <p:nvPicPr>
          <p:cNvPr id="39" name="Graphic 38" descr="Syncing cloud with solid fill">
            <a:extLst>
              <a:ext uri="{FF2B5EF4-FFF2-40B4-BE49-F238E27FC236}">
                <a16:creationId xmlns:a16="http://schemas.microsoft.com/office/drawing/2014/main" id="{603ECC48-63EA-9385-6C4E-4360F15FD1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71150" y="4488889"/>
            <a:ext cx="678428" cy="678428"/>
          </a:xfrm>
          <a:prstGeom prst="rect">
            <a:avLst/>
          </a:prstGeom>
        </p:spPr>
      </p:pic>
      <p:pic>
        <p:nvPicPr>
          <p:cNvPr id="41" name="Graphic 40" descr="Clipboard Mixed with solid fill">
            <a:extLst>
              <a:ext uri="{FF2B5EF4-FFF2-40B4-BE49-F238E27FC236}">
                <a16:creationId xmlns:a16="http://schemas.microsoft.com/office/drawing/2014/main" id="{58FBED60-8FC1-DC12-7E52-E046C4ED67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74092" y="5014887"/>
            <a:ext cx="563696" cy="563696"/>
          </a:xfrm>
          <a:prstGeom prst="rect">
            <a:avLst/>
          </a:prstGeom>
        </p:spPr>
      </p:pic>
      <p:pic>
        <p:nvPicPr>
          <p:cNvPr id="43" name="Graphic 42" descr="Circles with arrows with solid fill">
            <a:extLst>
              <a:ext uri="{FF2B5EF4-FFF2-40B4-BE49-F238E27FC236}">
                <a16:creationId xmlns:a16="http://schemas.microsoft.com/office/drawing/2014/main" id="{5B1303D0-5303-A696-2438-B3AF456FD9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90067" y="5508247"/>
            <a:ext cx="563696" cy="5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4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0089-6D4B-F392-0C40-5E75807F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CHALLENGES IN MACHINE LEARNING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8DCA-D3F3-23BE-A11D-12391FC9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97" y="1826760"/>
            <a:ext cx="5879280" cy="4351339"/>
          </a:xfrm>
        </p:spPr>
        <p:txBody>
          <a:bodyPr>
            <a:normAutofit/>
          </a:bodyPr>
          <a:lstStyle/>
          <a:p>
            <a:r>
              <a:rPr lang="en-US" sz="2000"/>
              <a:t>Data Collection</a:t>
            </a:r>
          </a:p>
          <a:p>
            <a:r>
              <a:rPr lang="en-US" sz="2000"/>
              <a:t>Insufficient Data</a:t>
            </a:r>
          </a:p>
          <a:p>
            <a:r>
              <a:rPr lang="en-US" sz="2000">
                <a:latin typeface="Google Sans"/>
              </a:rPr>
              <a:t>Unlabeled Data</a:t>
            </a:r>
          </a:p>
          <a:p>
            <a:r>
              <a:rPr lang="en-US" sz="2000">
                <a:latin typeface="Google Sans"/>
              </a:rPr>
              <a:t>Poor Quality Data (Outliers, Missing Values, etc.)</a:t>
            </a:r>
          </a:p>
          <a:p>
            <a:r>
              <a:rPr lang="en-US" sz="2000">
                <a:latin typeface="Google Sans"/>
              </a:rPr>
              <a:t>Irrelevant Features</a:t>
            </a:r>
          </a:p>
          <a:p>
            <a:r>
              <a:rPr lang="en-US" sz="2000">
                <a:latin typeface="Google Sans"/>
              </a:rPr>
              <a:t>Overfitting</a:t>
            </a:r>
          </a:p>
          <a:p>
            <a:r>
              <a:rPr lang="en-US" sz="2000">
                <a:latin typeface="Google Sans"/>
              </a:rPr>
              <a:t>Underfitting</a:t>
            </a:r>
          </a:p>
          <a:p>
            <a:r>
              <a:rPr lang="en-US" sz="2000">
                <a:latin typeface="Google Sans"/>
              </a:rPr>
              <a:t>Software Integration</a:t>
            </a:r>
          </a:p>
          <a:p>
            <a:r>
              <a:rPr lang="en-US" sz="2000">
                <a:latin typeface="Google Sans"/>
              </a:rPr>
              <a:t>Deployment</a:t>
            </a:r>
          </a:p>
          <a:p>
            <a:r>
              <a:rPr lang="en-US" sz="2000">
                <a:latin typeface="Google Sans"/>
              </a:rPr>
              <a:t>Cost Management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E5803394-D0A0-5ACE-78D1-135E25B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91" y="1216491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904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7517-B9B6-4890-05F8-38B136ED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US" sz="5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Frame a Machine Learning Problem </a:t>
            </a:r>
            <a:r>
              <a:rPr lang="en-US" sz="5200" b="1"/>
              <a:t>📈🌟</a:t>
            </a:r>
            <a:endParaRPr lang="en-US" sz="5200"/>
          </a:p>
        </p:txBody>
      </p:sp>
      <p:graphicFrame>
        <p:nvGraphicFramePr>
          <p:cNvPr id="27" name="Rectangle 3">
            <a:extLst>
              <a:ext uri="{FF2B5EF4-FFF2-40B4-BE49-F238E27FC236}">
                <a16:creationId xmlns:a16="http://schemas.microsoft.com/office/drawing/2014/main" id="{71E8163A-9257-C11D-520E-50EDE8E9A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84638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53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07EE8-81AC-2178-6FCC-0D3AD960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54" y="1012727"/>
            <a:ext cx="10349172" cy="1554480"/>
          </a:xfrm>
        </p:spPr>
        <p:txBody>
          <a:bodyPr anchor="ctr">
            <a:normAutofit fontScale="90000"/>
          </a:bodyPr>
          <a:lstStyle/>
          <a:p>
            <a:r>
              <a:rPr lang="en-US" sz="4800" b="1" dirty="0"/>
              <a:t>1. Business Problem to ML Problem </a:t>
            </a:r>
            <a:r>
              <a:rPr lang="en-US" sz="3700" b="1" dirty="0"/>
              <a:t>🧠➡️📊</a:t>
            </a:r>
            <a:br>
              <a:rPr lang="en-US" sz="3700" b="1" dirty="0"/>
            </a:br>
            <a:endParaRPr lang="en-US" sz="37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0B1990D-C159-B6B1-A428-22F9C03A1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965980"/>
            <a:ext cx="9941319" cy="31762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Standard Prediction </a:t>
            </a:r>
            <a:r>
              <a:rPr lang="en-US" sz="1700" dirty="0"/>
              <a:t>📊: Start by translating the big-picture question (“Why are customers leaving?”) into a </a:t>
            </a:r>
            <a:r>
              <a:rPr lang="en-US" sz="1700" b="1" dirty="0"/>
              <a:t>prediction task</a:t>
            </a:r>
            <a:r>
              <a:rPr lang="en-US" sz="1700" dirty="0"/>
              <a:t>: “Predict churn for each customer.”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Ranking/Scoring </a:t>
            </a:r>
            <a:r>
              <a:rPr lang="en-US" sz="1700" dirty="0"/>
              <a:t>🏆: Instead of just saying “yes” or “no” for churn, you could </a:t>
            </a:r>
            <a:r>
              <a:rPr lang="en-US" sz="1700" b="1" dirty="0"/>
              <a:t>rank customers by their likelihood of leaving</a:t>
            </a:r>
            <a:r>
              <a:rPr lang="en-US" sz="1700" dirty="0"/>
              <a:t>. This way, the business can prioritize efforts!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Classification, Regression, or Hybrid </a:t>
            </a:r>
            <a:r>
              <a:rPr lang="en-US" sz="1700" dirty="0"/>
              <a:t>⚖️: Think about what kind of </a:t>
            </a:r>
            <a:r>
              <a:rPr lang="en-US" sz="1700" b="1" dirty="0"/>
              <a:t>output</a:t>
            </a:r>
            <a:r>
              <a:rPr lang="en-US" sz="1700" dirty="0"/>
              <a:t> you need. If it’s just “will they leave?,” go with </a:t>
            </a:r>
            <a:r>
              <a:rPr lang="en-US" sz="1700" b="1" dirty="0"/>
              <a:t>classification</a:t>
            </a:r>
            <a:r>
              <a:rPr lang="en-US" sz="1700" dirty="0"/>
              <a:t>. But if it’s “how likely are they to leave?,” </a:t>
            </a:r>
            <a:r>
              <a:rPr lang="en-US" sz="1700" b="1" dirty="0"/>
              <a:t>regression</a:t>
            </a:r>
            <a:r>
              <a:rPr lang="en-US" sz="1700" dirty="0"/>
              <a:t> might be 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Decision-Making Use Cases </a:t>
            </a:r>
            <a:r>
              <a:rPr lang="en-US" sz="1700" dirty="0"/>
              <a:t>🧠: Also consider </a:t>
            </a:r>
            <a:r>
              <a:rPr lang="en-US" sz="1700" b="1" dirty="0"/>
              <a:t>business actions</a:t>
            </a:r>
            <a:r>
              <a:rPr lang="en-US" sz="1700" dirty="0"/>
              <a:t>! Are we trying to prevent churn, detect fraud, or recommend products? This helps shape the problem into the right type—like </a:t>
            </a:r>
            <a:r>
              <a:rPr lang="en-US" sz="1700" b="1" dirty="0"/>
              <a:t>classification, forecasting, or recommendation</a:t>
            </a:r>
            <a:r>
              <a:rPr lang="en-US" sz="1700" dirty="0"/>
              <a:t>.</a:t>
            </a:r>
          </a:p>
          <a:p>
            <a:endParaRPr lang="en-US" sz="17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1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1DB18-39C1-A2FC-A928-E93C63D34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AE785-F5D6-4977-D049-8D9875E8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Type of Problem 🔍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A4C921-3DBC-6CDE-BD30-F0A71CE7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Binary Classification</a:t>
            </a:r>
            <a:r>
              <a:rPr lang="en-US" sz="1700" dirty="0"/>
              <a:t> 🟢🔴: The model answers with one of two options (e.g., </a:t>
            </a:r>
            <a:r>
              <a:rPr lang="en-US" sz="1700" b="1" dirty="0"/>
              <a:t>churn or no churn</a:t>
            </a:r>
            <a:r>
              <a:rPr lang="en-US" sz="1700" dirty="0"/>
              <a:t>). Simple and quick to set 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Multi-Class Classification</a:t>
            </a:r>
            <a:r>
              <a:rPr lang="en-US" sz="1700" dirty="0"/>
              <a:t> 🏆: When there are more than two groups. For example, </a:t>
            </a:r>
            <a:r>
              <a:rPr lang="en-US" sz="1700" b="1" dirty="0"/>
              <a:t>low, medium, or high churn risk</a:t>
            </a:r>
            <a:r>
              <a:rPr lang="en-US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Regression for Probabilities</a:t>
            </a:r>
            <a:r>
              <a:rPr lang="en-US" sz="1700" dirty="0"/>
              <a:t> 📈: If the churn risk varies, we can predict a </a:t>
            </a:r>
            <a:r>
              <a:rPr lang="en-US" sz="1700" b="1" dirty="0"/>
              <a:t>churn probability</a:t>
            </a:r>
            <a:r>
              <a:rPr lang="en-US" sz="1700" dirty="0"/>
              <a:t> (like 80% chance a customer will leave). This lets us offer tailored retention efforts.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Time-Series Forecasting</a:t>
            </a:r>
            <a:r>
              <a:rPr lang="en-US" sz="1700" dirty="0"/>
              <a:t> 📅: When you need to predict </a:t>
            </a:r>
            <a:r>
              <a:rPr lang="en-US" sz="1700" b="1" dirty="0"/>
              <a:t>patterns over time</a:t>
            </a:r>
            <a:r>
              <a:rPr lang="en-US" sz="1700" dirty="0"/>
              <a:t> (e.g., seasonal churn trends), forecasting may be better than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Anomaly Detection</a:t>
            </a:r>
            <a:r>
              <a:rPr lang="en-US" sz="1700" dirty="0"/>
              <a:t> 🚨: For finding unusual behavior, like </a:t>
            </a:r>
            <a:r>
              <a:rPr lang="en-US" sz="1700" b="1" dirty="0"/>
              <a:t>fraud</a:t>
            </a:r>
            <a:r>
              <a:rPr lang="en-US" sz="1700" dirty="0"/>
              <a:t>. The model identifies outliers rather than clear categories.</a:t>
            </a:r>
          </a:p>
          <a:p>
            <a:endParaRPr lang="en-US" sz="17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60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1255</Words>
  <Application>Microsoft Office PowerPoint</Application>
  <PresentationFormat>Widescreen</PresentationFormat>
  <Paragraphs>110</Paragraphs>
  <Slides>14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ADLaM Display</vt:lpstr>
      <vt:lpstr>Aptos</vt:lpstr>
      <vt:lpstr>Aptos Display</vt:lpstr>
      <vt:lpstr>Arial</vt:lpstr>
      <vt:lpstr>Google Sans</vt:lpstr>
      <vt:lpstr>Office Theme</vt:lpstr>
      <vt:lpstr>Machine Learning</vt:lpstr>
      <vt:lpstr>What is Machine Learning?</vt:lpstr>
      <vt:lpstr>PowerPoint Presentation</vt:lpstr>
      <vt:lpstr>PowerPoint Presentation</vt:lpstr>
      <vt:lpstr>MACHINE LEARNING DEVELOPMENT LIFECYCLE</vt:lpstr>
      <vt:lpstr>CHALLENGES IN MACHINE LEARNING</vt:lpstr>
      <vt:lpstr>How to Frame a Machine Learning Problem 📈🌟</vt:lpstr>
      <vt:lpstr>1. Business Problem to ML Problem 🧠➡️📊 </vt:lpstr>
      <vt:lpstr>2. Type of Problem 🔍</vt:lpstr>
      <vt:lpstr>3. Current Solution 🧩</vt:lpstr>
      <vt:lpstr>4. Getting Data 📂</vt:lpstr>
      <vt:lpstr>5. Metrics to Measure Success 🎯</vt:lpstr>
      <vt:lpstr>6. Online VS Batch Learning 🔄</vt:lpstr>
      <vt:lpstr>7. Check Assumptions🧐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Nasreen, Nargis</dc:creator>
  <cp:lastModifiedBy>Nasreen, Nargis</cp:lastModifiedBy>
  <cp:revision>4</cp:revision>
  <dcterms:created xsi:type="dcterms:W3CDTF">2024-10-13T06:33:25Z</dcterms:created>
  <dcterms:modified xsi:type="dcterms:W3CDTF">2024-10-26T06:44:01Z</dcterms:modified>
</cp:coreProperties>
</file>