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5" r:id="rId11"/>
    <p:sldId id="264" r:id="rId12"/>
    <p:sldId id="269" r:id="rId13"/>
    <p:sldId id="266" r:id="rId14"/>
    <p:sldId id="267" r:id="rId15"/>
    <p:sldId id="268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79" r:id="rId27"/>
    <p:sldId id="280" r:id="rId28"/>
    <p:sldId id="281" r:id="rId29"/>
    <p:sldId id="282" r:id="rId30"/>
    <p:sldId id="285" r:id="rId31"/>
    <p:sldId id="286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B83FD1C-5BDF-4673-B6E7-FF190528AA8B}">
          <p14:sldIdLst>
            <p14:sldId id="256"/>
            <p14:sldId id="257"/>
            <p14:sldId id="258"/>
            <p14:sldId id="259"/>
            <p14:sldId id="273"/>
            <p14:sldId id="260"/>
            <p14:sldId id="261"/>
            <p14:sldId id="262"/>
            <p14:sldId id="263"/>
            <p14:sldId id="265"/>
            <p14:sldId id="264"/>
            <p14:sldId id="269"/>
            <p14:sldId id="266"/>
            <p14:sldId id="267"/>
            <p14:sldId id="268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83"/>
            <p14:sldId id="284"/>
            <p14:sldId id="279"/>
            <p14:sldId id="280"/>
            <p14:sldId id="281"/>
            <p14:sldId id="282"/>
            <p14:sldId id="285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A2A"/>
    <a:srgbClr val="FFC7CE"/>
    <a:srgbClr val="D0CECE"/>
    <a:srgbClr val="6A6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4628" autoAdjust="0"/>
  </p:normalViewPr>
  <p:slideViewPr>
    <p:cSldViewPr snapToGrid="0">
      <p:cViewPr varScale="1">
        <p:scale>
          <a:sx n="84" d="100"/>
          <a:sy n="84" d="100"/>
        </p:scale>
        <p:origin x="7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B411A-896F-4D46-805C-F0557921BFC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458DA-EBB6-4836-B146-BEF62CEEA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5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458DA-EBB6-4836-B146-BEF62CEEA04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09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8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2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6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9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5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8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9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1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1460-89F9-4D14-9654-17B09E8BF62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A343-E5B1-47DF-AAFF-29785AFAE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8"/>
          <p:cNvSpPr/>
          <p:nvPr/>
        </p:nvSpPr>
        <p:spPr>
          <a:xfrm rot="10800000">
            <a:off x="5798444" y="4439895"/>
            <a:ext cx="2530272" cy="645288"/>
          </a:xfrm>
          <a:custGeom>
            <a:avLst/>
            <a:gdLst/>
            <a:ahLst/>
            <a:cxnLst/>
            <a:rect l="l" t="t" r="r" b="b"/>
            <a:pathLst>
              <a:path w="5651007" h="1441159">
                <a:moveTo>
                  <a:pt x="0" y="0"/>
                </a:moveTo>
                <a:lnTo>
                  <a:pt x="1670586" y="0"/>
                </a:lnTo>
                <a:lnTo>
                  <a:pt x="1669984" y="998"/>
                </a:lnTo>
                <a:lnTo>
                  <a:pt x="5651007" y="998"/>
                </a:lnTo>
                <a:lnTo>
                  <a:pt x="5651007" y="1441159"/>
                </a:lnTo>
                <a:lnTo>
                  <a:pt x="790468" y="1441159"/>
                </a:lnTo>
                <a:lnTo>
                  <a:pt x="790468" y="142120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838008" y="-3"/>
            <a:ext cx="1511988" cy="1196754"/>
          </a:xfrm>
          <a:prstGeom prst="triangle">
            <a:avLst>
              <a:gd name="adj" fmla="val 571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10800000" flipH="1">
            <a:off x="1838003" y="-1"/>
            <a:ext cx="3816424" cy="6866396"/>
            <a:chOff x="6303432" y="4384518"/>
            <a:chExt cx="1454029" cy="2473480"/>
          </a:xfrm>
        </p:grpSpPr>
        <p:cxnSp>
          <p:nvCxnSpPr>
            <p:cNvPr id="7" name="직선 연결선 6"/>
            <p:cNvCxnSpPr/>
            <p:nvPr/>
          </p:nvCxnSpPr>
          <p:spPr>
            <a:xfrm rot="10800000" flipH="1" flipV="1">
              <a:off x="6303432" y="6123054"/>
              <a:ext cx="576058" cy="7349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0800000" flipV="1">
              <a:off x="6303434" y="4384518"/>
              <a:ext cx="1454027" cy="24734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28"/>
          <p:cNvSpPr/>
          <p:nvPr/>
        </p:nvSpPr>
        <p:spPr>
          <a:xfrm rot="10800000">
            <a:off x="6973821" y="4439895"/>
            <a:ext cx="2530272" cy="645288"/>
          </a:xfrm>
          <a:custGeom>
            <a:avLst/>
            <a:gdLst/>
            <a:ahLst/>
            <a:cxnLst/>
            <a:rect l="l" t="t" r="r" b="b"/>
            <a:pathLst>
              <a:path w="5651007" h="1441159">
                <a:moveTo>
                  <a:pt x="0" y="0"/>
                </a:moveTo>
                <a:lnTo>
                  <a:pt x="1670586" y="0"/>
                </a:lnTo>
                <a:lnTo>
                  <a:pt x="1669984" y="998"/>
                </a:lnTo>
                <a:lnTo>
                  <a:pt x="5651007" y="998"/>
                </a:lnTo>
                <a:lnTo>
                  <a:pt x="5651007" y="1441159"/>
                </a:lnTo>
                <a:lnTo>
                  <a:pt x="790468" y="1441159"/>
                </a:lnTo>
                <a:lnTo>
                  <a:pt x="790468" y="142120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 flipH="1">
            <a:off x="6667205" y="-1"/>
            <a:ext cx="3991271" cy="6858002"/>
            <a:chOff x="6166000" y="1893825"/>
            <a:chExt cx="3055606" cy="4964173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6166000" y="5947716"/>
              <a:ext cx="713489" cy="9102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6303434" y="1893825"/>
              <a:ext cx="2918172" cy="49641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3196609" y="2455829"/>
            <a:ext cx="7461867" cy="984764"/>
            <a:chOff x="1547664" y="2186887"/>
            <a:chExt cx="7461867" cy="984764"/>
          </a:xfrm>
        </p:grpSpPr>
        <p:grpSp>
          <p:nvGrpSpPr>
            <p:cNvPr id="14" name="그룹 13"/>
            <p:cNvGrpSpPr/>
            <p:nvPr/>
          </p:nvGrpSpPr>
          <p:grpSpPr>
            <a:xfrm>
              <a:off x="1547664" y="2186887"/>
              <a:ext cx="7461867" cy="956763"/>
              <a:chOff x="1547664" y="2186887"/>
              <a:chExt cx="7461867" cy="956763"/>
            </a:xfrm>
          </p:grpSpPr>
          <p:sp>
            <p:nvSpPr>
              <p:cNvPr id="16" name="직사각형 28"/>
              <p:cNvSpPr/>
              <p:nvPr/>
            </p:nvSpPr>
            <p:spPr>
              <a:xfrm>
                <a:off x="1547664" y="2186887"/>
                <a:ext cx="3751615" cy="956763"/>
              </a:xfrm>
              <a:custGeom>
                <a:avLst/>
                <a:gdLst/>
                <a:ahLst/>
                <a:cxnLst/>
                <a:rect l="l" t="t" r="r" b="b"/>
                <a:pathLst>
                  <a:path w="5651007" h="1441159">
                    <a:moveTo>
                      <a:pt x="0" y="0"/>
                    </a:moveTo>
                    <a:lnTo>
                      <a:pt x="1670586" y="0"/>
                    </a:lnTo>
                    <a:lnTo>
                      <a:pt x="1669984" y="998"/>
                    </a:lnTo>
                    <a:lnTo>
                      <a:pt x="5651007" y="998"/>
                    </a:lnTo>
                    <a:lnTo>
                      <a:pt x="5651007" y="1441159"/>
                    </a:lnTo>
                    <a:lnTo>
                      <a:pt x="790468" y="1441159"/>
                    </a:lnTo>
                    <a:lnTo>
                      <a:pt x="790468" y="14212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299279" y="2186887"/>
                <a:ext cx="3710252" cy="9567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277290" y="2248321"/>
              <a:ext cx="61863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미용실 예약 시스템</a:t>
              </a:r>
              <a:endParaRPr lang="ko-KR" altLang="en-US" sz="28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901143" y="4506238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2012301052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유영권</a:t>
            </a:r>
            <a:endParaRPr lang="ko-KR" altLang="en-US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9743483" y="6284259"/>
            <a:ext cx="735475" cy="582136"/>
          </a:xfrm>
          <a:prstGeom prst="triangle">
            <a:avLst>
              <a:gd name="adj" fmla="val 57115"/>
            </a:avLst>
          </a:prstGeom>
          <a:solidFill>
            <a:srgbClr val="82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Group 16"/>
          <p:cNvGrpSpPr>
            <a:grpSpLocks noChangeAspect="1"/>
          </p:cNvGrpSpPr>
          <p:nvPr/>
        </p:nvGrpSpPr>
        <p:grpSpPr bwMode="auto">
          <a:xfrm rot="15747440">
            <a:off x="4171901" y="4812470"/>
            <a:ext cx="1211629" cy="918155"/>
            <a:chOff x="232" y="2278"/>
            <a:chExt cx="1156" cy="876"/>
          </a:xfrm>
        </p:grpSpPr>
        <p:sp>
          <p:nvSpPr>
            <p:cNvPr id="21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6" name="Group 16"/>
          <p:cNvGrpSpPr>
            <a:grpSpLocks noChangeAspect="1"/>
          </p:cNvGrpSpPr>
          <p:nvPr/>
        </p:nvGrpSpPr>
        <p:grpSpPr bwMode="auto">
          <a:xfrm rot="4814084">
            <a:off x="6822697" y="702241"/>
            <a:ext cx="840117" cy="636629"/>
            <a:chOff x="232" y="2278"/>
            <a:chExt cx="1156" cy="876"/>
          </a:xfrm>
        </p:grpSpPr>
        <p:sp>
          <p:nvSpPr>
            <p:cNvPr id="27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32" name="직사각형 28"/>
          <p:cNvSpPr/>
          <p:nvPr/>
        </p:nvSpPr>
        <p:spPr>
          <a:xfrm rot="10800000">
            <a:off x="5798443" y="5303991"/>
            <a:ext cx="3001087" cy="645288"/>
          </a:xfrm>
          <a:custGeom>
            <a:avLst/>
            <a:gdLst/>
            <a:ahLst/>
            <a:cxnLst/>
            <a:rect l="l" t="t" r="r" b="b"/>
            <a:pathLst>
              <a:path w="5651007" h="1441159">
                <a:moveTo>
                  <a:pt x="0" y="0"/>
                </a:moveTo>
                <a:lnTo>
                  <a:pt x="1670586" y="0"/>
                </a:lnTo>
                <a:lnTo>
                  <a:pt x="1669984" y="998"/>
                </a:lnTo>
                <a:lnTo>
                  <a:pt x="5651007" y="998"/>
                </a:lnTo>
                <a:lnTo>
                  <a:pt x="5651007" y="1441159"/>
                </a:lnTo>
                <a:lnTo>
                  <a:pt x="790468" y="1441159"/>
                </a:lnTo>
                <a:lnTo>
                  <a:pt x="790468" y="1421201"/>
                </a:lnTo>
                <a:close/>
              </a:path>
            </a:pathLst>
          </a:custGeom>
          <a:solidFill>
            <a:srgbClr val="A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28"/>
          <p:cNvSpPr/>
          <p:nvPr/>
        </p:nvSpPr>
        <p:spPr>
          <a:xfrm rot="10800000">
            <a:off x="7444635" y="5303991"/>
            <a:ext cx="2530272" cy="645288"/>
          </a:xfrm>
          <a:custGeom>
            <a:avLst/>
            <a:gdLst/>
            <a:ahLst/>
            <a:cxnLst/>
            <a:rect l="l" t="t" r="r" b="b"/>
            <a:pathLst>
              <a:path w="5651007" h="1441159">
                <a:moveTo>
                  <a:pt x="0" y="0"/>
                </a:moveTo>
                <a:lnTo>
                  <a:pt x="1670586" y="0"/>
                </a:lnTo>
                <a:lnTo>
                  <a:pt x="1669984" y="998"/>
                </a:lnTo>
                <a:lnTo>
                  <a:pt x="5651007" y="998"/>
                </a:lnTo>
                <a:lnTo>
                  <a:pt x="5651007" y="1441159"/>
                </a:lnTo>
                <a:lnTo>
                  <a:pt x="790468" y="1441159"/>
                </a:lnTo>
                <a:lnTo>
                  <a:pt x="790468" y="1421201"/>
                </a:lnTo>
                <a:close/>
              </a:path>
            </a:pathLst>
          </a:custGeom>
          <a:solidFill>
            <a:srgbClr val="A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1143" y="5365088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2014301010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김나리</a:t>
            </a:r>
            <a:endParaRPr lang="ko-KR" altLang="en-US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32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3 </a:t>
            </a:r>
            <a:r>
              <a:rPr lang="ko-KR" altLang="en-US" sz="2000" dirty="0" smtClean="0"/>
              <a:t>정규형</a:t>
            </a:r>
            <a:r>
              <a:rPr lang="en-US" altLang="ko-KR" sz="2000" dirty="0" smtClean="0"/>
              <a:t>(3NF)</a:t>
            </a:r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4804263" y="1451467"/>
            <a:ext cx="2408222" cy="1659613"/>
          </a:xfrm>
          <a:prstGeom prst="rect">
            <a:avLst/>
          </a:prstGeom>
          <a:noFill/>
          <a:ln w="38100">
            <a:solidFill>
              <a:srgbClr val="AC2A2A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56525" y="1913194"/>
            <a:ext cx="1321806" cy="615635"/>
          </a:xfrm>
          <a:prstGeom prst="roundRect">
            <a:avLst/>
          </a:prstGeom>
          <a:noFill/>
          <a:ln w="28575">
            <a:solidFill>
              <a:srgbClr val="6A6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매장이름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326070" y="3481047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디자이너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17124" y="1522866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디자이너 핸드폰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047600" y="1587269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매장번호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047600" y="2447348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매장주소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25" idx="3"/>
          </p:cNvCxnSpPr>
          <p:nvPr/>
        </p:nvCxnSpPr>
        <p:spPr>
          <a:xfrm flipH="1">
            <a:off x="3638930" y="1830683"/>
            <a:ext cx="1183441" cy="1"/>
          </a:xfrm>
          <a:prstGeom prst="straightConnector1">
            <a:avLst/>
          </a:prstGeom>
          <a:ln w="38100">
            <a:solidFill>
              <a:srgbClr val="AC2A2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6" idx="1"/>
          </p:cNvCxnSpPr>
          <p:nvPr/>
        </p:nvCxnSpPr>
        <p:spPr>
          <a:xfrm flipV="1">
            <a:off x="7203432" y="1895087"/>
            <a:ext cx="844168" cy="7870"/>
          </a:xfrm>
          <a:prstGeom prst="straightConnector1">
            <a:avLst/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7" idx="1"/>
          </p:cNvCxnSpPr>
          <p:nvPr/>
        </p:nvCxnSpPr>
        <p:spPr>
          <a:xfrm>
            <a:off x="7212485" y="2746112"/>
            <a:ext cx="835115" cy="9054"/>
          </a:xfrm>
          <a:prstGeom prst="straightConnector1">
            <a:avLst/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317124" y="2294910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디자이너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629876" y="2602727"/>
            <a:ext cx="1183441" cy="1"/>
          </a:xfrm>
          <a:prstGeom prst="straightConnector1">
            <a:avLst/>
          </a:prstGeom>
          <a:ln w="38100">
            <a:solidFill>
              <a:srgbClr val="AC2A2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24" idx="3"/>
          </p:cNvCxnSpPr>
          <p:nvPr/>
        </p:nvCxnSpPr>
        <p:spPr>
          <a:xfrm rot="10800000" flipV="1">
            <a:off x="3647877" y="2884455"/>
            <a:ext cx="1156387" cy="904410"/>
          </a:xfrm>
          <a:prstGeom prst="bentConnector3">
            <a:avLst>
              <a:gd name="adj1" fmla="val 50000"/>
            </a:avLst>
          </a:prstGeom>
          <a:ln w="38100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0"/>
            <a:endCxn id="28" idx="2"/>
          </p:cNvCxnSpPr>
          <p:nvPr/>
        </p:nvCxnSpPr>
        <p:spPr>
          <a:xfrm flipH="1" flipV="1">
            <a:off x="2978027" y="2910545"/>
            <a:ext cx="8946" cy="570502"/>
          </a:xfrm>
          <a:prstGeom prst="straightConnector1">
            <a:avLst/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29166" y="4367400"/>
            <a:ext cx="823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이행적 종속이란 </a:t>
            </a:r>
            <a:r>
              <a:rPr lang="en-US" altLang="ko-KR" dirty="0" smtClean="0"/>
              <a:t>A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B, B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성립할 때 </a:t>
            </a:r>
            <a:r>
              <a:rPr lang="en-US" altLang="ko-KR" dirty="0" smtClean="0"/>
              <a:t>A</a:t>
            </a:r>
            <a:r>
              <a:rPr lang="ko-KR" altLang="en-US" dirty="0"/>
              <a:t> →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성립되는 함수 종속성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52" name="꺾인 연결선 51"/>
          <p:cNvCxnSpPr>
            <a:stCxn id="24" idx="1"/>
            <a:endCxn id="25" idx="1"/>
          </p:cNvCxnSpPr>
          <p:nvPr/>
        </p:nvCxnSpPr>
        <p:spPr>
          <a:xfrm rot="10800000">
            <a:off x="2317124" y="1830685"/>
            <a:ext cx="8946" cy="1958181"/>
          </a:xfrm>
          <a:prstGeom prst="bentConnector3">
            <a:avLst>
              <a:gd name="adj1" fmla="val 2655332"/>
            </a:avLst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641773" y="5219660"/>
            <a:ext cx="1321806" cy="615635"/>
          </a:xfrm>
          <a:prstGeom prst="roundRect">
            <a:avLst/>
          </a:prstGeom>
          <a:noFill/>
          <a:ln w="28575">
            <a:solidFill>
              <a:srgbClr val="6A6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매장이름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85493" y="5219659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디자이너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688697" y="5227479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디자이너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3" idx="3"/>
            <a:endCxn id="35" idx="1"/>
          </p:cNvCxnSpPr>
          <p:nvPr/>
        </p:nvCxnSpPr>
        <p:spPr>
          <a:xfrm flipV="1">
            <a:off x="3963579" y="5527477"/>
            <a:ext cx="1121914" cy="1"/>
          </a:xfrm>
          <a:prstGeom prst="straightConnector1">
            <a:avLst/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5" idx="3"/>
            <a:endCxn id="37" idx="1"/>
          </p:cNvCxnSpPr>
          <p:nvPr/>
        </p:nvCxnSpPr>
        <p:spPr>
          <a:xfrm>
            <a:off x="6407299" y="5527477"/>
            <a:ext cx="1281398" cy="7820"/>
          </a:xfrm>
          <a:prstGeom prst="straightConnector1">
            <a:avLst/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3" idx="2"/>
            <a:endCxn id="37" idx="2"/>
          </p:cNvCxnSpPr>
          <p:nvPr/>
        </p:nvCxnSpPr>
        <p:spPr>
          <a:xfrm rot="16200000" flipH="1">
            <a:off x="5822229" y="3315742"/>
            <a:ext cx="7819" cy="5046924"/>
          </a:xfrm>
          <a:prstGeom prst="bentConnector3">
            <a:avLst>
              <a:gd name="adj1" fmla="val 3023648"/>
            </a:avLst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평행 사변형 5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평행 사변형 11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3 </a:t>
            </a:r>
            <a:r>
              <a:rPr lang="ko-KR" altLang="en-US" sz="2000" dirty="0" smtClean="0"/>
              <a:t>정규형</a:t>
            </a:r>
            <a:r>
              <a:rPr lang="en-US" altLang="ko-KR" sz="2000" dirty="0" smtClean="0"/>
              <a:t>(3NF) : </a:t>
            </a:r>
            <a:r>
              <a:rPr lang="ko-KR" altLang="en-US" sz="2000" dirty="0" smtClean="0"/>
              <a:t>이행적 함수 종속성 제거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978169" y="1177732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매장 </a:t>
            </a:r>
            <a:r>
              <a:rPr lang="en-US" altLang="ko-KR" dirty="0"/>
              <a:t>T</a:t>
            </a:r>
            <a:r>
              <a:rPr lang="en-US" altLang="ko-KR" dirty="0" smtClean="0"/>
              <a:t>able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46907" y="3845518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직원 </a:t>
            </a:r>
            <a:r>
              <a:rPr lang="en-US" altLang="ko-KR" dirty="0"/>
              <a:t>T</a:t>
            </a:r>
            <a:r>
              <a:rPr lang="en-US" altLang="ko-KR" dirty="0" smtClean="0"/>
              <a:t>able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11661"/>
              </p:ext>
            </p:extLst>
          </p:nvPr>
        </p:nvGraphicFramePr>
        <p:xfrm>
          <a:off x="1978168" y="1700054"/>
          <a:ext cx="5346085" cy="1302228"/>
        </p:xfrm>
        <a:graphic>
          <a:graphicData uri="http://schemas.openxmlformats.org/drawingml/2006/table">
            <a:tbl>
              <a:tblPr/>
              <a:tblGrid>
                <a:gridCol w="966160"/>
                <a:gridCol w="1964525"/>
                <a:gridCol w="2415400"/>
              </a:tblGrid>
              <a:tr h="3255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매장주소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255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돈암동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02-914-2000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정릉동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구파발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02-345-3000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은평구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진관동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28512"/>
              </p:ext>
            </p:extLst>
          </p:nvPr>
        </p:nvGraphicFramePr>
        <p:xfrm>
          <a:off x="1846907" y="4305227"/>
          <a:ext cx="4336609" cy="1742489"/>
        </p:xfrm>
        <a:graphic>
          <a:graphicData uri="http://schemas.openxmlformats.org/drawingml/2006/table">
            <a:tbl>
              <a:tblPr/>
              <a:tblGrid>
                <a:gridCol w="1153649"/>
                <a:gridCol w="1570631"/>
                <a:gridCol w="1612329"/>
              </a:tblGrid>
              <a:tr h="2489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핸드폰번호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8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010-5002-5560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박수진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010-4245-6007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010-3123-2346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유또치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010-5050-2043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서롤리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010-2450-2020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042003" y="3845518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소속 </a:t>
            </a:r>
            <a:r>
              <a:rPr lang="en-US" altLang="ko-KR" dirty="0"/>
              <a:t>T</a:t>
            </a:r>
            <a:r>
              <a:rPr lang="en-US" altLang="ko-KR" dirty="0" smtClean="0"/>
              <a:t>able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87131"/>
              </p:ext>
            </p:extLst>
          </p:nvPr>
        </p:nvGraphicFramePr>
        <p:xfrm>
          <a:off x="7160597" y="4296173"/>
          <a:ext cx="2698626" cy="1778700"/>
        </p:xfrm>
        <a:graphic>
          <a:graphicData uri="http://schemas.openxmlformats.org/drawingml/2006/table">
            <a:tbl>
              <a:tblPr/>
              <a:tblGrid>
                <a:gridCol w="1349313"/>
                <a:gridCol w="1349313"/>
              </a:tblGrid>
              <a:tr h="2541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4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구파발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3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3 </a:t>
            </a:r>
            <a:r>
              <a:rPr lang="ko-KR" altLang="en-US" sz="2000" dirty="0" smtClean="0"/>
              <a:t>정규형</a:t>
            </a:r>
            <a:r>
              <a:rPr lang="en-US" altLang="ko-KR" sz="2000" dirty="0" smtClean="0"/>
              <a:t>(3NF) : </a:t>
            </a:r>
            <a:r>
              <a:rPr lang="ko-KR" altLang="en-US" sz="2000" dirty="0" smtClean="0"/>
              <a:t>이행적 함수 종속성 제거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928388" y="1050213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삽입이상 제거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928387" y="2805072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삭제이상 제거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928387" y="4550882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③ </a:t>
            </a:r>
            <a:r>
              <a:rPr lang="ko-KR" altLang="en-US" dirty="0" smtClean="0"/>
              <a:t>갱신이상 제거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928387" y="2136720"/>
            <a:ext cx="841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다자이너</a:t>
            </a:r>
            <a:r>
              <a:rPr lang="ko-KR" altLang="en-US" dirty="0"/>
              <a:t> </a:t>
            </a:r>
            <a:r>
              <a:rPr lang="ko-KR" altLang="en-US" dirty="0" smtClean="0"/>
              <a:t>이름을 추가하지 않아도 매장에 대한 정보를 삽입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66450"/>
              </p:ext>
            </p:extLst>
          </p:nvPr>
        </p:nvGraphicFramePr>
        <p:xfrm>
          <a:off x="2243072" y="1471635"/>
          <a:ext cx="5445760" cy="608806"/>
        </p:xfrm>
        <a:graphic>
          <a:graphicData uri="http://schemas.openxmlformats.org/drawingml/2006/table">
            <a:tbl>
              <a:tblPr/>
              <a:tblGrid>
                <a:gridCol w="984173"/>
                <a:gridCol w="2001153"/>
                <a:gridCol w="2460434"/>
              </a:tblGrid>
              <a:tr h="3044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매장주소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44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돈암동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996217" y="3965514"/>
            <a:ext cx="849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디자이너 </a:t>
            </a:r>
            <a:r>
              <a:rPr lang="ko-KR" altLang="en-US" dirty="0" err="1" smtClean="0"/>
              <a:t>서롤리의</a:t>
            </a:r>
            <a:r>
              <a:rPr lang="ko-KR" altLang="en-US" dirty="0" smtClean="0"/>
              <a:t> 정보를 삭제해도 구파발의 매장정보는 삭제되지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38829"/>
              </p:ext>
            </p:extLst>
          </p:nvPr>
        </p:nvGraphicFramePr>
        <p:xfrm>
          <a:off x="2250440" y="5052854"/>
          <a:ext cx="4805680" cy="966944"/>
        </p:xfrm>
        <a:graphic>
          <a:graphicData uri="http://schemas.openxmlformats.org/drawingml/2006/table">
            <a:tbl>
              <a:tblPr/>
              <a:tblGrid>
                <a:gridCol w="868496"/>
                <a:gridCol w="1765943"/>
                <a:gridCol w="2171241"/>
              </a:tblGrid>
              <a:tr h="2417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매장주소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17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돈암동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02-914-2000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정릉동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구파발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02-345-3000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은평구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진관동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928387" y="6112026"/>
            <a:ext cx="849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성신여대의 레코드를 갱신할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한번만 갱신 시키면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11426"/>
              </p:ext>
            </p:extLst>
          </p:nvPr>
        </p:nvGraphicFramePr>
        <p:xfrm>
          <a:off x="2245258" y="3291426"/>
          <a:ext cx="4283799" cy="556296"/>
        </p:xfrm>
        <a:graphic>
          <a:graphicData uri="http://schemas.openxmlformats.org/drawingml/2006/table">
            <a:tbl>
              <a:tblPr/>
              <a:tblGrid>
                <a:gridCol w="1139600"/>
                <a:gridCol w="1551504"/>
                <a:gridCol w="1592695"/>
              </a:tblGrid>
              <a:tr h="2781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핸드폰번호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7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서롤리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</a:rPr>
                        <a:t>010-2450-2020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평행 사변형 6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9" name="직선 연결선 8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" name="평행 사변형 12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6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46907" y="789903"/>
            <a:ext cx="5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Dirty Table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81863" y="1366268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예약 </a:t>
            </a:r>
            <a:r>
              <a:rPr lang="en-US" altLang="ko-KR" dirty="0"/>
              <a:t>T</a:t>
            </a:r>
            <a:r>
              <a:rPr lang="en-US" altLang="ko-KR" dirty="0" smtClean="0"/>
              <a:t>able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21542"/>
              </p:ext>
            </p:extLst>
          </p:nvPr>
        </p:nvGraphicFramePr>
        <p:xfrm>
          <a:off x="1829166" y="1818740"/>
          <a:ext cx="8662321" cy="1866019"/>
        </p:xfrm>
        <a:graphic>
          <a:graphicData uri="http://schemas.openxmlformats.org/drawingml/2006/table">
            <a:tbl>
              <a:tblPr/>
              <a:tblGrid>
                <a:gridCol w="554790"/>
                <a:gridCol w="635054"/>
                <a:gridCol w="846740"/>
                <a:gridCol w="549328"/>
                <a:gridCol w="1249993"/>
                <a:gridCol w="931414"/>
                <a:gridCol w="645639"/>
                <a:gridCol w="899661"/>
                <a:gridCol w="931414"/>
                <a:gridCol w="709144"/>
                <a:gridCol w="709144"/>
              </a:tblGrid>
              <a:tr h="2924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예약일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고객전화번호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고객이름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회원가입일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시술상품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62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2017-05-02-14:00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010-6070-3040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2017-05-01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남성커트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2017-05-03-13:00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010-3600-1164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김갑순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2017-05-03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웨이브펌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2017-05-03-17:00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010-6070-3040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김삼순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2017-04-21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숏기장 염색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02-914-2000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2017-05-05-15:00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010-2115-1212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2017-04-25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남성커트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2017-05-06-11:00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010-1164-3600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고희동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2017-04-30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남성파마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구파발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02-345-3000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2017-05-02-19:00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010-2777-3789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박둘리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2017-03-21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염색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1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정규형</a:t>
            </a:r>
            <a:r>
              <a:rPr lang="en-US" altLang="ko-KR" sz="2000" dirty="0" smtClean="0"/>
              <a:t>(1NF) : </a:t>
            </a:r>
            <a:r>
              <a:rPr lang="ko-KR" altLang="en-US" sz="2000" dirty="0" err="1" smtClean="0"/>
              <a:t>원자값으로</a:t>
            </a:r>
            <a:r>
              <a:rPr lang="ko-KR" altLang="en-US" sz="2000" dirty="0" smtClean="0"/>
              <a:t> 분리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639401" y="5142368"/>
            <a:ext cx="894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→기존 </a:t>
            </a:r>
            <a:r>
              <a:rPr lang="en-US" altLang="ko-KR" dirty="0" smtClean="0"/>
              <a:t>dirty table</a:t>
            </a:r>
            <a:r>
              <a:rPr lang="ko-KR" altLang="en-US" dirty="0" smtClean="0"/>
              <a:t>의 매장이름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매장번호 속성의 값을 </a:t>
            </a:r>
            <a:r>
              <a:rPr lang="ko-KR" altLang="en-US" dirty="0" err="1" smtClean="0"/>
              <a:t>다치값을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원자값으로</a:t>
            </a:r>
            <a:r>
              <a:rPr lang="ko-KR" altLang="en-US" dirty="0" smtClean="0"/>
              <a:t> 분리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60261" y="1485679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예약 </a:t>
            </a:r>
            <a:r>
              <a:rPr lang="en-US" altLang="ko-KR" dirty="0"/>
              <a:t>T</a:t>
            </a:r>
            <a:r>
              <a:rPr lang="en-US" altLang="ko-KR" dirty="0" smtClean="0"/>
              <a:t>able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52432"/>
              </p:ext>
            </p:extLst>
          </p:nvPr>
        </p:nvGraphicFramePr>
        <p:xfrm>
          <a:off x="1829161" y="2099396"/>
          <a:ext cx="8591377" cy="2028987"/>
        </p:xfrm>
        <a:graphic>
          <a:graphicData uri="http://schemas.openxmlformats.org/drawingml/2006/table">
            <a:tbl>
              <a:tblPr/>
              <a:tblGrid>
                <a:gridCol w="519039"/>
                <a:gridCol w="653934"/>
                <a:gridCol w="986262"/>
                <a:gridCol w="574625"/>
                <a:gridCol w="1087011"/>
                <a:gridCol w="1147066"/>
                <a:gridCol w="739696"/>
                <a:gridCol w="1050583"/>
                <a:gridCol w="1050584"/>
                <a:gridCol w="782577"/>
              </a:tblGrid>
              <a:tr h="2936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예약일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AC2A2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고객전화번호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고객이름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회원가입일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시술상품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289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2017-05-02-14:00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010-6070-3040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2017-05-01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남성커트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2017-05-03-13:00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010-3600-1164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김갑순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2017-05-03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웨이브펌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2017-05-03-17:00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010-6070-3040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김삼순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2017-04-21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숏기장 염색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02-914-2000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2017-05-05-15:00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010-2115-1212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2017-04-25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남성커트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02-914-2000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2017-05-06-11:00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010-1164-3600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고희동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2017-04-30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남성파마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구파발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02-345-3000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2017-05-02-19:00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010-2777-3789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2017-03-21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염색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5804" marR="5804" marT="5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572631"/>
            <a:ext cx="5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제</a:t>
            </a:r>
            <a:r>
              <a:rPr lang="en-US" altLang="ko-KR" dirty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(1NF) </a:t>
            </a:r>
            <a:r>
              <a:rPr lang="ko-KR" altLang="en-US" dirty="0" smtClean="0"/>
              <a:t>이상현상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28388" y="1050213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삽입이상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928387" y="2805072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삭제이상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928387" y="4550882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③ </a:t>
            </a:r>
            <a:r>
              <a:rPr lang="ko-KR" altLang="en-US" dirty="0" smtClean="0"/>
              <a:t>갱신이상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61414"/>
              </p:ext>
            </p:extLst>
          </p:nvPr>
        </p:nvGraphicFramePr>
        <p:xfrm>
          <a:off x="2089805" y="1493506"/>
          <a:ext cx="8087952" cy="443936"/>
        </p:xfrm>
        <a:graphic>
          <a:graphicData uri="http://schemas.openxmlformats.org/drawingml/2006/table">
            <a:tbl>
              <a:tblPr/>
              <a:tblGrid>
                <a:gridCol w="615663"/>
                <a:gridCol w="575267"/>
                <a:gridCol w="643343"/>
                <a:gridCol w="766336"/>
                <a:gridCol w="1135312"/>
                <a:gridCol w="1097469"/>
                <a:gridCol w="813640"/>
                <a:gridCol w="898789"/>
                <a:gridCol w="870407"/>
                <a:gridCol w="671726"/>
              </a:tblGrid>
              <a:tr h="221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</a:p>
                  </a:txBody>
                  <a:tcPr marL="5306" marR="5306" marT="5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예약일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AC2A2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고객전화번호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고객이름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회원가입일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시술상품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221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5306" marR="5306" marT="5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010-4512-9635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김또치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2017-05-09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64190" y="2172832"/>
            <a:ext cx="858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김또치</a:t>
            </a:r>
            <a:r>
              <a:rPr lang="ko-KR" altLang="en-US" dirty="0" smtClean="0"/>
              <a:t> 고객을 추가 할 경우 예약 내역이 없어 삽입하지 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62383"/>
              </p:ext>
            </p:extLst>
          </p:nvPr>
        </p:nvGraphicFramePr>
        <p:xfrm>
          <a:off x="2064190" y="3367572"/>
          <a:ext cx="7921522" cy="507310"/>
        </p:xfrm>
        <a:graphic>
          <a:graphicData uri="http://schemas.openxmlformats.org/drawingml/2006/table">
            <a:tbl>
              <a:tblPr/>
              <a:tblGrid>
                <a:gridCol w="581827"/>
                <a:gridCol w="514247"/>
                <a:gridCol w="714724"/>
                <a:gridCol w="893405"/>
                <a:gridCol w="952966"/>
                <a:gridCol w="883478"/>
                <a:gridCol w="704797"/>
                <a:gridCol w="972819"/>
                <a:gridCol w="948829"/>
                <a:gridCol w="754430"/>
              </a:tblGrid>
              <a:tr h="2536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예약일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AC2A2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고객전화번호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고객이름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회원가입일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시술상품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2536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구파발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02-345-3000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2017-05-02-19:00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010-2777-3789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박둘리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2017-03-21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염색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78763" y="3927691"/>
            <a:ext cx="858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구파발 매장의 예약이 한 개 밖에 없을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박둘리</a:t>
            </a:r>
            <a:r>
              <a:rPr lang="ko-KR" altLang="en-US" dirty="0" smtClean="0"/>
              <a:t> 고객이 예약을 취소했을 경우 </a:t>
            </a:r>
            <a:r>
              <a:rPr lang="ko-KR" altLang="en-US" dirty="0" err="1" smtClean="0"/>
              <a:t>박둘리</a:t>
            </a:r>
            <a:r>
              <a:rPr lang="ko-KR" altLang="en-US" dirty="0" smtClean="0"/>
              <a:t> 고객의 가입정보도 함께 삭제된다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94951"/>
              </p:ext>
            </p:extLst>
          </p:nvPr>
        </p:nvGraphicFramePr>
        <p:xfrm>
          <a:off x="1988484" y="5037513"/>
          <a:ext cx="8180127" cy="724899"/>
        </p:xfrm>
        <a:graphic>
          <a:graphicData uri="http://schemas.openxmlformats.org/drawingml/2006/table">
            <a:tbl>
              <a:tblPr/>
              <a:tblGrid>
                <a:gridCol w="571062"/>
                <a:gridCol w="871230"/>
                <a:gridCol w="837901"/>
                <a:gridCol w="759957"/>
                <a:gridCol w="954817"/>
                <a:gridCol w="1071735"/>
                <a:gridCol w="565096"/>
                <a:gridCol w="954817"/>
                <a:gridCol w="1061992"/>
                <a:gridCol w="531520"/>
              </a:tblGrid>
              <a:tr h="2416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번호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예약일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AC2A2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고객전화번호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고객이름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회원가입일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시술상품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241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2017-05-03-13:00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010-3600-1164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김갑순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2017-04-21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웨이브펌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80000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2017-05-06-17:00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010-3600-1164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김갑순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2017-04-21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숏기장 염색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29934" y="5925655"/>
            <a:ext cx="858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김갑순 고객의 전화번호가 변경되었을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예약된 김갑순의 전화번호를 모두 수정해야 하는 이상이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2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평행 사변형 22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평행 사변형 23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평행 사변형 28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평행 사변형 29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32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제</a:t>
            </a:r>
            <a:r>
              <a:rPr lang="en-US" altLang="ko-KR" sz="2000" dirty="0"/>
              <a:t> 2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정규형</a:t>
            </a:r>
            <a:r>
              <a:rPr lang="en-US" altLang="ko-KR" sz="2000" dirty="0" smtClean="0"/>
              <a:t>(2NF) : </a:t>
            </a:r>
            <a:r>
              <a:rPr lang="ko-KR" altLang="en-US" sz="2000" dirty="0" smtClean="0"/>
              <a:t>부분함수 종속성 </a:t>
            </a:r>
            <a:endParaRPr lang="ko-KR" altLang="en-US" sz="2000" dirty="0"/>
          </a:p>
        </p:txBody>
      </p:sp>
      <p:sp>
        <p:nvSpPr>
          <p:cNvPr id="44" name="직사각형 43"/>
          <p:cNvSpPr/>
          <p:nvPr/>
        </p:nvSpPr>
        <p:spPr>
          <a:xfrm>
            <a:off x="4771176" y="1509099"/>
            <a:ext cx="2408222" cy="1895004"/>
          </a:xfrm>
          <a:prstGeom prst="rect">
            <a:avLst/>
          </a:prstGeom>
          <a:noFill/>
          <a:ln w="38100">
            <a:solidFill>
              <a:srgbClr val="AC2A2A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14384" y="1747628"/>
            <a:ext cx="1321806" cy="615635"/>
          </a:xfrm>
          <a:prstGeom prst="roundRect">
            <a:avLst/>
          </a:prstGeom>
          <a:noFill/>
          <a:ln w="28575">
            <a:solidFill>
              <a:srgbClr val="6A6C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013292" y="2853023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디자이너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90617" y="1747628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007193" y="1410927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매장번호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014513" y="2131975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매장이름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53" idx="1"/>
            <a:endCxn id="47" idx="3"/>
          </p:cNvCxnSpPr>
          <p:nvPr/>
        </p:nvCxnSpPr>
        <p:spPr>
          <a:xfrm flipH="1" flipV="1">
            <a:off x="3712423" y="2055446"/>
            <a:ext cx="1569792" cy="756388"/>
          </a:xfrm>
          <a:prstGeom prst="straightConnector1">
            <a:avLst/>
          </a:prstGeom>
          <a:ln w="38100">
            <a:solidFill>
              <a:srgbClr val="AC2A2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48" idx="1"/>
          </p:cNvCxnSpPr>
          <p:nvPr/>
        </p:nvCxnSpPr>
        <p:spPr>
          <a:xfrm flipV="1">
            <a:off x="7163025" y="1718745"/>
            <a:ext cx="844168" cy="7870"/>
          </a:xfrm>
          <a:prstGeom prst="straightConnector1">
            <a:avLst/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9" idx="1"/>
          </p:cNvCxnSpPr>
          <p:nvPr/>
        </p:nvCxnSpPr>
        <p:spPr>
          <a:xfrm>
            <a:off x="7179398" y="2430739"/>
            <a:ext cx="835115" cy="9054"/>
          </a:xfrm>
          <a:prstGeom prst="straightConnector1">
            <a:avLst/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5282215" y="2462827"/>
            <a:ext cx="1565327" cy="698013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고객핸드폰 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93962" y="2671081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975287" y="4066358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시술상품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540083" y="4066358"/>
            <a:ext cx="1321806" cy="61563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endCxn id="46" idx="1"/>
          </p:cNvCxnSpPr>
          <p:nvPr/>
        </p:nvCxnSpPr>
        <p:spPr>
          <a:xfrm>
            <a:off x="7163025" y="3160840"/>
            <a:ext cx="850267" cy="1"/>
          </a:xfrm>
          <a:prstGeom prst="straightConnector1">
            <a:avLst/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3" idx="1"/>
            <a:endCxn id="69" idx="3"/>
          </p:cNvCxnSpPr>
          <p:nvPr/>
        </p:nvCxnSpPr>
        <p:spPr>
          <a:xfrm flipH="1">
            <a:off x="3715768" y="2811834"/>
            <a:ext cx="1566447" cy="167065"/>
          </a:xfrm>
          <a:prstGeom prst="straightConnector1">
            <a:avLst/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71" idx="0"/>
          </p:cNvCxnSpPr>
          <p:nvPr/>
        </p:nvCxnSpPr>
        <p:spPr>
          <a:xfrm flipH="1">
            <a:off x="5200986" y="3404103"/>
            <a:ext cx="4757" cy="662255"/>
          </a:xfrm>
          <a:prstGeom prst="straightConnector1">
            <a:avLst/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70" idx="0"/>
          </p:cNvCxnSpPr>
          <p:nvPr/>
        </p:nvCxnSpPr>
        <p:spPr>
          <a:xfrm flipH="1">
            <a:off x="6636190" y="3404103"/>
            <a:ext cx="9164" cy="662255"/>
          </a:xfrm>
          <a:prstGeom prst="straightConnector1">
            <a:avLst/>
          </a:prstGeom>
          <a:ln w="28575">
            <a:solidFill>
              <a:srgbClr val="AC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00230" y="5153817"/>
            <a:ext cx="8446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매장번호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디자이너번호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시술상품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금액은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종속</a:t>
            </a:r>
            <a:endParaRPr lang="en-US" altLang="ko-KR" dirty="0" smtClean="0"/>
          </a:p>
          <a:p>
            <a:r>
              <a:rPr lang="ko-KR" altLang="en-US" dirty="0" smtClean="0"/>
              <a:t>→ 고객이름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회원가입일은</a:t>
            </a:r>
            <a:r>
              <a:rPr lang="ko-KR" altLang="en-US" dirty="0" smtClean="0"/>
              <a:t> 고객 핸드폰 번호에 종속</a:t>
            </a:r>
            <a:endParaRPr lang="en-US" altLang="ko-KR" dirty="0" smtClean="0"/>
          </a:p>
          <a:p>
            <a:r>
              <a:rPr lang="ko-KR" altLang="en-US" dirty="0" smtClean="0"/>
              <a:t>→ 따라서 고객이름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회원가입일은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부분적으로 종속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4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제</a:t>
            </a:r>
            <a:r>
              <a:rPr lang="en-US" altLang="ko-KR" sz="2000" dirty="0"/>
              <a:t> 2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정규형</a:t>
            </a:r>
            <a:r>
              <a:rPr lang="en-US" altLang="ko-KR" sz="2000" dirty="0" smtClean="0"/>
              <a:t>(2NF) : </a:t>
            </a:r>
            <a:r>
              <a:rPr lang="ko-KR" altLang="en-US" sz="2000" dirty="0" smtClean="0"/>
              <a:t>부분함수 종속성 제거</a:t>
            </a:r>
            <a:endParaRPr lang="ko-KR" altLang="en-US" sz="2000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002"/>
              </p:ext>
            </p:extLst>
          </p:nvPr>
        </p:nvGraphicFramePr>
        <p:xfrm>
          <a:off x="1951776" y="1612625"/>
          <a:ext cx="7466544" cy="1984014"/>
        </p:xfrm>
        <a:graphic>
          <a:graphicData uri="http://schemas.openxmlformats.org/drawingml/2006/table">
            <a:tbl>
              <a:tblPr/>
              <a:tblGrid>
                <a:gridCol w="590834"/>
                <a:gridCol w="922351"/>
                <a:gridCol w="875767"/>
                <a:gridCol w="922351"/>
                <a:gridCol w="1192537"/>
                <a:gridCol w="1211169"/>
                <a:gridCol w="1090051"/>
                <a:gridCol w="661484"/>
              </a:tblGrid>
              <a:tr h="2811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번호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예약일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AC2A2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고객전화번호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시술상품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8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2017-05-02-14:00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010-6070-3040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남성커트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2017-05-03-13:00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010-3600-1164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웨이브펌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2017-05-03-17:00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010-6070-3040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숏기장 염색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02-914-2000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2017-05-05-15:00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010-2115-1212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남성커트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02-914-2000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2017-05-06-11:00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010-1164-3600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남성파마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구파발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02-345-3000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2017-05-02-19:00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010-2777-3789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염색</a:t>
                      </a: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11" marR="7211" marT="72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000816" y="1222218"/>
            <a:ext cx="302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예약 </a:t>
            </a:r>
            <a:r>
              <a:rPr lang="en-US" altLang="ko-KR" dirty="0"/>
              <a:t>t</a:t>
            </a:r>
            <a:r>
              <a:rPr lang="en-US" altLang="ko-KR" dirty="0" smtClean="0"/>
              <a:t>able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00816" y="3828107"/>
            <a:ext cx="302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고객 </a:t>
            </a:r>
            <a:r>
              <a:rPr lang="en-US" altLang="ko-KR" dirty="0"/>
              <a:t>t</a:t>
            </a:r>
            <a:r>
              <a:rPr lang="en-US" altLang="ko-KR" dirty="0" smtClean="0"/>
              <a:t>able</a:t>
            </a:r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59424"/>
              </p:ext>
            </p:extLst>
          </p:nvPr>
        </p:nvGraphicFramePr>
        <p:xfrm>
          <a:off x="1988484" y="4278066"/>
          <a:ext cx="4394200" cy="1546860"/>
        </p:xfrm>
        <a:graphic>
          <a:graphicData uri="http://schemas.openxmlformats.org/drawingml/2006/table">
            <a:tbl>
              <a:tblPr/>
              <a:tblGrid>
                <a:gridCol w="1905000"/>
                <a:gridCol w="1054100"/>
                <a:gridCol w="1435100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고객전화번호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010-6070-3040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010-3600-1164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김갑순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010-6070-3040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김삼순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010-2115-1212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010-1164-3600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고희동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010-2777-3789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2017-03-21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4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제</a:t>
            </a:r>
            <a:r>
              <a:rPr lang="en-US" altLang="ko-KR" sz="2000" dirty="0"/>
              <a:t> 2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정규형</a:t>
            </a:r>
            <a:r>
              <a:rPr lang="en-US" altLang="ko-KR" sz="2000" dirty="0" smtClean="0"/>
              <a:t>(2NF) : </a:t>
            </a:r>
            <a:r>
              <a:rPr lang="ko-KR" altLang="en-US" sz="2000" dirty="0" smtClean="0"/>
              <a:t>부분함수 종속성 제거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928388" y="1050213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삽입이상 제거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948390" y="2611280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삭제이상 제거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948389" y="4283799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③ </a:t>
            </a:r>
            <a:r>
              <a:rPr lang="ko-KR" altLang="en-US" dirty="0" smtClean="0"/>
              <a:t>갱신이상 제거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928387" y="2136720"/>
            <a:ext cx="841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예약을 하지 않아도 고객정보를 입력할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76669" y="3733012"/>
            <a:ext cx="849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예약이 한 개밖에 없었던 매장의 예약을 취소해도 고객정보는 함께 삭제되지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28387" y="6262331"/>
            <a:ext cx="849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고객의 정보가 변경되었을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한번만 갱신하면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87827"/>
              </p:ext>
            </p:extLst>
          </p:nvPr>
        </p:nvGraphicFramePr>
        <p:xfrm>
          <a:off x="2179987" y="3067051"/>
          <a:ext cx="6256413" cy="562435"/>
        </p:xfrm>
        <a:graphic>
          <a:graphicData uri="http://schemas.openxmlformats.org/drawingml/2006/table">
            <a:tbl>
              <a:tblPr/>
              <a:tblGrid>
                <a:gridCol w="756783"/>
                <a:gridCol w="674318"/>
                <a:gridCol w="875737"/>
                <a:gridCol w="980826"/>
                <a:gridCol w="770648"/>
                <a:gridCol w="919524"/>
                <a:gridCol w="840707"/>
                <a:gridCol w="437870"/>
              </a:tblGrid>
              <a:tr h="2573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번호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예약일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AC2A2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고객전화번호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시술상품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51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구파발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02-345-3000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2017-05-02-19:00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010-2777-3789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염색</a:t>
                      </a: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70" marR="6670" marT="6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61909"/>
              </p:ext>
            </p:extLst>
          </p:nvPr>
        </p:nvGraphicFramePr>
        <p:xfrm>
          <a:off x="2264166" y="1470043"/>
          <a:ext cx="4118526" cy="509094"/>
        </p:xfrm>
        <a:graphic>
          <a:graphicData uri="http://schemas.openxmlformats.org/drawingml/2006/table">
            <a:tbl>
              <a:tblPr/>
              <a:tblGrid>
                <a:gridCol w="1522784"/>
                <a:gridCol w="1185872"/>
                <a:gridCol w="1409870"/>
              </a:tblGrid>
              <a:tr h="254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고객전화번호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45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010-2777-3789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2017-03-21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90775"/>
              </p:ext>
            </p:extLst>
          </p:nvPr>
        </p:nvGraphicFramePr>
        <p:xfrm>
          <a:off x="2187255" y="4678909"/>
          <a:ext cx="4394200" cy="1546860"/>
        </p:xfrm>
        <a:graphic>
          <a:graphicData uri="http://schemas.openxmlformats.org/drawingml/2006/table">
            <a:tbl>
              <a:tblPr/>
              <a:tblGrid>
                <a:gridCol w="1905000"/>
                <a:gridCol w="1054100"/>
                <a:gridCol w="1435100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고객전화번호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010-6070-3040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010-3600-1164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김갑순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010-6070-3040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김삼순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010-2115-1212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010-1164-3600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고희동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010-2777-3789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2017-03-21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0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정규화 외 테이블 </a:t>
            </a:r>
            <a:endParaRPr lang="ko-KR" altLang="en-US" sz="20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31602"/>
              </p:ext>
            </p:extLst>
          </p:nvPr>
        </p:nvGraphicFramePr>
        <p:xfrm>
          <a:off x="4411984" y="1733665"/>
          <a:ext cx="3350600" cy="4433616"/>
        </p:xfrm>
        <a:graphic>
          <a:graphicData uri="http://schemas.openxmlformats.org/drawingml/2006/table">
            <a:tbl>
              <a:tblPr/>
              <a:tblGrid>
                <a:gridCol w="2157039"/>
                <a:gridCol w="1193561"/>
              </a:tblGrid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시술상품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남성커트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여성커트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앞머리컷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일반드라이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매직드라이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숏기장 염색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미디움 염색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염색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숏기장 탈색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미디움 탈색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탈색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숏기장 웨이브펌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미디움 웨이브펌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롱기장 웨이브펌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남성파마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267747" y="1285592"/>
            <a:ext cx="200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시술상품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5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 flipV="1">
            <a:off x="1852808" y="-1"/>
            <a:ext cx="3816419" cy="6866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 flipH="1">
            <a:off x="6682004" y="-1"/>
            <a:ext cx="3991271" cy="6858002"/>
            <a:chOff x="6166000" y="1893825"/>
            <a:chExt cx="3055606" cy="496417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66000" y="5947716"/>
              <a:ext cx="713489" cy="9102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303434" y="1893825"/>
              <a:ext cx="2918172" cy="49641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965314" y="205688"/>
            <a:ext cx="3751615" cy="956763"/>
            <a:chOff x="1547664" y="2186887"/>
            <a:chExt cx="3751615" cy="956763"/>
          </a:xfrm>
        </p:grpSpPr>
        <p:sp>
          <p:nvSpPr>
            <p:cNvPr id="9" name="직사각형 28"/>
            <p:cNvSpPr/>
            <p:nvPr/>
          </p:nvSpPr>
          <p:spPr>
            <a:xfrm>
              <a:off x="1547664" y="2186887"/>
              <a:ext cx="3751615" cy="956763"/>
            </a:xfrm>
            <a:custGeom>
              <a:avLst/>
              <a:gdLst/>
              <a:ahLst/>
              <a:cxnLst/>
              <a:rect l="l" t="t" r="r" b="b"/>
              <a:pathLst>
                <a:path w="5651007" h="1441159">
                  <a:moveTo>
                    <a:pt x="0" y="0"/>
                  </a:moveTo>
                  <a:lnTo>
                    <a:pt x="1670586" y="0"/>
                  </a:lnTo>
                  <a:lnTo>
                    <a:pt x="1669984" y="998"/>
                  </a:lnTo>
                  <a:lnTo>
                    <a:pt x="5651007" y="998"/>
                  </a:lnTo>
                  <a:lnTo>
                    <a:pt x="5651007" y="1441159"/>
                  </a:lnTo>
                  <a:lnTo>
                    <a:pt x="790468" y="1441159"/>
                  </a:lnTo>
                  <a:lnTo>
                    <a:pt x="790468" y="142120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7784" y="2311325"/>
              <a:ext cx="18870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INDEX</a:t>
              </a:r>
              <a:endParaRPr lang="ko-KR" altLang="en-US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30898" y="3393253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MADE IN EZ</a:t>
            </a:r>
            <a:endParaRPr lang="ko-KR" altLang="en-US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9758282" y="6284259"/>
            <a:ext cx="735475" cy="582136"/>
          </a:xfrm>
          <a:prstGeom prst="triangle">
            <a:avLst>
              <a:gd name="adj" fmla="val 57115"/>
            </a:avLst>
          </a:prstGeom>
          <a:solidFill>
            <a:srgbClr val="82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043009" y="2132856"/>
            <a:ext cx="4351101" cy="742495"/>
            <a:chOff x="1547664" y="2186887"/>
            <a:chExt cx="5606741" cy="956763"/>
          </a:xfrm>
        </p:grpSpPr>
        <p:grpSp>
          <p:nvGrpSpPr>
            <p:cNvPr id="14" name="그룹 13"/>
            <p:cNvGrpSpPr/>
            <p:nvPr/>
          </p:nvGrpSpPr>
          <p:grpSpPr>
            <a:xfrm>
              <a:off x="1547664" y="2186887"/>
              <a:ext cx="5606741" cy="956763"/>
              <a:chOff x="1547664" y="2186887"/>
              <a:chExt cx="5606741" cy="956763"/>
            </a:xfrm>
          </p:grpSpPr>
          <p:sp>
            <p:nvSpPr>
              <p:cNvPr id="16" name="직사각형 28"/>
              <p:cNvSpPr/>
              <p:nvPr/>
            </p:nvSpPr>
            <p:spPr>
              <a:xfrm>
                <a:off x="1547664" y="2186887"/>
                <a:ext cx="3751615" cy="956763"/>
              </a:xfrm>
              <a:custGeom>
                <a:avLst/>
                <a:gdLst/>
                <a:ahLst/>
                <a:cxnLst/>
                <a:rect l="l" t="t" r="r" b="b"/>
                <a:pathLst>
                  <a:path w="5651007" h="1441159">
                    <a:moveTo>
                      <a:pt x="0" y="0"/>
                    </a:moveTo>
                    <a:lnTo>
                      <a:pt x="1670586" y="0"/>
                    </a:lnTo>
                    <a:lnTo>
                      <a:pt x="1669984" y="998"/>
                    </a:lnTo>
                    <a:lnTo>
                      <a:pt x="5651007" y="998"/>
                    </a:lnTo>
                    <a:lnTo>
                      <a:pt x="5651007" y="1441159"/>
                    </a:lnTo>
                    <a:lnTo>
                      <a:pt x="790468" y="1441159"/>
                    </a:lnTo>
                    <a:lnTo>
                      <a:pt x="790468" y="14212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299279" y="2186887"/>
                <a:ext cx="1855126" cy="9567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068357" y="2311325"/>
              <a:ext cx="2528705" cy="75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주제 소개</a:t>
              </a:r>
              <a:endParaRPr lang="ko-KR" altLang="en-US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663176" y="3252837"/>
            <a:ext cx="4351101" cy="742495"/>
            <a:chOff x="1547664" y="2186887"/>
            <a:chExt cx="5606741" cy="95676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47664" y="2186887"/>
              <a:ext cx="5606741" cy="956763"/>
              <a:chOff x="1547664" y="2186887"/>
              <a:chExt cx="5606741" cy="956763"/>
            </a:xfrm>
          </p:grpSpPr>
          <p:sp>
            <p:nvSpPr>
              <p:cNvPr id="21" name="직사각형 28"/>
              <p:cNvSpPr/>
              <p:nvPr/>
            </p:nvSpPr>
            <p:spPr>
              <a:xfrm>
                <a:off x="1547664" y="2186887"/>
                <a:ext cx="3751615" cy="956763"/>
              </a:xfrm>
              <a:custGeom>
                <a:avLst/>
                <a:gdLst/>
                <a:ahLst/>
                <a:cxnLst/>
                <a:rect l="l" t="t" r="r" b="b"/>
                <a:pathLst>
                  <a:path w="5651007" h="1441159">
                    <a:moveTo>
                      <a:pt x="0" y="0"/>
                    </a:moveTo>
                    <a:lnTo>
                      <a:pt x="1670586" y="0"/>
                    </a:lnTo>
                    <a:lnTo>
                      <a:pt x="1669984" y="998"/>
                    </a:lnTo>
                    <a:lnTo>
                      <a:pt x="5651007" y="998"/>
                    </a:lnTo>
                    <a:lnTo>
                      <a:pt x="5651007" y="1441159"/>
                    </a:lnTo>
                    <a:lnTo>
                      <a:pt x="790468" y="1441159"/>
                    </a:lnTo>
                    <a:lnTo>
                      <a:pt x="790468" y="14212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299279" y="2186887"/>
                <a:ext cx="1855126" cy="9567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068357" y="2311325"/>
              <a:ext cx="1824335" cy="75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정규화</a:t>
              </a:r>
              <a:endParaRPr lang="ko-KR" altLang="en-US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45882" y="4283778"/>
            <a:ext cx="4415708" cy="742495"/>
            <a:chOff x="1547664" y="2186887"/>
            <a:chExt cx="5689993" cy="956763"/>
          </a:xfrm>
        </p:grpSpPr>
        <p:grpSp>
          <p:nvGrpSpPr>
            <p:cNvPr id="24" name="그룹 23"/>
            <p:cNvGrpSpPr/>
            <p:nvPr/>
          </p:nvGrpSpPr>
          <p:grpSpPr>
            <a:xfrm>
              <a:off x="1547664" y="2186887"/>
              <a:ext cx="5606741" cy="956763"/>
              <a:chOff x="1547664" y="2186887"/>
              <a:chExt cx="5606741" cy="956763"/>
            </a:xfrm>
          </p:grpSpPr>
          <p:sp>
            <p:nvSpPr>
              <p:cNvPr id="26" name="직사각형 28"/>
              <p:cNvSpPr/>
              <p:nvPr/>
            </p:nvSpPr>
            <p:spPr>
              <a:xfrm>
                <a:off x="1547664" y="2186887"/>
                <a:ext cx="3751615" cy="956763"/>
              </a:xfrm>
              <a:custGeom>
                <a:avLst/>
                <a:gdLst/>
                <a:ahLst/>
                <a:cxnLst/>
                <a:rect l="l" t="t" r="r" b="b"/>
                <a:pathLst>
                  <a:path w="5651007" h="1441159">
                    <a:moveTo>
                      <a:pt x="0" y="0"/>
                    </a:moveTo>
                    <a:lnTo>
                      <a:pt x="1670586" y="0"/>
                    </a:lnTo>
                    <a:lnTo>
                      <a:pt x="1669984" y="998"/>
                    </a:lnTo>
                    <a:lnTo>
                      <a:pt x="5651007" y="998"/>
                    </a:lnTo>
                    <a:lnTo>
                      <a:pt x="5651007" y="1441159"/>
                    </a:lnTo>
                    <a:lnTo>
                      <a:pt x="790468" y="1441159"/>
                    </a:lnTo>
                    <a:lnTo>
                      <a:pt x="790468" y="14212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299279" y="2186887"/>
                <a:ext cx="1855126" cy="9567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38485" y="2311325"/>
              <a:ext cx="3299172" cy="75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Join &amp; View</a:t>
              </a:r>
              <a:endParaRPr lang="ko-KR" altLang="en-US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846517" y="5359543"/>
            <a:ext cx="4351101" cy="742495"/>
            <a:chOff x="1547664" y="2186887"/>
            <a:chExt cx="5606741" cy="956763"/>
          </a:xfrm>
        </p:grpSpPr>
        <p:grpSp>
          <p:nvGrpSpPr>
            <p:cNvPr id="29" name="그룹 28"/>
            <p:cNvGrpSpPr/>
            <p:nvPr/>
          </p:nvGrpSpPr>
          <p:grpSpPr>
            <a:xfrm>
              <a:off x="1547664" y="2186887"/>
              <a:ext cx="5606741" cy="956763"/>
              <a:chOff x="1547664" y="2186887"/>
              <a:chExt cx="5606741" cy="956763"/>
            </a:xfrm>
          </p:grpSpPr>
          <p:sp>
            <p:nvSpPr>
              <p:cNvPr id="31" name="직사각형 28"/>
              <p:cNvSpPr/>
              <p:nvPr/>
            </p:nvSpPr>
            <p:spPr>
              <a:xfrm>
                <a:off x="1547664" y="2186887"/>
                <a:ext cx="3751615" cy="956763"/>
              </a:xfrm>
              <a:custGeom>
                <a:avLst/>
                <a:gdLst/>
                <a:ahLst/>
                <a:cxnLst/>
                <a:rect l="l" t="t" r="r" b="b"/>
                <a:pathLst>
                  <a:path w="5651007" h="1441159">
                    <a:moveTo>
                      <a:pt x="0" y="0"/>
                    </a:moveTo>
                    <a:lnTo>
                      <a:pt x="1670586" y="0"/>
                    </a:lnTo>
                    <a:lnTo>
                      <a:pt x="1669984" y="998"/>
                    </a:lnTo>
                    <a:lnTo>
                      <a:pt x="5651007" y="998"/>
                    </a:lnTo>
                    <a:lnTo>
                      <a:pt x="5651007" y="1441159"/>
                    </a:lnTo>
                    <a:lnTo>
                      <a:pt x="790468" y="1441159"/>
                    </a:lnTo>
                    <a:lnTo>
                      <a:pt x="790468" y="14212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299279" y="2186887"/>
                <a:ext cx="1855126" cy="9567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068357" y="2311325"/>
              <a:ext cx="3057497" cy="75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시스템 구현</a:t>
              </a:r>
              <a:endParaRPr lang="ko-KR" altLang="en-US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19851" y="1629261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72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2864" y="2731868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72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9545" y="3792166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72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61712" y="4855948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72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Group 16"/>
          <p:cNvGrpSpPr>
            <a:grpSpLocks noChangeAspect="1"/>
          </p:cNvGrpSpPr>
          <p:nvPr/>
        </p:nvGrpSpPr>
        <p:grpSpPr bwMode="auto">
          <a:xfrm rot="15747440">
            <a:off x="6522561" y="560539"/>
            <a:ext cx="1632509" cy="1237092"/>
            <a:chOff x="232" y="2278"/>
            <a:chExt cx="1156" cy="876"/>
          </a:xfrm>
        </p:grpSpPr>
        <p:sp>
          <p:nvSpPr>
            <p:cNvPr id="3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4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 smtClean="0"/>
              <a:t>ER </a:t>
            </a:r>
            <a:r>
              <a:rPr lang="ko-KR" altLang="en-US" sz="2000" dirty="0" smtClean="0"/>
              <a:t>다이어그램</a:t>
            </a:r>
            <a:endParaRPr lang="ko-KR" altLang="en-US" sz="20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7" y="1135695"/>
            <a:ext cx="7905822" cy="520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 flipV="1">
            <a:off x="1872609" y="2"/>
            <a:ext cx="3816419" cy="6866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 flipH="1">
            <a:off x="6701805" y="2"/>
            <a:ext cx="3991271" cy="6858002"/>
            <a:chOff x="6166000" y="1893825"/>
            <a:chExt cx="3055606" cy="496417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66000" y="5947716"/>
              <a:ext cx="713489" cy="9102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303434" y="1893825"/>
              <a:ext cx="2918172" cy="49641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이등변 삼각형 7"/>
          <p:cNvSpPr/>
          <p:nvPr/>
        </p:nvSpPr>
        <p:spPr>
          <a:xfrm>
            <a:off x="9778083" y="6284262"/>
            <a:ext cx="735475" cy="582136"/>
          </a:xfrm>
          <a:prstGeom prst="triangle">
            <a:avLst>
              <a:gd name="adj" fmla="val 57115"/>
            </a:avLst>
          </a:prstGeom>
          <a:solidFill>
            <a:srgbClr val="82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456779" y="2847860"/>
            <a:ext cx="6459810" cy="1017633"/>
            <a:chOff x="1547664" y="2186887"/>
            <a:chExt cx="8323981" cy="1311299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664" y="2186887"/>
              <a:ext cx="8323981" cy="1299031"/>
              <a:chOff x="1547664" y="2186887"/>
              <a:chExt cx="8323981" cy="1299031"/>
            </a:xfrm>
          </p:grpSpPr>
          <p:sp>
            <p:nvSpPr>
              <p:cNvPr id="12" name="직사각형 28"/>
              <p:cNvSpPr/>
              <p:nvPr/>
            </p:nvSpPr>
            <p:spPr>
              <a:xfrm>
                <a:off x="1547664" y="2186887"/>
                <a:ext cx="5093702" cy="1299031"/>
              </a:xfrm>
              <a:custGeom>
                <a:avLst/>
                <a:gdLst/>
                <a:ahLst/>
                <a:cxnLst/>
                <a:rect l="l" t="t" r="r" b="b"/>
                <a:pathLst>
                  <a:path w="5651007" h="1441159">
                    <a:moveTo>
                      <a:pt x="0" y="0"/>
                    </a:moveTo>
                    <a:lnTo>
                      <a:pt x="1670586" y="0"/>
                    </a:lnTo>
                    <a:lnTo>
                      <a:pt x="1669984" y="998"/>
                    </a:lnTo>
                    <a:lnTo>
                      <a:pt x="5651007" y="998"/>
                    </a:lnTo>
                    <a:lnTo>
                      <a:pt x="5651007" y="1441159"/>
                    </a:lnTo>
                    <a:lnTo>
                      <a:pt x="790468" y="1441159"/>
                    </a:lnTo>
                    <a:lnTo>
                      <a:pt x="790468" y="14212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299278" y="2186887"/>
                <a:ext cx="4572367" cy="12990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10637" y="2586020"/>
              <a:ext cx="4071705" cy="912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Join &amp; View</a:t>
              </a:r>
              <a:endParaRPr lang="ko-KR" altLang="en-US" sz="24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48174" y="2204867"/>
            <a:ext cx="11063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15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1872608" y="0"/>
            <a:ext cx="1511988" cy="1196754"/>
          </a:xfrm>
          <a:prstGeom prst="triangle">
            <a:avLst>
              <a:gd name="adj" fmla="val 571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872603" y="2"/>
            <a:ext cx="1511993" cy="20402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15747440">
            <a:off x="4206501" y="4812473"/>
            <a:ext cx="1211629" cy="918155"/>
            <a:chOff x="232" y="2278"/>
            <a:chExt cx="1156" cy="876"/>
          </a:xfrm>
        </p:grpSpPr>
        <p:sp>
          <p:nvSpPr>
            <p:cNvPr id="1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3" name="Group 16"/>
          <p:cNvGrpSpPr>
            <a:grpSpLocks noChangeAspect="1"/>
          </p:cNvGrpSpPr>
          <p:nvPr/>
        </p:nvGrpSpPr>
        <p:grpSpPr bwMode="auto">
          <a:xfrm rot="4814084">
            <a:off x="6857297" y="702244"/>
            <a:ext cx="840117" cy="636629"/>
            <a:chOff x="232" y="2278"/>
            <a:chExt cx="1156" cy="876"/>
          </a:xfrm>
        </p:grpSpPr>
        <p:sp>
          <p:nvSpPr>
            <p:cNvPr id="2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7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Join &amp; View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 smtClean="0"/>
              <a:t> table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05754" y="1454939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매장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23104" y="3392803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고객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56948" y="1417874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디자이너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56948" y="3424206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소속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24" y="4029158"/>
            <a:ext cx="3296110" cy="129558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48" y="1899077"/>
            <a:ext cx="3077004" cy="137179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24" y="1900947"/>
            <a:ext cx="3029373" cy="121937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48" y="3946172"/>
            <a:ext cx="328658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Join &amp; View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 smtClean="0"/>
              <a:t> table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9166" y="1260996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예약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91644" y="1260996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시술상품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44" y="1754925"/>
            <a:ext cx="2981741" cy="123842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42" y="1629624"/>
            <a:ext cx="3686689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Join &amp; View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삽입된 데이터</a:t>
            </a:r>
            <a:endParaRPr lang="ko-KR" altLang="en-US" sz="20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31" y="3428570"/>
            <a:ext cx="3438525" cy="160972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08" y="4128657"/>
            <a:ext cx="1838325" cy="18192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54" y="1614685"/>
            <a:ext cx="2552700" cy="18002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09461" y="1253259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매장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62021" y="3097896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고객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5654" y="1198666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디자이너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05654" y="3602917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소속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131" y="1634354"/>
            <a:ext cx="3329840" cy="13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Join &amp; View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 smtClean="0"/>
              <a:t> table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9166" y="1260996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예약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46907" y="3906429"/>
            <a:ext cx="2878636" cy="36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시술상품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04" y="1629624"/>
            <a:ext cx="7962900" cy="2133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-500" r="500" b="41831"/>
          <a:stretch/>
        </p:blipFill>
        <p:spPr>
          <a:xfrm>
            <a:off x="1968535" y="4418262"/>
            <a:ext cx="1809750" cy="231636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37" y="4418262"/>
            <a:ext cx="1866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4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평행 사변형 5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9166" y="9801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Join &amp; View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평행 사변형 11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02" y="1749088"/>
            <a:ext cx="6127859" cy="103600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076" y="5382031"/>
            <a:ext cx="2719743" cy="114229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393516" y="3004090"/>
            <a:ext cx="390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디자이너 </a:t>
            </a:r>
            <a:r>
              <a:rPr lang="en-US" altLang="ko-KR" dirty="0" smtClean="0"/>
              <a:t>‘1’</a:t>
            </a:r>
            <a:r>
              <a:rPr lang="ko-KR" altLang="en-US" dirty="0" smtClean="0"/>
              <a:t>번에게 </a:t>
            </a:r>
            <a:r>
              <a:rPr lang="ko-KR" altLang="en-US" dirty="0" err="1" smtClean="0"/>
              <a:t>시술받는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고객의 이름과 전화번호를 보이시오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965" y="3737332"/>
            <a:ext cx="4062412" cy="72269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393516" y="479370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결과값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02493" y="1335572"/>
            <a:ext cx="359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hair View table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97132" y="3111324"/>
            <a:ext cx="190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View </a:t>
            </a:r>
            <a:r>
              <a:rPr lang="ko-KR" altLang="en-US" dirty="0" smtClean="0"/>
              <a:t>결과값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275" y="3737331"/>
            <a:ext cx="3609440" cy="24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Join &amp; View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379127" y="2929238"/>
            <a:ext cx="444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‘</a:t>
            </a:r>
            <a:r>
              <a:rPr lang="ko-KR" altLang="en-US" dirty="0" smtClean="0"/>
              <a:t>성북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위치한 매장의 이름을 보이시오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43194" y="4555238"/>
            <a:ext cx="409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결과값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510" y="1741086"/>
            <a:ext cx="5280883" cy="73818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64" y="3440705"/>
            <a:ext cx="3471863" cy="81828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892" y="5035127"/>
            <a:ext cx="1684515" cy="10774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002493" y="1335572"/>
            <a:ext cx="359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hair_store</a:t>
            </a:r>
            <a:r>
              <a:rPr lang="en-US" altLang="ko-KR" dirty="0" smtClean="0"/>
              <a:t> View table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06782" y="2929238"/>
            <a:ext cx="190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View </a:t>
            </a:r>
            <a:r>
              <a:rPr lang="ko-KR" altLang="en-US" dirty="0" smtClean="0"/>
              <a:t>결과값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981" y="3440705"/>
            <a:ext cx="2814477" cy="14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Join &amp; View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298" y="2946154"/>
            <a:ext cx="583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회원 </a:t>
            </a:r>
            <a:r>
              <a:rPr lang="ko-KR" altLang="en-US" dirty="0" err="1" smtClean="0"/>
              <a:t>가입일이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인 </a:t>
            </a:r>
            <a:r>
              <a:rPr lang="ko-KR" altLang="en-US" dirty="0" smtClean="0"/>
              <a:t>고객의 이름을 보이시오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02398" y="40678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결과값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87" y="1658508"/>
            <a:ext cx="5498592" cy="6030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17" y="3415203"/>
            <a:ext cx="4974260" cy="64614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835" y="4536422"/>
            <a:ext cx="1372120" cy="15093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971675" y="1228725"/>
            <a:ext cx="83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hair_customer</a:t>
            </a:r>
            <a:r>
              <a:rPr lang="en-US" altLang="ko-KR" dirty="0" smtClean="0"/>
              <a:t> View table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4232" y="2929238"/>
            <a:ext cx="190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View </a:t>
            </a:r>
            <a:r>
              <a:rPr lang="ko-KR" altLang="en-US" dirty="0" smtClean="0"/>
              <a:t>결과값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366" y="3415203"/>
            <a:ext cx="26574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Join &amp; View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837704" y="2926166"/>
            <a:ext cx="44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성신여대 매장의 예약 수를 보이시오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29300" y="3982148"/>
            <a:ext cx="409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결과값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75" y="1634510"/>
            <a:ext cx="7240628" cy="69968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94" y="3283894"/>
            <a:ext cx="2752725" cy="6381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66" y="4503599"/>
            <a:ext cx="1817403" cy="10690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971675" y="1228725"/>
            <a:ext cx="83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hair_reservation</a:t>
            </a:r>
            <a:r>
              <a:rPr lang="en-US" altLang="ko-KR" dirty="0" smtClean="0"/>
              <a:t> View table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828" y="3429000"/>
            <a:ext cx="3162300" cy="20859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24232" y="2929238"/>
            <a:ext cx="190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View </a:t>
            </a:r>
            <a:r>
              <a:rPr lang="ko-KR" altLang="en-US" dirty="0" smtClean="0"/>
              <a:t>결과값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0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 flipV="1">
            <a:off x="1872609" y="2"/>
            <a:ext cx="3816419" cy="6866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 flipH="1">
            <a:off x="6701805" y="2"/>
            <a:ext cx="3991271" cy="6858002"/>
            <a:chOff x="6166000" y="1893825"/>
            <a:chExt cx="3055606" cy="496417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66000" y="5947716"/>
              <a:ext cx="713489" cy="9102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303434" y="1893825"/>
              <a:ext cx="2918172" cy="49641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이등변 삼각형 7"/>
          <p:cNvSpPr/>
          <p:nvPr/>
        </p:nvSpPr>
        <p:spPr>
          <a:xfrm>
            <a:off x="9778083" y="6284262"/>
            <a:ext cx="735475" cy="582136"/>
          </a:xfrm>
          <a:prstGeom prst="triangle">
            <a:avLst>
              <a:gd name="adj" fmla="val 57115"/>
            </a:avLst>
          </a:prstGeom>
          <a:solidFill>
            <a:srgbClr val="82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456779" y="2847860"/>
            <a:ext cx="6459810" cy="1017633"/>
            <a:chOff x="1547664" y="2186887"/>
            <a:chExt cx="8323981" cy="1311299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664" y="2186887"/>
              <a:ext cx="8323981" cy="1299031"/>
              <a:chOff x="1547664" y="2186887"/>
              <a:chExt cx="8323981" cy="1299031"/>
            </a:xfrm>
          </p:grpSpPr>
          <p:sp>
            <p:nvSpPr>
              <p:cNvPr id="12" name="직사각형 28"/>
              <p:cNvSpPr/>
              <p:nvPr/>
            </p:nvSpPr>
            <p:spPr>
              <a:xfrm>
                <a:off x="1547664" y="2186887"/>
                <a:ext cx="5093702" cy="1299031"/>
              </a:xfrm>
              <a:custGeom>
                <a:avLst/>
                <a:gdLst/>
                <a:ahLst/>
                <a:cxnLst/>
                <a:rect l="l" t="t" r="r" b="b"/>
                <a:pathLst>
                  <a:path w="5651007" h="1441159">
                    <a:moveTo>
                      <a:pt x="0" y="0"/>
                    </a:moveTo>
                    <a:lnTo>
                      <a:pt x="1670586" y="0"/>
                    </a:lnTo>
                    <a:lnTo>
                      <a:pt x="1669984" y="998"/>
                    </a:lnTo>
                    <a:lnTo>
                      <a:pt x="5651007" y="998"/>
                    </a:lnTo>
                    <a:lnTo>
                      <a:pt x="5651007" y="1441159"/>
                    </a:lnTo>
                    <a:lnTo>
                      <a:pt x="790468" y="1441159"/>
                    </a:lnTo>
                    <a:lnTo>
                      <a:pt x="790468" y="14212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299278" y="2186887"/>
                <a:ext cx="4572367" cy="12990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10637" y="2586020"/>
              <a:ext cx="3102942" cy="912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주제 소개</a:t>
              </a:r>
              <a:endParaRPr lang="ko-KR" altLang="en-US" sz="24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48174" y="2204867"/>
            <a:ext cx="11063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15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1872608" y="0"/>
            <a:ext cx="1511988" cy="1196754"/>
          </a:xfrm>
          <a:prstGeom prst="triangle">
            <a:avLst>
              <a:gd name="adj" fmla="val 571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872603" y="2"/>
            <a:ext cx="1511993" cy="20402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15747440">
            <a:off x="4206501" y="4812473"/>
            <a:ext cx="1211629" cy="918155"/>
            <a:chOff x="232" y="2278"/>
            <a:chExt cx="1156" cy="876"/>
          </a:xfrm>
        </p:grpSpPr>
        <p:sp>
          <p:nvSpPr>
            <p:cNvPr id="1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3" name="Group 16"/>
          <p:cNvGrpSpPr>
            <a:grpSpLocks noChangeAspect="1"/>
          </p:cNvGrpSpPr>
          <p:nvPr/>
        </p:nvGrpSpPr>
        <p:grpSpPr bwMode="auto">
          <a:xfrm rot="4814084">
            <a:off x="6857297" y="702244"/>
            <a:ext cx="840117" cy="636629"/>
            <a:chOff x="232" y="2278"/>
            <a:chExt cx="1156" cy="876"/>
          </a:xfrm>
        </p:grpSpPr>
        <p:sp>
          <p:nvSpPr>
            <p:cNvPr id="2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5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 flipV="1">
            <a:off x="1872609" y="2"/>
            <a:ext cx="3816419" cy="6866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 flipH="1">
            <a:off x="6701805" y="2"/>
            <a:ext cx="3991271" cy="6858002"/>
            <a:chOff x="6166000" y="1893825"/>
            <a:chExt cx="3055606" cy="496417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66000" y="5947716"/>
              <a:ext cx="713489" cy="9102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303434" y="1893825"/>
              <a:ext cx="2918172" cy="49641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이등변 삼각형 7"/>
          <p:cNvSpPr/>
          <p:nvPr/>
        </p:nvSpPr>
        <p:spPr>
          <a:xfrm>
            <a:off x="9778083" y="6284262"/>
            <a:ext cx="735475" cy="582136"/>
          </a:xfrm>
          <a:prstGeom prst="triangle">
            <a:avLst>
              <a:gd name="adj" fmla="val 57115"/>
            </a:avLst>
          </a:prstGeom>
          <a:solidFill>
            <a:srgbClr val="82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456779" y="2847860"/>
            <a:ext cx="6459810" cy="1017633"/>
            <a:chOff x="1547664" y="2186887"/>
            <a:chExt cx="8323981" cy="1311299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664" y="2186887"/>
              <a:ext cx="8323981" cy="1299031"/>
              <a:chOff x="1547664" y="2186887"/>
              <a:chExt cx="8323981" cy="1299031"/>
            </a:xfrm>
          </p:grpSpPr>
          <p:sp>
            <p:nvSpPr>
              <p:cNvPr id="12" name="직사각형 28"/>
              <p:cNvSpPr/>
              <p:nvPr/>
            </p:nvSpPr>
            <p:spPr>
              <a:xfrm>
                <a:off x="1547664" y="2186887"/>
                <a:ext cx="5093702" cy="1299031"/>
              </a:xfrm>
              <a:custGeom>
                <a:avLst/>
                <a:gdLst/>
                <a:ahLst/>
                <a:cxnLst/>
                <a:rect l="l" t="t" r="r" b="b"/>
                <a:pathLst>
                  <a:path w="5651007" h="1441159">
                    <a:moveTo>
                      <a:pt x="0" y="0"/>
                    </a:moveTo>
                    <a:lnTo>
                      <a:pt x="1670586" y="0"/>
                    </a:lnTo>
                    <a:lnTo>
                      <a:pt x="1669984" y="998"/>
                    </a:lnTo>
                    <a:lnTo>
                      <a:pt x="5651007" y="998"/>
                    </a:lnTo>
                    <a:lnTo>
                      <a:pt x="5651007" y="1441159"/>
                    </a:lnTo>
                    <a:lnTo>
                      <a:pt x="790468" y="1441159"/>
                    </a:lnTo>
                    <a:lnTo>
                      <a:pt x="790468" y="14212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299278" y="2186887"/>
                <a:ext cx="4572367" cy="12990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10637" y="2586020"/>
              <a:ext cx="3763931" cy="912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시스템 구현</a:t>
              </a:r>
              <a:endParaRPr lang="ko-KR" altLang="en-US" sz="24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48174" y="2204867"/>
            <a:ext cx="11063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15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1872608" y="0"/>
            <a:ext cx="1511988" cy="1196754"/>
          </a:xfrm>
          <a:prstGeom prst="triangle">
            <a:avLst>
              <a:gd name="adj" fmla="val 571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872603" y="2"/>
            <a:ext cx="1511993" cy="20402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15747440">
            <a:off x="4206501" y="4812473"/>
            <a:ext cx="1211629" cy="918155"/>
            <a:chOff x="232" y="2278"/>
            <a:chExt cx="1156" cy="876"/>
          </a:xfrm>
        </p:grpSpPr>
        <p:sp>
          <p:nvSpPr>
            <p:cNvPr id="1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3" name="Group 16"/>
          <p:cNvGrpSpPr>
            <a:grpSpLocks noChangeAspect="1"/>
          </p:cNvGrpSpPr>
          <p:nvPr/>
        </p:nvGrpSpPr>
        <p:grpSpPr bwMode="auto">
          <a:xfrm rot="4814084">
            <a:off x="6857297" y="702244"/>
            <a:ext cx="840117" cy="636629"/>
            <a:chOff x="232" y="2278"/>
            <a:chExt cx="1156" cy="876"/>
          </a:xfrm>
        </p:grpSpPr>
        <p:sp>
          <p:nvSpPr>
            <p:cNvPr id="2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4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 flipV="1">
            <a:off x="1872609" y="2"/>
            <a:ext cx="3816419" cy="6866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 flipH="1">
            <a:off x="6701805" y="2"/>
            <a:ext cx="3991271" cy="6858002"/>
            <a:chOff x="6166000" y="1893825"/>
            <a:chExt cx="3055606" cy="496417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66000" y="5947716"/>
              <a:ext cx="713489" cy="9102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303434" y="1893825"/>
              <a:ext cx="2918172" cy="49641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이등변 삼각형 7"/>
          <p:cNvSpPr/>
          <p:nvPr/>
        </p:nvSpPr>
        <p:spPr>
          <a:xfrm>
            <a:off x="9778083" y="6284262"/>
            <a:ext cx="735475" cy="582136"/>
          </a:xfrm>
          <a:prstGeom prst="triangle">
            <a:avLst>
              <a:gd name="adj" fmla="val 57115"/>
            </a:avLst>
          </a:prstGeom>
          <a:solidFill>
            <a:srgbClr val="82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456779" y="2847859"/>
            <a:ext cx="6459810" cy="1008112"/>
            <a:chOff x="1547664" y="2186887"/>
            <a:chExt cx="8323981" cy="1299031"/>
          </a:xfrm>
        </p:grpSpPr>
        <p:sp>
          <p:nvSpPr>
            <p:cNvPr id="12" name="직사각형 28"/>
            <p:cNvSpPr/>
            <p:nvPr/>
          </p:nvSpPr>
          <p:spPr>
            <a:xfrm>
              <a:off x="1547664" y="2186887"/>
              <a:ext cx="5093702" cy="1299031"/>
            </a:xfrm>
            <a:custGeom>
              <a:avLst/>
              <a:gdLst/>
              <a:ahLst/>
              <a:cxnLst/>
              <a:rect l="l" t="t" r="r" b="b"/>
              <a:pathLst>
                <a:path w="5651007" h="1441159">
                  <a:moveTo>
                    <a:pt x="0" y="0"/>
                  </a:moveTo>
                  <a:lnTo>
                    <a:pt x="1670586" y="0"/>
                  </a:lnTo>
                  <a:lnTo>
                    <a:pt x="1669984" y="998"/>
                  </a:lnTo>
                  <a:lnTo>
                    <a:pt x="5651007" y="998"/>
                  </a:lnTo>
                  <a:lnTo>
                    <a:pt x="5651007" y="1441159"/>
                  </a:lnTo>
                  <a:lnTo>
                    <a:pt x="790468" y="1441159"/>
                  </a:lnTo>
                  <a:lnTo>
                    <a:pt x="790468" y="14212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99278" y="2186887"/>
              <a:ext cx="4572367" cy="12990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48174" y="2204867"/>
            <a:ext cx="374653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Q&amp;A</a:t>
            </a:r>
            <a:endParaRPr lang="ko-KR" altLang="en-US" sz="115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1872608" y="0"/>
            <a:ext cx="1511988" cy="1196754"/>
          </a:xfrm>
          <a:prstGeom prst="triangle">
            <a:avLst>
              <a:gd name="adj" fmla="val 571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872603" y="2"/>
            <a:ext cx="1511993" cy="20402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15747440">
            <a:off x="4206501" y="4812473"/>
            <a:ext cx="1211629" cy="918155"/>
            <a:chOff x="232" y="2278"/>
            <a:chExt cx="1156" cy="876"/>
          </a:xfrm>
        </p:grpSpPr>
        <p:sp>
          <p:nvSpPr>
            <p:cNvPr id="1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3" name="Group 16"/>
          <p:cNvGrpSpPr>
            <a:grpSpLocks noChangeAspect="1"/>
          </p:cNvGrpSpPr>
          <p:nvPr/>
        </p:nvGrpSpPr>
        <p:grpSpPr bwMode="auto">
          <a:xfrm rot="4814084">
            <a:off x="6857297" y="702244"/>
            <a:ext cx="840117" cy="636629"/>
            <a:chOff x="232" y="2278"/>
            <a:chExt cx="1156" cy="876"/>
          </a:xfrm>
        </p:grpSpPr>
        <p:sp>
          <p:nvSpPr>
            <p:cNvPr id="2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2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 flipV="1">
            <a:off x="1872609" y="2"/>
            <a:ext cx="3816419" cy="6866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 flipH="1">
            <a:off x="6701805" y="2"/>
            <a:ext cx="3991271" cy="6858002"/>
            <a:chOff x="6166000" y="1893825"/>
            <a:chExt cx="3055606" cy="496417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66000" y="5947716"/>
              <a:ext cx="713489" cy="9102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303434" y="1893825"/>
              <a:ext cx="2918172" cy="49641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이등변 삼각형 7"/>
          <p:cNvSpPr/>
          <p:nvPr/>
        </p:nvSpPr>
        <p:spPr>
          <a:xfrm>
            <a:off x="9778083" y="6284262"/>
            <a:ext cx="735475" cy="582136"/>
          </a:xfrm>
          <a:prstGeom prst="triangle">
            <a:avLst>
              <a:gd name="adj" fmla="val 57115"/>
            </a:avLst>
          </a:prstGeom>
          <a:solidFill>
            <a:srgbClr val="82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456779" y="2847859"/>
            <a:ext cx="6459810" cy="1008112"/>
            <a:chOff x="1547664" y="2186887"/>
            <a:chExt cx="8323981" cy="1299031"/>
          </a:xfrm>
        </p:grpSpPr>
        <p:sp>
          <p:nvSpPr>
            <p:cNvPr id="12" name="직사각형 28"/>
            <p:cNvSpPr/>
            <p:nvPr/>
          </p:nvSpPr>
          <p:spPr>
            <a:xfrm>
              <a:off x="1547664" y="2186887"/>
              <a:ext cx="5093702" cy="1299031"/>
            </a:xfrm>
            <a:custGeom>
              <a:avLst/>
              <a:gdLst/>
              <a:ahLst/>
              <a:cxnLst/>
              <a:rect l="l" t="t" r="r" b="b"/>
              <a:pathLst>
                <a:path w="5651007" h="1441159">
                  <a:moveTo>
                    <a:pt x="0" y="0"/>
                  </a:moveTo>
                  <a:lnTo>
                    <a:pt x="1670586" y="0"/>
                  </a:lnTo>
                  <a:lnTo>
                    <a:pt x="1669984" y="998"/>
                  </a:lnTo>
                  <a:lnTo>
                    <a:pt x="5651007" y="998"/>
                  </a:lnTo>
                  <a:lnTo>
                    <a:pt x="5651007" y="1441159"/>
                  </a:lnTo>
                  <a:lnTo>
                    <a:pt x="790468" y="1441159"/>
                  </a:lnTo>
                  <a:lnTo>
                    <a:pt x="790468" y="14212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99278" y="2186887"/>
              <a:ext cx="4572367" cy="12990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33089" y="2655642"/>
            <a:ext cx="5378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1872608" y="0"/>
            <a:ext cx="1511988" cy="1196754"/>
          </a:xfrm>
          <a:prstGeom prst="triangle">
            <a:avLst>
              <a:gd name="adj" fmla="val 571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872603" y="2"/>
            <a:ext cx="1511993" cy="20402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15747440">
            <a:off x="4206501" y="4812473"/>
            <a:ext cx="1211629" cy="918155"/>
            <a:chOff x="232" y="2278"/>
            <a:chExt cx="1156" cy="876"/>
          </a:xfrm>
        </p:grpSpPr>
        <p:sp>
          <p:nvSpPr>
            <p:cNvPr id="1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3" name="Group 16"/>
          <p:cNvGrpSpPr>
            <a:grpSpLocks noChangeAspect="1"/>
          </p:cNvGrpSpPr>
          <p:nvPr/>
        </p:nvGrpSpPr>
        <p:grpSpPr bwMode="auto">
          <a:xfrm rot="4814084">
            <a:off x="6857297" y="702244"/>
            <a:ext cx="840117" cy="636629"/>
            <a:chOff x="232" y="2278"/>
            <a:chExt cx="1156" cy="876"/>
          </a:xfrm>
        </p:grpSpPr>
        <p:sp>
          <p:nvSpPr>
            <p:cNvPr id="2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8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주제 소개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97537" y="839123"/>
            <a:ext cx="703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 시스템은 미용실이 고객 예약을 받을 때 사용하는 미용실 예약 시스템이다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97537" y="2085819"/>
            <a:ext cx="6832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주제 선정 이유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97536" y="4022751"/>
            <a:ext cx="6832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설계 방법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997536" y="2622545"/>
            <a:ext cx="6873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많은 사람들이 미용실을 이용하고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미용실 이용 고객들을 효율적으로 관리하고 예약을 체계적으로 관리하기 위해 필요하다고 생각했다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97536" y="4557027"/>
            <a:ext cx="687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매장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과 예약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정규화 하면서 설계할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3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요구사항 분석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46908" y="888139"/>
            <a:ext cx="84548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 시스템은 회원을 기준으로 예약을 받을 수 있다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 시스템 이용자는 미용실 직원으로 한정된다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 시스템은 추가 적립금 없이 선 할인된 금액이다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고객정보를 식별하는 속성은 고객 핸드폰번호로 식별한다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미용실 직원을 식별하는 속성은 직원번호로 모든 지점에 통합되어 부여된다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예약번호는 모든 지점 통합하여 순차적으로 부여된다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고객은 날짜와 시간을 이용하여 예약을 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시술상품은 정해진 범위 내에서만 시술이 가능하다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시술상품 별 금액은 명시되어 적용된다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56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 flipV="1">
            <a:off x="1872609" y="2"/>
            <a:ext cx="3816419" cy="6866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 flipH="1">
            <a:off x="6701805" y="2"/>
            <a:ext cx="3991271" cy="6858002"/>
            <a:chOff x="6166000" y="1893825"/>
            <a:chExt cx="3055606" cy="496417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66000" y="5947716"/>
              <a:ext cx="713489" cy="9102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303434" y="1893825"/>
              <a:ext cx="2918172" cy="49641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이등변 삼각형 7"/>
          <p:cNvSpPr/>
          <p:nvPr/>
        </p:nvSpPr>
        <p:spPr>
          <a:xfrm>
            <a:off x="9778083" y="6284262"/>
            <a:ext cx="735475" cy="582136"/>
          </a:xfrm>
          <a:prstGeom prst="triangle">
            <a:avLst>
              <a:gd name="adj" fmla="val 57115"/>
            </a:avLst>
          </a:prstGeom>
          <a:solidFill>
            <a:srgbClr val="82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456779" y="2847860"/>
            <a:ext cx="6459810" cy="1017633"/>
            <a:chOff x="1547664" y="2186887"/>
            <a:chExt cx="8323981" cy="1311299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664" y="2186887"/>
              <a:ext cx="8323981" cy="1299031"/>
              <a:chOff x="1547664" y="2186887"/>
              <a:chExt cx="8323981" cy="1299031"/>
            </a:xfrm>
          </p:grpSpPr>
          <p:sp>
            <p:nvSpPr>
              <p:cNvPr id="12" name="직사각형 28"/>
              <p:cNvSpPr/>
              <p:nvPr/>
            </p:nvSpPr>
            <p:spPr>
              <a:xfrm>
                <a:off x="1547664" y="2186887"/>
                <a:ext cx="5093702" cy="1299031"/>
              </a:xfrm>
              <a:custGeom>
                <a:avLst/>
                <a:gdLst/>
                <a:ahLst/>
                <a:cxnLst/>
                <a:rect l="l" t="t" r="r" b="b"/>
                <a:pathLst>
                  <a:path w="5651007" h="1441159">
                    <a:moveTo>
                      <a:pt x="0" y="0"/>
                    </a:moveTo>
                    <a:lnTo>
                      <a:pt x="1670586" y="0"/>
                    </a:lnTo>
                    <a:lnTo>
                      <a:pt x="1669984" y="998"/>
                    </a:lnTo>
                    <a:lnTo>
                      <a:pt x="5651007" y="998"/>
                    </a:lnTo>
                    <a:lnTo>
                      <a:pt x="5651007" y="1441159"/>
                    </a:lnTo>
                    <a:lnTo>
                      <a:pt x="790468" y="1441159"/>
                    </a:lnTo>
                    <a:lnTo>
                      <a:pt x="790468" y="14212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299278" y="2186887"/>
                <a:ext cx="4572367" cy="12990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10637" y="2586020"/>
              <a:ext cx="2220931" cy="912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정규화</a:t>
              </a:r>
              <a:endParaRPr lang="ko-KR" altLang="en-US" sz="24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48174" y="2204867"/>
            <a:ext cx="11063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15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1872608" y="0"/>
            <a:ext cx="1511988" cy="1196754"/>
          </a:xfrm>
          <a:prstGeom prst="triangle">
            <a:avLst>
              <a:gd name="adj" fmla="val 571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872603" y="2"/>
            <a:ext cx="1511993" cy="20402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15747440">
            <a:off x="4206501" y="4812473"/>
            <a:ext cx="1211629" cy="918155"/>
            <a:chOff x="232" y="2278"/>
            <a:chExt cx="1156" cy="876"/>
          </a:xfrm>
        </p:grpSpPr>
        <p:sp>
          <p:nvSpPr>
            <p:cNvPr id="1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3" name="Group 16"/>
          <p:cNvGrpSpPr>
            <a:grpSpLocks noChangeAspect="1"/>
          </p:cNvGrpSpPr>
          <p:nvPr/>
        </p:nvGrpSpPr>
        <p:grpSpPr bwMode="auto">
          <a:xfrm rot="4814084">
            <a:off x="6857297" y="702244"/>
            <a:ext cx="840117" cy="636629"/>
            <a:chOff x="232" y="2278"/>
            <a:chExt cx="1156" cy="876"/>
          </a:xfrm>
        </p:grpSpPr>
        <p:sp>
          <p:nvSpPr>
            <p:cNvPr id="2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3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46907" y="789903"/>
            <a:ext cx="5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Dirty Table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81863" y="1366268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매장 </a:t>
            </a:r>
            <a:r>
              <a:rPr lang="en-US" altLang="ko-KR" dirty="0"/>
              <a:t>T</a:t>
            </a:r>
            <a:r>
              <a:rPr lang="en-US" altLang="ko-KR" dirty="0" smtClean="0"/>
              <a:t>able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05600"/>
              </p:ext>
            </p:extLst>
          </p:nvPr>
        </p:nvGraphicFramePr>
        <p:xfrm>
          <a:off x="1639401" y="1942268"/>
          <a:ext cx="8877146" cy="2068416"/>
        </p:xfrm>
        <a:graphic>
          <a:graphicData uri="http://schemas.openxmlformats.org/drawingml/2006/table">
            <a:tbl>
              <a:tblPr/>
              <a:tblGrid>
                <a:gridCol w="827063"/>
                <a:gridCol w="1681696"/>
                <a:gridCol w="2067658"/>
                <a:gridCol w="1144104"/>
                <a:gridCol w="1557636"/>
                <a:gridCol w="1598989"/>
              </a:tblGrid>
              <a:tr h="295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매장주소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핸드폰번호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54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돈암동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010-5002-5560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박수진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010-4245-6007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4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02-914-2000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정릉동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010-3123-2346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유또치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010-5050-2043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구파발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02-345-3000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은평구 진관동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서롤리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010-2450-2020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7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46907" y="735585"/>
            <a:ext cx="547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정규형</a:t>
            </a:r>
            <a:r>
              <a:rPr lang="en-US" altLang="ko-KR" sz="2000" dirty="0" smtClean="0"/>
              <a:t>(1NF) : </a:t>
            </a:r>
            <a:r>
              <a:rPr lang="ko-KR" altLang="en-US" sz="2000" dirty="0" err="1" smtClean="0"/>
              <a:t>원자값으로</a:t>
            </a:r>
            <a:r>
              <a:rPr lang="ko-KR" altLang="en-US" sz="2000" dirty="0" smtClean="0"/>
              <a:t> 분리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639401" y="5142368"/>
            <a:ext cx="89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→기존 </a:t>
            </a:r>
            <a:r>
              <a:rPr lang="en-US" altLang="ko-KR" dirty="0" smtClean="0"/>
              <a:t>dirty table</a:t>
            </a:r>
            <a:r>
              <a:rPr lang="ko-KR" altLang="en-US" dirty="0" smtClean="0"/>
              <a:t>의 매장이름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속성의 </a:t>
            </a:r>
            <a:r>
              <a:rPr lang="ko-KR" altLang="en-US" dirty="0" err="1" smtClean="0"/>
              <a:t>다치값을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원자값으로</a:t>
            </a:r>
            <a:r>
              <a:rPr lang="ko-KR" altLang="en-US" dirty="0" smtClean="0"/>
              <a:t> 분리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78169" y="1177732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매장 </a:t>
            </a:r>
            <a:r>
              <a:rPr lang="en-US" altLang="ko-KR" dirty="0"/>
              <a:t>T</a:t>
            </a:r>
            <a:r>
              <a:rPr lang="en-US" altLang="ko-KR" dirty="0" smtClean="0"/>
              <a:t>able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98536"/>
              </p:ext>
            </p:extLst>
          </p:nvPr>
        </p:nvGraphicFramePr>
        <p:xfrm>
          <a:off x="1707836" y="1752151"/>
          <a:ext cx="8875664" cy="2448656"/>
        </p:xfrm>
        <a:graphic>
          <a:graphicData uri="http://schemas.openxmlformats.org/drawingml/2006/table">
            <a:tbl>
              <a:tblPr/>
              <a:tblGrid>
                <a:gridCol w="826925"/>
                <a:gridCol w="1681415"/>
                <a:gridCol w="2067313"/>
                <a:gridCol w="1122246"/>
                <a:gridCol w="1579043"/>
                <a:gridCol w="1598722"/>
              </a:tblGrid>
              <a:tr h="3498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매장주소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번호</a:t>
                      </a:r>
                      <a:endParaRPr lang="en-US" altLang="ko-KR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핸드폰번호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498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돈암동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돈암동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010-5002-5560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돈암동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박수진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010-4245-6007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02-914-2000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정릉동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010-3123-2346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정릉점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02-914-2000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정릉동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유또치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010-5050-2043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구파발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02-345-3000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은평구 진관동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서롤리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010-2450-2020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1351" y="0"/>
            <a:ext cx="1288050" cy="6858000"/>
            <a:chOff x="251520" y="1268760"/>
            <a:chExt cx="3168352" cy="5589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평행 사변형 4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846907" y="476672"/>
            <a:ext cx="8845415" cy="159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166" y="98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정규화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829" y="1073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650804" y="0"/>
            <a:ext cx="1288050" cy="6858000"/>
            <a:chOff x="251520" y="1268760"/>
            <a:chExt cx="3168352" cy="55892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평행 사변형 10"/>
            <p:cNvSpPr/>
            <p:nvPr/>
          </p:nvSpPr>
          <p:spPr>
            <a:xfrm>
              <a:off x="251520" y="1268760"/>
              <a:ext cx="2088232" cy="5589240"/>
            </a:xfrm>
            <a:prstGeom prst="parallelogram">
              <a:avLst>
                <a:gd name="adj" fmla="val 766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683568" y="1268760"/>
              <a:ext cx="2736304" cy="5589240"/>
            </a:xfrm>
            <a:prstGeom prst="parallelogram">
              <a:avLst>
                <a:gd name="adj" fmla="val 60606"/>
              </a:avLst>
            </a:prstGeom>
            <a:solidFill>
              <a:srgbClr val="A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6"/>
          <p:cNvGrpSpPr>
            <a:grpSpLocks noChangeAspect="1"/>
          </p:cNvGrpSpPr>
          <p:nvPr/>
        </p:nvGrpSpPr>
        <p:grpSpPr bwMode="auto">
          <a:xfrm rot="9000000" flipH="1">
            <a:off x="10376234" y="203370"/>
            <a:ext cx="679088" cy="514603"/>
            <a:chOff x="232" y="2278"/>
            <a:chExt cx="1156" cy="876"/>
          </a:xfrm>
        </p:grpSpPr>
        <p:sp>
          <p:nvSpPr>
            <p:cNvPr id="1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2" y="2278"/>
              <a:ext cx="115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49" y="2296"/>
              <a:ext cx="1136" cy="858"/>
            </a:xfrm>
            <a:custGeom>
              <a:avLst/>
              <a:gdLst>
                <a:gd name="T0" fmla="*/ 2256 w 2271"/>
                <a:gd name="T1" fmla="*/ 162 h 1716"/>
                <a:gd name="T2" fmla="*/ 2212 w 2271"/>
                <a:gd name="T3" fmla="*/ 162 h 1716"/>
                <a:gd name="T4" fmla="*/ 2180 w 2271"/>
                <a:gd name="T5" fmla="*/ 143 h 1716"/>
                <a:gd name="T6" fmla="*/ 2119 w 2271"/>
                <a:gd name="T7" fmla="*/ 52 h 1716"/>
                <a:gd name="T8" fmla="*/ 1964 w 2271"/>
                <a:gd name="T9" fmla="*/ 0 h 1716"/>
                <a:gd name="T10" fmla="*/ 1768 w 2271"/>
                <a:gd name="T11" fmla="*/ 39 h 1716"/>
                <a:gd name="T12" fmla="*/ 1631 w 2271"/>
                <a:gd name="T13" fmla="*/ 124 h 1716"/>
                <a:gd name="T14" fmla="*/ 1544 w 2271"/>
                <a:gd name="T15" fmla="*/ 227 h 1716"/>
                <a:gd name="T16" fmla="*/ 1581 w 2271"/>
                <a:gd name="T17" fmla="*/ 319 h 1716"/>
                <a:gd name="T18" fmla="*/ 1678 w 2271"/>
                <a:gd name="T19" fmla="*/ 183 h 1716"/>
                <a:gd name="T20" fmla="*/ 1825 w 2271"/>
                <a:gd name="T21" fmla="*/ 116 h 1716"/>
                <a:gd name="T22" fmla="*/ 1950 w 2271"/>
                <a:gd name="T23" fmla="*/ 122 h 1716"/>
                <a:gd name="T24" fmla="*/ 2030 w 2271"/>
                <a:gd name="T25" fmla="*/ 186 h 1716"/>
                <a:gd name="T26" fmla="*/ 2036 w 2271"/>
                <a:gd name="T27" fmla="*/ 289 h 1716"/>
                <a:gd name="T28" fmla="*/ 1967 w 2271"/>
                <a:gd name="T29" fmla="*/ 393 h 1716"/>
                <a:gd name="T30" fmla="*/ 1842 w 2271"/>
                <a:gd name="T31" fmla="*/ 468 h 1716"/>
                <a:gd name="T32" fmla="*/ 1709 w 2271"/>
                <a:gd name="T33" fmla="*/ 484 h 1716"/>
                <a:gd name="T34" fmla="*/ 1609 w 2271"/>
                <a:gd name="T35" fmla="*/ 439 h 1716"/>
                <a:gd name="T36" fmla="*/ 1581 w 2271"/>
                <a:gd name="T37" fmla="*/ 319 h 1716"/>
                <a:gd name="T38" fmla="*/ 1529 w 2271"/>
                <a:gd name="T39" fmla="*/ 446 h 1716"/>
                <a:gd name="T40" fmla="*/ 1504 w 2271"/>
                <a:gd name="T41" fmla="*/ 501 h 1716"/>
                <a:gd name="T42" fmla="*/ 1342 w 2271"/>
                <a:gd name="T43" fmla="*/ 605 h 1716"/>
                <a:gd name="T44" fmla="*/ 1111 w 2271"/>
                <a:gd name="T45" fmla="*/ 649 h 1716"/>
                <a:gd name="T46" fmla="*/ 1153 w 2271"/>
                <a:gd name="T47" fmla="*/ 887 h 1716"/>
                <a:gd name="T48" fmla="*/ 1532 w 2271"/>
                <a:gd name="T49" fmla="*/ 892 h 1716"/>
                <a:gd name="T50" fmla="*/ 1637 w 2271"/>
                <a:gd name="T51" fmla="*/ 958 h 1716"/>
                <a:gd name="T52" fmla="*/ 1757 w 2271"/>
                <a:gd name="T53" fmla="*/ 913 h 1716"/>
                <a:gd name="T54" fmla="*/ 1607 w 2271"/>
                <a:gd name="T55" fmla="*/ 842 h 1716"/>
                <a:gd name="T56" fmla="*/ 1609 w 2271"/>
                <a:gd name="T57" fmla="*/ 759 h 1716"/>
                <a:gd name="T58" fmla="*/ 1678 w 2271"/>
                <a:gd name="T59" fmla="*/ 710 h 1716"/>
                <a:gd name="T60" fmla="*/ 1784 w 2271"/>
                <a:gd name="T61" fmla="*/ 691 h 1716"/>
                <a:gd name="T62" fmla="*/ 1890 w 2271"/>
                <a:gd name="T63" fmla="*/ 710 h 1716"/>
                <a:gd name="T64" fmla="*/ 1959 w 2271"/>
                <a:gd name="T65" fmla="*/ 759 h 1716"/>
                <a:gd name="T66" fmla="*/ 1971 w 2271"/>
                <a:gd name="T67" fmla="*/ 825 h 1716"/>
                <a:gd name="T68" fmla="*/ 1919 w 2271"/>
                <a:gd name="T69" fmla="*/ 881 h 1716"/>
                <a:gd name="T70" fmla="*/ 1822 w 2271"/>
                <a:gd name="T71" fmla="*/ 911 h 1716"/>
                <a:gd name="T72" fmla="*/ 1757 w 2271"/>
                <a:gd name="T73" fmla="*/ 913 h 1716"/>
                <a:gd name="T74" fmla="*/ 1790 w 2271"/>
                <a:gd name="T75" fmla="*/ 988 h 1716"/>
                <a:gd name="T76" fmla="*/ 1904 w 2271"/>
                <a:gd name="T77" fmla="*/ 979 h 1716"/>
                <a:gd name="T78" fmla="*/ 2054 w 2271"/>
                <a:gd name="T79" fmla="*/ 921 h 1716"/>
                <a:gd name="T80" fmla="*/ 2125 w 2271"/>
                <a:gd name="T81" fmla="*/ 822 h 1716"/>
                <a:gd name="T82" fmla="*/ 2088 w 2271"/>
                <a:gd name="T83" fmla="*/ 714 h 1716"/>
                <a:gd name="T84" fmla="*/ 1960 w 2271"/>
                <a:gd name="T85" fmla="*/ 639 h 1716"/>
                <a:gd name="T86" fmla="*/ 1782 w 2271"/>
                <a:gd name="T87" fmla="*/ 619 h 1716"/>
                <a:gd name="T88" fmla="*/ 1633 w 2271"/>
                <a:gd name="T89" fmla="*/ 649 h 1716"/>
                <a:gd name="T90" fmla="*/ 1529 w 2271"/>
                <a:gd name="T91" fmla="*/ 716 h 1716"/>
                <a:gd name="T92" fmla="*/ 1430 w 2271"/>
                <a:gd name="T93" fmla="*/ 757 h 1716"/>
                <a:gd name="T94" fmla="*/ 1616 w 2271"/>
                <a:gd name="T95" fmla="*/ 522 h 1716"/>
                <a:gd name="T96" fmla="*/ 1731 w 2271"/>
                <a:gd name="T97" fmla="*/ 547 h 1716"/>
                <a:gd name="T98" fmla="*/ 1866 w 2271"/>
                <a:gd name="T99" fmla="*/ 530 h 1716"/>
                <a:gd name="T100" fmla="*/ 2001 w 2271"/>
                <a:gd name="T101" fmla="*/ 469 h 1716"/>
                <a:gd name="T102" fmla="*/ 2103 w 2271"/>
                <a:gd name="T103" fmla="*/ 382 h 1716"/>
                <a:gd name="T104" fmla="*/ 2168 w 2271"/>
                <a:gd name="T105" fmla="*/ 282 h 1716"/>
                <a:gd name="T106" fmla="*/ 2224 w 2271"/>
                <a:gd name="T107" fmla="*/ 22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1" h="1716">
                  <a:moveTo>
                    <a:pt x="2252" y="207"/>
                  </a:moveTo>
                  <a:lnTo>
                    <a:pt x="2265" y="193"/>
                  </a:lnTo>
                  <a:lnTo>
                    <a:pt x="2271" y="183"/>
                  </a:lnTo>
                  <a:lnTo>
                    <a:pt x="2270" y="174"/>
                  </a:lnTo>
                  <a:lnTo>
                    <a:pt x="2264" y="167"/>
                  </a:lnTo>
                  <a:lnTo>
                    <a:pt x="2256" y="162"/>
                  </a:lnTo>
                  <a:lnTo>
                    <a:pt x="2248" y="159"/>
                  </a:lnTo>
                  <a:lnTo>
                    <a:pt x="2241" y="156"/>
                  </a:lnTo>
                  <a:lnTo>
                    <a:pt x="2239" y="156"/>
                  </a:lnTo>
                  <a:lnTo>
                    <a:pt x="2230" y="160"/>
                  </a:lnTo>
                  <a:lnTo>
                    <a:pt x="2221" y="161"/>
                  </a:lnTo>
                  <a:lnTo>
                    <a:pt x="2212" y="162"/>
                  </a:lnTo>
                  <a:lnTo>
                    <a:pt x="2204" y="161"/>
                  </a:lnTo>
                  <a:lnTo>
                    <a:pt x="2198" y="160"/>
                  </a:lnTo>
                  <a:lnTo>
                    <a:pt x="2192" y="159"/>
                  </a:lnTo>
                  <a:lnTo>
                    <a:pt x="2187" y="156"/>
                  </a:lnTo>
                  <a:lnTo>
                    <a:pt x="2183" y="154"/>
                  </a:lnTo>
                  <a:lnTo>
                    <a:pt x="2180" y="143"/>
                  </a:lnTo>
                  <a:lnTo>
                    <a:pt x="2177" y="131"/>
                  </a:lnTo>
                  <a:lnTo>
                    <a:pt x="2172" y="120"/>
                  </a:lnTo>
                  <a:lnTo>
                    <a:pt x="2168" y="109"/>
                  </a:lnTo>
                  <a:lnTo>
                    <a:pt x="2155" y="87"/>
                  </a:lnTo>
                  <a:lnTo>
                    <a:pt x="2139" y="69"/>
                  </a:lnTo>
                  <a:lnTo>
                    <a:pt x="2119" y="52"/>
                  </a:lnTo>
                  <a:lnTo>
                    <a:pt x="2098" y="37"/>
                  </a:lnTo>
                  <a:lnTo>
                    <a:pt x="2075" y="25"/>
                  </a:lnTo>
                  <a:lnTo>
                    <a:pt x="2050" y="15"/>
                  </a:lnTo>
                  <a:lnTo>
                    <a:pt x="2022" y="8"/>
                  </a:lnTo>
                  <a:lnTo>
                    <a:pt x="1995" y="2"/>
                  </a:lnTo>
                  <a:lnTo>
                    <a:pt x="1964" y="0"/>
                  </a:lnTo>
                  <a:lnTo>
                    <a:pt x="1933" y="0"/>
                  </a:lnTo>
                  <a:lnTo>
                    <a:pt x="1901" y="2"/>
                  </a:lnTo>
                  <a:lnTo>
                    <a:pt x="1868" y="8"/>
                  </a:lnTo>
                  <a:lnTo>
                    <a:pt x="1835" y="15"/>
                  </a:lnTo>
                  <a:lnTo>
                    <a:pt x="1801" y="25"/>
                  </a:lnTo>
                  <a:lnTo>
                    <a:pt x="1768" y="39"/>
                  </a:lnTo>
                  <a:lnTo>
                    <a:pt x="1734" y="54"/>
                  </a:lnTo>
                  <a:lnTo>
                    <a:pt x="1711" y="67"/>
                  </a:lnTo>
                  <a:lnTo>
                    <a:pt x="1689" y="79"/>
                  </a:lnTo>
                  <a:lnTo>
                    <a:pt x="1669" y="93"/>
                  </a:lnTo>
                  <a:lnTo>
                    <a:pt x="1649" y="108"/>
                  </a:lnTo>
                  <a:lnTo>
                    <a:pt x="1631" y="124"/>
                  </a:lnTo>
                  <a:lnTo>
                    <a:pt x="1613" y="140"/>
                  </a:lnTo>
                  <a:lnTo>
                    <a:pt x="1597" y="156"/>
                  </a:lnTo>
                  <a:lnTo>
                    <a:pt x="1582" y="174"/>
                  </a:lnTo>
                  <a:lnTo>
                    <a:pt x="1569" y="191"/>
                  </a:lnTo>
                  <a:lnTo>
                    <a:pt x="1556" y="208"/>
                  </a:lnTo>
                  <a:lnTo>
                    <a:pt x="1544" y="227"/>
                  </a:lnTo>
                  <a:lnTo>
                    <a:pt x="1535" y="245"/>
                  </a:lnTo>
                  <a:lnTo>
                    <a:pt x="1526" y="264"/>
                  </a:lnTo>
                  <a:lnTo>
                    <a:pt x="1519" y="282"/>
                  </a:lnTo>
                  <a:lnTo>
                    <a:pt x="1513" y="301"/>
                  </a:lnTo>
                  <a:lnTo>
                    <a:pt x="1510" y="319"/>
                  </a:lnTo>
                  <a:lnTo>
                    <a:pt x="1581" y="319"/>
                  </a:lnTo>
                  <a:lnTo>
                    <a:pt x="1589" y="295"/>
                  </a:lnTo>
                  <a:lnTo>
                    <a:pt x="1601" y="271"/>
                  </a:lnTo>
                  <a:lnTo>
                    <a:pt x="1615" y="248"/>
                  </a:lnTo>
                  <a:lnTo>
                    <a:pt x="1633" y="224"/>
                  </a:lnTo>
                  <a:lnTo>
                    <a:pt x="1654" y="204"/>
                  </a:lnTo>
                  <a:lnTo>
                    <a:pt x="1678" y="183"/>
                  </a:lnTo>
                  <a:lnTo>
                    <a:pt x="1704" y="165"/>
                  </a:lnTo>
                  <a:lnTo>
                    <a:pt x="1733" y="148"/>
                  </a:lnTo>
                  <a:lnTo>
                    <a:pt x="1756" y="138"/>
                  </a:lnTo>
                  <a:lnTo>
                    <a:pt x="1779" y="129"/>
                  </a:lnTo>
                  <a:lnTo>
                    <a:pt x="1802" y="122"/>
                  </a:lnTo>
                  <a:lnTo>
                    <a:pt x="1825" y="116"/>
                  </a:lnTo>
                  <a:lnTo>
                    <a:pt x="1847" y="113"/>
                  </a:lnTo>
                  <a:lnTo>
                    <a:pt x="1869" y="112"/>
                  </a:lnTo>
                  <a:lnTo>
                    <a:pt x="1891" y="112"/>
                  </a:lnTo>
                  <a:lnTo>
                    <a:pt x="1912" y="113"/>
                  </a:lnTo>
                  <a:lnTo>
                    <a:pt x="1931" y="116"/>
                  </a:lnTo>
                  <a:lnTo>
                    <a:pt x="1950" y="122"/>
                  </a:lnTo>
                  <a:lnTo>
                    <a:pt x="1967" y="129"/>
                  </a:lnTo>
                  <a:lnTo>
                    <a:pt x="1983" y="137"/>
                  </a:lnTo>
                  <a:lnTo>
                    <a:pt x="1998" y="147"/>
                  </a:lnTo>
                  <a:lnTo>
                    <a:pt x="2011" y="159"/>
                  </a:lnTo>
                  <a:lnTo>
                    <a:pt x="2021" y="171"/>
                  </a:lnTo>
                  <a:lnTo>
                    <a:pt x="2030" y="186"/>
                  </a:lnTo>
                  <a:lnTo>
                    <a:pt x="2037" y="203"/>
                  </a:lnTo>
                  <a:lnTo>
                    <a:pt x="2042" y="219"/>
                  </a:lnTo>
                  <a:lnTo>
                    <a:pt x="2043" y="236"/>
                  </a:lnTo>
                  <a:lnTo>
                    <a:pt x="2043" y="253"/>
                  </a:lnTo>
                  <a:lnTo>
                    <a:pt x="2041" y="272"/>
                  </a:lnTo>
                  <a:lnTo>
                    <a:pt x="2036" y="289"/>
                  </a:lnTo>
                  <a:lnTo>
                    <a:pt x="2029" y="307"/>
                  </a:lnTo>
                  <a:lnTo>
                    <a:pt x="2020" y="326"/>
                  </a:lnTo>
                  <a:lnTo>
                    <a:pt x="2010" y="343"/>
                  </a:lnTo>
                  <a:lnTo>
                    <a:pt x="1997" y="361"/>
                  </a:lnTo>
                  <a:lnTo>
                    <a:pt x="1983" y="377"/>
                  </a:lnTo>
                  <a:lnTo>
                    <a:pt x="1967" y="393"/>
                  </a:lnTo>
                  <a:lnTo>
                    <a:pt x="1950" y="409"/>
                  </a:lnTo>
                  <a:lnTo>
                    <a:pt x="1930" y="423"/>
                  </a:lnTo>
                  <a:lnTo>
                    <a:pt x="1910" y="437"/>
                  </a:lnTo>
                  <a:lnTo>
                    <a:pt x="1888" y="448"/>
                  </a:lnTo>
                  <a:lnTo>
                    <a:pt x="1865" y="458"/>
                  </a:lnTo>
                  <a:lnTo>
                    <a:pt x="1842" y="468"/>
                  </a:lnTo>
                  <a:lnTo>
                    <a:pt x="1819" y="475"/>
                  </a:lnTo>
                  <a:lnTo>
                    <a:pt x="1795" y="480"/>
                  </a:lnTo>
                  <a:lnTo>
                    <a:pt x="1772" y="484"/>
                  </a:lnTo>
                  <a:lnTo>
                    <a:pt x="1751" y="486"/>
                  </a:lnTo>
                  <a:lnTo>
                    <a:pt x="1730" y="486"/>
                  </a:lnTo>
                  <a:lnTo>
                    <a:pt x="1709" y="484"/>
                  </a:lnTo>
                  <a:lnTo>
                    <a:pt x="1688" y="480"/>
                  </a:lnTo>
                  <a:lnTo>
                    <a:pt x="1670" y="476"/>
                  </a:lnTo>
                  <a:lnTo>
                    <a:pt x="1653" y="469"/>
                  </a:lnTo>
                  <a:lnTo>
                    <a:pt x="1637" y="461"/>
                  </a:lnTo>
                  <a:lnTo>
                    <a:pt x="1623" y="450"/>
                  </a:lnTo>
                  <a:lnTo>
                    <a:pt x="1609" y="439"/>
                  </a:lnTo>
                  <a:lnTo>
                    <a:pt x="1598" y="426"/>
                  </a:lnTo>
                  <a:lnTo>
                    <a:pt x="1589" y="411"/>
                  </a:lnTo>
                  <a:lnTo>
                    <a:pt x="1581" y="389"/>
                  </a:lnTo>
                  <a:lnTo>
                    <a:pt x="1578" y="366"/>
                  </a:lnTo>
                  <a:lnTo>
                    <a:pt x="1578" y="343"/>
                  </a:lnTo>
                  <a:lnTo>
                    <a:pt x="1581" y="319"/>
                  </a:lnTo>
                  <a:lnTo>
                    <a:pt x="1510" y="319"/>
                  </a:lnTo>
                  <a:lnTo>
                    <a:pt x="1506" y="349"/>
                  </a:lnTo>
                  <a:lnTo>
                    <a:pt x="1509" y="380"/>
                  </a:lnTo>
                  <a:lnTo>
                    <a:pt x="1514" y="410"/>
                  </a:lnTo>
                  <a:lnTo>
                    <a:pt x="1525" y="438"/>
                  </a:lnTo>
                  <a:lnTo>
                    <a:pt x="1529" y="446"/>
                  </a:lnTo>
                  <a:lnTo>
                    <a:pt x="1534" y="453"/>
                  </a:lnTo>
                  <a:lnTo>
                    <a:pt x="1539" y="460"/>
                  </a:lnTo>
                  <a:lnTo>
                    <a:pt x="1543" y="467"/>
                  </a:lnTo>
                  <a:lnTo>
                    <a:pt x="1534" y="476"/>
                  </a:lnTo>
                  <a:lnTo>
                    <a:pt x="1521" y="487"/>
                  </a:lnTo>
                  <a:lnTo>
                    <a:pt x="1504" y="501"/>
                  </a:lnTo>
                  <a:lnTo>
                    <a:pt x="1484" y="517"/>
                  </a:lnTo>
                  <a:lnTo>
                    <a:pt x="1461" y="535"/>
                  </a:lnTo>
                  <a:lnTo>
                    <a:pt x="1435" y="553"/>
                  </a:lnTo>
                  <a:lnTo>
                    <a:pt x="1406" y="571"/>
                  </a:lnTo>
                  <a:lnTo>
                    <a:pt x="1375" y="589"/>
                  </a:lnTo>
                  <a:lnTo>
                    <a:pt x="1342" y="605"/>
                  </a:lnTo>
                  <a:lnTo>
                    <a:pt x="1306" y="620"/>
                  </a:lnTo>
                  <a:lnTo>
                    <a:pt x="1269" y="633"/>
                  </a:lnTo>
                  <a:lnTo>
                    <a:pt x="1231" y="643"/>
                  </a:lnTo>
                  <a:lnTo>
                    <a:pt x="1192" y="649"/>
                  </a:lnTo>
                  <a:lnTo>
                    <a:pt x="1152" y="651"/>
                  </a:lnTo>
                  <a:lnTo>
                    <a:pt x="1111" y="649"/>
                  </a:lnTo>
                  <a:lnTo>
                    <a:pt x="1070" y="641"/>
                  </a:lnTo>
                  <a:lnTo>
                    <a:pt x="974" y="747"/>
                  </a:lnTo>
                  <a:lnTo>
                    <a:pt x="0" y="1120"/>
                  </a:lnTo>
                  <a:lnTo>
                    <a:pt x="779" y="963"/>
                  </a:lnTo>
                  <a:lnTo>
                    <a:pt x="100" y="1716"/>
                  </a:lnTo>
                  <a:lnTo>
                    <a:pt x="1153" y="887"/>
                  </a:lnTo>
                  <a:lnTo>
                    <a:pt x="1494" y="818"/>
                  </a:lnTo>
                  <a:lnTo>
                    <a:pt x="1497" y="834"/>
                  </a:lnTo>
                  <a:lnTo>
                    <a:pt x="1503" y="849"/>
                  </a:lnTo>
                  <a:lnTo>
                    <a:pt x="1511" y="864"/>
                  </a:lnTo>
                  <a:lnTo>
                    <a:pt x="1520" y="878"/>
                  </a:lnTo>
                  <a:lnTo>
                    <a:pt x="1532" y="892"/>
                  </a:lnTo>
                  <a:lnTo>
                    <a:pt x="1546" y="905"/>
                  </a:lnTo>
                  <a:lnTo>
                    <a:pt x="1560" y="917"/>
                  </a:lnTo>
                  <a:lnTo>
                    <a:pt x="1578" y="929"/>
                  </a:lnTo>
                  <a:lnTo>
                    <a:pt x="1595" y="939"/>
                  </a:lnTo>
                  <a:lnTo>
                    <a:pt x="1615" y="948"/>
                  </a:lnTo>
                  <a:lnTo>
                    <a:pt x="1637" y="958"/>
                  </a:lnTo>
                  <a:lnTo>
                    <a:pt x="1658" y="966"/>
                  </a:lnTo>
                  <a:lnTo>
                    <a:pt x="1681" y="973"/>
                  </a:lnTo>
                  <a:lnTo>
                    <a:pt x="1706" y="977"/>
                  </a:lnTo>
                  <a:lnTo>
                    <a:pt x="1731" y="982"/>
                  </a:lnTo>
                  <a:lnTo>
                    <a:pt x="1757" y="985"/>
                  </a:lnTo>
                  <a:lnTo>
                    <a:pt x="1757" y="913"/>
                  </a:lnTo>
                  <a:lnTo>
                    <a:pt x="1724" y="908"/>
                  </a:lnTo>
                  <a:lnTo>
                    <a:pt x="1693" y="900"/>
                  </a:lnTo>
                  <a:lnTo>
                    <a:pt x="1665" y="890"/>
                  </a:lnTo>
                  <a:lnTo>
                    <a:pt x="1641" y="876"/>
                  </a:lnTo>
                  <a:lnTo>
                    <a:pt x="1622" y="860"/>
                  </a:lnTo>
                  <a:lnTo>
                    <a:pt x="1607" y="842"/>
                  </a:lnTo>
                  <a:lnTo>
                    <a:pt x="1597" y="824"/>
                  </a:lnTo>
                  <a:lnTo>
                    <a:pt x="1594" y="803"/>
                  </a:lnTo>
                  <a:lnTo>
                    <a:pt x="1595" y="792"/>
                  </a:lnTo>
                  <a:lnTo>
                    <a:pt x="1597" y="780"/>
                  </a:lnTo>
                  <a:lnTo>
                    <a:pt x="1602" y="770"/>
                  </a:lnTo>
                  <a:lnTo>
                    <a:pt x="1609" y="759"/>
                  </a:lnTo>
                  <a:lnTo>
                    <a:pt x="1617" y="750"/>
                  </a:lnTo>
                  <a:lnTo>
                    <a:pt x="1626" y="741"/>
                  </a:lnTo>
                  <a:lnTo>
                    <a:pt x="1638" y="732"/>
                  </a:lnTo>
                  <a:lnTo>
                    <a:pt x="1649" y="724"/>
                  </a:lnTo>
                  <a:lnTo>
                    <a:pt x="1663" y="717"/>
                  </a:lnTo>
                  <a:lnTo>
                    <a:pt x="1678" y="710"/>
                  </a:lnTo>
                  <a:lnTo>
                    <a:pt x="1693" y="705"/>
                  </a:lnTo>
                  <a:lnTo>
                    <a:pt x="1710" y="701"/>
                  </a:lnTo>
                  <a:lnTo>
                    <a:pt x="1728" y="696"/>
                  </a:lnTo>
                  <a:lnTo>
                    <a:pt x="1746" y="694"/>
                  </a:lnTo>
                  <a:lnTo>
                    <a:pt x="1764" y="691"/>
                  </a:lnTo>
                  <a:lnTo>
                    <a:pt x="1784" y="691"/>
                  </a:lnTo>
                  <a:lnTo>
                    <a:pt x="1804" y="691"/>
                  </a:lnTo>
                  <a:lnTo>
                    <a:pt x="1822" y="694"/>
                  </a:lnTo>
                  <a:lnTo>
                    <a:pt x="1840" y="696"/>
                  </a:lnTo>
                  <a:lnTo>
                    <a:pt x="1858" y="701"/>
                  </a:lnTo>
                  <a:lnTo>
                    <a:pt x="1875" y="705"/>
                  </a:lnTo>
                  <a:lnTo>
                    <a:pt x="1890" y="710"/>
                  </a:lnTo>
                  <a:lnTo>
                    <a:pt x="1905" y="717"/>
                  </a:lnTo>
                  <a:lnTo>
                    <a:pt x="1919" y="724"/>
                  </a:lnTo>
                  <a:lnTo>
                    <a:pt x="1930" y="732"/>
                  </a:lnTo>
                  <a:lnTo>
                    <a:pt x="1942" y="741"/>
                  </a:lnTo>
                  <a:lnTo>
                    <a:pt x="1951" y="750"/>
                  </a:lnTo>
                  <a:lnTo>
                    <a:pt x="1959" y="759"/>
                  </a:lnTo>
                  <a:lnTo>
                    <a:pt x="1966" y="770"/>
                  </a:lnTo>
                  <a:lnTo>
                    <a:pt x="1971" y="780"/>
                  </a:lnTo>
                  <a:lnTo>
                    <a:pt x="1973" y="792"/>
                  </a:lnTo>
                  <a:lnTo>
                    <a:pt x="1974" y="803"/>
                  </a:lnTo>
                  <a:lnTo>
                    <a:pt x="1973" y="815"/>
                  </a:lnTo>
                  <a:lnTo>
                    <a:pt x="1971" y="825"/>
                  </a:lnTo>
                  <a:lnTo>
                    <a:pt x="1966" y="837"/>
                  </a:lnTo>
                  <a:lnTo>
                    <a:pt x="1959" y="846"/>
                  </a:lnTo>
                  <a:lnTo>
                    <a:pt x="1951" y="856"/>
                  </a:lnTo>
                  <a:lnTo>
                    <a:pt x="1942" y="865"/>
                  </a:lnTo>
                  <a:lnTo>
                    <a:pt x="1930" y="873"/>
                  </a:lnTo>
                  <a:lnTo>
                    <a:pt x="1919" y="881"/>
                  </a:lnTo>
                  <a:lnTo>
                    <a:pt x="1905" y="888"/>
                  </a:lnTo>
                  <a:lnTo>
                    <a:pt x="1890" y="895"/>
                  </a:lnTo>
                  <a:lnTo>
                    <a:pt x="1875" y="900"/>
                  </a:lnTo>
                  <a:lnTo>
                    <a:pt x="1858" y="905"/>
                  </a:lnTo>
                  <a:lnTo>
                    <a:pt x="1840" y="909"/>
                  </a:lnTo>
                  <a:lnTo>
                    <a:pt x="1822" y="911"/>
                  </a:lnTo>
                  <a:lnTo>
                    <a:pt x="1804" y="914"/>
                  </a:lnTo>
                  <a:lnTo>
                    <a:pt x="1784" y="914"/>
                  </a:lnTo>
                  <a:lnTo>
                    <a:pt x="1777" y="914"/>
                  </a:lnTo>
                  <a:lnTo>
                    <a:pt x="1771" y="913"/>
                  </a:lnTo>
                  <a:lnTo>
                    <a:pt x="1764" y="913"/>
                  </a:lnTo>
                  <a:lnTo>
                    <a:pt x="1757" y="913"/>
                  </a:lnTo>
                  <a:lnTo>
                    <a:pt x="1757" y="985"/>
                  </a:lnTo>
                  <a:lnTo>
                    <a:pt x="1763" y="985"/>
                  </a:lnTo>
                  <a:lnTo>
                    <a:pt x="1770" y="986"/>
                  </a:lnTo>
                  <a:lnTo>
                    <a:pt x="1776" y="986"/>
                  </a:lnTo>
                  <a:lnTo>
                    <a:pt x="1783" y="986"/>
                  </a:lnTo>
                  <a:lnTo>
                    <a:pt x="1790" y="988"/>
                  </a:lnTo>
                  <a:lnTo>
                    <a:pt x="1797" y="988"/>
                  </a:lnTo>
                  <a:lnTo>
                    <a:pt x="1802" y="988"/>
                  </a:lnTo>
                  <a:lnTo>
                    <a:pt x="1809" y="988"/>
                  </a:lnTo>
                  <a:lnTo>
                    <a:pt x="1842" y="986"/>
                  </a:lnTo>
                  <a:lnTo>
                    <a:pt x="1873" y="984"/>
                  </a:lnTo>
                  <a:lnTo>
                    <a:pt x="1904" y="979"/>
                  </a:lnTo>
                  <a:lnTo>
                    <a:pt x="1933" y="973"/>
                  </a:lnTo>
                  <a:lnTo>
                    <a:pt x="1960" y="966"/>
                  </a:lnTo>
                  <a:lnTo>
                    <a:pt x="1987" y="956"/>
                  </a:lnTo>
                  <a:lnTo>
                    <a:pt x="2011" y="945"/>
                  </a:lnTo>
                  <a:lnTo>
                    <a:pt x="2034" y="933"/>
                  </a:lnTo>
                  <a:lnTo>
                    <a:pt x="2054" y="921"/>
                  </a:lnTo>
                  <a:lnTo>
                    <a:pt x="2072" y="906"/>
                  </a:lnTo>
                  <a:lnTo>
                    <a:pt x="2088" y="891"/>
                  </a:lnTo>
                  <a:lnTo>
                    <a:pt x="2101" y="875"/>
                  </a:lnTo>
                  <a:lnTo>
                    <a:pt x="2112" y="857"/>
                  </a:lnTo>
                  <a:lnTo>
                    <a:pt x="2119" y="840"/>
                  </a:lnTo>
                  <a:lnTo>
                    <a:pt x="2125" y="822"/>
                  </a:lnTo>
                  <a:lnTo>
                    <a:pt x="2126" y="803"/>
                  </a:lnTo>
                  <a:lnTo>
                    <a:pt x="2125" y="785"/>
                  </a:lnTo>
                  <a:lnTo>
                    <a:pt x="2119" y="766"/>
                  </a:lnTo>
                  <a:lnTo>
                    <a:pt x="2112" y="748"/>
                  </a:lnTo>
                  <a:lnTo>
                    <a:pt x="2101" y="731"/>
                  </a:lnTo>
                  <a:lnTo>
                    <a:pt x="2088" y="714"/>
                  </a:lnTo>
                  <a:lnTo>
                    <a:pt x="2072" y="699"/>
                  </a:lnTo>
                  <a:lnTo>
                    <a:pt x="2054" y="686"/>
                  </a:lnTo>
                  <a:lnTo>
                    <a:pt x="2034" y="672"/>
                  </a:lnTo>
                  <a:lnTo>
                    <a:pt x="2011" y="660"/>
                  </a:lnTo>
                  <a:lnTo>
                    <a:pt x="1987" y="649"/>
                  </a:lnTo>
                  <a:lnTo>
                    <a:pt x="1960" y="639"/>
                  </a:lnTo>
                  <a:lnTo>
                    <a:pt x="1933" y="633"/>
                  </a:lnTo>
                  <a:lnTo>
                    <a:pt x="1904" y="626"/>
                  </a:lnTo>
                  <a:lnTo>
                    <a:pt x="1873" y="621"/>
                  </a:lnTo>
                  <a:lnTo>
                    <a:pt x="1842" y="619"/>
                  </a:lnTo>
                  <a:lnTo>
                    <a:pt x="1809" y="618"/>
                  </a:lnTo>
                  <a:lnTo>
                    <a:pt x="1782" y="619"/>
                  </a:lnTo>
                  <a:lnTo>
                    <a:pt x="1754" y="620"/>
                  </a:lnTo>
                  <a:lnTo>
                    <a:pt x="1729" y="623"/>
                  </a:lnTo>
                  <a:lnTo>
                    <a:pt x="1703" y="628"/>
                  </a:lnTo>
                  <a:lnTo>
                    <a:pt x="1678" y="634"/>
                  </a:lnTo>
                  <a:lnTo>
                    <a:pt x="1655" y="641"/>
                  </a:lnTo>
                  <a:lnTo>
                    <a:pt x="1633" y="649"/>
                  </a:lnTo>
                  <a:lnTo>
                    <a:pt x="1612" y="658"/>
                  </a:lnTo>
                  <a:lnTo>
                    <a:pt x="1593" y="667"/>
                  </a:lnTo>
                  <a:lnTo>
                    <a:pt x="1574" y="679"/>
                  </a:lnTo>
                  <a:lnTo>
                    <a:pt x="1558" y="690"/>
                  </a:lnTo>
                  <a:lnTo>
                    <a:pt x="1543" y="703"/>
                  </a:lnTo>
                  <a:lnTo>
                    <a:pt x="1529" y="716"/>
                  </a:lnTo>
                  <a:lnTo>
                    <a:pt x="1518" y="729"/>
                  </a:lnTo>
                  <a:lnTo>
                    <a:pt x="1509" y="744"/>
                  </a:lnTo>
                  <a:lnTo>
                    <a:pt x="1502" y="759"/>
                  </a:lnTo>
                  <a:lnTo>
                    <a:pt x="1478" y="759"/>
                  </a:lnTo>
                  <a:lnTo>
                    <a:pt x="1453" y="758"/>
                  </a:lnTo>
                  <a:lnTo>
                    <a:pt x="1430" y="757"/>
                  </a:lnTo>
                  <a:lnTo>
                    <a:pt x="1407" y="756"/>
                  </a:lnTo>
                  <a:lnTo>
                    <a:pt x="1387" y="755"/>
                  </a:lnTo>
                  <a:lnTo>
                    <a:pt x="1366" y="754"/>
                  </a:lnTo>
                  <a:lnTo>
                    <a:pt x="1345" y="752"/>
                  </a:lnTo>
                  <a:lnTo>
                    <a:pt x="1327" y="750"/>
                  </a:lnTo>
                  <a:lnTo>
                    <a:pt x="1616" y="522"/>
                  </a:lnTo>
                  <a:lnTo>
                    <a:pt x="1633" y="529"/>
                  </a:lnTo>
                  <a:lnTo>
                    <a:pt x="1651" y="536"/>
                  </a:lnTo>
                  <a:lnTo>
                    <a:pt x="1670" y="540"/>
                  </a:lnTo>
                  <a:lnTo>
                    <a:pt x="1689" y="544"/>
                  </a:lnTo>
                  <a:lnTo>
                    <a:pt x="1710" y="546"/>
                  </a:lnTo>
                  <a:lnTo>
                    <a:pt x="1731" y="547"/>
                  </a:lnTo>
                  <a:lnTo>
                    <a:pt x="1753" y="548"/>
                  </a:lnTo>
                  <a:lnTo>
                    <a:pt x="1775" y="547"/>
                  </a:lnTo>
                  <a:lnTo>
                    <a:pt x="1797" y="545"/>
                  </a:lnTo>
                  <a:lnTo>
                    <a:pt x="1820" y="541"/>
                  </a:lnTo>
                  <a:lnTo>
                    <a:pt x="1843" y="536"/>
                  </a:lnTo>
                  <a:lnTo>
                    <a:pt x="1866" y="530"/>
                  </a:lnTo>
                  <a:lnTo>
                    <a:pt x="1889" y="523"/>
                  </a:lnTo>
                  <a:lnTo>
                    <a:pt x="1913" y="514"/>
                  </a:lnTo>
                  <a:lnTo>
                    <a:pt x="1936" y="505"/>
                  </a:lnTo>
                  <a:lnTo>
                    <a:pt x="1959" y="493"/>
                  </a:lnTo>
                  <a:lnTo>
                    <a:pt x="1980" y="482"/>
                  </a:lnTo>
                  <a:lnTo>
                    <a:pt x="2001" y="469"/>
                  </a:lnTo>
                  <a:lnTo>
                    <a:pt x="2020" y="456"/>
                  </a:lnTo>
                  <a:lnTo>
                    <a:pt x="2039" y="442"/>
                  </a:lnTo>
                  <a:lnTo>
                    <a:pt x="2056" y="429"/>
                  </a:lnTo>
                  <a:lnTo>
                    <a:pt x="2073" y="414"/>
                  </a:lnTo>
                  <a:lnTo>
                    <a:pt x="2088" y="399"/>
                  </a:lnTo>
                  <a:lnTo>
                    <a:pt x="2103" y="382"/>
                  </a:lnTo>
                  <a:lnTo>
                    <a:pt x="2117" y="366"/>
                  </a:lnTo>
                  <a:lnTo>
                    <a:pt x="2130" y="350"/>
                  </a:lnTo>
                  <a:lnTo>
                    <a:pt x="2141" y="334"/>
                  </a:lnTo>
                  <a:lnTo>
                    <a:pt x="2150" y="317"/>
                  </a:lnTo>
                  <a:lnTo>
                    <a:pt x="2159" y="299"/>
                  </a:lnTo>
                  <a:lnTo>
                    <a:pt x="2168" y="282"/>
                  </a:lnTo>
                  <a:lnTo>
                    <a:pt x="2173" y="265"/>
                  </a:lnTo>
                  <a:lnTo>
                    <a:pt x="2179" y="248"/>
                  </a:lnTo>
                  <a:lnTo>
                    <a:pt x="2192" y="242"/>
                  </a:lnTo>
                  <a:lnTo>
                    <a:pt x="2203" y="236"/>
                  </a:lnTo>
                  <a:lnTo>
                    <a:pt x="2214" y="230"/>
                  </a:lnTo>
                  <a:lnTo>
                    <a:pt x="2224" y="226"/>
                  </a:lnTo>
                  <a:lnTo>
                    <a:pt x="2232" y="221"/>
                  </a:lnTo>
                  <a:lnTo>
                    <a:pt x="2239" y="216"/>
                  </a:lnTo>
                  <a:lnTo>
                    <a:pt x="2246" y="212"/>
                  </a:lnTo>
                  <a:lnTo>
                    <a:pt x="2252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510" y="2624"/>
              <a:ext cx="415" cy="336"/>
            </a:xfrm>
            <a:custGeom>
              <a:avLst/>
              <a:gdLst>
                <a:gd name="T0" fmla="*/ 549 w 832"/>
                <a:gd name="T1" fmla="*/ 47 h 672"/>
                <a:gd name="T2" fmla="*/ 0 w 832"/>
                <a:gd name="T3" fmla="*/ 672 h 672"/>
                <a:gd name="T4" fmla="*/ 832 w 832"/>
                <a:gd name="T5" fmla="*/ 0 h 672"/>
                <a:gd name="T6" fmla="*/ 830 w 832"/>
                <a:gd name="T7" fmla="*/ 1 h 672"/>
                <a:gd name="T8" fmla="*/ 823 w 832"/>
                <a:gd name="T9" fmla="*/ 3 h 672"/>
                <a:gd name="T10" fmla="*/ 814 w 832"/>
                <a:gd name="T11" fmla="*/ 8 h 672"/>
                <a:gd name="T12" fmla="*/ 800 w 832"/>
                <a:gd name="T13" fmla="*/ 12 h 672"/>
                <a:gd name="T14" fmla="*/ 784 w 832"/>
                <a:gd name="T15" fmla="*/ 18 h 672"/>
                <a:gd name="T16" fmla="*/ 765 w 832"/>
                <a:gd name="T17" fmla="*/ 25 h 672"/>
                <a:gd name="T18" fmla="*/ 744 w 832"/>
                <a:gd name="T19" fmla="*/ 31 h 672"/>
                <a:gd name="T20" fmla="*/ 723 w 832"/>
                <a:gd name="T21" fmla="*/ 38 h 672"/>
                <a:gd name="T22" fmla="*/ 699 w 832"/>
                <a:gd name="T23" fmla="*/ 44 h 672"/>
                <a:gd name="T24" fmla="*/ 675 w 832"/>
                <a:gd name="T25" fmla="*/ 49 h 672"/>
                <a:gd name="T26" fmla="*/ 652 w 832"/>
                <a:gd name="T27" fmla="*/ 53 h 672"/>
                <a:gd name="T28" fmla="*/ 629 w 832"/>
                <a:gd name="T29" fmla="*/ 56 h 672"/>
                <a:gd name="T30" fmla="*/ 606 w 832"/>
                <a:gd name="T31" fmla="*/ 56 h 672"/>
                <a:gd name="T32" fmla="*/ 585 w 832"/>
                <a:gd name="T33" fmla="*/ 56 h 672"/>
                <a:gd name="T34" fmla="*/ 566 w 832"/>
                <a:gd name="T35" fmla="*/ 53 h 672"/>
                <a:gd name="T36" fmla="*/ 549 w 832"/>
                <a:gd name="T37" fmla="*/ 4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72">
                  <a:moveTo>
                    <a:pt x="549" y="47"/>
                  </a:moveTo>
                  <a:lnTo>
                    <a:pt x="0" y="672"/>
                  </a:lnTo>
                  <a:lnTo>
                    <a:pt x="832" y="0"/>
                  </a:lnTo>
                  <a:lnTo>
                    <a:pt x="830" y="1"/>
                  </a:lnTo>
                  <a:lnTo>
                    <a:pt x="823" y="3"/>
                  </a:lnTo>
                  <a:lnTo>
                    <a:pt x="814" y="8"/>
                  </a:lnTo>
                  <a:lnTo>
                    <a:pt x="800" y="12"/>
                  </a:lnTo>
                  <a:lnTo>
                    <a:pt x="784" y="18"/>
                  </a:lnTo>
                  <a:lnTo>
                    <a:pt x="765" y="25"/>
                  </a:lnTo>
                  <a:lnTo>
                    <a:pt x="744" y="31"/>
                  </a:lnTo>
                  <a:lnTo>
                    <a:pt x="723" y="38"/>
                  </a:lnTo>
                  <a:lnTo>
                    <a:pt x="699" y="44"/>
                  </a:lnTo>
                  <a:lnTo>
                    <a:pt x="675" y="49"/>
                  </a:lnTo>
                  <a:lnTo>
                    <a:pt x="652" y="53"/>
                  </a:lnTo>
                  <a:lnTo>
                    <a:pt x="629" y="56"/>
                  </a:lnTo>
                  <a:lnTo>
                    <a:pt x="606" y="56"/>
                  </a:lnTo>
                  <a:lnTo>
                    <a:pt x="585" y="56"/>
                  </a:lnTo>
                  <a:lnTo>
                    <a:pt x="566" y="53"/>
                  </a:lnTo>
                  <a:lnTo>
                    <a:pt x="549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81" y="2670"/>
              <a:ext cx="34" cy="30"/>
            </a:xfrm>
            <a:custGeom>
              <a:avLst/>
              <a:gdLst>
                <a:gd name="T0" fmla="*/ 35 w 68"/>
                <a:gd name="T1" fmla="*/ 60 h 60"/>
                <a:gd name="T2" fmla="*/ 47 w 68"/>
                <a:gd name="T3" fmla="*/ 58 h 60"/>
                <a:gd name="T4" fmla="*/ 59 w 68"/>
                <a:gd name="T5" fmla="*/ 51 h 60"/>
                <a:gd name="T6" fmla="*/ 66 w 68"/>
                <a:gd name="T7" fmla="*/ 41 h 60"/>
                <a:gd name="T8" fmla="*/ 68 w 68"/>
                <a:gd name="T9" fmla="*/ 30 h 60"/>
                <a:gd name="T10" fmla="*/ 66 w 68"/>
                <a:gd name="T11" fmla="*/ 18 h 60"/>
                <a:gd name="T12" fmla="*/ 59 w 68"/>
                <a:gd name="T13" fmla="*/ 9 h 60"/>
                <a:gd name="T14" fmla="*/ 47 w 68"/>
                <a:gd name="T15" fmla="*/ 2 h 60"/>
                <a:gd name="T16" fmla="*/ 35 w 68"/>
                <a:gd name="T17" fmla="*/ 0 h 60"/>
                <a:gd name="T18" fmla="*/ 28 w 68"/>
                <a:gd name="T19" fmla="*/ 1 h 60"/>
                <a:gd name="T20" fmla="*/ 22 w 68"/>
                <a:gd name="T21" fmla="*/ 2 h 60"/>
                <a:gd name="T22" fmla="*/ 15 w 68"/>
                <a:gd name="T23" fmla="*/ 6 h 60"/>
                <a:gd name="T24" fmla="*/ 10 w 68"/>
                <a:gd name="T25" fmla="*/ 9 h 60"/>
                <a:gd name="T26" fmla="*/ 6 w 68"/>
                <a:gd name="T27" fmla="*/ 14 h 60"/>
                <a:gd name="T28" fmla="*/ 2 w 68"/>
                <a:gd name="T29" fmla="*/ 18 h 60"/>
                <a:gd name="T30" fmla="*/ 1 w 68"/>
                <a:gd name="T31" fmla="*/ 24 h 60"/>
                <a:gd name="T32" fmla="*/ 0 w 68"/>
                <a:gd name="T33" fmla="*/ 30 h 60"/>
                <a:gd name="T34" fmla="*/ 1 w 68"/>
                <a:gd name="T35" fmla="*/ 36 h 60"/>
                <a:gd name="T36" fmla="*/ 2 w 68"/>
                <a:gd name="T37" fmla="*/ 41 h 60"/>
                <a:gd name="T38" fmla="*/ 6 w 68"/>
                <a:gd name="T39" fmla="*/ 46 h 60"/>
                <a:gd name="T40" fmla="*/ 10 w 68"/>
                <a:gd name="T41" fmla="*/ 51 h 60"/>
                <a:gd name="T42" fmla="*/ 15 w 68"/>
                <a:gd name="T43" fmla="*/ 54 h 60"/>
                <a:gd name="T44" fmla="*/ 22 w 68"/>
                <a:gd name="T45" fmla="*/ 58 h 60"/>
                <a:gd name="T46" fmla="*/ 28 w 68"/>
                <a:gd name="T47" fmla="*/ 59 h 60"/>
                <a:gd name="T48" fmla="*/ 35 w 68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0">
                  <a:moveTo>
                    <a:pt x="35" y="60"/>
                  </a:moveTo>
                  <a:lnTo>
                    <a:pt x="47" y="58"/>
                  </a:lnTo>
                  <a:lnTo>
                    <a:pt x="59" y="51"/>
                  </a:lnTo>
                  <a:lnTo>
                    <a:pt x="66" y="41"/>
                  </a:lnTo>
                  <a:lnTo>
                    <a:pt x="68" y="30"/>
                  </a:lnTo>
                  <a:lnTo>
                    <a:pt x="66" y="18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10" y="51"/>
                  </a:lnTo>
                  <a:lnTo>
                    <a:pt x="15" y="54"/>
                  </a:lnTo>
                  <a:lnTo>
                    <a:pt x="22" y="58"/>
                  </a:lnTo>
                  <a:lnTo>
                    <a:pt x="28" y="59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64" y="2704"/>
              <a:ext cx="240" cy="91"/>
            </a:xfrm>
            <a:custGeom>
              <a:avLst/>
              <a:gdLst>
                <a:gd name="T0" fmla="*/ 479 w 479"/>
                <a:gd name="T1" fmla="*/ 0 h 182"/>
                <a:gd name="T2" fmla="*/ 379 w 479"/>
                <a:gd name="T3" fmla="*/ 91 h 182"/>
                <a:gd name="T4" fmla="*/ 0 w 479"/>
                <a:gd name="T5" fmla="*/ 182 h 182"/>
                <a:gd name="T6" fmla="*/ 479 w 479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82">
                  <a:moveTo>
                    <a:pt x="479" y="0"/>
                  </a:moveTo>
                  <a:lnTo>
                    <a:pt x="379" y="91"/>
                  </a:lnTo>
                  <a:lnTo>
                    <a:pt x="0" y="18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46907" y="572631"/>
            <a:ext cx="5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제</a:t>
            </a:r>
            <a:r>
              <a:rPr lang="en-US" altLang="ko-KR" dirty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(1NF) </a:t>
            </a:r>
            <a:r>
              <a:rPr lang="ko-KR" altLang="en-US" dirty="0" smtClean="0"/>
              <a:t>이상현상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28388" y="1050213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삽입이상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928387" y="2805072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삭제이상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928387" y="4550882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③ </a:t>
            </a:r>
            <a:r>
              <a:rPr lang="ko-KR" altLang="en-US" dirty="0" smtClean="0"/>
              <a:t>갱신이상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174930" y="2158741"/>
            <a:ext cx="831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매장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디자이너 정보를 추가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매장정보가 존재하지 않아 삽입이상이 생긴다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83261"/>
              </p:ext>
            </p:extLst>
          </p:nvPr>
        </p:nvGraphicFramePr>
        <p:xfrm>
          <a:off x="2492091" y="3264278"/>
          <a:ext cx="7266421" cy="655884"/>
        </p:xfrm>
        <a:graphic>
          <a:graphicData uri="http://schemas.openxmlformats.org/drawingml/2006/table">
            <a:tbl>
              <a:tblPr/>
              <a:tblGrid>
                <a:gridCol w="1105760"/>
                <a:gridCol w="1008550"/>
                <a:gridCol w="1591808"/>
                <a:gridCol w="1017403"/>
                <a:gridCol w="1133360"/>
                <a:gridCol w="1409540"/>
              </a:tblGrid>
              <a:tr h="327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매장주소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번호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핸드폰번호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27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구파발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02-345-3000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은평구 진관동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서롤리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010-2450-2020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199992" y="3908695"/>
            <a:ext cx="831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구파발 매장정보가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밖에 없는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디자이너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서롤리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의 정보를 삭제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구파발 매장정보가 사라지는 이상현상이 생긴다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0468"/>
              </p:ext>
            </p:extLst>
          </p:nvPr>
        </p:nvGraphicFramePr>
        <p:xfrm>
          <a:off x="2503026" y="4969488"/>
          <a:ext cx="7365250" cy="962016"/>
        </p:xfrm>
        <a:graphic>
          <a:graphicData uri="http://schemas.openxmlformats.org/drawingml/2006/table">
            <a:tbl>
              <a:tblPr/>
              <a:tblGrid>
                <a:gridCol w="1120799"/>
                <a:gridCol w="1022267"/>
                <a:gridCol w="1546478"/>
                <a:gridCol w="1023042"/>
                <a:gridCol w="1223953"/>
                <a:gridCol w="1428711"/>
              </a:tblGrid>
              <a:tr h="24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매장주소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번호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핸드폰번호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돈암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돈암동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010-5002-5560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성신여대점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02-940-1000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성북구 돈암동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박수진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010-4245-6007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199992" y="5931504"/>
            <a:ext cx="831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성신여대점의</a:t>
            </a:r>
            <a:r>
              <a:rPr lang="ko-KR" altLang="en-US" dirty="0" smtClean="0"/>
              <a:t> 주소가 변경이 되었을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모든 성신여대 레코드가 갱신되어야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59435"/>
              </p:ext>
            </p:extLst>
          </p:nvPr>
        </p:nvGraphicFramePr>
        <p:xfrm>
          <a:off x="2404071" y="1428598"/>
          <a:ext cx="7699594" cy="635592"/>
        </p:xfrm>
        <a:graphic>
          <a:graphicData uri="http://schemas.openxmlformats.org/drawingml/2006/table">
            <a:tbl>
              <a:tblPr/>
              <a:tblGrid>
                <a:gridCol w="1229233"/>
                <a:gridCol w="1121169"/>
                <a:gridCol w="1769556"/>
                <a:gridCol w="926973"/>
                <a:gridCol w="1126252"/>
                <a:gridCol w="1526411"/>
              </a:tblGrid>
              <a:tr h="3177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매장주소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번호</a:t>
                      </a:r>
                      <a:endParaRPr lang="ko-KR" altLang="en-US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 핸드폰번호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1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8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1438</Words>
  <Application>Microsoft Office PowerPoint</Application>
  <PresentationFormat>와이드스크린</PresentationFormat>
  <Paragraphs>769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HY견고딕</vt:lpstr>
      <vt:lpstr>맑은 고딕</vt:lpstr>
      <vt:lpstr>-윤고딕330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nari</dc:creator>
  <cp:lastModifiedBy>nari</cp:lastModifiedBy>
  <cp:revision>68</cp:revision>
  <dcterms:created xsi:type="dcterms:W3CDTF">2017-05-09T11:15:17Z</dcterms:created>
  <dcterms:modified xsi:type="dcterms:W3CDTF">2017-05-15T06:27:43Z</dcterms:modified>
</cp:coreProperties>
</file>