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8" r:id="rId10"/>
    <p:sldId id="269" r:id="rId11"/>
    <p:sldId id="263" r:id="rId12"/>
    <p:sldId id="264" r:id="rId13"/>
    <p:sldId id="271" r:id="rId14"/>
    <p:sldId id="270" r:id="rId15"/>
    <p:sldId id="272" r:id="rId16"/>
    <p:sldId id="265" r:id="rId17"/>
    <p:sldId id="273" r:id="rId18"/>
    <p:sldId id="274" r:id="rId19"/>
    <p:sldId id="275" r:id="rId20"/>
    <p:sldId id="281" r:id="rId21"/>
    <p:sldId id="282" r:id="rId22"/>
    <p:sldId id="283" r:id="rId23"/>
    <p:sldId id="284" r:id="rId24"/>
    <p:sldId id="276" r:id="rId25"/>
    <p:sldId id="27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3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3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1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4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4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8D65E20-4215-4963-941B-1B6893F9D2BE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5D199F-02B0-491F-B4D7-287A1D3B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0840;&#29699;&#38144;&#37327;&#39292;&#22270;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0840;&#29699;&#20154;&#22343;&#38144;&#37327;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0219;&#22825;&#22530;&#21457;&#21806;&#28216;&#25103;&#38144;&#37327;&#36235;&#21183;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&#21382;&#24180;&#28216;&#25103;&#24066;&#22330;&#21344;&#27604;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CD34C5-CB76-4A33-84F4-0B540A2FC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A77C5D-94D4-4CD2-B7A5-81E5D573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ED7066-2EF1-491B-8DF0-28B7F33B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7" y="250657"/>
            <a:ext cx="7646343" cy="42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4F4A54-A867-48B0-85EF-0DC978EB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2D0789-0C2E-43FF-93D0-ED9D4FB4A87C}"/>
              </a:ext>
            </a:extLst>
          </p:cNvPr>
          <p:cNvSpPr txBox="1"/>
          <p:nvPr/>
        </p:nvSpPr>
        <p:spPr>
          <a:xfrm>
            <a:off x="1266738" y="5780015"/>
            <a:ext cx="566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由于大家都知道的原因，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统计结果中不包含中国大陆市场</a:t>
            </a:r>
          </a:p>
        </p:txBody>
      </p:sp>
    </p:spTree>
    <p:extLst>
      <p:ext uri="{BB962C8B-B14F-4D97-AF65-F5344CB8AC3E}">
        <p14:creationId xmlns:p14="http://schemas.microsoft.com/office/powerpoint/2010/main" val="396845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5820CE-66F8-40A8-9D9B-95FA7E81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CB08AD-6D1A-4801-88BF-0A93B6D5C087}"/>
              </a:ext>
            </a:extLst>
          </p:cNvPr>
          <p:cNvSpPr txBox="1"/>
          <p:nvPr/>
        </p:nvSpPr>
        <p:spPr>
          <a:xfrm>
            <a:off x="461394" y="260059"/>
            <a:ext cx="331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D8D308-3FA0-4A7C-9826-A3A9539136C6}"/>
              </a:ext>
            </a:extLst>
          </p:cNvPr>
          <p:cNvSpPr txBox="1"/>
          <p:nvPr/>
        </p:nvSpPr>
        <p:spPr>
          <a:xfrm>
            <a:off x="461394" y="1612084"/>
            <a:ext cx="11258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1980-2016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年间，全世界一共发售了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89.2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亿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套游戏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北美市场贡献了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49.27%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的游戏总销量，位列第一，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欧洲市场以</a:t>
            </a:r>
            <a:r>
              <a:rPr lang="en-US" altLang="zh-CN" sz="36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27.8%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紧随其后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北美市场，欧洲市场，日本市场占据了全球游戏销量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91.05%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其余地区只分得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8.95%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形 6" descr="剧本">
            <a:hlinkClick r:id="rId3" action="ppaction://hlinkfile"/>
            <a:extLst>
              <a:ext uri="{FF2B5EF4-FFF2-40B4-BE49-F238E27FC236}">
                <a16:creationId xmlns:a16="http://schemas.microsoft.com/office/drawing/2014/main" id="{52870F2A-799B-4BDC-9529-23A8098E2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6206" y="348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5820CE-66F8-40A8-9D9B-95FA7E81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CB08AD-6D1A-4801-88BF-0A93B6D5C087}"/>
              </a:ext>
            </a:extLst>
          </p:cNvPr>
          <p:cNvSpPr txBox="1"/>
          <p:nvPr/>
        </p:nvSpPr>
        <p:spPr>
          <a:xfrm>
            <a:off x="461394" y="260059"/>
            <a:ext cx="331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D8D308-3FA0-4A7C-9826-A3A9539136C6}"/>
              </a:ext>
            </a:extLst>
          </p:cNvPr>
          <p:cNvSpPr txBox="1"/>
          <p:nvPr/>
        </p:nvSpPr>
        <p:spPr>
          <a:xfrm>
            <a:off x="461394" y="1612084"/>
            <a:ext cx="11258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按照人口比例换算，北美市场平均每人购买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11.94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套游戏，是全球平均值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1.14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套的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10.47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形 6" descr="剧本">
            <a:hlinkClick r:id="rId3" action="ppaction://hlinkfile"/>
            <a:extLst>
              <a:ext uri="{FF2B5EF4-FFF2-40B4-BE49-F238E27FC236}">
                <a16:creationId xmlns:a16="http://schemas.microsoft.com/office/drawing/2014/main" id="{52870F2A-799B-4BDC-9529-23A8098E2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518" y="5292008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B57D8-E27B-4203-A1F3-7B5B7170C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24" y="2946652"/>
            <a:ext cx="7114286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5820CE-66F8-40A8-9D9B-95FA7E81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CB08AD-6D1A-4801-88BF-0A93B6D5C087}"/>
              </a:ext>
            </a:extLst>
          </p:cNvPr>
          <p:cNvSpPr txBox="1"/>
          <p:nvPr/>
        </p:nvSpPr>
        <p:spPr>
          <a:xfrm>
            <a:off x="461394" y="260059"/>
            <a:ext cx="331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F04D0-99C2-49C7-AFFA-641321D403A0}"/>
              </a:ext>
            </a:extLst>
          </p:cNvPr>
          <p:cNvSpPr txBox="1"/>
          <p:nvPr/>
        </p:nvSpPr>
        <p:spPr>
          <a:xfrm>
            <a:off x="3775046" y="436063"/>
            <a:ext cx="1125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将游戏总销量按照发行做出词云图：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AA6CBD-E999-40D0-AE77-CBA68575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29" y="1482820"/>
            <a:ext cx="5952378" cy="5210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C86541-7B73-4979-A631-555DC13F5351}"/>
              </a:ext>
            </a:extLst>
          </p:cNvPr>
          <p:cNvSpPr txBox="1"/>
          <p:nvPr/>
        </p:nvSpPr>
        <p:spPr>
          <a:xfrm>
            <a:off x="603463" y="1293005"/>
            <a:ext cx="5174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Nintendo	1786.55		</a:t>
            </a:r>
            <a:r>
              <a:rPr lang="zh-CN" altLang="en-US" b="1" dirty="0">
                <a:solidFill>
                  <a:schemeClr val="bg1"/>
                </a:solidFill>
              </a:rPr>
              <a:t>任天堂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EA	1110.31				EA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Activision	727.45		</a:t>
            </a:r>
            <a:r>
              <a:rPr lang="zh-CN" altLang="en-US" b="1" dirty="0">
                <a:solidFill>
                  <a:schemeClr val="bg1"/>
                </a:solidFill>
              </a:rPr>
              <a:t>动视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Sony 	607.49			</a:t>
            </a:r>
            <a:r>
              <a:rPr lang="zh-CN" altLang="en-US" b="1" dirty="0">
                <a:solidFill>
                  <a:schemeClr val="bg1"/>
                </a:solidFill>
              </a:rPr>
              <a:t>索尼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Ubisoft	474.71			</a:t>
            </a:r>
            <a:r>
              <a:rPr lang="zh-CN" altLang="en-US" b="1" dirty="0">
                <a:solidFill>
                  <a:schemeClr val="bg1"/>
                </a:solidFill>
              </a:rPr>
              <a:t>育碧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Take-Two	399.53		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THQ	340.76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Konami	283.63			</a:t>
            </a:r>
            <a:r>
              <a:rPr lang="zh-CN" altLang="en-US" b="1" dirty="0">
                <a:solidFill>
                  <a:schemeClr val="bg1"/>
                </a:solidFill>
              </a:rPr>
              <a:t>科乐美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Sega	272.98			</a:t>
            </a:r>
            <a:r>
              <a:rPr lang="zh-CN" altLang="en-US" b="1" dirty="0">
                <a:solidFill>
                  <a:schemeClr val="bg1"/>
                </a:solidFill>
              </a:rPr>
              <a:t>世嘉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Bandai Namco	254.09	</a:t>
            </a:r>
            <a:r>
              <a:rPr lang="zh-CN" altLang="en-US" b="1" dirty="0">
                <a:solidFill>
                  <a:schemeClr val="bg1"/>
                </a:solidFill>
              </a:rPr>
              <a:t>万代南梦宫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Microsoft	245.79		</a:t>
            </a:r>
            <a:r>
              <a:rPr lang="zh-CN" altLang="en-US" b="1" dirty="0">
                <a:solidFill>
                  <a:schemeClr val="bg1"/>
                </a:solidFill>
              </a:rPr>
              <a:t>微软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Capcom		200.89		</a:t>
            </a:r>
            <a:r>
              <a:rPr lang="zh-CN" altLang="en-US" b="1" dirty="0">
                <a:solidFill>
                  <a:schemeClr val="bg1"/>
                </a:solidFill>
              </a:rPr>
              <a:t>卡普空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Atari	157.22			</a:t>
            </a:r>
            <a:r>
              <a:rPr lang="zh-CN" altLang="en-US" b="1" dirty="0">
                <a:solidFill>
                  <a:schemeClr val="bg1"/>
                </a:solidFill>
              </a:rPr>
              <a:t>雅达利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Warner Bros.	153.89	</a:t>
            </a:r>
            <a:r>
              <a:rPr lang="zh-CN" altLang="en-US" b="1" dirty="0">
                <a:solidFill>
                  <a:schemeClr val="bg1"/>
                </a:solidFill>
              </a:rPr>
              <a:t>华纳兄弟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Square </a:t>
            </a:r>
            <a:r>
              <a:rPr lang="en-US" altLang="zh-CN" b="1" dirty="0" err="1">
                <a:solidFill>
                  <a:schemeClr val="bg1"/>
                </a:solidFill>
              </a:rPr>
              <a:t>Enix</a:t>
            </a:r>
            <a:r>
              <a:rPr lang="en-US" altLang="zh-CN" b="1" dirty="0">
                <a:solidFill>
                  <a:schemeClr val="bg1"/>
                </a:solidFill>
              </a:rPr>
              <a:t>	145.18		</a:t>
            </a:r>
            <a:r>
              <a:rPr lang="zh-CN" altLang="en-US" b="1" dirty="0">
                <a:solidFill>
                  <a:schemeClr val="bg1"/>
                </a:solidFill>
              </a:rPr>
              <a:t>史克威尔</a:t>
            </a:r>
            <a:r>
              <a:rPr lang="en-US" altLang="zh-CN" b="1" dirty="0">
                <a:solidFill>
                  <a:schemeClr val="bg1"/>
                </a:solidFill>
              </a:rPr>
              <a:t>·</a:t>
            </a:r>
            <a:r>
              <a:rPr lang="zh-CN" altLang="en-US" b="1" dirty="0">
                <a:solidFill>
                  <a:schemeClr val="bg1"/>
                </a:solidFill>
              </a:rPr>
              <a:t>艾尼克斯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Disney	119.96			</a:t>
            </a:r>
            <a:r>
              <a:rPr lang="zh-CN" altLang="en-US" b="1" dirty="0">
                <a:solidFill>
                  <a:schemeClr val="bg1"/>
                </a:solidFill>
              </a:rPr>
              <a:t>迪士尼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Eidos	98.97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LucasArts</a:t>
            </a:r>
            <a:r>
              <a:rPr lang="en-US" altLang="zh-CN" b="1" dirty="0">
                <a:solidFill>
                  <a:schemeClr val="bg1"/>
                </a:solidFill>
              </a:rPr>
              <a:t>	87.34</a:t>
            </a:r>
          </a:p>
          <a:p>
            <a:r>
              <a:rPr lang="en-US" altLang="zh-CN" b="1" dirty="0"/>
              <a:t>Bethesda	82.14		</a:t>
            </a:r>
            <a:r>
              <a:rPr lang="zh-CN" altLang="en-US" b="1" dirty="0"/>
              <a:t>贝塞斯达</a:t>
            </a:r>
            <a:endParaRPr lang="en-US" altLang="zh-CN" b="1" dirty="0"/>
          </a:p>
          <a:p>
            <a:r>
              <a:rPr lang="en-US" altLang="zh-CN" b="1" dirty="0"/>
              <a:t>Midway games	69.84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806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5820CE-66F8-40A8-9D9B-95FA7E81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CB08AD-6D1A-4801-88BF-0A93B6D5C087}"/>
              </a:ext>
            </a:extLst>
          </p:cNvPr>
          <p:cNvSpPr txBox="1"/>
          <p:nvPr/>
        </p:nvSpPr>
        <p:spPr>
          <a:xfrm>
            <a:off x="461394" y="4446"/>
            <a:ext cx="331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F04D0-99C2-49C7-AFFA-641321D403A0}"/>
              </a:ext>
            </a:extLst>
          </p:cNvPr>
          <p:cNvSpPr txBox="1"/>
          <p:nvPr/>
        </p:nvSpPr>
        <p:spPr>
          <a:xfrm>
            <a:off x="3775046" y="211487"/>
            <a:ext cx="1125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将发行商按照地域放置：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6A3AA7-FABE-4540-A26A-F43E22638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52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011D9-CE2A-4697-A035-77E0B913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82" y="1405636"/>
            <a:ext cx="6167431" cy="3098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0A3789-B242-4D03-BFEC-137036DC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50" y="4665678"/>
            <a:ext cx="3904762" cy="21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C7412-E6D2-4714-B139-44D95425D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71" y="4804068"/>
            <a:ext cx="2652995" cy="2053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A9E8DB-3397-4DDF-8A83-758837188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6626" y="207785"/>
            <a:ext cx="1171429" cy="1123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41E90D-EB49-4712-AEAA-3C326037D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7103" y="1612158"/>
            <a:ext cx="1380952" cy="13428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905D92-59E9-4544-9D08-5478F15DD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50" y="4519034"/>
            <a:ext cx="1895238" cy="22952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F2222F-CD1C-4604-A391-ABE2076F1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533" y="3110533"/>
            <a:ext cx="1967927" cy="14118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B71FE64-9AF7-4819-BD7A-487214D531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3" y="1852652"/>
            <a:ext cx="2009524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形 11" descr="剧本">
            <a:hlinkClick r:id="rId3" action="ppaction://hlinkfile"/>
            <a:extLst>
              <a:ext uri="{FF2B5EF4-FFF2-40B4-BE49-F238E27FC236}">
                <a16:creationId xmlns:a16="http://schemas.microsoft.com/office/drawing/2014/main" id="{EFCF6540-3CC9-4CE4-99FC-8F6366A27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7695" y="105561"/>
            <a:ext cx="5027802" cy="50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7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E6268F-5C33-4891-87B6-DBBC35A4B0CB}"/>
              </a:ext>
            </a:extLst>
          </p:cNvPr>
          <p:cNvSpPr txBox="1"/>
          <p:nvPr/>
        </p:nvSpPr>
        <p:spPr>
          <a:xfrm>
            <a:off x="1442907" y="1535185"/>
            <a:ext cx="7029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1985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1989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2006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2009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2017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9F4B3-13DA-45EC-9EA7-CA28A2C8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45" y="1258282"/>
            <a:ext cx="7600000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79204-692B-40E2-9E6F-585656E9A524}"/>
              </a:ext>
            </a:extLst>
          </p:cNvPr>
          <p:cNvSpPr txBox="1"/>
          <p:nvPr/>
        </p:nvSpPr>
        <p:spPr>
          <a:xfrm>
            <a:off x="931177" y="1355075"/>
            <a:ext cx="9764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1985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·1983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雅达利大崩溃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·1985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任天堂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红白机进入欧美市场，起名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NES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E002D9-CEF7-4EB6-9FA6-CE8A1D2C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33" y="3583943"/>
            <a:ext cx="475238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A1636-B2B1-4467-88A3-D58C3958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483C8B-4F5A-4C0F-96F4-94364EC3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62" y="400428"/>
            <a:ext cx="10390476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79204-692B-40E2-9E6F-585656E9A524}"/>
              </a:ext>
            </a:extLst>
          </p:cNvPr>
          <p:cNvSpPr txBox="1"/>
          <p:nvPr/>
        </p:nvSpPr>
        <p:spPr>
          <a:xfrm>
            <a:off x="931177" y="1355075"/>
            <a:ext cx="9764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1989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掌机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Game Boy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发售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·NES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后续机型“超级任天堂”发售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2CF12-BF4B-4984-B6D5-6529CACF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9668"/>
            <a:ext cx="238095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79204-692B-40E2-9E6F-585656E9A524}"/>
              </a:ext>
            </a:extLst>
          </p:cNvPr>
          <p:cNvSpPr txBox="1"/>
          <p:nvPr/>
        </p:nvSpPr>
        <p:spPr>
          <a:xfrm>
            <a:off x="931177" y="1355075"/>
            <a:ext cx="97647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2004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掌机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NDS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发售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2006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体感游戏主机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Wii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84A01-4D84-40BC-83B7-15C085B3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81" y="3564194"/>
            <a:ext cx="2523809" cy="21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0C8118-284D-4C00-90E9-52C962BA2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534" y="3530860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79204-692B-40E2-9E6F-585656E9A524}"/>
              </a:ext>
            </a:extLst>
          </p:cNvPr>
          <p:cNvSpPr txBox="1"/>
          <p:nvPr/>
        </p:nvSpPr>
        <p:spPr>
          <a:xfrm>
            <a:off x="863444" y="1355075"/>
            <a:ext cx="9764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·NDS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新机型发售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·Nintendo Switch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发售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5BD397-FB5F-4D01-B53B-0A90C19E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22" y="3007647"/>
            <a:ext cx="4621508" cy="2835925"/>
          </a:xfrm>
          <a:prstGeom prst="rect">
            <a:avLst/>
          </a:prstGeom>
        </p:spPr>
      </p:pic>
      <p:pic>
        <p:nvPicPr>
          <p:cNvPr id="8" name="图形 7" descr="剧本">
            <a:hlinkClick r:id="rId4" action="ppaction://hlinkfile"/>
            <a:extLst>
              <a:ext uri="{FF2B5EF4-FFF2-40B4-BE49-F238E27FC236}">
                <a16:creationId xmlns:a16="http://schemas.microsoft.com/office/drawing/2014/main" id="{0490920C-840D-463E-B0EF-115EC8ADE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5830" y="1735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1A3785-57A5-43CA-BF5A-F406CD77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76" y="1605190"/>
            <a:ext cx="7619048" cy="364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925BC-DD2C-4012-9B0C-2D557B85F497}"/>
              </a:ext>
            </a:extLst>
          </p:cNvPr>
          <p:cNvSpPr txBox="1"/>
          <p:nvPr/>
        </p:nvSpPr>
        <p:spPr>
          <a:xfrm>
            <a:off x="67112" y="239338"/>
            <a:ext cx="399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任天堂 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 EA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3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AF329-AE03-4659-B4F2-FBA7E931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925BC-DD2C-4012-9B0C-2D557B85F497}"/>
              </a:ext>
            </a:extLst>
          </p:cNvPr>
          <p:cNvSpPr txBox="1"/>
          <p:nvPr/>
        </p:nvSpPr>
        <p:spPr>
          <a:xfrm>
            <a:off x="67112" y="239338"/>
            <a:ext cx="399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可视化结论：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E1AA5-948E-481A-843E-8E259301655E}"/>
              </a:ext>
            </a:extLst>
          </p:cNvPr>
          <p:cNvSpPr txBox="1"/>
          <p:nvPr/>
        </p:nvSpPr>
        <p:spPr>
          <a:xfrm>
            <a:off x="612396" y="1526796"/>
            <a:ext cx="11140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在电子游戏五十年来的销售历程中，其市场分布具有明显的离散化集中化趋势，欧美市场始终处于主导地位，</a:t>
            </a:r>
            <a:r>
              <a:rPr lang="en-US" altLang="zh-CN" dirty="0">
                <a:solidFill>
                  <a:schemeClr val="bg1"/>
                </a:solidFill>
              </a:rPr>
              <a:t>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整体分布为美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欧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其他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以任天堂为首的日本游戏出版厂商在市场中拥有举足轻重的地位，任天堂坐拥龙头老大之位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同时进行主机开发与游戏发行工作的厂商，其游戏销量高峰期与其新主机产品的发布时间直接挂钩；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仅进行游戏发行工作的厂商销量曲线则更加平滑。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随着电子游戏载体的更迭，游戏市场也随之发生变化，从雅达利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任天堂一家独大，到任天堂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索尼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世嘉占据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市场五成，再到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端游戏的崛起，数据分析图表将这一变化过程可视化呈现出来。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6D7BE7-2625-419F-881F-5763A068C34E}"/>
              </a:ext>
            </a:extLst>
          </p:cNvPr>
          <p:cNvSpPr txBox="1"/>
          <p:nvPr/>
        </p:nvSpPr>
        <p:spPr>
          <a:xfrm>
            <a:off x="8986009" y="5817171"/>
            <a:ext cx="276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纪录片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主机战争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书籍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任天堂哲学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76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2F72E4-E74F-4479-AB54-72F6B533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1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DA5726-74EC-4EBA-BF55-4E36F50C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957CC-1A6D-4D92-983B-5AFEA01D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159F2A-7C6F-4364-A5F1-199064F16148}"/>
              </a:ext>
            </a:extLst>
          </p:cNvPr>
          <p:cNvSpPr txBox="1"/>
          <p:nvPr/>
        </p:nvSpPr>
        <p:spPr>
          <a:xfrm>
            <a:off x="1451295" y="1558644"/>
            <a:ext cx="331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为什么选这个？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E618C2-9F47-45AF-A20E-11FC4A1AAE73}"/>
              </a:ext>
            </a:extLst>
          </p:cNvPr>
          <p:cNvSpPr txBox="1"/>
          <p:nvPr/>
        </p:nvSpPr>
        <p:spPr>
          <a:xfrm>
            <a:off x="1451295" y="3352800"/>
            <a:ext cx="9216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本选题与兴趣相契合，对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日后就业与加深游戏行业了解有所帮助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本来选的是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TRPG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游戏选题，结果爬了一星期没爬到满意的数据，最后选了提供公共数据集的电子游戏项目</a:t>
            </a:r>
          </a:p>
        </p:txBody>
      </p:sp>
    </p:spTree>
    <p:extLst>
      <p:ext uri="{BB962C8B-B14F-4D97-AF65-F5344CB8AC3E}">
        <p14:creationId xmlns:p14="http://schemas.microsoft.com/office/powerpoint/2010/main" val="258090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B8462-CD50-4808-A64D-7A8665AA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5C0DB9-DD26-43B5-9FAF-B5A54F47A456}"/>
              </a:ext>
            </a:extLst>
          </p:cNvPr>
          <p:cNvSpPr txBox="1"/>
          <p:nvPr/>
        </p:nvSpPr>
        <p:spPr>
          <a:xfrm>
            <a:off x="1451295" y="1744910"/>
            <a:ext cx="331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数据来源：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D1280-015B-4D1C-B7AB-1BE15736D55E}"/>
              </a:ext>
            </a:extLst>
          </p:cNvPr>
          <p:cNvSpPr txBox="1"/>
          <p:nvPr/>
        </p:nvSpPr>
        <p:spPr>
          <a:xfrm>
            <a:off x="1451295" y="3059668"/>
            <a:ext cx="5372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本项目源数据来自和鲸社区（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www.heywhale.com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）的公开数据集下载。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数据文件：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电子游戏销售数据（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1980-2016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16598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条数据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电子游戏销售数据（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1977-2020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19600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条数据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（无效数据多）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·1995-2021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年游戏评分排行榜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18800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8861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B8462-CD50-4808-A64D-7A8665AA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5C0DB9-DD26-43B5-9FAF-B5A54F47A456}"/>
              </a:ext>
            </a:extLst>
          </p:cNvPr>
          <p:cNvSpPr txBox="1"/>
          <p:nvPr/>
        </p:nvSpPr>
        <p:spPr>
          <a:xfrm>
            <a:off x="1451295" y="1744910"/>
            <a:ext cx="331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使用工具：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D1280-015B-4D1C-B7AB-1BE15736D55E}"/>
              </a:ext>
            </a:extLst>
          </p:cNvPr>
          <p:cNvSpPr txBox="1"/>
          <p:nvPr/>
        </p:nvSpPr>
        <p:spPr>
          <a:xfrm>
            <a:off x="1451295" y="3059668"/>
            <a:ext cx="5372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·Python3.X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CSV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文件导入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数据分析使用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·MYSQL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用于存放数据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（三万来条的数据量还不配动用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HDFS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·PYECHARTS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第三方库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用于生成动态图表</a:t>
            </a:r>
          </a:p>
        </p:txBody>
      </p:sp>
    </p:spTree>
    <p:extLst>
      <p:ext uri="{BB962C8B-B14F-4D97-AF65-F5344CB8AC3E}">
        <p14:creationId xmlns:p14="http://schemas.microsoft.com/office/powerpoint/2010/main" val="366621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963BF3-BB2B-4B0C-AD8E-BDCC6603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A77C5D-94D4-4CD2-B7A5-81E5D573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99C5F9-3466-47DE-B855-82109502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7" y="139571"/>
            <a:ext cx="6591486" cy="49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A77C5D-94D4-4CD2-B7A5-81E5D573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01C63C-B42C-46FF-BE94-2111857D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9" y="220133"/>
            <a:ext cx="6810848" cy="49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825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271</TotalTime>
  <Words>691</Words>
  <Application>Microsoft Office PowerPoint</Application>
  <PresentationFormat>宽屏</PresentationFormat>
  <Paragraphs>89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黑体</vt:lpstr>
      <vt:lpstr>Arial</vt:lpstr>
      <vt:lpstr>Gill Sans MT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RQ</dc:creator>
  <cp:lastModifiedBy>Zhang Ruiqi</cp:lastModifiedBy>
  <cp:revision>4</cp:revision>
  <dcterms:created xsi:type="dcterms:W3CDTF">2021-12-21T14:25:55Z</dcterms:created>
  <dcterms:modified xsi:type="dcterms:W3CDTF">2022-01-06T10:12:04Z</dcterms:modified>
</cp:coreProperties>
</file>