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74" r:id="rId6"/>
    <p:sldId id="268" r:id="rId7"/>
    <p:sldId id="269" r:id="rId8"/>
    <p:sldId id="270" r:id="rId9"/>
    <p:sldId id="271" r:id="rId10"/>
    <p:sldId id="266" r:id="rId11"/>
    <p:sldId id="267" r:id="rId12"/>
    <p:sldId id="272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84" autoAdjust="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6610675-4D91-4A1C-B181-A3870CBEFCDD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4229C44-2AD9-4EA8-AE96-45139C0FB94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801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0675-4D91-4A1C-B181-A3870CBEFCDD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9C44-2AD9-4EA8-AE96-45139C0FB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1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0675-4D91-4A1C-B181-A3870CBEFCDD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9C44-2AD9-4EA8-AE96-45139C0FB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2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0675-4D91-4A1C-B181-A3870CBEFCDD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9C44-2AD9-4EA8-AE96-45139C0FB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65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0675-4D91-4A1C-B181-A3870CBEFCDD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9C44-2AD9-4EA8-AE96-45139C0FB94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72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0675-4D91-4A1C-B181-A3870CBEFCDD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9C44-2AD9-4EA8-AE96-45139C0FB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14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0675-4D91-4A1C-B181-A3870CBEFCDD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9C44-2AD9-4EA8-AE96-45139C0FB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64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0675-4D91-4A1C-B181-A3870CBEFCDD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9C44-2AD9-4EA8-AE96-45139C0FB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3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0675-4D91-4A1C-B181-A3870CBEFCDD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9C44-2AD9-4EA8-AE96-45139C0FB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83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0675-4D91-4A1C-B181-A3870CBEFCDD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9C44-2AD9-4EA8-AE96-45139C0FB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65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0675-4D91-4A1C-B181-A3870CBEFCDD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9C44-2AD9-4EA8-AE96-45139C0FB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6610675-4D91-4A1C-B181-A3870CBEFCDD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4229C44-2AD9-4EA8-AE96-45139C0FB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7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3B6D5-5235-430A-B676-AF65E4FD9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651" y="1756873"/>
            <a:ext cx="11305701" cy="206627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entury Gothic" panose="020B0502020202020204" pitchFamily="34" charset="0"/>
              </a:rPr>
              <a:t>Разработка программного средства для расчета стоимости поездки на личном автотранспорте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8DC8C2-716B-43F8-AE3E-0D1AB746D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867" y="4976560"/>
            <a:ext cx="9418320" cy="1204587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</a:t>
            </a:r>
            <a:r>
              <a:rPr lang="en-US" sz="28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Самойлов А.С</a:t>
            </a:r>
            <a:r>
              <a:rPr lang="en-US" sz="28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ru-RU" sz="2800" b="1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Руководитель</a:t>
            </a:r>
            <a:r>
              <a:rPr lang="en-US" sz="28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Коропа Е.Н.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EC05F-DA04-4226-A51F-3DE5E3370A01}"/>
              </a:ext>
            </a:extLst>
          </p:cNvPr>
          <p:cNvSpPr txBox="1"/>
          <p:nvPr/>
        </p:nvSpPr>
        <p:spPr>
          <a:xfrm>
            <a:off x="5868605" y="6098959"/>
            <a:ext cx="91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2024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ADAE789-BD11-4EFC-BF77-6F2255E50FD5}"/>
              </a:ext>
            </a:extLst>
          </p:cNvPr>
          <p:cNvSpPr txBox="1">
            <a:spLocks/>
          </p:cNvSpPr>
          <p:nvPr/>
        </p:nvSpPr>
        <p:spPr>
          <a:xfrm>
            <a:off x="796652" y="108973"/>
            <a:ext cx="10930750" cy="107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ЧАСТНОЕ УЧРЕЖДЕНИЕ ОБРАЗОВАНИЯ</a:t>
            </a:r>
          </a:p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«КОЛЛЕДЖ БИЗНЕСА И ПРАВА»</a:t>
            </a:r>
          </a:p>
        </p:txBody>
      </p:sp>
    </p:spTree>
    <p:extLst>
      <p:ext uri="{BB962C8B-B14F-4D97-AF65-F5344CB8AC3E}">
        <p14:creationId xmlns:p14="http://schemas.microsoft.com/office/powerpoint/2010/main" val="215897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98632-F2AA-44E2-8A76-F13D897D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308"/>
            <a:ext cx="12192000" cy="71687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Охрана труда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F2CF3F-DFC9-4FE3-995D-6F1863B72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152525"/>
            <a:ext cx="9418320" cy="5339715"/>
          </a:xfrm>
        </p:spPr>
        <p:txBody>
          <a:bodyPr>
            <a:normAutofit fontScale="92500"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В разделе «Охрана труда и окружающей среды» содержит в себе различные вопросы, касающиеся охраны труда и окружающей среды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chemeClr val="tx1"/>
                </a:solidFill>
              </a:rPr>
              <a:t>Правовые, нормативные, социально-экономические и организационные вопросы охраны труда</a:t>
            </a:r>
            <a:r>
              <a:rPr lang="en-US" sz="3200" dirty="0">
                <a:solidFill>
                  <a:schemeClr val="tx1"/>
                </a:solidFill>
              </a:rPr>
              <a:t>;</a:t>
            </a:r>
            <a:endParaRPr lang="ru-RU" sz="32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chemeClr val="tx1"/>
                </a:solidFill>
              </a:rPr>
              <a:t>Травматизм и заболеваемость на производстве</a:t>
            </a:r>
            <a:r>
              <a:rPr lang="en-US" sz="3200" dirty="0">
                <a:solidFill>
                  <a:schemeClr val="tx1"/>
                </a:solidFill>
              </a:rPr>
              <a:t>;</a:t>
            </a:r>
            <a:endParaRPr lang="ru-RU" sz="32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chemeClr val="tx1"/>
                </a:solidFill>
              </a:rPr>
              <a:t>Пожарная безопасность</a:t>
            </a:r>
            <a:r>
              <a:rPr lang="en-US" sz="3200" dirty="0">
                <a:solidFill>
                  <a:schemeClr val="tx1"/>
                </a:solidFill>
              </a:rPr>
              <a:t>;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chemeClr val="tx1"/>
                </a:solidFill>
              </a:rPr>
              <a:t>Охрана окружающей среды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C3285-DC1F-4484-B0BF-4A7A4FC945E9}"/>
              </a:ext>
            </a:extLst>
          </p:cNvPr>
          <p:cNvSpPr txBox="1"/>
          <p:nvPr/>
        </p:nvSpPr>
        <p:spPr>
          <a:xfrm>
            <a:off x="11313459" y="5908063"/>
            <a:ext cx="87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10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13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98632-F2AA-44E2-8A76-F13D897D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308"/>
            <a:ext cx="12192000" cy="71687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Экономический раздел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F2CF3F-DFC9-4FE3-995D-6F1863B72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066800"/>
            <a:ext cx="10358628" cy="5425440"/>
          </a:xfrm>
        </p:spPr>
        <p:txBody>
          <a:bodyPr>
            <a:normAutofit/>
          </a:bodyPr>
          <a:lstStyle/>
          <a:p>
            <a:pPr algn="just"/>
            <a:r>
              <a:rPr lang="ru-RU" sz="4000" dirty="0">
                <a:solidFill>
                  <a:schemeClr val="tx1"/>
                </a:solidFill>
              </a:rPr>
              <a:t>Разработанное программное средство представляет собой эффективный инструмент, позволяющий значительно сократить время, затрачиваемое пользователями на расчет стоимости поездки на личном автотранспорте.</a:t>
            </a:r>
          </a:p>
          <a:p>
            <a:pPr algn="just"/>
            <a:r>
              <a:rPr lang="ru-RU" sz="4000" dirty="0">
                <a:solidFill>
                  <a:schemeClr val="tx1"/>
                </a:solidFill>
              </a:rPr>
              <a:t>Стоимость программного средства составляет 4873,33 руб.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40DF8-042D-4B63-B28E-49736A37CF3E}"/>
              </a:ext>
            </a:extLst>
          </p:cNvPr>
          <p:cNvSpPr txBox="1"/>
          <p:nvPr/>
        </p:nvSpPr>
        <p:spPr>
          <a:xfrm>
            <a:off x="11313459" y="5908063"/>
            <a:ext cx="87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11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1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98632-F2AA-44E2-8A76-F13D897D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308"/>
            <a:ext cx="12192000" cy="71687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F2CF3F-DFC9-4FE3-995D-6F1863B72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066800"/>
            <a:ext cx="10358628" cy="5425440"/>
          </a:xfrm>
        </p:spPr>
        <p:txBody>
          <a:bodyPr>
            <a:normAutofit/>
          </a:bodyPr>
          <a:lstStyle/>
          <a:p>
            <a:pPr indent="450215" algn="just"/>
            <a:r>
              <a:rPr lang="ru-RU" sz="3200" dirty="0">
                <a:solidFill>
                  <a:schemeClr val="tx1"/>
                </a:solidFill>
                <a:ea typeface="Times New Roman" panose="02020603050405020304" pitchFamily="18" charset="0"/>
              </a:rPr>
              <a:t>В результате работы над дипломным проектом было разработано программное средство, реализующее автоматический расчет стоимости поездки на личном автотранспорте с учетом заданных параметров для поездки.</a:t>
            </a:r>
          </a:p>
          <a:p>
            <a:pPr indent="450215" algn="just"/>
            <a:r>
              <a:rPr lang="ru-RU" sz="3200" dirty="0">
                <a:solidFill>
                  <a:schemeClr val="tx1"/>
                </a:solidFill>
                <a:ea typeface="Times New Roman" panose="02020603050405020304" pitchFamily="18" charset="0"/>
              </a:rPr>
              <a:t>Поставленная задача полностью выполнена. Данное программное средство реализовано при помощи языка программирования </a:t>
            </a:r>
            <a:r>
              <a:rPr lang="en-US" sz="3200" dirty="0">
                <a:solidFill>
                  <a:schemeClr val="tx1"/>
                </a:solidFill>
                <a:ea typeface="Times New Roman" panose="02020603050405020304" pitchFamily="18" charset="0"/>
              </a:rPr>
              <a:t>C# </a:t>
            </a:r>
            <a:r>
              <a:rPr lang="ru-RU" sz="3200" dirty="0">
                <a:solidFill>
                  <a:schemeClr val="tx1"/>
                </a:solidFill>
                <a:ea typeface="Times New Roman" panose="02020603050405020304" pitchFamily="18" charset="0"/>
              </a:rPr>
              <a:t>и технологии </a:t>
            </a:r>
            <a:r>
              <a:rPr lang="en-US" sz="3200" dirty="0">
                <a:solidFill>
                  <a:schemeClr val="tx1"/>
                </a:solidFill>
                <a:ea typeface="Times New Roman" panose="02020603050405020304" pitchFamily="18" charset="0"/>
              </a:rPr>
              <a:t>WPF</a:t>
            </a:r>
            <a:r>
              <a:rPr lang="ru-RU" sz="3200" dirty="0">
                <a:solidFill>
                  <a:schemeClr val="tx1"/>
                </a:solidFill>
                <a:ea typeface="Times New Roman" panose="02020603050405020304" pitchFamily="18" charset="0"/>
              </a:rPr>
              <a:t>. Все поставленные задачи выполнены.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E149F-6B79-4DF9-B006-DCE8F7980DB8}"/>
              </a:ext>
            </a:extLst>
          </p:cNvPr>
          <p:cNvSpPr txBox="1"/>
          <p:nvPr/>
        </p:nvSpPr>
        <p:spPr>
          <a:xfrm>
            <a:off x="11313459" y="5908063"/>
            <a:ext cx="87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12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3B6D5-5235-430A-B676-AF65E4FD9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651" y="1756873"/>
            <a:ext cx="11305701" cy="206627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entury Gothic" panose="020B0502020202020204" pitchFamily="34" charset="0"/>
              </a:rPr>
              <a:t>Разработка программного средства для расчета стоимости поездки на личном автотранспорте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8DC8C2-716B-43F8-AE3E-0D1AB746D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867" y="4976560"/>
            <a:ext cx="9418320" cy="1204587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</a:t>
            </a:r>
            <a:r>
              <a:rPr lang="en-US" sz="28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Самойлов А.С</a:t>
            </a:r>
            <a:r>
              <a:rPr lang="en-US" sz="28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ru-RU" sz="2800" b="1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Руководитель</a:t>
            </a:r>
            <a:r>
              <a:rPr lang="en-US" sz="28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Коропа Е.Н.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EC05F-DA04-4226-A51F-3DE5E3370A01}"/>
              </a:ext>
            </a:extLst>
          </p:cNvPr>
          <p:cNvSpPr txBox="1"/>
          <p:nvPr/>
        </p:nvSpPr>
        <p:spPr>
          <a:xfrm>
            <a:off x="5868605" y="6098959"/>
            <a:ext cx="91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2024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ADAE789-BD11-4EFC-BF77-6F2255E50FD5}"/>
              </a:ext>
            </a:extLst>
          </p:cNvPr>
          <p:cNvSpPr txBox="1">
            <a:spLocks/>
          </p:cNvSpPr>
          <p:nvPr/>
        </p:nvSpPr>
        <p:spPr>
          <a:xfrm>
            <a:off x="796652" y="108973"/>
            <a:ext cx="10930750" cy="107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ЧАСТНОЕ УЧРЕЖДЕНИЕ ОБРАЗОВАНИЯ</a:t>
            </a:r>
          </a:p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«КОЛЛЕДЖ БИЗНЕСА И ПРАВА»</a:t>
            </a:r>
          </a:p>
        </p:txBody>
      </p:sp>
    </p:spTree>
    <p:extLst>
      <p:ext uri="{BB962C8B-B14F-4D97-AF65-F5344CB8AC3E}">
        <p14:creationId xmlns:p14="http://schemas.microsoft.com/office/powerpoint/2010/main" val="386202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98632-F2AA-44E2-8A76-F13D897D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632"/>
            <a:ext cx="12191999" cy="71687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Содержание</a:t>
            </a:r>
          </a:p>
        </p:txBody>
      </p:sp>
      <p:sp>
        <p:nvSpPr>
          <p:cNvPr id="6" name="Управляющая кнопка: &quot;Пустой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E94CA2E-A5AE-4F8A-AAEE-FF8586BF970F}"/>
              </a:ext>
            </a:extLst>
          </p:cNvPr>
          <p:cNvSpPr/>
          <p:nvPr/>
        </p:nvSpPr>
        <p:spPr>
          <a:xfrm>
            <a:off x="1719072" y="1402485"/>
            <a:ext cx="3949700" cy="71687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1. Цели дипломного проекта</a:t>
            </a:r>
          </a:p>
        </p:txBody>
      </p:sp>
      <p:sp>
        <p:nvSpPr>
          <p:cNvPr id="7" name="Управляющая кнопка: &quot;Пустой&quot;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F8E6F0F-7B17-4878-A30E-6614C700D50C}"/>
              </a:ext>
            </a:extLst>
          </p:cNvPr>
          <p:cNvSpPr/>
          <p:nvPr/>
        </p:nvSpPr>
        <p:spPr>
          <a:xfrm>
            <a:off x="1719072" y="4589663"/>
            <a:ext cx="3949700" cy="71687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4. Диаграмма вариантов использования</a:t>
            </a:r>
          </a:p>
        </p:txBody>
      </p:sp>
      <p:sp>
        <p:nvSpPr>
          <p:cNvPr id="9" name="Управляющая кнопка: &quot;Пустой&quot;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93567CB-2796-4A16-BEBF-DBF649CFA6ED}"/>
              </a:ext>
            </a:extLst>
          </p:cNvPr>
          <p:cNvSpPr/>
          <p:nvPr/>
        </p:nvSpPr>
        <p:spPr>
          <a:xfrm>
            <a:off x="1719072" y="3526469"/>
            <a:ext cx="3949700" cy="71687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3. Инструменты разработки</a:t>
            </a:r>
          </a:p>
        </p:txBody>
      </p:sp>
      <p:sp>
        <p:nvSpPr>
          <p:cNvPr id="10" name="Управляющая кнопка: &quot;Пустой&quot;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EA3FCC0-7FAC-4476-9DE9-F251116C8F4E}"/>
              </a:ext>
            </a:extLst>
          </p:cNvPr>
          <p:cNvSpPr/>
          <p:nvPr/>
        </p:nvSpPr>
        <p:spPr>
          <a:xfrm>
            <a:off x="1719072" y="2464477"/>
            <a:ext cx="3949700" cy="71687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2. Основные задачи</a:t>
            </a:r>
          </a:p>
        </p:txBody>
      </p:sp>
      <p:sp>
        <p:nvSpPr>
          <p:cNvPr id="11" name="Управляющая кнопка: &quot;Пустой&quot; 1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E0B0760-6FC1-407D-A9AD-38A1F58EB05F}"/>
              </a:ext>
            </a:extLst>
          </p:cNvPr>
          <p:cNvSpPr/>
          <p:nvPr/>
        </p:nvSpPr>
        <p:spPr>
          <a:xfrm>
            <a:off x="1719072" y="5652857"/>
            <a:ext cx="3949700" cy="71687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5. Схема базы данных</a:t>
            </a:r>
          </a:p>
        </p:txBody>
      </p:sp>
      <p:sp>
        <p:nvSpPr>
          <p:cNvPr id="12" name="Управляющая кнопка: &quot;Пустой&quot; 1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D59A639-5DC8-4E12-94D7-5F77396CAAA1}"/>
              </a:ext>
            </a:extLst>
          </p:cNvPr>
          <p:cNvSpPr/>
          <p:nvPr/>
        </p:nvSpPr>
        <p:spPr>
          <a:xfrm>
            <a:off x="6448425" y="3527671"/>
            <a:ext cx="3949700" cy="71687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8. Охрана труда</a:t>
            </a:r>
          </a:p>
        </p:txBody>
      </p:sp>
      <p:sp>
        <p:nvSpPr>
          <p:cNvPr id="13" name="Управляющая кнопка: &quot;Пустой&quot; 12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0B93CD21-0061-465F-BBEA-B7F6D3DDE52F}"/>
              </a:ext>
            </a:extLst>
          </p:cNvPr>
          <p:cNvSpPr/>
          <p:nvPr/>
        </p:nvSpPr>
        <p:spPr>
          <a:xfrm>
            <a:off x="6448425" y="2464477"/>
            <a:ext cx="3949700" cy="71687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7. Диаграмма последовательности</a:t>
            </a:r>
          </a:p>
        </p:txBody>
      </p:sp>
      <p:sp>
        <p:nvSpPr>
          <p:cNvPr id="14" name="Управляющая кнопка: &quot;Пустой&quot; 13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C46D739E-0F18-488D-9DC1-AC48DE43FB63}"/>
              </a:ext>
            </a:extLst>
          </p:cNvPr>
          <p:cNvSpPr/>
          <p:nvPr/>
        </p:nvSpPr>
        <p:spPr>
          <a:xfrm>
            <a:off x="6448425" y="1402485"/>
            <a:ext cx="3949700" cy="71687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6. Диаграмма деятельности</a:t>
            </a:r>
          </a:p>
        </p:txBody>
      </p:sp>
      <p:sp>
        <p:nvSpPr>
          <p:cNvPr id="15" name="Управляющая кнопка: &quot;Пустой&quot; 14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92DBA8F2-8D98-4640-BEC3-19F43F1D861D}"/>
              </a:ext>
            </a:extLst>
          </p:cNvPr>
          <p:cNvSpPr/>
          <p:nvPr/>
        </p:nvSpPr>
        <p:spPr>
          <a:xfrm>
            <a:off x="6448425" y="4589662"/>
            <a:ext cx="3949700" cy="71687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9. Экономический раздел </a:t>
            </a:r>
          </a:p>
        </p:txBody>
      </p:sp>
      <p:sp>
        <p:nvSpPr>
          <p:cNvPr id="16" name="Управляющая кнопка: &quot;Пустой&quot; 15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488B35D1-F9C6-4112-B2F9-87DE2E7B999F}"/>
              </a:ext>
            </a:extLst>
          </p:cNvPr>
          <p:cNvSpPr/>
          <p:nvPr/>
        </p:nvSpPr>
        <p:spPr>
          <a:xfrm>
            <a:off x="6448795" y="5651653"/>
            <a:ext cx="3949700" cy="71687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10. 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932B6-0EA6-4F47-90EE-8EFB6C07A9BC}"/>
              </a:ext>
            </a:extLst>
          </p:cNvPr>
          <p:cNvSpPr txBox="1"/>
          <p:nvPr/>
        </p:nvSpPr>
        <p:spPr>
          <a:xfrm>
            <a:off x="11313459" y="5908063"/>
            <a:ext cx="87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47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98632-F2AA-44E2-8A76-F13D897D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308"/>
            <a:ext cx="12192000" cy="71687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Цели дипломного проекта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F2CF3F-DFC9-4FE3-995D-6F1863B72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280160"/>
            <a:ext cx="9418320" cy="521208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Разработка программного средства для расчета стоимости поездки на личном автотранспорте.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CD9AC-1ED1-491A-9AD2-27FB0760D6A6}"/>
              </a:ext>
            </a:extLst>
          </p:cNvPr>
          <p:cNvSpPr txBox="1"/>
          <p:nvPr/>
        </p:nvSpPr>
        <p:spPr>
          <a:xfrm>
            <a:off x="11313459" y="5908063"/>
            <a:ext cx="87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3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86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98632-F2AA-44E2-8A76-F13D897D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308"/>
            <a:ext cx="12192000" cy="71687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Основные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F2CF3F-DFC9-4FE3-995D-6F1863B72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299882"/>
            <a:ext cx="9418320" cy="519235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Разграничение прав доступа для разных пользователей</a:t>
            </a:r>
            <a:r>
              <a:rPr lang="en-US" sz="32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Автоматический расчет стоимости поездки по введенным критериям пользователя</a:t>
            </a:r>
            <a:r>
              <a:rPr lang="en-US" sz="32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Получение данных об автомобилях и ценах на топливо с соответствующих сайтов</a:t>
            </a:r>
            <a:r>
              <a:rPr lang="en-US" sz="32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Формирование документов в формате </a:t>
            </a:r>
            <a:r>
              <a:rPr lang="en-US" sz="3200" dirty="0">
                <a:solidFill>
                  <a:schemeClr val="tx1"/>
                </a:solidFill>
              </a:rPr>
              <a:t>Microsoft Word *docx </a:t>
            </a:r>
            <a:r>
              <a:rPr lang="ru-RU" sz="3200" dirty="0">
                <a:solidFill>
                  <a:schemeClr val="tx1"/>
                </a:solidFill>
              </a:rPr>
              <a:t>по заданным критериям пользователя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F0905-D434-4837-89AA-B43ED911946B}"/>
              </a:ext>
            </a:extLst>
          </p:cNvPr>
          <p:cNvSpPr txBox="1"/>
          <p:nvPr/>
        </p:nvSpPr>
        <p:spPr>
          <a:xfrm>
            <a:off x="11313459" y="5908063"/>
            <a:ext cx="87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4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46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98632-F2AA-44E2-8A76-F13D897D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308"/>
            <a:ext cx="12192000" cy="71687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Инструменты разработки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7BE51-6978-44D3-9DCB-28183D489687}"/>
              </a:ext>
            </a:extLst>
          </p:cNvPr>
          <p:cNvSpPr txBox="1"/>
          <p:nvPr/>
        </p:nvSpPr>
        <p:spPr>
          <a:xfrm>
            <a:off x="11313459" y="5908063"/>
            <a:ext cx="87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5</a:t>
            </a:r>
          </a:p>
          <a:p>
            <a:pPr algn="ctr"/>
            <a:endParaRPr lang="ru-RU" dirty="0"/>
          </a:p>
        </p:txBody>
      </p:sp>
      <p:graphicFrame>
        <p:nvGraphicFramePr>
          <p:cNvPr id="3" name="Таблица 6">
            <a:extLst>
              <a:ext uri="{FF2B5EF4-FFF2-40B4-BE49-F238E27FC236}">
                <a16:creationId xmlns:a16="http://schemas.microsoft.com/office/drawing/2014/main" id="{5BD8B8F5-A0FB-4ECA-822F-8E5E44617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22621"/>
              </p:ext>
            </p:extLst>
          </p:nvPr>
        </p:nvGraphicFramePr>
        <p:xfrm>
          <a:off x="1029348" y="1172195"/>
          <a:ext cx="10786133" cy="507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872">
                  <a:extLst>
                    <a:ext uri="{9D8B030D-6E8A-4147-A177-3AD203B41FA5}">
                      <a16:colId xmlns:a16="http://schemas.microsoft.com/office/drawing/2014/main" val="4028911092"/>
                    </a:ext>
                  </a:extLst>
                </a:gridCol>
                <a:gridCol w="5998261">
                  <a:extLst>
                    <a:ext uri="{9D8B030D-6E8A-4147-A177-3AD203B41FA5}">
                      <a16:colId xmlns:a16="http://schemas.microsoft.com/office/drawing/2014/main" val="3584961603"/>
                    </a:ext>
                  </a:extLst>
                </a:gridCol>
              </a:tblGrid>
              <a:tr h="438963">
                <a:tc>
                  <a:txBody>
                    <a:bodyPr/>
                    <a:lstStyle/>
                    <a:p>
                      <a:r>
                        <a:rPr lang="ru-RU" sz="2400" dirty="0"/>
                        <a:t>Технология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Описание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1702898"/>
                  </a:ext>
                </a:extLst>
              </a:tr>
              <a:tr h="438963">
                <a:tc>
                  <a:txBody>
                    <a:bodyPr/>
                    <a:lstStyle/>
                    <a:p>
                      <a:r>
                        <a:rPr lang="en-US" sz="2400" dirty="0"/>
                        <a:t>Visual Studio Community 2022</a:t>
                      </a:r>
                      <a:endParaRPr lang="ru-RU" sz="24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Среда разработки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050629"/>
                  </a:ext>
                </a:extLst>
              </a:tr>
              <a:tr h="438963">
                <a:tc>
                  <a:txBody>
                    <a:bodyPr/>
                    <a:lstStyle/>
                    <a:p>
                      <a:r>
                        <a:rPr lang="en-US" sz="2400" dirty="0"/>
                        <a:t>C# </a:t>
                      </a:r>
                      <a:endParaRPr lang="ru-RU" sz="24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Язык программирования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709248"/>
                  </a:ext>
                </a:extLst>
              </a:tr>
              <a:tr h="396629">
                <a:tc>
                  <a:txBody>
                    <a:bodyPr/>
                    <a:lstStyle/>
                    <a:p>
                      <a:r>
                        <a:rPr lang="en-US" sz="2400" dirty="0"/>
                        <a:t>WPF</a:t>
                      </a:r>
                      <a:endParaRPr lang="ru-RU" sz="24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Технология для создания интерфейсов 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459437"/>
                  </a:ext>
                </a:extLst>
              </a:tr>
              <a:tr h="438963">
                <a:tc>
                  <a:txBody>
                    <a:bodyPr/>
                    <a:lstStyle/>
                    <a:p>
                      <a:r>
                        <a:rPr lang="en-US" sz="2400" dirty="0"/>
                        <a:t>SQLite</a:t>
                      </a:r>
                      <a:endParaRPr lang="ru-RU" sz="24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Реляционная база данных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9699200"/>
                  </a:ext>
                </a:extLst>
              </a:tr>
              <a:tr h="438963">
                <a:tc>
                  <a:txBody>
                    <a:bodyPr/>
                    <a:lstStyle/>
                    <a:p>
                      <a:r>
                        <a:rPr lang="en-US" sz="2400" dirty="0" err="1"/>
                        <a:t>GraphHopper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Api</a:t>
                      </a:r>
                      <a:endParaRPr lang="ru-RU" sz="24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Api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для получения маршрутов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6962697"/>
                  </a:ext>
                </a:extLst>
              </a:tr>
              <a:tr h="282269">
                <a:tc>
                  <a:txBody>
                    <a:bodyPr/>
                    <a:lstStyle/>
                    <a:p>
                      <a:r>
                        <a:rPr lang="en-US" sz="2400" dirty="0"/>
                        <a:t>Yandex </a:t>
                      </a:r>
                      <a:r>
                        <a:rPr lang="en-US" sz="2400" dirty="0" err="1"/>
                        <a:t>Api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 err="1"/>
                        <a:t>Геокодер</a:t>
                      </a:r>
                      <a:endParaRPr lang="ru-RU" sz="24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Api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для получения местоположения городов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471848"/>
                  </a:ext>
                </a:extLst>
              </a:tr>
              <a:tr h="790134">
                <a:tc>
                  <a:txBody>
                    <a:bodyPr/>
                    <a:lstStyle/>
                    <a:p>
                      <a:r>
                        <a:rPr lang="en-US" sz="2400" dirty="0" err="1"/>
                        <a:t>Dr.Explain</a:t>
                      </a:r>
                      <a:endParaRPr lang="ru-RU" sz="24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Приложение для создания информационной системы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0086960"/>
                  </a:ext>
                </a:extLst>
              </a:tr>
              <a:tr h="690280">
                <a:tc>
                  <a:txBody>
                    <a:bodyPr/>
                    <a:lstStyle/>
                    <a:p>
                      <a:r>
                        <a:rPr lang="en-US" sz="2400" dirty="0"/>
                        <a:t>Postman</a:t>
                      </a:r>
                      <a:endParaRPr lang="ru-RU" sz="24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Приложение для тестирования </a:t>
                      </a:r>
                      <a:r>
                        <a:rPr lang="en-US" sz="2400" dirty="0" err="1"/>
                        <a:t>Api</a:t>
                      </a:r>
                      <a:endParaRPr lang="ru-RU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113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58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A2F2DDF-C37E-4B7A-B0BD-14349BF055F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76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Диаграмма вариантов использования</a:t>
            </a:r>
          </a:p>
        </p:txBody>
      </p:sp>
      <p:pic>
        <p:nvPicPr>
          <p:cNvPr id="4" name="Рисунок 3" descr="C:\Users\Sasha\AppData\Local\Microsoft\Windows\INetCache\Content.MSO\DB6EE705.tmp">
            <a:extLst>
              <a:ext uri="{FF2B5EF4-FFF2-40B4-BE49-F238E27FC236}">
                <a16:creationId xmlns:a16="http://schemas.microsoft.com/office/drawing/2014/main" id="{154C02FC-11F7-4DBB-AF8D-C17E95966C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76275"/>
            <a:ext cx="9224095" cy="60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C66DEA-0FB9-41EA-A9C0-C7125A5D669D}"/>
              </a:ext>
            </a:extLst>
          </p:cNvPr>
          <p:cNvSpPr txBox="1"/>
          <p:nvPr/>
        </p:nvSpPr>
        <p:spPr>
          <a:xfrm>
            <a:off x="11313459" y="5908063"/>
            <a:ext cx="87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5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A2F2DDF-C37E-4B7A-B0BD-14349BF055FC}"/>
              </a:ext>
            </a:extLst>
          </p:cNvPr>
          <p:cNvSpPr txBox="1">
            <a:spLocks/>
          </p:cNvSpPr>
          <p:nvPr/>
        </p:nvSpPr>
        <p:spPr>
          <a:xfrm>
            <a:off x="0" y="95250"/>
            <a:ext cx="12192000" cy="676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Схема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C2F48C-F290-4152-A4EE-C88D81AE26B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166" y="696512"/>
            <a:ext cx="7357663" cy="6066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DA68B-1267-4A44-91B3-606DAA275F2A}"/>
              </a:ext>
            </a:extLst>
          </p:cNvPr>
          <p:cNvSpPr txBox="1"/>
          <p:nvPr/>
        </p:nvSpPr>
        <p:spPr>
          <a:xfrm>
            <a:off x="11313459" y="5908063"/>
            <a:ext cx="87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90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A2F2DDF-C37E-4B7A-B0BD-14349BF055FC}"/>
              </a:ext>
            </a:extLst>
          </p:cNvPr>
          <p:cNvSpPr txBox="1">
            <a:spLocks/>
          </p:cNvSpPr>
          <p:nvPr/>
        </p:nvSpPr>
        <p:spPr>
          <a:xfrm>
            <a:off x="369513" y="-95096"/>
            <a:ext cx="6631923" cy="1249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/>
              <a:t>Диаграмма деятельности</a:t>
            </a:r>
          </a:p>
          <a:p>
            <a:r>
              <a:rPr lang="ru-RU" sz="2400" b="1" dirty="0"/>
              <a:t>для функции создания поездки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77ABC-E593-46F0-9E77-2381D36136F5}"/>
              </a:ext>
            </a:extLst>
          </p:cNvPr>
          <p:cNvSpPr txBox="1"/>
          <p:nvPr/>
        </p:nvSpPr>
        <p:spPr>
          <a:xfrm>
            <a:off x="11313459" y="5908063"/>
            <a:ext cx="87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7AD373-928E-4632-855A-C8DA552D5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8"/>
          <a:stretch/>
        </p:blipFill>
        <p:spPr>
          <a:xfrm>
            <a:off x="6661150" y="-95096"/>
            <a:ext cx="3035299" cy="682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9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A2F2DDF-C37E-4B7A-B0BD-14349BF055FC}"/>
              </a:ext>
            </a:extLst>
          </p:cNvPr>
          <p:cNvSpPr txBox="1">
            <a:spLocks/>
          </p:cNvSpPr>
          <p:nvPr/>
        </p:nvSpPr>
        <p:spPr>
          <a:xfrm>
            <a:off x="0" y="322169"/>
            <a:ext cx="12192000" cy="67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Диаграмма последовательности</a:t>
            </a:r>
          </a:p>
          <a:p>
            <a:pPr algn="ctr"/>
            <a:r>
              <a:rPr lang="ru-RU" sz="2400" b="1" dirty="0"/>
              <a:t>для функции добавления нового автомобиля</a:t>
            </a:r>
          </a:p>
        </p:txBody>
      </p:sp>
      <p:pic>
        <p:nvPicPr>
          <p:cNvPr id="5" name="Рисунок 4" descr="C:\Users\Sasha\AppData\Local\Microsoft\Windows\INetCache\Content.MSO\9AE8FBFC.tmp">
            <a:extLst>
              <a:ext uri="{FF2B5EF4-FFF2-40B4-BE49-F238E27FC236}">
                <a16:creationId xmlns:a16="http://schemas.microsoft.com/office/drawing/2014/main" id="{31A6AD50-9DBD-40BB-8D03-CF668EB729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233587"/>
            <a:ext cx="10839450" cy="4390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0B3C3-744C-4428-A187-0C247660C2FA}"/>
              </a:ext>
            </a:extLst>
          </p:cNvPr>
          <p:cNvSpPr txBox="1"/>
          <p:nvPr/>
        </p:nvSpPr>
        <p:spPr>
          <a:xfrm>
            <a:off x="11313459" y="5908063"/>
            <a:ext cx="87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5287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713</TotalTime>
  <Words>379</Words>
  <Application>Microsoft Office PowerPoint</Application>
  <PresentationFormat>Широкоэкранный</PresentationFormat>
  <Paragraphs>89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Century Schoolbook</vt:lpstr>
      <vt:lpstr>Wingdings</vt:lpstr>
      <vt:lpstr>Wingdings 2</vt:lpstr>
      <vt:lpstr>Вид</vt:lpstr>
      <vt:lpstr>Разработка программного средства для расчета стоимости поездки на личном автотранспорте</vt:lpstr>
      <vt:lpstr>Содержание</vt:lpstr>
      <vt:lpstr>Цели дипломного проекта </vt:lpstr>
      <vt:lpstr>Основные задачи</vt:lpstr>
      <vt:lpstr>Инструменты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Охрана труда</vt:lpstr>
      <vt:lpstr>Экономический раздел</vt:lpstr>
      <vt:lpstr>Заключение</vt:lpstr>
      <vt:lpstr>Разработка программного средства для расчета стоимости поездки на личном автотранспорте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Разработка программного средства для расчета стоимости поездки на личном автотранспорте</dc:title>
  <dc:creator>Sasha Samoilov</dc:creator>
  <cp:lastModifiedBy>Sasha Samoilov</cp:lastModifiedBy>
  <cp:revision>46</cp:revision>
  <dcterms:created xsi:type="dcterms:W3CDTF">2024-06-04T10:08:55Z</dcterms:created>
  <dcterms:modified xsi:type="dcterms:W3CDTF">2024-06-23T20:17:34Z</dcterms:modified>
</cp:coreProperties>
</file>