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1"/>
  </p:notesMasterIdLst>
  <p:sldIdLst>
    <p:sldId id="256" r:id="rId5"/>
    <p:sldId id="261" r:id="rId6"/>
    <p:sldId id="257" r:id="rId7"/>
    <p:sldId id="275" r:id="rId8"/>
    <p:sldId id="258" r:id="rId9"/>
    <p:sldId id="263" r:id="rId10"/>
    <p:sldId id="264" r:id="rId11"/>
    <p:sldId id="266" r:id="rId12"/>
    <p:sldId id="265" r:id="rId13"/>
    <p:sldId id="267" r:id="rId14"/>
    <p:sldId id="278" r:id="rId15"/>
    <p:sldId id="276" r:id="rId16"/>
    <p:sldId id="268" r:id="rId17"/>
    <p:sldId id="269" r:id="rId18"/>
    <p:sldId id="273" r:id="rId19"/>
    <p:sldId id="277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CCFF"/>
    <a:srgbClr val="66CCFF"/>
    <a:srgbClr val="51B4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90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6B6196-844D-4652-BD38-9957D8204800}" type="datetimeFigureOut">
              <a:rPr lang="en-US" smtClean="0"/>
              <a:t>7/12/2025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7D3762-02FB-447C-B5C9-67F606E57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7330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82080A8-9FFE-4A6D-9248-DD762BCF4D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1C8EDC4E-C509-4486-A033-BBAFC62D51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549BFC9-38F7-4233-A798-06CAD81D59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98579-7E91-4D6F-9F76-695AA95DCD30}" type="datetime1">
              <a:rPr lang="en-US" smtClean="0"/>
              <a:t>7/12/2025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1F07A66-EBB0-40FC-8424-480752C8E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 Faculty of Computing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25AD78A-8949-4C02-9254-664A6DACF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56AC7-50AF-413E-AB47-265466D9C7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088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4F2596C-25E9-4539-A479-B0BDC2253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04E10283-F40D-48CF-AC35-A97318F714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A29B221-6E2E-49D6-B54E-9091E38F5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6DA26-56E6-4AA1-B2EA-21304BD3486E}" type="datetime1">
              <a:rPr lang="en-US" smtClean="0"/>
              <a:t>7/12/2025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E8263C0-0D30-4F2D-B1B3-84D13C88A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 Faculty of Computing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CED6496-0070-41F0-8733-2758B457C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56AC7-50AF-413E-AB47-265466D9C7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1764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CB92EDD1-CF1C-4EF2-8CDC-541045C9D4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093E54B9-BBB4-4F47-9428-8E8C67CD53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E4F2755-D3E0-4838-9B18-151B3AE86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FB41B-5784-4E4E-A3A9-E84B08C67B53}" type="datetime1">
              <a:rPr lang="en-US" smtClean="0"/>
              <a:t>7/12/2025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78F9B4D-A85E-4720-A172-0204F3066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 Faculty of Computing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845CB4E-BBCA-429F-9E3E-2D0D2ADED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56AC7-50AF-413E-AB47-265466D9C7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093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9A0677B-6C63-4260-AE48-0542FD72B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F2959D6-615B-478C-B415-E8C4D2D013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CDDFD2F-415C-4AFB-94E5-A5F39199FC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C3FE6-087D-449E-B466-E5D372878022}" type="datetime1">
              <a:rPr lang="en-US" smtClean="0"/>
              <a:t>7/12/2025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D77B948-5B86-4DC8-BAF8-EB5EF0085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 Faculty of Computing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821D802-52D1-47D0-AAAA-92E86271E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56AC7-50AF-413E-AB47-265466D9C7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684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B9789E8-2974-42E0-A3E6-D2EA125F3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C0A4619-BA5B-4F60-B2D8-C7FE3C73B4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8EA3928-4795-4678-BA3E-6FEF30C907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2A9A0-4F5C-427C-B0A6-96AB4CDDF39D}" type="datetime1">
              <a:rPr lang="en-US" smtClean="0"/>
              <a:t>7/12/2025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23370A6-B6F1-4C43-9B6F-2ACA70EE55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 Faculty of Computing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5B87BDB-FFCD-4928-A374-F9AFE6E0B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56AC7-50AF-413E-AB47-265466D9C7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0595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6CE68EE-5F35-442A-8A16-AB62CD626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ADDFAB7-6AF9-4DF1-BE9A-1FD9D9A44C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93A686FA-92F7-472C-BD7E-585A92F1B3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D841F5CA-605E-4C42-A583-EA42A5FC9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71035-714B-4F31-811A-C9F89381C736}" type="datetime1">
              <a:rPr lang="en-US" smtClean="0"/>
              <a:t>7/12/2025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64F7E19D-7B5D-4627-8A34-FE813C566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 Faculty of Computing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17A2B3C9-135F-4E13-A1C1-BFBB03AFF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56AC7-50AF-413E-AB47-265466D9C7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117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99401D9-3593-42A9-9174-E4B3AC082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3403AFD0-7D6B-4F77-82F3-787AA3F5CA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F7162AF1-37AA-4D02-A6F4-1F99A300F1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65829502-E1CE-4D86-82DA-E5AEA1FD0D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511A1DB6-0451-4908-8BFD-9A9376E71A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8ED93D5E-F6EE-4412-89E5-AF874DC98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16121-A2DA-4169-AC47-91ACFD537DD4}" type="datetime1">
              <a:rPr lang="en-US" smtClean="0"/>
              <a:t>7/12/2025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F4107149-3368-415B-B25D-373A39C4BC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 Faculty of Computing</a:t>
            </a:r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033973E3-7B89-4E85-91D0-362C53261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56AC7-50AF-413E-AB47-265466D9C7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778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1AE6D42-B81D-4CAC-B8A1-071DC3B1D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E79CED95-860F-4239-86A5-448D4132D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58860-ACBD-4F9E-AF2A-E8813FF4E70F}" type="datetime1">
              <a:rPr lang="en-US" smtClean="0"/>
              <a:t>7/12/2025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F50322B1-41FA-4BB9-8836-BD062D389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 Faculty of Computing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6943D302-3F20-4592-84E7-77DBB6377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56AC7-50AF-413E-AB47-265466D9C7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5286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69485EB7-A8CF-4CDB-9FAC-EF0CB9EC1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510FD-A552-4895-8BAB-438D217BDF6E}" type="datetime1">
              <a:rPr lang="en-US" smtClean="0"/>
              <a:t>7/12/2025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732C9EAE-860E-4BBB-99F1-E7B278F02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 Faculty of Computing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D2D506E8-2BD0-4437-9A7A-FC3C005A6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56AC7-50AF-413E-AB47-265466D9C7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7905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6127155-1BCC-4562-9F10-23C37D6BE6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22E907C-70A3-469A-95E7-27ADED40BF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2CD6A841-77F2-4F11-811B-2C1B3271C1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7A2B9865-6193-424D-98DA-05E446A04A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C9459-73AD-4D84-88EC-A09A1AB02EB6}" type="datetime1">
              <a:rPr lang="en-US" smtClean="0"/>
              <a:t>7/12/2025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940070BA-7D13-4989-AB75-7F2ECBB9B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 Faculty of Computing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5229F6C2-DDBB-4600-AE91-0663C5447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56AC7-50AF-413E-AB47-265466D9C7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6086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956622B-79DB-4265-9171-E10570261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DBF0FFD7-52EF-47D7-8742-30CA68DE41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A93CADB5-3A87-40B9-8869-87985DA9EF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030EAD25-16A8-4A5E-9D92-85DF99999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21301-477D-4A6C-8AB8-D76582AB1FED}" type="datetime1">
              <a:rPr lang="en-US" smtClean="0"/>
              <a:t>7/12/2025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78EC0558-CC56-4465-AA2A-9EB3B96C7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 Faculty of Computing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95F8081B-F90F-45BC-B039-42E3B27DB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56AC7-50AF-413E-AB47-265466D9C7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427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gi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554461B0-DA7B-4A34-9DAC-3E60710DC5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9BF22DD-BCC8-4D75-9255-C007609E48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B66D82B-E29C-42F8-B870-CFB7EBDED5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747C6-1F29-448C-BD26-961E7FB54904}" type="datetime1">
              <a:rPr lang="en-US" smtClean="0"/>
              <a:t>7/12/2025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D4B5F07-B99B-47A9-BFE1-69710F351C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33CCFF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smtClean="0"/>
              <a:t> Faculty of Computing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E291F58-90D1-42B5-BFB7-9645309331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856AC7-50AF-413E-AB47-265466D9C7BA}" type="slidenum">
              <a:rPr lang="en-US" smtClean="0"/>
              <a:t>‹#›</a:t>
            </a:fld>
            <a:endParaRPr lang="en-US"/>
          </a:p>
        </p:txBody>
      </p:sp>
      <p:pic>
        <p:nvPicPr>
          <p:cNvPr id="12" name="Picture 11" descr="A close up of a sign&#10;&#10;Description automatically generated">
            <a:extLst>
              <a:ext uri="{FF2B5EF4-FFF2-40B4-BE49-F238E27FC236}">
                <a16:creationId xmlns:a16="http://schemas.microsoft.com/office/drawing/2014/main" xmlns="" id="{5D51D65B-6395-4552-9F3D-3DD0F3EA6B03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4015" y="15098"/>
            <a:ext cx="2614130" cy="1097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5741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67C54C8-C27F-4F8F-A4BD-6298343C48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8514" y="751562"/>
            <a:ext cx="6785020" cy="1368636"/>
          </a:xfrm>
          <a:noFill/>
          <a:ln>
            <a:noFill/>
          </a:ln>
        </p:spPr>
        <p:txBody>
          <a:bodyPr anchor="ctr">
            <a:normAutofit/>
          </a:bodyPr>
          <a:lstStyle/>
          <a:p>
            <a:r>
              <a:rPr lang="en-US" sz="4800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Discrete Structure II</a:t>
            </a:r>
            <a:endParaRPr lang="en-US" sz="4800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218662F3-B44F-4968-8F5B-0874EE49ED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5786" y="2844027"/>
            <a:ext cx="5939307" cy="1935877"/>
          </a:xfrm>
          <a:noFill/>
        </p:spPr>
        <p:txBody>
          <a:bodyPr>
            <a:noAutofit/>
          </a:bodyPr>
          <a:lstStyle/>
          <a:p>
            <a:r>
              <a:rPr lang="en-US" sz="3600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CST_2202</a:t>
            </a:r>
          </a:p>
          <a:p>
            <a:endParaRPr lang="en-US" sz="3600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236083B-5B2E-4611-B7A9-D4053ADEAC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 Faculty of Computing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492875"/>
            <a:ext cx="2743200" cy="365125"/>
          </a:xfrm>
        </p:spPr>
        <p:txBody>
          <a:bodyPr/>
          <a:lstStyle/>
          <a:p>
            <a:pPr algn="l"/>
            <a:fld id="{69856AC7-50AF-413E-AB47-265466D9C7BA}" type="slidenum">
              <a:rPr lang="en-US" smtClean="0"/>
              <a:pPr algn="l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965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1030308" y="1004552"/>
                <a:ext cx="4172757" cy="1145259"/>
              </a:xfrm>
              <a:noFill/>
            </p:spPr>
            <p:txBody>
              <a:bodyPr>
                <a:norm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rgbClr val="FF0000"/>
                            </a:solidFill>
                            <a:latin typeface="Cambria Math"/>
                            <a:cs typeface="Times New Roman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800" i="1">
                            <a:solidFill>
                              <a:srgbClr val="FF0000"/>
                            </a:solidFill>
                            <a:latin typeface="Cambria Math"/>
                            <a:cs typeface="Times New Roman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 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rgbClr val="FF0000"/>
                            </a:solidFill>
                            <a:latin typeface="Cambria Math"/>
                            <a:cs typeface="Times New Roman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800" i="1">
                            <a:solidFill>
                              <a:srgbClr val="FF0000"/>
                            </a:solidFill>
                            <a:latin typeface="Cambria Math"/>
                            <a:cs typeface="Times New Roman" pitchFamily="18" charset="0"/>
                          </a:rPr>
                          <m:t>𝑛</m:t>
                        </m:r>
                        <m:r>
                          <a:rPr lang="en-US" sz="2800" i="1">
                            <a:solidFill>
                              <a:srgbClr val="FF0000"/>
                            </a:solidFill>
                            <a:latin typeface="Cambria Math"/>
                            <a:cs typeface="Times New Roman" pitchFamily="18" charset="0"/>
                          </a:rPr>
                          <m:t>−1 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rgbClr val="FF0000"/>
                            </a:solidFill>
                            <a:latin typeface="Cambria Math"/>
                            <a:cs typeface="Times New Roman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800" i="1">
                            <a:solidFill>
                              <a:srgbClr val="FF0000"/>
                            </a:solidFill>
                            <a:latin typeface="Cambria Math"/>
                            <a:cs typeface="Times New Roman" pitchFamily="18" charset="0"/>
                          </a:rPr>
                          <m:t>𝑛</m:t>
                        </m:r>
                        <m:r>
                          <a:rPr lang="en-US" sz="2800" i="1">
                            <a:solidFill>
                              <a:srgbClr val="FF0000"/>
                            </a:solidFill>
                            <a:latin typeface="Cambria Math"/>
                            <a:cs typeface="Times New Roman" pitchFamily="18" charset="0"/>
                          </a:rPr>
                          <m:t>−2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 for n≥ </a:t>
                </a:r>
                <a:r>
                  <a:rPr lang="en-US" sz="2800" dirty="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3</a:t>
                </a:r>
                <a:endParaRPr lang="en-US" sz="2800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030308" y="1004552"/>
                <a:ext cx="4172757" cy="1145259"/>
              </a:xfrm>
              <a:blipFill rotWithShape="1">
                <a:blip r:embed="rId2"/>
                <a:stretch>
                  <a:fillRect r="-16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24248" y="2305318"/>
                <a:ext cx="7534138" cy="3361387"/>
              </a:xfrm>
              <a:noFill/>
            </p:spPr>
            <p:txBody>
              <a:bodyPr>
                <a:normAutofit fontScale="92500" lnSpcReduction="20000"/>
              </a:bodyPr>
              <a:lstStyle/>
              <a:p>
                <a:pPr marL="109728" indent="0" algn="just">
                  <a:lnSpc>
                    <a:spcPct val="150000"/>
                  </a:lnSpc>
                  <a:spcBef>
                    <a:spcPts val="0"/>
                  </a:spcBef>
                  <a:buNone/>
                </a:pPr>
                <a:r>
                  <a:rPr lang="en-US" sz="22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dirty="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The  initial conditions are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/>
                            <a:cs typeface="Times New Roman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/>
                            <a:cs typeface="Times New Roman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solidFill>
                          <a:srgbClr val="FF0000"/>
                        </a:solidFill>
                        <a:latin typeface="Cambria Math"/>
                        <a:cs typeface="Times New Roman" pitchFamily="18" charset="0"/>
                      </a:rPr>
                      <m:t>=2 </m:t>
                    </m:r>
                  </m:oMath>
                </a14:m>
                <a:r>
                  <a:rPr lang="en-US" sz="2400" dirty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 (both bit strings of length one, 0 and 1 do not have consecutive 0s)</a:t>
                </a:r>
              </a:p>
              <a:p>
                <a:pPr marL="109728" indent="0" algn="just">
                  <a:lnSpc>
                    <a:spcPct val="15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/>
                              <a:cs typeface="Times New Roman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/>
                          <a:cs typeface="Times New Roman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/>
                          <a:cs typeface="Times New Roman" pitchFamily="18" charset="0"/>
                        </a:rPr>
                        <m:t>3</m:t>
                      </m:r>
                      <m:r>
                        <a:rPr lang="en-US" sz="2400">
                          <a:solidFill>
                            <a:srgbClr val="FF0000"/>
                          </a:solidFill>
                          <a:latin typeface="Cambria Math"/>
                          <a:cs typeface="Times New Roman" pitchFamily="18" charset="0"/>
                        </a:rPr>
                        <m:t>( </m:t>
                      </m:r>
                      <m:r>
                        <m:rPr>
                          <m:sty m:val="p"/>
                        </m:rPr>
                        <a:rPr lang="en-US" sz="2400">
                          <a:solidFill>
                            <a:srgbClr val="FF0000"/>
                          </a:solidFill>
                          <a:latin typeface="Cambria Math"/>
                          <a:cs typeface="Times New Roman" pitchFamily="18" charset="0"/>
                        </a:rPr>
                        <m:t>the</m:t>
                      </m:r>
                      <m:r>
                        <a:rPr lang="en-US" sz="2400">
                          <a:solidFill>
                            <a:srgbClr val="FF0000"/>
                          </a:solidFill>
                          <a:latin typeface="Cambria Math"/>
                          <a:cs typeface="Times New Roman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>
                          <a:solidFill>
                            <a:srgbClr val="FF0000"/>
                          </a:solidFill>
                          <a:latin typeface="Cambria Math"/>
                          <a:cs typeface="Times New Roman" pitchFamily="18" charset="0"/>
                        </a:rPr>
                        <m:t>valid</m:t>
                      </m:r>
                      <m:r>
                        <a:rPr lang="en-US" sz="2400">
                          <a:solidFill>
                            <a:srgbClr val="FF0000"/>
                          </a:solidFill>
                          <a:latin typeface="Cambria Math"/>
                          <a:cs typeface="Times New Roman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>
                          <a:solidFill>
                            <a:srgbClr val="FF0000"/>
                          </a:solidFill>
                          <a:latin typeface="Cambria Math"/>
                          <a:cs typeface="Times New Roman" pitchFamily="18" charset="0"/>
                        </a:rPr>
                        <m:t>strings</m:t>
                      </m:r>
                      <m:r>
                        <a:rPr lang="en-US" sz="2400">
                          <a:solidFill>
                            <a:srgbClr val="FF0000"/>
                          </a:solidFill>
                          <a:latin typeface="Cambria Math"/>
                          <a:cs typeface="Times New Roman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>
                          <a:solidFill>
                            <a:srgbClr val="FF0000"/>
                          </a:solidFill>
                          <a:latin typeface="Cambria Math"/>
                          <a:cs typeface="Times New Roman" pitchFamily="18" charset="0"/>
                        </a:rPr>
                        <m:t>of</m:t>
                      </m:r>
                      <m:r>
                        <a:rPr lang="en-US" sz="2400">
                          <a:solidFill>
                            <a:srgbClr val="FF0000"/>
                          </a:solidFill>
                          <a:latin typeface="Cambria Math"/>
                          <a:cs typeface="Times New Roman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>
                          <a:solidFill>
                            <a:srgbClr val="FF0000"/>
                          </a:solidFill>
                          <a:latin typeface="Cambria Math"/>
                          <a:cs typeface="Times New Roman" pitchFamily="18" charset="0"/>
                        </a:rPr>
                        <m:t>lenght</m:t>
                      </m:r>
                      <m:r>
                        <a:rPr lang="en-US" sz="2400">
                          <a:solidFill>
                            <a:srgbClr val="FF0000"/>
                          </a:solidFill>
                          <a:latin typeface="Cambria Math"/>
                          <a:cs typeface="Times New Roman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>
                          <a:solidFill>
                            <a:srgbClr val="FF0000"/>
                          </a:solidFill>
                          <a:latin typeface="Cambria Math"/>
                          <a:cs typeface="Times New Roman" pitchFamily="18" charset="0"/>
                        </a:rPr>
                        <m:t>two</m:t>
                      </m:r>
                      <m:r>
                        <a:rPr lang="en-US" sz="2400">
                          <a:solidFill>
                            <a:srgbClr val="FF0000"/>
                          </a:solidFill>
                          <a:latin typeface="Cambria Math"/>
                          <a:cs typeface="Times New Roman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>
                          <a:solidFill>
                            <a:srgbClr val="FF0000"/>
                          </a:solidFill>
                          <a:latin typeface="Cambria Math"/>
                          <a:cs typeface="Times New Roman" pitchFamily="18" charset="0"/>
                        </a:rPr>
                        <m:t>are</m:t>
                      </m:r>
                      <m:r>
                        <a:rPr lang="en-US" sz="2400">
                          <a:solidFill>
                            <a:srgbClr val="FF0000"/>
                          </a:solidFill>
                          <a:latin typeface="Cambria Math"/>
                          <a:cs typeface="Times New Roman" pitchFamily="18" charset="0"/>
                        </a:rPr>
                        <m:t> 01,10 </m:t>
                      </m:r>
                      <m:r>
                        <m:rPr>
                          <m:sty m:val="p"/>
                        </m:rPr>
                        <a:rPr lang="en-US" sz="2400">
                          <a:solidFill>
                            <a:srgbClr val="FF0000"/>
                          </a:solidFill>
                          <a:latin typeface="Cambria Math"/>
                          <a:cs typeface="Times New Roman" pitchFamily="18" charset="0"/>
                        </a:rPr>
                        <m:t>and</m:t>
                      </m:r>
                      <m:r>
                        <a:rPr lang="en-US" sz="2400">
                          <a:solidFill>
                            <a:srgbClr val="FF0000"/>
                          </a:solidFill>
                          <a:latin typeface="Cambria Math"/>
                          <a:cs typeface="Times New Roman" pitchFamily="18" charset="0"/>
                        </a:rPr>
                        <m:t> 11.</m:t>
                      </m:r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109728" indent="0" algn="just">
                  <a:lnSpc>
                    <a:spcPct val="150000"/>
                  </a:lnSpc>
                  <a:spcBef>
                    <a:spcPts val="0"/>
                  </a:spcBef>
                  <a:buNone/>
                </a:pPr>
                <a:r>
                  <a:rPr lang="en-US" sz="2400" dirty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To obtain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/>
                            <a:cs typeface="Times New Roman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/>
                            <a:cs typeface="Times New Roman" pitchFamily="18" charset="0"/>
                          </a:rPr>
                          <m:t>5,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 we use recurrence relation three time,</a:t>
                </a:r>
              </a:p>
              <a:p>
                <a:pPr marL="109728" indent="0" algn="just">
                  <a:lnSpc>
                    <a:spcPct val="150000"/>
                  </a:lnSpc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/>
                            <a:cs typeface="Times New Roman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/>
                            <a:cs typeface="Times New Roman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/>
                            <a:cs typeface="Times New Roman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/>
                            <a:cs typeface="Times New Roman" pitchFamily="18" charset="0"/>
                          </a:rPr>
                          <m:t>2 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/>
                            <a:cs typeface="Times New Roman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/>
                            <a:cs typeface="Times New Roman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=3+2 =5</a:t>
                </a:r>
              </a:p>
              <a:p>
                <a:pPr marL="109728" indent="0" algn="just">
                  <a:lnSpc>
                    <a:spcPct val="150000"/>
                  </a:lnSpc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/>
                            <a:cs typeface="Times New Roman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/>
                            <a:cs typeface="Times New Roman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/>
                            <a:cs typeface="Times New Roman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/>
                            <a:cs typeface="Times New Roman" pitchFamily="18" charset="0"/>
                          </a:rPr>
                          <m:t>3 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/>
                            <a:cs typeface="Times New Roman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/>
                            <a:cs typeface="Times New Roman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=5+3 =8</a:t>
                </a:r>
              </a:p>
              <a:p>
                <a:pPr marL="109728" indent="0" algn="just">
                  <a:lnSpc>
                    <a:spcPct val="150000"/>
                  </a:lnSpc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/>
                            <a:cs typeface="Times New Roman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/>
                            <a:cs typeface="Times New Roman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/>
                            <a:cs typeface="Times New Roman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/>
                            <a:cs typeface="Times New Roman" pitchFamily="18" charset="0"/>
                          </a:rPr>
                          <m:t>4 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/>
                            <a:cs typeface="Times New Roman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/>
                            <a:cs typeface="Times New Roman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=8+5 =13</a:t>
                </a:r>
              </a:p>
              <a:p>
                <a:pPr marL="0" indent="0" algn="just">
                  <a:lnSpc>
                    <a:spcPct val="110000"/>
                  </a:lnSpc>
                  <a:buNone/>
                </a:pPr>
                <a:endParaRPr lang="en-US" dirty="0">
                  <a:solidFill>
                    <a:schemeClr val="accen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24248" y="2305318"/>
                <a:ext cx="7534138" cy="3361387"/>
              </a:xfrm>
              <a:blipFill rotWithShape="1">
                <a:blip r:embed="rId3"/>
                <a:stretch>
                  <a:fillRect l="-1375" r="-2104" b="-275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236083B-5B2E-4611-B7A9-D4053ADEAC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 smtClean="0"/>
              <a:t> Faculty of Computing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492875"/>
            <a:ext cx="2743200" cy="365125"/>
          </a:xfrm>
        </p:spPr>
        <p:txBody>
          <a:bodyPr/>
          <a:lstStyle/>
          <a:p>
            <a:pPr algn="l"/>
            <a:fld id="{69856AC7-50AF-413E-AB47-265466D9C7BA}" type="slidenum">
              <a:rPr lang="en-US" smtClean="0"/>
              <a:pPr algn="l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8961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11913727"/>
              </p:ext>
            </p:extLst>
          </p:nvPr>
        </p:nvGraphicFramePr>
        <p:xfrm>
          <a:off x="838200" y="1825625"/>
          <a:ext cx="85997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9971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 Faculty of Computing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56AC7-50AF-413E-AB47-265466D9C7BA}" type="slidenum">
              <a:rPr lang="en-US" smtClean="0"/>
              <a:t>11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694214" y="1779814"/>
                <a:ext cx="23349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=2,   {0, 1}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4214" y="1779814"/>
                <a:ext cx="2334986" cy="369332"/>
              </a:xfrm>
              <a:prstGeom prst="rect">
                <a:avLst/>
              </a:prstGeom>
              <a:blipFill rotWithShape="1">
                <a:blip r:embed="rId2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828177"/>
              </p:ext>
            </p:extLst>
          </p:nvPr>
        </p:nvGraphicFramePr>
        <p:xfrm>
          <a:off x="725714" y="3070980"/>
          <a:ext cx="222975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4879"/>
                <a:gridCol w="1114879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3205852" y="3009928"/>
                <a:ext cx="326026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=3,   {01, 10, 11}}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5852" y="3009928"/>
                <a:ext cx="3260262" cy="369332"/>
              </a:xfrm>
              <a:prstGeom prst="rect">
                <a:avLst/>
              </a:prstGeom>
              <a:blipFill rotWithShape="1">
                <a:blip r:embed="rId3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1500006"/>
              </p:ext>
            </p:extLst>
          </p:nvPr>
        </p:nvGraphicFramePr>
        <p:xfrm>
          <a:off x="480786" y="4360938"/>
          <a:ext cx="244203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4010"/>
                <a:gridCol w="814010"/>
                <a:gridCol w="81401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3358251" y="4452319"/>
                <a:ext cx="421820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=3,   {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011, 101, 111</m:t>
                      </m:r>
                      <m:r>
                        <a:rPr lang="en-US" b="0" i="1" smtClean="0">
                          <a:latin typeface="Cambria Math"/>
                        </a:rPr>
                        <m:t>, </m:t>
                      </m:r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/>
                        </a:rPr>
                        <m:t>010, 110</m:t>
                      </m:r>
                      <m:r>
                        <a:rPr lang="en-US" b="0" i="1" smtClean="0">
                          <a:latin typeface="Cambria Math"/>
                        </a:rPr>
                        <m:t>}}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8251" y="4452319"/>
                <a:ext cx="4218205" cy="369332"/>
              </a:xfrm>
              <a:prstGeom prst="rect">
                <a:avLst/>
              </a:prstGeom>
              <a:blipFill rotWithShape="1">
                <a:blip r:embed="rId4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093299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 Faculty of Computing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56AC7-50AF-413E-AB47-265466D9C7BA}" type="slidenum">
              <a:rPr lang="en-US" smtClean="0"/>
              <a:t>12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695458" y="1435432"/>
                <a:ext cx="7915142" cy="193899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109728" indent="0" algn="just">
                  <a:buNone/>
                </a:pPr>
                <a:r>
                  <a:rPr lang="en-US" sz="2400" dirty="0" smtClean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computer system considers a string of decimal digits a valid codeword if it contains an even number of 0 digits. For instance, 1230407869 is valid whereas 120987045608 is not valid.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  <a:cs typeface="Times New Roman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  <a:cs typeface="Times New Roman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be the number of valid n-digit codewords. Find a recurrence relation for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  <a:cs typeface="Times New Roman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  <a:cs typeface="Times New Roman" pitchFamily="18" charset="0"/>
                          </a:rPr>
                          <m:t>𝑛</m:t>
                        </m:r>
                      </m:sub>
                    </m:sSub>
                    <m:r>
                      <a:rPr lang="en-US" sz="2400" i="1">
                        <a:solidFill>
                          <a:srgbClr val="0070C0"/>
                        </a:solidFill>
                        <a:latin typeface="Cambria Math"/>
                        <a:cs typeface="Times New Roman" pitchFamily="18" charset="0"/>
                      </a:rPr>
                      <m:t>.</m:t>
                    </m:r>
                  </m:oMath>
                </a14:m>
                <a:endParaRPr lang="en-US" sz="2400" dirty="0">
                  <a:solidFill>
                    <a:srgbClr val="0070C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458" y="1435432"/>
                <a:ext cx="7915142" cy="1938992"/>
              </a:xfrm>
              <a:prstGeom prst="rect">
                <a:avLst/>
              </a:prstGeom>
              <a:blipFill rotWithShape="0">
                <a:blip r:embed="rId2"/>
                <a:stretch>
                  <a:fillRect t="-2508" r="-1155" b="-59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70314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236083B-5B2E-4611-B7A9-D4053ADEAC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 smtClean="0"/>
              <a:t> Faculty of Computing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0" y="6492875"/>
            <a:ext cx="2743200" cy="365125"/>
          </a:xfrm>
        </p:spPr>
        <p:txBody>
          <a:bodyPr/>
          <a:lstStyle/>
          <a:p>
            <a:pPr algn="l"/>
            <a:fld id="{69856AC7-50AF-413E-AB47-265466D9C7BA}" type="slidenum">
              <a:rPr lang="en-US" smtClean="0"/>
              <a:pPr algn="l"/>
              <a:t>13</a:t>
            </a:fld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1285"/>
              </p:ext>
            </p:extLst>
          </p:nvPr>
        </p:nvGraphicFramePr>
        <p:xfrm>
          <a:off x="566081" y="1693515"/>
          <a:ext cx="8127999" cy="43610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</a:tblGrid>
              <a:tr h="652625"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600" b="0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sz="1600" b="0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en-US" sz="1600" b="0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en-US" sz="1600" b="0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en-US" sz="1600" b="0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en-US" sz="1600" b="0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lang="en-US" sz="1600" b="0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endParaRPr lang="en-US" sz="1600" b="0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  <a:endParaRPr lang="en-US" sz="1600" b="0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9</a:t>
                      </a:r>
                      <a:endParaRPr lang="en-US" sz="1600" b="0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600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00</a:t>
                      </a:r>
                      <a:endParaRPr lang="en-US" sz="1600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01</a:t>
                      </a:r>
                      <a:endParaRPr lang="en-US" sz="1600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02</a:t>
                      </a:r>
                      <a:endParaRPr lang="en-US" sz="1600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03</a:t>
                      </a:r>
                      <a:endParaRPr lang="en-US" sz="1600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04</a:t>
                      </a:r>
                      <a:endParaRPr lang="en-US" sz="1600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05</a:t>
                      </a:r>
                      <a:endParaRPr lang="en-US" sz="1600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06</a:t>
                      </a:r>
                      <a:endParaRPr lang="en-US" sz="1600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07</a:t>
                      </a:r>
                      <a:endParaRPr lang="en-US" sz="1600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08</a:t>
                      </a:r>
                      <a:endParaRPr lang="en-US" sz="1600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09</a:t>
                      </a:r>
                      <a:endParaRPr lang="en-US" sz="1600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sz="1600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endParaRPr lang="en-US" sz="1600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11</a:t>
                      </a:r>
                      <a:endParaRPr lang="en-US" sz="1600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12</a:t>
                      </a:r>
                      <a:endParaRPr lang="en-US" sz="1600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13</a:t>
                      </a:r>
                      <a:endParaRPr lang="en-US" sz="1600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14</a:t>
                      </a:r>
                      <a:endParaRPr lang="en-US" sz="1600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15</a:t>
                      </a:r>
                      <a:endParaRPr lang="en-US" sz="1600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16</a:t>
                      </a:r>
                      <a:endParaRPr lang="en-US" sz="1600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17</a:t>
                      </a:r>
                      <a:endParaRPr lang="en-US" sz="1600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18</a:t>
                      </a:r>
                      <a:endParaRPr lang="en-US" sz="1600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19</a:t>
                      </a:r>
                      <a:endParaRPr lang="en-US" sz="1600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en-US" sz="1600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20</a:t>
                      </a:r>
                      <a:endParaRPr lang="en-US" sz="1600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21</a:t>
                      </a:r>
                      <a:endParaRPr lang="en-US" sz="1600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22</a:t>
                      </a:r>
                      <a:endParaRPr lang="en-US" sz="1600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23</a:t>
                      </a:r>
                      <a:endParaRPr lang="en-US" sz="1600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24</a:t>
                      </a:r>
                      <a:endParaRPr lang="en-US" sz="1600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25</a:t>
                      </a:r>
                      <a:endParaRPr lang="en-US" sz="1600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26</a:t>
                      </a:r>
                      <a:endParaRPr lang="en-US" sz="1600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27</a:t>
                      </a:r>
                      <a:endParaRPr lang="en-US" sz="1600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28</a:t>
                      </a:r>
                      <a:endParaRPr lang="en-US" sz="1600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29</a:t>
                      </a:r>
                      <a:endParaRPr lang="en-US" sz="1600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en-US" sz="1600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30</a:t>
                      </a:r>
                      <a:endParaRPr lang="en-US" sz="1600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31</a:t>
                      </a:r>
                      <a:endParaRPr lang="en-US" sz="1600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32</a:t>
                      </a:r>
                      <a:endParaRPr lang="en-US" sz="1600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33</a:t>
                      </a:r>
                      <a:endParaRPr lang="en-US" sz="1600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34</a:t>
                      </a:r>
                      <a:endParaRPr lang="en-US" sz="1600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35</a:t>
                      </a:r>
                      <a:endParaRPr lang="en-US" sz="1600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36</a:t>
                      </a:r>
                      <a:endParaRPr lang="en-US" sz="1600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37</a:t>
                      </a:r>
                      <a:endParaRPr lang="en-US" sz="1600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38</a:t>
                      </a:r>
                      <a:endParaRPr lang="en-US" sz="1600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39</a:t>
                      </a:r>
                      <a:endParaRPr lang="en-US" sz="1600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en-US" sz="1600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40</a:t>
                      </a:r>
                      <a:endParaRPr lang="en-US" sz="1600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41</a:t>
                      </a:r>
                      <a:endParaRPr lang="en-US" sz="1600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42</a:t>
                      </a:r>
                      <a:endParaRPr lang="en-US" sz="1600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43</a:t>
                      </a:r>
                      <a:endParaRPr lang="en-US" sz="1600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44</a:t>
                      </a:r>
                      <a:endParaRPr lang="en-US" sz="1600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45</a:t>
                      </a:r>
                      <a:endParaRPr lang="en-US" sz="1600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46</a:t>
                      </a:r>
                      <a:endParaRPr lang="en-US" sz="1600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47</a:t>
                      </a:r>
                      <a:endParaRPr lang="en-US" sz="1600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48</a:t>
                      </a:r>
                      <a:endParaRPr lang="en-US" sz="1600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49</a:t>
                      </a:r>
                      <a:endParaRPr lang="en-US" sz="1600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en-US" sz="1600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50</a:t>
                      </a:r>
                      <a:endParaRPr lang="en-US" sz="1600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51</a:t>
                      </a:r>
                      <a:endParaRPr lang="en-US" sz="1600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52</a:t>
                      </a:r>
                      <a:endParaRPr lang="en-US" sz="1600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53</a:t>
                      </a:r>
                      <a:endParaRPr lang="en-US" sz="1600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54</a:t>
                      </a:r>
                      <a:endParaRPr lang="en-US" sz="1600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55</a:t>
                      </a:r>
                      <a:endParaRPr lang="en-US" sz="1600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56</a:t>
                      </a:r>
                      <a:endParaRPr lang="en-US" sz="1600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57</a:t>
                      </a:r>
                      <a:endParaRPr lang="en-US" sz="1600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58</a:t>
                      </a:r>
                      <a:endParaRPr lang="en-US" sz="1600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59</a:t>
                      </a:r>
                      <a:endParaRPr lang="en-US" sz="1600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lang="en-US" sz="1600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60</a:t>
                      </a:r>
                      <a:endParaRPr lang="en-US" sz="1600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61</a:t>
                      </a:r>
                      <a:endParaRPr lang="en-US" sz="1600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62</a:t>
                      </a:r>
                      <a:endParaRPr lang="en-US" sz="1600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63</a:t>
                      </a:r>
                      <a:endParaRPr lang="en-US" sz="1600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64</a:t>
                      </a:r>
                      <a:endParaRPr lang="en-US" sz="1600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65</a:t>
                      </a:r>
                      <a:endParaRPr lang="en-US" sz="1600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66</a:t>
                      </a:r>
                      <a:endParaRPr lang="en-US" sz="1600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67</a:t>
                      </a:r>
                      <a:endParaRPr lang="en-US" sz="1600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68</a:t>
                      </a:r>
                      <a:endParaRPr lang="en-US" sz="1600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69</a:t>
                      </a:r>
                      <a:endParaRPr lang="en-US" sz="1600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endParaRPr lang="en-US" sz="1600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70</a:t>
                      </a:r>
                      <a:endParaRPr lang="en-US" sz="1600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71</a:t>
                      </a:r>
                      <a:endParaRPr lang="en-US" sz="1600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72</a:t>
                      </a:r>
                      <a:endParaRPr lang="en-US" sz="1600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73</a:t>
                      </a:r>
                      <a:endParaRPr lang="en-US" sz="1600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74</a:t>
                      </a:r>
                      <a:endParaRPr lang="en-US" sz="1600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75</a:t>
                      </a:r>
                      <a:endParaRPr lang="en-US" sz="1600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76</a:t>
                      </a:r>
                      <a:endParaRPr lang="en-US" sz="1600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77</a:t>
                      </a:r>
                      <a:endParaRPr lang="en-US" sz="1600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78</a:t>
                      </a:r>
                      <a:endParaRPr lang="en-US" sz="1600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79</a:t>
                      </a:r>
                      <a:endParaRPr lang="en-US" sz="1600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  <a:endParaRPr lang="en-US" sz="1600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80</a:t>
                      </a:r>
                      <a:endParaRPr lang="en-US" sz="1600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81</a:t>
                      </a:r>
                      <a:endParaRPr lang="en-US" sz="1600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82</a:t>
                      </a:r>
                      <a:endParaRPr lang="en-US" sz="1600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83</a:t>
                      </a:r>
                      <a:endParaRPr lang="en-US" sz="1600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84</a:t>
                      </a:r>
                      <a:endParaRPr lang="en-US" sz="1600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85</a:t>
                      </a:r>
                      <a:endParaRPr lang="en-US" sz="1600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86</a:t>
                      </a:r>
                      <a:endParaRPr lang="en-US" sz="1600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87</a:t>
                      </a:r>
                      <a:endParaRPr lang="en-US" sz="1600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88</a:t>
                      </a:r>
                      <a:endParaRPr lang="en-US" sz="1600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89</a:t>
                      </a:r>
                      <a:endParaRPr lang="en-US" sz="1600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9</a:t>
                      </a:r>
                      <a:endParaRPr lang="en-US" sz="1600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90</a:t>
                      </a:r>
                      <a:endParaRPr lang="en-US" sz="1600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91</a:t>
                      </a:r>
                      <a:endParaRPr lang="en-US" sz="1600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92</a:t>
                      </a:r>
                      <a:endParaRPr lang="en-US" sz="1600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93</a:t>
                      </a:r>
                      <a:endParaRPr lang="en-US" sz="1600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94</a:t>
                      </a:r>
                      <a:endParaRPr lang="en-US" sz="1600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95</a:t>
                      </a:r>
                      <a:endParaRPr lang="en-US" sz="1600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96</a:t>
                      </a:r>
                      <a:endParaRPr lang="en-US" sz="1600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97</a:t>
                      </a:r>
                      <a:endParaRPr lang="en-US" sz="1600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98</a:t>
                      </a:r>
                      <a:endParaRPr lang="en-US" sz="1600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99</a:t>
                      </a:r>
                      <a:endParaRPr lang="en-US" sz="1600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7508232"/>
              </p:ext>
            </p:extLst>
          </p:nvPr>
        </p:nvGraphicFramePr>
        <p:xfrm>
          <a:off x="563794" y="790916"/>
          <a:ext cx="8128000" cy="3863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</a:tblGrid>
              <a:tr h="386366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en-US" sz="1600" b="0" dirty="0">
                        <a:solidFill>
                          <a:schemeClr val="accent5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en-US" sz="1600" b="0" dirty="0">
                        <a:solidFill>
                          <a:schemeClr val="accent5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en-US" sz="1600" b="0" dirty="0">
                        <a:solidFill>
                          <a:schemeClr val="accent5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3</a:t>
                      </a:r>
                      <a:endParaRPr lang="en-US" sz="1600" b="0" dirty="0">
                        <a:solidFill>
                          <a:schemeClr val="accent5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4</a:t>
                      </a:r>
                      <a:endParaRPr lang="en-US" sz="1600" b="0" dirty="0">
                        <a:solidFill>
                          <a:schemeClr val="accent5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5</a:t>
                      </a:r>
                      <a:endParaRPr lang="en-US" sz="1600" b="0" dirty="0">
                        <a:solidFill>
                          <a:schemeClr val="accent5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6</a:t>
                      </a:r>
                      <a:endParaRPr lang="en-US" sz="1600" b="0" dirty="0">
                        <a:solidFill>
                          <a:schemeClr val="accent5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7</a:t>
                      </a:r>
                      <a:endParaRPr lang="en-US" sz="1600" b="0" dirty="0">
                        <a:solidFill>
                          <a:schemeClr val="accent5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8</a:t>
                      </a:r>
                      <a:endParaRPr lang="en-US" sz="1600" b="0" dirty="0">
                        <a:solidFill>
                          <a:schemeClr val="accent5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9</a:t>
                      </a:r>
                      <a:endParaRPr lang="en-US" sz="1600" b="0" dirty="0">
                        <a:solidFill>
                          <a:schemeClr val="accent5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7856107" y="1249996"/>
            <a:ext cx="1880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a</a:t>
            </a:r>
            <a:r>
              <a:rPr lang="en-US" baseline="-25000" dirty="0" smtClean="0">
                <a:solidFill>
                  <a:schemeClr val="accent5">
                    <a:lumMod val="50000"/>
                  </a:schemeClr>
                </a:solidFill>
              </a:rPr>
              <a:t>1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=9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424665" y="6123543"/>
            <a:ext cx="1880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a</a:t>
            </a:r>
            <a:r>
              <a:rPr lang="en-US" baseline="-25000" dirty="0" smtClean="0">
                <a:solidFill>
                  <a:schemeClr val="accent5">
                    <a:lumMod val="50000"/>
                  </a:schemeClr>
                </a:solidFill>
              </a:rPr>
              <a:t>2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=9*9+1=82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6703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236083B-5B2E-4611-B7A9-D4053ADEAC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 smtClean="0"/>
              <a:t> Faculty of Computing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528032" y="1458228"/>
                <a:ext cx="7972023" cy="33239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109728" indent="0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rgbClr val="FF0000"/>
                            </a:solidFill>
                            <a:latin typeface="Cambria Math"/>
                            <a:cs typeface="Times New Roman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800" i="1">
                            <a:solidFill>
                              <a:srgbClr val="FF0000"/>
                            </a:solidFill>
                            <a:latin typeface="Cambria Math"/>
                            <a:cs typeface="Times New Roman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= 9 </a:t>
                </a:r>
                <a:endParaRPr lang="en-US" sz="2800" dirty="0" smtClean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109728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rgbClr val="FF0000"/>
                            </a:solidFill>
                            <a:latin typeface="Cambria Math"/>
                            <a:cs typeface="Times New Roman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/>
                            <a:cs typeface="Times New Roman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= </a:t>
                </a:r>
                <a:r>
                  <a:rPr lang="en-US" sz="2800" dirty="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9</a:t>
                </a:r>
                <a:r>
                  <a:rPr lang="en-US" sz="2800" dirty="0" smtClean="0">
                    <a:solidFill>
                      <a:srgbClr val="FF0000"/>
                    </a:solidFill>
                    <a:latin typeface="Cambria Math"/>
                    <a:ea typeface="Cambria Math"/>
                    <a:cs typeface="Times New Roman" pitchFamily="18" charset="0"/>
                  </a:rPr>
                  <a:t>×9</a:t>
                </a:r>
                <a:r>
                  <a:rPr lang="en-US" sz="2800" dirty="0" smtClean="0">
                    <a:solidFill>
                      <a:srgbClr val="FF0000"/>
                    </a:solidFill>
                    <a:latin typeface="Times New Roman"/>
                    <a:ea typeface="Cambria Math"/>
                    <a:cs typeface="Times New Roman"/>
                  </a:rPr>
                  <a:t>+1=</a:t>
                </a:r>
                <a:r>
                  <a:rPr lang="en-US" sz="2800" dirty="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dirty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9</a:t>
                </a:r>
                <a:r>
                  <a:rPr lang="en-US" sz="2800" dirty="0">
                    <a:solidFill>
                      <a:srgbClr val="FF0000"/>
                    </a:solidFill>
                    <a:latin typeface="Cambria Math"/>
                    <a:ea typeface="Cambria Math"/>
                    <a:cs typeface="Times New Roman" pitchFamily="18" charset="0"/>
                  </a:rPr>
                  <a:t>×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rgbClr val="FF0000"/>
                            </a:solidFill>
                            <a:latin typeface="Cambria Math"/>
                            <a:cs typeface="Times New Roman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800" i="1">
                            <a:solidFill>
                              <a:srgbClr val="FF0000"/>
                            </a:solidFill>
                            <a:latin typeface="Cambria Math"/>
                            <a:cs typeface="Times New Roman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+</a:t>
                </a:r>
                <a:r>
                  <a:rPr lang="en-US" sz="2800" dirty="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(10</a:t>
                </a:r>
                <a:r>
                  <a:rPr lang="en-US" sz="2800" dirty="0" smtClean="0">
                    <a:solidFill>
                      <a:srgbClr val="FF0000"/>
                    </a:solidFill>
                    <a:latin typeface="Times New Roman"/>
                    <a:cs typeface="Times New Roman"/>
                  </a:rPr>
                  <a:t>–9)=</a:t>
                </a:r>
                <a:r>
                  <a:rPr lang="en-US" sz="2800" dirty="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9</a:t>
                </a:r>
                <a:r>
                  <a:rPr lang="en-US" sz="2800" dirty="0">
                    <a:solidFill>
                      <a:srgbClr val="FF0000"/>
                    </a:solidFill>
                    <a:latin typeface="Cambria Math"/>
                    <a:ea typeface="Cambria Math"/>
                    <a:cs typeface="Times New Roman" pitchFamily="18" charset="0"/>
                  </a:rPr>
                  <a:t>×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rgbClr val="FF0000"/>
                            </a:solidFill>
                            <a:latin typeface="Cambria Math"/>
                            <a:cs typeface="Times New Roman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800" i="1">
                            <a:solidFill>
                              <a:srgbClr val="FF0000"/>
                            </a:solidFill>
                            <a:latin typeface="Cambria Math"/>
                            <a:cs typeface="Times New Roman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800" dirty="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+(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solidFill>
                              <a:srgbClr val="FF0000"/>
                            </a:solidFill>
                            <a:latin typeface="Cambria Math"/>
                            <a:cs typeface="Times New Roman" pitchFamily="18" charset="0"/>
                          </a:rPr>
                          <m:t>10</m:t>
                        </m:r>
                      </m:e>
                      <m:sup>
                        <m: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/>
                            <a:cs typeface="Times New Roman" pitchFamily="18" charset="0"/>
                          </a:rPr>
                          <m:t>2</m:t>
                        </m:r>
                        <m:r>
                          <a:rPr lang="en-US" sz="2800" i="1">
                            <a:solidFill>
                              <a:srgbClr val="FF0000"/>
                            </a:solidFill>
                            <a:latin typeface="Cambria Math"/>
                            <a:cs typeface="Times New Roman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sz="2800" dirty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dirty="0">
                    <a:solidFill>
                      <a:srgbClr val="FF0000"/>
                    </a:solidFill>
                    <a:latin typeface="Times New Roman"/>
                    <a:cs typeface="Times New Roman"/>
                  </a:rPr>
                  <a:t>–</a:t>
                </a:r>
                <a:r>
                  <a:rPr lang="en-US" sz="2800" dirty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rgbClr val="FF0000"/>
                            </a:solidFill>
                            <a:latin typeface="Cambria Math"/>
                            <a:cs typeface="Times New Roman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/>
                            <a:cs typeface="Times New Roman" pitchFamily="18" charset="0"/>
                          </a:rPr>
                          <m:t>2</m:t>
                        </m:r>
                        <m:r>
                          <a:rPr lang="en-US" sz="2800" i="1">
                            <a:solidFill>
                              <a:srgbClr val="FF0000"/>
                            </a:solidFill>
                            <a:latin typeface="Cambria Math"/>
                            <a:cs typeface="Times New Roman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sz="2800" dirty="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)</a:t>
                </a:r>
              </a:p>
              <a:p>
                <a:pPr marL="109728">
                  <a:lnSpc>
                    <a:spcPct val="150000"/>
                  </a:lnSpc>
                </a:pPr>
                <a:endParaRPr lang="en-US" sz="2800" dirty="0" smtClean="0">
                  <a:solidFill>
                    <a:schemeClr val="accent5">
                      <a:lumMod val="50000"/>
                    </a:schemeClr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109728" indent="0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/>
                            <a:cs typeface="Times New Roman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/>
                            <a:cs typeface="Times New Roman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srgbClr val="C00000"/>
                    </a:solidFill>
                    <a:latin typeface="Times New Roman" pitchFamily="18" charset="0"/>
                    <a:cs typeface="Times New Roman" pitchFamily="18" charset="0"/>
                  </a:rPr>
                  <a:t> =9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/>
                            <a:cs typeface="Times New Roman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/>
                            <a:cs typeface="Times New Roman" pitchFamily="18" charset="0"/>
                          </a:rPr>
                          <m:t>𝑛</m:t>
                        </m:r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/>
                            <a:cs typeface="Times New Roman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srgbClr val="C00000"/>
                    </a:solidFill>
                    <a:latin typeface="Times New Roman" pitchFamily="18" charset="0"/>
                    <a:cs typeface="Times New Roman" pitchFamily="18" charset="0"/>
                  </a:rPr>
                  <a:t> +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/>
                            <a:cs typeface="Times New Roman" pitchFamily="18" charset="0"/>
                          </a:rPr>
                          <m:t>10</m:t>
                        </m:r>
                      </m:e>
                      <m:sup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/>
                            <a:cs typeface="Times New Roman" pitchFamily="18" charset="0"/>
                          </a:rPr>
                          <m:t>𝑛</m:t>
                        </m:r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/>
                            <a:cs typeface="Times New Roman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sz="2800" dirty="0">
                    <a:solidFill>
                      <a:srgbClr val="C00000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dirty="0" smtClean="0">
                    <a:solidFill>
                      <a:srgbClr val="C00000"/>
                    </a:solidFill>
                    <a:latin typeface="Times New Roman"/>
                    <a:cs typeface="Times New Roman"/>
                  </a:rPr>
                  <a:t>–</a:t>
                </a:r>
                <a:r>
                  <a:rPr lang="en-US" sz="2800" dirty="0" smtClean="0">
                    <a:solidFill>
                      <a:srgbClr val="C00000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/>
                            <a:cs typeface="Times New Roman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/>
                            <a:cs typeface="Times New Roman" pitchFamily="18" charset="0"/>
                          </a:rPr>
                          <m:t>𝑛</m:t>
                        </m:r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/>
                            <a:cs typeface="Times New Roman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srgbClr val="C00000"/>
                    </a:solidFill>
                    <a:latin typeface="Times New Roman" pitchFamily="18" charset="0"/>
                    <a:cs typeface="Times New Roman" pitchFamily="18" charset="0"/>
                  </a:rPr>
                  <a:t>) </a:t>
                </a:r>
              </a:p>
              <a:p>
                <a:pPr marL="109728" indent="0">
                  <a:lnSpc>
                    <a:spcPct val="150000"/>
                  </a:lnSpc>
                  <a:buNone/>
                </a:pPr>
                <a:r>
                  <a:rPr lang="en-US" sz="2800" dirty="0">
                    <a:solidFill>
                      <a:srgbClr val="C00000"/>
                    </a:solidFill>
                    <a:latin typeface="Times New Roman" pitchFamily="18" charset="0"/>
                    <a:cs typeface="Times New Roman" pitchFamily="18" charset="0"/>
                  </a:rPr>
                  <a:t>     = 8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/>
                            <a:cs typeface="Times New Roman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/>
                            <a:cs typeface="Times New Roman" pitchFamily="18" charset="0"/>
                          </a:rPr>
                          <m:t>𝑛</m:t>
                        </m:r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/>
                            <a:cs typeface="Times New Roman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srgbClr val="C00000"/>
                    </a:solidFill>
                    <a:latin typeface="Times New Roman" pitchFamily="18" charset="0"/>
                    <a:cs typeface="Times New Roman" pitchFamily="18" charset="0"/>
                  </a:rPr>
                  <a:t> +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/>
                            <a:cs typeface="Times New Roman" pitchFamily="18" charset="0"/>
                          </a:rPr>
                          <m:t>10</m:t>
                        </m:r>
                      </m:e>
                      <m:sup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/>
                            <a:cs typeface="Times New Roman" pitchFamily="18" charset="0"/>
                          </a:rPr>
                          <m:t>𝑛</m:t>
                        </m:r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/>
                            <a:cs typeface="Times New Roman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sz="2800" dirty="0">
                    <a:solidFill>
                      <a:srgbClr val="C00000"/>
                    </a:solidFill>
                    <a:latin typeface="Times New Roman" pitchFamily="18" charset="0"/>
                    <a:cs typeface="Times New Roman" pitchFamily="18" charset="0"/>
                  </a:rPr>
                  <a:t> valid strings of length n.</a:t>
                </a: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032" y="1458228"/>
                <a:ext cx="7972023" cy="3323987"/>
              </a:xfrm>
              <a:prstGeom prst="rect">
                <a:avLst/>
              </a:prstGeom>
              <a:blipFill rotWithShape="1">
                <a:blip r:embed="rId2"/>
                <a:stretch>
                  <a:fillRect l="-230" b="-20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0" y="6492875"/>
            <a:ext cx="2743200" cy="365125"/>
          </a:xfrm>
        </p:spPr>
        <p:txBody>
          <a:bodyPr/>
          <a:lstStyle/>
          <a:p>
            <a:pPr algn="l"/>
            <a:fld id="{69856AC7-50AF-413E-AB47-265466D9C7BA}" type="slidenum">
              <a:rPr lang="en-US" smtClean="0"/>
              <a:pPr algn="l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9470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788" y="901520"/>
            <a:ext cx="3052293" cy="926318"/>
          </a:xfrm>
          <a:noFill/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Summary</a:t>
            </a:r>
            <a:endParaRPr lang="en-US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974" y="2006597"/>
            <a:ext cx="8062174" cy="3466924"/>
          </a:xfrm>
          <a:noFill/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400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 to solve the counting problems using recurrence relation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Ø"/>
            </a:pPr>
            <a:r>
              <a:rPr lang="en-US" sz="2400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Firstly define the nth term of the sequence.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Ø"/>
            </a:pPr>
            <a:r>
              <a:rPr lang="en-US" sz="2400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Start from the first step and conduct until the nth step.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Ø"/>
            </a:pPr>
            <a:r>
              <a:rPr lang="en-US" sz="2400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Consider the initial conditions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Ø"/>
            </a:pPr>
            <a:r>
              <a:rPr lang="en-US" sz="2400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Write the recurrence relation together with the initial conditions</a:t>
            </a:r>
          </a:p>
          <a:p>
            <a:pPr marL="0" indent="0" algn="just">
              <a:buNone/>
            </a:pP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 Faculty of Computing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0" y="6492875"/>
            <a:ext cx="2743200" cy="365125"/>
          </a:xfrm>
        </p:spPr>
        <p:txBody>
          <a:bodyPr/>
          <a:lstStyle/>
          <a:p>
            <a:pPr algn="l"/>
            <a:fld id="{69856AC7-50AF-413E-AB47-265466D9C7BA}" type="slidenum">
              <a:rPr lang="en-US" smtClean="0"/>
              <a:pPr algn="l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7963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0489" y="1043189"/>
            <a:ext cx="3682283" cy="1124018"/>
          </a:xfrm>
          <a:effectLst>
            <a:glow rad="228600">
              <a:schemeClr val="accent6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Practice Exercise</a:t>
            </a:r>
            <a:endParaRPr lang="en-US" sz="3600" b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3197" y="2186234"/>
            <a:ext cx="8859591" cy="1007727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How </a:t>
            </a:r>
            <a:r>
              <a:rPr lang="en-US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many different ways of adding up 1's and 2's to 14</a:t>
            </a:r>
            <a:r>
              <a:rPr lang="en-US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? </a:t>
            </a:r>
            <a:endParaRPr lang="en-US" b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 Faculty of Computing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56AC7-50AF-413E-AB47-265466D9C7B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51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67C54C8-C27F-4F8F-A4BD-6298343C48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0659" y="676619"/>
            <a:ext cx="7143482" cy="1300766"/>
          </a:xfrm>
          <a:solidFill>
            <a:schemeClr val="accent5">
              <a:lumMod val="20000"/>
              <a:lumOff val="80000"/>
            </a:schemeClr>
          </a:solidFill>
        </p:spPr>
        <p:txBody>
          <a:bodyPr anchor="ctr">
            <a:normAutofit/>
          </a:bodyPr>
          <a:lstStyle/>
          <a:p>
            <a:pPr algn="l"/>
            <a:r>
              <a:rPr lang="en-US" sz="4000" b="1" dirty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Advanced Counting </a:t>
            </a:r>
            <a:r>
              <a:rPr lang="en-US" sz="4000" b="1" dirty="0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Techniques</a:t>
            </a:r>
            <a:endParaRPr lang="en-US" sz="4000" b="1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218662F3-B44F-4968-8F5B-0874EE49ED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2174" y="2093366"/>
            <a:ext cx="7477183" cy="3843793"/>
          </a:xfrm>
          <a:noFill/>
        </p:spPr>
        <p:txBody>
          <a:bodyPr>
            <a:noAutofit/>
          </a:bodyPr>
          <a:lstStyle/>
          <a:p>
            <a:pPr marL="457200" indent="-457200" algn="l">
              <a:buFont typeface="+mj-lt"/>
              <a:buAutoNum type="arabicPeriod"/>
            </a:pPr>
            <a:r>
              <a:rPr lang="en-US" dirty="0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Application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of Recurrence Relations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dirty="0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Solving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Linear 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Homogeneous Recurrence Relations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dirty="0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Solving Linear Nonhomogeneous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Recurrence Relations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n-US" dirty="0">
              <a:solidFill>
                <a:schemeClr val="accent5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en-US" dirty="0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Divide and Conquer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Algorithms and 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Recurrence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Relations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dirty="0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Generating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Functions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dirty="0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Inclusion-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Exclusion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dirty="0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Applications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of Inclusion-Exclusion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xmlns="" id="{5236083B-5B2E-4611-B7A9-D4053ADEAC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 smtClean="0"/>
              <a:t> Faculty of Computing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492875"/>
            <a:ext cx="2743200" cy="365125"/>
          </a:xfrm>
        </p:spPr>
        <p:txBody>
          <a:bodyPr/>
          <a:lstStyle/>
          <a:p>
            <a:pPr algn="l"/>
            <a:fld id="{69856AC7-50AF-413E-AB47-265466D9C7BA}" type="slidenum">
              <a:rPr lang="en-US" smtClean="0"/>
              <a:pPr algn="l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966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DB309A7-D080-45F5-9C49-3BBAAD4DA8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6213" y="978794"/>
            <a:ext cx="8255358" cy="981700"/>
          </a:xfrm>
          <a:solidFill>
            <a:schemeClr val="accent5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Application of Recurrence Relations</a:t>
            </a:r>
            <a:endParaRPr lang="en-US" sz="49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8133113-CF9C-479B-A748-6D130670B8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4247" y="2434107"/>
            <a:ext cx="5563674" cy="1751526"/>
          </a:xfrm>
          <a:noFill/>
        </p:spPr>
        <p:txBody>
          <a:bodyPr>
            <a:normAutofit/>
          </a:bodyPr>
          <a:lstStyle/>
          <a:p>
            <a:pPr marL="0" indent="0">
              <a:buNone/>
            </a:pPr>
            <a:endParaRPr lang="en-US" b="1" dirty="0" smtClean="0"/>
          </a:p>
          <a:p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US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Modeling with recurrence relations</a:t>
            </a:r>
            <a:endParaRPr lang="en-US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xmlns="" id="{5236083B-5B2E-4611-B7A9-D4053ADEAC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 smtClean="0"/>
              <a:t> Faculty of Computing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492875"/>
            <a:ext cx="2743200" cy="365125"/>
          </a:xfrm>
        </p:spPr>
        <p:txBody>
          <a:bodyPr/>
          <a:lstStyle/>
          <a:p>
            <a:pPr algn="l"/>
            <a:fld id="{69856AC7-50AF-413E-AB47-265466D9C7BA}" type="slidenum">
              <a:rPr lang="en-US" smtClean="0"/>
              <a:pPr algn="l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440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068" y="1156885"/>
            <a:ext cx="5133304" cy="1325563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Learning Outcomes</a:t>
            </a:r>
            <a:endParaRPr lang="en-US" sz="3600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 Faculty of Computing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0" y="6492875"/>
            <a:ext cx="2743200" cy="365125"/>
          </a:xfrm>
        </p:spPr>
        <p:txBody>
          <a:bodyPr/>
          <a:lstStyle/>
          <a:p>
            <a:pPr algn="l"/>
            <a:fld id="{69856AC7-50AF-413E-AB47-265466D9C7BA}" type="slidenum">
              <a:rPr lang="en-US" smtClean="0"/>
              <a:pPr algn="l"/>
              <a:t>4</a:t>
            </a:fld>
            <a:endParaRPr lang="en-US"/>
          </a:p>
        </p:txBody>
      </p:sp>
      <p:sp>
        <p:nvSpPr>
          <p:cNvPr id="6" name="Content Placeholder 5"/>
          <p:cNvSpPr txBox="1">
            <a:spLocks noGrp="1"/>
          </p:cNvSpPr>
          <p:nvPr>
            <p:ph idx="1"/>
          </p:nvPr>
        </p:nvSpPr>
        <p:spPr>
          <a:xfrm>
            <a:off x="559157" y="2443810"/>
            <a:ext cx="6215129" cy="23416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ct val="150000"/>
              </a:lnSpc>
              <a:spcBef>
                <a:spcPts val="0"/>
              </a:spcBef>
            </a:pPr>
            <a:r>
              <a:rPr lang="en-US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find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a recurrence relation to model a problem;</a:t>
            </a:r>
          </a:p>
          <a:p>
            <a:pPr lvl="0">
              <a:lnSpc>
                <a:spcPct val="150000"/>
              </a:lnSpc>
              <a:spcBef>
                <a:spcPts val="0"/>
              </a:spcBef>
            </a:pPr>
            <a:r>
              <a:rPr lang="en-US" dirty="0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To solve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recurrence relations iteratively;</a:t>
            </a:r>
          </a:p>
        </p:txBody>
      </p:sp>
    </p:spTree>
    <p:extLst>
      <p:ext uri="{BB962C8B-B14F-4D97-AF65-F5344CB8AC3E}">
        <p14:creationId xmlns:p14="http://schemas.microsoft.com/office/powerpoint/2010/main" val="1980171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mc="http://schemas.openxmlformats.org/markup-compatibility/2006" xmlns:a14="http://schemas.microsoft.com/office/drawing/2010/main" xmlns:a16="http://schemas.microsoft.com/office/drawing/2014/main" xmlns="" id="{7895161C-187E-4C33-96F9-7B454BD454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4140" y="2073032"/>
            <a:ext cx="7250002" cy="2138360"/>
          </a:xfrm>
          <a:noFill/>
        </p:spPr>
        <p:txBody>
          <a:bodyPr>
            <a:normAutofit/>
          </a:bodyPr>
          <a:lstStyle/>
          <a:p>
            <a:pPr marL="0" indent="0" algn="just">
              <a:lnSpc>
                <a:spcPct val="100000"/>
              </a:lnSpc>
              <a:buNone/>
            </a:pPr>
            <a:r>
              <a:rPr lang="en-US" sz="3000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recurrence relation together with initial conditions can be used to solve some counting problems which cannot be solved using counting techniques.</a:t>
            </a:r>
            <a:endParaRPr lang="en-US" sz="30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xmlns="" id="{5236083B-5B2E-4611-B7A9-D4053ADEAC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 smtClean="0"/>
              <a:t> Faculty of Computing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492875"/>
            <a:ext cx="2743200" cy="365125"/>
          </a:xfrm>
        </p:spPr>
        <p:txBody>
          <a:bodyPr/>
          <a:lstStyle/>
          <a:p>
            <a:pPr algn="l"/>
            <a:fld id="{69856AC7-50AF-413E-AB47-265466D9C7BA}" type="slidenum">
              <a:rPr lang="en-US" smtClean="0"/>
              <a:pPr algn="l"/>
              <a:t>5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00050" y="1121565"/>
            <a:ext cx="28583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7625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236083B-5B2E-4611-B7A9-D4053ADEAC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 smtClean="0"/>
              <a:t> Faculty of Computing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89398" y="904587"/>
            <a:ext cx="6928833" cy="58477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sz="3200" dirty="0">
                <a:solidFill>
                  <a:schemeClr val="accent1"/>
                </a:solidFill>
                <a:latin typeface="Times New Roman" pitchFamily="18" charset="0"/>
                <a:cs typeface="Times New Roman" panose="02020603050405020304" pitchFamily="18" charset="0"/>
              </a:rPr>
              <a:t>Modeling with Recurrence Relations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89398" y="1981181"/>
            <a:ext cx="7237928" cy="3093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9728" indent="0" algn="just">
              <a:buNone/>
            </a:pPr>
            <a:r>
              <a:rPr lang="en-US" sz="2400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A young pair of rabbits (one of each sex) is placed on an island. A pair of rabbits does not breed until they are 2 months old. After they are 2 months old, each pair of rabbits produces another pair each month, as shown in fig 1.Find a recurrence relation for  the number  of pairs of  rabbits on the island after n months , assuming that no rabbits ever die.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0" y="6492875"/>
            <a:ext cx="2743200" cy="365125"/>
          </a:xfrm>
        </p:spPr>
        <p:txBody>
          <a:bodyPr/>
          <a:lstStyle/>
          <a:p>
            <a:pPr algn="l"/>
            <a:fld id="{69856AC7-50AF-413E-AB47-265466D9C7BA}" type="slidenum">
              <a:rPr lang="en-US" smtClean="0"/>
              <a:pPr algn="l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112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4">
            <a:extLst>
              <a:ext uri="{FF2B5EF4-FFF2-40B4-BE49-F238E27FC236}">
                <a16:creationId xmlns:a16="http://schemas.microsoft.com/office/drawing/2014/main" xmlns="" id="{5236083B-5B2E-4611-B7A9-D4053ADEAC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 smtClean="0"/>
              <a:t> Faculty of Computing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0" y="6492875"/>
            <a:ext cx="2743200" cy="365125"/>
          </a:xfrm>
        </p:spPr>
        <p:txBody>
          <a:bodyPr/>
          <a:lstStyle/>
          <a:p>
            <a:pPr algn="l"/>
            <a:fld id="{69856AC7-50AF-413E-AB47-265466D9C7BA}" type="slidenum">
              <a:rPr lang="en-US" smtClean="0"/>
              <a:pPr algn="l"/>
              <a:t>7</a:t>
            </a:fld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3108856"/>
              </p:ext>
            </p:extLst>
          </p:nvPr>
        </p:nvGraphicFramePr>
        <p:xfrm>
          <a:off x="666837" y="1479520"/>
          <a:ext cx="6905940" cy="435864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1840773"/>
                <a:gridCol w="2483950"/>
                <a:gridCol w="711262"/>
                <a:gridCol w="656551"/>
                <a:gridCol w="645608"/>
                <a:gridCol w="56779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Reproducing Pairs</a:t>
                      </a:r>
                      <a:endParaRPr lang="en-US" sz="1600" b="0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Young Pairs</a:t>
                      </a:r>
                      <a:endParaRPr lang="en-US" sz="1600" b="0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Month</a:t>
                      </a:r>
                      <a:endParaRPr lang="en-US" sz="1600" b="0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Repro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 err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ducing</a:t>
                      </a:r>
                      <a:r>
                        <a:rPr lang="en-US" sz="1200" b="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Pairs</a:t>
                      </a:r>
                    </a:p>
                    <a:p>
                      <a:endParaRPr lang="en-US" sz="1200" b="0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Young Pairs</a:t>
                      </a:r>
                    </a:p>
                    <a:p>
                      <a:endParaRPr lang="en-US" sz="1200" b="0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Total Pairs</a:t>
                      </a:r>
                      <a:endParaRPr lang="en-US" sz="1200" b="0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1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**</a:t>
                      </a:r>
                      <a:endParaRPr lang="en-US" sz="2800" b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1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**</a:t>
                      </a:r>
                      <a:endParaRPr lang="en-US" sz="2800" b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b="1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**</a:t>
                      </a:r>
                      <a:endParaRPr lang="en-US" sz="2800" b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kern="12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**</a:t>
                      </a:r>
                      <a:endParaRPr lang="en-US" sz="2800" b="1" kern="1200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b="1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**</a:t>
                      </a:r>
                      <a:endParaRPr lang="en-US" sz="2800" b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1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**  **</a:t>
                      </a:r>
                      <a:endParaRPr lang="en-US" sz="2800" b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b="1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**  **</a:t>
                      </a:r>
                      <a:endParaRPr lang="en-US" sz="2800" b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1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**  **  **</a:t>
                      </a:r>
                      <a:endParaRPr lang="en-US" sz="2800" b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b="1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**  **  **</a:t>
                      </a:r>
                      <a:endParaRPr lang="en-US" sz="2800" b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kern="12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**  **  **  **  **</a:t>
                      </a:r>
                      <a:endParaRPr lang="en-US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6</a:t>
                      </a:r>
                      <a:endParaRPr lang="en-US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8</a:t>
                      </a:r>
                      <a:endParaRPr lang="en-US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60510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236083B-5B2E-4611-B7A9-D4053ADEAC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 smtClean="0"/>
              <a:t> Faculty of Computing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0" y="6492875"/>
            <a:ext cx="2743200" cy="365125"/>
          </a:xfrm>
        </p:spPr>
        <p:txBody>
          <a:bodyPr/>
          <a:lstStyle/>
          <a:p>
            <a:pPr algn="l"/>
            <a:fld id="{69856AC7-50AF-413E-AB47-265466D9C7BA}" type="slidenum">
              <a:rPr lang="en-US" smtClean="0"/>
              <a:pPr algn="l"/>
              <a:t>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475065" y="1261186"/>
                <a:ext cx="8776511" cy="416877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109728" indent="0">
                  <a:buNone/>
                </a:pPr>
                <a:r>
                  <a:rPr lang="en-US" sz="2000" dirty="0" smtClean="0">
                    <a:solidFill>
                      <a:schemeClr val="accent5">
                        <a:lumMod val="75000"/>
                      </a:schemeClr>
                    </a:solidFill>
                    <a:latin typeface="Times New Roman" pitchFamily="18" charset="0"/>
                    <a:cs typeface="Times New Roman" pitchFamily="18" charset="0"/>
                  </a:rPr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000" b="0" i="0">
                            <a:solidFill>
                              <a:srgbClr val="FF0000"/>
                            </a:solidFill>
                            <a:latin typeface="Cambria Math"/>
                            <a:cs typeface="Times New Roman" pitchFamily="18" charset="0"/>
                          </a:rPr>
                          <m:t>f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000" b="0" i="0">
                            <a:solidFill>
                              <a:srgbClr val="FF0000"/>
                            </a:solidFill>
                            <a:latin typeface="Cambria Math"/>
                            <a:cs typeface="Times New Roman" pitchFamily="18" charset="0"/>
                          </a:rPr>
                          <m:t>n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accent5">
                        <a:lumMod val="75000"/>
                      </a:schemeClr>
                    </a:solidFill>
                    <a:latin typeface="Times New Roman" pitchFamily="18" charset="0"/>
                    <a:cs typeface="Times New Roman" pitchFamily="18" charset="0"/>
                  </a:rPr>
                  <a:t> be the number of pairs of rabbits after n months. </a:t>
                </a:r>
                <a:endParaRPr lang="en-US" sz="2000" dirty="0" smtClean="0">
                  <a:solidFill>
                    <a:schemeClr val="accent5">
                      <a:lumMod val="75000"/>
                    </a:schemeClr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109728" indent="0">
                  <a:buNone/>
                </a:pPr>
                <a:r>
                  <a:rPr lang="en-US" sz="2000" dirty="0" smtClean="0">
                    <a:solidFill>
                      <a:schemeClr val="accent5">
                        <a:lumMod val="75000"/>
                      </a:schemeClr>
                    </a:solidFill>
                    <a:latin typeface="Times New Roman" pitchFamily="18" charset="0"/>
                    <a:cs typeface="Times New Roman" pitchFamily="18" charset="0"/>
                  </a:rPr>
                  <a:t>We </a:t>
                </a:r>
                <a:r>
                  <a:rPr lang="en-US" sz="2000" dirty="0">
                    <a:solidFill>
                      <a:schemeClr val="accent5">
                        <a:lumMod val="75000"/>
                      </a:schemeClr>
                    </a:solidFill>
                    <a:latin typeface="Times New Roman" pitchFamily="18" charset="0"/>
                    <a:cs typeface="Times New Roman" pitchFamily="18" charset="0"/>
                  </a:rPr>
                  <a:t>will show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000" b="0" i="0">
                            <a:solidFill>
                              <a:srgbClr val="FF0000"/>
                            </a:solidFill>
                            <a:latin typeface="Cambria Math"/>
                            <a:cs typeface="Times New Roman" pitchFamily="18" charset="0"/>
                          </a:rPr>
                          <m:t>f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000" b="0" i="0">
                            <a:solidFill>
                              <a:srgbClr val="FF0000"/>
                            </a:solidFill>
                            <a:latin typeface="Cambria Math"/>
                            <a:cs typeface="Times New Roman" pitchFamily="18" charset="0"/>
                          </a:rPr>
                          <m:t>n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 , n = 1,2,3, …</a:t>
                </a:r>
                <a:r>
                  <a:rPr lang="en-US" sz="2000" dirty="0">
                    <a:solidFill>
                      <a:schemeClr val="accent5">
                        <a:lumMod val="75000"/>
                      </a:schemeClr>
                    </a:solidFill>
                    <a:latin typeface="Times New Roman" pitchFamily="18" charset="0"/>
                    <a:cs typeface="Times New Roman" pitchFamily="18" charset="0"/>
                  </a:rPr>
                  <a:t>are the terms of the Fibonacci sequence.</a:t>
                </a:r>
              </a:p>
              <a:p>
                <a:pPr marL="109728" indent="0">
                  <a:buNone/>
                </a:pPr>
                <a:r>
                  <a:rPr lang="en-US" sz="2000" dirty="0">
                    <a:solidFill>
                      <a:schemeClr val="accent5">
                        <a:lumMod val="75000"/>
                      </a:schemeClr>
                    </a:solidFill>
                    <a:latin typeface="Times New Roman" pitchFamily="18" charset="0"/>
                    <a:cs typeface="Times New Roman" pitchFamily="18" charset="0"/>
                  </a:rPr>
                  <a:t>The rabbit population can be modeled using a recurrence relation.</a:t>
                </a:r>
              </a:p>
              <a:p>
                <a:pPr marL="109728" indent="0">
                  <a:buNone/>
                </a:pPr>
                <a:r>
                  <a:rPr lang="en-US" sz="2000" dirty="0">
                    <a:solidFill>
                      <a:schemeClr val="accent5">
                        <a:lumMod val="75000"/>
                      </a:schemeClr>
                    </a:solidFill>
                    <a:latin typeface="Times New Roman" pitchFamily="18" charset="0"/>
                    <a:cs typeface="Times New Roman" pitchFamily="18" charset="0"/>
                  </a:rPr>
                  <a:t>At the end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US" sz="2000" b="0" i="0">
                            <a:solidFill>
                              <a:srgbClr val="FF0000"/>
                            </a:solidFill>
                            <a:latin typeface="Cambria Math"/>
                            <a:cs typeface="Times New Roman" pitchFamily="18" charset="0"/>
                          </a:rPr>
                          <m:t>1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sz="2000" b="0" i="0">
                            <a:solidFill>
                              <a:srgbClr val="FF0000"/>
                            </a:solidFill>
                            <a:latin typeface="Cambria Math"/>
                            <a:cs typeface="Times New Roman" pitchFamily="18" charset="0"/>
                          </a:rPr>
                          <m:t>st</m:t>
                        </m:r>
                      </m:sup>
                    </m:sSup>
                    <m:r>
                      <a:rPr lang="en-US" sz="2000" b="0" i="0">
                        <a:solidFill>
                          <a:srgbClr val="FF0000"/>
                        </a:solidFill>
                        <a:latin typeface="Cambria Math"/>
                        <a:cs typeface="Times New Roman" pitchFamily="18" charset="0"/>
                      </a:rPr>
                      <m:t> </m:t>
                    </m:r>
                  </m:oMath>
                </a14:m>
                <a:r>
                  <a:rPr lang="en-US" sz="2000" dirty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month</a:t>
                </a:r>
                <a:r>
                  <a:rPr lang="en-US" sz="2000" dirty="0">
                    <a:solidFill>
                      <a:schemeClr val="accent5">
                        <a:lumMod val="75000"/>
                      </a:schemeClr>
                    </a:solidFill>
                    <a:latin typeface="Times New Roman" pitchFamily="18" charset="0"/>
                    <a:cs typeface="Times New Roman" pitchFamily="18" charset="0"/>
                  </a:rPr>
                  <a:t>, no.of pair of rabbits on the island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000" b="0" i="0">
                            <a:solidFill>
                              <a:srgbClr val="FF0000"/>
                            </a:solidFill>
                            <a:latin typeface="Cambria Math"/>
                            <a:cs typeface="Times New Roman" pitchFamily="18" charset="0"/>
                          </a:rPr>
                          <m:t>f</m:t>
                        </m:r>
                      </m:e>
                      <m:sub>
                        <m:r>
                          <a:rPr lang="en-US" sz="2000" b="0" i="0">
                            <a:solidFill>
                              <a:srgbClr val="FF0000"/>
                            </a:solidFill>
                            <a:latin typeface="Cambria Math"/>
                            <a:cs typeface="Times New Roman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0">
                        <a:solidFill>
                          <a:srgbClr val="FF0000"/>
                        </a:solidFill>
                        <a:latin typeface="Cambria Math"/>
                        <a:cs typeface="Times New Roman" pitchFamily="18" charset="0"/>
                      </a:rPr>
                      <m:t> </m:t>
                    </m:r>
                  </m:oMath>
                </a14:m>
                <a:r>
                  <a:rPr lang="en-US" sz="2000" dirty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=</a:t>
                </a:r>
                <a:r>
                  <a:rPr lang="en-US" sz="2000" dirty="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1</a:t>
                </a:r>
                <a:r>
                  <a:rPr lang="en-US" sz="2000" dirty="0" smtClean="0">
                    <a:solidFill>
                      <a:schemeClr val="accent5">
                        <a:lumMod val="75000"/>
                      </a:schemeClr>
                    </a:solidFill>
                    <a:latin typeface="Times New Roman" pitchFamily="18" charset="0"/>
                    <a:cs typeface="Times New Roman" pitchFamily="18" charset="0"/>
                  </a:rPr>
                  <a:t>.</a:t>
                </a:r>
                <a:endParaRPr lang="en-US" sz="2000" dirty="0">
                  <a:solidFill>
                    <a:schemeClr val="accent5">
                      <a:lumMod val="75000"/>
                    </a:schemeClr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109728" indent="0">
                  <a:buNone/>
                </a:pPr>
                <a:r>
                  <a:rPr lang="en-US" sz="2000" dirty="0">
                    <a:solidFill>
                      <a:schemeClr val="accent5">
                        <a:lumMod val="75000"/>
                      </a:schemeClr>
                    </a:solidFill>
                    <a:latin typeface="Times New Roman" pitchFamily="18" charset="0"/>
                    <a:cs typeface="Times New Roman" pitchFamily="18" charset="0"/>
                  </a:rPr>
                  <a:t>At the end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US" sz="2000" b="0" i="0">
                            <a:solidFill>
                              <a:srgbClr val="FF0000"/>
                            </a:solidFill>
                            <a:latin typeface="Cambria Math"/>
                            <a:cs typeface="Times New Roman" pitchFamily="18" charset="0"/>
                          </a:rPr>
                          <m:t>2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sz="2000" b="0" i="0">
                            <a:solidFill>
                              <a:srgbClr val="FF0000"/>
                            </a:solidFill>
                            <a:latin typeface="Cambria Math"/>
                            <a:cs typeface="Times New Roman" pitchFamily="18" charset="0"/>
                          </a:rPr>
                          <m:t>nd</m:t>
                        </m:r>
                      </m:sup>
                    </m:sSup>
                    <m:r>
                      <a:rPr lang="en-US" sz="2000" b="0" i="0">
                        <a:solidFill>
                          <a:srgbClr val="FF0000"/>
                        </a:solidFill>
                        <a:latin typeface="Cambria Math"/>
                        <a:cs typeface="Times New Roman" pitchFamily="18" charset="0"/>
                      </a:rPr>
                      <m:t> </m:t>
                    </m:r>
                  </m:oMath>
                </a14:m>
                <a:r>
                  <a:rPr lang="en-US" sz="2000" dirty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month</a:t>
                </a:r>
                <a:r>
                  <a:rPr lang="en-US" sz="2000" dirty="0">
                    <a:solidFill>
                      <a:schemeClr val="accent5">
                        <a:lumMod val="75000"/>
                      </a:schemeClr>
                    </a:solidFill>
                    <a:latin typeface="Times New Roman" pitchFamily="18" charset="0"/>
                    <a:cs typeface="Times New Roman" pitchFamily="18" charset="0"/>
                  </a:rPr>
                  <a:t>, no.of pair of rabbits on the island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000" b="0" i="0">
                            <a:solidFill>
                              <a:srgbClr val="FF0000"/>
                            </a:solidFill>
                            <a:latin typeface="Cambria Math"/>
                            <a:cs typeface="Times New Roman" pitchFamily="18" charset="0"/>
                          </a:rPr>
                          <m:t>f</m:t>
                        </m:r>
                      </m:e>
                      <m:sub>
                        <m:r>
                          <a:rPr lang="en-US" sz="2000" b="0" i="0">
                            <a:solidFill>
                              <a:srgbClr val="FF0000"/>
                            </a:solidFill>
                            <a:latin typeface="Cambria Math"/>
                            <a:cs typeface="Times New Roman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0">
                        <a:solidFill>
                          <a:srgbClr val="FF0000"/>
                        </a:solidFill>
                        <a:latin typeface="Cambria Math"/>
                        <a:cs typeface="Times New Roman" pitchFamily="18" charset="0"/>
                      </a:rPr>
                      <m:t> </m:t>
                    </m:r>
                  </m:oMath>
                </a14:m>
                <a:r>
                  <a:rPr lang="en-US" sz="2000" dirty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=1</a:t>
                </a:r>
                <a:r>
                  <a:rPr lang="en-US" sz="2000" dirty="0">
                    <a:solidFill>
                      <a:schemeClr val="accent5">
                        <a:lumMod val="75000"/>
                      </a:schemeClr>
                    </a:solidFill>
                    <a:latin typeface="Times New Roman" pitchFamily="18" charset="0"/>
                    <a:cs typeface="Times New Roman" pitchFamily="18" charset="0"/>
                  </a:rPr>
                  <a:t>(doesn’t breed</a:t>
                </a:r>
                <a:r>
                  <a:rPr lang="en-US" sz="2000" dirty="0" smtClean="0">
                    <a:solidFill>
                      <a:schemeClr val="accent5">
                        <a:lumMod val="75000"/>
                      </a:schemeClr>
                    </a:solidFill>
                    <a:latin typeface="Times New Roman" pitchFamily="18" charset="0"/>
                    <a:cs typeface="Times New Roman" pitchFamily="18" charset="0"/>
                  </a:rPr>
                  <a:t>)</a:t>
                </a:r>
              </a:p>
              <a:p>
                <a:pPr marL="109728" indent="0">
                  <a:buNone/>
                </a:pPr>
                <a:r>
                  <a:rPr lang="en-US" sz="2000" dirty="0" smtClean="0">
                    <a:solidFill>
                      <a:schemeClr val="accent5">
                        <a:lumMod val="75000"/>
                      </a:schemeClr>
                    </a:solidFill>
                    <a:latin typeface="Times New Roman" pitchFamily="18" charset="0"/>
                    <a:cs typeface="Times New Roman" pitchFamily="18" charset="0"/>
                  </a:rPr>
                  <a:t>After </a:t>
                </a:r>
                <a:r>
                  <a:rPr lang="en-US" sz="2000" dirty="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3</a:t>
                </a:r>
                <a:r>
                  <a:rPr lang="en-US" sz="2000" baseline="30000" dirty="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rd</a:t>
                </a:r>
                <a:r>
                  <a:rPr lang="en-US" sz="2000" dirty="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 month</a:t>
                </a:r>
                <a:r>
                  <a:rPr lang="en-US" sz="2000" dirty="0" smtClean="0">
                    <a:solidFill>
                      <a:schemeClr val="accent5">
                        <a:lumMod val="75000"/>
                      </a:schemeClr>
                    </a:solidFill>
                    <a:latin typeface="Times New Roman" pitchFamily="18" charset="0"/>
                    <a:cs typeface="Times New Roman" pitchFamily="18" charset="0"/>
                  </a:rPr>
                  <a:t>, no. of pairs=</a:t>
                </a:r>
                <a:r>
                  <a:rPr lang="en-US" sz="2000" dirty="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1+1=2</a:t>
                </a:r>
                <a:r>
                  <a:rPr lang="en-US" sz="2000" dirty="0" smtClean="0">
                    <a:solidFill>
                      <a:schemeClr val="accent5">
                        <a:lumMod val="75000"/>
                      </a:schemeClr>
                    </a:solidFill>
                    <a:latin typeface="Times New Roman" pitchFamily="18" charset="0"/>
                    <a:cs typeface="Times New Roman" pitchFamily="18" charset="0"/>
                  </a:rPr>
                  <a:t>.</a:t>
                </a:r>
                <a:endParaRPr lang="en-US" sz="2000" dirty="0">
                  <a:solidFill>
                    <a:schemeClr val="accent5">
                      <a:lumMod val="75000"/>
                    </a:schemeClr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109728" indent="0">
                  <a:buNone/>
                </a:pPr>
                <a:r>
                  <a:rPr lang="en-US" sz="2000" dirty="0">
                    <a:solidFill>
                      <a:schemeClr val="accent5">
                        <a:lumMod val="75000"/>
                      </a:schemeClr>
                    </a:solidFill>
                    <a:latin typeface="Times New Roman" pitchFamily="18" charset="0"/>
                    <a:cs typeface="Times New Roman" pitchFamily="18" charset="0"/>
                  </a:rPr>
                  <a:t>After n months, add the no.of previous month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000" b="0" i="0">
                            <a:solidFill>
                              <a:srgbClr val="FF0000"/>
                            </a:solidFill>
                            <a:latin typeface="Cambria Math"/>
                            <a:cs typeface="Times New Roman" pitchFamily="18" charset="0"/>
                          </a:rPr>
                          <m:t>f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000" b="0" i="0">
                            <a:solidFill>
                              <a:srgbClr val="FF0000"/>
                            </a:solidFill>
                            <a:latin typeface="Cambria Math"/>
                            <a:cs typeface="Times New Roman" pitchFamily="18" charset="0"/>
                          </a:rPr>
                          <m:t>n</m:t>
                        </m:r>
                        <m:r>
                          <a:rPr lang="en-US" sz="2000" b="0" i="0">
                            <a:solidFill>
                              <a:srgbClr val="FF0000"/>
                            </a:solidFill>
                            <a:latin typeface="Cambria Math"/>
                            <a:cs typeface="Times New Roman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accent5">
                        <a:lumMod val="75000"/>
                      </a:schemeClr>
                    </a:solidFill>
                    <a:latin typeface="Times New Roman" pitchFamily="18" charset="0"/>
                    <a:cs typeface="Times New Roman" pitchFamily="18" charset="0"/>
                  </a:rPr>
                  <a:t> , </a:t>
                </a:r>
                <a:endParaRPr lang="en-US" sz="2000" dirty="0" smtClean="0">
                  <a:solidFill>
                    <a:schemeClr val="accent5">
                      <a:lumMod val="75000"/>
                    </a:schemeClr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109728" indent="0">
                  <a:buNone/>
                </a:pPr>
                <a:r>
                  <a:rPr lang="en-US" sz="2000" dirty="0" smtClean="0">
                    <a:solidFill>
                      <a:schemeClr val="accent5">
                        <a:lumMod val="75000"/>
                      </a:schemeClr>
                    </a:solidFill>
                    <a:latin typeface="Times New Roman" pitchFamily="18" charset="0"/>
                    <a:cs typeface="Times New Roman" pitchFamily="18" charset="0"/>
                  </a:rPr>
                  <a:t>and </a:t>
                </a:r>
                <a:r>
                  <a:rPr lang="en-US" sz="2000" dirty="0">
                    <a:solidFill>
                      <a:schemeClr val="accent5">
                        <a:lumMod val="75000"/>
                      </a:schemeClr>
                    </a:solidFill>
                    <a:latin typeface="Times New Roman" pitchFamily="18" charset="0"/>
                    <a:cs typeface="Times New Roman" pitchFamily="18" charset="0"/>
                  </a:rPr>
                  <a:t>the no. of newborn pairs,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000" b="0" i="0">
                            <a:solidFill>
                              <a:srgbClr val="FF0000"/>
                            </a:solidFill>
                            <a:latin typeface="Cambria Math"/>
                            <a:cs typeface="Times New Roman" pitchFamily="18" charset="0"/>
                          </a:rPr>
                          <m:t>f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000" b="0" i="0">
                            <a:solidFill>
                              <a:srgbClr val="FF0000"/>
                            </a:solidFill>
                            <a:latin typeface="Cambria Math"/>
                            <a:cs typeface="Times New Roman" pitchFamily="18" charset="0"/>
                          </a:rPr>
                          <m:t>n</m:t>
                        </m:r>
                        <m:r>
                          <a:rPr lang="en-US" sz="2000" b="0" i="0">
                            <a:solidFill>
                              <a:srgbClr val="FF0000"/>
                            </a:solidFill>
                            <a:latin typeface="Cambria Math"/>
                            <a:cs typeface="Times New Roman" pitchFamily="18" charset="0"/>
                          </a:rPr>
                          <m:t>−2</m:t>
                        </m:r>
                      </m:sub>
                    </m:sSub>
                  </m:oMath>
                </a14:m>
                <a:r>
                  <a:rPr lang="en-US" sz="2000" dirty="0" smtClean="0">
                    <a:solidFill>
                      <a:schemeClr val="accent5">
                        <a:lumMod val="75000"/>
                      </a:schemeClr>
                    </a:solidFill>
                    <a:latin typeface="Times New Roman" pitchFamily="18" charset="0"/>
                    <a:cs typeface="Times New Roman" pitchFamily="18" charset="0"/>
                  </a:rPr>
                  <a:t>.</a:t>
                </a:r>
                <a:endParaRPr lang="en-US" sz="2000" dirty="0">
                  <a:solidFill>
                    <a:schemeClr val="accent5">
                      <a:lumMod val="75000"/>
                    </a:schemeClr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109728" indent="0">
                  <a:buNone/>
                </a:pPr>
                <a:r>
                  <a:rPr lang="en-US" sz="2000" dirty="0">
                    <a:solidFill>
                      <a:schemeClr val="accent5">
                        <a:lumMod val="75000"/>
                      </a:schemeClr>
                    </a:solidFill>
                    <a:latin typeface="Times New Roman" pitchFamily="18" charset="0"/>
                    <a:cs typeface="Times New Roman" pitchFamily="18" charset="0"/>
                  </a:rPr>
                  <a:t>The sequence </a:t>
                </a:r>
                <a:r>
                  <a:rPr lang="en-US" sz="2000" dirty="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000" b="0" i="0">
                            <a:solidFill>
                              <a:srgbClr val="FF0000"/>
                            </a:solidFill>
                            <a:latin typeface="Cambria Math"/>
                            <a:cs typeface="Times New Roman" pitchFamily="18" charset="0"/>
                          </a:rPr>
                          <m:t>f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000" b="0" i="0">
                            <a:solidFill>
                              <a:srgbClr val="FF0000"/>
                            </a:solidFill>
                            <a:latin typeface="Cambria Math"/>
                            <a:cs typeface="Times New Roman" pitchFamily="18" charset="0"/>
                          </a:rPr>
                          <m:t>n</m:t>
                        </m:r>
                      </m:sub>
                    </m:sSub>
                    <m:r>
                      <a:rPr lang="en-US" sz="2000" b="0" i="0">
                        <a:solidFill>
                          <a:srgbClr val="FF0000"/>
                        </a:solidFill>
                        <a:latin typeface="Cambria Math"/>
                        <a:cs typeface="Times New Roman" pitchFamily="18" charset="0"/>
                      </a:rPr>
                      <m:t>} </m:t>
                    </m:r>
                  </m:oMath>
                </a14:m>
                <a:r>
                  <a:rPr lang="en-US" sz="2000" dirty="0">
                    <a:solidFill>
                      <a:schemeClr val="accent5">
                        <a:lumMod val="75000"/>
                      </a:schemeClr>
                    </a:solidFill>
                    <a:latin typeface="Times New Roman" pitchFamily="18" charset="0"/>
                    <a:cs typeface="Times New Roman" pitchFamily="18" charset="0"/>
                  </a:rPr>
                  <a:t>satisfies the recurrence relation</a:t>
                </a:r>
              </a:p>
              <a:p>
                <a:pPr marL="109728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000" b="0" i="0">
                              <a:solidFill>
                                <a:srgbClr val="FF0000"/>
                              </a:solidFill>
                              <a:latin typeface="Cambria Math"/>
                              <a:cs typeface="Times New Roman" pitchFamily="18" charset="0"/>
                            </a:rPr>
                            <m:t>f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000" b="0" i="0">
                              <a:solidFill>
                                <a:srgbClr val="FF0000"/>
                              </a:solidFill>
                              <a:latin typeface="Cambria Math"/>
                              <a:cs typeface="Times New Roman" pitchFamily="18" charset="0"/>
                            </a:rPr>
                            <m:t>n</m:t>
                          </m:r>
                        </m:sub>
                      </m:sSub>
                      <m:r>
                        <a:rPr lang="en-US" sz="2000" b="0" i="0">
                          <a:solidFill>
                            <a:srgbClr val="FF0000"/>
                          </a:solidFill>
                          <a:latin typeface="Cambria Math"/>
                          <a:cs typeface="Times New Roman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000" b="0" i="0">
                              <a:solidFill>
                                <a:srgbClr val="FF0000"/>
                              </a:solidFill>
                              <a:latin typeface="Cambria Math"/>
                              <a:cs typeface="Times New Roman" pitchFamily="18" charset="0"/>
                            </a:rPr>
                            <m:t>f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000" b="0" i="0">
                              <a:solidFill>
                                <a:srgbClr val="FF0000"/>
                              </a:solidFill>
                              <a:latin typeface="Cambria Math"/>
                              <a:cs typeface="Times New Roman" pitchFamily="18" charset="0"/>
                            </a:rPr>
                            <m:t>n</m:t>
                          </m:r>
                          <m:r>
                            <a:rPr lang="en-US" sz="2000" b="0" i="0">
                              <a:solidFill>
                                <a:srgbClr val="FF0000"/>
                              </a:solidFill>
                              <a:latin typeface="Cambria Math"/>
                              <a:cs typeface="Times New Roman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2000" b="0" i="0">
                          <a:solidFill>
                            <a:srgbClr val="FF0000"/>
                          </a:solidFill>
                          <a:latin typeface="Cambria Math"/>
                          <a:cs typeface="Times New Roman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000" b="0" i="0">
                              <a:solidFill>
                                <a:srgbClr val="FF0000"/>
                              </a:solidFill>
                              <a:latin typeface="Cambria Math"/>
                              <a:cs typeface="Times New Roman" pitchFamily="18" charset="0"/>
                            </a:rPr>
                            <m:t>f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000" b="0" i="0">
                              <a:solidFill>
                                <a:srgbClr val="FF0000"/>
                              </a:solidFill>
                              <a:latin typeface="Cambria Math"/>
                              <a:cs typeface="Times New Roman" pitchFamily="18" charset="0"/>
                            </a:rPr>
                            <m:t>n</m:t>
                          </m:r>
                          <m:r>
                            <a:rPr lang="en-US" sz="2000" b="0" i="0">
                              <a:solidFill>
                                <a:srgbClr val="FF0000"/>
                              </a:solidFill>
                              <a:latin typeface="Cambria Math"/>
                              <a:cs typeface="Times New Roman" pitchFamily="18" charset="0"/>
                            </a:rPr>
                            <m:t>−2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109728" indent="0">
                  <a:buNone/>
                </a:pPr>
                <a:r>
                  <a:rPr lang="en-US" sz="2000" dirty="0">
                    <a:solidFill>
                      <a:schemeClr val="accent5">
                        <a:lumMod val="75000"/>
                      </a:schemeClr>
                    </a:solidFill>
                    <a:latin typeface="Times New Roman" pitchFamily="18" charset="0"/>
                    <a:cs typeface="Times New Roman" pitchFamily="18" charset="0"/>
                  </a:rPr>
                  <a:t>For </a:t>
                </a:r>
                <a:r>
                  <a:rPr lang="en-US" sz="2000" dirty="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n </a:t>
                </a:r>
                <a14:m>
                  <m:oMath xmlns:m="http://schemas.openxmlformats.org/officeDocument/2006/math">
                    <m:r>
                      <a:rPr lang="en-US" sz="2000" b="0" i="0">
                        <a:solidFill>
                          <a:srgbClr val="FF0000"/>
                        </a:solidFill>
                        <a:latin typeface="Cambria Math"/>
                        <a:ea typeface="Cambria Math"/>
                        <a:cs typeface="Times New Roman" pitchFamily="18" charset="0"/>
                      </a:rPr>
                      <m:t>≥3</m:t>
                    </m:r>
                    <m:r>
                      <a:rPr lang="en-US" sz="2000" b="0" i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/>
                        <a:ea typeface="Cambria Math"/>
                        <a:cs typeface="Times New Roman" pitchFamily="18" charset="0"/>
                      </a:rPr>
                      <m:t> , </m:t>
                    </m:r>
                    <m:r>
                      <m:rPr>
                        <m:sty m:val="p"/>
                      </m:rPr>
                      <a:rPr lang="en-US" sz="2000" b="0" i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/>
                        <a:ea typeface="Cambria Math"/>
                        <a:cs typeface="Times New Roman" pitchFamily="18" charset="0"/>
                      </a:rPr>
                      <m:t>initial</m:t>
                    </m:r>
                    <m:r>
                      <a:rPr lang="en-US" sz="2000" b="0" i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/>
                        <a:ea typeface="Cambria Math"/>
                        <a:cs typeface="Times New Roman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b="0" i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/>
                        <a:ea typeface="Cambria Math"/>
                        <a:cs typeface="Times New Roman" pitchFamily="18" charset="0"/>
                      </a:rPr>
                      <m:t>conditions</m:t>
                    </m:r>
                    <m:r>
                      <a:rPr lang="en-US" sz="2000" b="0" i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/>
                        <a:ea typeface="Cambria Math"/>
                        <a:cs typeface="Times New Roman" pitchFamily="18" charset="0"/>
                      </a:rPr>
                      <m:t> </m:t>
                    </m:r>
                    <m:sSub>
                      <m:sSubPr>
                        <m:ctrlPr>
                          <a:rPr lang="en-US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000" b="0" i="0">
                            <a:solidFill>
                              <a:srgbClr val="FF0000"/>
                            </a:solidFill>
                            <a:latin typeface="Cambria Math"/>
                            <a:cs typeface="Times New Roman" pitchFamily="18" charset="0"/>
                          </a:rPr>
                          <m:t>f</m:t>
                        </m:r>
                      </m:e>
                      <m:sub>
                        <m:r>
                          <a:rPr lang="en-US" sz="2000" b="0" i="0">
                            <a:solidFill>
                              <a:srgbClr val="FF0000"/>
                            </a:solidFill>
                            <a:latin typeface="Cambria Math"/>
                            <a:cs typeface="Times New Roman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0">
                        <a:solidFill>
                          <a:srgbClr val="FF0000"/>
                        </a:solidFill>
                        <a:latin typeface="Cambria Math"/>
                        <a:cs typeface="Times New Roman" pitchFamily="18" charset="0"/>
                      </a:rPr>
                      <m:t> </m:t>
                    </m:r>
                  </m:oMath>
                </a14:m>
                <a:r>
                  <a:rPr lang="en-US" sz="2000" dirty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=1 </a:t>
                </a:r>
                <a:r>
                  <a:rPr lang="en-US" sz="2000" dirty="0">
                    <a:solidFill>
                      <a:schemeClr val="accent5">
                        <a:lumMod val="75000"/>
                      </a:schemeClr>
                    </a:solidFill>
                    <a:latin typeface="Times New Roman" pitchFamily="18" charset="0"/>
                    <a:cs typeface="Times New Roman" pitchFamily="18" charset="0"/>
                  </a:rPr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000" b="0" i="0">
                            <a:solidFill>
                              <a:srgbClr val="FF0000"/>
                            </a:solidFill>
                            <a:latin typeface="Cambria Math"/>
                            <a:cs typeface="Times New Roman" pitchFamily="18" charset="0"/>
                          </a:rPr>
                          <m:t>f</m:t>
                        </m:r>
                      </m:e>
                      <m:sub>
                        <m:r>
                          <a:rPr lang="en-US" sz="2000" b="0" i="0">
                            <a:solidFill>
                              <a:srgbClr val="FF0000"/>
                            </a:solidFill>
                            <a:latin typeface="Cambria Math"/>
                            <a:cs typeface="Times New Roman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0">
                        <a:solidFill>
                          <a:srgbClr val="FF0000"/>
                        </a:solidFill>
                        <a:latin typeface="Cambria Math"/>
                        <a:cs typeface="Times New Roman" pitchFamily="18" charset="0"/>
                      </a:rPr>
                      <m:t> </m:t>
                    </m:r>
                  </m:oMath>
                </a14:m>
                <a:r>
                  <a:rPr lang="en-US" sz="2000" dirty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=1</a:t>
                </a:r>
                <a:r>
                  <a:rPr lang="en-US" sz="2000" dirty="0">
                    <a:solidFill>
                      <a:schemeClr val="accent5">
                        <a:lumMod val="75000"/>
                      </a:schemeClr>
                    </a:solidFill>
                    <a:latin typeface="Times New Roman" pitchFamily="18" charset="0"/>
                    <a:cs typeface="Times New Roman" pitchFamily="18" charset="0"/>
                  </a:rPr>
                  <a:t>. Because this recurrence relation and the initial conditions uniquely determine this sequence, the no. of pairs of rabbits on the island a</a:t>
                </a:r>
                <a:r>
                  <a:rPr lang="en-US" sz="2000" dirty="0" smtClean="0">
                    <a:solidFill>
                      <a:schemeClr val="accent5">
                        <a:lumMod val="75000"/>
                      </a:schemeClr>
                    </a:solidFill>
                    <a:latin typeface="Times New Roman" pitchFamily="18" charset="0"/>
                    <a:cs typeface="Times New Roman" pitchFamily="18" charset="0"/>
                  </a:rPr>
                  <a:t>fter n months is given by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000" b="0" i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/>
                            <a:cs typeface="Times New Roman" pitchFamily="18" charset="0"/>
                          </a:rPr>
                          <m:t>n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sz="2000" b="0" i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/>
                            <a:cs typeface="Times New Roman" pitchFamily="18" charset="0"/>
                          </a:rPr>
                          <m:t>th</m:t>
                        </m:r>
                      </m:sup>
                    </m:sSup>
                    <m:r>
                      <a:rPr lang="en-US" sz="2000" b="0" i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/>
                        <a:cs typeface="Times New Roman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b="0" i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/>
                        <a:cs typeface="Times New Roman" pitchFamily="18" charset="0"/>
                      </a:rPr>
                      <m:t>Fibonacci</m:t>
                    </m:r>
                    <m:r>
                      <a:rPr lang="en-US" sz="2000" b="0" i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/>
                        <a:cs typeface="Times New Roman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b="0" i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/>
                        <a:cs typeface="Times New Roman" pitchFamily="18" charset="0"/>
                      </a:rPr>
                      <m:t>number</m:t>
                    </m:r>
                    <m:r>
                      <a:rPr lang="en-US" sz="2000" b="0" i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/>
                        <a:cs typeface="Times New Roman" pitchFamily="18" charset="0"/>
                      </a:rPr>
                      <m:t>.</m:t>
                    </m:r>
                  </m:oMath>
                </a14:m>
                <a:endParaRPr lang="en-US" sz="2000" dirty="0">
                  <a:solidFill>
                    <a:schemeClr val="accent5">
                      <a:lumMod val="75000"/>
                    </a:schemeClr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065" y="1261186"/>
                <a:ext cx="8776511" cy="4168770"/>
              </a:xfrm>
              <a:prstGeom prst="rect">
                <a:avLst/>
              </a:prstGeom>
              <a:blipFill rotWithShape="0">
                <a:blip r:embed="rId2"/>
                <a:stretch>
                  <a:fillRect t="-877" r="-69" b="-5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28214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236083B-5B2E-4611-B7A9-D4053ADEAC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 smtClean="0"/>
              <a:t> Faculty of Computing</a:t>
            </a:r>
            <a:endParaRPr lang="en-US" dirty="0"/>
          </a:p>
        </p:txBody>
      </p:sp>
      <p:sp>
        <p:nvSpPr>
          <p:cNvPr id="6" name="Title 5"/>
          <p:cNvSpPr txBox="1">
            <a:spLocks noGrp="1"/>
          </p:cNvSpPr>
          <p:nvPr>
            <p:ph type="title"/>
          </p:nvPr>
        </p:nvSpPr>
        <p:spPr>
          <a:xfrm>
            <a:off x="413197" y="1115055"/>
            <a:ext cx="8690462" cy="1421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9728" indent="0">
              <a:lnSpc>
                <a:spcPct val="150000"/>
              </a:lnSpc>
            </a:pPr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Find a recurrence relation and give initial condition for the number of bit strings of length n that do not have two consecutive 0s. How many such bit strings are there of length five?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413197" y="2633965"/>
                <a:ext cx="8811485" cy="29510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109728" indent="0" algn="just">
                  <a:lnSpc>
                    <a:spcPct val="150000"/>
                  </a:lnSpc>
                  <a:buNone/>
                </a:pPr>
                <a:r>
                  <a:rPr lang="en-US" dirty="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/>
                            <a:cs typeface="Times New Roman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/>
                            <a:cs typeface="Times New Roman" pitchFamily="18" charset="0"/>
                          </a:rPr>
                          <m:t>𝑛</m:t>
                        </m:r>
                      </m:sub>
                    </m:sSub>
                    <m:r>
                      <a:rPr lang="en-US" i="1">
                        <a:solidFill>
                          <a:srgbClr val="FF0000"/>
                        </a:solidFill>
                        <a:latin typeface="Cambria Math"/>
                        <a:cs typeface="Times New Roman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denote the number of </a:t>
                </a:r>
                <a:r>
                  <a:rPr lang="en-US" dirty="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 bit strings of length </a:t>
                </a:r>
                <a:r>
                  <a:rPr lang="en-US" dirty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n that do not have two consecutive 0s.</a:t>
                </a:r>
              </a:p>
              <a:p>
                <a:pPr marL="109728" indent="0" algn="just">
                  <a:lnSpc>
                    <a:spcPct val="150000"/>
                  </a:lnSpc>
                  <a:buNone/>
                </a:pPr>
                <a:r>
                  <a:rPr lang="en-US" dirty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The bit string of length n ending with 1 that do not have two consecutive 0s are precisely the bit strings of length n-1 with no two consecutive 0s with a 1 added at the end . </a:t>
                </a:r>
                <a:r>
                  <a:rPr lang="en-US" dirty="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Consequently </a:t>
                </a:r>
                <a:r>
                  <a:rPr lang="en-US" dirty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there are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/>
                            <a:cs typeface="Times New Roman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/>
                            <a:cs typeface="Times New Roman" pitchFamily="18" charset="0"/>
                          </a:rPr>
                          <m:t>𝑛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/>
                            <a:cs typeface="Times New Roman" pitchFamily="18" charset="0"/>
                          </a:rPr>
                          <m:t>−1 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such bit strings.</a:t>
                </a:r>
              </a:p>
              <a:p>
                <a:pPr marL="109728" indent="0" algn="just">
                  <a:lnSpc>
                    <a:spcPct val="150000"/>
                  </a:lnSpc>
                  <a:buNone/>
                </a:pPr>
                <a:r>
                  <a:rPr lang="en-US" dirty="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The </a:t>
                </a:r>
                <a:r>
                  <a:rPr lang="en-US" dirty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bit string of length n ending with a 0 that  have no two consecutive 0s  are precisely the bit strings of length n-2 with no two consecutive 0s with 10 added at the end. Consequently there are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/>
                            <a:cs typeface="Times New Roman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/>
                            <a:cs typeface="Times New Roman" pitchFamily="18" charset="0"/>
                          </a:rPr>
                          <m:t>𝑛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/>
                            <a:cs typeface="Times New Roman" pitchFamily="18" charset="0"/>
                          </a:rPr>
                          <m:t>−2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 such bit strings. </a:t>
                </a: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197" y="2633965"/>
                <a:ext cx="8811485" cy="2951064"/>
              </a:xfrm>
              <a:prstGeom prst="rect">
                <a:avLst/>
              </a:prstGeom>
              <a:blipFill rotWithShape="0">
                <a:blip r:embed="rId2"/>
                <a:stretch>
                  <a:fillRect r="-554" b="-24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0" y="6492875"/>
            <a:ext cx="2743200" cy="365125"/>
          </a:xfrm>
        </p:spPr>
        <p:txBody>
          <a:bodyPr/>
          <a:lstStyle/>
          <a:p>
            <a:pPr algn="l"/>
            <a:fld id="{69856AC7-50AF-413E-AB47-265466D9C7BA}" type="slidenum">
              <a:rPr lang="en-US" smtClean="0"/>
              <a:pPr algn="l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9485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A02D32E62F4A2489A863096E10D82D2" ma:contentTypeVersion="4" ma:contentTypeDescription="Create a new document." ma:contentTypeScope="" ma:versionID="c0ecea8cfdf5210adb5959f05173129b">
  <xsd:schema xmlns:xsd="http://www.w3.org/2001/XMLSchema" xmlns:xs="http://www.w3.org/2001/XMLSchema" xmlns:p="http://schemas.microsoft.com/office/2006/metadata/properties" xmlns:ns2="d15cb684-4061-4230-9425-234e4002b50f" targetNamespace="http://schemas.microsoft.com/office/2006/metadata/properties" ma:root="true" ma:fieldsID="d9e73eef32690683814d5a3461986de0" ns2:_="">
    <xsd:import namespace="d15cb684-4061-4230-9425-234e4002b50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15cb684-4061-4230-9425-234e4002b50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2291137-F5EF-4B7D-9AEB-E8D759D7BFF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E2BD8F3-7081-40D4-AAE7-398613903F1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15cb684-4061-4230-9425-234e4002b50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65707AC-56A1-4369-8E42-DD093512A6D7}">
  <ds:schemaRefs>
    <ds:schemaRef ds:uri="d15cb684-4061-4230-9425-234e4002b50f"/>
    <ds:schemaRef ds:uri="http://purl.org/dc/elements/1.1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purl.org/dc/terms/"/>
    <ds:schemaRef ds:uri="http://schemas.microsoft.com/office/2006/documentManagement/types"/>
    <ds:schemaRef ds:uri="http://schemas.microsoft.com/office/2006/metadata/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2190</TotalTime>
  <Words>575</Words>
  <Application>Microsoft Office PowerPoint</Application>
  <PresentationFormat>Widescreen</PresentationFormat>
  <Paragraphs>266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Calibri Light</vt:lpstr>
      <vt:lpstr>Cambria Math</vt:lpstr>
      <vt:lpstr>Times New Roman</vt:lpstr>
      <vt:lpstr>Wingdings</vt:lpstr>
      <vt:lpstr>Office Theme</vt:lpstr>
      <vt:lpstr>Discrete Structure II</vt:lpstr>
      <vt:lpstr>Advanced Counting Techniques</vt:lpstr>
      <vt:lpstr> Application of Recurrence Relations</vt:lpstr>
      <vt:lpstr>Learning Outcomes</vt:lpstr>
      <vt:lpstr>PowerPoint Presentation</vt:lpstr>
      <vt:lpstr>PowerPoint Presentation</vt:lpstr>
      <vt:lpstr>PowerPoint Presentation</vt:lpstr>
      <vt:lpstr>PowerPoint Presentation</vt:lpstr>
      <vt:lpstr>Find a recurrence relation and give initial condition for the number of bit strings of length n that do not have two consecutive 0s. How many such bit strings are there of length five?</vt:lpstr>
      <vt:lpstr>a_n =a_(n-1 )+ a_(n-2) for n≥ 3</vt:lpstr>
      <vt:lpstr>PowerPoint Presentation</vt:lpstr>
      <vt:lpstr>PowerPoint Presentation</vt:lpstr>
      <vt:lpstr>PowerPoint Presentation</vt:lpstr>
      <vt:lpstr>PowerPoint Presentation</vt:lpstr>
      <vt:lpstr>Summary</vt:lpstr>
      <vt:lpstr>Practice Exercise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Dr. Ei Chaw Htoon</dc:creator>
  <cp:lastModifiedBy>ASUS</cp:lastModifiedBy>
  <cp:revision>110</cp:revision>
  <dcterms:created xsi:type="dcterms:W3CDTF">2020-05-05T04:24:32Z</dcterms:created>
  <dcterms:modified xsi:type="dcterms:W3CDTF">2025-07-12T04:11:23Z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0x0101007A02D32E62F4A2489A863096E10D82D2</vt:lpwstr>
  </property>
</Properties>
</file>