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6" r:id="rId9"/>
    <p:sldId id="267" r:id="rId10"/>
    <p:sldId id="268" r:id="rId11"/>
    <p:sldId id="263" r:id="rId12"/>
    <p:sldId id="264" r:id="rId13"/>
    <p:sldId id="265"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66" d="100"/>
          <a:sy n="66" d="100"/>
        </p:scale>
        <p:origin x="-948"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4F4C791-0F5D-4813-9BD0-0F8B452285C2}" type="datetimeFigureOut">
              <a:rPr lang="en-US" smtClean="0"/>
              <a:pPr/>
              <a:t>10/13/2015</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7E726EA-7635-4DCE-9F76-E027A1D6B3C4}"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F4C791-0F5D-4813-9BD0-0F8B452285C2}" type="datetimeFigureOut">
              <a:rPr lang="en-US" smtClean="0"/>
              <a:pPr/>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E726EA-7635-4DCE-9F76-E027A1D6B3C4}"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27E726EA-7635-4DCE-9F76-E027A1D6B3C4}"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4F4C791-0F5D-4813-9BD0-0F8B452285C2}" type="datetimeFigureOut">
              <a:rPr lang="en-US" smtClean="0"/>
              <a:pPr/>
              <a:t>10/13/2015</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4F4C791-0F5D-4813-9BD0-0F8B452285C2}" type="datetimeFigureOut">
              <a:rPr lang="en-US" smtClean="0"/>
              <a:pPr/>
              <a:t>10/13/2015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27E726EA-7635-4DCE-9F76-E027A1D6B3C4}"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04F4C791-0F5D-4813-9BD0-0F8B452285C2}" type="datetimeFigureOut">
              <a:rPr lang="en-US" smtClean="0"/>
              <a:pPr/>
              <a:t>10/13/2015</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27E726EA-7635-4DCE-9F76-E027A1D6B3C4}"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04F4C791-0F5D-4813-9BD0-0F8B452285C2}" type="datetimeFigureOut">
              <a:rPr lang="en-US" smtClean="0"/>
              <a:pPr/>
              <a:t>10/13/2015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E726EA-7635-4DCE-9F76-E027A1D6B3C4}"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4F4C791-0F5D-4813-9BD0-0F8B452285C2}" type="datetimeFigureOut">
              <a:rPr lang="en-US" smtClean="0"/>
              <a:pPr/>
              <a:t>10/13/2015</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27E726EA-7635-4DCE-9F76-E027A1D6B3C4}"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4F4C791-0F5D-4813-9BD0-0F8B452285C2}" type="datetimeFigureOut">
              <a:rPr lang="en-US" smtClean="0"/>
              <a:pPr/>
              <a:t>10/13/2015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27E726EA-7635-4DCE-9F76-E027A1D6B3C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04F4C791-0F5D-4813-9BD0-0F8B452285C2}" type="datetimeFigureOut">
              <a:rPr lang="en-US" smtClean="0"/>
              <a:pPr/>
              <a:t>10/13/2015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27E726EA-7635-4DCE-9F76-E027A1D6B3C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27E726EA-7635-4DCE-9F76-E027A1D6B3C4}"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04F4C791-0F5D-4813-9BD0-0F8B452285C2}" type="datetimeFigureOut">
              <a:rPr lang="en-US" smtClean="0"/>
              <a:pPr/>
              <a:t>10/13/2015</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27E726EA-7635-4DCE-9F76-E027A1D6B3C4}"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04F4C791-0F5D-4813-9BD0-0F8B452285C2}" type="datetimeFigureOut">
              <a:rPr lang="en-US" smtClean="0"/>
              <a:pPr/>
              <a:t>10/13/2015</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04F4C791-0F5D-4813-9BD0-0F8B452285C2}" type="datetimeFigureOut">
              <a:rPr lang="en-US" smtClean="0"/>
              <a:pPr/>
              <a:t>10/13/2015</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27E726EA-7635-4DCE-9F76-E027A1D6B3C4}"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jpeg"/></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A parking automation system suitable for AAP, Inc’s business model</a:t>
            </a:r>
            <a:endParaRPr lang="en-US" dirty="0"/>
          </a:p>
        </p:txBody>
      </p:sp>
      <p:sp>
        <p:nvSpPr>
          <p:cNvPr id="2" name="Title 1"/>
          <p:cNvSpPr>
            <a:spLocks noGrp="1"/>
          </p:cNvSpPr>
          <p:nvPr>
            <p:ph type="ctrTitle"/>
          </p:nvPr>
        </p:nvSpPr>
        <p:spPr/>
        <p:txBody>
          <a:bodyPr/>
          <a:lstStyle/>
          <a:p>
            <a:r>
              <a:rPr lang="en-US" b="1" dirty="0" smtClean="0"/>
              <a:t>Easy Park</a:t>
            </a:r>
            <a:r>
              <a:rPr lang="en-US" dirty="0" smtClean="0"/>
              <a:t/>
            </a:r>
            <a:br>
              <a:rPr lang="en-US" dirty="0" smtClean="0"/>
            </a:br>
            <a:endParaRPr lang="en-US" dirty="0"/>
          </a:p>
        </p:txBody>
      </p:sp>
      <p:pic>
        <p:nvPicPr>
          <p:cNvPr id="1026" name="Picture 2" descr="C:\Users\prance\Pictures\EasyPark\New folder\EasyPark-card-icon.png"/>
          <p:cNvPicPr>
            <a:picLocks noChangeAspect="1" noChangeArrowheads="1"/>
          </p:cNvPicPr>
          <p:nvPr/>
        </p:nvPicPr>
        <p:blipFill>
          <a:blip r:embed="rId2" cstate="print"/>
          <a:srcRect/>
          <a:stretch>
            <a:fillRect/>
          </a:stretch>
        </p:blipFill>
        <p:spPr bwMode="auto">
          <a:xfrm>
            <a:off x="3276600" y="3962400"/>
            <a:ext cx="3314700" cy="18669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Line Callout 3 (No Border) 23"/>
          <p:cNvSpPr/>
          <p:nvPr/>
        </p:nvSpPr>
        <p:spPr>
          <a:xfrm>
            <a:off x="5334000" y="2667000"/>
            <a:ext cx="1981200" cy="1143000"/>
          </a:xfrm>
          <a:prstGeom prst="callout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3" name="Line Callout 3 (No Border) 22"/>
          <p:cNvSpPr/>
          <p:nvPr/>
        </p:nvSpPr>
        <p:spPr>
          <a:xfrm>
            <a:off x="914400" y="1676400"/>
            <a:ext cx="1981200" cy="1143000"/>
          </a:xfrm>
          <a:prstGeom prst="callout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1028" name="Picture 4" descr="C:\Users\prance\Pictures\EasyPark\Untitled - 1.jpg"/>
          <p:cNvPicPr>
            <a:picLocks noChangeAspect="1" noChangeArrowheads="1"/>
          </p:cNvPicPr>
          <p:nvPr/>
        </p:nvPicPr>
        <p:blipFill>
          <a:blip r:embed="rId2" cstate="print"/>
          <a:srcRect/>
          <a:stretch>
            <a:fillRect/>
          </a:stretch>
        </p:blipFill>
        <p:spPr bwMode="auto">
          <a:xfrm>
            <a:off x="5334000" y="4038600"/>
            <a:ext cx="2495725" cy="1828800"/>
          </a:xfrm>
          <a:prstGeom prst="rect">
            <a:avLst/>
          </a:prstGeom>
          <a:noFill/>
        </p:spPr>
      </p:pic>
      <p:pic>
        <p:nvPicPr>
          <p:cNvPr id="1027" name="Picture 3" descr="C:\Users\prance\Pictures\EasyPark\New folder (3)\Untitled - 9.png"/>
          <p:cNvPicPr>
            <a:picLocks noChangeAspect="1" noChangeArrowheads="1"/>
          </p:cNvPicPr>
          <p:nvPr/>
        </p:nvPicPr>
        <p:blipFill>
          <a:blip r:embed="rId3" cstate="print"/>
          <a:srcRect/>
          <a:stretch>
            <a:fillRect/>
          </a:stretch>
        </p:blipFill>
        <p:spPr bwMode="auto">
          <a:xfrm>
            <a:off x="4876800" y="4495800"/>
            <a:ext cx="1058091" cy="1371600"/>
          </a:xfrm>
          <a:prstGeom prst="rect">
            <a:avLst/>
          </a:prstGeom>
          <a:noFill/>
        </p:spPr>
      </p:pic>
      <p:pic>
        <p:nvPicPr>
          <p:cNvPr id="9" name="Picture 4" descr="C:\Users\prance\Pictures\EasyPark\New folder\Swipe Circle.jpg"/>
          <p:cNvPicPr>
            <a:picLocks noChangeAspect="1" noChangeArrowheads="1"/>
          </p:cNvPicPr>
          <p:nvPr/>
        </p:nvPicPr>
        <p:blipFill>
          <a:blip r:embed="rId4" cstate="print"/>
          <a:srcRect/>
          <a:stretch>
            <a:fillRect/>
          </a:stretch>
        </p:blipFill>
        <p:spPr bwMode="auto">
          <a:xfrm>
            <a:off x="1981200" y="3048000"/>
            <a:ext cx="990600" cy="990600"/>
          </a:xfrm>
          <a:prstGeom prst="rect">
            <a:avLst/>
          </a:prstGeom>
          <a:noFill/>
        </p:spPr>
      </p:pic>
      <p:pic>
        <p:nvPicPr>
          <p:cNvPr id="10" name="Picture 2" descr="C:\Users\prance\Pictures\EasyPark\New folder (3)\Untitled - 6.png"/>
          <p:cNvPicPr>
            <a:picLocks noChangeAspect="1" noChangeArrowheads="1"/>
          </p:cNvPicPr>
          <p:nvPr/>
        </p:nvPicPr>
        <p:blipFill>
          <a:blip r:embed="rId5" cstate="print"/>
          <a:srcRect/>
          <a:stretch>
            <a:fillRect/>
          </a:stretch>
        </p:blipFill>
        <p:spPr bwMode="auto">
          <a:xfrm>
            <a:off x="762000" y="3200400"/>
            <a:ext cx="961519" cy="613229"/>
          </a:xfrm>
          <a:prstGeom prst="rect">
            <a:avLst/>
          </a:prstGeom>
          <a:noFill/>
        </p:spPr>
      </p:pic>
      <p:sp>
        <p:nvSpPr>
          <p:cNvPr id="11" name="Left Brace 10"/>
          <p:cNvSpPr/>
          <p:nvPr/>
        </p:nvSpPr>
        <p:spPr>
          <a:xfrm>
            <a:off x="1759857" y="3048000"/>
            <a:ext cx="145143" cy="10849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Striped Right Arrow 13"/>
          <p:cNvSpPr/>
          <p:nvPr/>
        </p:nvSpPr>
        <p:spPr>
          <a:xfrm>
            <a:off x="3124200" y="3810000"/>
            <a:ext cx="1828800" cy="6858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1" dirty="0"/>
          </a:p>
        </p:txBody>
      </p:sp>
      <p:sp>
        <p:nvSpPr>
          <p:cNvPr id="15" name="TextBox 14"/>
          <p:cNvSpPr txBox="1"/>
          <p:nvPr/>
        </p:nvSpPr>
        <p:spPr>
          <a:xfrm>
            <a:off x="838200" y="3886200"/>
            <a:ext cx="990600" cy="369332"/>
          </a:xfrm>
          <a:prstGeom prst="rect">
            <a:avLst/>
          </a:prstGeom>
          <a:noFill/>
        </p:spPr>
        <p:txBody>
          <a:bodyPr wrap="square" rtlCol="0">
            <a:spAutoFit/>
          </a:bodyPr>
          <a:lstStyle/>
          <a:p>
            <a:r>
              <a:rPr lang="en-US" dirty="0" smtClean="0"/>
              <a:t>Runner</a:t>
            </a:r>
            <a:endParaRPr lang="en-US" dirty="0"/>
          </a:p>
        </p:txBody>
      </p:sp>
      <p:sp>
        <p:nvSpPr>
          <p:cNvPr id="17" name="TextBox 16"/>
          <p:cNvSpPr txBox="1"/>
          <p:nvPr/>
        </p:nvSpPr>
        <p:spPr>
          <a:xfrm>
            <a:off x="1447800" y="1905000"/>
            <a:ext cx="1219200" cy="646331"/>
          </a:xfrm>
          <a:prstGeom prst="rect">
            <a:avLst/>
          </a:prstGeom>
          <a:noFill/>
        </p:spPr>
        <p:txBody>
          <a:bodyPr wrap="square" rtlCol="0">
            <a:spAutoFit/>
          </a:bodyPr>
          <a:lstStyle/>
          <a:p>
            <a:r>
              <a:rPr lang="en-US" dirty="0" smtClean="0"/>
              <a:t>Drive </a:t>
            </a:r>
          </a:p>
          <a:p>
            <a:r>
              <a:rPr lang="en-US" dirty="0" smtClean="0"/>
              <a:t>Swipe</a:t>
            </a:r>
            <a:endParaRPr lang="en-US" dirty="0"/>
          </a:p>
        </p:txBody>
      </p:sp>
      <p:sp>
        <p:nvSpPr>
          <p:cNvPr id="19" name="TextBox 18"/>
          <p:cNvSpPr txBox="1"/>
          <p:nvPr/>
        </p:nvSpPr>
        <p:spPr>
          <a:xfrm>
            <a:off x="4876800" y="5867400"/>
            <a:ext cx="1066800" cy="369332"/>
          </a:xfrm>
          <a:prstGeom prst="rect">
            <a:avLst/>
          </a:prstGeom>
          <a:noFill/>
        </p:spPr>
        <p:txBody>
          <a:bodyPr wrap="square" rtlCol="0">
            <a:spAutoFit/>
          </a:bodyPr>
          <a:lstStyle/>
          <a:p>
            <a:r>
              <a:rPr lang="en-US" dirty="0" smtClean="0"/>
              <a:t>VM-Lot</a:t>
            </a:r>
            <a:endParaRPr lang="en-US" dirty="0"/>
          </a:p>
        </p:txBody>
      </p:sp>
      <p:sp>
        <p:nvSpPr>
          <p:cNvPr id="20" name="TextBox 19"/>
          <p:cNvSpPr txBox="1"/>
          <p:nvPr/>
        </p:nvSpPr>
        <p:spPr>
          <a:xfrm>
            <a:off x="3200400" y="3962400"/>
            <a:ext cx="1676400" cy="369332"/>
          </a:xfrm>
          <a:prstGeom prst="rect">
            <a:avLst/>
          </a:prstGeom>
          <a:noFill/>
        </p:spPr>
        <p:txBody>
          <a:bodyPr wrap="square" rtlCol="0">
            <a:spAutoFit/>
          </a:bodyPr>
          <a:lstStyle/>
          <a:p>
            <a:r>
              <a:rPr lang="en-US" dirty="0" smtClean="0"/>
              <a:t>Checks out</a:t>
            </a:r>
            <a:endParaRPr lang="en-US" dirty="0"/>
          </a:p>
        </p:txBody>
      </p:sp>
      <p:sp>
        <p:nvSpPr>
          <p:cNvPr id="22" name="TextBox 21"/>
          <p:cNvSpPr txBox="1"/>
          <p:nvPr/>
        </p:nvSpPr>
        <p:spPr>
          <a:xfrm>
            <a:off x="5486400" y="3048000"/>
            <a:ext cx="1066800" cy="369332"/>
          </a:xfrm>
          <a:prstGeom prst="rect">
            <a:avLst/>
          </a:prstGeom>
          <a:noFill/>
        </p:spPr>
        <p:txBody>
          <a:bodyPr wrap="square" rtlCol="0">
            <a:spAutoFit/>
          </a:bodyPr>
          <a:lstStyle/>
          <a:p>
            <a:r>
              <a:rPr lang="en-US" dirty="0" smtClean="0"/>
              <a:t>Park</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0"/>
                                        <p:tgtEl>
                                          <p:spTgt spid="10"/>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2000"/>
                                        <p:tgtEl>
                                          <p:spTgt spid="15">
                                            <p:txEl>
                                              <p:pRg st="0" end="0"/>
                                            </p:txEl>
                                          </p:spTgt>
                                        </p:tgtEl>
                                      </p:cBhvr>
                                    </p:animEffect>
                                  </p:childTnLst>
                                </p:cTn>
                              </p:par>
                            </p:childTnLst>
                          </p:cTn>
                        </p:par>
                        <p:par>
                          <p:cTn id="12" fill="hold">
                            <p:stCondLst>
                              <p:cond delay="4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2000"/>
                                        <p:tgtEl>
                                          <p:spTgt spid="11"/>
                                        </p:tgtEl>
                                      </p:cBhvr>
                                    </p:animEffect>
                                  </p:childTnLst>
                                </p:cTn>
                              </p:par>
                            </p:childTnLst>
                          </p:cTn>
                        </p:par>
                        <p:par>
                          <p:cTn id="16" fill="hold">
                            <p:stCondLst>
                              <p:cond delay="60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2000"/>
                                        <p:tgtEl>
                                          <p:spTgt spid="9"/>
                                        </p:tgtEl>
                                      </p:cBhvr>
                                    </p:animEffect>
                                  </p:childTnLst>
                                </p:cTn>
                              </p:par>
                            </p:childTnLst>
                          </p:cTn>
                        </p:par>
                        <p:par>
                          <p:cTn id="20" fill="hold">
                            <p:stCondLst>
                              <p:cond delay="8000"/>
                            </p:stCondLst>
                            <p:childTnLst>
                              <p:par>
                                <p:cTn id="21" presetID="10" presetClass="entr" presetSubtype="0" fill="hold" grpId="0" nodeType="afterEffect">
                                  <p:stCondLst>
                                    <p:cond delay="0"/>
                                  </p:stCondLst>
                                  <p:childTnLst>
                                    <p:set>
                                      <p:cBhvr>
                                        <p:cTn id="22" dur="1" fill="hold">
                                          <p:stCondLst>
                                            <p:cond delay="0"/>
                                          </p:stCondLst>
                                        </p:cTn>
                                        <p:tgtEl>
                                          <p:spTgt spid="23"/>
                                        </p:tgtEl>
                                        <p:attrNameLst>
                                          <p:attrName>style.visibility</p:attrName>
                                        </p:attrNameLst>
                                      </p:cBhvr>
                                      <p:to>
                                        <p:strVal val="visible"/>
                                      </p:to>
                                    </p:set>
                                    <p:animEffect transition="in" filter="fade">
                                      <p:cBhvr>
                                        <p:cTn id="23" dur="2000"/>
                                        <p:tgtEl>
                                          <p:spTgt spid="23"/>
                                        </p:tgtEl>
                                      </p:cBhvr>
                                    </p:animEffect>
                                  </p:childTnLst>
                                </p:cTn>
                              </p:par>
                            </p:childTnLst>
                          </p:cTn>
                        </p:par>
                        <p:par>
                          <p:cTn id="24" fill="hold">
                            <p:stCondLst>
                              <p:cond delay="10000"/>
                            </p:stCondLst>
                            <p:childTnLst>
                              <p:par>
                                <p:cTn id="25" presetID="10" presetClass="entr" presetSubtype="0" fill="hold" grpId="0" nodeType="after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fade">
                                      <p:cBhvr>
                                        <p:cTn id="27" dur="2000"/>
                                        <p:tgtEl>
                                          <p:spTgt spid="17">
                                            <p:txEl>
                                              <p:pRg st="0" end="0"/>
                                            </p:txEl>
                                          </p:spTgt>
                                        </p:tgtEl>
                                      </p:cBhvr>
                                    </p:animEffect>
                                  </p:childTnLst>
                                </p:cTn>
                              </p:par>
                            </p:childTnLst>
                          </p:cTn>
                        </p:par>
                        <p:par>
                          <p:cTn id="28" fill="hold">
                            <p:stCondLst>
                              <p:cond delay="12000"/>
                            </p:stCondLst>
                            <p:childTnLst>
                              <p:par>
                                <p:cTn id="29" presetID="10" presetClass="entr" presetSubtype="0" fill="hold" grpId="0" nodeType="afterEffect">
                                  <p:stCondLst>
                                    <p:cond delay="0"/>
                                  </p:stCondLst>
                                  <p:childTnLst>
                                    <p:set>
                                      <p:cBhvr>
                                        <p:cTn id="30" dur="1" fill="hold">
                                          <p:stCondLst>
                                            <p:cond delay="0"/>
                                          </p:stCondLst>
                                        </p:cTn>
                                        <p:tgtEl>
                                          <p:spTgt spid="17">
                                            <p:txEl>
                                              <p:pRg st="1" end="1"/>
                                            </p:txEl>
                                          </p:spTgt>
                                        </p:tgtEl>
                                        <p:attrNameLst>
                                          <p:attrName>style.visibility</p:attrName>
                                        </p:attrNameLst>
                                      </p:cBhvr>
                                      <p:to>
                                        <p:strVal val="visible"/>
                                      </p:to>
                                    </p:set>
                                    <p:animEffect transition="in" filter="fade">
                                      <p:cBhvr>
                                        <p:cTn id="31" dur="2000"/>
                                        <p:tgtEl>
                                          <p:spTgt spid="17">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2000"/>
                                        <p:tgtEl>
                                          <p:spTgt spid="14"/>
                                        </p:tgtEl>
                                      </p:cBhvr>
                                    </p:animEffect>
                                  </p:childTnLst>
                                </p:cTn>
                              </p:par>
                            </p:childTnLst>
                          </p:cTn>
                        </p:par>
                        <p:par>
                          <p:cTn id="37" fill="hold">
                            <p:stCondLst>
                              <p:cond delay="2000"/>
                            </p:stCondLst>
                            <p:childTnLst>
                              <p:par>
                                <p:cTn id="38" presetID="10" presetClass="entr" presetSubtype="0" fill="hold" grpId="0" nodeType="afterEffect">
                                  <p:stCondLst>
                                    <p:cond delay="0"/>
                                  </p:stCondLst>
                                  <p:childTnLst>
                                    <p:set>
                                      <p:cBhvr>
                                        <p:cTn id="39" dur="1" fill="hold">
                                          <p:stCondLst>
                                            <p:cond delay="0"/>
                                          </p:stCondLst>
                                        </p:cTn>
                                        <p:tgtEl>
                                          <p:spTgt spid="20">
                                            <p:txEl>
                                              <p:pRg st="0" end="0"/>
                                            </p:txEl>
                                          </p:spTgt>
                                        </p:tgtEl>
                                        <p:attrNameLst>
                                          <p:attrName>style.visibility</p:attrName>
                                        </p:attrNameLst>
                                      </p:cBhvr>
                                      <p:to>
                                        <p:strVal val="visible"/>
                                      </p:to>
                                    </p:set>
                                    <p:animEffect transition="in" filter="fade">
                                      <p:cBhvr>
                                        <p:cTn id="40" dur="2000"/>
                                        <p:tgtEl>
                                          <p:spTgt spid="20">
                                            <p:txEl>
                                              <p:pRg st="0" end="0"/>
                                            </p:txEl>
                                          </p:spTgt>
                                        </p:tgtEl>
                                      </p:cBhvr>
                                    </p:animEffect>
                                  </p:childTnLst>
                                </p:cTn>
                              </p:par>
                            </p:childTnLst>
                          </p:cTn>
                        </p:par>
                        <p:par>
                          <p:cTn id="41" fill="hold">
                            <p:stCondLst>
                              <p:cond delay="4000"/>
                            </p:stCondLst>
                            <p:childTnLst>
                              <p:par>
                                <p:cTn id="42" presetID="10" presetClass="entr" presetSubtype="0" fill="hold" nodeType="afterEffect">
                                  <p:stCondLst>
                                    <p:cond delay="0"/>
                                  </p:stCondLst>
                                  <p:childTnLst>
                                    <p:set>
                                      <p:cBhvr>
                                        <p:cTn id="43" dur="1" fill="hold">
                                          <p:stCondLst>
                                            <p:cond delay="0"/>
                                          </p:stCondLst>
                                        </p:cTn>
                                        <p:tgtEl>
                                          <p:spTgt spid="1027"/>
                                        </p:tgtEl>
                                        <p:attrNameLst>
                                          <p:attrName>style.visibility</p:attrName>
                                        </p:attrNameLst>
                                      </p:cBhvr>
                                      <p:to>
                                        <p:strVal val="visible"/>
                                      </p:to>
                                    </p:set>
                                    <p:animEffect transition="in" filter="fade">
                                      <p:cBhvr>
                                        <p:cTn id="44" dur="2000"/>
                                        <p:tgtEl>
                                          <p:spTgt spid="1027"/>
                                        </p:tgtEl>
                                      </p:cBhvr>
                                    </p:animEffect>
                                  </p:childTnLst>
                                </p:cTn>
                              </p:par>
                            </p:childTnLst>
                          </p:cTn>
                        </p:par>
                        <p:par>
                          <p:cTn id="45" fill="hold">
                            <p:stCondLst>
                              <p:cond delay="6000"/>
                            </p:stCondLst>
                            <p:childTnLst>
                              <p:par>
                                <p:cTn id="46" presetID="10" presetClass="entr" presetSubtype="0" fill="hold" grpId="0" nodeType="afterEffect">
                                  <p:stCondLst>
                                    <p:cond delay="0"/>
                                  </p:stCondLst>
                                  <p:childTnLst>
                                    <p:set>
                                      <p:cBhvr>
                                        <p:cTn id="47" dur="1" fill="hold">
                                          <p:stCondLst>
                                            <p:cond delay="0"/>
                                          </p:stCondLst>
                                        </p:cTn>
                                        <p:tgtEl>
                                          <p:spTgt spid="19">
                                            <p:txEl>
                                              <p:pRg st="0" end="0"/>
                                            </p:txEl>
                                          </p:spTgt>
                                        </p:tgtEl>
                                        <p:attrNameLst>
                                          <p:attrName>style.visibility</p:attrName>
                                        </p:attrNameLst>
                                      </p:cBhvr>
                                      <p:to>
                                        <p:strVal val="visible"/>
                                      </p:to>
                                    </p:set>
                                    <p:animEffect transition="in" filter="fade">
                                      <p:cBhvr>
                                        <p:cTn id="48" dur="2000"/>
                                        <p:tgtEl>
                                          <p:spTgt spid="19">
                                            <p:txEl>
                                              <p:pRg st="0" end="0"/>
                                            </p:txEl>
                                          </p:spTgt>
                                        </p:tgtEl>
                                      </p:cBhvr>
                                    </p:animEffect>
                                  </p:childTnLst>
                                </p:cTn>
                              </p:par>
                            </p:childTnLst>
                          </p:cTn>
                        </p:par>
                        <p:par>
                          <p:cTn id="49" fill="hold">
                            <p:stCondLst>
                              <p:cond delay="8000"/>
                            </p:stCondLst>
                            <p:childTnLst>
                              <p:par>
                                <p:cTn id="50" presetID="10" presetClass="entr" presetSubtype="0" fill="hold" nodeType="afterEffect">
                                  <p:stCondLst>
                                    <p:cond delay="0"/>
                                  </p:stCondLst>
                                  <p:childTnLst>
                                    <p:set>
                                      <p:cBhvr>
                                        <p:cTn id="51" dur="1" fill="hold">
                                          <p:stCondLst>
                                            <p:cond delay="0"/>
                                          </p:stCondLst>
                                        </p:cTn>
                                        <p:tgtEl>
                                          <p:spTgt spid="1028"/>
                                        </p:tgtEl>
                                        <p:attrNameLst>
                                          <p:attrName>style.visibility</p:attrName>
                                        </p:attrNameLst>
                                      </p:cBhvr>
                                      <p:to>
                                        <p:strVal val="visible"/>
                                      </p:to>
                                    </p:set>
                                    <p:animEffect transition="in" filter="fade">
                                      <p:cBhvr>
                                        <p:cTn id="52" dur="2000"/>
                                        <p:tgtEl>
                                          <p:spTgt spid="1028"/>
                                        </p:tgtEl>
                                      </p:cBhvr>
                                    </p:animEffect>
                                  </p:childTnLst>
                                </p:cTn>
                              </p:par>
                            </p:childTnLst>
                          </p:cTn>
                        </p:par>
                        <p:par>
                          <p:cTn id="53" fill="hold">
                            <p:stCondLst>
                              <p:cond delay="10000"/>
                            </p:stCondLst>
                            <p:childTnLst>
                              <p:par>
                                <p:cTn id="54" presetID="10" presetClass="entr" presetSubtype="0" fill="hold" grpId="0" nodeType="afterEffect">
                                  <p:stCondLst>
                                    <p:cond delay="0"/>
                                  </p:stCondLst>
                                  <p:childTnLst>
                                    <p:set>
                                      <p:cBhvr>
                                        <p:cTn id="55" dur="1" fill="hold">
                                          <p:stCondLst>
                                            <p:cond delay="0"/>
                                          </p:stCondLst>
                                        </p:cTn>
                                        <p:tgtEl>
                                          <p:spTgt spid="24"/>
                                        </p:tgtEl>
                                        <p:attrNameLst>
                                          <p:attrName>style.visibility</p:attrName>
                                        </p:attrNameLst>
                                      </p:cBhvr>
                                      <p:to>
                                        <p:strVal val="visible"/>
                                      </p:to>
                                    </p:set>
                                    <p:animEffect transition="in" filter="fade">
                                      <p:cBhvr>
                                        <p:cTn id="56" dur="2000"/>
                                        <p:tgtEl>
                                          <p:spTgt spid="24"/>
                                        </p:tgtEl>
                                      </p:cBhvr>
                                    </p:animEffect>
                                  </p:childTnLst>
                                </p:cTn>
                              </p:par>
                            </p:childTnLst>
                          </p:cTn>
                        </p:par>
                        <p:par>
                          <p:cTn id="57" fill="hold">
                            <p:stCondLst>
                              <p:cond delay="12000"/>
                            </p:stCondLst>
                            <p:childTnLst>
                              <p:par>
                                <p:cTn id="58" presetID="10" presetClass="entr" presetSubtype="0" fill="hold" grpId="0" nodeType="afterEffect">
                                  <p:stCondLst>
                                    <p:cond delay="0"/>
                                  </p:stCondLst>
                                  <p:childTnLst>
                                    <p:set>
                                      <p:cBhvr>
                                        <p:cTn id="59" dur="1" fill="hold">
                                          <p:stCondLst>
                                            <p:cond delay="0"/>
                                          </p:stCondLst>
                                        </p:cTn>
                                        <p:tgtEl>
                                          <p:spTgt spid="22">
                                            <p:txEl>
                                              <p:pRg st="0" end="0"/>
                                            </p:txEl>
                                          </p:spTgt>
                                        </p:tgtEl>
                                        <p:attrNameLst>
                                          <p:attrName>style.visibility</p:attrName>
                                        </p:attrNameLst>
                                      </p:cBhvr>
                                      <p:to>
                                        <p:strVal val="visible"/>
                                      </p:to>
                                    </p:set>
                                    <p:animEffect transition="in" filter="fade">
                                      <p:cBhvr>
                                        <p:cTn id="60" dur="20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3" grpId="0" animBg="1"/>
      <p:bldP spid="11" grpId="0" animBg="1"/>
      <p:bldP spid="14" grpId="0" animBg="1"/>
      <p:bldP spid="15" grpId="0" build="p"/>
      <p:bldP spid="17" grpId="0" build="p"/>
      <p:bldP spid="19" grpId="0" build="p"/>
      <p:bldP spid="20" grpId="0" build="p"/>
      <p:bldP spid="2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the new system going to work</a:t>
            </a:r>
            <a:endParaRPr lang="en-US" dirty="0"/>
          </a:p>
        </p:txBody>
      </p:sp>
      <p:sp>
        <p:nvSpPr>
          <p:cNvPr id="3" name="Content Placeholder 2"/>
          <p:cNvSpPr>
            <a:spLocks noGrp="1"/>
          </p:cNvSpPr>
          <p:nvPr>
            <p:ph sz="quarter" idx="1"/>
          </p:nvPr>
        </p:nvSpPr>
        <p:spPr/>
        <p:txBody>
          <a:bodyPr/>
          <a:lstStyle/>
          <a:p>
            <a:pPr lvl="0"/>
            <a:r>
              <a:rPr lang="en-US" dirty="0" smtClean="0"/>
              <a:t>Employee checks </a:t>
            </a:r>
            <a:r>
              <a:rPr lang="en-US" dirty="0" smtClean="0"/>
              <a:t>his car out in the main gate.</a:t>
            </a:r>
          </a:p>
          <a:p>
            <a:pPr lvl="0"/>
            <a:r>
              <a:rPr lang="en-US" dirty="0" smtClean="0"/>
              <a:t>Parking manager issues a car scan command to system.</a:t>
            </a:r>
          </a:p>
          <a:p>
            <a:r>
              <a:rPr lang="en-US" dirty="0" smtClean="0"/>
              <a:t>System scans car’s license plate and also takes photos from four sides of the car</a:t>
            </a:r>
            <a:endParaRPr lang="en-US" dirty="0"/>
          </a:p>
        </p:txBody>
      </p:sp>
      <p:pic>
        <p:nvPicPr>
          <p:cNvPr id="2050" name="Picture 2" descr="C:\Users\prance\Pictures\EasyPark\New folder\ffffv.png"/>
          <p:cNvPicPr>
            <a:picLocks noChangeAspect="1" noChangeArrowheads="1"/>
          </p:cNvPicPr>
          <p:nvPr/>
        </p:nvPicPr>
        <p:blipFill>
          <a:blip r:embed="rId2" cstate="print"/>
          <a:srcRect/>
          <a:stretch>
            <a:fillRect/>
          </a:stretch>
        </p:blipFill>
        <p:spPr bwMode="auto">
          <a:xfrm>
            <a:off x="3962400" y="3581400"/>
            <a:ext cx="4548187" cy="2793214"/>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the new system going to work</a:t>
            </a:r>
            <a:endParaRPr lang="en-US" dirty="0"/>
          </a:p>
        </p:txBody>
      </p:sp>
      <p:sp>
        <p:nvSpPr>
          <p:cNvPr id="3" name="Content Placeholder 2"/>
          <p:cNvSpPr>
            <a:spLocks noGrp="1"/>
          </p:cNvSpPr>
          <p:nvPr>
            <p:ph sz="quarter" idx="1"/>
          </p:nvPr>
        </p:nvSpPr>
        <p:spPr/>
        <p:txBody>
          <a:bodyPr/>
          <a:lstStyle/>
          <a:p>
            <a:pPr lvl="0"/>
            <a:r>
              <a:rPr lang="en-US" dirty="0" smtClean="0"/>
              <a:t>System fills out the digital ticket’s form according to license plate, which include </a:t>
            </a:r>
            <a:r>
              <a:rPr lang="en-US" dirty="0" smtClean="0"/>
              <a:t>Employee specifications </a:t>
            </a:r>
            <a:r>
              <a:rPr lang="en-US" dirty="0" smtClean="0"/>
              <a:t>and preferred departure time.</a:t>
            </a:r>
          </a:p>
          <a:p>
            <a:pPr lvl="0"/>
            <a:r>
              <a:rPr lang="en-US" dirty="0" smtClean="0"/>
              <a:t>Parking manager assigns a suitable</a:t>
            </a:r>
          </a:p>
          <a:p>
            <a:pPr lvl="0">
              <a:buNone/>
            </a:pPr>
            <a:r>
              <a:rPr lang="en-US" dirty="0" smtClean="0"/>
              <a:t> </a:t>
            </a:r>
            <a:r>
              <a:rPr lang="en-US" dirty="0" smtClean="0"/>
              <a:t>Runner to </a:t>
            </a:r>
            <a:r>
              <a:rPr lang="en-US" dirty="0" smtClean="0"/>
              <a:t>transfer the car to </a:t>
            </a:r>
          </a:p>
          <a:p>
            <a:pPr lvl="0">
              <a:buNone/>
            </a:pPr>
            <a:r>
              <a:rPr lang="en-US" dirty="0" smtClean="0"/>
              <a:t>the parking (Considering </a:t>
            </a:r>
          </a:p>
          <a:p>
            <a:pPr lvl="0">
              <a:buNone/>
            </a:pPr>
            <a:r>
              <a:rPr lang="en-US" dirty="0" smtClean="0"/>
              <a:t>drivers statuses system reports).</a:t>
            </a:r>
          </a:p>
          <a:p>
            <a:endParaRPr lang="en-US" dirty="0"/>
          </a:p>
        </p:txBody>
      </p:sp>
      <p:pic>
        <p:nvPicPr>
          <p:cNvPr id="9218" name="Picture 2" descr="C:\Users\prance\Pictures\EasyPark\New folder\Untitled - 5.png"/>
          <p:cNvPicPr>
            <a:picLocks noChangeAspect="1" noChangeArrowheads="1"/>
          </p:cNvPicPr>
          <p:nvPr/>
        </p:nvPicPr>
        <p:blipFill>
          <a:blip r:embed="rId2" cstate="print"/>
          <a:srcRect/>
          <a:stretch>
            <a:fillRect/>
          </a:stretch>
        </p:blipFill>
        <p:spPr bwMode="auto">
          <a:xfrm>
            <a:off x="6629400" y="2482003"/>
            <a:ext cx="1752600" cy="3690197"/>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the new system going to work</a:t>
            </a:r>
            <a:endParaRPr lang="en-US" dirty="0"/>
          </a:p>
        </p:txBody>
      </p:sp>
      <p:sp>
        <p:nvSpPr>
          <p:cNvPr id="3" name="Content Placeholder 2"/>
          <p:cNvSpPr>
            <a:spLocks noGrp="1"/>
          </p:cNvSpPr>
          <p:nvPr>
            <p:ph sz="quarter" idx="1"/>
          </p:nvPr>
        </p:nvSpPr>
        <p:spPr/>
        <p:txBody>
          <a:bodyPr/>
          <a:lstStyle/>
          <a:p>
            <a:pPr lvl="0"/>
            <a:r>
              <a:rPr lang="en-US" dirty="0" smtClean="0"/>
              <a:t>Runner swipes </a:t>
            </a:r>
            <a:r>
              <a:rPr lang="en-US" dirty="0" smtClean="0"/>
              <a:t>his ID card in order to inform the system that he has checked in the car to transfer.</a:t>
            </a:r>
          </a:p>
          <a:p>
            <a:pPr lvl="0"/>
            <a:r>
              <a:rPr lang="en-US" dirty="0" smtClean="0"/>
              <a:t>Runner transfers </a:t>
            </a:r>
            <a:r>
              <a:rPr lang="en-US" dirty="0" smtClean="0"/>
              <a:t>the car to the parking.</a:t>
            </a:r>
          </a:p>
          <a:p>
            <a:pPr lvl="0"/>
            <a:r>
              <a:rPr lang="en-US" dirty="0" smtClean="0"/>
              <a:t>Runner swipes </a:t>
            </a:r>
            <a:r>
              <a:rPr lang="en-US" dirty="0" smtClean="0"/>
              <a:t>his ID card again</a:t>
            </a:r>
          </a:p>
          <a:p>
            <a:pPr lvl="0">
              <a:buNone/>
            </a:pPr>
            <a:r>
              <a:rPr lang="en-US" dirty="0" smtClean="0"/>
              <a:t> to inform the system that he has</a:t>
            </a:r>
          </a:p>
          <a:p>
            <a:pPr lvl="0">
              <a:buNone/>
            </a:pPr>
            <a:r>
              <a:rPr lang="en-US" dirty="0" smtClean="0"/>
              <a:t> checked in the car to the </a:t>
            </a:r>
          </a:p>
          <a:p>
            <a:pPr lvl="0">
              <a:buNone/>
            </a:pPr>
            <a:r>
              <a:rPr lang="en-US" dirty="0" smtClean="0"/>
              <a:t>Parkman.</a:t>
            </a:r>
          </a:p>
          <a:p>
            <a:endParaRPr lang="en-US" dirty="0"/>
          </a:p>
        </p:txBody>
      </p:sp>
      <p:pic>
        <p:nvPicPr>
          <p:cNvPr id="10243" name="Picture 3" descr="C:\Users\prance\Pictures\EasyPark\New folder\Swipe Circle.jpg"/>
          <p:cNvPicPr>
            <a:picLocks noChangeAspect="1" noChangeArrowheads="1"/>
          </p:cNvPicPr>
          <p:nvPr/>
        </p:nvPicPr>
        <p:blipFill>
          <a:blip r:embed="rId2" cstate="print"/>
          <a:srcRect/>
          <a:stretch>
            <a:fillRect/>
          </a:stretch>
        </p:blipFill>
        <p:spPr bwMode="auto">
          <a:xfrm>
            <a:off x="5486400" y="2895600"/>
            <a:ext cx="3238501" cy="3238501"/>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the new system going to work</a:t>
            </a:r>
            <a:endParaRPr lang="en-US" dirty="0"/>
          </a:p>
        </p:txBody>
      </p:sp>
      <p:sp>
        <p:nvSpPr>
          <p:cNvPr id="3" name="Content Placeholder 2"/>
          <p:cNvSpPr>
            <a:spLocks noGrp="1"/>
          </p:cNvSpPr>
          <p:nvPr>
            <p:ph sz="quarter" idx="1"/>
          </p:nvPr>
        </p:nvSpPr>
        <p:spPr/>
        <p:txBody>
          <a:bodyPr/>
          <a:lstStyle/>
          <a:p>
            <a:r>
              <a:rPr lang="en-US" dirty="0" smtClean="0"/>
              <a:t>System suggests car’s best parking position (slot) for the </a:t>
            </a:r>
            <a:r>
              <a:rPr lang="en-US" dirty="0" smtClean="0"/>
              <a:t>Parkman</a:t>
            </a:r>
          </a:p>
          <a:p>
            <a:r>
              <a:rPr lang="en-US" dirty="0" smtClean="0"/>
              <a:t>VM-lot parks </a:t>
            </a:r>
            <a:r>
              <a:rPr lang="en-US" dirty="0" smtClean="0"/>
              <a:t>the car in a suitable parking slot, considering system suggestion and digital ticket’s </a:t>
            </a:r>
            <a:r>
              <a:rPr lang="en-US" dirty="0" smtClean="0"/>
              <a:t>specifications</a:t>
            </a:r>
          </a:p>
          <a:p>
            <a:r>
              <a:rPr lang="en-US" dirty="0" smtClean="0"/>
              <a:t>Employee notifies </a:t>
            </a:r>
            <a:r>
              <a:rPr lang="en-US" dirty="0" smtClean="0"/>
              <a:t>the </a:t>
            </a:r>
            <a:r>
              <a:rPr lang="en-US" dirty="0" smtClean="0"/>
              <a:t>system</a:t>
            </a:r>
          </a:p>
          <a:p>
            <a:pPr>
              <a:buNone/>
            </a:pPr>
            <a:r>
              <a:rPr lang="en-US" dirty="0" smtClean="0"/>
              <a:t> </a:t>
            </a:r>
            <a:r>
              <a:rPr lang="en-US" dirty="0" smtClean="0"/>
              <a:t>that he is going to need his car </a:t>
            </a:r>
            <a:endParaRPr lang="en-US" dirty="0" smtClean="0"/>
          </a:p>
          <a:p>
            <a:pPr>
              <a:buNone/>
            </a:pPr>
            <a:r>
              <a:rPr lang="en-US" dirty="0" smtClean="0"/>
              <a:t>in </a:t>
            </a:r>
            <a:r>
              <a:rPr lang="en-US" dirty="0" smtClean="0"/>
              <a:t>a certain amount of time</a:t>
            </a:r>
            <a:endParaRPr lang="en-US" dirty="0"/>
          </a:p>
        </p:txBody>
      </p:sp>
      <p:pic>
        <p:nvPicPr>
          <p:cNvPr id="3077" name="Picture 5" descr="C:\Users\prance\Pictures\EasyPark\New folder\service-auto-title2.png"/>
          <p:cNvPicPr>
            <a:picLocks noChangeAspect="1" noChangeArrowheads="1"/>
          </p:cNvPicPr>
          <p:nvPr/>
        </p:nvPicPr>
        <p:blipFill>
          <a:blip r:embed="rId2" cstate="print"/>
          <a:srcRect/>
          <a:stretch>
            <a:fillRect/>
          </a:stretch>
        </p:blipFill>
        <p:spPr bwMode="auto">
          <a:xfrm>
            <a:off x="5562600" y="3124200"/>
            <a:ext cx="3175000" cy="3175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is the new system going to work</a:t>
            </a:r>
            <a:endParaRPr lang="en-US" dirty="0"/>
          </a:p>
        </p:txBody>
      </p:sp>
      <p:sp>
        <p:nvSpPr>
          <p:cNvPr id="3" name="Content Placeholder 2"/>
          <p:cNvSpPr>
            <a:spLocks noGrp="1"/>
          </p:cNvSpPr>
          <p:nvPr>
            <p:ph sz="quarter" idx="1"/>
          </p:nvPr>
        </p:nvSpPr>
        <p:spPr>
          <a:xfrm>
            <a:off x="301752" y="1527048"/>
            <a:ext cx="8503920" cy="3502152"/>
          </a:xfrm>
        </p:spPr>
        <p:txBody>
          <a:bodyPr>
            <a:normAutofit fontScale="92500" lnSpcReduction="10000"/>
          </a:bodyPr>
          <a:lstStyle/>
          <a:p>
            <a:r>
              <a:rPr lang="en-US" dirty="0" smtClean="0"/>
              <a:t>Parking manager being informed about costumer’s notification, issues a car removal command from the </a:t>
            </a:r>
            <a:r>
              <a:rPr lang="en-US" dirty="0" smtClean="0"/>
              <a:t>parking</a:t>
            </a:r>
          </a:p>
          <a:p>
            <a:r>
              <a:rPr lang="en-US" dirty="0" smtClean="0"/>
              <a:t>VM-lot being </a:t>
            </a:r>
            <a:r>
              <a:rPr lang="en-US" dirty="0" smtClean="0"/>
              <a:t>informed about manager’s command, removes the car from parking and assigns a suitable </a:t>
            </a:r>
            <a:r>
              <a:rPr lang="en-US" dirty="0" smtClean="0"/>
              <a:t>Runner (</a:t>
            </a:r>
            <a:r>
              <a:rPr lang="en-US" dirty="0" smtClean="0"/>
              <a:t>considering drivers statuses system provides) </a:t>
            </a:r>
            <a:endParaRPr lang="en-US" dirty="0" smtClean="0"/>
          </a:p>
          <a:p>
            <a:r>
              <a:rPr lang="en-US" dirty="0" smtClean="0"/>
              <a:t>Runner swipes </a:t>
            </a:r>
            <a:r>
              <a:rPr lang="en-US" dirty="0" smtClean="0"/>
              <a:t>his ID card to inform the system that he has checked out the car from the </a:t>
            </a:r>
            <a:r>
              <a:rPr lang="en-US" dirty="0" err="1" smtClean="0"/>
              <a:t>Parkman</a:t>
            </a:r>
            <a:r>
              <a:rPr lang="en-US" dirty="0" err="1" smtClean="0"/>
              <a:t>to</a:t>
            </a:r>
            <a:r>
              <a:rPr lang="en-US" dirty="0" smtClean="0"/>
              <a:t> </a:t>
            </a:r>
            <a:r>
              <a:rPr lang="en-US" dirty="0" smtClean="0"/>
              <a:t>transfer the car to the main gate</a:t>
            </a:r>
            <a:endParaRPr lang="en-US" dirty="0"/>
          </a:p>
        </p:txBody>
      </p:sp>
      <p:pic>
        <p:nvPicPr>
          <p:cNvPr id="4099" name="Picture 3" descr="C:\Users\prance\Pictures\EasyPark\New folder\asdassdasdadasds.png"/>
          <p:cNvPicPr>
            <a:picLocks noChangeAspect="1" noChangeArrowheads="1"/>
          </p:cNvPicPr>
          <p:nvPr/>
        </p:nvPicPr>
        <p:blipFill>
          <a:blip r:embed="rId2" cstate="print"/>
          <a:srcRect/>
          <a:stretch>
            <a:fillRect/>
          </a:stretch>
        </p:blipFill>
        <p:spPr bwMode="auto">
          <a:xfrm>
            <a:off x="5791200" y="4648200"/>
            <a:ext cx="2193925" cy="16764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C:\Users\prance\Pictures\EasyPark\New folder\1505004n_navman-homepage-heros-uk.v2-2-3.jpg"/>
          <p:cNvPicPr>
            <a:picLocks noChangeAspect="1" noChangeArrowheads="1"/>
          </p:cNvPicPr>
          <p:nvPr/>
        </p:nvPicPr>
        <p:blipFill>
          <a:blip r:embed="rId2" cstate="print"/>
          <a:srcRect/>
          <a:stretch>
            <a:fillRect/>
          </a:stretch>
        </p:blipFill>
        <p:spPr bwMode="auto">
          <a:xfrm>
            <a:off x="4819650" y="3352800"/>
            <a:ext cx="4095750" cy="2971800"/>
          </a:xfrm>
          <a:prstGeom prst="rect">
            <a:avLst/>
          </a:prstGeom>
          <a:noFill/>
        </p:spPr>
      </p:pic>
      <p:sp>
        <p:nvSpPr>
          <p:cNvPr id="2" name="Title 1"/>
          <p:cNvSpPr>
            <a:spLocks noGrp="1"/>
          </p:cNvSpPr>
          <p:nvPr>
            <p:ph type="title"/>
          </p:nvPr>
        </p:nvSpPr>
        <p:spPr/>
        <p:txBody>
          <a:bodyPr/>
          <a:lstStyle/>
          <a:p>
            <a:r>
              <a:rPr lang="en-US" dirty="0" smtClean="0"/>
              <a:t>How is the new system going to work</a:t>
            </a:r>
            <a:endParaRPr lang="en-US" dirty="0"/>
          </a:p>
        </p:txBody>
      </p:sp>
      <p:sp>
        <p:nvSpPr>
          <p:cNvPr id="3" name="Content Placeholder 2"/>
          <p:cNvSpPr>
            <a:spLocks noGrp="1"/>
          </p:cNvSpPr>
          <p:nvPr>
            <p:ph sz="quarter" idx="1"/>
          </p:nvPr>
        </p:nvSpPr>
        <p:spPr>
          <a:xfrm>
            <a:off x="301752" y="1527048"/>
            <a:ext cx="8503920" cy="2435352"/>
          </a:xfrm>
        </p:spPr>
        <p:txBody>
          <a:bodyPr>
            <a:normAutofit fontScale="92500"/>
          </a:bodyPr>
          <a:lstStyle/>
          <a:p>
            <a:r>
              <a:rPr lang="en-US" dirty="0" smtClean="0"/>
              <a:t>Runner transfers </a:t>
            </a:r>
            <a:r>
              <a:rPr lang="en-US" dirty="0" smtClean="0"/>
              <a:t>the car to the main </a:t>
            </a:r>
            <a:r>
              <a:rPr lang="en-US" dirty="0" smtClean="0"/>
              <a:t>gate</a:t>
            </a:r>
          </a:p>
          <a:p>
            <a:r>
              <a:rPr lang="en-US" dirty="0" smtClean="0"/>
              <a:t>Runner swipes </a:t>
            </a:r>
            <a:r>
              <a:rPr lang="en-US" dirty="0" smtClean="0"/>
              <a:t>his ID card again to inform the system that he has checked in the car in the main </a:t>
            </a:r>
            <a:r>
              <a:rPr lang="en-US" dirty="0" smtClean="0"/>
              <a:t>gate</a:t>
            </a:r>
          </a:p>
          <a:p>
            <a:r>
              <a:rPr lang="en-US" dirty="0" smtClean="0"/>
              <a:t>Parking manager registers in the system that he has checked in the car to the customer</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Unique features of automated system</a:t>
            </a:r>
            <a:endParaRPr lang="en-US" dirty="0"/>
          </a:p>
        </p:txBody>
      </p:sp>
      <p:sp>
        <p:nvSpPr>
          <p:cNvPr id="3" name="Content Placeholder 2"/>
          <p:cNvSpPr>
            <a:spLocks noGrp="1"/>
          </p:cNvSpPr>
          <p:nvPr>
            <p:ph sz="quarter" idx="1"/>
          </p:nvPr>
        </p:nvSpPr>
        <p:spPr>
          <a:xfrm>
            <a:off x="301752" y="1527048"/>
            <a:ext cx="8503920" cy="3502152"/>
          </a:xfrm>
        </p:spPr>
        <p:txBody>
          <a:bodyPr>
            <a:normAutofit fontScale="85000" lnSpcReduction="20000"/>
          </a:bodyPr>
          <a:lstStyle/>
          <a:p>
            <a:pPr lvl="0"/>
            <a:r>
              <a:rPr lang="en-US" dirty="0" smtClean="0"/>
              <a:t>Tracking vans’ positions and statuses in real-time.</a:t>
            </a:r>
          </a:p>
          <a:p>
            <a:pPr lvl="0"/>
            <a:r>
              <a:rPr lang="en-US" dirty="0" smtClean="0"/>
              <a:t>Reporting Drivers’ current statuses and their last assigned task. (Considering drivers have to swipe their cars when they are getting into van and also when they are getting out of it.)</a:t>
            </a:r>
          </a:p>
          <a:p>
            <a:pPr lvl="0"/>
            <a:r>
              <a:rPr lang="en-US" dirty="0" smtClean="0"/>
              <a:t>The ability to assign multiple tasks to drivers as queues, so that drivers always know about their assigned tasks, current tasks and also tasks they have finished at the moment.</a:t>
            </a:r>
          </a:p>
          <a:p>
            <a:pPr lvl="0"/>
            <a:r>
              <a:rPr lang="en-US" dirty="0" smtClean="0"/>
              <a:t>Customers can schedule their preferred departure time in various days of the week.</a:t>
            </a:r>
          </a:p>
          <a:p>
            <a:r>
              <a:rPr lang="en-US" dirty="0" smtClean="0"/>
              <a:t>Intelligent determination of best position to park a car</a:t>
            </a:r>
            <a:endParaRPr lang="en-US" dirty="0"/>
          </a:p>
        </p:txBody>
      </p:sp>
      <p:pic>
        <p:nvPicPr>
          <p:cNvPr id="6146" name="Picture 2" descr="C:\Users\prance\Pictures\EasyPark\visualiser-dans-google-map.png"/>
          <p:cNvPicPr>
            <a:picLocks noChangeAspect="1" noChangeArrowheads="1"/>
          </p:cNvPicPr>
          <p:nvPr/>
        </p:nvPicPr>
        <p:blipFill>
          <a:blip r:embed="rId2" cstate="print"/>
          <a:srcRect/>
          <a:stretch>
            <a:fillRect/>
          </a:stretch>
        </p:blipFill>
        <p:spPr bwMode="auto">
          <a:xfrm>
            <a:off x="6553200" y="4495800"/>
            <a:ext cx="2054225" cy="1779587"/>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that automated system resolves</a:t>
            </a:r>
            <a:endParaRPr lang="en-US" dirty="0"/>
          </a:p>
        </p:txBody>
      </p:sp>
      <p:sp>
        <p:nvSpPr>
          <p:cNvPr id="3" name="Content Placeholder 2"/>
          <p:cNvSpPr>
            <a:spLocks noGrp="1"/>
          </p:cNvSpPr>
          <p:nvPr>
            <p:ph sz="quarter" idx="1"/>
          </p:nvPr>
        </p:nvSpPr>
        <p:spPr>
          <a:xfrm>
            <a:off x="301752" y="1527048"/>
            <a:ext cx="8503920" cy="3654552"/>
          </a:xfrm>
        </p:spPr>
        <p:txBody>
          <a:bodyPr>
            <a:normAutofit fontScale="70000" lnSpcReduction="20000"/>
          </a:bodyPr>
          <a:lstStyle/>
          <a:p>
            <a:pPr lvl="0"/>
            <a:r>
              <a:rPr lang="en-US" dirty="0" smtClean="0"/>
              <a:t>Damage control process and filling out relative forms are being done in fraction of a second.</a:t>
            </a:r>
          </a:p>
          <a:p>
            <a:pPr lvl="0"/>
            <a:r>
              <a:rPr lang="en-US" dirty="0" smtClean="0"/>
              <a:t>Customers don’t have to be in waiting while checking out their cars or to declare their specifications. This is because system extracts </a:t>
            </a:r>
            <a:r>
              <a:rPr lang="en-US" dirty="0" smtClean="0"/>
              <a:t>Employee specifications </a:t>
            </a:r>
            <a:r>
              <a:rPr lang="en-US" dirty="0" smtClean="0"/>
              <a:t>from his car’s license plate and also takes photos of car’s body.</a:t>
            </a:r>
          </a:p>
          <a:p>
            <a:pPr lvl="0"/>
            <a:r>
              <a:rPr lang="en-US" dirty="0" smtClean="0"/>
              <a:t>Drivers’ current statues and positions are clear. Thus parking manager doesn’t need to manage them manually.</a:t>
            </a:r>
          </a:p>
          <a:p>
            <a:pPr lvl="0"/>
            <a:r>
              <a:rPr lang="en-US" dirty="0" smtClean="0"/>
              <a:t>Drivers always know about their task statuses while swiping their ID cars and as a result don’t need to interact with manager regarding this matter.</a:t>
            </a:r>
          </a:p>
          <a:p>
            <a:pPr lvl="0"/>
            <a:r>
              <a:rPr lang="en-US" dirty="0" smtClean="0"/>
              <a:t>Vans’ positions and statuses are always clear.</a:t>
            </a:r>
          </a:p>
          <a:p>
            <a:pPr lvl="0"/>
            <a:r>
              <a:rPr lang="en-US" dirty="0" smtClean="0"/>
              <a:t>Customers have a proper notification mechanism to send their requests. Therefore they are not going to wait to check in their cars. Because the car is previously removed from the parking and is already in the gate</a:t>
            </a:r>
            <a:r>
              <a:rPr lang="fa-IR" dirty="0" smtClean="0"/>
              <a:t>.</a:t>
            </a:r>
            <a:endParaRPr lang="en-US" dirty="0" smtClean="0"/>
          </a:p>
          <a:p>
            <a:endParaRPr lang="en-US" dirty="0"/>
          </a:p>
        </p:txBody>
      </p:sp>
      <p:pic>
        <p:nvPicPr>
          <p:cNvPr id="7171" name="Picture 3" descr="C:\Users\prance\Pictures\EasyPark\New folder\EasyPark-card-icon.png"/>
          <p:cNvPicPr>
            <a:picLocks noChangeAspect="1" noChangeArrowheads="1"/>
          </p:cNvPicPr>
          <p:nvPr/>
        </p:nvPicPr>
        <p:blipFill>
          <a:blip r:embed="rId2" cstate="print"/>
          <a:srcRect/>
          <a:stretch>
            <a:fillRect/>
          </a:stretch>
        </p:blipFill>
        <p:spPr bwMode="auto">
          <a:xfrm>
            <a:off x="6477000" y="5029200"/>
            <a:ext cx="2895600" cy="1630855"/>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current system work</a:t>
            </a:r>
            <a:endParaRPr lang="en-US" dirty="0"/>
          </a:p>
        </p:txBody>
      </p:sp>
      <p:sp>
        <p:nvSpPr>
          <p:cNvPr id="3" name="Content Placeholder 2"/>
          <p:cNvSpPr>
            <a:spLocks noGrp="1"/>
          </p:cNvSpPr>
          <p:nvPr>
            <p:ph sz="quarter" idx="1"/>
          </p:nvPr>
        </p:nvSpPr>
        <p:spPr/>
        <p:txBody>
          <a:bodyPr/>
          <a:lstStyle/>
          <a:p>
            <a:pPr lvl="0"/>
            <a:r>
              <a:rPr lang="en-US" dirty="0" smtClean="0"/>
              <a:t>Employee checks </a:t>
            </a:r>
            <a:r>
              <a:rPr lang="en-US" dirty="0" smtClean="0"/>
              <a:t>his car out in the main gate.</a:t>
            </a:r>
          </a:p>
          <a:p>
            <a:r>
              <a:rPr lang="en-US" dirty="0" smtClean="0"/>
              <a:t>Damage control unit checks the car’s body damages</a:t>
            </a:r>
          </a:p>
          <a:p>
            <a:r>
              <a:rPr lang="en-US" dirty="0" smtClean="0"/>
              <a:t>Spotted damages and also </a:t>
            </a:r>
            <a:r>
              <a:rPr lang="en-US" dirty="0" smtClean="0"/>
              <a:t>Employee specifications </a:t>
            </a:r>
            <a:r>
              <a:rPr lang="en-US" dirty="0" smtClean="0"/>
              <a:t>are recorded in the ticket and a copy of ticket are provided to customer</a:t>
            </a:r>
            <a:endParaRPr lang="en-US" dirty="0"/>
          </a:p>
        </p:txBody>
      </p:sp>
      <p:pic>
        <p:nvPicPr>
          <p:cNvPr id="2051" name="Picture 3" descr="C:\Users\prance\Pictures\EasyPark\New folder\Untitled - 2.jpg"/>
          <p:cNvPicPr>
            <a:picLocks noChangeAspect="1" noChangeArrowheads="1"/>
          </p:cNvPicPr>
          <p:nvPr/>
        </p:nvPicPr>
        <p:blipFill>
          <a:blip r:embed="rId2" cstate="print"/>
          <a:srcRect/>
          <a:stretch>
            <a:fillRect/>
          </a:stretch>
        </p:blipFill>
        <p:spPr bwMode="auto">
          <a:xfrm>
            <a:off x="4876800" y="3886200"/>
            <a:ext cx="3952875" cy="220345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current system work</a:t>
            </a:r>
            <a:endParaRPr lang="en-US" dirty="0"/>
          </a:p>
        </p:txBody>
      </p:sp>
      <p:sp>
        <p:nvSpPr>
          <p:cNvPr id="3" name="Content Placeholder 2"/>
          <p:cNvSpPr>
            <a:spLocks noGrp="1"/>
          </p:cNvSpPr>
          <p:nvPr>
            <p:ph sz="quarter" idx="1"/>
          </p:nvPr>
        </p:nvSpPr>
        <p:spPr/>
        <p:txBody>
          <a:bodyPr/>
          <a:lstStyle/>
          <a:p>
            <a:r>
              <a:rPr lang="en-US" dirty="0" smtClean="0"/>
              <a:t>Parking manager checks out the car key and remaining of the ticket to the driver</a:t>
            </a:r>
          </a:p>
          <a:p>
            <a:r>
              <a:rPr lang="en-US" dirty="0" smtClean="0"/>
              <a:t>Runner transfers </a:t>
            </a:r>
            <a:r>
              <a:rPr lang="en-US" dirty="0" smtClean="0"/>
              <a:t>the car to VMware parking garage and checks it out to the Parkman</a:t>
            </a:r>
            <a:endParaRPr lang="en-US" dirty="0"/>
          </a:p>
        </p:txBody>
      </p:sp>
      <p:pic>
        <p:nvPicPr>
          <p:cNvPr id="3077" name="Picture 5" descr="C:\Users\prance\Pictures\EasyPark\New folder\ticket-gun-pink-1fa67d3a0e1f6be0995f09a09e6bc5c4.png"/>
          <p:cNvPicPr>
            <a:picLocks noChangeAspect="1" noChangeArrowheads="1"/>
          </p:cNvPicPr>
          <p:nvPr/>
        </p:nvPicPr>
        <p:blipFill>
          <a:blip r:embed="rId2" cstate="print"/>
          <a:srcRect/>
          <a:stretch>
            <a:fillRect/>
          </a:stretch>
        </p:blipFill>
        <p:spPr bwMode="auto">
          <a:xfrm>
            <a:off x="1752600" y="2971800"/>
            <a:ext cx="5791200" cy="3240087"/>
          </a:xfrm>
          <a:prstGeom prst="rect">
            <a:avLst/>
          </a:prstGeom>
          <a:noFill/>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current system work</a:t>
            </a:r>
            <a:endParaRPr lang="en-US" dirty="0"/>
          </a:p>
        </p:txBody>
      </p:sp>
      <p:sp>
        <p:nvSpPr>
          <p:cNvPr id="3" name="Content Placeholder 2"/>
          <p:cNvSpPr>
            <a:spLocks noGrp="1"/>
          </p:cNvSpPr>
          <p:nvPr>
            <p:ph sz="quarter" idx="1"/>
          </p:nvPr>
        </p:nvSpPr>
        <p:spPr/>
        <p:txBody>
          <a:bodyPr/>
          <a:lstStyle/>
          <a:p>
            <a:r>
              <a:rPr lang="en-US" dirty="0" smtClean="0"/>
              <a:t>VM-lot parks </a:t>
            </a:r>
            <a:r>
              <a:rPr lang="en-US" dirty="0" smtClean="0"/>
              <a:t>the car in a suitable parking slot</a:t>
            </a:r>
          </a:p>
          <a:p>
            <a:r>
              <a:rPr lang="en-US" dirty="0" smtClean="0"/>
              <a:t>Runner gets </a:t>
            </a:r>
            <a:r>
              <a:rPr lang="en-US" dirty="0" smtClean="0"/>
              <a:t>on van and returns to the main gate</a:t>
            </a:r>
          </a:p>
          <a:p>
            <a:r>
              <a:rPr lang="en-US" dirty="0" smtClean="0"/>
              <a:t>Employee refers </a:t>
            </a:r>
            <a:r>
              <a:rPr lang="en-US" dirty="0" smtClean="0"/>
              <a:t>to main gate to get his car</a:t>
            </a:r>
          </a:p>
          <a:p>
            <a:r>
              <a:rPr lang="en-US" dirty="0" smtClean="0"/>
              <a:t>Runner gets </a:t>
            </a:r>
            <a:r>
              <a:rPr lang="en-US" dirty="0" smtClean="0"/>
              <a:t>on van and returns </a:t>
            </a:r>
          </a:p>
          <a:p>
            <a:pPr>
              <a:buNone/>
            </a:pPr>
            <a:r>
              <a:rPr lang="en-US" dirty="0" smtClean="0"/>
              <a:t>to VMware parking garage</a:t>
            </a:r>
          </a:p>
        </p:txBody>
      </p:sp>
      <p:pic>
        <p:nvPicPr>
          <p:cNvPr id="4099" name="Picture 3" descr="C:\Users\prance\Pictures\EasyPark\New folder\Untitled - 4.png"/>
          <p:cNvPicPr>
            <a:picLocks noChangeAspect="1" noChangeArrowheads="1"/>
          </p:cNvPicPr>
          <p:nvPr/>
        </p:nvPicPr>
        <p:blipFill>
          <a:blip r:embed="rId2" cstate="print"/>
          <a:srcRect/>
          <a:stretch>
            <a:fillRect/>
          </a:stretch>
        </p:blipFill>
        <p:spPr bwMode="auto">
          <a:xfrm>
            <a:off x="4114800" y="2514600"/>
            <a:ext cx="4800600" cy="381000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How does current system work</a:t>
            </a:r>
            <a:endParaRPr lang="en-US" dirty="0"/>
          </a:p>
        </p:txBody>
      </p:sp>
      <p:sp>
        <p:nvSpPr>
          <p:cNvPr id="3" name="Content Placeholder 2"/>
          <p:cNvSpPr>
            <a:spLocks noGrp="1"/>
          </p:cNvSpPr>
          <p:nvPr>
            <p:ph sz="quarter" idx="1"/>
          </p:nvPr>
        </p:nvSpPr>
        <p:spPr/>
        <p:txBody>
          <a:bodyPr/>
          <a:lstStyle/>
          <a:p>
            <a:r>
              <a:rPr lang="en-US" dirty="0" smtClean="0"/>
              <a:t>Runner transfers </a:t>
            </a:r>
            <a:r>
              <a:rPr lang="en-US" dirty="0" smtClean="0"/>
              <a:t>the car to the main gate</a:t>
            </a:r>
          </a:p>
          <a:p>
            <a:r>
              <a:rPr lang="en-US" dirty="0" smtClean="0"/>
              <a:t>Car is being checked out to the customer</a:t>
            </a:r>
          </a:p>
          <a:p>
            <a:endParaRPr lang="en-US" dirty="0"/>
          </a:p>
        </p:txBody>
      </p:sp>
      <p:pic>
        <p:nvPicPr>
          <p:cNvPr id="5122" name="Picture 2" descr="C:\Users\prance\Pictures\EasyPark\New folder\private-chauffeur.png"/>
          <p:cNvPicPr>
            <a:picLocks noChangeAspect="1" noChangeArrowheads="1"/>
          </p:cNvPicPr>
          <p:nvPr/>
        </p:nvPicPr>
        <p:blipFill>
          <a:blip r:embed="rId2" cstate="print"/>
          <a:srcRect/>
          <a:stretch>
            <a:fillRect/>
          </a:stretch>
        </p:blipFill>
        <p:spPr bwMode="auto">
          <a:xfrm>
            <a:off x="2743200" y="2667000"/>
            <a:ext cx="4191000" cy="41910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of current system</a:t>
            </a:r>
            <a:endParaRPr lang="en-US" dirty="0"/>
          </a:p>
        </p:txBody>
      </p:sp>
      <p:sp>
        <p:nvSpPr>
          <p:cNvPr id="3" name="Content Placeholder 2"/>
          <p:cNvSpPr>
            <a:spLocks noGrp="1"/>
          </p:cNvSpPr>
          <p:nvPr>
            <p:ph sz="quarter" idx="1"/>
          </p:nvPr>
        </p:nvSpPr>
        <p:spPr/>
        <p:txBody>
          <a:bodyPr/>
          <a:lstStyle/>
          <a:p>
            <a:r>
              <a:rPr lang="en-US" dirty="0" smtClean="0"/>
              <a:t>Damage control process and also filling out the relevant forms are time consuming tasks</a:t>
            </a:r>
          </a:p>
          <a:p>
            <a:pPr lvl="0"/>
            <a:r>
              <a:rPr lang="en-US" dirty="0" smtClean="0"/>
              <a:t>Customers have to be in waiting </a:t>
            </a:r>
          </a:p>
          <a:p>
            <a:pPr lvl="0">
              <a:buNone/>
            </a:pPr>
            <a:r>
              <a:rPr lang="en-US" dirty="0" smtClean="0"/>
              <a:t>queue for a long time in order to</a:t>
            </a:r>
          </a:p>
          <a:p>
            <a:pPr lvl="0">
              <a:buNone/>
            </a:pPr>
            <a:r>
              <a:rPr lang="en-US" dirty="0" smtClean="0"/>
              <a:t> check out their cars and/or declare</a:t>
            </a:r>
          </a:p>
          <a:p>
            <a:pPr lvl="0">
              <a:buNone/>
            </a:pPr>
            <a:r>
              <a:rPr lang="en-US" dirty="0" smtClean="0"/>
              <a:t> their specifications.</a:t>
            </a:r>
          </a:p>
          <a:p>
            <a:pPr lvl="0"/>
            <a:r>
              <a:rPr lang="en-US" dirty="0" smtClean="0"/>
              <a:t>Drivers’ current statuses are not</a:t>
            </a:r>
          </a:p>
          <a:p>
            <a:pPr lvl="0">
              <a:buNone/>
            </a:pPr>
            <a:r>
              <a:rPr lang="en-US" dirty="0" smtClean="0"/>
              <a:t> clear. Thus, parking manager has</a:t>
            </a:r>
          </a:p>
          <a:p>
            <a:pPr lvl="0">
              <a:buNone/>
            </a:pPr>
            <a:r>
              <a:rPr lang="en-US" dirty="0" smtClean="0"/>
              <a:t> to manage drivers manually.</a:t>
            </a:r>
          </a:p>
          <a:p>
            <a:endParaRPr lang="en-US" dirty="0"/>
          </a:p>
        </p:txBody>
      </p:sp>
      <p:pic>
        <p:nvPicPr>
          <p:cNvPr id="6147" name="Picture 3" descr="C:\Users\prance\Pictures\EasyPark\New folder\Car_Maintenance_14-512.png"/>
          <p:cNvPicPr>
            <a:picLocks noChangeAspect="1" noChangeArrowheads="1"/>
          </p:cNvPicPr>
          <p:nvPr/>
        </p:nvPicPr>
        <p:blipFill>
          <a:blip r:embed="rId2" cstate="print"/>
          <a:srcRect/>
          <a:stretch>
            <a:fillRect/>
          </a:stretch>
        </p:blipFill>
        <p:spPr bwMode="auto">
          <a:xfrm>
            <a:off x="5943600" y="2514600"/>
            <a:ext cx="2897187" cy="3505200"/>
          </a:xfrm>
          <a:prstGeom prst="rect">
            <a:avLst/>
          </a:prstGeom>
          <a:noFill/>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Difficulties of current system</a:t>
            </a:r>
            <a:endParaRPr lang="en-US" dirty="0"/>
          </a:p>
        </p:txBody>
      </p:sp>
      <p:sp>
        <p:nvSpPr>
          <p:cNvPr id="3" name="Content Placeholder 2"/>
          <p:cNvSpPr>
            <a:spLocks noGrp="1"/>
          </p:cNvSpPr>
          <p:nvPr>
            <p:ph sz="quarter" idx="1"/>
          </p:nvPr>
        </p:nvSpPr>
        <p:spPr/>
        <p:txBody>
          <a:bodyPr/>
          <a:lstStyle/>
          <a:p>
            <a:r>
              <a:rPr lang="en-US" dirty="0" smtClean="0"/>
              <a:t>Drivers don’t know about their assigned tasks as long as they haven’t interacted with parking manager</a:t>
            </a:r>
          </a:p>
          <a:p>
            <a:r>
              <a:rPr lang="en-US" dirty="0" smtClean="0"/>
              <a:t>Vans’ current positions and statuses are not clear</a:t>
            </a:r>
          </a:p>
          <a:p>
            <a:r>
              <a:rPr lang="en-US" dirty="0" smtClean="0"/>
              <a:t>There is no acceptable notification mechanism for customers to inform staff previously </a:t>
            </a:r>
          </a:p>
          <a:p>
            <a:pPr>
              <a:buNone/>
            </a:pPr>
            <a:r>
              <a:rPr lang="en-US" dirty="0" smtClean="0"/>
              <a:t>that they are going to need their cars.</a:t>
            </a:r>
          </a:p>
          <a:p>
            <a:pPr>
              <a:buNone/>
            </a:pPr>
            <a:r>
              <a:rPr lang="en-US" dirty="0" smtClean="0"/>
              <a:t> Thus they have to wait for a long time</a:t>
            </a:r>
          </a:p>
          <a:p>
            <a:pPr>
              <a:buNone/>
            </a:pPr>
            <a:r>
              <a:rPr lang="en-US" dirty="0" smtClean="0"/>
              <a:t> in the main gate for their cars to be</a:t>
            </a:r>
          </a:p>
          <a:p>
            <a:pPr>
              <a:buNone/>
            </a:pPr>
            <a:r>
              <a:rPr lang="en-US" dirty="0" smtClean="0"/>
              <a:t> returned</a:t>
            </a:r>
            <a:endParaRPr lang="en-US" dirty="0"/>
          </a:p>
        </p:txBody>
      </p:sp>
      <p:pic>
        <p:nvPicPr>
          <p:cNvPr id="7170" name="Picture 2" descr="C:\Users\prance\Pictures\EasyPark\9921215-An-image-of-a-drunk-driver-about-to-get-in-his-car--Stock-Vector.jpg"/>
          <p:cNvPicPr>
            <a:picLocks noChangeAspect="1" noChangeArrowheads="1"/>
          </p:cNvPicPr>
          <p:nvPr/>
        </p:nvPicPr>
        <p:blipFill>
          <a:blip r:embed="rId2" cstate="print"/>
          <a:srcRect/>
          <a:stretch>
            <a:fillRect/>
          </a:stretch>
        </p:blipFill>
        <p:spPr bwMode="auto">
          <a:xfrm>
            <a:off x="6172200" y="3581400"/>
            <a:ext cx="2743200" cy="2743200"/>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11266" name="Picture 2" descr="C:\Users\prance\Pictures\EasyPark\New folder (3)\Untitled - 8.png"/>
          <p:cNvPicPr>
            <a:picLocks noChangeAspect="1" noChangeArrowheads="1"/>
          </p:cNvPicPr>
          <p:nvPr/>
        </p:nvPicPr>
        <p:blipFill>
          <a:blip r:embed="rId2" cstate="print"/>
          <a:srcRect/>
          <a:stretch>
            <a:fillRect/>
          </a:stretch>
        </p:blipFill>
        <p:spPr bwMode="auto">
          <a:xfrm>
            <a:off x="2286000" y="2895600"/>
            <a:ext cx="1146810" cy="1371600"/>
          </a:xfrm>
          <a:prstGeom prst="rect">
            <a:avLst/>
          </a:prstGeom>
          <a:noFill/>
        </p:spPr>
      </p:pic>
      <p:pic>
        <p:nvPicPr>
          <p:cNvPr id="11267" name="Picture 3" descr="C:\Users\prance\Pictures\EasyPark\New folder (3)\Untitled - 7.png"/>
          <p:cNvPicPr>
            <a:picLocks noChangeAspect="1" noChangeArrowheads="1"/>
          </p:cNvPicPr>
          <p:nvPr/>
        </p:nvPicPr>
        <p:blipFill>
          <a:blip r:embed="rId3" cstate="print"/>
          <a:srcRect/>
          <a:stretch>
            <a:fillRect/>
          </a:stretch>
        </p:blipFill>
        <p:spPr bwMode="auto">
          <a:xfrm>
            <a:off x="6248400" y="3124200"/>
            <a:ext cx="739811" cy="1066800"/>
          </a:xfrm>
          <a:prstGeom prst="rect">
            <a:avLst/>
          </a:prstGeom>
          <a:noFill/>
        </p:spPr>
      </p:pic>
      <p:sp>
        <p:nvSpPr>
          <p:cNvPr id="8" name="Striped Right Arrow 7"/>
          <p:cNvSpPr/>
          <p:nvPr/>
        </p:nvSpPr>
        <p:spPr>
          <a:xfrm>
            <a:off x="3733800" y="3429000"/>
            <a:ext cx="2133600" cy="8382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p:cNvSpPr txBox="1"/>
          <p:nvPr/>
        </p:nvSpPr>
        <p:spPr>
          <a:xfrm>
            <a:off x="2057400" y="4278868"/>
            <a:ext cx="1295400" cy="369332"/>
          </a:xfrm>
          <a:prstGeom prst="rect">
            <a:avLst/>
          </a:prstGeom>
          <a:noFill/>
        </p:spPr>
        <p:txBody>
          <a:bodyPr wrap="square" rtlCol="0">
            <a:spAutoFit/>
          </a:bodyPr>
          <a:lstStyle/>
          <a:p>
            <a:r>
              <a:rPr lang="en-US" dirty="0" smtClean="0"/>
              <a:t>Employee</a:t>
            </a:r>
            <a:endParaRPr lang="en-US" dirty="0"/>
          </a:p>
        </p:txBody>
      </p:sp>
      <p:sp>
        <p:nvSpPr>
          <p:cNvPr id="12" name="TextBox 11"/>
          <p:cNvSpPr txBox="1"/>
          <p:nvPr/>
        </p:nvSpPr>
        <p:spPr>
          <a:xfrm>
            <a:off x="6096000" y="4267200"/>
            <a:ext cx="1219200" cy="369332"/>
          </a:xfrm>
          <a:prstGeom prst="rect">
            <a:avLst/>
          </a:prstGeom>
          <a:noFill/>
        </p:spPr>
        <p:txBody>
          <a:bodyPr wrap="square" rtlCol="0">
            <a:spAutoFit/>
          </a:bodyPr>
          <a:lstStyle/>
          <a:p>
            <a:r>
              <a:rPr lang="en-US" dirty="0" smtClean="0"/>
              <a:t>Manager</a:t>
            </a:r>
            <a:endParaRPr lang="en-US" dirty="0"/>
          </a:p>
        </p:txBody>
      </p:sp>
      <p:sp>
        <p:nvSpPr>
          <p:cNvPr id="13" name="TextBox 12"/>
          <p:cNvSpPr txBox="1"/>
          <p:nvPr/>
        </p:nvSpPr>
        <p:spPr>
          <a:xfrm>
            <a:off x="4038600" y="3657600"/>
            <a:ext cx="1447800" cy="369332"/>
          </a:xfrm>
          <a:prstGeom prst="rect">
            <a:avLst/>
          </a:prstGeom>
          <a:noFill/>
        </p:spPr>
        <p:txBody>
          <a:bodyPr wrap="square" rtlCol="0">
            <a:spAutoFit/>
          </a:bodyPr>
          <a:lstStyle/>
          <a:p>
            <a:r>
              <a:rPr lang="en-US" dirty="0" smtClean="0"/>
              <a:t>Checks out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 presetClass="entr" presetSubtype="10" fill="hold" nodeType="afterEffect">
                                  <p:stCondLst>
                                    <p:cond delay="0"/>
                                  </p:stCondLst>
                                  <p:childTnLst>
                                    <p:set>
                                      <p:cBhvr>
                                        <p:cTn id="6" dur="1" fill="hold">
                                          <p:stCondLst>
                                            <p:cond delay="0"/>
                                          </p:stCondLst>
                                        </p:cTn>
                                        <p:tgtEl>
                                          <p:spTgt spid="11266"/>
                                        </p:tgtEl>
                                        <p:attrNameLst>
                                          <p:attrName>style.visibility</p:attrName>
                                        </p:attrNameLst>
                                      </p:cBhvr>
                                      <p:to>
                                        <p:strVal val="visible"/>
                                      </p:to>
                                    </p:set>
                                    <p:animEffect transition="in" filter="checkerboard(across)">
                                      <p:cBhvr>
                                        <p:cTn id="7" dur="500"/>
                                        <p:tgtEl>
                                          <p:spTgt spid="1126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animEffect transition="in" filter="fade">
                                      <p:cBhvr>
                                        <p:cTn id="11" dur="2000"/>
                                        <p:tgtEl>
                                          <p:spTgt spid="11">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ntr" presetSubtype="4"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 calcmode="lin" valueType="num">
                                      <p:cBhvr additive="base">
                                        <p:cTn id="16" dur="500" fill="hold"/>
                                        <p:tgtEl>
                                          <p:spTgt spid="8"/>
                                        </p:tgtEl>
                                        <p:attrNameLst>
                                          <p:attrName>ppt_x</p:attrName>
                                        </p:attrNameLst>
                                      </p:cBhvr>
                                      <p:tavLst>
                                        <p:tav tm="0">
                                          <p:val>
                                            <p:strVal val="#ppt_x"/>
                                          </p:val>
                                        </p:tav>
                                        <p:tav tm="100000">
                                          <p:val>
                                            <p:strVal val="#ppt_x"/>
                                          </p:val>
                                        </p:tav>
                                      </p:tavLst>
                                    </p:anim>
                                    <p:anim calcmode="lin" valueType="num">
                                      <p:cBhvr additive="base">
                                        <p:cTn id="17" dur="500" fill="hold"/>
                                        <p:tgtEl>
                                          <p:spTgt spid="8"/>
                                        </p:tgtEl>
                                        <p:attrNameLst>
                                          <p:attrName>ppt_y</p:attrName>
                                        </p:attrNameLst>
                                      </p:cBhvr>
                                      <p:tavLst>
                                        <p:tav tm="0">
                                          <p:val>
                                            <p:strVal val="1+#ppt_h/2"/>
                                          </p:val>
                                        </p:tav>
                                        <p:tav tm="100000">
                                          <p:val>
                                            <p:strVal val="#ppt_y"/>
                                          </p:val>
                                        </p:tav>
                                      </p:tavLst>
                                    </p:anim>
                                  </p:childTnLst>
                                </p:cTn>
                              </p:par>
                            </p:childTnLst>
                          </p:cTn>
                        </p:par>
                        <p:par>
                          <p:cTn id="18" fill="hold">
                            <p:stCondLst>
                              <p:cond delay="500"/>
                            </p:stCondLst>
                            <p:childTnLst>
                              <p:par>
                                <p:cTn id="19" presetID="10" presetClass="entr" presetSubtype="0" fill="hold" grpId="0" nodeType="after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2000"/>
                                        <p:tgtEl>
                                          <p:spTgt spid="13">
                                            <p:txEl>
                                              <p:pRg st="0" end="0"/>
                                            </p:txEl>
                                          </p:spTgt>
                                        </p:tgtEl>
                                      </p:cBhvr>
                                    </p:animEffect>
                                  </p:childTnLst>
                                </p:cTn>
                              </p:par>
                            </p:childTnLst>
                          </p:cTn>
                        </p:par>
                        <p:par>
                          <p:cTn id="22" fill="hold">
                            <p:stCondLst>
                              <p:cond delay="2500"/>
                            </p:stCondLst>
                            <p:childTnLst>
                              <p:par>
                                <p:cTn id="23" presetID="3" presetClass="entr" presetSubtype="10" fill="hold" nodeType="afterEffect">
                                  <p:stCondLst>
                                    <p:cond delay="0"/>
                                  </p:stCondLst>
                                  <p:childTnLst>
                                    <p:set>
                                      <p:cBhvr>
                                        <p:cTn id="24" dur="1" fill="hold">
                                          <p:stCondLst>
                                            <p:cond delay="0"/>
                                          </p:stCondLst>
                                        </p:cTn>
                                        <p:tgtEl>
                                          <p:spTgt spid="11267"/>
                                        </p:tgtEl>
                                        <p:attrNameLst>
                                          <p:attrName>style.visibility</p:attrName>
                                        </p:attrNameLst>
                                      </p:cBhvr>
                                      <p:to>
                                        <p:strVal val="visible"/>
                                      </p:to>
                                    </p:set>
                                    <p:animEffect transition="in" filter="blinds(horizontal)">
                                      <p:cBhvr>
                                        <p:cTn id="25" dur="500"/>
                                        <p:tgtEl>
                                          <p:spTgt spid="11267"/>
                                        </p:tgtEl>
                                      </p:cBhvr>
                                    </p:animEffect>
                                  </p:childTnLst>
                                </p:cTn>
                              </p:par>
                            </p:childTnLst>
                          </p:cTn>
                        </p:par>
                        <p:par>
                          <p:cTn id="26" fill="hold">
                            <p:stCondLst>
                              <p:cond delay="3000"/>
                            </p:stCondLst>
                            <p:childTnLst>
                              <p:par>
                                <p:cTn id="27" presetID="10" presetClass="entr" presetSubtype="0" fill="hold" grpId="0" nodeType="afterEffect">
                                  <p:stCondLst>
                                    <p:cond delay="0"/>
                                  </p:stCondLst>
                                  <p:childTnLst>
                                    <p:set>
                                      <p:cBhvr>
                                        <p:cTn id="28" dur="1" fill="hold">
                                          <p:stCondLst>
                                            <p:cond delay="0"/>
                                          </p:stCondLst>
                                        </p:cTn>
                                        <p:tgtEl>
                                          <p:spTgt spid="12">
                                            <p:txEl>
                                              <p:pRg st="0" end="0"/>
                                            </p:txEl>
                                          </p:spTgt>
                                        </p:tgtEl>
                                        <p:attrNameLst>
                                          <p:attrName>style.visibility</p:attrName>
                                        </p:attrNameLst>
                                      </p:cBhvr>
                                      <p:to>
                                        <p:strVal val="visible"/>
                                      </p:to>
                                    </p:set>
                                    <p:animEffect transition="in" filter="fade">
                                      <p:cBhvr>
                                        <p:cTn id="29"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build="p"/>
      <p:bldP spid="12" grpId="0" build="p"/>
      <p:bldP spid="1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Line Callout 3 (No Border) 22"/>
          <p:cNvSpPr/>
          <p:nvPr/>
        </p:nvSpPr>
        <p:spPr>
          <a:xfrm>
            <a:off x="6400800" y="3352800"/>
            <a:ext cx="1981200" cy="1143000"/>
          </a:xfrm>
          <a:prstGeom prst="callout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pic>
        <p:nvPicPr>
          <p:cNvPr id="5" name="Picture 2" descr="C:\Users\prance\Pictures\EasyPark\proposition4.png"/>
          <p:cNvPicPr>
            <a:picLocks noChangeAspect="1" noChangeArrowheads="1"/>
          </p:cNvPicPr>
          <p:nvPr/>
        </p:nvPicPr>
        <p:blipFill>
          <a:blip r:embed="rId2" cstate="print"/>
          <a:srcRect/>
          <a:stretch>
            <a:fillRect/>
          </a:stretch>
        </p:blipFill>
        <p:spPr bwMode="auto">
          <a:xfrm>
            <a:off x="1905000" y="2743200"/>
            <a:ext cx="1169523" cy="1169523"/>
          </a:xfrm>
          <a:prstGeom prst="rect">
            <a:avLst/>
          </a:prstGeom>
          <a:noFill/>
        </p:spPr>
      </p:pic>
      <p:pic>
        <p:nvPicPr>
          <p:cNvPr id="8" name="Picture 4" descr="C:\Users\prance\Pictures\EasyPark\New folder\Swipe Circle.jpg"/>
          <p:cNvPicPr>
            <a:picLocks noChangeAspect="1" noChangeArrowheads="1"/>
          </p:cNvPicPr>
          <p:nvPr/>
        </p:nvPicPr>
        <p:blipFill>
          <a:blip r:embed="rId3" cstate="print"/>
          <a:srcRect/>
          <a:stretch>
            <a:fillRect/>
          </a:stretch>
        </p:blipFill>
        <p:spPr bwMode="auto">
          <a:xfrm>
            <a:off x="7162800" y="4648200"/>
            <a:ext cx="990600" cy="990600"/>
          </a:xfrm>
          <a:prstGeom prst="rect">
            <a:avLst/>
          </a:prstGeom>
          <a:noFill/>
        </p:spPr>
      </p:pic>
      <p:pic>
        <p:nvPicPr>
          <p:cNvPr id="12290" name="Picture 2" descr="C:\Users\prance\Pictures\EasyPark\New folder (3)\Untitled - 6.png"/>
          <p:cNvPicPr>
            <a:picLocks noChangeAspect="1" noChangeArrowheads="1"/>
          </p:cNvPicPr>
          <p:nvPr/>
        </p:nvPicPr>
        <p:blipFill>
          <a:blip r:embed="rId4" cstate="print"/>
          <a:srcRect/>
          <a:stretch>
            <a:fillRect/>
          </a:stretch>
        </p:blipFill>
        <p:spPr bwMode="auto">
          <a:xfrm>
            <a:off x="5791200" y="4800600"/>
            <a:ext cx="961519" cy="613229"/>
          </a:xfrm>
          <a:prstGeom prst="rect">
            <a:avLst/>
          </a:prstGeom>
          <a:noFill/>
        </p:spPr>
      </p:pic>
      <p:sp>
        <p:nvSpPr>
          <p:cNvPr id="10" name="Left Brace 9"/>
          <p:cNvSpPr/>
          <p:nvPr/>
        </p:nvSpPr>
        <p:spPr>
          <a:xfrm>
            <a:off x="6934200" y="4648200"/>
            <a:ext cx="145143" cy="108494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291" name="Picture 3" descr="C:\Users\prance\Pictures\EasyPark\New folder (3)\Untitled - 7.png"/>
          <p:cNvPicPr>
            <a:picLocks noChangeAspect="1" noChangeArrowheads="1"/>
          </p:cNvPicPr>
          <p:nvPr/>
        </p:nvPicPr>
        <p:blipFill>
          <a:blip r:embed="rId5" cstate="print"/>
          <a:srcRect/>
          <a:stretch>
            <a:fillRect/>
          </a:stretch>
        </p:blipFill>
        <p:spPr bwMode="auto">
          <a:xfrm>
            <a:off x="1066800" y="2819400"/>
            <a:ext cx="540699" cy="779682"/>
          </a:xfrm>
          <a:prstGeom prst="rect">
            <a:avLst/>
          </a:prstGeom>
          <a:noFill/>
        </p:spPr>
      </p:pic>
      <p:sp>
        <p:nvSpPr>
          <p:cNvPr id="12" name="Left Brace 11"/>
          <p:cNvSpPr/>
          <p:nvPr/>
        </p:nvSpPr>
        <p:spPr>
          <a:xfrm>
            <a:off x="1752600" y="2743200"/>
            <a:ext cx="194920" cy="109537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 name="Striped Right Arrow 10"/>
          <p:cNvSpPr/>
          <p:nvPr/>
        </p:nvSpPr>
        <p:spPr>
          <a:xfrm>
            <a:off x="3657600" y="3810000"/>
            <a:ext cx="1981200" cy="914400"/>
          </a:xfrm>
          <a:prstGeom prst="strip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762000" y="3581400"/>
            <a:ext cx="1143000" cy="369332"/>
          </a:xfrm>
          <a:prstGeom prst="rect">
            <a:avLst/>
          </a:prstGeom>
          <a:noFill/>
        </p:spPr>
        <p:txBody>
          <a:bodyPr wrap="square" rtlCol="0">
            <a:spAutoFit/>
          </a:bodyPr>
          <a:lstStyle/>
          <a:p>
            <a:r>
              <a:rPr lang="en-US" dirty="0" smtClean="0"/>
              <a:t>Manager</a:t>
            </a:r>
            <a:endParaRPr lang="en-US" dirty="0"/>
          </a:p>
        </p:txBody>
      </p:sp>
      <p:sp>
        <p:nvSpPr>
          <p:cNvPr id="19" name="TextBox 18"/>
          <p:cNvSpPr txBox="1"/>
          <p:nvPr/>
        </p:nvSpPr>
        <p:spPr>
          <a:xfrm>
            <a:off x="6781800" y="3745468"/>
            <a:ext cx="914400" cy="369332"/>
          </a:xfrm>
          <a:prstGeom prst="rect">
            <a:avLst/>
          </a:prstGeom>
          <a:noFill/>
        </p:spPr>
        <p:txBody>
          <a:bodyPr wrap="square" rtlCol="0">
            <a:spAutoFit/>
          </a:bodyPr>
          <a:lstStyle/>
          <a:p>
            <a:r>
              <a:rPr lang="en-US" dirty="0" smtClean="0"/>
              <a:t>Swipe</a:t>
            </a:r>
            <a:endParaRPr lang="en-US" dirty="0"/>
          </a:p>
        </p:txBody>
      </p:sp>
      <p:sp>
        <p:nvSpPr>
          <p:cNvPr id="20" name="TextBox 19"/>
          <p:cNvSpPr txBox="1"/>
          <p:nvPr/>
        </p:nvSpPr>
        <p:spPr>
          <a:xfrm>
            <a:off x="3810000" y="4038600"/>
            <a:ext cx="1371600" cy="369332"/>
          </a:xfrm>
          <a:prstGeom prst="rect">
            <a:avLst/>
          </a:prstGeom>
          <a:noFill/>
        </p:spPr>
        <p:txBody>
          <a:bodyPr wrap="square" rtlCol="0">
            <a:spAutoFit/>
          </a:bodyPr>
          <a:lstStyle/>
          <a:p>
            <a:r>
              <a:rPr lang="en-US" dirty="0" smtClean="0"/>
              <a:t>Checks out</a:t>
            </a:r>
            <a:endParaRPr lang="en-US" dirty="0"/>
          </a:p>
        </p:txBody>
      </p:sp>
      <p:sp>
        <p:nvSpPr>
          <p:cNvPr id="21" name="TextBox 20"/>
          <p:cNvSpPr txBox="1"/>
          <p:nvPr/>
        </p:nvSpPr>
        <p:spPr>
          <a:xfrm>
            <a:off x="5791200" y="5410200"/>
            <a:ext cx="990600" cy="369332"/>
          </a:xfrm>
          <a:prstGeom prst="rect">
            <a:avLst/>
          </a:prstGeom>
          <a:noFill/>
        </p:spPr>
        <p:txBody>
          <a:bodyPr wrap="square" rtlCol="0">
            <a:spAutoFit/>
          </a:bodyPr>
          <a:lstStyle/>
          <a:p>
            <a:r>
              <a:rPr lang="en-US" dirty="0" smtClean="0"/>
              <a:t>Runner</a:t>
            </a:r>
            <a:endParaRPr lang="en-US" dirty="0"/>
          </a:p>
        </p:txBody>
      </p:sp>
      <p:sp>
        <p:nvSpPr>
          <p:cNvPr id="22" name="Line Callout 3 (No Border) 21"/>
          <p:cNvSpPr/>
          <p:nvPr/>
        </p:nvSpPr>
        <p:spPr>
          <a:xfrm>
            <a:off x="1143000" y="1447800"/>
            <a:ext cx="1981200" cy="1143000"/>
          </a:xfrm>
          <a:prstGeom prst="callout3">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7" name="TextBox 16"/>
          <p:cNvSpPr txBox="1"/>
          <p:nvPr/>
        </p:nvSpPr>
        <p:spPr>
          <a:xfrm>
            <a:off x="1219200" y="1828800"/>
            <a:ext cx="1905000" cy="369332"/>
          </a:xfrm>
          <a:prstGeom prst="rect">
            <a:avLst/>
          </a:prstGeom>
          <a:noFill/>
        </p:spPr>
        <p:txBody>
          <a:bodyPr wrap="square" rtlCol="0">
            <a:spAutoFit/>
          </a:bodyPr>
          <a:lstStyle/>
          <a:p>
            <a:r>
              <a:rPr lang="en-US" dirty="0" smtClean="0"/>
              <a:t>Damage Control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2291"/>
                                        </p:tgtEl>
                                        <p:attrNameLst>
                                          <p:attrName>style.visibility</p:attrName>
                                        </p:attrNameLst>
                                      </p:cBhvr>
                                      <p:to>
                                        <p:strVal val="visible"/>
                                      </p:to>
                                    </p:set>
                                    <p:animEffect transition="in" filter="fade">
                                      <p:cBhvr>
                                        <p:cTn id="7" dur="2000"/>
                                        <p:tgtEl>
                                          <p:spTgt spid="12291"/>
                                        </p:tgtEl>
                                      </p:cBhvr>
                                    </p:animEffect>
                                  </p:childTnLst>
                                </p:cTn>
                              </p:par>
                            </p:childTnLst>
                          </p:cTn>
                        </p:par>
                        <p:par>
                          <p:cTn id="8" fill="hold">
                            <p:stCondLst>
                              <p:cond delay="2000"/>
                            </p:stCondLst>
                            <p:childTnLst>
                              <p:par>
                                <p:cTn id="9" presetID="10" presetClass="entr" presetSubtype="0" fill="hold" grpId="0" nodeType="after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animEffect transition="in" filter="fade">
                                      <p:cBhvr>
                                        <p:cTn id="11" dur="2000"/>
                                        <p:tgtEl>
                                          <p:spTgt spid="13">
                                            <p:txEl>
                                              <p:pRg st="0" end="0"/>
                                            </p:txEl>
                                          </p:spTgt>
                                        </p:tgtEl>
                                      </p:cBhvr>
                                    </p:animEffect>
                                  </p:childTnLst>
                                </p:cTn>
                              </p:par>
                            </p:childTnLst>
                          </p:cTn>
                        </p:par>
                        <p:par>
                          <p:cTn id="12" fill="hold">
                            <p:stCondLst>
                              <p:cond delay="4000"/>
                            </p:stCondLst>
                            <p:childTnLst>
                              <p:par>
                                <p:cTn id="13" presetID="3" presetClass="entr" presetSubtype="1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par>
                          <p:cTn id="16" fill="hold">
                            <p:stCondLst>
                              <p:cond delay="4500"/>
                            </p:stCondLst>
                            <p:childTnLst>
                              <p:par>
                                <p:cTn id="17" presetID="10" presetClass="entr" presetSubtype="0"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fade">
                                      <p:cBhvr>
                                        <p:cTn id="19" dur="2000"/>
                                        <p:tgtEl>
                                          <p:spTgt spid="5"/>
                                        </p:tgtEl>
                                      </p:cBhvr>
                                    </p:animEffect>
                                  </p:childTnLst>
                                </p:cTn>
                              </p:par>
                            </p:childTnLst>
                          </p:cTn>
                        </p:par>
                        <p:par>
                          <p:cTn id="20" fill="hold">
                            <p:stCondLst>
                              <p:cond delay="6500"/>
                            </p:stCondLst>
                            <p:childTnLst>
                              <p:par>
                                <p:cTn id="21" presetID="10" presetClass="entr" presetSubtype="0" fill="hold" grpId="0" nodeType="afterEffect">
                                  <p:stCondLst>
                                    <p:cond delay="0"/>
                                  </p:stCondLst>
                                  <p:childTnLst>
                                    <p:set>
                                      <p:cBhvr>
                                        <p:cTn id="22" dur="1" fill="hold">
                                          <p:stCondLst>
                                            <p:cond delay="0"/>
                                          </p:stCondLst>
                                        </p:cTn>
                                        <p:tgtEl>
                                          <p:spTgt spid="17">
                                            <p:txEl>
                                              <p:pRg st="0" end="0"/>
                                            </p:txEl>
                                          </p:spTgt>
                                        </p:tgtEl>
                                        <p:attrNameLst>
                                          <p:attrName>style.visibility</p:attrName>
                                        </p:attrNameLst>
                                      </p:cBhvr>
                                      <p:to>
                                        <p:strVal val="visible"/>
                                      </p:to>
                                    </p:set>
                                    <p:animEffect transition="in" filter="fade">
                                      <p:cBhvr>
                                        <p:cTn id="23" dur="2000"/>
                                        <p:tgtEl>
                                          <p:spTgt spid="17">
                                            <p:txEl>
                                              <p:pRg st="0" end="0"/>
                                            </p:txEl>
                                          </p:spTgt>
                                        </p:tgtEl>
                                      </p:cBhvr>
                                    </p:animEffect>
                                  </p:childTnLst>
                                </p:cTn>
                              </p:par>
                            </p:childTnLst>
                          </p:cTn>
                        </p:par>
                        <p:par>
                          <p:cTn id="24" fill="hold">
                            <p:stCondLst>
                              <p:cond delay="8500"/>
                            </p:stCondLst>
                            <p:childTnLst>
                              <p:par>
                                <p:cTn id="25" presetID="10" presetClass="entr" presetSubtype="0"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2000"/>
                                        <p:tgtEl>
                                          <p:spTgt spid="22"/>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checkerboard(across)">
                                      <p:cBhvr>
                                        <p:cTn id="32" dur="500"/>
                                        <p:tgtEl>
                                          <p:spTgt spid="11"/>
                                        </p:tgtEl>
                                      </p:cBhvr>
                                    </p:animEffect>
                                  </p:childTnLst>
                                </p:cTn>
                              </p:par>
                            </p:childTnLst>
                          </p:cTn>
                        </p:par>
                        <p:par>
                          <p:cTn id="33" fill="hold">
                            <p:stCondLst>
                              <p:cond delay="500"/>
                            </p:stCondLst>
                            <p:childTnLst>
                              <p:par>
                                <p:cTn id="34" presetID="10" presetClass="entr" presetSubtype="0" fill="hold" grpId="0" nodeType="afterEffect">
                                  <p:stCondLst>
                                    <p:cond delay="0"/>
                                  </p:stCondLst>
                                  <p:childTnLst>
                                    <p:set>
                                      <p:cBhvr>
                                        <p:cTn id="35" dur="1" fill="hold">
                                          <p:stCondLst>
                                            <p:cond delay="0"/>
                                          </p:stCondLst>
                                        </p:cTn>
                                        <p:tgtEl>
                                          <p:spTgt spid="20">
                                            <p:txEl>
                                              <p:pRg st="0" end="0"/>
                                            </p:txEl>
                                          </p:spTgt>
                                        </p:tgtEl>
                                        <p:attrNameLst>
                                          <p:attrName>style.visibility</p:attrName>
                                        </p:attrNameLst>
                                      </p:cBhvr>
                                      <p:to>
                                        <p:strVal val="visible"/>
                                      </p:to>
                                    </p:set>
                                    <p:animEffect transition="in" filter="fade">
                                      <p:cBhvr>
                                        <p:cTn id="36" dur="2000"/>
                                        <p:tgtEl>
                                          <p:spTgt spid="20">
                                            <p:txEl>
                                              <p:pRg st="0" end="0"/>
                                            </p:txEl>
                                          </p:spTgt>
                                        </p:tgtEl>
                                      </p:cBhvr>
                                    </p:animEffect>
                                  </p:childTnLst>
                                </p:cTn>
                              </p:par>
                            </p:childTnLst>
                          </p:cTn>
                        </p:par>
                        <p:par>
                          <p:cTn id="37" fill="hold">
                            <p:stCondLst>
                              <p:cond delay="2500"/>
                            </p:stCondLst>
                            <p:childTnLst>
                              <p:par>
                                <p:cTn id="38" presetID="10" presetClass="entr" presetSubtype="0" fill="hold" nodeType="afterEffect">
                                  <p:stCondLst>
                                    <p:cond delay="0"/>
                                  </p:stCondLst>
                                  <p:childTnLst>
                                    <p:set>
                                      <p:cBhvr>
                                        <p:cTn id="39" dur="1" fill="hold">
                                          <p:stCondLst>
                                            <p:cond delay="0"/>
                                          </p:stCondLst>
                                        </p:cTn>
                                        <p:tgtEl>
                                          <p:spTgt spid="12290"/>
                                        </p:tgtEl>
                                        <p:attrNameLst>
                                          <p:attrName>style.visibility</p:attrName>
                                        </p:attrNameLst>
                                      </p:cBhvr>
                                      <p:to>
                                        <p:strVal val="visible"/>
                                      </p:to>
                                    </p:set>
                                    <p:animEffect transition="in" filter="fade">
                                      <p:cBhvr>
                                        <p:cTn id="40" dur="2000"/>
                                        <p:tgtEl>
                                          <p:spTgt spid="12290"/>
                                        </p:tgtEl>
                                      </p:cBhvr>
                                    </p:animEffect>
                                  </p:childTnLst>
                                </p:cTn>
                              </p:par>
                            </p:childTnLst>
                          </p:cTn>
                        </p:par>
                        <p:par>
                          <p:cTn id="41" fill="hold">
                            <p:stCondLst>
                              <p:cond delay="4500"/>
                            </p:stCondLst>
                            <p:childTnLst>
                              <p:par>
                                <p:cTn id="42" presetID="10" presetClass="entr" presetSubtype="0" fill="hold" grpId="0" nodeType="afterEffect">
                                  <p:stCondLst>
                                    <p:cond delay="0"/>
                                  </p:stCondLst>
                                  <p:childTnLst>
                                    <p:set>
                                      <p:cBhvr>
                                        <p:cTn id="43" dur="1" fill="hold">
                                          <p:stCondLst>
                                            <p:cond delay="0"/>
                                          </p:stCondLst>
                                        </p:cTn>
                                        <p:tgtEl>
                                          <p:spTgt spid="21">
                                            <p:txEl>
                                              <p:pRg st="0" end="0"/>
                                            </p:txEl>
                                          </p:spTgt>
                                        </p:tgtEl>
                                        <p:attrNameLst>
                                          <p:attrName>style.visibility</p:attrName>
                                        </p:attrNameLst>
                                      </p:cBhvr>
                                      <p:to>
                                        <p:strVal val="visible"/>
                                      </p:to>
                                    </p:set>
                                    <p:animEffect transition="in" filter="fade">
                                      <p:cBhvr>
                                        <p:cTn id="44" dur="2000"/>
                                        <p:tgtEl>
                                          <p:spTgt spid="21">
                                            <p:txEl>
                                              <p:pRg st="0" end="0"/>
                                            </p:txEl>
                                          </p:spTgt>
                                        </p:tgtEl>
                                      </p:cBhvr>
                                    </p:animEffect>
                                  </p:childTnLst>
                                </p:cTn>
                              </p:par>
                            </p:childTnLst>
                          </p:cTn>
                        </p:par>
                        <p:par>
                          <p:cTn id="45" fill="hold">
                            <p:stCondLst>
                              <p:cond delay="6500"/>
                            </p:stCondLst>
                            <p:childTnLst>
                              <p:par>
                                <p:cTn id="46" presetID="3" presetClass="entr" presetSubtype="10" fill="hold" grpId="0" nodeType="afterEffect">
                                  <p:stCondLst>
                                    <p:cond delay="0"/>
                                  </p:stCondLst>
                                  <p:childTnLst>
                                    <p:set>
                                      <p:cBhvr>
                                        <p:cTn id="47" dur="1" fill="hold">
                                          <p:stCondLst>
                                            <p:cond delay="0"/>
                                          </p:stCondLst>
                                        </p:cTn>
                                        <p:tgtEl>
                                          <p:spTgt spid="10"/>
                                        </p:tgtEl>
                                        <p:attrNameLst>
                                          <p:attrName>style.visibility</p:attrName>
                                        </p:attrNameLst>
                                      </p:cBhvr>
                                      <p:to>
                                        <p:strVal val="visible"/>
                                      </p:to>
                                    </p:set>
                                    <p:animEffect transition="in" filter="blinds(horizontal)">
                                      <p:cBhvr>
                                        <p:cTn id="48" dur="500"/>
                                        <p:tgtEl>
                                          <p:spTgt spid="10"/>
                                        </p:tgtEl>
                                      </p:cBhvr>
                                    </p:animEffect>
                                  </p:childTnLst>
                                </p:cTn>
                              </p:par>
                            </p:childTnLst>
                          </p:cTn>
                        </p:par>
                        <p:par>
                          <p:cTn id="49" fill="hold">
                            <p:stCondLst>
                              <p:cond delay="7000"/>
                            </p:stCondLst>
                            <p:childTnLst>
                              <p:par>
                                <p:cTn id="50" presetID="3" presetClass="entr" presetSubtype="10" fill="hold" nodeType="after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blinds(horizontal)">
                                      <p:cBhvr>
                                        <p:cTn id="52" dur="500"/>
                                        <p:tgtEl>
                                          <p:spTgt spid="8"/>
                                        </p:tgtEl>
                                      </p:cBhvr>
                                    </p:animEffect>
                                  </p:childTnLst>
                                </p:cTn>
                              </p:par>
                            </p:childTnLst>
                          </p:cTn>
                        </p:par>
                        <p:par>
                          <p:cTn id="53" fill="hold">
                            <p:stCondLst>
                              <p:cond delay="7500"/>
                            </p:stCondLst>
                            <p:childTnLst>
                              <p:par>
                                <p:cTn id="54" presetID="10" presetClass="entr" presetSubtype="0" fill="hold" grpId="0" nodeType="afterEffect">
                                  <p:stCondLst>
                                    <p:cond delay="0"/>
                                  </p:stCondLst>
                                  <p:childTnLst>
                                    <p:set>
                                      <p:cBhvr>
                                        <p:cTn id="55" dur="1" fill="hold">
                                          <p:stCondLst>
                                            <p:cond delay="0"/>
                                          </p:stCondLst>
                                        </p:cTn>
                                        <p:tgtEl>
                                          <p:spTgt spid="23"/>
                                        </p:tgtEl>
                                        <p:attrNameLst>
                                          <p:attrName>style.visibility</p:attrName>
                                        </p:attrNameLst>
                                      </p:cBhvr>
                                      <p:to>
                                        <p:strVal val="visible"/>
                                      </p:to>
                                    </p:set>
                                    <p:animEffect transition="in" filter="fade">
                                      <p:cBhvr>
                                        <p:cTn id="56" dur="2000"/>
                                        <p:tgtEl>
                                          <p:spTgt spid="23"/>
                                        </p:tgtEl>
                                      </p:cBhvr>
                                    </p:animEffect>
                                  </p:childTnLst>
                                </p:cTn>
                              </p:par>
                            </p:childTnLst>
                          </p:cTn>
                        </p:par>
                        <p:par>
                          <p:cTn id="57" fill="hold">
                            <p:stCondLst>
                              <p:cond delay="9500"/>
                            </p:stCondLst>
                            <p:childTnLst>
                              <p:par>
                                <p:cTn id="58" presetID="10" presetClass="entr" presetSubtype="0" fill="hold" grpId="0" nodeType="afterEffect">
                                  <p:stCondLst>
                                    <p:cond delay="0"/>
                                  </p:stCondLst>
                                  <p:childTnLst>
                                    <p:set>
                                      <p:cBhvr>
                                        <p:cTn id="59" dur="1" fill="hold">
                                          <p:stCondLst>
                                            <p:cond delay="0"/>
                                          </p:stCondLst>
                                        </p:cTn>
                                        <p:tgtEl>
                                          <p:spTgt spid="19">
                                            <p:txEl>
                                              <p:pRg st="0" end="0"/>
                                            </p:txEl>
                                          </p:spTgt>
                                        </p:tgtEl>
                                        <p:attrNameLst>
                                          <p:attrName>style.visibility</p:attrName>
                                        </p:attrNameLst>
                                      </p:cBhvr>
                                      <p:to>
                                        <p:strVal val="visible"/>
                                      </p:to>
                                    </p:set>
                                    <p:animEffect transition="in" filter="fade">
                                      <p:cBhvr>
                                        <p:cTn id="60" dur="2000"/>
                                        <p:tgtEl>
                                          <p:spTgt spid="1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10" grpId="0" animBg="1"/>
      <p:bldP spid="12" grpId="0" animBg="1"/>
      <p:bldP spid="11" grpId="0" animBg="1"/>
      <p:bldP spid="13" grpId="0" build="p"/>
      <p:bldP spid="19" grpId="0" build="p"/>
      <p:bldP spid="20" grpId="0" build="p"/>
      <p:bldP spid="21" grpId="0" build="p"/>
      <p:bldP spid="22" grpId="0" animBg="1"/>
      <p:bldP spid="17" grpId="0"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335</TotalTime>
  <Words>903</Words>
  <Application>Microsoft Office PowerPoint</Application>
  <PresentationFormat>On-screen Show (4:3)</PresentationFormat>
  <Paragraphs>93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Civic</vt:lpstr>
      <vt:lpstr>Easy Park </vt:lpstr>
      <vt:lpstr>How does current system work</vt:lpstr>
      <vt:lpstr>How does current system work</vt:lpstr>
      <vt:lpstr>How does current system work</vt:lpstr>
      <vt:lpstr>How does current system work</vt:lpstr>
      <vt:lpstr>Difficulties of current system</vt:lpstr>
      <vt:lpstr>Difficulties of current system</vt:lpstr>
      <vt:lpstr>Slide 8</vt:lpstr>
      <vt:lpstr>Slide 9</vt:lpstr>
      <vt:lpstr>Slide 10</vt:lpstr>
      <vt:lpstr>How is the new system going to work</vt:lpstr>
      <vt:lpstr>How is the new system going to work</vt:lpstr>
      <vt:lpstr>How is the new system going to work</vt:lpstr>
      <vt:lpstr>How is the new system going to work</vt:lpstr>
      <vt:lpstr>How is the new system going to work</vt:lpstr>
      <vt:lpstr>How is the new system going to work</vt:lpstr>
      <vt:lpstr>Unique features of automated system</vt:lpstr>
      <vt:lpstr>Difficulties that automated system resolves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Easy Park</dc:title>
  <dc:creator>prance</dc:creator>
  <cp:lastModifiedBy>prance</cp:lastModifiedBy>
  <cp:revision>36</cp:revision>
  <dcterms:created xsi:type="dcterms:W3CDTF">2015-10-12T09:56:22Z</dcterms:created>
  <dcterms:modified xsi:type="dcterms:W3CDTF">2015-10-13T09:35:27Z</dcterms:modified>
</cp:coreProperties>
</file>