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8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83"/>
      <p:bold r:id="rId84"/>
      <p:italic r:id="rId85"/>
      <p:boldItalic r:id="rId86"/>
    </p:embeddedFont>
    <p:embeddedFont>
      <p:font typeface="Garamond" panose="02020404030301010803" pitchFamily="18" charset="0"/>
      <p:regular r:id="rId87"/>
      <p:bold r:id="rId88"/>
      <p:italic r:id="rId89"/>
    </p:embeddedFont>
    <p:embeddedFont>
      <p:font typeface="Tahoma" panose="020B0604030504040204" pitchFamily="34" charset="0"/>
      <p:regular r:id="rId90"/>
      <p:bold r:id="rId91"/>
    </p:embeddedFont>
    <p:embeddedFont>
      <p:font typeface="Times" panose="02020603050405020304" pitchFamily="18" charset="0"/>
      <p:regular r:id="rId92"/>
      <p:bold r:id="rId93"/>
      <p:italic r:id="rId94"/>
      <p:boldItalic r:id="rId95"/>
    </p:embeddedFont>
    <p:embeddedFont>
      <p:font typeface="Trebuchet MS" panose="020B0603020202020204" pitchFamily="34" charset="0"/>
      <p:regular r:id="rId96"/>
      <p:bold r:id="rId97"/>
      <p:italic r:id="rId98"/>
      <p:boldItalic r:id="rId9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A3D301E-6E96-47A5-BAD7-1938ABA02C35}" styleName="Table_0">
    <a:wholeTbl>
      <a:tcTxStyle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font" Target="fonts/font8.fntdata"/><Relationship Id="rId95" Type="http://schemas.openxmlformats.org/officeDocument/2006/relationships/font" Target="fonts/font13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font" Target="fonts/font3.fntdata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font" Target="fonts/font4.fntdata"/><Relationship Id="rId94" Type="http://schemas.openxmlformats.org/officeDocument/2006/relationships/font" Target="fonts/font12.fntdata"/><Relationship Id="rId99" Type="http://schemas.openxmlformats.org/officeDocument/2006/relationships/font" Target="fonts/font17.fntdata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15.fntdata"/><Relationship Id="rId104" Type="http://schemas.microsoft.com/office/2016/11/relationships/changesInfo" Target="changesInfos/changesInfo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5.fntdata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11.fntdata"/><Relationship Id="rId98" Type="http://schemas.openxmlformats.org/officeDocument/2006/relationships/font" Target="fonts/font16.fntdata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mada Gunathilaka" userId="85c5fef74a8551fd" providerId="LiveId" clId="{A842DDBE-34A5-4161-8784-B832CED1A634}"/>
    <pc:docChg chg="modSld">
      <pc:chgData name="Narmada Gunathilaka" userId="85c5fef74a8551fd" providerId="LiveId" clId="{A842DDBE-34A5-4161-8784-B832CED1A634}" dt="2023-11-04T14:50:51.215" v="9" actId="20577"/>
      <pc:docMkLst>
        <pc:docMk/>
      </pc:docMkLst>
      <pc:sldChg chg="modSp mod">
        <pc:chgData name="Narmada Gunathilaka" userId="85c5fef74a8551fd" providerId="LiveId" clId="{A842DDBE-34A5-4161-8784-B832CED1A634}" dt="2023-11-04T14:50:51.215" v="9" actId="20577"/>
        <pc:sldMkLst>
          <pc:docMk/>
          <pc:sldMk cId="0" sldId="291"/>
        </pc:sldMkLst>
        <pc:spChg chg="mod">
          <ac:chgData name="Narmada Gunathilaka" userId="85c5fef74a8551fd" providerId="LiveId" clId="{A842DDBE-34A5-4161-8784-B832CED1A634}" dt="2023-11-04T14:50:51.215" v="9" actId="20577"/>
          <ac:spMkLst>
            <pc:docMk/>
            <pc:sldMk cId="0" sldId="291"/>
            <ac:spMk id="38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IAC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Computer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10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14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15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16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22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281" name="Google Shape;2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2" name="Google Shape;282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27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312" name="Google Shape;3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3" name="Google Shape;313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29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325" name="Google Shape;3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6" name="Google Shape;326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3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30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333" name="Google Shape;3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4" name="Google Shape;334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31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341" name="Google Shape;3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2" name="Google Shape;342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32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349" name="Google Shape;3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0" name="Google Shape;350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33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357" name="Google Shape;3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8" name="Google Shape;358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34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364" name="Google Shape;36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5" name="Google Shape;365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35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371" name="Google Shape;37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2" name="Google Shape;372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36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378" name="Google Shape;37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9" name="Google Shape;379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38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393" name="Google Shape;39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4" name="Google Shape;394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39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400" name="Google Shape;40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1" name="Google Shape;401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ENIAC</a:t>
            </a:r>
            <a:r>
              <a:rPr lang="en-US"/>
              <a:t> ( </a:t>
            </a:r>
            <a:r>
              <a:rPr lang="en-US" b="1"/>
              <a:t>Electronic Numerical Integrator And Computer</a:t>
            </a:r>
            <a:r>
              <a:rPr lang="en-US"/>
              <a:t>)</a:t>
            </a:r>
            <a:r>
              <a:rPr lang="en-US" u="sng" baseline="30000">
                <a:solidFill>
                  <a:srgbClr val="000000"/>
                </a:solidFill>
                <a:hlinkClick r:id="rId3"/>
              </a:rPr>
              <a:t>[1][2]</a:t>
            </a:r>
            <a:r>
              <a:rPr lang="en-US"/>
              <a:t> was the first general-purpose electronic </a:t>
            </a:r>
            <a:r>
              <a:rPr lang="en-US" u="sng">
                <a:solidFill>
                  <a:srgbClr val="000000"/>
                </a:solidFill>
                <a:hlinkClick r:id="rId4"/>
              </a:rPr>
              <a:t>compute</a:t>
            </a:r>
            <a:r>
              <a:rPr lang="en-US"/>
              <a:t>r)</a:t>
            </a:r>
          </a:p>
        </p:txBody>
      </p:sp>
      <p:sp>
        <p:nvSpPr>
          <p:cNvPr id="133" name="Google Shape;133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4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42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453" name="Google Shape;45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4" name="Google Shape;454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44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474" name="Google Shape;47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5" name="Google Shape;475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2" name="Google Shape;482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45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47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568" name="Google Shape;56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9" name="Google Shape;569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5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Google Shape;587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50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6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von Neumann Architecture.</a:t>
            </a:r>
            <a:r>
              <a:rPr lang="en-US"/>
              <a:t> John von Neumann elucidated the first practical stored-program computer architecture (scheme for connecting computer components) in the mid-1940s. It is comprised of the five classical components (input, output, processor, memory, and datapath). The processor is divided into an arithmetic logic unit (ALU) and control unit, a method of organization that persists to the present. Within the processor, the </a:t>
            </a:r>
            <a:r>
              <a:rPr lang="en-US" i="1"/>
              <a:t>ALU datapath</a:t>
            </a:r>
            <a:r>
              <a:rPr lang="en-US"/>
              <a:t> mediates data transfer for computation. The </a:t>
            </a:r>
            <a:r>
              <a:rPr lang="en-US" i="1"/>
              <a:t>registers</a:t>
            </a:r>
            <a:r>
              <a:rPr lang="en-US"/>
              <a:t> are fast memory modules from/to which data can be read/written to support streaming computation, as shown in Figure 1.8. Within the ALU, an </a:t>
            </a:r>
            <a:r>
              <a:rPr lang="en-US" i="1"/>
              <a:t>accumulator</a:t>
            </a:r>
            <a:r>
              <a:rPr lang="en-US"/>
              <a:t> supports efficient addition or incrementation of values corresponding to variables such as loop indices. 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8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50305040509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9</a:t>
            </a:fld>
            <a:endParaRPr lang="en-US" sz="1200" b="0" i="0" u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108426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352266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695166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2819400" y="0"/>
            <a:ext cx="4114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10144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3452812" y="6107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68818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 rot="5400000">
            <a:off x="4991100" y="2171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 rot="5400000">
            <a:off x="1104900" y="342900"/>
            <a:ext cx="5486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>
            <a:off x="10144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3452812" y="6107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68818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10144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3452812" y="6107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68818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2"/>
          </p:nvPr>
        </p:nvSpPr>
        <p:spPr>
          <a:xfrm>
            <a:off x="4953000" y="1752600"/>
            <a:ext cx="37338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3"/>
          </p:nvPr>
        </p:nvSpPr>
        <p:spPr>
          <a:xfrm>
            <a:off x="4953000" y="3886200"/>
            <a:ext cx="37338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10144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452812" y="6107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68818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10144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3452812" y="6107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68818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»"/>
              <a:defRPr sz="1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4953000" y="17526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»"/>
              <a:defRPr sz="1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10144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452812" y="6107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68818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144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452812" y="6107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8818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Char char="»"/>
              <a:defRPr sz="16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Char char="»"/>
              <a:defRPr sz="16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10144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3452812" y="6107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68818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10144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3452812" y="6107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68818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10144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452812" y="6107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8818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»"/>
              <a:defRPr sz="20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503050405090304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 panose="02020503050405090304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50305040509030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50305040509030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50305040509030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50305040509030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50305040509030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503050405090304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10144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452812" y="6107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8818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  <a:defRPr sz="32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None/>
              <a:defRPr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503050405090304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 panose="02020503050405090304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50305040509030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50305040509030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50305040509030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50305040509030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50305040509030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503050405090304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10144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452812" y="6107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68818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6D5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 descr="Canvas"/>
          <p:cNvSpPr txBox="1"/>
          <p:nvPr/>
        </p:nvSpPr>
        <p:spPr>
          <a:xfrm>
            <a:off x="528637" y="201612"/>
            <a:ext cx="8397875" cy="6467475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1" name="Google Shape;11;p1" descr="minispir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50800"/>
            <a:ext cx="11811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 descr="Canvas"/>
          <p:cNvSpPr txBox="1"/>
          <p:nvPr/>
        </p:nvSpPr>
        <p:spPr>
          <a:xfrm>
            <a:off x="596900" y="4130675"/>
            <a:ext cx="1041400" cy="4572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3" name="Google Shape;13;p1" descr="minispir"/>
          <p:cNvPicPr preferRelativeResize="0"/>
          <p:nvPr/>
        </p:nvPicPr>
        <p:blipFill rotWithShape="1">
          <a:blip r:embed="rId4"/>
          <a:srcRect t="39999"/>
          <a:stretch>
            <a:fillRect/>
          </a:stretch>
        </p:blipFill>
        <p:spPr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108426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352266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695166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6D58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cxnSp>
        <p:nvCxnSpPr>
          <p:cNvPr id="27" name="Google Shape;27;p3"/>
          <p:cNvCxnSpPr/>
          <p:nvPr/>
        </p:nvCxnSpPr>
        <p:spPr>
          <a:xfrm>
            <a:off x="1016000" y="1600200"/>
            <a:ext cx="767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" name="Google Shape;28;p3" descr="minispir"/>
          <p:cNvPicPr preferRelativeResize="0"/>
          <p:nvPr/>
        </p:nvPicPr>
        <p:blipFill rotWithShape="1">
          <a:blip r:embed="rId14"/>
          <a:srcRect b="5332"/>
          <a:stretch>
            <a:fillRect/>
          </a:stretch>
        </p:blipFill>
        <p:spPr>
          <a:xfrm>
            <a:off x="0" y="50800"/>
            <a:ext cx="1181100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 descr="minispir"/>
          <p:cNvPicPr preferRelativeResize="0"/>
          <p:nvPr/>
        </p:nvPicPr>
        <p:blipFill rotWithShape="1">
          <a:blip r:embed="rId14"/>
          <a:srcRect t="39999"/>
          <a:stretch>
            <a:fillRect/>
          </a:stretch>
        </p:blipFill>
        <p:spPr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10144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452812" y="6107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8818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503050405090304"/>
              <a:buNone/>
              <a:defRPr sz="1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ctrTitle"/>
          </p:nvPr>
        </p:nvSpPr>
        <p:spPr>
          <a:xfrm>
            <a:off x="1143000" y="1295400"/>
            <a:ext cx="77216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 b="1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Computer Architecture</a:t>
            </a:r>
          </a:p>
        </p:txBody>
      </p:sp>
      <p:sp>
        <p:nvSpPr>
          <p:cNvPr id="116" name="Google Shape;116;p16"/>
          <p:cNvSpPr txBox="1"/>
          <p:nvPr/>
        </p:nvSpPr>
        <p:spPr>
          <a:xfrm>
            <a:off x="1295400" y="3429000"/>
            <a:ext cx="73152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Lecturer-in-charge: K.P.N Jayasena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CPU</a:t>
            </a:r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CPU is like the brain of the computer.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Main functions: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Fetch  data and instructions from memory.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Coordinate the complete execution of each instruction.</a:t>
            </a:r>
          </a:p>
          <a:p>
            <a:pPr marL="742950" marR="0" lvl="1" indent="-158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Main Components of the CPU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ALU (Arithmetic and Logic Unit).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 Unit.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Registers.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Memory</a:t>
            </a:r>
          </a:p>
        </p:txBody>
      </p:sp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memory is a collection of storage cells, each of which can be in one of the two states.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One state represents a value “0” and the other represents a value of “1”.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By distinguishing these two different logical states, each cell is capable of storing a single binary digit, or bit, of information.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Primary Memory</a:t>
            </a:r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Primary storage</a:t>
            </a:r>
            <a:r>
              <a:rPr lang="en-US" sz="2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or </a:t>
            </a:r>
            <a:r>
              <a:rPr lang="en-US" sz="20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memory</a:t>
            </a:r>
            <a:r>
              <a:rPr lang="en-US" sz="2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: Is where the data and program that are currently in operation or being accessed are stored during use.</a:t>
            </a: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Consists of electronic circuits:  Extremely fast and expensive.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Two types: 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RAM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(non-permanent) 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Programs and data can be stored here for the computer’s use.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Volatile: All information will be lost once the computer shuts down.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ROM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(permanent)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Contents do not change.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Input output modules</a:t>
            </a:r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Input output modules interface the Computer system to the input output devices.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Video controller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SCSI disk controller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These modules enable program and data to be entered to the system.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 CPU’s perspective there is no difference between the way of accessing the memory and the input out modules</a:t>
            </a: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I/O Module Connections</a:t>
            </a:r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Similar to memory from computer’s viewpoint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Output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Receive data from computer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Send data to peripheral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Input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Receive data from peripheral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Send data to computer</a:t>
            </a:r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/>
          <a:srcRect l="22549" t="31097" r="24509" b="37652"/>
          <a:stretch>
            <a:fillRect/>
          </a:stretch>
        </p:blipFill>
        <p:spPr>
          <a:xfrm>
            <a:off x="5613400" y="4529137"/>
            <a:ext cx="3497262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Buses</a:t>
            </a:r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communication pathway connecting two or more devices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Often grouped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number of channels in one bus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e.g. 32 bit data bus is 32 separate single bit channels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Buses carry data, instructions and control signals.</a:t>
            </a:r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3"/>
          <a:srcRect b="30486"/>
          <a:stretch>
            <a:fillRect/>
          </a:stretch>
        </p:blipFill>
        <p:spPr>
          <a:xfrm>
            <a:off x="1066800" y="4303712"/>
            <a:ext cx="6477000" cy="17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Structure of the CPU</a:t>
            </a:r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grpSp>
        <p:nvGrpSpPr>
          <p:cNvPr id="223" name="Google Shape;223;p31"/>
          <p:cNvGrpSpPr/>
          <p:nvPr/>
        </p:nvGrpSpPr>
        <p:grpSpPr>
          <a:xfrm>
            <a:off x="304800" y="1600200"/>
            <a:ext cx="8534400" cy="4648200"/>
            <a:chOff x="48" y="1296"/>
            <a:chExt cx="5376" cy="2928"/>
          </a:xfrm>
        </p:grpSpPr>
        <p:sp>
          <p:nvSpPr>
            <p:cNvPr id="224" name="Google Shape;224;p31" descr="50%"/>
            <p:cNvSpPr/>
            <p:nvPr/>
          </p:nvSpPr>
          <p:spPr>
            <a:xfrm>
              <a:off x="2448" y="1296"/>
              <a:ext cx="2976" cy="2928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3408" y="2256"/>
              <a:ext cx="960" cy="96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928" y="1728"/>
              <a:ext cx="864" cy="864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48" y="1872"/>
              <a:ext cx="1248" cy="129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4032" y="1728"/>
              <a:ext cx="864" cy="864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3456" y="3024"/>
              <a:ext cx="864" cy="864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30" name="Google Shape;230;p31"/>
            <p:cNvSpPr txBox="1"/>
            <p:nvPr/>
          </p:nvSpPr>
          <p:spPr>
            <a:xfrm>
              <a:off x="380" y="1900"/>
              <a:ext cx="676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 panose="020205030504050903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Computer</a:t>
              </a:r>
            </a:p>
          </p:txBody>
        </p:sp>
        <p:sp>
          <p:nvSpPr>
            <p:cNvPr id="231" name="Google Shape;231;p31"/>
            <p:cNvSpPr txBox="1"/>
            <p:nvPr/>
          </p:nvSpPr>
          <p:spPr>
            <a:xfrm>
              <a:off x="4128" y="1872"/>
              <a:ext cx="689" cy="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 panose="020205030504050903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Arithmetic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 panose="020205030504050903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and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 panose="020205030504050903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Login Unit</a:t>
              </a:r>
            </a:p>
          </p:txBody>
        </p:sp>
        <p:sp>
          <p:nvSpPr>
            <p:cNvPr id="232" name="Google Shape;232;p31"/>
            <p:cNvSpPr txBox="1"/>
            <p:nvPr/>
          </p:nvSpPr>
          <p:spPr>
            <a:xfrm>
              <a:off x="3600" y="3234"/>
              <a:ext cx="526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 panose="020205030504050903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Control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 panose="020205030504050903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Unit</a:t>
              </a:r>
            </a:p>
          </p:txBody>
        </p:sp>
        <p:sp>
          <p:nvSpPr>
            <p:cNvPr id="233" name="Google Shape;233;p31"/>
            <p:cNvSpPr txBox="1"/>
            <p:nvPr/>
          </p:nvSpPr>
          <p:spPr>
            <a:xfrm>
              <a:off x="3408" y="2562"/>
              <a:ext cx="989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 panose="020205030504050903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Internal CPU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 panose="020205030504050903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Interconnection</a:t>
              </a:r>
            </a:p>
          </p:txBody>
        </p:sp>
        <p:cxnSp>
          <p:nvCxnSpPr>
            <p:cNvPr id="234" name="Google Shape;234;p31"/>
            <p:cNvCxnSpPr/>
            <p:nvPr/>
          </p:nvCxnSpPr>
          <p:spPr>
            <a:xfrm rot="10800000" flipH="1">
              <a:off x="960" y="1392"/>
              <a:ext cx="2448" cy="86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31"/>
            <p:cNvCxnSpPr/>
            <p:nvPr/>
          </p:nvCxnSpPr>
          <p:spPr>
            <a:xfrm>
              <a:off x="960" y="2736"/>
              <a:ext cx="2352" cy="13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6" name="Google Shape;236;p31"/>
            <p:cNvSpPr txBox="1"/>
            <p:nvPr/>
          </p:nvSpPr>
          <p:spPr>
            <a:xfrm>
              <a:off x="3042" y="1996"/>
              <a:ext cx="654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 panose="020205030504050903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Registers</a:t>
              </a:r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768" y="2256"/>
              <a:ext cx="432" cy="48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38" name="Google Shape;238;p31"/>
            <p:cNvSpPr txBox="1"/>
            <p:nvPr/>
          </p:nvSpPr>
          <p:spPr>
            <a:xfrm>
              <a:off x="836" y="2400"/>
              <a:ext cx="316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 panose="02020503050405090304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CPU</a:t>
              </a:r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192" y="2064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 panose="02020503050405090304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I/O</a:t>
              </a: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240" y="2640"/>
              <a:ext cx="432" cy="43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384" y="2256"/>
              <a:ext cx="432" cy="48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42" name="Google Shape;242;p31"/>
            <p:cNvSpPr txBox="1"/>
            <p:nvPr/>
          </p:nvSpPr>
          <p:spPr>
            <a:xfrm>
              <a:off x="240" y="2755"/>
              <a:ext cx="460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 panose="02020503050405090304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Memory</a:t>
              </a:r>
            </a:p>
          </p:txBody>
        </p:sp>
        <p:sp>
          <p:nvSpPr>
            <p:cNvPr id="243" name="Google Shape;243;p31"/>
            <p:cNvSpPr txBox="1"/>
            <p:nvPr/>
          </p:nvSpPr>
          <p:spPr>
            <a:xfrm>
              <a:off x="382" y="2400"/>
              <a:ext cx="43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 panose="02020503050405090304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System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 panose="02020503050405090304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Bus</a:t>
              </a:r>
            </a:p>
          </p:txBody>
        </p:sp>
        <p:sp>
          <p:nvSpPr>
            <p:cNvPr id="244" name="Google Shape;244;p31"/>
            <p:cNvSpPr txBox="1"/>
            <p:nvPr/>
          </p:nvSpPr>
          <p:spPr>
            <a:xfrm>
              <a:off x="3723" y="1460"/>
              <a:ext cx="453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 panose="02020503050405090304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CPU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ALU</a:t>
            </a:r>
          </a:p>
        </p:txBody>
      </p:sp>
      <p:sp>
        <p:nvSpPr>
          <p:cNvPr id="250" name="Google Shape;250;p32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Combines and transforms the data using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 Arithmetic operations (+, -, /, *)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 Logical operations (bit-wise negation, AND , OR) 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results of an arithmetic-logic unit operation are usually transferred to the accumulator.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3452812" y="6107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Lecture 07 – Computer Organization – Part 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Accumulator</a:t>
            </a: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register located on the central processing unit.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contents can be used by the ALU for arithmetic and logic operations, and by the memory buffer register.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Usually, all results generated by the arithmetic-logic unit end up in the accumulator.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Accumulator</a:t>
            </a:r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Example</a:t>
            </a: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: Say ALU would perform NOT operation on data in its accumulator as shown below.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3452812" y="6107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 panose="020B0604030504040204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Lecture 07 – Computer Organization – Part I</a:t>
            </a:r>
          </a:p>
        </p:txBody>
      </p:sp>
      <p:graphicFrame>
        <p:nvGraphicFramePr>
          <p:cNvPr id="265" name="Google Shape;265;p34"/>
          <p:cNvGraphicFramePr/>
          <p:nvPr/>
        </p:nvGraphicFramePr>
        <p:xfrm>
          <a:off x="990600" y="3200400"/>
          <a:ext cx="6096000" cy="1011225"/>
        </p:xfrm>
        <a:graphic>
          <a:graphicData uri="http://schemas.openxmlformats.org/drawingml/2006/table">
            <a:tbl>
              <a:tblPr>
                <a:noFill/>
                <a:tableStyleId>{0A3D301E-6E96-47A5-BAD7-1938ABA02C35}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50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FDE3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EFDE3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Accumulator before ALU perform the NOT operation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BD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6" name="Google Shape;266;p34"/>
          <p:cNvGraphicFramePr/>
          <p:nvPr/>
        </p:nvGraphicFramePr>
        <p:xfrm>
          <a:off x="990600" y="4648200"/>
          <a:ext cx="6096000" cy="1011225"/>
        </p:xfrm>
        <a:graphic>
          <a:graphicData uri="http://schemas.openxmlformats.org/drawingml/2006/table">
            <a:tbl>
              <a:tblPr>
                <a:noFill/>
                <a:tableStyleId>{0A3D301E-6E96-47A5-BAD7-1938ABA02C35}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50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FDE3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EFDE3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Accumulator After ALU perform the NOT operation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BD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EF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Objectives</a:t>
            </a: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At the end of this lecture you will be able to</a:t>
            </a: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explain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basic structure of a computer and its main components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Elements of CPU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Bus architecture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How CPU and its components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 Unit</a:t>
            </a:r>
          </a:p>
        </p:txBody>
      </p:sp>
      <p:sp>
        <p:nvSpPr>
          <p:cNvPr id="272" name="Google Shape;272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 unit is the nerve center of the computer. </a:t>
            </a:r>
            <a:r>
              <a:rPr lang="en-US" sz="3200" b="1" i="0" u="none">
                <a:solidFill>
                  <a:schemeClr val="accen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(brain with in the brain)</a:t>
            </a:r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It coordinates and controls all the hardware operations.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(i.e. that is all the peripheral units and the CPU itself).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 units fetches instructions from the memory, decodes it and gives control signals according to the instruction.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Registers</a:t>
            </a:r>
          </a:p>
        </p:txBody>
      </p:sp>
      <p:sp>
        <p:nvSpPr>
          <p:cNvPr id="278" name="Google Shape;278;p36"/>
          <p:cNvSpPr txBox="1">
            <a:spLocks noGrp="1"/>
          </p:cNvSpPr>
          <p:nvPr>
            <p:ph type="body" idx="1"/>
          </p:nvPr>
        </p:nvSpPr>
        <p:spPr>
          <a:xfrm>
            <a:off x="533400" y="1371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register is a discrete, high speed memory location within the CPU designed to hold temporary data, instructions or results.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A modern CPU will hold a number of registers.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	1 . General purpose registers.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		</a:t>
            </a:r>
            <a:r>
              <a:rPr lang="en-US" sz="2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Ex:	AH,AL,BH,BL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</a:t>
            </a: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2. Special purpose registers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		</a:t>
            </a:r>
            <a:r>
              <a:rPr lang="en-US" sz="2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Ex: Control registers, flag registers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 Registers of the CPU</a:t>
            </a:r>
          </a:p>
        </p:txBody>
      </p:sp>
      <p:sp>
        <p:nvSpPr>
          <p:cNvPr id="285" name="Google Shape;285;p37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Programme Counter(PC)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Contains the address of the next instruction to be fetched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Instruction Register(IR)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Instruction most frequently fetched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Memory Address Register(MAR)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Address of a location in memory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Memory Buffer Register(MBR)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Contains a word of data to be written to memory or the word most recently read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 panose="02020503050405090304"/>
              <a:buNone/>
            </a:pPr>
            <a:r>
              <a:rPr lang="en-US" sz="4000" u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 Registers : Program Counter Register(PC)</a:t>
            </a:r>
          </a:p>
        </p:txBody>
      </p:sp>
      <p:sp>
        <p:nvSpPr>
          <p:cNvPr id="291" name="Google Shape;291;p38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Before the CPU can execute an instruction, the instruction must first be brought to the CPU from the computer‘s memory.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PC register contains the memory address of the next instruction to be executed.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After fetching of an instruction is completed program counter is incremented by one.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		[PC]  🡨 [PC] + 1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 panose="02020503050405090304"/>
              <a:buNone/>
            </a:pPr>
            <a:r>
              <a:rPr lang="en-US" sz="4000" u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 Registers: Memory Access Register(MAR)</a:t>
            </a:r>
          </a:p>
        </p:txBody>
      </p:sp>
      <p:sp>
        <p:nvSpPr>
          <p:cNvPr id="297" name="Google Shape;297;p39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Fetching an instruction begins with the program counter being moved to the memory address register (MAR). 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[MAR]  🡨 [PC]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This register locates in the CPU and in turn connect to </a:t>
            </a:r>
            <a:r>
              <a:rPr lang="en-US" sz="24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address bus</a:t>
            </a: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Specifies the address in memory where information can be found and can be also used to point to a memory location where information is to be stored.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 panose="02020503050405090304"/>
              <a:buNone/>
            </a:pPr>
            <a:r>
              <a:rPr lang="en-US" sz="4000" u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 Registers: Memory Data Register(MDR)</a:t>
            </a:r>
          </a:p>
        </p:txBody>
      </p:sp>
      <p:sp>
        <p:nvSpPr>
          <p:cNvPr id="303" name="Google Shape;303;p40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610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register located on the CPU which is in turn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connected to the </a:t>
            </a:r>
            <a:r>
              <a:rPr lang="en-US" sz="24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data bus </a:t>
            </a: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of the system.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Also known as Memory Buffer Register (MBR).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memory location stored in the memory address register is used to copy data from or to the memory buffer register.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Examples 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 panose="02020503050405090304"/>
              <a:buNone/>
            </a:pPr>
            <a:r>
              <a:rPr lang="en-US" sz="4000" u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 Registers: Instruction Register (IR)</a:t>
            </a:r>
          </a:p>
        </p:txBody>
      </p:sp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IR is the part of a CPU's control unit that stores the instruction most recently fetched.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 panose="02020503050405090304"/>
              <a:buNone/>
            </a:pPr>
            <a:r>
              <a:rPr lang="en-US" sz="4000" u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Status Registers(Flag Registers)</a:t>
            </a:r>
          </a:p>
        </p:txBody>
      </p:sp>
      <p:sp>
        <p:nvSpPr>
          <p:cNvPr id="316" name="Google Shape;316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status register is a hardware register which contains information about program state.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Takes the snapshot of state of the ALU after each instruction is executed.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CPU updates the bits of the status register after it carries out arithmetic or logical operation to reflect the nature of the result.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 panose="02020503050405090304"/>
              <a:buNone/>
            </a:pPr>
            <a:r>
              <a:rPr lang="en-US" sz="4000" u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Status Registers(Flag Registers) cnt...</a:t>
            </a:r>
          </a:p>
        </p:txBody>
      </p:sp>
      <p:sp>
        <p:nvSpPr>
          <p:cNvPr id="322" name="Google Shape;322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Bits of the status register could be ,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Sign: sign bit of the result of the last arithmetic operation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Zero: set when the result is zero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Carry: set if an operation resulted in a carry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Equal: set if a logical compare result is equality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Overflow: used to indicate arithmetic overflow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Buses</a:t>
            </a:r>
          </a:p>
        </p:txBody>
      </p:sp>
      <p:sp>
        <p:nvSpPr>
          <p:cNvPr id="329" name="Google Shape;329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communication pathway connecting two or more devices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Often grouped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number of channels in one bus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e.g. 32 bit data bus is 32 separate single bit channels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Buses carry data, instructions and control signals.</a:t>
            </a:r>
          </a:p>
        </p:txBody>
      </p:sp>
      <p:pic>
        <p:nvPicPr>
          <p:cNvPr id="330" name="Google Shape;330;p44"/>
          <p:cNvPicPr preferRelativeResize="0"/>
          <p:nvPr/>
        </p:nvPicPr>
        <p:blipFill rotWithShape="1">
          <a:blip r:embed="rId3"/>
          <a:srcRect b="30486"/>
          <a:stretch>
            <a:fillRect/>
          </a:stretch>
        </p:blipFill>
        <p:spPr>
          <a:xfrm>
            <a:off x="1066800" y="4303712"/>
            <a:ext cx="6477000" cy="17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Agenda</a:t>
            </a:r>
            <a:r>
              <a:rPr lang="en-US" sz="2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Von Neumann Architecture.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main components of a computer.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Bus Architecture.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CPU, its elements and functioning.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Fetch-Execute Cycle 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CPU with System Bus</a:t>
            </a:r>
          </a:p>
        </p:txBody>
      </p:sp>
      <p:pic>
        <p:nvPicPr>
          <p:cNvPr id="337" name="Google Shape;337;p4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 l="12104" t="25033" r="12103" b="23947"/>
          <a:stretch>
            <a:fillRect/>
          </a:stretch>
        </p:blipFill>
        <p:spPr>
          <a:xfrm>
            <a:off x="1752600" y="2286000"/>
            <a:ext cx="48768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5"/>
          <p:cNvSpPr txBox="1"/>
          <p:nvPr/>
        </p:nvSpPr>
        <p:spPr>
          <a:xfrm>
            <a:off x="457200" y="1676400"/>
            <a:ext cx="84582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703020202090204"/>
              <a:buNone/>
            </a:pPr>
            <a:r>
              <a:rPr lang="en-US" sz="2000" b="1" i="0" u="none">
                <a:solidFill>
                  <a:schemeClr val="dk1"/>
                </a:solidFill>
                <a:latin typeface="Trebuchet MS" panose="020B0703020202090204"/>
                <a:ea typeface="Trebuchet MS" panose="020B0703020202090204"/>
                <a:cs typeface="Trebuchet MS" panose="020B0703020202090204"/>
                <a:sym typeface="Trebuchet MS" panose="020B0703020202090204"/>
              </a:rPr>
              <a:t>A Bus is a communication pathway two or more devices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System Bus</a:t>
            </a:r>
          </a:p>
        </p:txBody>
      </p:sp>
      <p:pic>
        <p:nvPicPr>
          <p:cNvPr id="345" name="Google Shape;345;p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 l="6204" t="33837" r="4211" b="19284"/>
          <a:stretch>
            <a:fillRect/>
          </a:stretch>
        </p:blipFill>
        <p:spPr>
          <a:xfrm>
            <a:off x="457200" y="1524000"/>
            <a:ext cx="7010400" cy="29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6"/>
          <p:cNvSpPr txBox="1"/>
          <p:nvPr/>
        </p:nvSpPr>
        <p:spPr>
          <a:xfrm>
            <a:off x="1143000" y="5105400"/>
            <a:ext cx="62484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703020202090204"/>
              <a:buNone/>
            </a:pPr>
            <a:r>
              <a:rPr lang="en-US" sz="2400" b="0" i="0" u="none">
                <a:solidFill>
                  <a:schemeClr val="dk1"/>
                </a:solidFill>
                <a:latin typeface="Trebuchet MS" panose="020B0703020202090204"/>
                <a:ea typeface="Trebuchet MS" panose="020B0703020202090204"/>
                <a:cs typeface="Trebuchet MS" panose="020B0703020202090204"/>
                <a:sym typeface="Trebuchet MS" panose="020B0703020202090204"/>
              </a:rPr>
              <a:t>What is this ROM(will be discussed later)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703020202090204"/>
              <a:buNone/>
            </a:pPr>
            <a:r>
              <a:rPr lang="en-US" sz="2400" b="0" i="0" u="none">
                <a:solidFill>
                  <a:schemeClr val="dk1"/>
                </a:solidFill>
                <a:latin typeface="Trebuchet MS" panose="020B0703020202090204"/>
                <a:ea typeface="Trebuchet MS" panose="020B0703020202090204"/>
                <a:cs typeface="Trebuchet MS" panose="020B0703020202090204"/>
                <a:sym typeface="Trebuchet MS" panose="020B0703020202090204"/>
              </a:rPr>
              <a:t>Notice the direction of buses.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Bus Architecture</a:t>
            </a:r>
          </a:p>
        </p:txBody>
      </p:sp>
      <p:pic>
        <p:nvPicPr>
          <p:cNvPr id="353" name="Google Shape;353;p4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347787" y="1609725"/>
            <a:ext cx="5457825" cy="484663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7"/>
          <p:cNvSpPr txBox="1"/>
          <p:nvPr/>
        </p:nvSpPr>
        <p:spPr>
          <a:xfrm>
            <a:off x="1981200" y="5791200"/>
            <a:ext cx="1066800" cy="304800"/>
          </a:xfrm>
          <a:prstGeom prst="rect">
            <a:avLst/>
          </a:prstGeom>
          <a:solidFill>
            <a:srgbClr val="FEFDE3"/>
          </a:solidFill>
          <a:ln w="25400" cap="flat" cmpd="sng">
            <a:solidFill>
              <a:srgbClr val="FEF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Data Bus</a:t>
            </a:r>
          </a:p>
        </p:txBody>
      </p:sp>
      <p:sp>
        <p:nvSpPr>
          <p:cNvPr id="361" name="Google Shape;361;p48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Carries data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Remember that there is no difference between “data” and “instruction” at this level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Width of a bus is a key determinant of performance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8, 16, 32, 64 bit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Bi-directional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Address Bus</a:t>
            </a:r>
          </a:p>
        </p:txBody>
      </p:sp>
      <p:sp>
        <p:nvSpPr>
          <p:cNvPr id="368" name="Google Shape;368;p49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Identify the source or destination of data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e.g. CPU needs to read an instruction (data) from a given location in memory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Bus width determines maximum memory capacity of system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e.g. 8080 has 16 bit address bus giving 64k address space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If the width of the address bus is 32 what is the maximum addressable memory ?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Uni-directional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 Bus</a:t>
            </a:r>
          </a:p>
        </p:txBody>
      </p:sp>
      <p:sp>
        <p:nvSpPr>
          <p:cNvPr id="375" name="Google Shape;375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⦿"/>
            </a:pPr>
            <a:r>
              <a:rPr lang="en-US" sz="2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It is used to transmit a variety of individual  signals  (read,  write,  interrupt,  acknowledge) necessary   to   control   and   coordinate   the operations of the computer. </a:t>
            </a:r>
          </a:p>
          <a:p>
            <a:pPr marL="273050" marR="0" lvl="0" indent="-1333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273050" marR="0" lvl="0" indent="-2730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⦿"/>
            </a:pPr>
            <a:r>
              <a:rPr lang="en-US" sz="2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 and timing information</a:t>
            </a:r>
          </a:p>
          <a:p>
            <a:pPr marL="520700" marR="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6C6C6C"/>
              </a:buClr>
              <a:buSzPts val="2600"/>
              <a:buFont typeface="Noto Sans Symbols"/>
              <a:buChar char="◼"/>
            </a:pPr>
            <a:r>
              <a:rPr lang="en-US" sz="2600" b="0" i="0" u="none" strike="noStrike" cap="none">
                <a:solidFill>
                  <a:srgbClr val="6C6C6C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Memory read/write signal</a:t>
            </a:r>
          </a:p>
          <a:p>
            <a:pPr marL="520700" marR="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6C6C6C"/>
              </a:buClr>
              <a:buSzPts val="2600"/>
              <a:buFont typeface="Noto Sans Symbols"/>
              <a:buChar char="◼"/>
            </a:pPr>
            <a:r>
              <a:rPr lang="en-US" sz="2600" b="0" i="0" u="none" strike="noStrike" cap="none">
                <a:solidFill>
                  <a:srgbClr val="6C6C6C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Interrupt request</a:t>
            </a:r>
          </a:p>
          <a:p>
            <a:pPr marL="520700" marR="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6C6C6C"/>
              </a:buClr>
              <a:buSzPts val="2600"/>
              <a:buFont typeface="Noto Sans Symbols"/>
              <a:buChar char="◼"/>
            </a:pPr>
            <a:r>
              <a:rPr lang="en-US" sz="2600" b="0" i="0" u="none" strike="noStrike" cap="none">
                <a:solidFill>
                  <a:srgbClr val="6C6C6C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Clock signals</a:t>
            </a:r>
          </a:p>
          <a:p>
            <a:pPr marL="520700" marR="0" lvl="1" indent="-1206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b="0" i="0" u="none" strike="noStrike" cap="none">
              <a:solidFill>
                <a:srgbClr val="6C6C6C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273050" marR="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⦿"/>
            </a:pPr>
            <a:r>
              <a:rPr lang="en-US" sz="3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Bi-directional</a:t>
            </a:r>
          </a:p>
          <a:p>
            <a:pPr marL="273050" marR="0" lvl="0" indent="-82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endParaRPr sz="30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CPU Functions</a:t>
            </a:r>
          </a:p>
        </p:txBody>
      </p:sp>
      <p:sp>
        <p:nvSpPr>
          <p:cNvPr id="382" name="Google Shape;382;p51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Fetch instructions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Execute instructions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Interpret instructions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Fetch data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Process data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Write data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 dirty="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dirty="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383" name="Google Shape;383;p51"/>
          <p:cNvPicPr preferRelativeResize="0"/>
          <p:nvPr/>
        </p:nvPicPr>
        <p:blipFill rotWithShape="1">
          <a:blip r:embed="rId3"/>
          <a:srcRect b="40727"/>
          <a:stretch>
            <a:fillRect/>
          </a:stretch>
        </p:blipFill>
        <p:spPr>
          <a:xfrm>
            <a:off x="838200" y="4648200"/>
            <a:ext cx="7543800" cy="187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Instruction Cycle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All computers have an instruction cycle.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A basic instruction cycle can be broken down into the following steps: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Fetch cycle - Fetch an instruction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Decoding  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Execute cycle - execute an instruction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390" name="Google Shape;390;p52" descr="C:\Documents and Settings\user\Desktop\instructioncycle.gif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172200" y="4724400"/>
            <a:ext cx="26098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Fetching Cycle</a:t>
            </a:r>
          </a:p>
        </p:txBody>
      </p:sp>
      <p:sp>
        <p:nvSpPr>
          <p:cNvPr id="397" name="Google Shape;397;p53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PC contains address of next instruction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Address moved to MAR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Address placed on address bus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 unit requests memory read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Result placed on data bus, copied to MBR, then to IR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Meanwhile PC incremented by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Data Fetch</a:t>
            </a:r>
          </a:p>
        </p:txBody>
      </p:sp>
      <p:pic>
        <p:nvPicPr>
          <p:cNvPr id="404" name="Google Shape;404;p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552575" y="2184400"/>
            <a:ext cx="5048250" cy="3697287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4"/>
          <p:cNvSpPr txBox="1"/>
          <p:nvPr/>
        </p:nvSpPr>
        <p:spPr>
          <a:xfrm>
            <a:off x="2819400" y="5410200"/>
            <a:ext cx="1066800" cy="304800"/>
          </a:xfrm>
          <a:prstGeom prst="rect">
            <a:avLst/>
          </a:prstGeom>
          <a:solidFill>
            <a:srgbClr val="FEFDE3"/>
          </a:solidFill>
          <a:ln w="25400" cap="flat" cmpd="sng">
            <a:solidFill>
              <a:srgbClr val="FEF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Hard Wired Programming</a:t>
            </a:r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Early computers were programmed, using large number of switches in the console panel and plugging/unplugging cables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It is called hardwired programming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38400" y="3962400"/>
            <a:ext cx="47244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Fetch the Instructions</a:t>
            </a:r>
          </a:p>
        </p:txBody>
      </p:sp>
      <p:sp>
        <p:nvSpPr>
          <p:cNvPr id="411" name="Google Shape;411;p55"/>
          <p:cNvSpPr txBox="1"/>
          <p:nvPr/>
        </p:nvSpPr>
        <p:spPr>
          <a:xfrm>
            <a:off x="5715000" y="5791200"/>
            <a:ext cx="1371600" cy="533400"/>
          </a:xfrm>
          <a:prstGeom prst="rect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412" name="Google Shape;412;p55"/>
          <p:cNvSpPr txBox="1"/>
          <p:nvPr/>
        </p:nvSpPr>
        <p:spPr>
          <a:xfrm>
            <a:off x="5638800" y="3505200"/>
            <a:ext cx="1295400" cy="533400"/>
          </a:xfrm>
          <a:prstGeom prst="rect">
            <a:avLst/>
          </a:prstGeom>
          <a:solidFill>
            <a:srgbClr val="3086A5"/>
          </a:solidFill>
          <a:ln w="38100" cap="flat" cmpd="sng">
            <a:solidFill>
              <a:srgbClr val="FEFDE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grpSp>
        <p:nvGrpSpPr>
          <p:cNvPr id="413" name="Google Shape;413;p55"/>
          <p:cNvGrpSpPr/>
          <p:nvPr/>
        </p:nvGrpSpPr>
        <p:grpSpPr>
          <a:xfrm>
            <a:off x="762000" y="1752600"/>
            <a:ext cx="3276600" cy="4343400"/>
            <a:chOff x="480" y="1104"/>
            <a:chExt cx="2064" cy="2736"/>
          </a:xfrm>
        </p:grpSpPr>
        <p:sp>
          <p:nvSpPr>
            <p:cNvPr id="414" name="Google Shape;414;p55"/>
            <p:cNvSpPr txBox="1"/>
            <p:nvPr/>
          </p:nvSpPr>
          <p:spPr>
            <a:xfrm>
              <a:off x="1104" y="1536"/>
              <a:ext cx="1440" cy="384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>
              <a:noFill/>
            </a:ln>
            <a:effectLst>
              <a:outerShdw blurRad="63500" dist="23000" dir="540000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 panose="02020503050405090304"/>
                <a:buNone/>
              </a:pPr>
              <a:r>
                <a:rPr lang="en-US" sz="2400" b="1" i="0" u="none">
                  <a:solidFill>
                    <a:schemeClr val="lt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 </a:t>
              </a:r>
            </a:p>
          </p:txBody>
        </p:sp>
        <p:sp>
          <p:nvSpPr>
            <p:cNvPr id="415" name="Google Shape;415;p55"/>
            <p:cNvSpPr txBox="1"/>
            <p:nvPr/>
          </p:nvSpPr>
          <p:spPr>
            <a:xfrm>
              <a:off x="1104" y="1920"/>
              <a:ext cx="1440" cy="384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>
              <a:noFill/>
            </a:ln>
            <a:effectLst>
              <a:outerShdw blurRad="63500" dist="23000" dir="540000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 panose="02020503050405090304"/>
                <a:buNone/>
              </a:pPr>
              <a:r>
                <a:rPr lang="en-US" sz="2400" b="1" i="0" u="none">
                  <a:solidFill>
                    <a:schemeClr val="lt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 Ins-1</a:t>
              </a:r>
            </a:p>
          </p:txBody>
        </p:sp>
        <p:sp>
          <p:nvSpPr>
            <p:cNvPr id="416" name="Google Shape;416;p55"/>
            <p:cNvSpPr txBox="1"/>
            <p:nvPr/>
          </p:nvSpPr>
          <p:spPr>
            <a:xfrm>
              <a:off x="1104" y="2304"/>
              <a:ext cx="1440" cy="384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>
              <a:noFill/>
            </a:ln>
            <a:effectLst>
              <a:outerShdw blurRad="63500" dist="23000" dir="540000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 panose="02020503050405090304"/>
                <a:buNone/>
              </a:pPr>
              <a:r>
                <a:rPr lang="en-US" sz="2400" b="1" i="0" u="none">
                  <a:solidFill>
                    <a:schemeClr val="lt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 </a:t>
              </a:r>
            </a:p>
          </p:txBody>
        </p:sp>
        <p:sp>
          <p:nvSpPr>
            <p:cNvPr id="417" name="Google Shape;417;p55"/>
            <p:cNvSpPr txBox="1"/>
            <p:nvPr/>
          </p:nvSpPr>
          <p:spPr>
            <a:xfrm>
              <a:off x="1104" y="2688"/>
              <a:ext cx="1440" cy="384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>
              <a:noFill/>
            </a:ln>
            <a:effectLst>
              <a:outerShdw blurRad="63500" dist="23000" dir="540000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 panose="02020503050405090304"/>
                <a:buNone/>
              </a:pPr>
              <a:r>
                <a:rPr lang="en-US" sz="2400" b="1" i="0" u="none">
                  <a:solidFill>
                    <a:schemeClr val="lt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B5</a:t>
              </a:r>
            </a:p>
          </p:txBody>
        </p:sp>
        <p:sp>
          <p:nvSpPr>
            <p:cNvPr id="418" name="Google Shape;418;p55"/>
            <p:cNvSpPr txBox="1"/>
            <p:nvPr/>
          </p:nvSpPr>
          <p:spPr>
            <a:xfrm>
              <a:off x="1104" y="3072"/>
              <a:ext cx="1440" cy="384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>
              <a:noFill/>
            </a:ln>
            <a:effectLst>
              <a:outerShdw blurRad="63500" dist="23000" dir="540000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 panose="02020503050405090304"/>
                <a:buNone/>
              </a:pPr>
              <a:r>
                <a:rPr lang="en-US" sz="2400" b="1" i="0" u="none">
                  <a:solidFill>
                    <a:schemeClr val="lt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13</a:t>
              </a:r>
            </a:p>
          </p:txBody>
        </p:sp>
        <p:sp>
          <p:nvSpPr>
            <p:cNvPr id="419" name="Google Shape;419;p55"/>
            <p:cNvSpPr txBox="1"/>
            <p:nvPr/>
          </p:nvSpPr>
          <p:spPr>
            <a:xfrm>
              <a:off x="1104" y="3456"/>
              <a:ext cx="1440" cy="384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>
              <a:noFill/>
            </a:ln>
            <a:effectLst>
              <a:outerShdw blurRad="63500" dist="23000" dir="540000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 panose="02020503050405090304"/>
                <a:buNone/>
              </a:pPr>
              <a:r>
                <a:rPr lang="en-US" sz="2400" b="1" i="0" u="none">
                  <a:solidFill>
                    <a:schemeClr val="lt1"/>
                  </a:solidFill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rPr>
                <a:t>AC</a:t>
              </a:r>
            </a:p>
          </p:txBody>
        </p:sp>
        <p:sp>
          <p:nvSpPr>
            <p:cNvPr id="420" name="Google Shape;420;p55"/>
            <p:cNvSpPr txBox="1"/>
            <p:nvPr/>
          </p:nvSpPr>
          <p:spPr>
            <a:xfrm>
              <a:off x="480" y="3456"/>
              <a:ext cx="1104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 Narrow" panose="020B0606020202030204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Arial Narrow" panose="020B0606020202030204"/>
                  <a:ea typeface="Arial Narrow" panose="020B0606020202030204"/>
                  <a:cs typeface="Arial Narrow" panose="020B0606020202030204"/>
                  <a:sym typeface="Arial Narrow" panose="020B0606020202030204"/>
                </a:rPr>
                <a:t>A109</a:t>
              </a:r>
            </a:p>
          </p:txBody>
        </p:sp>
        <p:sp>
          <p:nvSpPr>
            <p:cNvPr id="421" name="Google Shape;421;p55"/>
            <p:cNvSpPr txBox="1"/>
            <p:nvPr/>
          </p:nvSpPr>
          <p:spPr>
            <a:xfrm>
              <a:off x="480" y="3072"/>
              <a:ext cx="1104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 Narrow" panose="020B0606020202030204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Arial Narrow" panose="020B0606020202030204"/>
                  <a:ea typeface="Arial Narrow" panose="020B0606020202030204"/>
                  <a:cs typeface="Arial Narrow" panose="020B0606020202030204"/>
                  <a:sym typeface="Arial Narrow" panose="020B0606020202030204"/>
                </a:rPr>
                <a:t>A108</a:t>
              </a:r>
            </a:p>
          </p:txBody>
        </p:sp>
        <p:sp>
          <p:nvSpPr>
            <p:cNvPr id="422" name="Google Shape;422;p55"/>
            <p:cNvSpPr txBox="1"/>
            <p:nvPr/>
          </p:nvSpPr>
          <p:spPr>
            <a:xfrm>
              <a:off x="480" y="2688"/>
              <a:ext cx="1104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 Narrow" panose="020B0606020202030204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Arial Narrow" panose="020B0606020202030204"/>
                  <a:ea typeface="Arial Narrow" panose="020B0606020202030204"/>
                  <a:cs typeface="Arial Narrow" panose="020B0606020202030204"/>
                  <a:sym typeface="Arial Narrow" panose="020B0606020202030204"/>
                </a:rPr>
                <a:t>A107</a:t>
              </a:r>
            </a:p>
          </p:txBody>
        </p:sp>
        <p:sp>
          <p:nvSpPr>
            <p:cNvPr id="423" name="Google Shape;423;p55"/>
            <p:cNvSpPr txBox="1"/>
            <p:nvPr/>
          </p:nvSpPr>
          <p:spPr>
            <a:xfrm>
              <a:off x="480" y="2304"/>
              <a:ext cx="1104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 Narrow" panose="020B0606020202030204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Arial Narrow" panose="020B0606020202030204"/>
                  <a:ea typeface="Arial Narrow" panose="020B0606020202030204"/>
                  <a:cs typeface="Arial Narrow" panose="020B0606020202030204"/>
                  <a:sym typeface="Arial Narrow" panose="020B0606020202030204"/>
                </a:rPr>
                <a:t>003</a:t>
              </a:r>
            </a:p>
          </p:txBody>
        </p:sp>
        <p:sp>
          <p:nvSpPr>
            <p:cNvPr id="424" name="Google Shape;424;p55"/>
            <p:cNvSpPr txBox="1"/>
            <p:nvPr/>
          </p:nvSpPr>
          <p:spPr>
            <a:xfrm>
              <a:off x="480" y="1920"/>
              <a:ext cx="1104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 Narrow" panose="020B0606020202030204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Arial Narrow" panose="020B0606020202030204"/>
                  <a:ea typeface="Arial Narrow" panose="020B0606020202030204"/>
                  <a:cs typeface="Arial Narrow" panose="020B0606020202030204"/>
                  <a:sym typeface="Arial Narrow" panose="020B0606020202030204"/>
                </a:rPr>
                <a:t>002</a:t>
              </a:r>
            </a:p>
          </p:txBody>
        </p:sp>
        <p:sp>
          <p:nvSpPr>
            <p:cNvPr id="425" name="Google Shape;425;p55"/>
            <p:cNvSpPr txBox="1"/>
            <p:nvPr/>
          </p:nvSpPr>
          <p:spPr>
            <a:xfrm>
              <a:off x="480" y="1536"/>
              <a:ext cx="1104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 Narrow" panose="020B0606020202030204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Arial Narrow" panose="020B0606020202030204"/>
                  <a:ea typeface="Arial Narrow" panose="020B0606020202030204"/>
                  <a:cs typeface="Arial Narrow" panose="020B0606020202030204"/>
                  <a:sym typeface="Arial Narrow" panose="020B0606020202030204"/>
                </a:rPr>
                <a:t>001</a:t>
              </a:r>
            </a:p>
          </p:txBody>
        </p:sp>
        <p:sp>
          <p:nvSpPr>
            <p:cNvPr id="426" name="Google Shape;426;p55"/>
            <p:cNvSpPr txBox="1"/>
            <p:nvPr/>
          </p:nvSpPr>
          <p:spPr>
            <a:xfrm>
              <a:off x="1296" y="1104"/>
              <a:ext cx="1104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 Narrow" panose="020B0606020202030204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Arial Narrow" panose="020B0606020202030204"/>
                  <a:ea typeface="Arial Narrow" panose="020B0606020202030204"/>
                  <a:cs typeface="Arial Narrow" panose="020B0606020202030204"/>
                  <a:sym typeface="Arial Narrow" panose="020B0606020202030204"/>
                </a:rPr>
                <a:t>Memory</a:t>
              </a:r>
            </a:p>
          </p:txBody>
        </p:sp>
      </p:grpSp>
      <p:sp>
        <p:nvSpPr>
          <p:cNvPr id="427" name="Google Shape;427;p55"/>
          <p:cNvSpPr txBox="1"/>
          <p:nvPr/>
        </p:nvSpPr>
        <p:spPr>
          <a:xfrm>
            <a:off x="5486400" y="1828800"/>
            <a:ext cx="2667000" cy="12192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EFDE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 Unit</a:t>
            </a:r>
          </a:p>
        </p:txBody>
      </p:sp>
      <p:sp>
        <p:nvSpPr>
          <p:cNvPr id="428" name="Google Shape;428;p55"/>
          <p:cNvSpPr txBox="1"/>
          <p:nvPr/>
        </p:nvSpPr>
        <p:spPr>
          <a:xfrm>
            <a:off x="5715000" y="4572000"/>
            <a:ext cx="1295400" cy="685800"/>
          </a:xfrm>
          <a:prstGeom prst="rect">
            <a:avLst/>
          </a:prstGeom>
          <a:gradFill>
            <a:gsLst>
              <a:gs pos="0">
                <a:srgbClr val="799542"/>
              </a:gs>
              <a:gs pos="80000">
                <a:srgbClr val="A0C359"/>
              </a:gs>
              <a:gs pos="100000">
                <a:srgbClr val="A1C658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429" name="Google Shape;429;p55"/>
          <p:cNvSpPr txBox="1"/>
          <p:nvPr/>
        </p:nvSpPr>
        <p:spPr>
          <a:xfrm>
            <a:off x="5943600" y="3124200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PC</a:t>
            </a:r>
          </a:p>
        </p:txBody>
      </p:sp>
      <p:sp>
        <p:nvSpPr>
          <p:cNvPr id="430" name="Google Shape;430;p55"/>
          <p:cNvSpPr txBox="1"/>
          <p:nvPr/>
        </p:nvSpPr>
        <p:spPr>
          <a:xfrm>
            <a:off x="5867400" y="4114800"/>
            <a:ext cx="1143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MAR</a:t>
            </a:r>
          </a:p>
        </p:txBody>
      </p:sp>
      <p:sp>
        <p:nvSpPr>
          <p:cNvPr id="431" name="Google Shape;431;p55"/>
          <p:cNvSpPr txBox="1"/>
          <p:nvPr/>
        </p:nvSpPr>
        <p:spPr>
          <a:xfrm>
            <a:off x="6019800" y="4724400"/>
            <a:ext cx="914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002</a:t>
            </a:r>
          </a:p>
        </p:txBody>
      </p:sp>
      <p:grpSp>
        <p:nvGrpSpPr>
          <p:cNvPr id="432" name="Google Shape;432;p55"/>
          <p:cNvGrpSpPr/>
          <p:nvPr/>
        </p:nvGrpSpPr>
        <p:grpSpPr>
          <a:xfrm>
            <a:off x="3505200" y="2057400"/>
            <a:ext cx="1981200" cy="381000"/>
            <a:chOff x="1776" y="816"/>
            <a:chExt cx="1296" cy="672"/>
          </a:xfrm>
        </p:grpSpPr>
        <p:cxnSp>
          <p:nvCxnSpPr>
            <p:cNvPr id="433" name="Google Shape;433;p55"/>
            <p:cNvCxnSpPr/>
            <p:nvPr/>
          </p:nvCxnSpPr>
          <p:spPr>
            <a:xfrm rot="10800000">
              <a:off x="1776" y="816"/>
              <a:ext cx="1296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3000" dir="5400000">
                <a:srgbClr val="000000">
                  <a:alpha val="34901"/>
                </a:srgbClr>
              </a:outerShdw>
            </a:effectLst>
          </p:spPr>
        </p:cxnSp>
        <p:cxnSp>
          <p:nvCxnSpPr>
            <p:cNvPr id="434" name="Google Shape;434;p55"/>
            <p:cNvCxnSpPr/>
            <p:nvPr/>
          </p:nvCxnSpPr>
          <p:spPr>
            <a:xfrm>
              <a:off x="1776" y="816"/>
              <a:ext cx="0" cy="672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dist="23000" dir="5400000">
                <a:srgbClr val="000000">
                  <a:alpha val="34901"/>
                </a:srgbClr>
              </a:outerShdw>
            </a:effectLst>
          </p:spPr>
        </p:cxnSp>
      </p:grpSp>
      <p:cxnSp>
        <p:nvCxnSpPr>
          <p:cNvPr id="435" name="Google Shape;435;p55"/>
          <p:cNvCxnSpPr/>
          <p:nvPr/>
        </p:nvCxnSpPr>
        <p:spPr>
          <a:xfrm rot="10800000">
            <a:off x="4038600" y="3581400"/>
            <a:ext cx="1600200" cy="1371600"/>
          </a:xfrm>
          <a:prstGeom prst="bentConnector3">
            <a:avLst>
              <a:gd name="adj1" fmla="val 108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sp>
        <p:nvSpPr>
          <p:cNvPr id="436" name="Google Shape;436;p55"/>
          <p:cNvSpPr txBox="1"/>
          <p:nvPr/>
        </p:nvSpPr>
        <p:spPr>
          <a:xfrm>
            <a:off x="5867400" y="5405437"/>
            <a:ext cx="1143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MBR</a:t>
            </a:r>
          </a:p>
        </p:txBody>
      </p:sp>
      <p:sp>
        <p:nvSpPr>
          <p:cNvPr id="437" name="Google Shape;437;p55"/>
          <p:cNvSpPr txBox="1"/>
          <p:nvPr/>
        </p:nvSpPr>
        <p:spPr>
          <a:xfrm>
            <a:off x="6019800" y="3581400"/>
            <a:ext cx="6858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002</a:t>
            </a:r>
          </a:p>
        </p:txBody>
      </p:sp>
      <p:cxnSp>
        <p:nvCxnSpPr>
          <p:cNvPr id="438" name="Google Shape;438;p55"/>
          <p:cNvCxnSpPr/>
          <p:nvPr/>
        </p:nvCxnSpPr>
        <p:spPr>
          <a:xfrm rot="-5400000" flipH="1">
            <a:off x="3524250" y="3867150"/>
            <a:ext cx="2705100" cy="1676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sp>
        <p:nvSpPr>
          <p:cNvPr id="439" name="Google Shape;439;p55"/>
          <p:cNvSpPr txBox="1"/>
          <p:nvPr/>
        </p:nvSpPr>
        <p:spPr>
          <a:xfrm>
            <a:off x="6019800" y="5867400"/>
            <a:ext cx="914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Ins-1</a:t>
            </a:r>
          </a:p>
        </p:txBody>
      </p:sp>
      <p:sp>
        <p:nvSpPr>
          <p:cNvPr id="440" name="Google Shape;440;p55"/>
          <p:cNvSpPr txBox="1"/>
          <p:nvPr/>
        </p:nvSpPr>
        <p:spPr>
          <a:xfrm>
            <a:off x="7772400" y="5791200"/>
            <a:ext cx="1371600" cy="533400"/>
          </a:xfrm>
          <a:prstGeom prst="rect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441" name="Google Shape;441;p55"/>
          <p:cNvSpPr txBox="1"/>
          <p:nvPr/>
        </p:nvSpPr>
        <p:spPr>
          <a:xfrm>
            <a:off x="7772400" y="5867400"/>
            <a:ext cx="914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Ins-1</a:t>
            </a:r>
          </a:p>
        </p:txBody>
      </p:sp>
      <p:sp>
        <p:nvSpPr>
          <p:cNvPr id="442" name="Google Shape;442;p55"/>
          <p:cNvSpPr txBox="1"/>
          <p:nvPr/>
        </p:nvSpPr>
        <p:spPr>
          <a:xfrm>
            <a:off x="7543800" y="5334000"/>
            <a:ext cx="1143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IR</a:t>
            </a:r>
          </a:p>
        </p:txBody>
      </p:sp>
      <p:cxnSp>
        <p:nvCxnSpPr>
          <p:cNvPr id="443" name="Google Shape;443;p55"/>
          <p:cNvCxnSpPr/>
          <p:nvPr/>
        </p:nvCxnSpPr>
        <p:spPr>
          <a:xfrm>
            <a:off x="7086600" y="6057900"/>
            <a:ext cx="762000" cy="38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sp>
        <p:nvSpPr>
          <p:cNvPr id="444" name="Google Shape;444;p55"/>
          <p:cNvSpPr/>
          <p:nvPr/>
        </p:nvSpPr>
        <p:spPr>
          <a:xfrm>
            <a:off x="6705600" y="4191000"/>
            <a:ext cx="457200" cy="304800"/>
          </a:xfrm>
          <a:prstGeom prst="downArrow">
            <a:avLst>
              <a:gd name="adj1" fmla="val 10800"/>
              <a:gd name="adj2" fmla="val 54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Decoding</a:t>
            </a:r>
          </a:p>
        </p:txBody>
      </p:sp>
      <p:sp>
        <p:nvSpPr>
          <p:cNvPr id="450" name="Google Shape;450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⦿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After the fetching an instruction, the CU checks the contents of the IR and determines which type of execution is to be carried out next. </a:t>
            </a:r>
          </a:p>
          <a:p>
            <a:pPr marL="274320" marR="0" lvl="0" indent="-2743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⦿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This process is known as the decoding phase. The instruction is now ready for the execution cycle.</a:t>
            </a:r>
          </a:p>
          <a:p>
            <a:pPr marL="274320" marR="0" lvl="0" indent="-2743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⦿"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Decoding the opcode in the instruction register includes  following: </a:t>
            </a:r>
          </a:p>
          <a:p>
            <a:pPr marL="5207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000"/>
              <a:buFont typeface="Noto Sans Symbols"/>
              <a:buChar char="◼"/>
            </a:pPr>
            <a:r>
              <a:rPr lang="en-US" sz="2000" b="0" i="0" u="none" strike="noStrike" cap="none">
                <a:solidFill>
                  <a:srgbClr val="6C6C6C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Determining the instruction</a:t>
            </a:r>
          </a:p>
          <a:p>
            <a:pPr marL="5207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000"/>
              <a:buFont typeface="Noto Sans Symbols"/>
              <a:buChar char="◼"/>
            </a:pPr>
            <a:r>
              <a:rPr lang="en-US" sz="2000" b="0" i="0" u="none" strike="noStrike" cap="none">
                <a:solidFill>
                  <a:srgbClr val="6C6C6C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determining where its operands are in memory</a:t>
            </a:r>
          </a:p>
          <a:p>
            <a:pPr marL="5207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000"/>
              <a:buFont typeface="Noto Sans Symbols"/>
              <a:buChar char="◼"/>
            </a:pPr>
            <a:r>
              <a:rPr lang="en-US" sz="2000" b="0" i="0" u="none" strike="noStrike" cap="none">
                <a:solidFill>
                  <a:srgbClr val="6C6C6C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Retrieving the operands from memory</a:t>
            </a:r>
          </a:p>
          <a:p>
            <a:pPr marL="5207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000"/>
              <a:buFont typeface="Noto Sans Symbols"/>
              <a:buChar char="◼"/>
            </a:pPr>
            <a:r>
              <a:rPr lang="en-US" sz="2000" b="0" i="0" u="none" strike="noStrike" cap="none">
                <a:solidFill>
                  <a:srgbClr val="6C6C6C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Allocating processor resources to execute the coomand</a:t>
            </a:r>
            <a:endParaRPr sz="2000" b="0" i="0" u="none" strike="noStrike" cap="none">
              <a:solidFill>
                <a:srgbClr val="6C6C6C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27432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27432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7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Instruction Formats</a:t>
            </a:r>
          </a:p>
        </p:txBody>
      </p:sp>
      <p:pic>
        <p:nvPicPr>
          <p:cNvPr id="457" name="Google Shape;457;p57"/>
          <p:cNvPicPr preferRelativeResize="0"/>
          <p:nvPr/>
        </p:nvPicPr>
        <p:blipFill rotWithShape="1">
          <a:blip r:embed="rId3"/>
          <a:srcRect t="45832" r="55468" b="11457"/>
          <a:stretch>
            <a:fillRect/>
          </a:stretch>
        </p:blipFill>
        <p:spPr>
          <a:xfrm>
            <a:off x="3429000" y="2895600"/>
            <a:ext cx="495300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7"/>
          <p:cNvSpPr txBox="1"/>
          <p:nvPr/>
        </p:nvSpPr>
        <p:spPr>
          <a:xfrm>
            <a:off x="838200" y="1752600"/>
            <a:ext cx="2057400" cy="609600"/>
          </a:xfrm>
          <a:prstGeom prst="rect">
            <a:avLst/>
          </a:prstGeom>
          <a:gradFill>
            <a:gsLst>
              <a:gs pos="0">
                <a:srgbClr val="DCFBAD"/>
              </a:gs>
              <a:gs pos="35000">
                <a:srgbClr val="E6FBC5"/>
              </a:gs>
              <a:gs pos="100000">
                <a:srgbClr val="F5FFE8"/>
              </a:gs>
            </a:gsLst>
            <a:lin ang="16200000" scaled="0"/>
          </a:gradFill>
          <a:ln w="9525" cap="flat" cmpd="sng">
            <a:solidFill>
              <a:srgbClr val="9EBB6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459" name="Google Shape;459;p57"/>
          <p:cNvSpPr txBox="1"/>
          <p:nvPr/>
        </p:nvSpPr>
        <p:spPr>
          <a:xfrm>
            <a:off x="2819400" y="1752600"/>
            <a:ext cx="5181600" cy="609600"/>
          </a:xfrm>
          <a:prstGeom prst="rect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460" name="Google Shape;460;p57"/>
          <p:cNvSpPr txBox="1"/>
          <p:nvPr/>
        </p:nvSpPr>
        <p:spPr>
          <a:xfrm>
            <a:off x="533400" y="1447800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703020202090204"/>
              <a:buNone/>
            </a:pPr>
            <a:r>
              <a:rPr lang="en-US" sz="2400" b="0" i="0" u="none">
                <a:solidFill>
                  <a:schemeClr val="dk1"/>
                </a:solidFill>
                <a:latin typeface="Trebuchet MS" panose="020B0703020202090204"/>
                <a:ea typeface="Trebuchet MS" panose="020B0703020202090204"/>
                <a:cs typeface="Trebuchet MS" panose="020B0703020202090204"/>
                <a:sym typeface="Trebuchet MS" panose="020B0703020202090204"/>
              </a:rPr>
              <a:t>0</a:t>
            </a:r>
          </a:p>
        </p:txBody>
      </p:sp>
      <p:sp>
        <p:nvSpPr>
          <p:cNvPr id="461" name="Google Shape;461;p57"/>
          <p:cNvSpPr txBox="1"/>
          <p:nvPr/>
        </p:nvSpPr>
        <p:spPr>
          <a:xfrm>
            <a:off x="3352800" y="1905000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703020202090204"/>
              <a:buNone/>
            </a:pPr>
            <a:r>
              <a:rPr lang="en-US" sz="2400" b="0" i="0" u="none">
                <a:solidFill>
                  <a:schemeClr val="dk1"/>
                </a:solidFill>
                <a:latin typeface="Trebuchet MS" panose="020B0703020202090204"/>
                <a:ea typeface="Trebuchet MS" panose="020B0703020202090204"/>
                <a:cs typeface="Trebuchet MS" panose="020B0703020202090204"/>
                <a:sym typeface="Trebuchet MS" panose="020B0703020202090204"/>
              </a:rPr>
              <a:t>Address of the operand</a:t>
            </a:r>
          </a:p>
        </p:txBody>
      </p:sp>
      <p:sp>
        <p:nvSpPr>
          <p:cNvPr id="462" name="Google Shape;462;p57"/>
          <p:cNvSpPr txBox="1"/>
          <p:nvPr/>
        </p:nvSpPr>
        <p:spPr>
          <a:xfrm>
            <a:off x="2286000" y="1447800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703020202090204"/>
              <a:buNone/>
            </a:pPr>
            <a:r>
              <a:rPr lang="en-US" sz="2400" b="0" i="0" u="none">
                <a:solidFill>
                  <a:schemeClr val="dk1"/>
                </a:solidFill>
                <a:latin typeface="Trebuchet MS" panose="020B0703020202090204"/>
                <a:ea typeface="Trebuchet MS" panose="020B0703020202090204"/>
                <a:cs typeface="Trebuchet MS" panose="020B0703020202090204"/>
                <a:sym typeface="Trebuchet MS" panose="020B0703020202090204"/>
              </a:rPr>
              <a:t>3</a:t>
            </a:r>
          </a:p>
        </p:txBody>
      </p:sp>
      <p:sp>
        <p:nvSpPr>
          <p:cNvPr id="463" name="Google Shape;463;p57"/>
          <p:cNvSpPr txBox="1"/>
          <p:nvPr/>
        </p:nvSpPr>
        <p:spPr>
          <a:xfrm>
            <a:off x="2743200" y="1447800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703020202090204"/>
              <a:buNone/>
            </a:pPr>
            <a:r>
              <a:rPr lang="en-US" sz="2400" b="0" i="0" u="none">
                <a:solidFill>
                  <a:schemeClr val="dk1"/>
                </a:solidFill>
                <a:latin typeface="Trebuchet MS" panose="020B0703020202090204"/>
                <a:ea typeface="Trebuchet MS" panose="020B0703020202090204"/>
                <a:cs typeface="Trebuchet MS" panose="020B0703020202090204"/>
                <a:sym typeface="Trebuchet MS" panose="020B0703020202090204"/>
              </a:rPr>
              <a:t>4</a:t>
            </a:r>
          </a:p>
        </p:txBody>
      </p:sp>
      <p:sp>
        <p:nvSpPr>
          <p:cNvPr id="464" name="Google Shape;464;p57"/>
          <p:cNvSpPr txBox="1"/>
          <p:nvPr/>
        </p:nvSpPr>
        <p:spPr>
          <a:xfrm>
            <a:off x="7391400" y="1371600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703020202090204"/>
              <a:buNone/>
            </a:pPr>
            <a:r>
              <a:rPr lang="en-US" sz="2400" b="0" i="0" u="none">
                <a:solidFill>
                  <a:schemeClr val="dk1"/>
                </a:solidFill>
                <a:latin typeface="Trebuchet MS" panose="020B0703020202090204"/>
                <a:ea typeface="Trebuchet MS" panose="020B0703020202090204"/>
                <a:cs typeface="Trebuchet MS" panose="020B0703020202090204"/>
                <a:sym typeface="Trebuchet MS" panose="020B0703020202090204"/>
              </a:rPr>
              <a:t>15</a:t>
            </a:r>
          </a:p>
        </p:txBody>
      </p:sp>
      <p:sp>
        <p:nvSpPr>
          <p:cNvPr id="465" name="Google Shape;465;p57"/>
          <p:cNvSpPr txBox="1"/>
          <p:nvPr/>
        </p:nvSpPr>
        <p:spPr>
          <a:xfrm>
            <a:off x="838200" y="1905000"/>
            <a:ext cx="1828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703020202090204"/>
              <a:buNone/>
            </a:pPr>
            <a:r>
              <a:rPr lang="en-US" sz="2400" b="0" i="0" u="none">
                <a:solidFill>
                  <a:schemeClr val="dk1"/>
                </a:solidFill>
                <a:latin typeface="Trebuchet MS" panose="020B0703020202090204"/>
                <a:ea typeface="Trebuchet MS" panose="020B0703020202090204"/>
                <a:cs typeface="Trebuchet MS" panose="020B0703020202090204"/>
                <a:sym typeface="Trebuchet MS" panose="020B0703020202090204"/>
              </a:rPr>
              <a:t>Opcode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Execute Cycle</a:t>
            </a:r>
          </a:p>
        </p:txBody>
      </p:sp>
      <p:sp>
        <p:nvSpPr>
          <p:cNvPr id="471" name="Google Shape;471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The actions within the execution cycle can be categorized into the following four types of operations:</a:t>
            </a:r>
          </a:p>
          <a:p>
            <a:pPr marL="273050" marR="0" lvl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endParaRPr sz="1800" b="1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AutoNum type="arabicPeriod"/>
            </a:pPr>
            <a:r>
              <a:rPr lang="en-US" sz="1800" b="1" i="1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CPU - Memory</a:t>
            </a:r>
            <a:r>
              <a:rPr lang="en-US" sz="18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: </a:t>
            </a:r>
            <a:r>
              <a:rPr lang="en-US" sz="1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Data may be transferred from memory to the CPU or from the CPU to memory. </a:t>
            </a:r>
          </a:p>
          <a:p>
            <a:pPr marL="273050" marR="0" lvl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endParaRPr sz="18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AutoNum type="arabicPeriod"/>
            </a:pPr>
            <a:r>
              <a:rPr lang="en-US" sz="1800" b="1" i="1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CPU - I/O</a:t>
            </a:r>
            <a:r>
              <a:rPr lang="en-US" sz="18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: </a:t>
            </a:r>
            <a:r>
              <a:rPr lang="en-US" sz="1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Data may be transferred from an I/O module to the CPU or from the CPU to an I/O module.</a:t>
            </a:r>
          </a:p>
          <a:p>
            <a:pPr marL="273050" marR="0" lvl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endParaRPr sz="18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AutoNum type="arabicPeriod"/>
            </a:pPr>
            <a:r>
              <a:rPr lang="en-US" sz="1800" b="1" i="1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Data Processing</a:t>
            </a:r>
            <a:r>
              <a:rPr lang="en-US" sz="18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: </a:t>
            </a:r>
            <a:r>
              <a:rPr lang="en-US" sz="1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CPU may perform some arithmetic or logic operation on data via the arithmetic-logic unit (ALU). </a:t>
            </a:r>
          </a:p>
          <a:p>
            <a:pPr marL="273050" marR="0" lvl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endParaRPr sz="18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AutoNum type="arabicPeriod"/>
            </a:pPr>
            <a:r>
              <a:rPr lang="en-US" sz="1800" b="1" i="1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</a:t>
            </a:r>
            <a:r>
              <a:rPr lang="en-US" sz="18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: </a:t>
            </a:r>
            <a:r>
              <a:rPr lang="en-US" sz="1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An instruction may specify that the sequence of operation may be altered. </a:t>
            </a:r>
          </a:p>
          <a:p>
            <a:pPr marL="273050" marR="0" lvl="0" indent="-273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 panose="02020503050405090304"/>
              <a:buNone/>
            </a:pPr>
            <a:r>
              <a:rPr lang="en-US" sz="4000" u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Instruction Cycle State Diagram</a:t>
            </a:r>
          </a:p>
        </p:txBody>
      </p:sp>
      <p:pic>
        <p:nvPicPr>
          <p:cNvPr id="478" name="Google Shape;478;p5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646112" y="1609725"/>
            <a:ext cx="6861175" cy="484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9"/>
          <p:cNvSpPr txBox="1"/>
          <p:nvPr/>
        </p:nvSpPr>
        <p:spPr>
          <a:xfrm>
            <a:off x="2286000" y="5795962"/>
            <a:ext cx="1066800" cy="304800"/>
          </a:xfrm>
          <a:prstGeom prst="rect">
            <a:avLst/>
          </a:prstGeom>
          <a:solidFill>
            <a:srgbClr val="FEFDE3"/>
          </a:solidFill>
          <a:ln w="25400" cap="flat" cmpd="sng">
            <a:solidFill>
              <a:srgbClr val="FEF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Fetch the Data</a:t>
            </a:r>
          </a:p>
        </p:txBody>
      </p:sp>
      <p:sp>
        <p:nvSpPr>
          <p:cNvPr id="486" name="Google Shape;486;p60"/>
          <p:cNvSpPr txBox="1"/>
          <p:nvPr/>
        </p:nvSpPr>
        <p:spPr>
          <a:xfrm>
            <a:off x="5638800" y="5786437"/>
            <a:ext cx="1371600" cy="533400"/>
          </a:xfrm>
          <a:prstGeom prst="rect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487" name="Google Shape;487;p60"/>
          <p:cNvSpPr txBox="1"/>
          <p:nvPr/>
        </p:nvSpPr>
        <p:spPr>
          <a:xfrm>
            <a:off x="1752600" y="2438400"/>
            <a:ext cx="22860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</a:p>
        </p:txBody>
      </p:sp>
      <p:sp>
        <p:nvSpPr>
          <p:cNvPr id="488" name="Google Shape;488;p60"/>
          <p:cNvSpPr txBox="1"/>
          <p:nvPr/>
        </p:nvSpPr>
        <p:spPr>
          <a:xfrm>
            <a:off x="1752600" y="3048000"/>
            <a:ext cx="22860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Ins-1</a:t>
            </a:r>
          </a:p>
        </p:txBody>
      </p:sp>
      <p:sp>
        <p:nvSpPr>
          <p:cNvPr id="489" name="Google Shape;489;p60"/>
          <p:cNvSpPr txBox="1"/>
          <p:nvPr/>
        </p:nvSpPr>
        <p:spPr>
          <a:xfrm>
            <a:off x="1752600" y="3657600"/>
            <a:ext cx="22860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</a:p>
        </p:txBody>
      </p:sp>
      <p:sp>
        <p:nvSpPr>
          <p:cNvPr id="490" name="Google Shape;490;p60"/>
          <p:cNvSpPr txBox="1"/>
          <p:nvPr/>
        </p:nvSpPr>
        <p:spPr>
          <a:xfrm>
            <a:off x="1752600" y="4267200"/>
            <a:ext cx="22860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78</a:t>
            </a:r>
          </a:p>
        </p:txBody>
      </p:sp>
      <p:sp>
        <p:nvSpPr>
          <p:cNvPr id="491" name="Google Shape;491;p60"/>
          <p:cNvSpPr txBox="1"/>
          <p:nvPr/>
        </p:nvSpPr>
        <p:spPr>
          <a:xfrm>
            <a:off x="1752600" y="4876800"/>
            <a:ext cx="22860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13</a:t>
            </a:r>
          </a:p>
        </p:txBody>
      </p:sp>
      <p:sp>
        <p:nvSpPr>
          <p:cNvPr id="492" name="Google Shape;492;p60"/>
          <p:cNvSpPr txBox="1"/>
          <p:nvPr/>
        </p:nvSpPr>
        <p:spPr>
          <a:xfrm>
            <a:off x="1752600" y="5486400"/>
            <a:ext cx="22860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AC</a:t>
            </a:r>
          </a:p>
        </p:txBody>
      </p:sp>
      <p:sp>
        <p:nvSpPr>
          <p:cNvPr id="493" name="Google Shape;493;p60"/>
          <p:cNvSpPr txBox="1"/>
          <p:nvPr/>
        </p:nvSpPr>
        <p:spPr>
          <a:xfrm>
            <a:off x="762000" y="54864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Narrow" panose="020B0606020202030204"/>
              <a:buNone/>
            </a:pPr>
            <a:r>
              <a:rPr lang="en-US" sz="32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A109</a:t>
            </a:r>
          </a:p>
        </p:txBody>
      </p:sp>
      <p:sp>
        <p:nvSpPr>
          <p:cNvPr id="494" name="Google Shape;494;p60"/>
          <p:cNvSpPr txBox="1"/>
          <p:nvPr/>
        </p:nvSpPr>
        <p:spPr>
          <a:xfrm>
            <a:off x="762000" y="48768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Narrow" panose="020B0606020202030204"/>
              <a:buNone/>
            </a:pPr>
            <a:r>
              <a:rPr lang="en-US" sz="32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A108</a:t>
            </a:r>
          </a:p>
        </p:txBody>
      </p:sp>
      <p:sp>
        <p:nvSpPr>
          <p:cNvPr id="495" name="Google Shape;495;p60"/>
          <p:cNvSpPr txBox="1"/>
          <p:nvPr/>
        </p:nvSpPr>
        <p:spPr>
          <a:xfrm>
            <a:off x="762000" y="42672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Narrow" panose="020B0606020202030204"/>
              <a:buNone/>
            </a:pPr>
            <a:r>
              <a:rPr lang="en-US" sz="32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A107</a:t>
            </a:r>
          </a:p>
        </p:txBody>
      </p:sp>
      <p:sp>
        <p:nvSpPr>
          <p:cNvPr id="496" name="Google Shape;496;p60"/>
          <p:cNvSpPr txBox="1"/>
          <p:nvPr/>
        </p:nvSpPr>
        <p:spPr>
          <a:xfrm>
            <a:off x="762000" y="36576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Narrow" panose="020B0606020202030204"/>
              <a:buNone/>
            </a:pPr>
            <a:r>
              <a:rPr lang="en-US" sz="32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003</a:t>
            </a:r>
          </a:p>
        </p:txBody>
      </p:sp>
      <p:sp>
        <p:nvSpPr>
          <p:cNvPr id="497" name="Google Shape;497;p60"/>
          <p:cNvSpPr txBox="1"/>
          <p:nvPr/>
        </p:nvSpPr>
        <p:spPr>
          <a:xfrm>
            <a:off x="762000" y="30480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Narrow" panose="020B0606020202030204"/>
              <a:buNone/>
            </a:pPr>
            <a:r>
              <a:rPr lang="en-US" sz="32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002</a:t>
            </a:r>
          </a:p>
        </p:txBody>
      </p:sp>
      <p:sp>
        <p:nvSpPr>
          <p:cNvPr id="498" name="Google Shape;498;p60"/>
          <p:cNvSpPr txBox="1"/>
          <p:nvPr/>
        </p:nvSpPr>
        <p:spPr>
          <a:xfrm>
            <a:off x="762000" y="24384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Narrow" panose="020B0606020202030204"/>
              <a:buNone/>
            </a:pPr>
            <a:r>
              <a:rPr lang="en-US" sz="32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001</a:t>
            </a:r>
          </a:p>
        </p:txBody>
      </p:sp>
      <p:sp>
        <p:nvSpPr>
          <p:cNvPr id="499" name="Google Shape;499;p60"/>
          <p:cNvSpPr txBox="1"/>
          <p:nvPr/>
        </p:nvSpPr>
        <p:spPr>
          <a:xfrm>
            <a:off x="2057400" y="19050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Narrow" panose="020B0606020202030204"/>
              <a:buNone/>
            </a:pPr>
            <a:r>
              <a:rPr lang="en-US" sz="32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Memory</a:t>
            </a:r>
          </a:p>
        </p:txBody>
      </p:sp>
      <p:sp>
        <p:nvSpPr>
          <p:cNvPr id="500" name="Google Shape;500;p60"/>
          <p:cNvSpPr txBox="1"/>
          <p:nvPr/>
        </p:nvSpPr>
        <p:spPr>
          <a:xfrm>
            <a:off x="1752600" y="4343400"/>
            <a:ext cx="2286000" cy="609600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78</a:t>
            </a:r>
          </a:p>
        </p:txBody>
      </p:sp>
      <p:sp>
        <p:nvSpPr>
          <p:cNvPr id="501" name="Google Shape;501;p60"/>
          <p:cNvSpPr txBox="1"/>
          <p:nvPr/>
        </p:nvSpPr>
        <p:spPr>
          <a:xfrm>
            <a:off x="5486400" y="1600200"/>
            <a:ext cx="2362200" cy="6858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EFDE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 panose="02020503050405090304"/>
              <a:buNone/>
            </a:pPr>
            <a:r>
              <a:rPr lang="en-US" sz="2000" b="1" i="0" u="none">
                <a:solidFill>
                  <a:schemeClr val="l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 Unit</a:t>
            </a:r>
          </a:p>
        </p:txBody>
      </p:sp>
      <p:sp>
        <p:nvSpPr>
          <p:cNvPr id="502" name="Google Shape;502;p60"/>
          <p:cNvSpPr txBox="1"/>
          <p:nvPr/>
        </p:nvSpPr>
        <p:spPr>
          <a:xfrm>
            <a:off x="5638800" y="4414837"/>
            <a:ext cx="1295400" cy="685800"/>
          </a:xfrm>
          <a:prstGeom prst="rect">
            <a:avLst/>
          </a:prstGeom>
          <a:gradFill>
            <a:gsLst>
              <a:gs pos="0">
                <a:srgbClr val="799542"/>
              </a:gs>
              <a:gs pos="80000">
                <a:srgbClr val="A0C359"/>
              </a:gs>
              <a:gs pos="100000">
                <a:srgbClr val="A1C658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503" name="Google Shape;503;p60"/>
          <p:cNvSpPr txBox="1"/>
          <p:nvPr/>
        </p:nvSpPr>
        <p:spPr>
          <a:xfrm>
            <a:off x="5943600" y="3957637"/>
            <a:ext cx="1143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MAR</a:t>
            </a:r>
          </a:p>
        </p:txBody>
      </p:sp>
      <p:sp>
        <p:nvSpPr>
          <p:cNvPr id="504" name="Google Shape;504;p60"/>
          <p:cNvSpPr txBox="1"/>
          <p:nvPr/>
        </p:nvSpPr>
        <p:spPr>
          <a:xfrm>
            <a:off x="5943600" y="4567237"/>
            <a:ext cx="914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A107</a:t>
            </a:r>
          </a:p>
        </p:txBody>
      </p:sp>
      <p:grpSp>
        <p:nvGrpSpPr>
          <p:cNvPr id="505" name="Google Shape;505;p60"/>
          <p:cNvGrpSpPr/>
          <p:nvPr/>
        </p:nvGrpSpPr>
        <p:grpSpPr>
          <a:xfrm>
            <a:off x="3505200" y="2057400"/>
            <a:ext cx="1981200" cy="381000"/>
            <a:chOff x="1776" y="816"/>
            <a:chExt cx="1296" cy="672"/>
          </a:xfrm>
        </p:grpSpPr>
        <p:cxnSp>
          <p:nvCxnSpPr>
            <p:cNvPr id="506" name="Google Shape;506;p60"/>
            <p:cNvCxnSpPr/>
            <p:nvPr/>
          </p:nvCxnSpPr>
          <p:spPr>
            <a:xfrm rot="10800000">
              <a:off x="1776" y="816"/>
              <a:ext cx="1296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3000" dir="5400000">
                <a:srgbClr val="000000">
                  <a:alpha val="34901"/>
                </a:srgbClr>
              </a:outerShdw>
            </a:effectLst>
          </p:spPr>
        </p:cxnSp>
        <p:cxnSp>
          <p:nvCxnSpPr>
            <p:cNvPr id="507" name="Google Shape;507;p60"/>
            <p:cNvCxnSpPr/>
            <p:nvPr/>
          </p:nvCxnSpPr>
          <p:spPr>
            <a:xfrm>
              <a:off x="1776" y="816"/>
              <a:ext cx="0" cy="672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dist="23000" dir="5400000">
                <a:srgbClr val="000000">
                  <a:alpha val="34901"/>
                </a:srgbClr>
              </a:outerShdw>
            </a:effectLst>
          </p:spPr>
        </p:cxnSp>
      </p:grpSp>
      <p:cxnSp>
        <p:nvCxnSpPr>
          <p:cNvPr id="508" name="Google Shape;508;p60"/>
          <p:cNvCxnSpPr/>
          <p:nvPr/>
        </p:nvCxnSpPr>
        <p:spPr>
          <a:xfrm flipH="1">
            <a:off x="3962400" y="4648200"/>
            <a:ext cx="1600200" cy="152400"/>
          </a:xfrm>
          <a:prstGeom prst="bentConnector3">
            <a:avLst>
              <a:gd name="adj1" fmla="val 108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sp>
        <p:nvSpPr>
          <p:cNvPr id="509" name="Google Shape;509;p60"/>
          <p:cNvSpPr txBox="1"/>
          <p:nvPr/>
        </p:nvSpPr>
        <p:spPr>
          <a:xfrm>
            <a:off x="5791200" y="5253037"/>
            <a:ext cx="1143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MDR</a:t>
            </a:r>
          </a:p>
        </p:txBody>
      </p:sp>
      <p:cxnSp>
        <p:nvCxnSpPr>
          <p:cNvPr id="510" name="Google Shape;510;p60"/>
          <p:cNvCxnSpPr/>
          <p:nvPr/>
        </p:nvCxnSpPr>
        <p:spPr>
          <a:xfrm>
            <a:off x="4038600" y="4572000"/>
            <a:ext cx="1524000" cy="1371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sp>
        <p:nvSpPr>
          <p:cNvPr id="511" name="Google Shape;511;p60"/>
          <p:cNvSpPr txBox="1"/>
          <p:nvPr/>
        </p:nvSpPr>
        <p:spPr>
          <a:xfrm>
            <a:off x="5867400" y="5862637"/>
            <a:ext cx="914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78</a:t>
            </a:r>
          </a:p>
        </p:txBody>
      </p:sp>
      <p:sp>
        <p:nvSpPr>
          <p:cNvPr id="512" name="Google Shape;512;p60"/>
          <p:cNvSpPr txBox="1"/>
          <p:nvPr/>
        </p:nvSpPr>
        <p:spPr>
          <a:xfrm>
            <a:off x="5562600" y="2590800"/>
            <a:ext cx="3200400" cy="1219200"/>
          </a:xfrm>
          <a:prstGeom prst="rect">
            <a:avLst/>
          </a:prstGeom>
          <a:gradFill>
            <a:gsLst>
              <a:gs pos="0">
                <a:srgbClr val="177395"/>
              </a:gs>
              <a:gs pos="80000">
                <a:srgbClr val="2198C3"/>
              </a:gs>
              <a:gs pos="100000">
                <a:srgbClr val="1E9AC7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513" name="Google Shape;513;p60"/>
          <p:cNvSpPr txBox="1"/>
          <p:nvPr/>
        </p:nvSpPr>
        <p:spPr>
          <a:xfrm>
            <a:off x="6324600" y="3048000"/>
            <a:ext cx="2286000" cy="609600"/>
          </a:xfrm>
          <a:prstGeom prst="rect">
            <a:avLst/>
          </a:prstGeom>
          <a:solidFill>
            <a:srgbClr val="CC0000"/>
          </a:solidFill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Trebuchet MS" panose="020B0703020202090204"/>
              <a:buNone/>
            </a:pPr>
            <a:r>
              <a:rPr lang="en-US" sz="1600" b="1" i="0" u="none">
                <a:solidFill>
                  <a:srgbClr val="FFFF00"/>
                </a:solidFill>
                <a:latin typeface="Trebuchet MS" panose="020B0703020202090204"/>
                <a:ea typeface="Trebuchet MS" panose="020B0703020202090204"/>
                <a:cs typeface="Trebuchet MS" panose="020B0703020202090204"/>
                <a:sym typeface="Trebuchet MS" panose="020B0703020202090204"/>
              </a:rPr>
              <a:t> </a:t>
            </a:r>
          </a:p>
        </p:txBody>
      </p:sp>
      <p:sp>
        <p:nvSpPr>
          <p:cNvPr id="514" name="Google Shape;514;p60"/>
          <p:cNvSpPr txBox="1"/>
          <p:nvPr/>
        </p:nvSpPr>
        <p:spPr>
          <a:xfrm>
            <a:off x="6705600" y="2743200"/>
            <a:ext cx="175260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 panose="020B0606020202030204"/>
              <a:buNone/>
            </a:pPr>
            <a:r>
              <a:rPr lang="en-US" sz="16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Accumulator</a:t>
            </a:r>
          </a:p>
        </p:txBody>
      </p:sp>
      <p:sp>
        <p:nvSpPr>
          <p:cNvPr id="515" name="Google Shape;515;p60"/>
          <p:cNvSpPr txBox="1"/>
          <p:nvPr/>
        </p:nvSpPr>
        <p:spPr>
          <a:xfrm>
            <a:off x="7010400" y="3124200"/>
            <a:ext cx="1143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100</a:t>
            </a:r>
          </a:p>
        </p:txBody>
      </p:sp>
      <p:cxnSp>
        <p:nvCxnSpPr>
          <p:cNvPr id="516" name="Google Shape;516;p60"/>
          <p:cNvCxnSpPr/>
          <p:nvPr/>
        </p:nvCxnSpPr>
        <p:spPr>
          <a:xfrm rot="10800000" flipH="1">
            <a:off x="7010400" y="3657600"/>
            <a:ext cx="457200" cy="2395537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sp>
        <p:nvSpPr>
          <p:cNvPr id="517" name="Google Shape;517;p60"/>
          <p:cNvSpPr txBox="1"/>
          <p:nvPr/>
        </p:nvSpPr>
        <p:spPr>
          <a:xfrm>
            <a:off x="4114800" y="762000"/>
            <a:ext cx="50292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 panose="020B0604030504040204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(We want to add data stored in location A107 to ACC)</a:t>
            </a:r>
          </a:p>
        </p:txBody>
      </p:sp>
      <p:cxnSp>
        <p:nvCxnSpPr>
          <p:cNvPr id="518" name="Google Shape;518;p60"/>
          <p:cNvCxnSpPr/>
          <p:nvPr/>
        </p:nvCxnSpPr>
        <p:spPr>
          <a:xfrm rot="-5400000" flipH="1">
            <a:off x="7677150" y="2114550"/>
            <a:ext cx="647700" cy="304800"/>
          </a:xfrm>
          <a:prstGeom prst="bentConnector2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cxnSp>
        <p:nvCxnSpPr>
          <p:cNvPr id="519" name="Google Shape;519;p60"/>
          <p:cNvCxnSpPr/>
          <p:nvPr/>
        </p:nvCxnSpPr>
        <p:spPr>
          <a:xfrm rot="-5400000" flipH="1">
            <a:off x="3507600" y="3921900"/>
            <a:ext cx="4110000" cy="152400"/>
          </a:xfrm>
          <a:prstGeom prst="bentConnector3">
            <a:avLst>
              <a:gd name="adj1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sp>
        <p:nvSpPr>
          <p:cNvPr id="520" name="Google Shape;520;p60"/>
          <p:cNvSpPr txBox="1"/>
          <p:nvPr/>
        </p:nvSpPr>
        <p:spPr>
          <a:xfrm>
            <a:off x="7848600" y="4419600"/>
            <a:ext cx="1295400" cy="685800"/>
          </a:xfrm>
          <a:prstGeom prst="rect">
            <a:avLst/>
          </a:prstGeom>
          <a:gradFill>
            <a:gsLst>
              <a:gs pos="0">
                <a:srgbClr val="799542"/>
              </a:gs>
              <a:gs pos="80000">
                <a:srgbClr val="A0C359"/>
              </a:gs>
              <a:gs pos="100000">
                <a:srgbClr val="A1C658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503050405090304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xxxx</a:t>
            </a:r>
            <a:r>
              <a:rPr lang="en-US" sz="2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|</a:t>
            </a:r>
            <a:r>
              <a:rPr lang="en-US" sz="1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xxxxxxxx</a:t>
            </a:r>
          </a:p>
        </p:txBody>
      </p:sp>
      <p:sp>
        <p:nvSpPr>
          <p:cNvPr id="521" name="Google Shape;521;p60"/>
          <p:cNvSpPr txBox="1"/>
          <p:nvPr/>
        </p:nvSpPr>
        <p:spPr>
          <a:xfrm>
            <a:off x="7772400" y="4038600"/>
            <a:ext cx="1143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IR</a:t>
            </a:r>
          </a:p>
        </p:txBody>
      </p:sp>
      <p:cxnSp>
        <p:nvCxnSpPr>
          <p:cNvPr id="522" name="Google Shape;522;p60"/>
          <p:cNvCxnSpPr/>
          <p:nvPr/>
        </p:nvCxnSpPr>
        <p:spPr>
          <a:xfrm rot="10800000">
            <a:off x="6629400" y="4572000"/>
            <a:ext cx="2286000" cy="342900"/>
          </a:xfrm>
          <a:prstGeom prst="bentConnector5">
            <a:avLst>
              <a:gd name="adj1" fmla="val -2160"/>
              <a:gd name="adj2" fmla="val -36000"/>
              <a:gd name="adj3" fmla="val 1692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sp>
        <p:nvSpPr>
          <p:cNvPr id="523" name="Google Shape;523;p60"/>
          <p:cNvSpPr txBox="1"/>
          <p:nvPr/>
        </p:nvSpPr>
        <p:spPr>
          <a:xfrm>
            <a:off x="7010400" y="3124200"/>
            <a:ext cx="11430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703020202090204"/>
              <a:buNone/>
            </a:pPr>
            <a:r>
              <a:rPr lang="en-US" sz="2400" b="0" i="0" u="none">
                <a:solidFill>
                  <a:schemeClr val="dk1"/>
                </a:solidFill>
                <a:latin typeface="Trebuchet MS" panose="020B0703020202090204"/>
                <a:ea typeface="Trebuchet MS" panose="020B0703020202090204"/>
                <a:cs typeface="Trebuchet MS" panose="020B0703020202090204"/>
                <a:sym typeface="Trebuchet MS" panose="020B0703020202090204"/>
              </a:rPr>
              <a:t>178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Fetch the Data</a:t>
            </a:r>
          </a:p>
        </p:txBody>
      </p:sp>
      <p:sp>
        <p:nvSpPr>
          <p:cNvPr id="529" name="Google Shape;529;p61"/>
          <p:cNvSpPr txBox="1"/>
          <p:nvPr/>
        </p:nvSpPr>
        <p:spPr>
          <a:xfrm>
            <a:off x="5638800" y="5786437"/>
            <a:ext cx="1371600" cy="533400"/>
          </a:xfrm>
          <a:prstGeom prst="rect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530" name="Google Shape;530;p61"/>
          <p:cNvSpPr txBox="1"/>
          <p:nvPr/>
        </p:nvSpPr>
        <p:spPr>
          <a:xfrm>
            <a:off x="1752600" y="2438400"/>
            <a:ext cx="22860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</a:p>
        </p:txBody>
      </p:sp>
      <p:sp>
        <p:nvSpPr>
          <p:cNvPr id="531" name="Google Shape;531;p61"/>
          <p:cNvSpPr txBox="1"/>
          <p:nvPr/>
        </p:nvSpPr>
        <p:spPr>
          <a:xfrm>
            <a:off x="1752600" y="3048000"/>
            <a:ext cx="22860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Ins-1</a:t>
            </a:r>
          </a:p>
        </p:txBody>
      </p:sp>
      <p:sp>
        <p:nvSpPr>
          <p:cNvPr id="532" name="Google Shape;532;p61"/>
          <p:cNvSpPr txBox="1"/>
          <p:nvPr/>
        </p:nvSpPr>
        <p:spPr>
          <a:xfrm>
            <a:off x="1752600" y="3657600"/>
            <a:ext cx="22860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</a:p>
        </p:txBody>
      </p:sp>
      <p:sp>
        <p:nvSpPr>
          <p:cNvPr id="533" name="Google Shape;533;p61"/>
          <p:cNvSpPr txBox="1"/>
          <p:nvPr/>
        </p:nvSpPr>
        <p:spPr>
          <a:xfrm>
            <a:off x="1752600" y="4267200"/>
            <a:ext cx="22860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78</a:t>
            </a:r>
          </a:p>
        </p:txBody>
      </p:sp>
      <p:sp>
        <p:nvSpPr>
          <p:cNvPr id="534" name="Google Shape;534;p61"/>
          <p:cNvSpPr txBox="1"/>
          <p:nvPr/>
        </p:nvSpPr>
        <p:spPr>
          <a:xfrm>
            <a:off x="1752600" y="4876800"/>
            <a:ext cx="22860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13</a:t>
            </a:r>
          </a:p>
        </p:txBody>
      </p:sp>
      <p:sp>
        <p:nvSpPr>
          <p:cNvPr id="535" name="Google Shape;535;p61"/>
          <p:cNvSpPr txBox="1"/>
          <p:nvPr/>
        </p:nvSpPr>
        <p:spPr>
          <a:xfrm>
            <a:off x="1752600" y="5486400"/>
            <a:ext cx="22860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AC</a:t>
            </a:r>
          </a:p>
        </p:txBody>
      </p:sp>
      <p:sp>
        <p:nvSpPr>
          <p:cNvPr id="536" name="Google Shape;536;p61"/>
          <p:cNvSpPr txBox="1"/>
          <p:nvPr/>
        </p:nvSpPr>
        <p:spPr>
          <a:xfrm>
            <a:off x="762000" y="54864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Narrow" panose="020B0606020202030204"/>
              <a:buNone/>
            </a:pPr>
            <a:r>
              <a:rPr lang="en-US" sz="32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A109</a:t>
            </a:r>
          </a:p>
        </p:txBody>
      </p:sp>
      <p:sp>
        <p:nvSpPr>
          <p:cNvPr id="537" name="Google Shape;537;p61"/>
          <p:cNvSpPr txBox="1"/>
          <p:nvPr/>
        </p:nvSpPr>
        <p:spPr>
          <a:xfrm>
            <a:off x="762000" y="48768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Narrow" panose="020B0606020202030204"/>
              <a:buNone/>
            </a:pPr>
            <a:r>
              <a:rPr lang="en-US" sz="32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A108</a:t>
            </a:r>
          </a:p>
        </p:txBody>
      </p:sp>
      <p:sp>
        <p:nvSpPr>
          <p:cNvPr id="538" name="Google Shape;538;p61"/>
          <p:cNvSpPr txBox="1"/>
          <p:nvPr/>
        </p:nvSpPr>
        <p:spPr>
          <a:xfrm>
            <a:off x="762000" y="42672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Narrow" panose="020B0606020202030204"/>
              <a:buNone/>
            </a:pPr>
            <a:r>
              <a:rPr lang="en-US" sz="32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A107</a:t>
            </a:r>
          </a:p>
        </p:txBody>
      </p:sp>
      <p:sp>
        <p:nvSpPr>
          <p:cNvPr id="539" name="Google Shape;539;p61"/>
          <p:cNvSpPr txBox="1"/>
          <p:nvPr/>
        </p:nvSpPr>
        <p:spPr>
          <a:xfrm>
            <a:off x="762000" y="36576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Narrow" panose="020B0606020202030204"/>
              <a:buNone/>
            </a:pPr>
            <a:r>
              <a:rPr lang="en-US" sz="32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003</a:t>
            </a:r>
          </a:p>
        </p:txBody>
      </p:sp>
      <p:sp>
        <p:nvSpPr>
          <p:cNvPr id="540" name="Google Shape;540;p61"/>
          <p:cNvSpPr txBox="1"/>
          <p:nvPr/>
        </p:nvSpPr>
        <p:spPr>
          <a:xfrm>
            <a:off x="762000" y="30480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Narrow" panose="020B0606020202030204"/>
              <a:buNone/>
            </a:pPr>
            <a:r>
              <a:rPr lang="en-US" sz="32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002</a:t>
            </a:r>
          </a:p>
        </p:txBody>
      </p:sp>
      <p:sp>
        <p:nvSpPr>
          <p:cNvPr id="541" name="Google Shape;541;p61"/>
          <p:cNvSpPr txBox="1"/>
          <p:nvPr/>
        </p:nvSpPr>
        <p:spPr>
          <a:xfrm>
            <a:off x="762000" y="24384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Narrow" panose="020B0606020202030204"/>
              <a:buNone/>
            </a:pPr>
            <a:r>
              <a:rPr lang="en-US" sz="32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001</a:t>
            </a:r>
          </a:p>
        </p:txBody>
      </p:sp>
      <p:sp>
        <p:nvSpPr>
          <p:cNvPr id="542" name="Google Shape;542;p61"/>
          <p:cNvSpPr txBox="1"/>
          <p:nvPr/>
        </p:nvSpPr>
        <p:spPr>
          <a:xfrm>
            <a:off x="2057400" y="19050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Narrow" panose="020B0606020202030204"/>
              <a:buNone/>
            </a:pPr>
            <a:r>
              <a:rPr lang="en-US" sz="32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Memory</a:t>
            </a:r>
          </a:p>
        </p:txBody>
      </p:sp>
      <p:sp>
        <p:nvSpPr>
          <p:cNvPr id="543" name="Google Shape;543;p61"/>
          <p:cNvSpPr txBox="1"/>
          <p:nvPr/>
        </p:nvSpPr>
        <p:spPr>
          <a:xfrm>
            <a:off x="1752600" y="4267200"/>
            <a:ext cx="2286000" cy="609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78</a:t>
            </a:r>
          </a:p>
        </p:txBody>
      </p:sp>
      <p:sp>
        <p:nvSpPr>
          <p:cNvPr id="544" name="Google Shape;544;p61"/>
          <p:cNvSpPr txBox="1"/>
          <p:nvPr/>
        </p:nvSpPr>
        <p:spPr>
          <a:xfrm>
            <a:off x="5486400" y="1600200"/>
            <a:ext cx="2362200" cy="6858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EFDE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 panose="02020503050405090304"/>
              <a:buNone/>
            </a:pPr>
            <a:r>
              <a:rPr lang="en-US" sz="2000" b="1" i="0" u="none">
                <a:solidFill>
                  <a:schemeClr val="lt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 Unit</a:t>
            </a:r>
          </a:p>
        </p:txBody>
      </p:sp>
      <p:sp>
        <p:nvSpPr>
          <p:cNvPr id="545" name="Google Shape;545;p61"/>
          <p:cNvSpPr txBox="1"/>
          <p:nvPr/>
        </p:nvSpPr>
        <p:spPr>
          <a:xfrm>
            <a:off x="5638800" y="4414837"/>
            <a:ext cx="1295400" cy="685800"/>
          </a:xfrm>
          <a:prstGeom prst="rect">
            <a:avLst/>
          </a:prstGeom>
          <a:gradFill>
            <a:gsLst>
              <a:gs pos="0">
                <a:srgbClr val="799542"/>
              </a:gs>
              <a:gs pos="80000">
                <a:srgbClr val="A0C359"/>
              </a:gs>
              <a:gs pos="100000">
                <a:srgbClr val="A1C658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546" name="Google Shape;546;p61"/>
          <p:cNvSpPr txBox="1"/>
          <p:nvPr/>
        </p:nvSpPr>
        <p:spPr>
          <a:xfrm>
            <a:off x="5943600" y="3957637"/>
            <a:ext cx="1143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MAR</a:t>
            </a:r>
          </a:p>
        </p:txBody>
      </p:sp>
      <p:sp>
        <p:nvSpPr>
          <p:cNvPr id="547" name="Google Shape;547;p61"/>
          <p:cNvSpPr txBox="1"/>
          <p:nvPr/>
        </p:nvSpPr>
        <p:spPr>
          <a:xfrm>
            <a:off x="5943600" y="4567237"/>
            <a:ext cx="914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A108</a:t>
            </a:r>
          </a:p>
        </p:txBody>
      </p:sp>
      <p:grpSp>
        <p:nvGrpSpPr>
          <p:cNvPr id="548" name="Google Shape;548;p61"/>
          <p:cNvGrpSpPr/>
          <p:nvPr/>
        </p:nvGrpSpPr>
        <p:grpSpPr>
          <a:xfrm>
            <a:off x="3505200" y="2057400"/>
            <a:ext cx="1981200" cy="381000"/>
            <a:chOff x="1776" y="816"/>
            <a:chExt cx="1296" cy="672"/>
          </a:xfrm>
        </p:grpSpPr>
        <p:cxnSp>
          <p:nvCxnSpPr>
            <p:cNvPr id="549" name="Google Shape;549;p61"/>
            <p:cNvCxnSpPr/>
            <p:nvPr/>
          </p:nvCxnSpPr>
          <p:spPr>
            <a:xfrm rot="10800000">
              <a:off x="1776" y="816"/>
              <a:ext cx="1296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3000" dir="5400000">
                <a:srgbClr val="000000">
                  <a:alpha val="34901"/>
                </a:srgbClr>
              </a:outerShdw>
            </a:effectLst>
          </p:spPr>
        </p:cxnSp>
        <p:cxnSp>
          <p:nvCxnSpPr>
            <p:cNvPr id="550" name="Google Shape;550;p61"/>
            <p:cNvCxnSpPr/>
            <p:nvPr/>
          </p:nvCxnSpPr>
          <p:spPr>
            <a:xfrm>
              <a:off x="1776" y="816"/>
              <a:ext cx="0" cy="672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dist="23000" dir="5400000">
                <a:srgbClr val="000000">
                  <a:alpha val="34901"/>
                </a:srgbClr>
              </a:outerShdw>
            </a:effectLst>
          </p:spPr>
        </p:cxnSp>
      </p:grpSp>
      <p:cxnSp>
        <p:nvCxnSpPr>
          <p:cNvPr id="551" name="Google Shape;551;p61"/>
          <p:cNvCxnSpPr/>
          <p:nvPr/>
        </p:nvCxnSpPr>
        <p:spPr>
          <a:xfrm flipH="1">
            <a:off x="4038600" y="4648200"/>
            <a:ext cx="1524000" cy="533400"/>
          </a:xfrm>
          <a:prstGeom prst="bentConnector3">
            <a:avLst>
              <a:gd name="adj1" fmla="val 108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sp>
        <p:nvSpPr>
          <p:cNvPr id="552" name="Google Shape;552;p61"/>
          <p:cNvSpPr txBox="1"/>
          <p:nvPr/>
        </p:nvSpPr>
        <p:spPr>
          <a:xfrm>
            <a:off x="5791200" y="5253037"/>
            <a:ext cx="1143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MDR</a:t>
            </a:r>
          </a:p>
        </p:txBody>
      </p:sp>
      <p:cxnSp>
        <p:nvCxnSpPr>
          <p:cNvPr id="553" name="Google Shape;553;p61"/>
          <p:cNvCxnSpPr/>
          <p:nvPr/>
        </p:nvCxnSpPr>
        <p:spPr>
          <a:xfrm rot="10800000">
            <a:off x="3962400" y="5334000"/>
            <a:ext cx="1676400" cy="719137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sp>
        <p:nvSpPr>
          <p:cNvPr id="554" name="Google Shape;554;p61"/>
          <p:cNvSpPr txBox="1"/>
          <p:nvPr/>
        </p:nvSpPr>
        <p:spPr>
          <a:xfrm>
            <a:off x="5791200" y="5867400"/>
            <a:ext cx="914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100</a:t>
            </a:r>
          </a:p>
        </p:txBody>
      </p:sp>
      <p:sp>
        <p:nvSpPr>
          <p:cNvPr id="555" name="Google Shape;555;p61"/>
          <p:cNvSpPr txBox="1"/>
          <p:nvPr/>
        </p:nvSpPr>
        <p:spPr>
          <a:xfrm>
            <a:off x="5562600" y="2590800"/>
            <a:ext cx="3200400" cy="1219200"/>
          </a:xfrm>
          <a:prstGeom prst="rect">
            <a:avLst/>
          </a:prstGeom>
          <a:gradFill>
            <a:gsLst>
              <a:gs pos="0">
                <a:srgbClr val="177395"/>
              </a:gs>
              <a:gs pos="80000">
                <a:srgbClr val="2198C3"/>
              </a:gs>
              <a:gs pos="100000">
                <a:srgbClr val="1E9AC7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556" name="Google Shape;556;p61"/>
          <p:cNvSpPr txBox="1"/>
          <p:nvPr/>
        </p:nvSpPr>
        <p:spPr>
          <a:xfrm>
            <a:off x="6324600" y="3048000"/>
            <a:ext cx="2286000" cy="609600"/>
          </a:xfrm>
          <a:prstGeom prst="rect">
            <a:avLst/>
          </a:prstGeom>
          <a:solidFill>
            <a:srgbClr val="CC0000"/>
          </a:solidFill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Trebuchet MS" panose="020B0703020202090204"/>
              <a:buNone/>
            </a:pPr>
            <a:r>
              <a:rPr lang="en-US" sz="1600" b="1" i="0" u="none">
                <a:solidFill>
                  <a:srgbClr val="FFFF00"/>
                </a:solidFill>
                <a:latin typeface="Trebuchet MS" panose="020B0703020202090204"/>
                <a:ea typeface="Trebuchet MS" panose="020B0703020202090204"/>
                <a:cs typeface="Trebuchet MS" panose="020B0703020202090204"/>
                <a:sym typeface="Trebuchet MS" panose="020B0703020202090204"/>
              </a:rPr>
              <a:t> </a:t>
            </a:r>
          </a:p>
        </p:txBody>
      </p:sp>
      <p:sp>
        <p:nvSpPr>
          <p:cNvPr id="557" name="Google Shape;557;p61"/>
          <p:cNvSpPr txBox="1"/>
          <p:nvPr/>
        </p:nvSpPr>
        <p:spPr>
          <a:xfrm>
            <a:off x="6705600" y="2743200"/>
            <a:ext cx="175260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 panose="020B0606020202030204"/>
              <a:buNone/>
            </a:pPr>
            <a:r>
              <a:rPr lang="en-US" sz="16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Accumulator</a:t>
            </a:r>
          </a:p>
        </p:txBody>
      </p:sp>
      <p:sp>
        <p:nvSpPr>
          <p:cNvPr id="558" name="Google Shape;558;p61"/>
          <p:cNvSpPr txBox="1"/>
          <p:nvPr/>
        </p:nvSpPr>
        <p:spPr>
          <a:xfrm>
            <a:off x="6858000" y="3124200"/>
            <a:ext cx="1143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100</a:t>
            </a:r>
          </a:p>
        </p:txBody>
      </p:sp>
      <p:cxnSp>
        <p:nvCxnSpPr>
          <p:cNvPr id="559" name="Google Shape;559;p61"/>
          <p:cNvCxnSpPr/>
          <p:nvPr/>
        </p:nvCxnSpPr>
        <p:spPr>
          <a:xfrm rot="5400000">
            <a:off x="6193631" y="4474368"/>
            <a:ext cx="2395537" cy="762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sp>
        <p:nvSpPr>
          <p:cNvPr id="560" name="Google Shape;560;p61"/>
          <p:cNvSpPr txBox="1"/>
          <p:nvPr/>
        </p:nvSpPr>
        <p:spPr>
          <a:xfrm>
            <a:off x="3962400" y="762000"/>
            <a:ext cx="50292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 panose="020B0604030504040204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(We want to write data stored in Accumulator to A108)</a:t>
            </a:r>
          </a:p>
        </p:txBody>
      </p:sp>
      <p:cxnSp>
        <p:nvCxnSpPr>
          <p:cNvPr id="561" name="Google Shape;561;p61"/>
          <p:cNvCxnSpPr/>
          <p:nvPr/>
        </p:nvCxnSpPr>
        <p:spPr>
          <a:xfrm rot="-5400000" flipH="1">
            <a:off x="3507600" y="3921900"/>
            <a:ext cx="4110000" cy="152400"/>
          </a:xfrm>
          <a:prstGeom prst="bentConnector3">
            <a:avLst>
              <a:gd name="adj1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cxnSp>
        <p:nvCxnSpPr>
          <p:cNvPr id="562" name="Google Shape;562;p61"/>
          <p:cNvCxnSpPr/>
          <p:nvPr/>
        </p:nvCxnSpPr>
        <p:spPr>
          <a:xfrm rot="-5400000" flipH="1">
            <a:off x="7677150" y="2114550"/>
            <a:ext cx="647700" cy="304800"/>
          </a:xfrm>
          <a:prstGeom prst="bentConnector2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sp>
        <p:nvSpPr>
          <p:cNvPr id="563" name="Google Shape;563;p61"/>
          <p:cNvSpPr txBox="1"/>
          <p:nvPr/>
        </p:nvSpPr>
        <p:spPr>
          <a:xfrm>
            <a:off x="2590800" y="4953000"/>
            <a:ext cx="838200" cy="46196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 panose="020B0606020202030204"/>
              <a:buNone/>
            </a:pPr>
            <a:r>
              <a:rPr lang="en-US" sz="2400" b="1" i="0" u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  100</a:t>
            </a:r>
          </a:p>
        </p:txBody>
      </p:sp>
      <p:sp>
        <p:nvSpPr>
          <p:cNvPr id="564" name="Google Shape;564;p61"/>
          <p:cNvSpPr txBox="1"/>
          <p:nvPr/>
        </p:nvSpPr>
        <p:spPr>
          <a:xfrm>
            <a:off x="7848600" y="4419600"/>
            <a:ext cx="1295400" cy="685800"/>
          </a:xfrm>
          <a:prstGeom prst="rect">
            <a:avLst/>
          </a:prstGeom>
          <a:gradFill>
            <a:gsLst>
              <a:gs pos="0">
                <a:srgbClr val="799542"/>
              </a:gs>
              <a:gs pos="80000">
                <a:srgbClr val="A0C359"/>
              </a:gs>
              <a:gs pos="100000">
                <a:srgbClr val="A1C658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503050405090304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xxxx</a:t>
            </a:r>
            <a:r>
              <a:rPr lang="en-US" sz="2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|</a:t>
            </a:r>
            <a:r>
              <a:rPr lang="en-US" sz="1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xxxxxxxx</a:t>
            </a:r>
          </a:p>
        </p:txBody>
      </p:sp>
      <p:cxnSp>
        <p:nvCxnSpPr>
          <p:cNvPr id="565" name="Google Shape;565;p61"/>
          <p:cNvCxnSpPr/>
          <p:nvPr/>
        </p:nvCxnSpPr>
        <p:spPr>
          <a:xfrm rot="10800000">
            <a:off x="6629400" y="4572000"/>
            <a:ext cx="2286000" cy="342900"/>
          </a:xfrm>
          <a:prstGeom prst="bentConnector5">
            <a:avLst>
              <a:gd name="adj1" fmla="val -2160"/>
              <a:gd name="adj2" fmla="val -36000"/>
              <a:gd name="adj3" fmla="val 1692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2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Data Fetch</a:t>
            </a:r>
          </a:p>
        </p:txBody>
      </p:sp>
      <p:sp>
        <p:nvSpPr>
          <p:cNvPr id="572" name="Google Shape;572;p62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IR is examined(Decoding)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If indirect addressing has been used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Right most N bits of MBR transferred to MAR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Control unit requests memory read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Result (address of operand) moved to MBR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3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 panose="02020503050405090304"/>
              <a:buNone/>
            </a:pPr>
            <a:r>
              <a:rPr lang="en-US" sz="4000" u="sng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Registers</a:t>
            </a:r>
            <a:br>
              <a:rPr lang="en-US" sz="4000" u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</a:br>
            <a:endParaRPr lang="en-US" sz="4000" u="none">
              <a:solidFill>
                <a:schemeClr val="dk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578" name="Google Shape;578;p63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 panose="02020503050405090304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 </a:t>
            </a:r>
            <a:r>
              <a:rPr lang="en-US" sz="2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register is a single permanent storage location within the CPU used for a particular purpose.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 panose="02020503050405090304"/>
              <a:buNone/>
            </a:pPr>
            <a:endParaRPr sz="2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 panose="02020503050405090304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• Examples of registers:</a:t>
            </a:r>
          </a:p>
          <a:p>
            <a:pPr marL="1600200" marR="0" lvl="3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– Program counter (PC)</a:t>
            </a:r>
          </a:p>
          <a:p>
            <a:pPr marL="1600200" marR="0" lvl="3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– Instruction register (IR)</a:t>
            </a:r>
          </a:p>
          <a:p>
            <a:pPr marL="1600200" marR="0" lvl="3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– Memory address register (MAR)</a:t>
            </a:r>
          </a:p>
          <a:p>
            <a:pPr marL="1600200" marR="0" lvl="3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– Memory data register (MDR)</a:t>
            </a:r>
          </a:p>
          <a:p>
            <a:pPr marL="1600200" marR="0" lvl="3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– Accumulator (ACC)</a:t>
            </a:r>
          </a:p>
          <a:p>
            <a:pPr marL="1600200" marR="0" lvl="3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– Status register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 panose="02020503050405090304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• General purpose registers </a:t>
            </a:r>
          </a:p>
          <a:p>
            <a:pPr marL="1600200" marR="0" lvl="3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– Included on some CPUs</a:t>
            </a:r>
          </a:p>
          <a:p>
            <a:pPr marL="1600200" marR="0" lvl="3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– Used for high-speed temporary storage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4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Program Counter ( PC )</a:t>
            </a:r>
          </a:p>
        </p:txBody>
      </p:sp>
      <p:sp>
        <p:nvSpPr>
          <p:cNvPr id="584" name="Google Shape;584;p64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dedicated register in the CPU.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Contains the address in memory of the current instruction being executed.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Incremented automatically after each instruction.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Usually initialize to zero when machine starts, or is reset.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John Von Neumann </a:t>
            </a:r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457200" y="297180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 panose="00000500000000020000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" panose="00000500000000020000"/>
                <a:ea typeface="Times" panose="00000500000000020000"/>
                <a:cs typeface="Times" panose="00000500000000020000"/>
                <a:sym typeface="Times" panose="00000500000000020000"/>
              </a:rPr>
              <a:t>It was required re-wire and re-design the machine to run a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 panose="00000500000000020000"/>
              <a:buNone/>
            </a:pPr>
            <a:r>
              <a:rPr lang="en-US" sz="2000" b="0" i="0" u="none">
                <a:solidFill>
                  <a:schemeClr val="dk1"/>
                </a:solidFill>
                <a:latin typeface="Times" panose="00000500000000020000"/>
                <a:ea typeface="Times" panose="00000500000000020000"/>
                <a:cs typeface="Times" panose="00000500000000020000"/>
                <a:sym typeface="Times" panose="00000500000000020000"/>
              </a:rPr>
              <a:t>    different programs. It was a manual and very tedious task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 panose="00000500000000020000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" panose="00000500000000020000"/>
                <a:ea typeface="Times" panose="00000500000000020000"/>
                <a:cs typeface="Times" panose="00000500000000020000"/>
                <a:sym typeface="Times" panose="00000500000000020000"/>
              </a:rPr>
              <a:t>Von Neumann proposed that  programs and data can be stored in a memory device and instead of rewiring the machine we can change the program easily. </a:t>
            </a:r>
            <a:r>
              <a:rPr lang="en-US" sz="2000" b="1" i="0" u="none">
                <a:solidFill>
                  <a:schemeClr val="dk1"/>
                </a:solidFill>
                <a:latin typeface="Times" panose="00000500000000020000"/>
                <a:ea typeface="Times" panose="00000500000000020000"/>
                <a:cs typeface="Times" panose="00000500000000020000"/>
                <a:sym typeface="Times" panose="00000500000000020000"/>
              </a:rPr>
              <a:t>(Stored Program Concept)</a:t>
            </a: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43600" y="1143000"/>
            <a:ext cx="19462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5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Instruction Register ( IR )</a:t>
            </a:r>
          </a:p>
        </p:txBody>
      </p:sp>
      <p:sp>
        <p:nvSpPr>
          <p:cNvPr id="591" name="Google Shape;591;p65"/>
          <p:cNvSpPr txBox="1">
            <a:spLocks noGrp="1"/>
          </p:cNvSpPr>
          <p:nvPr>
            <p:ph type="body" idx="1"/>
          </p:nvPr>
        </p:nvSpPr>
        <p:spPr>
          <a:xfrm>
            <a:off x="457200" y="5181600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592" name="Google Shape;592;p65"/>
          <p:cNvSpPr txBox="1"/>
          <p:nvPr/>
        </p:nvSpPr>
        <p:spPr>
          <a:xfrm>
            <a:off x="609600" y="1524000"/>
            <a:ext cx="7848600" cy="914400"/>
          </a:xfrm>
          <a:prstGeom prst="rect">
            <a:avLst/>
          </a:prstGeom>
          <a:solidFill>
            <a:srgbClr val="D1E9F2"/>
          </a:solidFill>
          <a:ln w="25400" cap="flat" cmpd="sng">
            <a:solidFill>
              <a:srgbClr val="758A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dedicated register in the CPU which contains the actual current instruction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593" name="Google Shape;593;p65"/>
          <p:cNvSpPr/>
          <p:nvPr/>
        </p:nvSpPr>
        <p:spPr>
          <a:xfrm rot="5400000">
            <a:off x="3810000" y="2057400"/>
            <a:ext cx="838200" cy="1600200"/>
          </a:xfrm>
          <a:prstGeom prst="leftBrace">
            <a:avLst>
              <a:gd name="adj1" fmla="val 942"/>
              <a:gd name="adj2" fmla="val 10800"/>
            </a:avLst>
          </a:prstGeom>
          <a:noFill/>
          <a:ln w="9525" cap="flat" cmpd="sng">
            <a:solidFill>
              <a:srgbClr val="9EBB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594" name="Google Shape;594;p65"/>
          <p:cNvSpPr txBox="1"/>
          <p:nvPr/>
        </p:nvSpPr>
        <p:spPr>
          <a:xfrm>
            <a:off x="1219200" y="3200400"/>
            <a:ext cx="6248400" cy="685800"/>
          </a:xfrm>
          <a:prstGeom prst="rect">
            <a:avLst/>
          </a:prstGeom>
          <a:solidFill>
            <a:srgbClr val="D1E9F2"/>
          </a:solidFill>
          <a:ln w="25400" cap="flat" cmpd="sng">
            <a:solidFill>
              <a:srgbClr val="758A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Op Code + Address</a:t>
            </a:r>
          </a:p>
        </p:txBody>
      </p:sp>
      <p:sp>
        <p:nvSpPr>
          <p:cNvPr id="595" name="Google Shape;595;p65"/>
          <p:cNvSpPr txBox="1"/>
          <p:nvPr/>
        </p:nvSpPr>
        <p:spPr>
          <a:xfrm>
            <a:off x="762000" y="4267200"/>
            <a:ext cx="2286000" cy="609600"/>
          </a:xfrm>
          <a:prstGeom prst="rect">
            <a:avLst/>
          </a:prstGeom>
          <a:solidFill>
            <a:srgbClr val="F5F8F1"/>
          </a:solidFill>
          <a:ln w="25400" cap="flat" cmpd="sng">
            <a:solidFill>
              <a:srgbClr val="758A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1" i="0" u="none">
              <a:solidFill>
                <a:srgbClr val="FEFDE3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What To Do</a:t>
            </a:r>
          </a:p>
        </p:txBody>
      </p:sp>
      <p:sp>
        <p:nvSpPr>
          <p:cNvPr id="596" name="Google Shape;596;p65"/>
          <p:cNvSpPr txBox="1"/>
          <p:nvPr/>
        </p:nvSpPr>
        <p:spPr>
          <a:xfrm>
            <a:off x="5334000" y="4191000"/>
            <a:ext cx="2514600" cy="685800"/>
          </a:xfrm>
          <a:prstGeom prst="rect">
            <a:avLst/>
          </a:prstGeom>
          <a:solidFill>
            <a:srgbClr val="ECF2E1"/>
          </a:solidFill>
          <a:ln w="25400" cap="flat" cmpd="sng">
            <a:solidFill>
              <a:srgbClr val="758A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Location of Data</a:t>
            </a:r>
          </a:p>
        </p:txBody>
      </p:sp>
      <p:sp>
        <p:nvSpPr>
          <p:cNvPr id="597" name="Google Shape;597;p65"/>
          <p:cNvSpPr txBox="1"/>
          <p:nvPr/>
        </p:nvSpPr>
        <p:spPr>
          <a:xfrm>
            <a:off x="457200" y="5715000"/>
            <a:ext cx="2667000" cy="609600"/>
          </a:xfrm>
          <a:prstGeom prst="rect">
            <a:avLst/>
          </a:prstGeom>
          <a:solidFill>
            <a:srgbClr val="FFFFF9"/>
          </a:solidFill>
          <a:ln w="25400" cap="flat" cmpd="sng">
            <a:solidFill>
              <a:srgbClr val="758A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Simple 16-bit example: </a:t>
            </a:r>
          </a:p>
        </p:txBody>
      </p:sp>
      <p:sp>
        <p:nvSpPr>
          <p:cNvPr id="598" name="Google Shape;598;p65"/>
          <p:cNvSpPr txBox="1"/>
          <p:nvPr/>
        </p:nvSpPr>
        <p:spPr>
          <a:xfrm>
            <a:off x="5334000" y="5715000"/>
            <a:ext cx="2895600" cy="533400"/>
          </a:xfrm>
          <a:prstGeom prst="rect">
            <a:avLst/>
          </a:prstGeom>
          <a:solidFill>
            <a:srgbClr val="FFFFF9"/>
          </a:solidFill>
          <a:ln w="25400" cap="flat" cmpd="sng">
            <a:solidFill>
              <a:srgbClr val="758A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endParaRPr sz="2400" b="0" i="0" u="none">
              <a:solidFill>
                <a:srgbClr val="FEFDE3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503050405090304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1101 101101100100</a:t>
            </a:r>
          </a:p>
        </p:txBody>
      </p:sp>
      <p:cxnSp>
        <p:nvCxnSpPr>
          <p:cNvPr id="599" name="Google Shape;599;p65"/>
          <p:cNvCxnSpPr/>
          <p:nvPr/>
        </p:nvCxnSpPr>
        <p:spPr>
          <a:xfrm flipH="1">
            <a:off x="2286000" y="3962400"/>
            <a:ext cx="457200" cy="304800"/>
          </a:xfrm>
          <a:prstGeom prst="straightConnector1">
            <a:avLst/>
          </a:prstGeom>
          <a:noFill/>
          <a:ln w="9525" cap="flat" cmpd="sng">
            <a:solidFill>
              <a:srgbClr val="9EBB64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00" name="Google Shape;600;p65"/>
          <p:cNvCxnSpPr/>
          <p:nvPr/>
        </p:nvCxnSpPr>
        <p:spPr>
          <a:xfrm>
            <a:off x="5562600" y="3886200"/>
            <a:ext cx="685800" cy="228600"/>
          </a:xfrm>
          <a:prstGeom prst="straightConnector1">
            <a:avLst/>
          </a:prstGeom>
          <a:noFill/>
          <a:ln w="9525" cap="flat" cmpd="sng">
            <a:solidFill>
              <a:srgbClr val="9EBB64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01" name="Google Shape;601;p65"/>
          <p:cNvCxnSpPr/>
          <p:nvPr/>
        </p:nvCxnSpPr>
        <p:spPr>
          <a:xfrm rot="-5400000" flipH="1">
            <a:off x="6191250" y="5276850"/>
            <a:ext cx="838200" cy="38100"/>
          </a:xfrm>
          <a:prstGeom prst="straightConnector1">
            <a:avLst/>
          </a:prstGeom>
          <a:noFill/>
          <a:ln w="9525" cap="flat" cmpd="sng">
            <a:solidFill>
              <a:srgbClr val="9EBB64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02" name="Google Shape;602;p65"/>
          <p:cNvCxnSpPr/>
          <p:nvPr/>
        </p:nvCxnSpPr>
        <p:spPr>
          <a:xfrm rot="-5400000" flipH="1">
            <a:off x="3733800" y="3048000"/>
            <a:ext cx="762000" cy="4419600"/>
          </a:xfrm>
          <a:prstGeom prst="straightConnector1">
            <a:avLst/>
          </a:prstGeom>
          <a:noFill/>
          <a:ln w="9525" cap="flat" cmpd="sng">
            <a:solidFill>
              <a:srgbClr val="9EBB64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6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Memory registers</a:t>
            </a:r>
          </a:p>
        </p:txBody>
      </p:sp>
      <p:sp>
        <p:nvSpPr>
          <p:cNvPr id="608" name="Google Shape;608;p66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r>
              <a:rPr lang="en-US" sz="3200" b="1" i="0" u="sng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Memory Address Register (MAR)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Contains Address in memory to find or place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r>
              <a:rPr lang="en-US" sz="3200" b="1" i="0" u="sng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Memory Data Register (MDR)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Contains Actual Data to be placed in location given in MAR, or which has been retrieved from location given in MAR.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7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Accumulator</a:t>
            </a:r>
          </a:p>
        </p:txBody>
      </p:sp>
      <p:sp>
        <p:nvSpPr>
          <p:cNvPr id="614" name="Google Shape;614;p67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dedicated register (or set of registers) in the CPU used for the actual manipulation of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Default source (or destination) register.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Usually contains results of arithmetic or logical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operations.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8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 b="1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Generic CPU With Registers</a:t>
            </a:r>
          </a:p>
        </p:txBody>
      </p:sp>
      <p:pic>
        <p:nvPicPr>
          <p:cNvPr id="620" name="Google Shape;620;p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838200" y="1524000"/>
            <a:ext cx="75438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9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Fetch-Execute Cycle</a:t>
            </a:r>
          </a:p>
        </p:txBody>
      </p:sp>
      <p:sp>
        <p:nvSpPr>
          <p:cNvPr id="626" name="Google Shape;626;p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 panose="02020503050405090304"/>
              <a:buNone/>
            </a:pPr>
            <a:r>
              <a:rPr lang="en-US" sz="27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• Two steps, or cycles, in the execution of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 panose="02020503050405090304"/>
              <a:buNone/>
            </a:pPr>
            <a:r>
              <a:rPr lang="en-US" sz="27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every instruction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 panose="02020503050405090304"/>
              <a:buNone/>
            </a:pPr>
            <a:r>
              <a:rPr lang="en-US" sz="27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– Fetch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 panose="02020503050405090304"/>
              <a:buNone/>
            </a:pPr>
            <a:r>
              <a:rPr lang="en-US" sz="27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fetch the code for the instruction from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 panose="02020503050405090304"/>
              <a:buNone/>
            </a:pPr>
            <a:r>
              <a:rPr lang="en-US" sz="27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memory and place it in the IR (instruction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 panose="02020503050405090304"/>
              <a:buNone/>
            </a:pPr>
            <a:r>
              <a:rPr lang="en-US" sz="27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register)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 panose="02020503050405090304"/>
              <a:buNone/>
            </a:pPr>
            <a:r>
              <a:rPr lang="en-US" sz="27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– Execute – execute the instruction</a:t>
            </a:r>
          </a:p>
        </p:txBody>
      </p:sp>
      <p:pic>
        <p:nvPicPr>
          <p:cNvPr id="627" name="Google Shape;627;p6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47800" y="4953000"/>
            <a:ext cx="62484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0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LOAD Instruction</a:t>
            </a:r>
          </a:p>
        </p:txBody>
      </p:sp>
      <p:pic>
        <p:nvPicPr>
          <p:cNvPr id="633" name="Google Shape;633;p7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457200" y="1524000"/>
            <a:ext cx="40386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0"/>
          <p:cNvSpPr txBox="1">
            <a:spLocks noGrp="1"/>
          </p:cNvSpPr>
          <p:nvPr>
            <p:ph type="body" idx="1"/>
          </p:nvPr>
        </p:nvSpPr>
        <p:spPr>
          <a:xfrm>
            <a:off x="4953000" y="17526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PC -&gt; MAR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Transfer the address from the PC to the MAR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MDR -&gt; IR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Transfer the instruction to the IR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IR(address) -&gt; MAR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Address portion of the instruction loaded in MAR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MDR -&gt; A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Actual data copied into the accumulator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PC + 1 -&gt; PC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</a:pPr>
            <a:endParaRPr sz="20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503050405090304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Program Counter incremented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1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 b="1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Store Fetch/Execute Cycle</a:t>
            </a:r>
          </a:p>
        </p:txBody>
      </p:sp>
      <p:sp>
        <p:nvSpPr>
          <p:cNvPr id="640" name="Google Shape;640;p71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 panose="02020503050405090304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PC -&gt; MAR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 panose="02020503050405090304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Transfer the address from the PC to the MAR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 panose="02020503050405090304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MDR -&gt; IR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 panose="02020503050405090304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Transfer the instruction to the IR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 panose="02020503050405090304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IR(address) -&gt; MAR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 panose="02020503050405090304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Address portion of the instruction loaded in MAR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 panose="02020503050405090304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-&gt; MDR*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 panose="02020503050405090304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Accumulator copies data into MDR</a:t>
            </a:r>
            <a:endParaRPr sz="2200" b="1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 panose="02020503050405090304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PC + 1 -&gt; PC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 panose="02020503050405090304"/>
              <a:buNone/>
            </a:pPr>
            <a:endParaRPr sz="2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 panose="02020503050405090304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Program Counter incremented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2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Add Instruction</a:t>
            </a:r>
          </a:p>
        </p:txBody>
      </p:sp>
      <p:pic>
        <p:nvPicPr>
          <p:cNvPr id="646" name="Google Shape;646;p7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457200" y="1676400"/>
            <a:ext cx="40386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72"/>
          <p:cNvSpPr txBox="1">
            <a:spLocks noGrp="1"/>
          </p:cNvSpPr>
          <p:nvPr>
            <p:ph type="body" idx="1"/>
          </p:nvPr>
        </p:nvSpPr>
        <p:spPr>
          <a:xfrm>
            <a:off x="4953000" y="17526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PC -&gt; MAR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Transfer the address from the PC to the MAR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MDR -&gt; IR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Transfer the instruction to the IR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IR(address) -&gt; MAR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Address portion of the instruction loaded in MAR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+ MDR -&gt; A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Contents of MDR added to contents of accumulator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PC + 1 -&gt; PC</a:t>
            </a: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None/>
            </a:pPr>
            <a:endParaRPr sz="18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Program Counter incremented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3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 panose="02020503050405090304"/>
              <a:buNone/>
            </a:pPr>
            <a:r>
              <a:rPr lang="en-US" sz="4000" u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Fetch-Execute Example: Load Accumulator</a:t>
            </a:r>
          </a:p>
        </p:txBody>
      </p:sp>
      <p:sp>
        <p:nvSpPr>
          <p:cNvPr id="653" name="Google Shape;653;p73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 panose="02020503050405090304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Assume: 		Simple Eight bit system.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 panose="02020503050405090304"/>
              <a:buNone/>
            </a:pPr>
            <a:r>
              <a:rPr lang="en-US" sz="3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			Thirty-two memory locations (0 			to 31).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 panose="02020503050405090304"/>
              <a:buNone/>
            </a:pPr>
            <a:r>
              <a:rPr lang="en-US" sz="3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			“Load” instruction is 010.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 panose="02020503050405090304"/>
              <a:buNone/>
            </a:pPr>
            <a:r>
              <a:rPr lang="en-US" sz="3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			Value in location 15 is ten (ie: 			binary 00001010)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 panose="02020503050405090304"/>
              <a:buNone/>
            </a:pPr>
            <a:r>
              <a:rPr lang="en-US" sz="3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			PC is at 5, about to increment.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 panose="02020503050405090304"/>
              <a:buNone/>
            </a:pPr>
            <a:r>
              <a:rPr lang="en-US" sz="30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			The instruction, 01001111, is in 			location 6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4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659" name="Google Shape;659;p7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685800" y="1524000"/>
            <a:ext cx="77724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Von Neumann Architecture</a:t>
            </a:r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Important Components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/>
          <a:srcRect l="16406" t="39582" r="17968" b="9374"/>
          <a:stretch>
            <a:fillRect/>
          </a:stretch>
        </p:blipFill>
        <p:spPr>
          <a:xfrm>
            <a:off x="1371600" y="2590800"/>
            <a:ext cx="64008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7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457200" y="1295400"/>
            <a:ext cx="81534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7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762000" y="838200"/>
            <a:ext cx="75438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7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675" name="Google Shape;675;p7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1524000"/>
            <a:ext cx="78486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8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681" name="Google Shape;681;p7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457200" y="1524000"/>
            <a:ext cx="7924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7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685800" y="685800"/>
            <a:ext cx="74676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8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1066800"/>
            <a:ext cx="7467600" cy="47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8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762000"/>
            <a:ext cx="80772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2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702" name="Google Shape;702;p8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838200" y="1371600"/>
            <a:ext cx="66675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8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762000" y="1295400"/>
            <a:ext cx="7315200" cy="450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Google Shape;712;p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457200" y="762000"/>
            <a:ext cx="8001000" cy="507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503050405090304"/>
              <a:buNone/>
            </a:pPr>
            <a:r>
              <a:rPr lang="en-US" sz="44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Von Neumann Architecture</a:t>
            </a:r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use of the binary number system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single sequentially addressed memory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separate arithmetic/logic unit for performing arithmetic and logical computations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</a:t>
            </a:r>
            <a:r>
              <a:rPr lang="en-US" sz="2800" b="1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stored program concept </a:t>
            </a:r>
            <a:r>
              <a:rPr lang="en-US" sz="2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 which both the programs and its data are stored in memory.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5030504050903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controller that fetches instructions from memory and executes them.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5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718" name="Google Shape;718;p85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Now: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Assume:		 Value in location 7 is 					  10110010.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			“ Add” instruction is 101.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			Value in location 18 is seventy-			one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				(i.e.: binary 01000111)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8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762000" y="762000"/>
            <a:ext cx="73914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7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729" name="Google Shape;729;p8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685800" y="1447800"/>
            <a:ext cx="7620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8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735" name="Google Shape;735;p8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609600" y="1524000"/>
            <a:ext cx="77724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9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741" name="Google Shape;741;p8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457200" y="1447800"/>
            <a:ext cx="76962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9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762000"/>
            <a:ext cx="77724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1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752" name="Google Shape;752;p9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219200" y="1524000"/>
            <a:ext cx="67818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2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758" name="Google Shape;758;p9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762000" y="1600200"/>
            <a:ext cx="79248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9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609600" y="1447800"/>
            <a:ext cx="78486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9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66800" y="914400"/>
            <a:ext cx="7467600" cy="488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1066800" y="5334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 panose="02020503050405090304"/>
              <a:buNone/>
            </a:pPr>
            <a:r>
              <a:rPr lang="en-US" sz="4000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Main Components of a Computer</a:t>
            </a:r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1143000" y="18288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CPU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Main Memory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I/O Modules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50305040509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Interconnections (buses)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1371600" y="3048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 panose="02020503050405090304"/>
              <a:buNone/>
            </a:pPr>
            <a:r>
              <a:rPr lang="en-US" sz="4000" u="none">
                <a:solidFill>
                  <a:schemeClr val="dk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Main Components of a Computer</a:t>
            </a:r>
          </a:p>
        </p:txBody>
      </p:sp>
      <p:pic>
        <p:nvPicPr>
          <p:cNvPr id="173" name="Google Shape;173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790700" y="1609725"/>
            <a:ext cx="4572000" cy="484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2474912" y="5867400"/>
            <a:ext cx="1066800" cy="304800"/>
          </a:xfrm>
          <a:prstGeom prst="rect">
            <a:avLst/>
          </a:prstGeom>
          <a:solidFill>
            <a:srgbClr val="FEFDE3"/>
          </a:solidFill>
          <a:ln w="25400" cap="flat" cmpd="sng">
            <a:solidFill>
              <a:srgbClr val="FEF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2728</Words>
  <Application>Microsoft Office PowerPoint</Application>
  <PresentationFormat>On-screen Show (4:3)</PresentationFormat>
  <Paragraphs>497</Paragraphs>
  <Slides>79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Tahoma</vt:lpstr>
      <vt:lpstr>Times</vt:lpstr>
      <vt:lpstr>Trebuchet MS</vt:lpstr>
      <vt:lpstr>Arial Narrow</vt:lpstr>
      <vt:lpstr>Times New Roman</vt:lpstr>
      <vt:lpstr>Garamond</vt:lpstr>
      <vt:lpstr>Noto Sans Symbols</vt:lpstr>
      <vt:lpstr>1_Notebook</vt:lpstr>
      <vt:lpstr>Notebook</vt:lpstr>
      <vt:lpstr>Computer Architecture</vt:lpstr>
      <vt:lpstr>Objectives</vt:lpstr>
      <vt:lpstr>Agenda </vt:lpstr>
      <vt:lpstr>Hard Wired Programming</vt:lpstr>
      <vt:lpstr>John Von Neumann </vt:lpstr>
      <vt:lpstr>Von Neumann Architecture</vt:lpstr>
      <vt:lpstr>Von Neumann Architecture</vt:lpstr>
      <vt:lpstr>Main Components of a Computer</vt:lpstr>
      <vt:lpstr>Main Components of a Computer</vt:lpstr>
      <vt:lpstr>CPU</vt:lpstr>
      <vt:lpstr>Memory</vt:lpstr>
      <vt:lpstr>Primary Memory</vt:lpstr>
      <vt:lpstr>Input output modules</vt:lpstr>
      <vt:lpstr>I/O Module Connections</vt:lpstr>
      <vt:lpstr>Buses</vt:lpstr>
      <vt:lpstr>Structure of the CPU</vt:lpstr>
      <vt:lpstr>ALU</vt:lpstr>
      <vt:lpstr>Accumulator</vt:lpstr>
      <vt:lpstr>Accumulator</vt:lpstr>
      <vt:lpstr>Control Unit</vt:lpstr>
      <vt:lpstr>Registers</vt:lpstr>
      <vt:lpstr>Control Registers of the CPU</vt:lpstr>
      <vt:lpstr>Control Registers : Program Counter Register(PC)</vt:lpstr>
      <vt:lpstr>Control Registers: Memory Access Register(MAR)</vt:lpstr>
      <vt:lpstr>Control Registers: Memory Data Register(MDR)</vt:lpstr>
      <vt:lpstr>Control Registers: Instruction Register (IR)</vt:lpstr>
      <vt:lpstr>Status Registers(Flag Registers)</vt:lpstr>
      <vt:lpstr>Status Registers(Flag Registers) cnt...</vt:lpstr>
      <vt:lpstr>Buses</vt:lpstr>
      <vt:lpstr>CPU with System Bus</vt:lpstr>
      <vt:lpstr>System Bus</vt:lpstr>
      <vt:lpstr>Bus Architecture</vt:lpstr>
      <vt:lpstr>Data Bus</vt:lpstr>
      <vt:lpstr>Address Bus</vt:lpstr>
      <vt:lpstr>Control Bus</vt:lpstr>
      <vt:lpstr>CPU Functions</vt:lpstr>
      <vt:lpstr>Instruction Cycle</vt:lpstr>
      <vt:lpstr>Fetching Cycle</vt:lpstr>
      <vt:lpstr>Data Fetch</vt:lpstr>
      <vt:lpstr>Fetch the Instructions</vt:lpstr>
      <vt:lpstr>Decoding</vt:lpstr>
      <vt:lpstr>Instruction Formats</vt:lpstr>
      <vt:lpstr>Execute Cycle</vt:lpstr>
      <vt:lpstr>Instruction Cycle State Diagram</vt:lpstr>
      <vt:lpstr>Fetch the Data</vt:lpstr>
      <vt:lpstr>Fetch the Data</vt:lpstr>
      <vt:lpstr>Data Fetch</vt:lpstr>
      <vt:lpstr>Registers </vt:lpstr>
      <vt:lpstr>Program Counter ( PC )</vt:lpstr>
      <vt:lpstr>Instruction Register ( IR )</vt:lpstr>
      <vt:lpstr>Memory registers</vt:lpstr>
      <vt:lpstr>Accumulator</vt:lpstr>
      <vt:lpstr>Generic CPU With Registers</vt:lpstr>
      <vt:lpstr>Fetch-Execute Cycle</vt:lpstr>
      <vt:lpstr>The LOAD Instruction</vt:lpstr>
      <vt:lpstr>Store Fetch/Execute Cycle</vt:lpstr>
      <vt:lpstr>The Add Instruction</vt:lpstr>
      <vt:lpstr>Fetch-Execute Example: Load Accumulator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/>
  <cp:lastModifiedBy>Narmada Gunathilaka</cp:lastModifiedBy>
  <cp:revision>2</cp:revision>
  <dcterms:created xsi:type="dcterms:W3CDTF">2021-10-05T07:29:15Z</dcterms:created>
  <dcterms:modified xsi:type="dcterms:W3CDTF">2023-11-04T14:50:58Z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