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8"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6D71F1-129E-4106-84D9-AA89C11E77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7814-3E51-45A4-8B25-9E1F24165A9A}" type="slidenum">
              <a:rPr lang="en-US" smtClean="0"/>
              <a:t>‹#›</a:t>
            </a:fld>
            <a:endParaRPr lang="en-US"/>
          </a:p>
        </p:txBody>
      </p:sp>
    </p:spTree>
    <p:extLst>
      <p:ext uri="{BB962C8B-B14F-4D97-AF65-F5344CB8AC3E}">
        <p14:creationId xmlns:p14="http://schemas.microsoft.com/office/powerpoint/2010/main" val="1092320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6D71F1-129E-4106-84D9-AA89C11E77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7814-3E51-45A4-8B25-9E1F24165A9A}" type="slidenum">
              <a:rPr lang="en-US" smtClean="0"/>
              <a:t>‹#›</a:t>
            </a:fld>
            <a:endParaRPr lang="en-US"/>
          </a:p>
        </p:txBody>
      </p:sp>
    </p:spTree>
    <p:extLst>
      <p:ext uri="{BB962C8B-B14F-4D97-AF65-F5344CB8AC3E}">
        <p14:creationId xmlns:p14="http://schemas.microsoft.com/office/powerpoint/2010/main" val="1674197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6D71F1-129E-4106-84D9-AA89C11E77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7814-3E51-45A4-8B25-9E1F24165A9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30138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6D71F1-129E-4106-84D9-AA89C11E77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7814-3E51-45A4-8B25-9E1F24165A9A}" type="slidenum">
              <a:rPr lang="en-US" smtClean="0"/>
              <a:t>‹#›</a:t>
            </a:fld>
            <a:endParaRPr lang="en-US"/>
          </a:p>
        </p:txBody>
      </p:sp>
    </p:spTree>
    <p:extLst>
      <p:ext uri="{BB962C8B-B14F-4D97-AF65-F5344CB8AC3E}">
        <p14:creationId xmlns:p14="http://schemas.microsoft.com/office/powerpoint/2010/main" val="3439089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6D71F1-129E-4106-84D9-AA89C11E77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7814-3E51-45A4-8B25-9E1F24165A9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068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6D71F1-129E-4106-84D9-AA89C11E77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7814-3E51-45A4-8B25-9E1F24165A9A}" type="slidenum">
              <a:rPr lang="en-US" smtClean="0"/>
              <a:t>‹#›</a:t>
            </a:fld>
            <a:endParaRPr lang="en-US"/>
          </a:p>
        </p:txBody>
      </p:sp>
    </p:spTree>
    <p:extLst>
      <p:ext uri="{BB962C8B-B14F-4D97-AF65-F5344CB8AC3E}">
        <p14:creationId xmlns:p14="http://schemas.microsoft.com/office/powerpoint/2010/main" val="3584477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6D71F1-129E-4106-84D9-AA89C11E77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7814-3E51-45A4-8B25-9E1F24165A9A}" type="slidenum">
              <a:rPr lang="en-US" smtClean="0"/>
              <a:t>‹#›</a:t>
            </a:fld>
            <a:endParaRPr lang="en-US"/>
          </a:p>
        </p:txBody>
      </p:sp>
    </p:spTree>
    <p:extLst>
      <p:ext uri="{BB962C8B-B14F-4D97-AF65-F5344CB8AC3E}">
        <p14:creationId xmlns:p14="http://schemas.microsoft.com/office/powerpoint/2010/main" val="2207147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6D71F1-129E-4106-84D9-AA89C11E77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7814-3E51-45A4-8B25-9E1F24165A9A}" type="slidenum">
              <a:rPr lang="en-US" smtClean="0"/>
              <a:t>‹#›</a:t>
            </a:fld>
            <a:endParaRPr lang="en-US"/>
          </a:p>
        </p:txBody>
      </p:sp>
    </p:spTree>
    <p:extLst>
      <p:ext uri="{BB962C8B-B14F-4D97-AF65-F5344CB8AC3E}">
        <p14:creationId xmlns:p14="http://schemas.microsoft.com/office/powerpoint/2010/main" val="127262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6D71F1-129E-4106-84D9-AA89C11E77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7814-3E51-45A4-8B25-9E1F24165A9A}" type="slidenum">
              <a:rPr lang="en-US" smtClean="0"/>
              <a:t>‹#›</a:t>
            </a:fld>
            <a:endParaRPr lang="en-US"/>
          </a:p>
        </p:txBody>
      </p:sp>
    </p:spTree>
    <p:extLst>
      <p:ext uri="{BB962C8B-B14F-4D97-AF65-F5344CB8AC3E}">
        <p14:creationId xmlns:p14="http://schemas.microsoft.com/office/powerpoint/2010/main" val="1459262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6D71F1-129E-4106-84D9-AA89C11E77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7814-3E51-45A4-8B25-9E1F24165A9A}" type="slidenum">
              <a:rPr lang="en-US" smtClean="0"/>
              <a:t>‹#›</a:t>
            </a:fld>
            <a:endParaRPr lang="en-US"/>
          </a:p>
        </p:txBody>
      </p:sp>
    </p:spTree>
    <p:extLst>
      <p:ext uri="{BB962C8B-B14F-4D97-AF65-F5344CB8AC3E}">
        <p14:creationId xmlns:p14="http://schemas.microsoft.com/office/powerpoint/2010/main" val="27980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6D71F1-129E-4106-84D9-AA89C11E77D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E7814-3E51-45A4-8B25-9E1F24165A9A}" type="slidenum">
              <a:rPr lang="en-US" smtClean="0"/>
              <a:t>‹#›</a:t>
            </a:fld>
            <a:endParaRPr lang="en-US"/>
          </a:p>
        </p:txBody>
      </p:sp>
    </p:spTree>
    <p:extLst>
      <p:ext uri="{BB962C8B-B14F-4D97-AF65-F5344CB8AC3E}">
        <p14:creationId xmlns:p14="http://schemas.microsoft.com/office/powerpoint/2010/main" val="908513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6D71F1-129E-4106-84D9-AA89C11E77D4}"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E7814-3E51-45A4-8B25-9E1F24165A9A}" type="slidenum">
              <a:rPr lang="en-US" smtClean="0"/>
              <a:t>‹#›</a:t>
            </a:fld>
            <a:endParaRPr lang="en-US"/>
          </a:p>
        </p:txBody>
      </p:sp>
    </p:spTree>
    <p:extLst>
      <p:ext uri="{BB962C8B-B14F-4D97-AF65-F5344CB8AC3E}">
        <p14:creationId xmlns:p14="http://schemas.microsoft.com/office/powerpoint/2010/main" val="164178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6D71F1-129E-4106-84D9-AA89C11E77D4}"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E7814-3E51-45A4-8B25-9E1F24165A9A}" type="slidenum">
              <a:rPr lang="en-US" smtClean="0"/>
              <a:t>‹#›</a:t>
            </a:fld>
            <a:endParaRPr lang="en-US"/>
          </a:p>
        </p:txBody>
      </p:sp>
    </p:spTree>
    <p:extLst>
      <p:ext uri="{BB962C8B-B14F-4D97-AF65-F5344CB8AC3E}">
        <p14:creationId xmlns:p14="http://schemas.microsoft.com/office/powerpoint/2010/main" val="157381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D71F1-129E-4106-84D9-AA89C11E77D4}"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E7814-3E51-45A4-8B25-9E1F24165A9A}" type="slidenum">
              <a:rPr lang="en-US" smtClean="0"/>
              <a:t>‹#›</a:t>
            </a:fld>
            <a:endParaRPr lang="en-US"/>
          </a:p>
        </p:txBody>
      </p:sp>
    </p:spTree>
    <p:extLst>
      <p:ext uri="{BB962C8B-B14F-4D97-AF65-F5344CB8AC3E}">
        <p14:creationId xmlns:p14="http://schemas.microsoft.com/office/powerpoint/2010/main" val="144076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D71F1-129E-4106-84D9-AA89C11E77D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E7814-3E51-45A4-8B25-9E1F24165A9A}" type="slidenum">
              <a:rPr lang="en-US" smtClean="0"/>
              <a:t>‹#›</a:t>
            </a:fld>
            <a:endParaRPr lang="en-US"/>
          </a:p>
        </p:txBody>
      </p:sp>
    </p:spTree>
    <p:extLst>
      <p:ext uri="{BB962C8B-B14F-4D97-AF65-F5344CB8AC3E}">
        <p14:creationId xmlns:p14="http://schemas.microsoft.com/office/powerpoint/2010/main" val="205342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6D71F1-129E-4106-84D9-AA89C11E77D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E7814-3E51-45A4-8B25-9E1F24165A9A}" type="slidenum">
              <a:rPr lang="en-US" smtClean="0"/>
              <a:t>‹#›</a:t>
            </a:fld>
            <a:endParaRPr lang="en-US"/>
          </a:p>
        </p:txBody>
      </p:sp>
    </p:spTree>
    <p:extLst>
      <p:ext uri="{BB962C8B-B14F-4D97-AF65-F5344CB8AC3E}">
        <p14:creationId xmlns:p14="http://schemas.microsoft.com/office/powerpoint/2010/main" val="352615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6D71F1-129E-4106-84D9-AA89C11E77D4}" type="datetimeFigureOut">
              <a:rPr lang="en-US" smtClean="0"/>
              <a:t>12/17/2024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9E7814-3E51-45A4-8B25-9E1F24165A9A}" type="slidenum">
              <a:rPr lang="en-US" smtClean="0"/>
              <a:t>‹#›</a:t>
            </a:fld>
            <a:endParaRPr lang="en-US"/>
          </a:p>
        </p:txBody>
      </p:sp>
    </p:spTree>
    <p:extLst>
      <p:ext uri="{BB962C8B-B14F-4D97-AF65-F5344CB8AC3E}">
        <p14:creationId xmlns:p14="http://schemas.microsoft.com/office/powerpoint/2010/main" val="1759693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wikipedia.org/wiki/Soup_kitchen" TargetMode="External"/><Relationship Id="rId13" Type="http://schemas.openxmlformats.org/officeDocument/2006/relationships/hyperlink" Target="https://en.wikipedia.org/wiki/Agnes_(name)" TargetMode="External"/><Relationship Id="rId18" Type="http://schemas.openxmlformats.org/officeDocument/2006/relationships/hyperlink" Target="https://en.wikipedia.org/wiki/Mother_Teresa#cite_note-16" TargetMode="External"/><Relationship Id="rId3" Type="http://schemas.openxmlformats.org/officeDocument/2006/relationships/hyperlink" Target="https://en.wikipedia.org/wiki/Religious_congregation" TargetMode="External"/><Relationship Id="rId21" Type="http://schemas.openxmlformats.org/officeDocument/2006/relationships/hyperlink" Target="https://en.wikipedia.org/wiki/Ottoman_Empire" TargetMode="External"/><Relationship Id="rId7" Type="http://schemas.openxmlformats.org/officeDocument/2006/relationships/hyperlink" Target="https://en.wikipedia.org/wiki/Tuberculosis" TargetMode="External"/><Relationship Id="rId12" Type="http://schemas.openxmlformats.org/officeDocument/2006/relationships/hyperlink" Target="https://en.wikipedia.org/wiki/Cognate" TargetMode="External"/><Relationship Id="rId17" Type="http://schemas.openxmlformats.org/officeDocument/2006/relationships/hyperlink" Target="https://en.wikipedia.org/wiki/Mother_Teresa#cite_note-15" TargetMode="External"/><Relationship Id="rId2" Type="http://schemas.openxmlformats.org/officeDocument/2006/relationships/hyperlink" Target="https://en.wikipedia.org/wiki/Missionaries_of_Charity" TargetMode="External"/><Relationship Id="rId16" Type="http://schemas.openxmlformats.org/officeDocument/2006/relationships/hyperlink" Target="https://en.wikipedia.org/wiki/Kosovo_Albanians" TargetMode="External"/><Relationship Id="rId20" Type="http://schemas.openxmlformats.org/officeDocument/2006/relationships/hyperlink" Target="https://en.wikipedia.org/wiki/Skopje" TargetMode="External"/><Relationship Id="rId1" Type="http://schemas.openxmlformats.org/officeDocument/2006/relationships/slideLayout" Target="../slideLayouts/slideLayout1.xml"/><Relationship Id="rId6" Type="http://schemas.openxmlformats.org/officeDocument/2006/relationships/hyperlink" Target="https://en.wikipedia.org/wiki/Leprosy" TargetMode="External"/><Relationship Id="rId11" Type="http://schemas.openxmlformats.org/officeDocument/2006/relationships/hyperlink" Target="https://en.wikipedia.org/wiki/Mother_Teresa#cite_note-Egan_1992-13" TargetMode="External"/><Relationship Id="rId24" Type="http://schemas.openxmlformats.org/officeDocument/2006/relationships/hyperlink" Target="https://en.wikipedia.org/wiki/Mother_Teresa#cite_note-19" TargetMode="External"/><Relationship Id="rId5" Type="http://schemas.openxmlformats.org/officeDocument/2006/relationships/hyperlink" Target="https://en.wikipedia.org/wiki/HIV/AIDS" TargetMode="External"/><Relationship Id="rId15" Type="http://schemas.openxmlformats.org/officeDocument/2006/relationships/hyperlink" Target="https://en.wikipedia.org/wiki/Mother_Teresa#cite_note-14" TargetMode="External"/><Relationship Id="rId23" Type="http://schemas.openxmlformats.org/officeDocument/2006/relationships/hyperlink" Target="https://en.wikipedia.org/wiki/Mother_Teresa#cite_note-MToC-18" TargetMode="External"/><Relationship Id="rId10" Type="http://schemas.openxmlformats.org/officeDocument/2006/relationships/hyperlink" Target="https://en.wikipedia.org/wiki/Mother_Teresa#cite_note-12" TargetMode="External"/><Relationship Id="rId19" Type="http://schemas.openxmlformats.org/officeDocument/2006/relationships/hyperlink" Target="https://en.wikipedia.org/wiki/Mother_Teresa#cite_note-17" TargetMode="External"/><Relationship Id="rId4" Type="http://schemas.openxmlformats.org/officeDocument/2006/relationships/hyperlink" Target="https://en.wikipedia.org/wiki/Mother_Teresa#cite_note-11" TargetMode="External"/><Relationship Id="rId9" Type="http://schemas.openxmlformats.org/officeDocument/2006/relationships/hyperlink" Target="https://en.wikipedia.org/wiki/Evangelical_counsels" TargetMode="External"/><Relationship Id="rId14" Type="http://schemas.openxmlformats.org/officeDocument/2006/relationships/hyperlink" Target="https://en.wikipedia.org/wiki/Albanian_language" TargetMode="External"/><Relationship Id="rId22" Type="http://schemas.openxmlformats.org/officeDocument/2006/relationships/hyperlink" Target="https://en.wikipedia.org/wiki/North_Macedonia"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Mother_Teresa#cite_note-21" TargetMode="External"/><Relationship Id="rId13" Type="http://schemas.openxmlformats.org/officeDocument/2006/relationships/hyperlink" Target="https://en.wikipedia.org/wiki/Mirdita" TargetMode="External"/><Relationship Id="rId18" Type="http://schemas.openxmlformats.org/officeDocument/2006/relationships/hyperlink" Target="https://en.wikipedia.org/wiki/Mother_Teresa#cite_note-origin-25" TargetMode="External"/><Relationship Id="rId26" Type="http://schemas.openxmlformats.org/officeDocument/2006/relationships/hyperlink" Target="https://en.wikipedia.org/wiki/Pilgrimage" TargetMode="External"/><Relationship Id="rId3" Type="http://schemas.openxmlformats.org/officeDocument/2006/relationships/hyperlink" Target="https://en.wikipedia.org/wiki/Mother_Teresa#cite_note-20" TargetMode="External"/><Relationship Id="rId21" Type="http://schemas.openxmlformats.org/officeDocument/2006/relationships/hyperlink" Target="https://en.wikipedia.org/wiki/Missionaries" TargetMode="External"/><Relationship Id="rId7" Type="http://schemas.openxmlformats.org/officeDocument/2006/relationships/hyperlink" Target="https://en.wikipedia.org/wiki/Belgrade" TargetMode="External"/><Relationship Id="rId12" Type="http://schemas.openxmlformats.org/officeDocument/2006/relationships/hyperlink" Target="https://en.wikipedia.org/wiki/Kosovo" TargetMode="External"/><Relationship Id="rId17" Type="http://schemas.openxmlformats.org/officeDocument/2006/relationships/hyperlink" Target="https://en.wikipedia.org/wiki/Gjakova" TargetMode="External"/><Relationship Id="rId25" Type="http://schemas.openxmlformats.org/officeDocument/2006/relationships/hyperlink" Target="https://en.wikipedia.org/wiki/Viti,_Kosovo" TargetMode="External"/><Relationship Id="rId2" Type="http://schemas.openxmlformats.org/officeDocument/2006/relationships/hyperlink" Target="https://en.wikipedia.org/wiki/Nikoll%C3%AB_Bojaxhiu" TargetMode="External"/><Relationship Id="rId16" Type="http://schemas.openxmlformats.org/officeDocument/2006/relationships/hyperlink" Target="https://en.wikipedia.org/wiki/Mother_Teresa#cite_note-Mehmeti-24" TargetMode="External"/><Relationship Id="rId20" Type="http://schemas.openxmlformats.org/officeDocument/2006/relationships/hyperlink" Target="https://en.wikipedia.org/wiki/Mother_Teresa#cite_note-26" TargetMode="External"/><Relationship Id="rId1" Type="http://schemas.openxmlformats.org/officeDocument/2006/relationships/slideLayout" Target="../slideLayouts/slideLayout7.xml"/><Relationship Id="rId6" Type="http://schemas.openxmlformats.org/officeDocument/2006/relationships/hyperlink" Target="https://en.wikipedia.org/wiki/Serbs" TargetMode="External"/><Relationship Id="rId11" Type="http://schemas.openxmlformats.org/officeDocument/2006/relationships/hyperlink" Target="https://en.wikipedia.org/wiki/Prizren" TargetMode="External"/><Relationship Id="rId24" Type="http://schemas.openxmlformats.org/officeDocument/2006/relationships/hyperlink" Target="https://en.wikipedia.org/wiki/Black_Madonna" TargetMode="External"/><Relationship Id="rId5" Type="http://schemas.openxmlformats.org/officeDocument/2006/relationships/hyperlink" Target="https://en.wikipedia.org/wiki/North_Macedonia_under_the_Ottoman_Empire" TargetMode="External"/><Relationship Id="rId15" Type="http://schemas.openxmlformats.org/officeDocument/2006/relationships/hyperlink" Target="https://en.wikipedia.org/wiki/Mother_Teresa#cite_note-Lolja-23" TargetMode="External"/><Relationship Id="rId23" Type="http://schemas.openxmlformats.org/officeDocument/2006/relationships/hyperlink" Target="https://en.wikipedia.org/wiki/Mother_Teresa#cite_note-27" TargetMode="External"/><Relationship Id="rId10" Type="http://schemas.openxmlformats.org/officeDocument/2006/relationships/hyperlink" Target="https://en.wikipedia.org/wiki/Mother_Teresa#cite_note-22" TargetMode="External"/><Relationship Id="rId19" Type="http://schemas.openxmlformats.org/officeDocument/2006/relationships/hyperlink" Target="https://en.wikipedia.org/wiki/Bishtazhin" TargetMode="External"/><Relationship Id="rId4" Type="http://schemas.openxmlformats.org/officeDocument/2006/relationships/hyperlink" Target="https://en.wikipedia.org/wiki/Albanians_in_North_Macedonia" TargetMode="External"/><Relationship Id="rId9" Type="http://schemas.openxmlformats.org/officeDocument/2006/relationships/hyperlink" Target="https://en.wikipedia.org/wiki/Mother_Teresa#cite_note-MToC-18" TargetMode="External"/><Relationship Id="rId14" Type="http://schemas.openxmlformats.org/officeDocument/2006/relationships/hyperlink" Target="https://en.wikipedia.org/wiki/Albania" TargetMode="External"/><Relationship Id="rId22" Type="http://schemas.openxmlformats.org/officeDocument/2006/relationships/hyperlink" Target="https://en.wikipedia.org/wiki/Bengal" TargetMode="External"/><Relationship Id="rId27" Type="http://schemas.openxmlformats.org/officeDocument/2006/relationships/hyperlink" Target="https://en.wikipedia.org/wiki/Mother_Teresa#cite_note-28"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Mother_Teresa#cite_note-31" TargetMode="External"/><Relationship Id="rId3" Type="http://schemas.openxmlformats.org/officeDocument/2006/relationships/hyperlink" Target="https://en.wikipedia.org/wiki/Loreto_Abbey" TargetMode="External"/><Relationship Id="rId7" Type="http://schemas.openxmlformats.org/officeDocument/2006/relationships/hyperlink" Target="https://en.wikipedia.org/wiki/Tirana" TargetMode="External"/><Relationship Id="rId12" Type="http://schemas.openxmlformats.org/officeDocument/2006/relationships/hyperlink" Target="https://en.wikipedia.org/wiki/Mother_Teresa#cite_note-33" TargetMode="External"/><Relationship Id="rId2" Type="http://schemas.openxmlformats.org/officeDocument/2006/relationships/hyperlink" Target="https://en.wikipedia.org/wiki/Sisters_of_Loreto" TargetMode="External"/><Relationship Id="rId1" Type="http://schemas.openxmlformats.org/officeDocument/2006/relationships/slideLayout" Target="../slideLayouts/slideLayout7.xml"/><Relationship Id="rId6" Type="http://schemas.openxmlformats.org/officeDocument/2006/relationships/hyperlink" Target="https://en.wikipedia.org/wiki/Mother_Teresa#cite_note-30" TargetMode="External"/><Relationship Id="rId11" Type="http://schemas.openxmlformats.org/officeDocument/2006/relationships/hyperlink" Target="https://en.wikipedia.org/wiki/People%27s_Socialist_Republic_of_Albania" TargetMode="External"/><Relationship Id="rId5" Type="http://schemas.openxmlformats.org/officeDocument/2006/relationships/hyperlink" Target="https://en.wikipedia.org/wiki/Mother_Teresa#cite_note-29" TargetMode="External"/><Relationship Id="rId10" Type="http://schemas.openxmlformats.org/officeDocument/2006/relationships/hyperlink" Target="https://en.wikipedia.org/wiki/Mother_Teresa#cite_note-:23-32" TargetMode="External"/><Relationship Id="rId4" Type="http://schemas.openxmlformats.org/officeDocument/2006/relationships/hyperlink" Target="https://en.wikipedia.org/wiki/Rathfarnham" TargetMode="External"/><Relationship Id="rId9" Type="http://schemas.openxmlformats.org/officeDocument/2006/relationships/hyperlink" Target="https://en.wikipedia.org/wiki/Enver_Hoxh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openclipart.org/detail/217955/Mother%20Teresa%20Public%20Domain%20Trace"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Mother_Teresa#cite_note-7" TargetMode="External"/><Relationship Id="rId13" Type="http://schemas.openxmlformats.org/officeDocument/2006/relationships/hyperlink" Target="https://en.wikipedia.org/wiki/Mother_Teresa#cite_note-10" TargetMode="External"/><Relationship Id="rId18" Type="http://schemas.openxmlformats.org/officeDocument/2006/relationships/hyperlink" Target="https://en.wikipedia.org/wiki/Nobel_Peace_Prize" TargetMode="External"/><Relationship Id="rId3" Type="http://schemas.openxmlformats.org/officeDocument/2006/relationships/hyperlink" Target="https://en.wikipedia.org/wiki/Missionaries_of_Charity" TargetMode="External"/><Relationship Id="rId7" Type="http://schemas.openxmlformats.org/officeDocument/2006/relationships/hyperlink" Target="https://en.wikipedia.org/wiki/Nun" TargetMode="External"/><Relationship Id="rId12" Type="http://schemas.openxmlformats.org/officeDocument/2006/relationships/hyperlink" Target="https://en.wikipedia.org/wiki/Ottoman_Empire" TargetMode="External"/><Relationship Id="rId17" Type="http://schemas.openxmlformats.org/officeDocument/2006/relationships/hyperlink" Target="https://en.wikipedia.org/wiki/List_of_Ramon_Magsaysay_Award_winners" TargetMode="External"/><Relationship Id="rId2" Type="http://schemas.openxmlformats.org/officeDocument/2006/relationships/image" Target="../media/image2.jpeg"/><Relationship Id="rId16" Type="http://schemas.openxmlformats.org/officeDocument/2006/relationships/hyperlink" Target="https://en.wikipedia.org/wiki/Feast_day" TargetMode="External"/><Relationship Id="rId20" Type="http://schemas.openxmlformats.org/officeDocument/2006/relationships/hyperlink" Target="https://en.wikipedia.org/wiki/St_Francis_Xavier" TargetMode="External"/><Relationship Id="rId1" Type="http://schemas.openxmlformats.org/officeDocument/2006/relationships/slideLayout" Target="../slideLayouts/slideLayout7.xml"/><Relationship Id="rId6" Type="http://schemas.openxmlformats.org/officeDocument/2006/relationships/hyperlink" Target="https://en.wikipedia.org/wiki/Catholic_Church" TargetMode="External"/><Relationship Id="rId11" Type="http://schemas.openxmlformats.org/officeDocument/2006/relationships/hyperlink" Target="https://en.wikipedia.org/wiki/Skopje" TargetMode="External"/><Relationship Id="rId5" Type="http://schemas.openxmlformats.org/officeDocument/2006/relationships/hyperlink" Target="https://en.wikipedia.org/wiki/Mother_Teresa#cite_note-6" TargetMode="External"/><Relationship Id="rId15" Type="http://schemas.openxmlformats.org/officeDocument/2006/relationships/hyperlink" Target="https://en.wikipedia.org/wiki/Canonised" TargetMode="External"/><Relationship Id="rId10" Type="http://schemas.openxmlformats.org/officeDocument/2006/relationships/hyperlink" Target="https://en.wikipedia.org/wiki/Mother_Teresa#cite_note-9" TargetMode="External"/><Relationship Id="rId19" Type="http://schemas.openxmlformats.org/officeDocument/2006/relationships/hyperlink" Target="https://en.wikipedia.org/wiki/Navin_Chawla" TargetMode="External"/><Relationship Id="rId4" Type="http://schemas.openxmlformats.org/officeDocument/2006/relationships/hyperlink" Target="https://en.wikipedia.org/wiki/Help:IPA/Albanian" TargetMode="External"/><Relationship Id="rId9" Type="http://schemas.openxmlformats.org/officeDocument/2006/relationships/hyperlink" Target="https://en.wikipedia.org/wiki/Mother_Teresa#cite_note-8" TargetMode="External"/><Relationship Id="rId14" Type="http://schemas.openxmlformats.org/officeDocument/2006/relationships/hyperlink" Target="https://en.wikipedia.org/wiki/Sisters_of_Loret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B08B10-F01F-90B4-3FDC-7EB4AB522334}"/>
              </a:ext>
            </a:extLst>
          </p:cNvPr>
          <p:cNvSpPr txBox="1"/>
          <p:nvPr/>
        </p:nvSpPr>
        <p:spPr>
          <a:xfrm>
            <a:off x="253388" y="121187"/>
            <a:ext cx="8901628" cy="1815882"/>
          </a:xfrm>
          <a:prstGeom prst="rect">
            <a:avLst/>
          </a:prstGeom>
          <a:noFill/>
        </p:spPr>
        <p:txBody>
          <a:bodyPr wrap="square">
            <a:spAutoFit/>
          </a:bodyPr>
          <a:lstStyle/>
          <a:p>
            <a:pPr algn="l"/>
            <a:r>
              <a:rPr lang="en-US" sz="1400" b="0" i="0" dirty="0">
                <a:solidFill>
                  <a:srgbClr val="202122"/>
                </a:solidFill>
                <a:effectLst/>
                <a:latin typeface="Arial" panose="020B0604020202020204" pitchFamily="34" charset="0"/>
              </a:rPr>
              <a:t>Mother Teresa founded the </a:t>
            </a:r>
            <a:r>
              <a:rPr lang="en-US" sz="1400" b="0" i="0" u="none" strike="noStrike" dirty="0">
                <a:solidFill>
                  <a:srgbClr val="202122"/>
                </a:solidFill>
                <a:effectLst/>
                <a:latin typeface="Arial" panose="020B0604020202020204" pitchFamily="34" charset="0"/>
                <a:hlinkClick r:id="rId2" tooltip="Missionaries of Charity"/>
              </a:rPr>
              <a:t>Missionaries of Charity</a:t>
            </a:r>
            <a:r>
              <a:rPr lang="en-US" sz="1400" b="0" i="0" dirty="0">
                <a:solidFill>
                  <a:srgbClr val="202122"/>
                </a:solidFill>
                <a:effectLst/>
                <a:latin typeface="Arial" panose="020B0604020202020204" pitchFamily="34" charset="0"/>
              </a:rPr>
              <a:t>, a </a:t>
            </a:r>
            <a:r>
              <a:rPr lang="en-US" sz="1400" b="0" i="0" u="none" strike="noStrike" dirty="0">
                <a:solidFill>
                  <a:srgbClr val="202122"/>
                </a:solidFill>
                <a:effectLst/>
                <a:latin typeface="Arial" panose="020B0604020202020204" pitchFamily="34" charset="0"/>
                <a:hlinkClick r:id="rId3" tooltip="Religious congregation"/>
              </a:rPr>
              <a:t>religious congregation</a:t>
            </a:r>
            <a:r>
              <a:rPr lang="en-US" sz="1400" b="0" i="0" dirty="0">
                <a:solidFill>
                  <a:srgbClr val="202122"/>
                </a:solidFill>
                <a:effectLst/>
                <a:latin typeface="Arial" panose="020B0604020202020204" pitchFamily="34" charset="0"/>
              </a:rPr>
              <a:t> that was initially dedicated to serving "the poorest of the poor" in the slums of Calcutta. Over the decades, the congregation grew to operate in over 133 countries, as of 2012,</a:t>
            </a:r>
            <a:r>
              <a:rPr lang="en-US" sz="1400" b="0" i="0" u="none" strike="noStrike" baseline="30000" dirty="0">
                <a:solidFill>
                  <a:srgbClr val="202122"/>
                </a:solidFill>
                <a:effectLst/>
                <a:latin typeface="Arial" panose="020B0604020202020204" pitchFamily="34" charset="0"/>
                <a:hlinkClick r:id="rId4"/>
              </a:rPr>
              <a:t>[9]</a:t>
            </a:r>
            <a:r>
              <a:rPr lang="en-US" sz="1400" b="0" i="0" dirty="0">
                <a:solidFill>
                  <a:srgbClr val="202122"/>
                </a:solidFill>
                <a:effectLst/>
                <a:latin typeface="Arial" panose="020B0604020202020204" pitchFamily="34" charset="0"/>
              </a:rPr>
              <a:t> with more than 4,500 nuns managing homes for those dying from </a:t>
            </a:r>
            <a:r>
              <a:rPr lang="en-US" sz="1400" b="0" i="0" u="none" strike="noStrike" dirty="0">
                <a:solidFill>
                  <a:srgbClr val="202122"/>
                </a:solidFill>
                <a:effectLst/>
                <a:latin typeface="Arial" panose="020B0604020202020204" pitchFamily="34" charset="0"/>
                <a:hlinkClick r:id="rId5" tooltip="HIV/AIDS"/>
              </a:rPr>
              <a:t>HIV/AIDS</a:t>
            </a:r>
            <a:r>
              <a:rPr lang="en-US" sz="1400" b="0" i="0" dirty="0">
                <a:solidFill>
                  <a:srgbClr val="202122"/>
                </a:solidFill>
                <a:effectLst/>
                <a:latin typeface="Arial" panose="020B0604020202020204" pitchFamily="34" charset="0"/>
              </a:rPr>
              <a:t>, </a:t>
            </a:r>
            <a:r>
              <a:rPr lang="en-US" sz="1400" b="0" i="0" u="none" strike="noStrike" dirty="0">
                <a:solidFill>
                  <a:srgbClr val="202122"/>
                </a:solidFill>
                <a:effectLst/>
                <a:latin typeface="Arial" panose="020B0604020202020204" pitchFamily="34" charset="0"/>
                <a:hlinkClick r:id="rId6" tooltip="Leprosy"/>
              </a:rPr>
              <a:t>leprosy</a:t>
            </a:r>
            <a:r>
              <a:rPr lang="en-US" sz="1400" b="0" i="0" dirty="0">
                <a:solidFill>
                  <a:srgbClr val="202122"/>
                </a:solidFill>
                <a:effectLst/>
                <a:latin typeface="Arial" panose="020B0604020202020204" pitchFamily="34" charset="0"/>
              </a:rPr>
              <a:t>, and </a:t>
            </a:r>
            <a:r>
              <a:rPr lang="en-US" sz="1400" b="0" i="0" u="none" strike="noStrike" dirty="0">
                <a:solidFill>
                  <a:srgbClr val="202122"/>
                </a:solidFill>
                <a:effectLst/>
                <a:latin typeface="Arial" panose="020B0604020202020204" pitchFamily="34" charset="0"/>
                <a:hlinkClick r:id="rId7" tooltip="Tuberculosis"/>
              </a:rPr>
              <a:t>tuberculosis</a:t>
            </a:r>
            <a:r>
              <a:rPr lang="en-US" sz="1400" b="0" i="0" dirty="0">
                <a:solidFill>
                  <a:srgbClr val="202122"/>
                </a:solidFill>
                <a:effectLst/>
                <a:latin typeface="Arial" panose="020B0604020202020204" pitchFamily="34" charset="0"/>
              </a:rPr>
              <a:t>, as well as running </a:t>
            </a:r>
            <a:r>
              <a:rPr lang="en-US" sz="1400" b="0" i="0" u="none" strike="noStrike" dirty="0">
                <a:solidFill>
                  <a:srgbClr val="202122"/>
                </a:solidFill>
                <a:effectLst/>
                <a:latin typeface="Arial" panose="020B0604020202020204" pitchFamily="34" charset="0"/>
                <a:hlinkClick r:id="rId8" tooltip="Soup kitchen"/>
              </a:rPr>
              <a:t>soup kitchens</a:t>
            </a:r>
            <a:r>
              <a:rPr lang="en-US" sz="1400" b="0" i="0" dirty="0">
                <a:solidFill>
                  <a:srgbClr val="202122"/>
                </a:solidFill>
                <a:effectLst/>
                <a:latin typeface="Arial" panose="020B0604020202020204" pitchFamily="34" charset="0"/>
              </a:rPr>
              <a:t>, dispensaries, mobile clinics, orphanages, and schools. Members of the order take vows of </a:t>
            </a:r>
            <a:r>
              <a:rPr lang="en-US" sz="1400" b="0" i="0" u="none" strike="noStrike" dirty="0">
                <a:solidFill>
                  <a:srgbClr val="202122"/>
                </a:solidFill>
                <a:effectLst/>
                <a:latin typeface="Arial" panose="020B0604020202020204" pitchFamily="34" charset="0"/>
                <a:hlinkClick r:id="rId9" tooltip="Evangelical counsels"/>
              </a:rPr>
              <a:t>chastity, poverty, and obedience</a:t>
            </a:r>
            <a:r>
              <a:rPr lang="en-US" sz="1400" b="0" i="0" dirty="0">
                <a:solidFill>
                  <a:srgbClr val="202122"/>
                </a:solidFill>
                <a:effectLst/>
                <a:latin typeface="Arial" panose="020B0604020202020204" pitchFamily="34" charset="0"/>
              </a:rPr>
              <a:t> and also profess a fourth vow: to give "wholehearted free service to the poorest of the poor."</a:t>
            </a:r>
            <a:r>
              <a:rPr lang="en-US" sz="1400" b="0" i="0" u="none" strike="noStrike" baseline="30000" dirty="0">
                <a:solidFill>
                  <a:srgbClr val="202122"/>
                </a:solidFill>
                <a:effectLst/>
                <a:latin typeface="Arial" panose="020B0604020202020204" pitchFamily="34" charset="0"/>
                <a:hlinkClick r:id="rId10"/>
              </a:rPr>
              <a:t>[10]</a:t>
            </a:r>
            <a:endParaRPr lang="en-US" sz="1400" b="0" i="0" dirty="0">
              <a:solidFill>
                <a:srgbClr val="202122"/>
              </a:solidFill>
              <a:effectLst/>
              <a:latin typeface="Arial" panose="020B0604020202020204" pitchFamily="34" charset="0"/>
            </a:endParaRPr>
          </a:p>
          <a:p>
            <a:br>
              <a:rPr lang="en-US" sz="1400" dirty="0"/>
            </a:br>
            <a:endParaRPr lang="en-US" sz="1400" dirty="0"/>
          </a:p>
        </p:txBody>
      </p:sp>
      <p:sp>
        <p:nvSpPr>
          <p:cNvPr id="7" name="TextBox 6">
            <a:extLst>
              <a:ext uri="{FF2B5EF4-FFF2-40B4-BE49-F238E27FC236}">
                <a16:creationId xmlns:a16="http://schemas.microsoft.com/office/drawing/2014/main" id="{E30084D8-0EF1-07BA-4A79-7E0FBE2C20E1}"/>
              </a:ext>
            </a:extLst>
          </p:cNvPr>
          <p:cNvSpPr txBox="1"/>
          <p:nvPr/>
        </p:nvSpPr>
        <p:spPr>
          <a:xfrm>
            <a:off x="3822853" y="1937069"/>
            <a:ext cx="4516916" cy="1384995"/>
          </a:xfrm>
          <a:prstGeom prst="rect">
            <a:avLst/>
          </a:prstGeom>
          <a:noFill/>
        </p:spPr>
        <p:txBody>
          <a:bodyPr wrap="square">
            <a:spAutoFit/>
          </a:bodyPr>
          <a:lstStyle/>
          <a:p>
            <a:pPr algn="l"/>
            <a:r>
              <a:rPr lang="en-US" sz="2800" b="1" i="0" dirty="0">
                <a:effectLst/>
                <a:latin typeface="Linux Libertine"/>
              </a:rPr>
              <a:t>Biography</a:t>
            </a:r>
          </a:p>
          <a:p>
            <a:br>
              <a:rPr lang="en-US" sz="2800" dirty="0"/>
            </a:br>
            <a:endParaRPr lang="en-US" sz="2800" dirty="0"/>
          </a:p>
        </p:txBody>
      </p:sp>
      <p:sp>
        <p:nvSpPr>
          <p:cNvPr id="9" name="TextBox 8">
            <a:extLst>
              <a:ext uri="{FF2B5EF4-FFF2-40B4-BE49-F238E27FC236}">
                <a16:creationId xmlns:a16="http://schemas.microsoft.com/office/drawing/2014/main" id="{41781FDC-8063-164E-B6E2-EEAEC963746E}"/>
              </a:ext>
            </a:extLst>
          </p:cNvPr>
          <p:cNvSpPr txBox="1"/>
          <p:nvPr/>
        </p:nvSpPr>
        <p:spPr>
          <a:xfrm>
            <a:off x="253388" y="2022639"/>
            <a:ext cx="6103344" cy="923330"/>
          </a:xfrm>
          <a:prstGeom prst="rect">
            <a:avLst/>
          </a:prstGeom>
          <a:noFill/>
        </p:spPr>
        <p:txBody>
          <a:bodyPr wrap="square">
            <a:spAutoFit/>
          </a:bodyPr>
          <a:lstStyle/>
          <a:p>
            <a:pPr algn="l"/>
            <a:r>
              <a:rPr lang="en-US" b="1" i="0" dirty="0">
                <a:effectLst/>
                <a:latin typeface="inherit"/>
              </a:rPr>
              <a:t>Early life and family</a:t>
            </a:r>
          </a:p>
          <a:p>
            <a:br>
              <a:rPr lang="en-US" dirty="0"/>
            </a:br>
            <a:endParaRPr lang="en-US" dirty="0"/>
          </a:p>
        </p:txBody>
      </p:sp>
      <p:sp>
        <p:nvSpPr>
          <p:cNvPr id="11" name="TextBox 10">
            <a:extLst>
              <a:ext uri="{FF2B5EF4-FFF2-40B4-BE49-F238E27FC236}">
                <a16:creationId xmlns:a16="http://schemas.microsoft.com/office/drawing/2014/main" id="{6BB08D90-4FE3-6255-931C-9A2D65C9A1EC}"/>
              </a:ext>
            </a:extLst>
          </p:cNvPr>
          <p:cNvSpPr txBox="1"/>
          <p:nvPr/>
        </p:nvSpPr>
        <p:spPr>
          <a:xfrm>
            <a:off x="1850834" y="2860398"/>
            <a:ext cx="7392318" cy="2585323"/>
          </a:xfrm>
          <a:prstGeom prst="rect">
            <a:avLst/>
          </a:prstGeom>
          <a:noFill/>
        </p:spPr>
        <p:txBody>
          <a:bodyPr wrap="square">
            <a:spAutoFit/>
          </a:bodyPr>
          <a:lstStyle/>
          <a:p>
            <a:pPr algn="l"/>
            <a:r>
              <a:rPr lang="en-US" b="0" i="0" dirty="0">
                <a:solidFill>
                  <a:srgbClr val="202122"/>
                </a:solidFill>
                <a:effectLst/>
                <a:latin typeface="Arial" panose="020B0604020202020204" pitchFamily="34" charset="0"/>
              </a:rPr>
              <a:t>Mother Teresa's given name was </a:t>
            </a:r>
            <a:r>
              <a:rPr lang="en-US" b="0" i="0" dirty="0" err="1">
                <a:solidFill>
                  <a:srgbClr val="202122"/>
                </a:solidFill>
                <a:effectLst/>
                <a:latin typeface="Arial" panose="020B0604020202020204" pitchFamily="34" charset="0"/>
              </a:rPr>
              <a:t>Anjezë</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Gonxhe</a:t>
            </a:r>
            <a:r>
              <a:rPr lang="en-US" b="0" i="0" dirty="0">
                <a:solidFill>
                  <a:srgbClr val="202122"/>
                </a:solidFill>
                <a:effectLst/>
                <a:latin typeface="Arial" panose="020B0604020202020204" pitchFamily="34" charset="0"/>
              </a:rPr>
              <a:t> (or Gonxha)</a:t>
            </a:r>
            <a:r>
              <a:rPr lang="en-US" b="0" i="0" u="none" strike="noStrike" baseline="30000" dirty="0">
                <a:solidFill>
                  <a:srgbClr val="202122"/>
                </a:solidFill>
                <a:effectLst/>
                <a:latin typeface="Arial" panose="020B0604020202020204" pitchFamily="34" charset="0"/>
                <a:hlinkClick r:id="rId11"/>
              </a:rPr>
              <a:t>[11]</a:t>
            </a:r>
            <a:r>
              <a:rPr lang="en-US" b="0" i="0" dirty="0">
                <a:solidFill>
                  <a:srgbClr val="202122"/>
                </a:solidFill>
                <a:effectLst/>
                <a:latin typeface="Arial" panose="020B0604020202020204" pitchFamily="34" charset="0"/>
              </a:rPr>
              <a:t> Bojaxhiu (</a:t>
            </a:r>
            <a:r>
              <a:rPr lang="en-US" b="0" i="1" dirty="0" err="1">
                <a:solidFill>
                  <a:srgbClr val="202122"/>
                </a:solidFill>
                <a:effectLst/>
                <a:latin typeface="Arial" panose="020B0604020202020204" pitchFamily="34" charset="0"/>
              </a:rPr>
              <a:t>Anjezë</a:t>
            </a:r>
            <a:r>
              <a:rPr lang="en-US" b="0" i="0" dirty="0">
                <a:solidFill>
                  <a:srgbClr val="202122"/>
                </a:solidFill>
                <a:effectLst/>
                <a:latin typeface="Arial" panose="020B0604020202020204" pitchFamily="34" charset="0"/>
              </a:rPr>
              <a:t> is a </a:t>
            </a:r>
            <a:r>
              <a:rPr lang="en-US" b="0" i="0" u="none" strike="noStrike" dirty="0">
                <a:solidFill>
                  <a:srgbClr val="202122"/>
                </a:solidFill>
                <a:effectLst/>
                <a:latin typeface="Arial" panose="020B0604020202020204" pitchFamily="34" charset="0"/>
                <a:hlinkClick r:id="rId12" tooltip="Cognate"/>
              </a:rPr>
              <a:t>cognate</a:t>
            </a:r>
            <a:r>
              <a:rPr lang="en-US" b="0" i="0" dirty="0">
                <a:solidFill>
                  <a:srgbClr val="202122"/>
                </a:solidFill>
                <a:effectLst/>
                <a:latin typeface="Arial" panose="020B0604020202020204" pitchFamily="34" charset="0"/>
              </a:rPr>
              <a:t> of </a:t>
            </a:r>
            <a:r>
              <a:rPr lang="en-US" b="0" i="1" u="none" strike="noStrike" dirty="0">
                <a:solidFill>
                  <a:srgbClr val="202122"/>
                </a:solidFill>
                <a:effectLst/>
                <a:latin typeface="Arial" panose="020B0604020202020204" pitchFamily="34" charset="0"/>
                <a:hlinkClick r:id="rId13" tooltip="Agnes (name)"/>
              </a:rPr>
              <a:t>Agnes</a:t>
            </a:r>
            <a:r>
              <a:rPr lang="en-US" b="0" i="0" dirty="0">
                <a:solidFill>
                  <a:srgbClr val="202122"/>
                </a:solidFill>
                <a:effectLst/>
                <a:latin typeface="Arial" panose="020B0604020202020204" pitchFamily="34" charset="0"/>
              </a:rPr>
              <a:t>; </a:t>
            </a:r>
            <a:r>
              <a:rPr lang="en-US" b="0" i="1" dirty="0" err="1">
                <a:solidFill>
                  <a:srgbClr val="202122"/>
                </a:solidFill>
                <a:effectLst/>
                <a:latin typeface="Arial" panose="020B0604020202020204" pitchFamily="34" charset="0"/>
              </a:rPr>
              <a:t>Gonxhe</a:t>
            </a:r>
            <a:r>
              <a:rPr lang="en-US" b="0" i="0" dirty="0">
                <a:solidFill>
                  <a:srgbClr val="202122"/>
                </a:solidFill>
                <a:effectLst/>
                <a:latin typeface="Arial" panose="020B0604020202020204" pitchFamily="34" charset="0"/>
              </a:rPr>
              <a:t> means "flower bud" in </a:t>
            </a:r>
            <a:r>
              <a:rPr lang="en-US" b="0" i="0" u="none" strike="noStrike" dirty="0">
                <a:solidFill>
                  <a:srgbClr val="202122"/>
                </a:solidFill>
                <a:effectLst/>
                <a:latin typeface="Arial" panose="020B0604020202020204" pitchFamily="34" charset="0"/>
                <a:hlinkClick r:id="rId14" tooltip="Albanian language"/>
              </a:rPr>
              <a:t>Albanian</a:t>
            </a:r>
            <a:r>
              <a:rPr lang="en-US" b="0" i="0" dirty="0">
                <a:solidFill>
                  <a:srgbClr val="202122"/>
                </a:solidFill>
                <a:effectLst/>
                <a:latin typeface="Arial" panose="020B0604020202020204" pitchFamily="34" charset="0"/>
              </a:rPr>
              <a:t>).</a:t>
            </a:r>
            <a:r>
              <a:rPr lang="en-US" b="0" i="0" u="none" strike="noStrike" baseline="30000" dirty="0">
                <a:solidFill>
                  <a:srgbClr val="202122"/>
                </a:solidFill>
                <a:effectLst/>
                <a:latin typeface="Arial" panose="020B0604020202020204" pitchFamily="34" charset="0"/>
                <a:hlinkClick r:id="rId15"/>
              </a:rPr>
              <a:t>[12]</a:t>
            </a:r>
            <a:r>
              <a:rPr lang="en-US" b="0" i="0" dirty="0">
                <a:solidFill>
                  <a:srgbClr val="202122"/>
                </a:solidFill>
                <a:effectLst/>
                <a:latin typeface="Arial" panose="020B0604020202020204" pitchFamily="34" charset="0"/>
              </a:rPr>
              <a:t> She was born on 26 August 1910 into a </a:t>
            </a:r>
            <a:r>
              <a:rPr lang="en-US" b="0" i="0" u="none" strike="noStrike" dirty="0">
                <a:solidFill>
                  <a:srgbClr val="202122"/>
                </a:solidFill>
                <a:effectLst/>
                <a:latin typeface="Arial" panose="020B0604020202020204" pitchFamily="34" charset="0"/>
                <a:hlinkClick r:id="rId16" tooltip="Kosovo Albanians"/>
              </a:rPr>
              <a:t>Kosovar Albanian</a:t>
            </a:r>
            <a:r>
              <a:rPr lang="en-US" b="0" i="0" dirty="0">
                <a:solidFill>
                  <a:srgbClr val="202122"/>
                </a:solidFill>
                <a:effectLst/>
                <a:latin typeface="Arial" panose="020B0604020202020204" pitchFamily="34" charset="0"/>
              </a:rPr>
              <a:t> family</a:t>
            </a:r>
            <a:r>
              <a:rPr lang="en-US" b="0" i="0" u="none" strike="noStrike" baseline="30000" dirty="0">
                <a:solidFill>
                  <a:srgbClr val="202122"/>
                </a:solidFill>
                <a:effectLst/>
                <a:latin typeface="Arial" panose="020B0604020202020204" pitchFamily="34" charset="0"/>
                <a:hlinkClick r:id="rId17"/>
              </a:rPr>
              <a:t>[13]</a:t>
            </a:r>
            <a:r>
              <a:rPr lang="en-US" b="0" i="0" u="none" strike="noStrike" baseline="30000" dirty="0">
                <a:solidFill>
                  <a:srgbClr val="202122"/>
                </a:solidFill>
                <a:effectLst/>
                <a:latin typeface="Arial" panose="020B0604020202020204" pitchFamily="34" charset="0"/>
                <a:hlinkClick r:id="rId18"/>
              </a:rPr>
              <a:t>[14]</a:t>
            </a:r>
            <a:r>
              <a:rPr lang="en-US" b="0" i="0" u="none" strike="noStrike" baseline="30000" dirty="0">
                <a:solidFill>
                  <a:srgbClr val="202122"/>
                </a:solidFill>
                <a:effectLst/>
                <a:latin typeface="Arial" panose="020B0604020202020204" pitchFamily="34" charset="0"/>
                <a:hlinkClick r:id="rId19"/>
              </a:rPr>
              <a:t>[15]</a:t>
            </a:r>
            <a:r>
              <a:rPr lang="en-US" b="0" i="0" dirty="0">
                <a:solidFill>
                  <a:srgbClr val="202122"/>
                </a:solidFill>
                <a:effectLst/>
                <a:latin typeface="Arial" panose="020B0604020202020204" pitchFamily="34" charset="0"/>
              </a:rPr>
              <a:t> in </a:t>
            </a:r>
            <a:r>
              <a:rPr lang="en-US" b="0" i="0" u="none" strike="noStrike" dirty="0">
                <a:solidFill>
                  <a:srgbClr val="202122"/>
                </a:solidFill>
                <a:effectLst/>
                <a:latin typeface="Arial" panose="020B0604020202020204" pitchFamily="34" charset="0"/>
                <a:hlinkClick r:id="rId20" tooltip="Skopje"/>
              </a:rPr>
              <a:t>Skopje</a:t>
            </a:r>
            <a:r>
              <a:rPr lang="en-US" b="0" i="0" dirty="0">
                <a:solidFill>
                  <a:srgbClr val="202122"/>
                </a:solidFill>
                <a:effectLst/>
                <a:latin typeface="Arial" panose="020B0604020202020204" pitchFamily="34" charset="0"/>
              </a:rPr>
              <a:t>, </a:t>
            </a:r>
            <a:r>
              <a:rPr lang="en-US" b="0" i="0" u="none" strike="noStrike" dirty="0">
                <a:solidFill>
                  <a:srgbClr val="202122"/>
                </a:solidFill>
                <a:effectLst/>
                <a:latin typeface="Arial" panose="020B0604020202020204" pitchFamily="34" charset="0"/>
                <a:hlinkClick r:id="rId21" tooltip="Ottoman Empire"/>
              </a:rPr>
              <a:t>Ottoman Empire</a:t>
            </a:r>
            <a:r>
              <a:rPr lang="en-US" b="0" i="0" dirty="0">
                <a:solidFill>
                  <a:srgbClr val="202122"/>
                </a:solidFill>
                <a:effectLst/>
                <a:latin typeface="Arial" panose="020B0604020202020204" pitchFamily="34" charset="0"/>
              </a:rPr>
              <a:t> (now the capital of </a:t>
            </a:r>
            <a:r>
              <a:rPr lang="en-US" b="0" i="0" u="none" strike="noStrike" dirty="0">
                <a:solidFill>
                  <a:srgbClr val="202122"/>
                </a:solidFill>
                <a:effectLst/>
                <a:latin typeface="Arial" panose="020B0604020202020204" pitchFamily="34" charset="0"/>
                <a:hlinkClick r:id="rId22" tooltip="North Macedonia"/>
              </a:rPr>
              <a:t>North Macedonia</a:t>
            </a:r>
            <a:r>
              <a:rPr lang="en-US" b="0" i="0" dirty="0">
                <a:solidFill>
                  <a:srgbClr val="202122"/>
                </a:solidFill>
                <a:effectLst/>
                <a:latin typeface="Arial" panose="020B0604020202020204" pitchFamily="34" charset="0"/>
              </a:rPr>
              <a:t>).</a:t>
            </a:r>
            <a:r>
              <a:rPr lang="en-US" b="0" i="0" u="none" strike="noStrike" baseline="30000" dirty="0">
                <a:solidFill>
                  <a:srgbClr val="202122"/>
                </a:solidFill>
                <a:effectLst/>
                <a:latin typeface="Arial" panose="020B0604020202020204" pitchFamily="34" charset="0"/>
                <a:hlinkClick r:id="rId23"/>
              </a:rPr>
              <a:t>[16]</a:t>
            </a:r>
            <a:r>
              <a:rPr lang="en-US" b="0" i="0" u="none" strike="noStrike" baseline="30000" dirty="0">
                <a:solidFill>
                  <a:srgbClr val="202122"/>
                </a:solidFill>
                <a:effectLst/>
                <a:latin typeface="Arial" panose="020B0604020202020204" pitchFamily="34" charset="0"/>
                <a:hlinkClick r:id="rId24"/>
              </a:rPr>
              <a:t>[17]</a:t>
            </a:r>
            <a:r>
              <a:rPr lang="en-US" b="0" i="0" dirty="0">
                <a:solidFill>
                  <a:srgbClr val="202122"/>
                </a:solidFill>
                <a:effectLst/>
                <a:latin typeface="Arial" panose="020B0604020202020204" pitchFamily="34" charset="0"/>
              </a:rPr>
              <a:t> She was </a:t>
            </a:r>
            <a:r>
              <a:rPr lang="en-US" b="0" i="0" dirty="0" err="1">
                <a:solidFill>
                  <a:srgbClr val="202122"/>
                </a:solidFill>
                <a:effectLst/>
                <a:latin typeface="Arial" panose="020B0604020202020204" pitchFamily="34" charset="0"/>
              </a:rPr>
              <a:t>baptised</a:t>
            </a:r>
            <a:r>
              <a:rPr lang="en-US" b="0" i="0" dirty="0">
                <a:solidFill>
                  <a:srgbClr val="202122"/>
                </a:solidFill>
                <a:effectLst/>
                <a:latin typeface="Arial" panose="020B0604020202020204" pitchFamily="34" charset="0"/>
              </a:rPr>
              <a:t> in Skopje the day after her birth.</a:t>
            </a:r>
            <a:r>
              <a:rPr lang="en-US" b="0" i="0" u="none" strike="noStrike" baseline="30000" dirty="0">
                <a:solidFill>
                  <a:srgbClr val="202122"/>
                </a:solidFill>
                <a:effectLst/>
                <a:latin typeface="Arial" panose="020B0604020202020204" pitchFamily="34" charset="0"/>
                <a:hlinkClick r:id="rId11"/>
              </a:rPr>
              <a:t>[11]</a:t>
            </a:r>
            <a:r>
              <a:rPr lang="en-US" b="0" i="0" dirty="0">
                <a:solidFill>
                  <a:srgbClr val="202122"/>
                </a:solidFill>
                <a:effectLst/>
                <a:latin typeface="Arial" panose="020B0604020202020204" pitchFamily="34" charset="0"/>
              </a:rPr>
              <a:t> She later considered 27 August, the day she was </a:t>
            </a:r>
            <a:r>
              <a:rPr lang="en-US" b="0" i="0" dirty="0" err="1">
                <a:solidFill>
                  <a:srgbClr val="202122"/>
                </a:solidFill>
                <a:effectLst/>
                <a:latin typeface="Arial" panose="020B0604020202020204" pitchFamily="34" charset="0"/>
              </a:rPr>
              <a:t>baptised</a:t>
            </a:r>
            <a:r>
              <a:rPr lang="en-US" b="0" i="0" dirty="0">
                <a:solidFill>
                  <a:srgbClr val="202122"/>
                </a:solidFill>
                <a:effectLst/>
                <a:latin typeface="Arial" panose="020B0604020202020204" pitchFamily="34" charset="0"/>
              </a:rPr>
              <a:t>, her "true birthday".</a:t>
            </a:r>
            <a:r>
              <a:rPr lang="en-US" b="0" i="0" u="none" strike="noStrike" baseline="30000" dirty="0">
                <a:solidFill>
                  <a:srgbClr val="202122"/>
                </a:solidFill>
                <a:effectLst/>
                <a:latin typeface="Arial" panose="020B0604020202020204" pitchFamily="34" charset="0"/>
                <a:hlinkClick r:id="rId23"/>
              </a:rPr>
              <a:t>[16]</a:t>
            </a:r>
            <a:endParaRPr lang="en-US" b="0" i="0" dirty="0">
              <a:solidFill>
                <a:srgbClr val="202122"/>
              </a:solidFill>
              <a:effectLst/>
              <a:latin typeface="Arial" panose="020B0604020202020204" pitchFamily="34" charset="0"/>
            </a:endParaRPr>
          </a:p>
          <a:p>
            <a:br>
              <a:rPr lang="en-US" dirty="0"/>
            </a:br>
            <a:endParaRPr lang="en-US" dirty="0"/>
          </a:p>
        </p:txBody>
      </p:sp>
    </p:spTree>
    <p:extLst>
      <p:ext uri="{BB962C8B-B14F-4D97-AF65-F5344CB8AC3E}">
        <p14:creationId xmlns:p14="http://schemas.microsoft.com/office/powerpoint/2010/main" val="399169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C8DFCA-F22E-C054-43FA-A7CD82D86769}"/>
              </a:ext>
            </a:extLst>
          </p:cNvPr>
          <p:cNvSpPr txBox="1"/>
          <p:nvPr/>
        </p:nvSpPr>
        <p:spPr>
          <a:xfrm>
            <a:off x="286439" y="264405"/>
            <a:ext cx="9331285" cy="2585323"/>
          </a:xfrm>
          <a:prstGeom prst="rect">
            <a:avLst/>
          </a:prstGeom>
          <a:noFill/>
        </p:spPr>
        <p:txBody>
          <a:bodyPr wrap="square">
            <a:spAutoFit/>
          </a:bodyPr>
          <a:lstStyle/>
          <a:p>
            <a:pPr algn="l"/>
            <a:r>
              <a:rPr lang="en-US" b="0" i="0" dirty="0">
                <a:solidFill>
                  <a:srgbClr val="202122"/>
                </a:solidFill>
                <a:effectLst/>
                <a:latin typeface="Arial" panose="020B0604020202020204" pitchFamily="34" charset="0"/>
              </a:rPr>
              <a:t>She was the youngest child of </a:t>
            </a:r>
            <a:r>
              <a:rPr lang="en-US" b="0" i="0" u="none" strike="noStrike" dirty="0" err="1">
                <a:solidFill>
                  <a:srgbClr val="202122"/>
                </a:solidFill>
                <a:effectLst/>
                <a:latin typeface="Arial" panose="020B0604020202020204" pitchFamily="34" charset="0"/>
                <a:hlinkClick r:id="rId2" tooltip="Nikollë Bojaxhiu"/>
              </a:rPr>
              <a:t>Nikollë</a:t>
            </a:r>
            <a:r>
              <a:rPr lang="en-US" b="0" i="0" dirty="0">
                <a:solidFill>
                  <a:srgbClr val="202122"/>
                </a:solidFill>
                <a:effectLst/>
                <a:latin typeface="Arial" panose="020B0604020202020204" pitchFamily="34" charset="0"/>
              </a:rPr>
              <a:t> and </a:t>
            </a:r>
            <a:r>
              <a:rPr lang="en-US" b="0" i="0" dirty="0" err="1">
                <a:solidFill>
                  <a:srgbClr val="202122"/>
                </a:solidFill>
                <a:effectLst/>
                <a:latin typeface="Arial" panose="020B0604020202020204" pitchFamily="34" charset="0"/>
              </a:rPr>
              <a:t>Dranafile</a:t>
            </a:r>
            <a:r>
              <a:rPr lang="en-US" b="0" i="0" dirty="0">
                <a:solidFill>
                  <a:srgbClr val="202122"/>
                </a:solidFill>
                <a:effectLst/>
                <a:latin typeface="Arial" panose="020B0604020202020204" pitchFamily="34" charset="0"/>
              </a:rPr>
              <a:t> Bojaxhiu (</a:t>
            </a:r>
            <a:r>
              <a:rPr lang="en-US" b="0" i="0" dirty="0" err="1">
                <a:solidFill>
                  <a:srgbClr val="202122"/>
                </a:solidFill>
                <a:effectLst/>
                <a:latin typeface="Arial" panose="020B0604020202020204" pitchFamily="34" charset="0"/>
              </a:rPr>
              <a:t>Bernai</a:t>
            </a:r>
            <a:r>
              <a:rPr lang="en-US" b="0" i="0" dirty="0">
                <a:solidFill>
                  <a:srgbClr val="202122"/>
                </a:solidFill>
                <a:effectLst/>
                <a:latin typeface="Arial" panose="020B0604020202020204" pitchFamily="34" charset="0"/>
              </a:rPr>
              <a:t>).</a:t>
            </a:r>
            <a:r>
              <a:rPr lang="en-US" b="0" i="0" u="none" strike="noStrike" baseline="30000" dirty="0">
                <a:solidFill>
                  <a:srgbClr val="202122"/>
                </a:solidFill>
                <a:effectLst/>
                <a:latin typeface="Arial" panose="020B0604020202020204" pitchFamily="34" charset="0"/>
                <a:hlinkClick r:id="rId3"/>
              </a:rPr>
              <a:t>[18]</a:t>
            </a:r>
            <a:r>
              <a:rPr lang="en-US" b="0" i="0" dirty="0">
                <a:solidFill>
                  <a:srgbClr val="202122"/>
                </a:solidFill>
                <a:effectLst/>
                <a:latin typeface="Arial" panose="020B0604020202020204" pitchFamily="34" charset="0"/>
              </a:rPr>
              <a:t> Her father, who was involved in </a:t>
            </a:r>
            <a:r>
              <a:rPr lang="en-US" b="0" i="0" u="none" strike="noStrike" dirty="0">
                <a:solidFill>
                  <a:srgbClr val="202122"/>
                </a:solidFill>
                <a:effectLst/>
                <a:latin typeface="Arial" panose="020B0604020202020204" pitchFamily="34" charset="0"/>
                <a:hlinkClick r:id="rId4" tooltip="Albanians in North Macedonia"/>
              </a:rPr>
              <a:t>Albanian-community</a:t>
            </a:r>
            <a:r>
              <a:rPr lang="en-US" b="0" i="0" dirty="0">
                <a:solidFill>
                  <a:srgbClr val="202122"/>
                </a:solidFill>
                <a:effectLst/>
                <a:latin typeface="Arial" panose="020B0604020202020204" pitchFamily="34" charset="0"/>
              </a:rPr>
              <a:t> politics in </a:t>
            </a:r>
            <a:r>
              <a:rPr lang="en-US" b="0" i="0" u="none" strike="noStrike" dirty="0">
                <a:solidFill>
                  <a:srgbClr val="202122"/>
                </a:solidFill>
                <a:effectLst/>
                <a:latin typeface="Arial" panose="020B0604020202020204" pitchFamily="34" charset="0"/>
                <a:hlinkClick r:id="rId5" tooltip="North Macedonia under the Ottoman Empire"/>
              </a:rPr>
              <a:t>Ottoman Macedonia</a:t>
            </a:r>
            <a:r>
              <a:rPr lang="en-US" b="0" i="0" dirty="0">
                <a:solidFill>
                  <a:srgbClr val="202122"/>
                </a:solidFill>
                <a:effectLst/>
                <a:latin typeface="Arial" panose="020B0604020202020204" pitchFamily="34" charset="0"/>
              </a:rPr>
              <a:t>, was probably poisoned, an act attributed to </a:t>
            </a:r>
            <a:r>
              <a:rPr lang="en-US" b="0" i="0" u="none" strike="noStrike" dirty="0">
                <a:solidFill>
                  <a:srgbClr val="202122"/>
                </a:solidFill>
                <a:effectLst/>
                <a:latin typeface="Arial" panose="020B0604020202020204" pitchFamily="34" charset="0"/>
                <a:hlinkClick r:id="rId6" tooltip="Serbs"/>
              </a:rPr>
              <a:t>Serbian</a:t>
            </a:r>
            <a:r>
              <a:rPr lang="en-US" b="0" i="0" dirty="0">
                <a:solidFill>
                  <a:srgbClr val="202122"/>
                </a:solidFill>
                <a:effectLst/>
                <a:latin typeface="Arial" panose="020B0604020202020204" pitchFamily="34" charset="0"/>
              </a:rPr>
              <a:t> agents, after he had visited </a:t>
            </a:r>
            <a:r>
              <a:rPr lang="en-US" b="0" i="0" u="none" strike="noStrike" dirty="0">
                <a:solidFill>
                  <a:srgbClr val="202122"/>
                </a:solidFill>
                <a:effectLst/>
                <a:latin typeface="Arial" panose="020B0604020202020204" pitchFamily="34" charset="0"/>
                <a:hlinkClick r:id="rId7" tooltip="Belgrade"/>
              </a:rPr>
              <a:t>Belgrade</a:t>
            </a:r>
            <a:r>
              <a:rPr lang="en-US" b="0" i="0" dirty="0">
                <a:solidFill>
                  <a:srgbClr val="202122"/>
                </a:solidFill>
                <a:effectLst/>
                <a:latin typeface="Arial" panose="020B0604020202020204" pitchFamily="34" charset="0"/>
              </a:rPr>
              <a:t> for a political meeting</a:t>
            </a:r>
            <a:r>
              <a:rPr lang="en-US" b="0" i="0" u="none" strike="noStrike" baseline="30000" dirty="0">
                <a:solidFill>
                  <a:srgbClr val="202122"/>
                </a:solidFill>
                <a:effectLst/>
                <a:latin typeface="Arial" panose="020B0604020202020204" pitchFamily="34" charset="0"/>
                <a:hlinkClick r:id="rId8"/>
              </a:rPr>
              <a:t>[19]</a:t>
            </a:r>
            <a:r>
              <a:rPr lang="en-US" b="0" i="0" dirty="0">
                <a:solidFill>
                  <a:srgbClr val="202122"/>
                </a:solidFill>
                <a:effectLst/>
                <a:latin typeface="Arial" panose="020B0604020202020204" pitchFamily="34" charset="0"/>
              </a:rPr>
              <a:t> in 1919 when she was eight years old.</a:t>
            </a:r>
            <a:r>
              <a:rPr lang="en-US" b="0" i="0" u="none" strike="noStrike" baseline="30000" dirty="0">
                <a:solidFill>
                  <a:srgbClr val="202122"/>
                </a:solidFill>
                <a:effectLst/>
                <a:latin typeface="Arial" panose="020B0604020202020204" pitchFamily="34" charset="0"/>
                <a:hlinkClick r:id="rId9"/>
              </a:rPr>
              <a:t>[16]</a:t>
            </a:r>
            <a:r>
              <a:rPr lang="en-US" b="0" i="0" u="none" strike="noStrike" baseline="30000" dirty="0">
                <a:solidFill>
                  <a:srgbClr val="202122"/>
                </a:solidFill>
                <a:effectLst/>
                <a:latin typeface="Arial" panose="020B0604020202020204" pitchFamily="34" charset="0"/>
                <a:hlinkClick r:id="rId10"/>
              </a:rPr>
              <a:t>[c]</a:t>
            </a:r>
            <a:r>
              <a:rPr lang="en-US" b="0" i="0" dirty="0">
                <a:solidFill>
                  <a:srgbClr val="202122"/>
                </a:solidFill>
                <a:effectLst/>
                <a:latin typeface="Arial" panose="020B0604020202020204" pitchFamily="34" charset="0"/>
              </a:rPr>
              <a:t> He was born in </a:t>
            </a:r>
            <a:r>
              <a:rPr lang="en-US" b="0" i="0" u="none" strike="noStrike" dirty="0" err="1">
                <a:solidFill>
                  <a:srgbClr val="202122"/>
                </a:solidFill>
                <a:effectLst/>
                <a:latin typeface="Arial" panose="020B0604020202020204" pitchFamily="34" charset="0"/>
                <a:hlinkClick r:id="rId11" tooltip="Prizren"/>
              </a:rPr>
              <a:t>Prizren</a:t>
            </a:r>
            <a:r>
              <a:rPr lang="en-US" b="0" i="0" dirty="0">
                <a:solidFill>
                  <a:srgbClr val="202122"/>
                </a:solidFill>
                <a:effectLst/>
                <a:latin typeface="Arial" panose="020B0604020202020204" pitchFamily="34" charset="0"/>
              </a:rPr>
              <a:t> (today in </a:t>
            </a:r>
            <a:r>
              <a:rPr lang="en-US" b="0" i="0" u="none" strike="noStrike" dirty="0">
                <a:solidFill>
                  <a:srgbClr val="202122"/>
                </a:solidFill>
                <a:effectLst/>
                <a:latin typeface="Arial" panose="020B0604020202020204" pitchFamily="34" charset="0"/>
                <a:hlinkClick r:id="rId12" tooltip="Kosovo"/>
              </a:rPr>
              <a:t>Kosovo</a:t>
            </a:r>
            <a:r>
              <a:rPr lang="en-US" b="0" i="0" dirty="0">
                <a:solidFill>
                  <a:srgbClr val="202122"/>
                </a:solidFill>
                <a:effectLst/>
                <a:latin typeface="Arial" panose="020B0604020202020204" pitchFamily="34" charset="0"/>
              </a:rPr>
              <a:t>), however, his family was from </a:t>
            </a:r>
            <a:r>
              <a:rPr lang="en-US" b="0" i="0" u="none" strike="noStrike" dirty="0" err="1">
                <a:solidFill>
                  <a:srgbClr val="202122"/>
                </a:solidFill>
                <a:effectLst/>
                <a:latin typeface="Arial" panose="020B0604020202020204" pitchFamily="34" charset="0"/>
                <a:hlinkClick r:id="rId13" tooltip="Mirdita"/>
              </a:rPr>
              <a:t>Mirdita</a:t>
            </a:r>
            <a:r>
              <a:rPr lang="en-US" b="0" i="0" dirty="0">
                <a:solidFill>
                  <a:srgbClr val="202122"/>
                </a:solidFill>
                <a:effectLst/>
                <a:latin typeface="Arial" panose="020B0604020202020204" pitchFamily="34" charset="0"/>
              </a:rPr>
              <a:t> (present-day </a:t>
            </a:r>
            <a:r>
              <a:rPr lang="en-US" b="0" i="0" u="none" strike="noStrike" dirty="0">
                <a:solidFill>
                  <a:srgbClr val="202122"/>
                </a:solidFill>
                <a:effectLst/>
                <a:latin typeface="Arial" panose="020B0604020202020204" pitchFamily="34" charset="0"/>
                <a:hlinkClick r:id="rId14" tooltip="Albania"/>
              </a:rPr>
              <a:t>Albania</a:t>
            </a:r>
            <a:r>
              <a:rPr lang="en-US" b="0" i="0" dirty="0">
                <a:solidFill>
                  <a:srgbClr val="202122"/>
                </a:solidFill>
                <a:effectLst/>
                <a:latin typeface="Arial" panose="020B0604020202020204" pitchFamily="34" charset="0"/>
              </a:rPr>
              <a:t>).</a:t>
            </a:r>
            <a:r>
              <a:rPr lang="en-US" b="0" i="0" u="none" strike="noStrike" baseline="30000" dirty="0">
                <a:solidFill>
                  <a:srgbClr val="202122"/>
                </a:solidFill>
                <a:effectLst/>
                <a:latin typeface="Arial" panose="020B0604020202020204" pitchFamily="34" charset="0"/>
                <a:hlinkClick r:id="rId15"/>
              </a:rPr>
              <a:t>[20]</a:t>
            </a:r>
            <a:r>
              <a:rPr lang="en-US" b="0" i="0" u="none" strike="noStrike" baseline="30000" dirty="0">
                <a:solidFill>
                  <a:srgbClr val="202122"/>
                </a:solidFill>
                <a:effectLst/>
                <a:latin typeface="Arial" panose="020B0604020202020204" pitchFamily="34" charset="0"/>
                <a:hlinkClick r:id="rId16"/>
              </a:rPr>
              <a:t>[21]</a:t>
            </a:r>
            <a:r>
              <a:rPr lang="en-US" b="0" i="0" dirty="0">
                <a:solidFill>
                  <a:srgbClr val="202122"/>
                </a:solidFill>
                <a:effectLst/>
                <a:latin typeface="Arial" panose="020B0604020202020204" pitchFamily="34" charset="0"/>
              </a:rPr>
              <a:t> Her mother may have been from a village near </a:t>
            </a:r>
            <a:r>
              <a:rPr lang="en-US" b="0" i="0" u="none" strike="noStrike" dirty="0" err="1">
                <a:solidFill>
                  <a:srgbClr val="202122"/>
                </a:solidFill>
                <a:effectLst/>
                <a:latin typeface="Arial" panose="020B0604020202020204" pitchFamily="34" charset="0"/>
                <a:hlinkClick r:id="rId17" tooltip="Gjakova"/>
              </a:rPr>
              <a:t>Gjakova</a:t>
            </a:r>
            <a:r>
              <a:rPr lang="en-US" b="0" i="0" dirty="0">
                <a:solidFill>
                  <a:srgbClr val="202122"/>
                </a:solidFill>
                <a:effectLst/>
                <a:latin typeface="Arial" panose="020B0604020202020204" pitchFamily="34" charset="0"/>
              </a:rPr>
              <a:t>,</a:t>
            </a:r>
            <a:r>
              <a:rPr lang="en-US" b="0" i="0" u="none" strike="noStrike" baseline="30000" dirty="0">
                <a:solidFill>
                  <a:srgbClr val="202122"/>
                </a:solidFill>
                <a:effectLst/>
                <a:latin typeface="Arial" panose="020B0604020202020204" pitchFamily="34" charset="0"/>
                <a:hlinkClick r:id="rId18"/>
              </a:rPr>
              <a:t>[22]</a:t>
            </a:r>
            <a:r>
              <a:rPr lang="en-US" b="0" i="0" dirty="0">
                <a:solidFill>
                  <a:srgbClr val="202122"/>
                </a:solidFill>
                <a:effectLst/>
                <a:latin typeface="Arial" panose="020B0604020202020204" pitchFamily="34" charset="0"/>
              </a:rPr>
              <a:t> believed by her offspring to be </a:t>
            </a:r>
            <a:r>
              <a:rPr lang="en-US" b="0" i="0" u="none" strike="noStrike" dirty="0" err="1">
                <a:solidFill>
                  <a:srgbClr val="202122"/>
                </a:solidFill>
                <a:effectLst/>
                <a:latin typeface="Arial" panose="020B0604020202020204" pitchFamily="34" charset="0"/>
                <a:hlinkClick r:id="rId19" tooltip="Bishtazhin"/>
              </a:rPr>
              <a:t>Bishtazhin</a:t>
            </a:r>
            <a:r>
              <a:rPr lang="en-US" b="0" i="0" dirty="0">
                <a:solidFill>
                  <a:srgbClr val="202122"/>
                </a:solidFill>
                <a:effectLst/>
                <a:latin typeface="Arial" panose="020B0604020202020204" pitchFamily="34" charset="0"/>
              </a:rPr>
              <a:t>.</a:t>
            </a:r>
            <a:r>
              <a:rPr lang="en-US" b="0" i="0" u="none" strike="noStrike" baseline="30000" dirty="0">
                <a:solidFill>
                  <a:srgbClr val="202122"/>
                </a:solidFill>
                <a:effectLst/>
                <a:latin typeface="Arial" panose="020B0604020202020204" pitchFamily="34" charset="0"/>
                <a:hlinkClick r:id="rId20"/>
              </a:rPr>
              <a:t>[23]</a:t>
            </a:r>
            <a:endParaRPr lang="en-US" b="0" i="0" dirty="0">
              <a:solidFill>
                <a:srgbClr val="202122"/>
              </a:solidFill>
              <a:effectLst/>
              <a:latin typeface="Arial" panose="020B0604020202020204" pitchFamily="34" charset="0"/>
            </a:endParaRPr>
          </a:p>
          <a:p>
            <a:br>
              <a:rPr lang="en-US" dirty="0"/>
            </a:br>
            <a:endParaRPr lang="en-US" dirty="0"/>
          </a:p>
        </p:txBody>
      </p:sp>
      <p:sp>
        <p:nvSpPr>
          <p:cNvPr id="5" name="TextBox 4">
            <a:extLst>
              <a:ext uri="{FF2B5EF4-FFF2-40B4-BE49-F238E27FC236}">
                <a16:creationId xmlns:a16="http://schemas.microsoft.com/office/drawing/2014/main" id="{2DD2A448-0507-D9CF-0AAE-EA4FEB452E0C}"/>
              </a:ext>
            </a:extLst>
          </p:cNvPr>
          <p:cNvSpPr txBox="1"/>
          <p:nvPr/>
        </p:nvSpPr>
        <p:spPr>
          <a:xfrm>
            <a:off x="4032173" y="3613533"/>
            <a:ext cx="5871991" cy="2862322"/>
          </a:xfrm>
          <a:prstGeom prst="rect">
            <a:avLst/>
          </a:prstGeom>
          <a:noFill/>
        </p:spPr>
        <p:txBody>
          <a:bodyPr wrap="square">
            <a:spAutoFit/>
          </a:bodyPr>
          <a:lstStyle/>
          <a:p>
            <a:pPr algn="l"/>
            <a:r>
              <a:rPr lang="en-US" b="0" i="0" dirty="0">
                <a:solidFill>
                  <a:srgbClr val="202122"/>
                </a:solidFill>
                <a:effectLst/>
                <a:latin typeface="Arial" panose="020B0604020202020204" pitchFamily="34" charset="0"/>
              </a:rPr>
              <a:t>According to a biography by Joan Graff Clucas, </a:t>
            </a:r>
            <a:r>
              <a:rPr lang="en-US" b="0" i="0" dirty="0" err="1">
                <a:solidFill>
                  <a:srgbClr val="202122"/>
                </a:solidFill>
                <a:effectLst/>
                <a:latin typeface="Arial" panose="020B0604020202020204" pitchFamily="34" charset="0"/>
              </a:rPr>
              <a:t>Anjezë</a:t>
            </a:r>
            <a:r>
              <a:rPr lang="en-US" b="0" i="0" dirty="0">
                <a:solidFill>
                  <a:srgbClr val="202122"/>
                </a:solidFill>
                <a:effectLst/>
                <a:latin typeface="Arial" panose="020B0604020202020204" pitchFamily="34" charset="0"/>
              </a:rPr>
              <a:t> was in her early years when she became fascinated by stories of the lives of </a:t>
            </a:r>
            <a:r>
              <a:rPr lang="en-US" b="0" i="0" u="none" strike="noStrike" dirty="0">
                <a:solidFill>
                  <a:srgbClr val="202122"/>
                </a:solidFill>
                <a:effectLst/>
                <a:latin typeface="Arial" panose="020B0604020202020204" pitchFamily="34" charset="0"/>
                <a:hlinkClick r:id="rId21" tooltip="Missionaries"/>
              </a:rPr>
              <a:t>missionaries</a:t>
            </a:r>
            <a:r>
              <a:rPr lang="en-US" b="0" i="0" dirty="0">
                <a:solidFill>
                  <a:srgbClr val="202122"/>
                </a:solidFill>
                <a:effectLst/>
                <a:latin typeface="Arial" panose="020B0604020202020204" pitchFamily="34" charset="0"/>
              </a:rPr>
              <a:t> and their service in </a:t>
            </a:r>
            <a:r>
              <a:rPr lang="en-US" b="0" i="0" u="none" strike="noStrike" dirty="0">
                <a:solidFill>
                  <a:srgbClr val="202122"/>
                </a:solidFill>
                <a:effectLst/>
                <a:latin typeface="Arial" panose="020B0604020202020204" pitchFamily="34" charset="0"/>
                <a:hlinkClick r:id="rId22" tooltip="Bengal"/>
              </a:rPr>
              <a:t>Bengal</a:t>
            </a:r>
            <a:r>
              <a:rPr lang="en-US" b="0" i="0" dirty="0">
                <a:solidFill>
                  <a:srgbClr val="202122"/>
                </a:solidFill>
                <a:effectLst/>
                <a:latin typeface="Arial" panose="020B0604020202020204" pitchFamily="34" charset="0"/>
              </a:rPr>
              <a:t>; by age 12, she was convinced that she should commit herself to religious life.</a:t>
            </a:r>
            <a:r>
              <a:rPr lang="en-US" b="0" i="0" u="none" strike="noStrike" baseline="30000" dirty="0">
                <a:solidFill>
                  <a:srgbClr val="202122"/>
                </a:solidFill>
                <a:effectLst/>
                <a:latin typeface="Arial" panose="020B0604020202020204" pitchFamily="34" charset="0"/>
                <a:hlinkClick r:id="rId23"/>
              </a:rPr>
              <a:t>[24]</a:t>
            </a:r>
            <a:r>
              <a:rPr lang="en-US" b="0" i="0" dirty="0">
                <a:solidFill>
                  <a:srgbClr val="202122"/>
                </a:solidFill>
                <a:effectLst/>
                <a:latin typeface="Arial" panose="020B0604020202020204" pitchFamily="34" charset="0"/>
              </a:rPr>
              <a:t> Her resolve strengthened on 15 August 1928 as she prayed at the shrine of the </a:t>
            </a:r>
            <a:r>
              <a:rPr lang="en-US" b="0" i="0" u="none" strike="noStrike" dirty="0">
                <a:solidFill>
                  <a:srgbClr val="202122"/>
                </a:solidFill>
                <a:effectLst/>
                <a:latin typeface="Arial" panose="020B0604020202020204" pitchFamily="34" charset="0"/>
                <a:hlinkClick r:id="rId24" tooltip="Black Madonna"/>
              </a:rPr>
              <a:t>Black Madonna</a:t>
            </a:r>
            <a:r>
              <a:rPr lang="en-US" b="0" i="0" dirty="0">
                <a:solidFill>
                  <a:srgbClr val="202122"/>
                </a:solidFill>
                <a:effectLst/>
                <a:latin typeface="Arial" panose="020B0604020202020204" pitchFamily="34" charset="0"/>
              </a:rPr>
              <a:t> of </a:t>
            </a:r>
            <a:r>
              <a:rPr lang="en-US" b="0" i="0" u="none" strike="noStrike" dirty="0" err="1">
                <a:solidFill>
                  <a:srgbClr val="202122"/>
                </a:solidFill>
                <a:effectLst/>
                <a:latin typeface="Arial" panose="020B0604020202020204" pitchFamily="34" charset="0"/>
                <a:hlinkClick r:id="rId25" tooltip="Viti, Kosovo"/>
              </a:rPr>
              <a:t>Vitina-Letnice</a:t>
            </a:r>
            <a:r>
              <a:rPr lang="en-US" b="0" i="0" dirty="0">
                <a:solidFill>
                  <a:srgbClr val="202122"/>
                </a:solidFill>
                <a:effectLst/>
                <a:latin typeface="Arial" panose="020B0604020202020204" pitchFamily="34" charset="0"/>
              </a:rPr>
              <a:t>, where she often went on </a:t>
            </a:r>
            <a:r>
              <a:rPr lang="en-US" b="0" i="0" u="none" strike="noStrike" dirty="0">
                <a:solidFill>
                  <a:srgbClr val="202122"/>
                </a:solidFill>
                <a:effectLst/>
                <a:latin typeface="Arial" panose="020B0604020202020204" pitchFamily="34" charset="0"/>
                <a:hlinkClick r:id="rId26" tooltip="Pilgrimage"/>
              </a:rPr>
              <a:t>pilgrimages</a:t>
            </a:r>
            <a:r>
              <a:rPr lang="en-US" b="0" i="0" dirty="0">
                <a:solidFill>
                  <a:srgbClr val="202122"/>
                </a:solidFill>
                <a:effectLst/>
                <a:latin typeface="Arial" panose="020B0604020202020204" pitchFamily="34" charset="0"/>
              </a:rPr>
              <a:t>.</a:t>
            </a:r>
            <a:r>
              <a:rPr lang="en-US" b="0" i="0" u="none" strike="noStrike" baseline="30000" dirty="0">
                <a:solidFill>
                  <a:srgbClr val="202122"/>
                </a:solidFill>
                <a:effectLst/>
                <a:latin typeface="Arial" panose="020B0604020202020204" pitchFamily="34" charset="0"/>
                <a:hlinkClick r:id="rId27"/>
              </a:rPr>
              <a:t>[25]</a:t>
            </a:r>
            <a:endParaRPr lang="en-US" b="0" i="0" dirty="0">
              <a:solidFill>
                <a:srgbClr val="202122"/>
              </a:solidFill>
              <a:effectLst/>
              <a:latin typeface="Arial" panose="020B0604020202020204" pitchFamily="34" charset="0"/>
            </a:endParaRPr>
          </a:p>
          <a:p>
            <a:br>
              <a:rPr lang="en-US" dirty="0"/>
            </a:br>
            <a:endParaRPr lang="en-US" dirty="0"/>
          </a:p>
        </p:txBody>
      </p:sp>
    </p:spTree>
    <p:extLst>
      <p:ext uri="{BB962C8B-B14F-4D97-AF65-F5344CB8AC3E}">
        <p14:creationId xmlns:p14="http://schemas.microsoft.com/office/powerpoint/2010/main" val="402554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B72227F-A405-69C6-E235-402D3300A228}"/>
              </a:ext>
            </a:extLst>
          </p:cNvPr>
          <p:cNvSpPr>
            <a:spLocks noChangeArrowheads="1"/>
          </p:cNvSpPr>
          <p:nvPr/>
        </p:nvSpPr>
        <p:spPr bwMode="auto">
          <a:xfrm>
            <a:off x="1101687" y="177769"/>
            <a:ext cx="8736376" cy="45550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02122"/>
                </a:solidFill>
                <a:effectLst/>
                <a:latin typeface="Arial" panose="020B0604020202020204" pitchFamily="34" charset="0"/>
              </a:rPr>
              <a:t>Anjezë</a:t>
            </a:r>
            <a:r>
              <a:rPr kumimoji="0" lang="en-US" altLang="en-US" b="0" i="0" u="none" strike="noStrike" cap="none" normalizeH="0" baseline="0" dirty="0">
                <a:ln>
                  <a:noFill/>
                </a:ln>
                <a:solidFill>
                  <a:srgbClr val="202122"/>
                </a:solidFill>
                <a:effectLst/>
                <a:latin typeface="Arial" panose="020B0604020202020204" pitchFamily="34" charset="0"/>
              </a:rPr>
              <a:t> left home in 1928 at age 18 to join the </a:t>
            </a:r>
            <a:r>
              <a:rPr kumimoji="0" lang="en-US" altLang="en-US" b="0" i="0" u="none" strike="noStrike" cap="none" normalizeH="0" baseline="0" dirty="0">
                <a:ln>
                  <a:noFill/>
                </a:ln>
                <a:solidFill>
                  <a:srgbClr val="202122"/>
                </a:solidFill>
                <a:effectLst/>
                <a:latin typeface="Arial" panose="020B0604020202020204" pitchFamily="34" charset="0"/>
                <a:hlinkClick r:id="rId2" tooltip="Sisters of Loreto"/>
              </a:rPr>
              <a:t>Sisters of Loreto</a:t>
            </a:r>
            <a:r>
              <a:rPr kumimoji="0" lang="en-US" altLang="en-US" b="0" i="0" u="none" strike="noStrike" cap="none" normalizeH="0" baseline="0" dirty="0">
                <a:ln>
                  <a:noFill/>
                </a:ln>
                <a:solidFill>
                  <a:srgbClr val="202122"/>
                </a:solidFill>
                <a:effectLst/>
                <a:latin typeface="Arial" panose="020B0604020202020204" pitchFamily="34" charset="0"/>
              </a:rPr>
              <a:t> at </a:t>
            </a:r>
            <a:r>
              <a:rPr kumimoji="0" lang="en-US" altLang="en-US" b="0" i="0" u="none" strike="noStrike" cap="none" normalizeH="0" baseline="0" dirty="0">
                <a:ln>
                  <a:noFill/>
                </a:ln>
                <a:solidFill>
                  <a:srgbClr val="202122"/>
                </a:solidFill>
                <a:effectLst/>
                <a:latin typeface="Arial" panose="020B0604020202020204" pitchFamily="34" charset="0"/>
                <a:hlinkClick r:id="rId3" tooltip="Loreto Abbey"/>
              </a:rPr>
              <a:t>Loreto Abbey</a:t>
            </a:r>
            <a:r>
              <a:rPr kumimoji="0" lang="en-US" altLang="en-US" b="0" i="0" u="none" strike="noStrike" cap="none" normalizeH="0" baseline="0" dirty="0">
                <a:ln>
                  <a:noFill/>
                </a:ln>
                <a:solidFill>
                  <a:srgbClr val="202122"/>
                </a:solidFill>
                <a:effectLst/>
                <a:latin typeface="Arial" panose="020B0604020202020204" pitchFamily="34" charset="0"/>
              </a:rPr>
              <a:t> in </a:t>
            </a:r>
            <a:r>
              <a:rPr kumimoji="0" lang="en-US" altLang="en-US" b="0" i="0" u="none" strike="noStrike" cap="none" normalizeH="0" baseline="0" dirty="0">
                <a:ln>
                  <a:noFill/>
                </a:ln>
                <a:solidFill>
                  <a:srgbClr val="202122"/>
                </a:solidFill>
                <a:effectLst/>
                <a:latin typeface="Arial" panose="020B0604020202020204" pitchFamily="34" charset="0"/>
                <a:hlinkClick r:id="rId4" tooltip="Rathfarnham"/>
              </a:rPr>
              <a:t>Rathfarnham</a:t>
            </a:r>
            <a:r>
              <a:rPr kumimoji="0" lang="en-US" altLang="en-US" b="0" i="0" u="none" strike="noStrike" cap="none" normalizeH="0" baseline="0" dirty="0">
                <a:ln>
                  <a:noFill/>
                </a:ln>
                <a:solidFill>
                  <a:srgbClr val="202122"/>
                </a:solidFill>
                <a:effectLst/>
                <a:latin typeface="Arial" panose="020B0604020202020204" pitchFamily="34" charset="0"/>
              </a:rPr>
              <a:t>, Ireland, to learn English with the intent of becoming a missionary; English was the language of instruction of the Sisters of Loreto in India.</a:t>
            </a:r>
            <a:r>
              <a:rPr kumimoji="0" lang="en-US" altLang="en-US" sz="1100" b="0" i="0" u="none" strike="noStrike" cap="none" normalizeH="0" baseline="30000" dirty="0">
                <a:ln>
                  <a:noFill/>
                </a:ln>
                <a:solidFill>
                  <a:srgbClr val="202122"/>
                </a:solidFill>
                <a:effectLst/>
                <a:latin typeface="Arial" panose="020B0604020202020204" pitchFamily="34" charset="0"/>
                <a:hlinkClick r:id="rId5"/>
              </a:rPr>
              <a:t>[26]</a:t>
            </a:r>
            <a:r>
              <a:rPr kumimoji="0" lang="en-US" altLang="en-US" b="0" i="0" u="none" strike="noStrike" cap="none" normalizeH="0" baseline="0" dirty="0">
                <a:ln>
                  <a:noFill/>
                </a:ln>
                <a:solidFill>
                  <a:srgbClr val="202122"/>
                </a:solidFill>
                <a:effectLst/>
                <a:latin typeface="Arial" panose="020B0604020202020204" pitchFamily="34" charset="0"/>
              </a:rPr>
              <a:t> She saw neither her mother nor her sister again.</a:t>
            </a:r>
            <a:r>
              <a:rPr kumimoji="0" lang="en-US" altLang="en-US" sz="1100" b="0" i="0" u="none" strike="noStrike" cap="none" normalizeH="0" baseline="30000" dirty="0">
                <a:ln>
                  <a:noFill/>
                </a:ln>
                <a:solidFill>
                  <a:srgbClr val="202122"/>
                </a:solidFill>
                <a:effectLst/>
                <a:latin typeface="Arial" panose="020B0604020202020204" pitchFamily="34" charset="0"/>
                <a:hlinkClick r:id="rId6"/>
              </a:rPr>
              <a:t>[27]</a:t>
            </a:r>
            <a:r>
              <a:rPr kumimoji="0" lang="en-US" altLang="en-US" b="0" i="0" u="none" strike="noStrike" cap="none" normalizeH="0" baseline="0" dirty="0">
                <a:ln>
                  <a:noFill/>
                </a:ln>
                <a:solidFill>
                  <a:srgbClr val="202122"/>
                </a:solidFill>
                <a:effectLst/>
                <a:latin typeface="Arial" panose="020B0604020202020204" pitchFamily="34" charset="0"/>
              </a:rPr>
              <a:t> Her family lived in Skopje until 1934, when they moved to </a:t>
            </a:r>
            <a:r>
              <a:rPr kumimoji="0" lang="en-US" altLang="en-US" b="0" i="0" u="none" strike="noStrike" cap="none" normalizeH="0" baseline="0" dirty="0">
                <a:ln>
                  <a:noFill/>
                </a:ln>
                <a:solidFill>
                  <a:srgbClr val="202122"/>
                </a:solidFill>
                <a:effectLst/>
                <a:latin typeface="Arial" panose="020B0604020202020204" pitchFamily="34" charset="0"/>
                <a:hlinkClick r:id="rId7" tooltip="Tirana"/>
              </a:rPr>
              <a:t>Tirana</a:t>
            </a:r>
            <a:r>
              <a:rPr kumimoji="0" lang="en-US" altLang="en-US" b="0" i="0" u="none" strike="noStrike" cap="none" normalizeH="0" baseline="0" dirty="0">
                <a:ln>
                  <a:noFill/>
                </a:ln>
                <a:solidFill>
                  <a:srgbClr val="202122"/>
                </a:solidFill>
                <a:effectLst/>
                <a:latin typeface="Arial" panose="020B0604020202020204" pitchFamily="34" charset="0"/>
              </a:rPr>
              <a:t>.</a:t>
            </a:r>
            <a:r>
              <a:rPr kumimoji="0" lang="en-US" altLang="en-US" sz="1100" b="0" i="0" u="none" strike="noStrike" cap="none" normalizeH="0" baseline="30000" dirty="0">
                <a:ln>
                  <a:noFill/>
                </a:ln>
                <a:solidFill>
                  <a:srgbClr val="202122"/>
                </a:solidFill>
                <a:effectLst/>
                <a:latin typeface="Arial" panose="020B0604020202020204" pitchFamily="34" charset="0"/>
                <a:hlinkClick r:id="rId8"/>
              </a:rPr>
              <a:t>[28]</a:t>
            </a:r>
            <a:r>
              <a:rPr kumimoji="0" lang="en-US" altLang="en-US" b="0" i="0" u="none" strike="noStrike" cap="none" normalizeH="0" baseline="0" dirty="0">
                <a:ln>
                  <a:noFill/>
                </a:ln>
                <a:solidFill>
                  <a:srgbClr val="202122"/>
                </a:solidFill>
                <a:effectLst/>
                <a:latin typeface="Arial" panose="020B0604020202020204" pitchFamily="34" charset="0"/>
              </a:rPr>
              <a:t> During communist leader </a:t>
            </a:r>
            <a:r>
              <a:rPr kumimoji="0" lang="en-US" altLang="en-US" b="0" i="0" u="none" strike="noStrike" cap="none" normalizeH="0" baseline="0" dirty="0">
                <a:ln>
                  <a:noFill/>
                </a:ln>
                <a:solidFill>
                  <a:srgbClr val="202122"/>
                </a:solidFill>
                <a:effectLst/>
                <a:latin typeface="Arial" panose="020B0604020202020204" pitchFamily="34" charset="0"/>
                <a:hlinkClick r:id="rId9" tooltip="Enver Hoxha"/>
              </a:rPr>
              <a:t>Enver Hoxha</a:t>
            </a:r>
            <a:r>
              <a:rPr kumimoji="0" lang="en-US" altLang="en-US" b="0" i="0" u="none" strike="noStrike" cap="none" normalizeH="0" baseline="0" dirty="0">
                <a:ln>
                  <a:noFill/>
                </a:ln>
                <a:solidFill>
                  <a:srgbClr val="202122"/>
                </a:solidFill>
                <a:effectLst/>
                <a:latin typeface="Arial" panose="020B0604020202020204" pitchFamily="34" charset="0"/>
              </a:rPr>
              <a:t>'s rule, she was considered a dangerous agent of the Vatican. Despite multiple requests and despite the fact that many countries made requests on her behalf, she was denied a chance to see her family and was not granted the opportunity to see her mother and sister.</a:t>
            </a:r>
            <a:r>
              <a:rPr kumimoji="0" lang="en-US" altLang="en-US" sz="1100" b="0" i="0" u="none" strike="noStrike" cap="none" normalizeH="0" baseline="30000" dirty="0">
                <a:ln>
                  <a:noFill/>
                </a:ln>
                <a:solidFill>
                  <a:srgbClr val="202122"/>
                </a:solidFill>
                <a:effectLst/>
                <a:latin typeface="Arial" panose="020B0604020202020204" pitchFamily="34" charset="0"/>
                <a:hlinkClick r:id="rId10"/>
              </a:rPr>
              <a:t>[29]</a:t>
            </a:r>
            <a:r>
              <a:rPr kumimoji="0" lang="en-US" altLang="en-US" b="0" i="0" u="none" strike="noStrike" cap="none" normalizeH="0" baseline="0" dirty="0">
                <a:ln>
                  <a:noFill/>
                </a:ln>
                <a:solidFill>
                  <a:srgbClr val="202122"/>
                </a:solidFill>
                <a:effectLst/>
                <a:latin typeface="Arial" panose="020B0604020202020204" pitchFamily="34" charset="0"/>
              </a:rPr>
              <a:t> Both of them died during Hoxha's rule, and </a:t>
            </a:r>
            <a:r>
              <a:rPr kumimoji="0" lang="en-US" altLang="en-US" b="0" i="0" u="none" strike="noStrike" cap="none" normalizeH="0" baseline="0" dirty="0" err="1">
                <a:ln>
                  <a:noFill/>
                </a:ln>
                <a:solidFill>
                  <a:srgbClr val="202122"/>
                </a:solidFill>
                <a:effectLst/>
                <a:latin typeface="Arial" panose="020B0604020202020204" pitchFamily="34" charset="0"/>
              </a:rPr>
              <a:t>Anjezë</a:t>
            </a:r>
            <a:r>
              <a:rPr kumimoji="0" lang="en-US" altLang="en-US" b="0" i="0" u="none" strike="noStrike" cap="none" normalizeH="0" baseline="0" dirty="0">
                <a:ln>
                  <a:noFill/>
                </a:ln>
                <a:solidFill>
                  <a:srgbClr val="202122"/>
                </a:solidFill>
                <a:effectLst/>
                <a:latin typeface="Arial" panose="020B0604020202020204" pitchFamily="34" charset="0"/>
              </a:rPr>
              <a:t> herself was only able to visit Albania five years after the </a:t>
            </a:r>
            <a:r>
              <a:rPr kumimoji="0" lang="en-US" altLang="en-US" b="0" i="0" u="none" strike="noStrike" cap="none" normalizeH="0" baseline="0" dirty="0">
                <a:ln>
                  <a:noFill/>
                </a:ln>
                <a:solidFill>
                  <a:srgbClr val="202122"/>
                </a:solidFill>
                <a:effectLst/>
                <a:latin typeface="Arial" panose="020B0604020202020204" pitchFamily="34" charset="0"/>
                <a:hlinkClick r:id="rId11" tooltip="People's Socialist Republic of Albania"/>
              </a:rPr>
              <a:t>communist regime</a:t>
            </a:r>
            <a:r>
              <a:rPr kumimoji="0" lang="en-US" altLang="en-US" b="0" i="0" u="none" strike="noStrike" cap="none" normalizeH="0" baseline="0" dirty="0">
                <a:ln>
                  <a:noFill/>
                </a:ln>
                <a:solidFill>
                  <a:srgbClr val="202122"/>
                </a:solidFill>
                <a:effectLst/>
                <a:latin typeface="Arial" panose="020B0604020202020204" pitchFamily="34" charset="0"/>
              </a:rPr>
              <a:t> collapsed.</a:t>
            </a:r>
            <a:r>
              <a:rPr kumimoji="0" lang="en-US" altLang="en-US" sz="1100" b="0" i="0" u="none" strike="noStrike" cap="none" normalizeH="0" baseline="30000" dirty="0">
                <a:ln>
                  <a:noFill/>
                </a:ln>
                <a:solidFill>
                  <a:srgbClr val="202122"/>
                </a:solidFill>
                <a:effectLst/>
                <a:latin typeface="Arial" panose="020B0604020202020204" pitchFamily="34" charset="0"/>
                <a:hlinkClick r:id="rId10"/>
              </a:rPr>
              <a:t>[29]</a:t>
            </a:r>
            <a:r>
              <a:rPr kumimoji="0" lang="en-US" altLang="en-US" b="0" i="0" u="none" strike="noStrike" cap="none" normalizeH="0" baseline="0" dirty="0">
                <a:ln>
                  <a:noFill/>
                </a:ln>
                <a:solidFill>
                  <a:srgbClr val="202122"/>
                </a:solidFill>
                <a:effectLst/>
                <a:latin typeface="Arial" panose="020B0604020202020204" pitchFamily="34" charset="0"/>
              </a:rPr>
              <a:t> Dom Lush </a:t>
            </a:r>
            <a:r>
              <a:rPr kumimoji="0" lang="en-US" altLang="en-US" b="0" i="0" u="none" strike="noStrike" cap="none" normalizeH="0" baseline="0" dirty="0" err="1">
                <a:ln>
                  <a:noFill/>
                </a:ln>
                <a:solidFill>
                  <a:srgbClr val="202122"/>
                </a:solidFill>
                <a:effectLst/>
                <a:latin typeface="Arial" panose="020B0604020202020204" pitchFamily="34" charset="0"/>
              </a:rPr>
              <a:t>Gjergji</a:t>
            </a:r>
            <a:r>
              <a:rPr kumimoji="0" lang="en-US" altLang="en-US" b="0" i="0" u="none" strike="noStrike" cap="none" normalizeH="0" baseline="0" dirty="0">
                <a:ln>
                  <a:noFill/>
                </a:ln>
                <a:solidFill>
                  <a:srgbClr val="202122"/>
                </a:solidFill>
                <a:effectLst/>
                <a:latin typeface="Arial" panose="020B0604020202020204" pitchFamily="34" charset="0"/>
              </a:rPr>
              <a:t> in his book "Our Mother Teresa" describes one of her trips to the embassy where she was crying as she was leaving the building, saying:</a:t>
            </a:r>
            <a:r>
              <a:rPr kumimoji="0" lang="en-US" altLang="en-US" sz="1100" b="0" i="0" u="none" strike="noStrike" cap="none" normalizeH="0" baseline="30000" dirty="0">
                <a:ln>
                  <a:noFill/>
                </a:ln>
                <a:solidFill>
                  <a:srgbClr val="202122"/>
                </a:solidFill>
                <a:effectLst/>
                <a:latin typeface="Arial" panose="020B0604020202020204" pitchFamily="34" charset="0"/>
                <a:hlinkClick r:id="rId12"/>
              </a:rPr>
              <a:t>[30]</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7848506F-DB8E-AA19-DC8E-BC905E8DEC60}"/>
              </a:ext>
            </a:extLst>
          </p:cNvPr>
          <p:cNvSpPr>
            <a:spLocks noChangeArrowheads="1"/>
          </p:cNvSpPr>
          <p:nvPr/>
        </p:nvSpPr>
        <p:spPr bwMode="auto">
          <a:xfrm>
            <a:off x="1994052" y="4603191"/>
            <a:ext cx="689656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normalizeH="0" baseline="0" dirty="0">
                <a:ln w="0"/>
                <a:effectLst>
                  <a:outerShdw blurRad="38100" dist="19050" dir="2700000" algn="tl" rotWithShape="0">
                    <a:schemeClr val="dk1">
                      <a:alpha val="40000"/>
                    </a:schemeClr>
                  </a:outerShdw>
                </a:effectLst>
                <a:latin typeface="Arial" panose="020B0604020202020204" pitchFamily="34" charset="0"/>
              </a:rPr>
              <a:t>Dear God, I can understand and accept that I should suffer, but it is so hard to understand and accept why my mother has to suffer. In her old age she has no other wish than to see us one last time.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i="0" u="none" strike="noStrike" normalizeH="0" baseline="0" dirty="0">
                <a:ln w="0"/>
                <a:effectLst>
                  <a:outerShdw blurRad="38100" dist="19050" dir="2700000" algn="tl" rotWithShape="0">
                    <a:schemeClr val="dk1">
                      <a:alpha val="40000"/>
                    </a:schemeClr>
                  </a:outerShdw>
                </a:effectLst>
                <a:latin typeface="Arial" panose="020B0604020202020204" pitchFamily="34" charset="0"/>
              </a:rPr>
            </a:br>
            <a:endParaRPr kumimoji="0" lang="en-US" altLang="en-US" sz="1800" i="0" u="none" strike="noStrike" normalizeH="0" baseline="0" dirty="0">
              <a:ln w="0"/>
              <a:effectLst>
                <a:outerShdw blurRad="38100" dist="19050" dir="2700000" algn="tl" rotWithShape="0">
                  <a:schemeClr val="dk1">
                    <a:alpha val="40000"/>
                  </a:schemeClr>
                </a:outerShdw>
              </a:effectLst>
              <a:latin typeface="Arial" panose="020B0604020202020204" pitchFamily="34" charset="0"/>
            </a:endParaRPr>
          </a:p>
        </p:txBody>
      </p:sp>
    </p:spTree>
    <p:extLst>
      <p:ext uri="{BB962C8B-B14F-4D97-AF65-F5344CB8AC3E}">
        <p14:creationId xmlns:p14="http://schemas.microsoft.com/office/powerpoint/2010/main" val="159876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E69CE7D-C321-A6DF-9A96-4A1DAC0BCC72}"/>
              </a:ext>
            </a:extLst>
          </p:cNvPr>
          <p:cNvSpPr txBox="1"/>
          <p:nvPr/>
        </p:nvSpPr>
        <p:spPr>
          <a:xfrm>
            <a:off x="3051672" y="2780294"/>
            <a:ext cx="6103344" cy="646331"/>
          </a:xfrm>
          <a:prstGeom prst="rect">
            <a:avLst/>
          </a:prstGeom>
          <a:noFill/>
        </p:spPr>
        <p:txBody>
          <a:bodyPr wrap="square">
            <a:spAutoFit/>
          </a:bodyPr>
          <a:lstStyle/>
          <a:p>
            <a:br>
              <a:rPr lang="en-US" dirty="0"/>
            </a:br>
            <a:endParaRPr lang="en-US" dirty="0"/>
          </a:p>
        </p:txBody>
      </p:sp>
      <p:sp>
        <p:nvSpPr>
          <p:cNvPr id="11" name="TextBox 10">
            <a:extLst>
              <a:ext uri="{FF2B5EF4-FFF2-40B4-BE49-F238E27FC236}">
                <a16:creationId xmlns:a16="http://schemas.microsoft.com/office/drawing/2014/main" id="{FD9B834A-2299-C4B3-ACBB-C7BE6A84F4D0}"/>
              </a:ext>
            </a:extLst>
          </p:cNvPr>
          <p:cNvSpPr txBox="1"/>
          <p:nvPr/>
        </p:nvSpPr>
        <p:spPr>
          <a:xfrm>
            <a:off x="242371" y="231354"/>
            <a:ext cx="8912645" cy="1025922"/>
          </a:xfrm>
          <a:prstGeom prst="rect">
            <a:avLst/>
          </a:prstGeom>
          <a:noFill/>
        </p:spPr>
        <p:txBody>
          <a:bodyPr wrap="square">
            <a:spAutoFit/>
          </a:bodyPr>
          <a:lstStyle/>
          <a:p>
            <a:pPr algn="just">
              <a:spcAft>
                <a:spcPts val="750"/>
              </a:spcAft>
            </a:pPr>
            <a:r>
              <a:rPr lang="en-US" b="1" i="0" dirty="0">
                <a:solidFill>
                  <a:srgbClr val="000000"/>
                </a:solidFill>
                <a:effectLst/>
                <a:latin typeface="Open Sans" panose="020B0606030504020204" pitchFamily="34" charset="0"/>
              </a:rPr>
              <a:t>Mother Teresa (1910-1997): The Nobel Peace Prize was awarded to Mother in 1979.</a:t>
            </a:r>
          </a:p>
          <a:p>
            <a:br>
              <a:rPr lang="en-US" b="1" dirty="0"/>
            </a:br>
            <a:endParaRPr lang="en-US" b="1" dirty="0"/>
          </a:p>
        </p:txBody>
      </p:sp>
      <p:pic>
        <p:nvPicPr>
          <p:cNvPr id="13" name="Picture 12">
            <a:extLst>
              <a:ext uri="{FF2B5EF4-FFF2-40B4-BE49-F238E27FC236}">
                <a16:creationId xmlns:a16="http://schemas.microsoft.com/office/drawing/2014/main" id="{93D9C405-9D99-BBC8-62C6-23E78764AAF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74649" y="1134737"/>
            <a:ext cx="3968503" cy="3459298"/>
          </a:xfrm>
          <a:prstGeom prst="rect">
            <a:avLst/>
          </a:prstGeom>
        </p:spPr>
      </p:pic>
    </p:spTree>
    <p:extLst>
      <p:ext uri="{BB962C8B-B14F-4D97-AF65-F5344CB8AC3E}">
        <p14:creationId xmlns:p14="http://schemas.microsoft.com/office/powerpoint/2010/main" val="174225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22529E-A65C-F1A6-D8C9-57FC647F50E7}"/>
              </a:ext>
            </a:extLst>
          </p:cNvPr>
          <p:cNvSpPr txBox="1"/>
          <p:nvPr/>
        </p:nvSpPr>
        <p:spPr>
          <a:xfrm>
            <a:off x="110169" y="116720"/>
            <a:ext cx="6103344" cy="1569660"/>
          </a:xfrm>
          <a:prstGeom prst="rect">
            <a:avLst/>
          </a:prstGeom>
          <a:noFill/>
        </p:spPr>
        <p:txBody>
          <a:bodyPr wrap="square">
            <a:spAutoFit/>
          </a:bodyPr>
          <a:lstStyle/>
          <a:p>
            <a:pPr algn="l"/>
            <a:r>
              <a:rPr lang="en-US" sz="6000" b="1" i="0" dirty="0">
                <a:effectLst/>
                <a:latin typeface="Linux Libertine"/>
              </a:rPr>
              <a:t>Mother Teresa</a:t>
            </a:r>
          </a:p>
          <a:p>
            <a:br>
              <a:rPr lang="en-US" dirty="0"/>
            </a:br>
            <a:endParaRPr lang="en-US" dirty="0"/>
          </a:p>
        </p:txBody>
      </p:sp>
      <p:pic>
        <p:nvPicPr>
          <p:cNvPr id="1026" name="Picture 2">
            <a:extLst>
              <a:ext uri="{FF2B5EF4-FFF2-40B4-BE49-F238E27FC236}">
                <a16:creationId xmlns:a16="http://schemas.microsoft.com/office/drawing/2014/main" id="{82246F62-F7D0-8FF9-C45A-4E8B0270E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2725" y="133920"/>
            <a:ext cx="1552460" cy="155246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DF0E5BC-D439-398F-F653-C6C4BB80DAC4}"/>
              </a:ext>
            </a:extLst>
          </p:cNvPr>
          <p:cNvSpPr txBox="1"/>
          <p:nvPr/>
        </p:nvSpPr>
        <p:spPr>
          <a:xfrm>
            <a:off x="231355" y="1156771"/>
            <a:ext cx="5684703" cy="3108543"/>
          </a:xfrm>
          <a:prstGeom prst="rect">
            <a:avLst/>
          </a:prstGeom>
          <a:noFill/>
        </p:spPr>
        <p:txBody>
          <a:bodyPr wrap="square">
            <a:spAutoFit/>
          </a:bodyPr>
          <a:lstStyle/>
          <a:p>
            <a:pPr algn="l"/>
            <a:r>
              <a:rPr lang="en-US" sz="1400" b="1" i="0" dirty="0">
                <a:solidFill>
                  <a:srgbClr val="202122"/>
                </a:solidFill>
                <a:effectLst/>
                <a:latin typeface="Arial" panose="020B0604020202020204" pitchFamily="34" charset="0"/>
              </a:rPr>
              <a:t>Mary Teresa Bojaxhiu</a:t>
            </a:r>
            <a:r>
              <a:rPr lang="en-US" sz="1400" b="0" i="0" dirty="0">
                <a:solidFill>
                  <a:srgbClr val="202122"/>
                </a:solidFill>
                <a:effectLst/>
                <a:latin typeface="Arial" panose="020B0604020202020204" pitchFamily="34" charset="0"/>
              </a:rPr>
              <a:t> </a:t>
            </a:r>
            <a:r>
              <a:rPr lang="en-US" sz="1400" b="0" i="0" u="none" strike="noStrike" dirty="0">
                <a:solidFill>
                  <a:srgbClr val="202122"/>
                </a:solidFill>
                <a:effectLst/>
                <a:latin typeface="Arial" panose="020B0604020202020204" pitchFamily="34" charset="0"/>
                <a:hlinkClick r:id="rId3" tooltip="Missionaries of Charity"/>
              </a:rPr>
              <a:t>MC</a:t>
            </a:r>
            <a:r>
              <a:rPr lang="en-US" sz="1400" b="0" i="0" dirty="0">
                <a:solidFill>
                  <a:srgbClr val="202122"/>
                </a:solidFill>
                <a:effectLst/>
                <a:latin typeface="Arial" panose="020B0604020202020204" pitchFamily="34" charset="0"/>
              </a:rPr>
              <a:t> (born </a:t>
            </a:r>
            <a:r>
              <a:rPr lang="en-US" sz="1400" b="1" i="0" dirty="0" err="1">
                <a:solidFill>
                  <a:srgbClr val="202122"/>
                </a:solidFill>
                <a:effectLst/>
                <a:latin typeface="Arial" panose="020B0604020202020204" pitchFamily="34" charset="0"/>
              </a:rPr>
              <a:t>Anjezë</a:t>
            </a:r>
            <a:r>
              <a:rPr lang="en-US" sz="1400" b="1" i="0" dirty="0">
                <a:solidFill>
                  <a:srgbClr val="202122"/>
                </a:solidFill>
                <a:effectLst/>
                <a:latin typeface="Arial" panose="020B0604020202020204" pitchFamily="34" charset="0"/>
              </a:rPr>
              <a:t> </a:t>
            </a:r>
            <a:r>
              <a:rPr lang="en-US" sz="1400" b="1" i="0" dirty="0" err="1">
                <a:solidFill>
                  <a:srgbClr val="202122"/>
                </a:solidFill>
                <a:effectLst/>
                <a:latin typeface="Arial" panose="020B0604020202020204" pitchFamily="34" charset="0"/>
              </a:rPr>
              <a:t>Gonxhe</a:t>
            </a:r>
            <a:r>
              <a:rPr lang="en-US" sz="1400" b="1" i="0" dirty="0">
                <a:solidFill>
                  <a:srgbClr val="202122"/>
                </a:solidFill>
                <a:effectLst/>
                <a:latin typeface="Arial" panose="020B0604020202020204" pitchFamily="34" charset="0"/>
              </a:rPr>
              <a:t> Bojaxhiu</a:t>
            </a:r>
            <a:r>
              <a:rPr lang="en-US" sz="1400" b="0" i="0" dirty="0">
                <a:solidFill>
                  <a:srgbClr val="202122"/>
                </a:solidFill>
                <a:effectLst/>
                <a:latin typeface="Arial" panose="020B0604020202020204" pitchFamily="34" charset="0"/>
              </a:rPr>
              <a:t>, Albanian: </a:t>
            </a:r>
            <a:r>
              <a:rPr lang="en-US" sz="1400" b="0" i="0" u="none" strike="noStrike" dirty="0">
                <a:solidFill>
                  <a:srgbClr val="202122"/>
                </a:solidFill>
                <a:effectLst/>
                <a:latin typeface="Arial" panose="020B0604020202020204" pitchFamily="34" charset="0"/>
                <a:hlinkClick r:id="rId4" tooltip="Help:IPA/Albanian"/>
              </a:rPr>
              <a:t>[</a:t>
            </a:r>
            <a:r>
              <a:rPr lang="en-US" sz="1400" b="0" i="0" u="none" strike="noStrike" dirty="0" err="1">
                <a:solidFill>
                  <a:srgbClr val="202122"/>
                </a:solidFill>
                <a:effectLst/>
                <a:latin typeface="Arial" panose="020B0604020202020204" pitchFamily="34" charset="0"/>
                <a:hlinkClick r:id="rId4" tooltip="Help:IPA/Albanian"/>
              </a:rPr>
              <a:t>aˈɲɛzə</a:t>
            </a:r>
            <a:r>
              <a:rPr lang="en-US" sz="1400" b="0" i="0" u="none" strike="noStrike" dirty="0">
                <a:solidFill>
                  <a:srgbClr val="202122"/>
                </a:solidFill>
                <a:effectLst/>
                <a:latin typeface="Arial" panose="020B0604020202020204" pitchFamily="34" charset="0"/>
                <a:hlinkClick r:id="rId4" tooltip="Help:IPA/Albanian"/>
              </a:rPr>
              <a:t> ˈ</a:t>
            </a:r>
            <a:r>
              <a:rPr lang="en-US" sz="1400" b="0" i="0" u="none" strike="noStrike" dirty="0" err="1">
                <a:solidFill>
                  <a:srgbClr val="202122"/>
                </a:solidFill>
                <a:effectLst/>
                <a:latin typeface="Arial" panose="020B0604020202020204" pitchFamily="34" charset="0"/>
                <a:hlinkClick r:id="rId4" tooltip="Help:IPA/Albanian"/>
              </a:rPr>
              <a:t>ɡɔndʒɛ</a:t>
            </a:r>
            <a:r>
              <a:rPr lang="en-US" sz="1400" b="0" i="0" u="none" strike="noStrike" dirty="0">
                <a:solidFill>
                  <a:srgbClr val="202122"/>
                </a:solidFill>
                <a:effectLst/>
                <a:latin typeface="Arial" panose="020B0604020202020204" pitchFamily="34" charset="0"/>
                <a:hlinkClick r:id="rId4" tooltip="Help:IPA/Albanian"/>
              </a:rPr>
              <a:t> </a:t>
            </a:r>
            <a:r>
              <a:rPr lang="en-US" sz="1400" b="0" i="0" u="none" strike="noStrike" dirty="0" err="1">
                <a:solidFill>
                  <a:srgbClr val="202122"/>
                </a:solidFill>
                <a:effectLst/>
                <a:latin typeface="Arial" panose="020B0604020202020204" pitchFamily="34" charset="0"/>
                <a:hlinkClick r:id="rId4" tooltip="Help:IPA/Albanian"/>
              </a:rPr>
              <a:t>bɔjaˈdʒi.u</a:t>
            </a:r>
            <a:r>
              <a:rPr lang="en-US" sz="1400" b="0" i="0" u="none" strike="noStrike" dirty="0">
                <a:solidFill>
                  <a:srgbClr val="202122"/>
                </a:solidFill>
                <a:effectLst/>
                <a:latin typeface="Arial" panose="020B0604020202020204" pitchFamily="34" charset="0"/>
                <a:hlinkClick r:id="rId4" tooltip="Help:IPA/Albanian"/>
              </a:rPr>
              <a:t>]</a:t>
            </a:r>
            <a:r>
              <a:rPr lang="en-US" sz="1400" b="0" i="0" dirty="0">
                <a:solidFill>
                  <a:srgbClr val="202122"/>
                </a:solidFill>
                <a:effectLst/>
                <a:latin typeface="Arial" panose="020B0604020202020204" pitchFamily="34" charset="0"/>
              </a:rPr>
              <a:t>; 26 August 1910 – 5 September 1997), better known as </a:t>
            </a:r>
            <a:r>
              <a:rPr lang="en-US" sz="1400" b="1" i="0" dirty="0">
                <a:solidFill>
                  <a:srgbClr val="202122"/>
                </a:solidFill>
                <a:effectLst/>
                <a:latin typeface="Arial" panose="020B0604020202020204" pitchFamily="34" charset="0"/>
              </a:rPr>
              <a:t>Mother Teresa</a:t>
            </a:r>
            <a:r>
              <a:rPr lang="en-US" sz="1400" b="0" i="0" dirty="0">
                <a:solidFill>
                  <a:srgbClr val="202122"/>
                </a:solidFill>
                <a:effectLst/>
                <a:latin typeface="Arial" panose="020B0604020202020204" pitchFamily="34" charset="0"/>
              </a:rPr>
              <a:t> or </a:t>
            </a:r>
            <a:r>
              <a:rPr lang="en-US" sz="1400" b="1" i="0" dirty="0">
                <a:solidFill>
                  <a:srgbClr val="202122"/>
                </a:solidFill>
                <a:effectLst/>
                <a:latin typeface="Arial" panose="020B0604020202020204" pitchFamily="34" charset="0"/>
              </a:rPr>
              <a:t>Saint Mother Teresa</a:t>
            </a:r>
            <a:r>
              <a:rPr lang="en-US" sz="1400" b="0" i="0" dirty="0">
                <a:solidFill>
                  <a:srgbClr val="202122"/>
                </a:solidFill>
                <a:effectLst/>
                <a:latin typeface="Arial" panose="020B0604020202020204" pitchFamily="34" charset="0"/>
              </a:rPr>
              <a:t>,</a:t>
            </a:r>
            <a:r>
              <a:rPr lang="en-US" sz="1400" b="0" i="0" u="none" strike="noStrike" baseline="30000" dirty="0">
                <a:solidFill>
                  <a:srgbClr val="202122"/>
                </a:solidFill>
                <a:effectLst/>
                <a:latin typeface="Arial" panose="020B0604020202020204" pitchFamily="34" charset="0"/>
                <a:hlinkClick r:id="rId5"/>
              </a:rPr>
              <a:t>[a]</a:t>
            </a:r>
            <a:r>
              <a:rPr lang="en-US" sz="1400" b="0" i="0" dirty="0">
                <a:solidFill>
                  <a:srgbClr val="202122"/>
                </a:solidFill>
                <a:effectLst/>
                <a:latin typeface="Arial" panose="020B0604020202020204" pitchFamily="34" charset="0"/>
              </a:rPr>
              <a:t> was an Albanian-Indian </a:t>
            </a:r>
            <a:r>
              <a:rPr lang="en-US" sz="1400" b="0" i="0" u="none" strike="noStrike" dirty="0">
                <a:solidFill>
                  <a:srgbClr val="202122"/>
                </a:solidFill>
                <a:effectLst/>
                <a:latin typeface="Arial" panose="020B0604020202020204" pitchFamily="34" charset="0"/>
                <a:hlinkClick r:id="rId6" tooltip="Catholic Church"/>
              </a:rPr>
              <a:t>Catholic</a:t>
            </a:r>
            <a:r>
              <a:rPr lang="en-US" sz="1400" b="0" i="0" dirty="0">
                <a:solidFill>
                  <a:srgbClr val="202122"/>
                </a:solidFill>
                <a:effectLst/>
                <a:latin typeface="Arial" panose="020B0604020202020204" pitchFamily="34" charset="0"/>
              </a:rPr>
              <a:t> </a:t>
            </a:r>
            <a:r>
              <a:rPr lang="en-US" sz="1400" b="0" i="0" u="none" strike="noStrike" dirty="0">
                <a:solidFill>
                  <a:srgbClr val="202122"/>
                </a:solidFill>
                <a:effectLst/>
                <a:latin typeface="Arial" panose="020B0604020202020204" pitchFamily="34" charset="0"/>
                <a:hlinkClick r:id="rId7" tooltip="Nun"/>
              </a:rPr>
              <a:t>nun</a:t>
            </a:r>
            <a:r>
              <a:rPr lang="en-US" sz="1400" b="0" i="0" dirty="0">
                <a:solidFill>
                  <a:srgbClr val="202122"/>
                </a:solidFill>
                <a:effectLst/>
                <a:latin typeface="Arial" panose="020B0604020202020204" pitchFamily="34" charset="0"/>
              </a:rPr>
              <a:t>, founder of the </a:t>
            </a:r>
            <a:r>
              <a:rPr lang="en-US" sz="1400" b="0" i="0" u="none" strike="noStrike" dirty="0">
                <a:solidFill>
                  <a:srgbClr val="202122"/>
                </a:solidFill>
                <a:effectLst/>
                <a:latin typeface="Arial" panose="020B0604020202020204" pitchFamily="34" charset="0"/>
                <a:hlinkClick r:id="rId3" tooltip="Missionaries of Charity"/>
              </a:rPr>
              <a:t>Missionaries of Charity</a:t>
            </a:r>
            <a:r>
              <a:rPr lang="en-US" sz="1400" b="0" i="0" dirty="0">
                <a:solidFill>
                  <a:srgbClr val="202122"/>
                </a:solidFill>
                <a:effectLst/>
                <a:latin typeface="Arial" panose="020B0604020202020204" pitchFamily="34" charset="0"/>
              </a:rPr>
              <a:t> and is a Catholic saint.</a:t>
            </a:r>
            <a:r>
              <a:rPr lang="en-US" sz="1400" b="0" i="0" u="none" strike="noStrike" baseline="30000" dirty="0">
                <a:solidFill>
                  <a:srgbClr val="202122"/>
                </a:solidFill>
                <a:effectLst/>
                <a:latin typeface="Arial" panose="020B0604020202020204" pitchFamily="34" charset="0"/>
                <a:hlinkClick r:id="rId8"/>
              </a:rPr>
              <a:t>[6]</a:t>
            </a:r>
            <a:r>
              <a:rPr lang="en-US" sz="1400" b="0" i="0" u="none" strike="noStrike" baseline="30000" dirty="0">
                <a:solidFill>
                  <a:srgbClr val="202122"/>
                </a:solidFill>
                <a:effectLst/>
                <a:latin typeface="Arial" panose="020B0604020202020204" pitchFamily="34" charset="0"/>
                <a:hlinkClick r:id="rId9"/>
              </a:rPr>
              <a:t>[7]</a:t>
            </a:r>
            <a:r>
              <a:rPr lang="en-US" sz="1400" b="0" i="0" u="none" strike="noStrike" baseline="30000" dirty="0">
                <a:solidFill>
                  <a:srgbClr val="202122"/>
                </a:solidFill>
                <a:effectLst/>
                <a:latin typeface="Arial" panose="020B0604020202020204" pitchFamily="34" charset="0"/>
                <a:hlinkClick r:id="rId10"/>
              </a:rPr>
              <a:t>[8]</a:t>
            </a:r>
            <a:r>
              <a:rPr lang="en-US" sz="1400" b="0" i="0" dirty="0">
                <a:solidFill>
                  <a:srgbClr val="202122"/>
                </a:solidFill>
                <a:effectLst/>
                <a:latin typeface="Arial" panose="020B0604020202020204" pitchFamily="34" charset="0"/>
              </a:rPr>
              <a:t> Born in </a:t>
            </a:r>
            <a:r>
              <a:rPr lang="en-US" sz="1400" b="0" i="0" u="none" strike="noStrike" dirty="0">
                <a:solidFill>
                  <a:srgbClr val="202122"/>
                </a:solidFill>
                <a:effectLst/>
                <a:latin typeface="Arial" panose="020B0604020202020204" pitchFamily="34" charset="0"/>
                <a:hlinkClick r:id="rId11" tooltip="Skopje"/>
              </a:rPr>
              <a:t>Skopje</a:t>
            </a:r>
            <a:r>
              <a:rPr lang="en-US" sz="1400" b="0" i="0" dirty="0">
                <a:solidFill>
                  <a:srgbClr val="202122"/>
                </a:solidFill>
                <a:effectLst/>
                <a:latin typeface="Arial" panose="020B0604020202020204" pitchFamily="34" charset="0"/>
              </a:rPr>
              <a:t>, then part of the </a:t>
            </a:r>
            <a:r>
              <a:rPr lang="en-US" sz="1400" b="0" i="0" u="none" strike="noStrike" dirty="0">
                <a:solidFill>
                  <a:srgbClr val="202122"/>
                </a:solidFill>
                <a:effectLst/>
                <a:latin typeface="Arial" panose="020B0604020202020204" pitchFamily="34" charset="0"/>
                <a:hlinkClick r:id="rId12" tooltip="Ottoman Empire"/>
              </a:rPr>
              <a:t>Ottoman </a:t>
            </a:r>
            <a:r>
              <a:rPr lang="en-US" sz="1000" b="0" i="0" u="none" strike="noStrike" dirty="0">
                <a:solidFill>
                  <a:srgbClr val="202122"/>
                </a:solidFill>
                <a:effectLst/>
                <a:latin typeface="Arial" panose="020B0604020202020204" pitchFamily="34" charset="0"/>
                <a:hlinkClick r:id="rId12" tooltip="Ottoman Empire"/>
              </a:rPr>
              <a:t>Empire</a:t>
            </a:r>
            <a:r>
              <a:rPr lang="en-US" sz="1400" b="0" i="0" dirty="0">
                <a:solidFill>
                  <a:srgbClr val="202122"/>
                </a:solidFill>
                <a:effectLst/>
                <a:latin typeface="Arial" panose="020B0604020202020204" pitchFamily="34" charset="0"/>
              </a:rPr>
              <a:t>,</a:t>
            </a:r>
            <a:r>
              <a:rPr lang="en-US" sz="1400" b="0" i="0" u="none" strike="noStrike" baseline="30000" dirty="0">
                <a:solidFill>
                  <a:srgbClr val="202122"/>
                </a:solidFill>
                <a:effectLst/>
                <a:latin typeface="Arial" panose="020B0604020202020204" pitchFamily="34" charset="0"/>
                <a:hlinkClick r:id="rId13"/>
              </a:rPr>
              <a:t>[b]</a:t>
            </a:r>
            <a:r>
              <a:rPr lang="en-US" sz="1400" b="0" i="0" dirty="0">
                <a:solidFill>
                  <a:srgbClr val="202122"/>
                </a:solidFill>
                <a:effectLst/>
                <a:latin typeface="Arial" panose="020B0604020202020204" pitchFamily="34" charset="0"/>
              </a:rPr>
              <a:t> she was raised in a devoutly Catholic family. At the age of 18, she moved to Ireland to join the </a:t>
            </a:r>
            <a:r>
              <a:rPr lang="en-US" sz="1400" b="0" i="0" u="none" strike="noStrike" dirty="0">
                <a:solidFill>
                  <a:srgbClr val="202122"/>
                </a:solidFill>
                <a:effectLst/>
                <a:latin typeface="Arial" panose="020B0604020202020204" pitchFamily="34" charset="0"/>
                <a:hlinkClick r:id="rId14" tooltip="Sisters of Loreto"/>
              </a:rPr>
              <a:t>Sisters of Loreto</a:t>
            </a:r>
            <a:r>
              <a:rPr lang="en-US" sz="1400" b="0" i="0" dirty="0">
                <a:solidFill>
                  <a:srgbClr val="202122"/>
                </a:solidFill>
                <a:effectLst/>
                <a:latin typeface="Arial" panose="020B0604020202020204" pitchFamily="34" charset="0"/>
              </a:rPr>
              <a:t> and later to India, where she lived most of her life and carried out her missionary work. On 4 September 2016, she was </a:t>
            </a:r>
            <a:r>
              <a:rPr lang="en-US" sz="1400" b="0" i="0" u="none" strike="noStrike" dirty="0" err="1">
                <a:solidFill>
                  <a:srgbClr val="202122"/>
                </a:solidFill>
                <a:effectLst/>
                <a:latin typeface="Arial" panose="020B0604020202020204" pitchFamily="34" charset="0"/>
                <a:hlinkClick r:id="rId15" tooltip="Canonised"/>
              </a:rPr>
              <a:t>canonised</a:t>
            </a:r>
            <a:r>
              <a:rPr lang="en-US" sz="1400" b="0" i="0" dirty="0">
                <a:solidFill>
                  <a:srgbClr val="202122"/>
                </a:solidFill>
                <a:effectLst/>
                <a:latin typeface="Arial" panose="020B0604020202020204" pitchFamily="34" charset="0"/>
              </a:rPr>
              <a:t> by the </a:t>
            </a:r>
            <a:r>
              <a:rPr lang="en-US" sz="1400" b="0" i="0" u="none" strike="noStrike" dirty="0">
                <a:solidFill>
                  <a:srgbClr val="202122"/>
                </a:solidFill>
                <a:effectLst/>
                <a:latin typeface="Arial" panose="020B0604020202020204" pitchFamily="34" charset="0"/>
                <a:hlinkClick r:id="rId6" tooltip="Catholic Church"/>
              </a:rPr>
              <a:t>Catholic Church</a:t>
            </a:r>
            <a:r>
              <a:rPr lang="en-US" sz="1400" b="0" i="0" dirty="0">
                <a:solidFill>
                  <a:srgbClr val="202122"/>
                </a:solidFill>
                <a:effectLst/>
                <a:latin typeface="Arial" panose="020B0604020202020204" pitchFamily="34" charset="0"/>
              </a:rPr>
              <a:t> as </a:t>
            </a:r>
            <a:r>
              <a:rPr lang="en-US" sz="1400" b="1" i="0" dirty="0">
                <a:solidFill>
                  <a:srgbClr val="202122"/>
                </a:solidFill>
                <a:effectLst/>
                <a:latin typeface="Arial" panose="020B0604020202020204" pitchFamily="34" charset="0"/>
              </a:rPr>
              <a:t>Saint Teresa of Calcutta</a:t>
            </a:r>
            <a:r>
              <a:rPr lang="en-US" sz="1400" b="0" i="0" dirty="0">
                <a:solidFill>
                  <a:srgbClr val="202122"/>
                </a:solidFill>
                <a:effectLst/>
                <a:latin typeface="Arial" panose="020B0604020202020204" pitchFamily="34" charset="0"/>
              </a:rPr>
              <a:t>. The anniversary of her death, 5 September, is now observed as her </a:t>
            </a:r>
            <a:r>
              <a:rPr lang="en-US" sz="1400" b="0" i="0" u="none" strike="noStrike" dirty="0">
                <a:solidFill>
                  <a:srgbClr val="202122"/>
                </a:solidFill>
                <a:effectLst/>
                <a:latin typeface="Arial" panose="020B0604020202020204" pitchFamily="34" charset="0"/>
                <a:hlinkClick r:id="rId16" tooltip="Feast day"/>
              </a:rPr>
              <a:t>feast day</a:t>
            </a:r>
            <a:r>
              <a:rPr lang="en-US" sz="1400" b="0" i="0" dirty="0">
                <a:solidFill>
                  <a:srgbClr val="202122"/>
                </a:solidFill>
                <a:effectLst/>
                <a:latin typeface="Arial" panose="020B0604020202020204" pitchFamily="34" charset="0"/>
              </a:rPr>
              <a:t>.</a:t>
            </a:r>
          </a:p>
          <a:p>
            <a:br>
              <a:rPr lang="en-US" sz="1400" dirty="0"/>
            </a:br>
            <a:endParaRPr lang="en-US" sz="1400" dirty="0"/>
          </a:p>
        </p:txBody>
      </p:sp>
      <p:sp>
        <p:nvSpPr>
          <p:cNvPr id="11" name="TextBox 10">
            <a:extLst>
              <a:ext uri="{FF2B5EF4-FFF2-40B4-BE49-F238E27FC236}">
                <a16:creationId xmlns:a16="http://schemas.microsoft.com/office/drawing/2014/main" id="{71B640B5-27E6-D9A8-F704-E56351D35C51}"/>
              </a:ext>
            </a:extLst>
          </p:cNvPr>
          <p:cNvSpPr txBox="1"/>
          <p:nvPr/>
        </p:nvSpPr>
        <p:spPr>
          <a:xfrm rot="10800000" flipV="1">
            <a:off x="5459775" y="4243536"/>
            <a:ext cx="4505899" cy="2123658"/>
          </a:xfrm>
          <a:prstGeom prst="rect">
            <a:avLst/>
          </a:prstGeom>
          <a:noFill/>
        </p:spPr>
        <p:txBody>
          <a:bodyPr wrap="square">
            <a:spAutoFit/>
          </a:bodyPr>
          <a:lstStyle/>
          <a:p>
            <a:pPr algn="l"/>
            <a:r>
              <a:rPr lang="en-US" sz="1100" b="0" i="0" dirty="0">
                <a:solidFill>
                  <a:srgbClr val="202122"/>
                </a:solidFill>
                <a:effectLst/>
                <a:latin typeface="Arial" panose="020B0604020202020204" pitchFamily="34" charset="0"/>
              </a:rPr>
              <a:t>Mother Teresa received several </a:t>
            </a:r>
            <a:r>
              <a:rPr lang="en-US" sz="1100" b="0" i="0" dirty="0" err="1">
                <a:solidFill>
                  <a:srgbClr val="202122"/>
                </a:solidFill>
                <a:effectLst/>
                <a:latin typeface="Arial" panose="020B0604020202020204" pitchFamily="34" charset="0"/>
              </a:rPr>
              <a:t>honours</a:t>
            </a:r>
            <a:r>
              <a:rPr lang="en-US" sz="1100" b="0" i="0" dirty="0">
                <a:solidFill>
                  <a:srgbClr val="202122"/>
                </a:solidFill>
                <a:effectLst/>
                <a:latin typeface="Arial" panose="020B0604020202020204" pitchFamily="34" charset="0"/>
              </a:rPr>
              <a:t>, including the 1962 </a:t>
            </a:r>
            <a:r>
              <a:rPr lang="en-US" sz="1100" b="0" i="0" u="none" strike="noStrike" dirty="0">
                <a:solidFill>
                  <a:srgbClr val="202122"/>
                </a:solidFill>
                <a:effectLst/>
                <a:latin typeface="Arial" panose="020B0604020202020204" pitchFamily="34" charset="0"/>
                <a:hlinkClick r:id="rId17" tooltip="List of Ramon Magsaysay Award winners"/>
              </a:rPr>
              <a:t>Ramon Magsaysay Peace Prize</a:t>
            </a:r>
            <a:r>
              <a:rPr lang="en-US" sz="1100" b="0" i="0" dirty="0">
                <a:solidFill>
                  <a:srgbClr val="202122"/>
                </a:solidFill>
                <a:effectLst/>
                <a:latin typeface="Arial" panose="020B0604020202020204" pitchFamily="34" charset="0"/>
              </a:rPr>
              <a:t> and the 1979 </a:t>
            </a:r>
            <a:r>
              <a:rPr lang="en-US" sz="1100" b="0" i="0" u="none" strike="noStrike" dirty="0">
                <a:solidFill>
                  <a:srgbClr val="202122"/>
                </a:solidFill>
                <a:effectLst/>
                <a:latin typeface="Arial" panose="020B0604020202020204" pitchFamily="34" charset="0"/>
                <a:hlinkClick r:id="rId18" tooltip="Nobel Peace Prize"/>
              </a:rPr>
              <a:t>Nobel Peace Prize</a:t>
            </a:r>
            <a:r>
              <a:rPr lang="en-US" sz="1100" b="0" i="0" dirty="0">
                <a:solidFill>
                  <a:srgbClr val="202122"/>
                </a:solidFill>
                <a:effectLst/>
                <a:latin typeface="Arial" panose="020B0604020202020204" pitchFamily="34" charset="0"/>
              </a:rPr>
              <a:t>. Her life and work have inspired books, documentaries, and films. Her authorized biography, written by </a:t>
            </a:r>
            <a:r>
              <a:rPr lang="en-US" sz="1100" b="0" i="0" u="none" strike="noStrike" dirty="0">
                <a:solidFill>
                  <a:srgbClr val="202122"/>
                </a:solidFill>
                <a:effectLst/>
                <a:latin typeface="Arial" panose="020B0604020202020204" pitchFamily="34" charset="0"/>
                <a:hlinkClick r:id="rId19" tooltip="Navin Chawla"/>
              </a:rPr>
              <a:t>Navin Chawla</a:t>
            </a:r>
            <a:r>
              <a:rPr lang="en-US" sz="1100" b="0" i="0" dirty="0">
                <a:solidFill>
                  <a:srgbClr val="202122"/>
                </a:solidFill>
                <a:effectLst/>
                <a:latin typeface="Arial" panose="020B0604020202020204" pitchFamily="34" charset="0"/>
              </a:rPr>
              <a:t>, was published in 1992, and on 6 September 2017, she was named a co-patron of the Roman Catholic Archdiocese of Calcutta alongside </a:t>
            </a:r>
            <a:r>
              <a:rPr lang="en-US" sz="1100" b="0" i="0" u="none" strike="noStrike" dirty="0">
                <a:solidFill>
                  <a:srgbClr val="202122"/>
                </a:solidFill>
                <a:effectLst/>
                <a:latin typeface="Arial" panose="020B0604020202020204" pitchFamily="34" charset="0"/>
                <a:hlinkClick r:id="rId20" tooltip="St Francis Xavier"/>
              </a:rPr>
              <a:t>St Francis Xavier</a:t>
            </a:r>
            <a:r>
              <a:rPr lang="en-US" sz="1100" b="0" i="0" dirty="0">
                <a:solidFill>
                  <a:srgbClr val="202122"/>
                </a:solidFill>
                <a:effectLst/>
                <a:latin typeface="Arial" panose="020B0604020202020204" pitchFamily="34" charset="0"/>
              </a:rPr>
              <a:t>. However, she was also a controversial figure, drawing criticism for her staunch opposition to abortion, divorce and contraception, as well as the poor conditions and lack of medical care or pain relief in her houses for the dying.</a:t>
            </a:r>
          </a:p>
          <a:p>
            <a:br>
              <a:rPr lang="en-US" sz="1100" dirty="0"/>
            </a:br>
            <a:endParaRPr lang="en-US" sz="1100" dirty="0"/>
          </a:p>
        </p:txBody>
      </p:sp>
    </p:spTree>
    <p:extLst>
      <p:ext uri="{BB962C8B-B14F-4D97-AF65-F5344CB8AC3E}">
        <p14:creationId xmlns:p14="http://schemas.microsoft.com/office/powerpoint/2010/main" val="7072318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TotalTime>
  <Words>964</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inherit</vt:lpstr>
      <vt:lpstr>Linux Libertine</vt:lpstr>
      <vt:lpstr>Open Sans</vt:lpstr>
      <vt:lpstr>Trebuchet MS</vt:lpstr>
      <vt:lpstr>Wingdings 3</vt:lpstr>
      <vt:lpstr>Facet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BIJWASAN2</dc:creator>
  <cp:lastModifiedBy>BIJWASAN2</cp:lastModifiedBy>
  <cp:revision>2</cp:revision>
  <dcterms:created xsi:type="dcterms:W3CDTF">2024-12-16T04:46:44Z</dcterms:created>
  <dcterms:modified xsi:type="dcterms:W3CDTF">2024-12-17T04:45:30Z</dcterms:modified>
</cp:coreProperties>
</file>