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kumar\Downloads\employee_data%20(2)%20(version%201).xlsb"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kumar\Downloads\employee_data%20(2)%20(version%201).xlsb"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(2) (version 1).xlsb]Sheet1!PivotTable1</c:name>
    <c:fmtId val="-1"/>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a:t>Employee</a:t>
            </a:r>
            <a:r>
              <a:rPr lang="en-IN" baseline="0"/>
              <a:t> </a:t>
            </a:r>
            <a:r>
              <a:rPr lang="en-IN"/>
              <a:t>Performance Analysis</a:t>
            </a:r>
            <a:endParaRPr lang="en-IN"/>
          </a:p>
        </c:rich>
      </c:tx>
      <c:layout/>
      <c:overlay val="0"/>
      <c:spPr>
        <a:noFill/>
        <a:ln>
          <a:noFill/>
        </a:ln>
        <a:effectLst/>
      </c:spPr>
    </c:title>
    <c:autoTitleDeleted val="0"/>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47</c:v>
                </c:pt>
                <c:pt idx="1">
                  <c:v>43</c:v>
                </c:pt>
                <c:pt idx="2">
                  <c:v>40</c:v>
                </c:pt>
                <c:pt idx="3">
                  <c:v>40</c:v>
                </c:pt>
                <c:pt idx="4">
                  <c:v>43</c:v>
                </c:pt>
                <c:pt idx="5">
                  <c:v>38</c:v>
                </c:pt>
                <c:pt idx="6">
                  <c:v>44</c:v>
                </c:pt>
                <c:pt idx="7">
                  <c:v>44</c:v>
                </c:pt>
                <c:pt idx="8">
                  <c:v>37</c:v>
                </c:pt>
                <c:pt idx="9">
                  <c:v>44</c:v>
                </c:pt>
              </c:numCache>
            </c:numRef>
          </c:val>
        </c:ser>
        <c:ser>
          <c:idx val="1"/>
          <c:order val="1"/>
          <c:tx>
            <c:strRef>
              <c:f>Sheet1!$C$3:$C$4</c:f>
              <c:strCache>
                <c:ptCount val="1"/>
                <c:pt idx="0">
                  <c:v>LOW</c:v>
                </c:pt>
              </c:strCache>
            </c:strRef>
          </c:tx>
          <c:spPr>
            <a:solidFill>
              <a:schemeClr val="accent2"/>
            </a:solidFill>
            <a:ln>
              <a:noFill/>
            </a:ln>
            <a:effectLst/>
          </c:spPr>
          <c:invertIfNegative val="0"/>
          <c:dLbls>
            <c:delete val="1"/>
          </c:dLbls>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71</c:v>
                </c:pt>
                <c:pt idx="1">
                  <c:v>87</c:v>
                </c:pt>
                <c:pt idx="2">
                  <c:v>79</c:v>
                </c:pt>
                <c:pt idx="3">
                  <c:v>74</c:v>
                </c:pt>
                <c:pt idx="4">
                  <c:v>79</c:v>
                </c:pt>
                <c:pt idx="5">
                  <c:v>82</c:v>
                </c:pt>
                <c:pt idx="6">
                  <c:v>86</c:v>
                </c:pt>
                <c:pt idx="7">
                  <c:v>75</c:v>
                </c:pt>
                <c:pt idx="8">
                  <c:v>74</c:v>
                </c:pt>
                <c:pt idx="9">
                  <c:v>69</c:v>
                </c:pt>
              </c:numCache>
            </c:numRef>
          </c:val>
        </c:ser>
        <c:ser>
          <c:idx val="2"/>
          <c:order val="2"/>
          <c:tx>
            <c:strRef>
              <c:f>Sheet1!$D$3:$D$4</c:f>
              <c:strCache>
                <c:ptCount val="1"/>
                <c:pt idx="0">
                  <c:v>MEDIUM</c:v>
                </c:pt>
              </c:strCache>
            </c:strRef>
          </c:tx>
          <c:spPr>
            <a:solidFill>
              <a:schemeClr val="accent3"/>
            </a:solidFill>
            <a:ln>
              <a:noFill/>
            </a:ln>
            <a:effectLst/>
          </c:spPr>
          <c:invertIfNegative val="0"/>
          <c:dLbls>
            <c:delete val="1"/>
          </c:dLbls>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151</c:v>
                </c:pt>
                <c:pt idx="1">
                  <c:v>143</c:v>
                </c:pt>
                <c:pt idx="2">
                  <c:v>164</c:v>
                </c:pt>
                <c:pt idx="3">
                  <c:v>155</c:v>
                </c:pt>
                <c:pt idx="4">
                  <c:v>158</c:v>
                </c:pt>
                <c:pt idx="5">
                  <c:v>151</c:v>
                </c:pt>
                <c:pt idx="6">
                  <c:v>148</c:v>
                </c:pt>
                <c:pt idx="7">
                  <c:v>154</c:v>
                </c:pt>
                <c:pt idx="8">
                  <c:v>157</c:v>
                </c:pt>
                <c:pt idx="9">
                  <c:v>153</c:v>
                </c:pt>
              </c:numCache>
            </c:numRef>
          </c:val>
        </c:ser>
        <c:ser>
          <c:idx val="3"/>
          <c:order val="3"/>
          <c:tx>
            <c:strRef>
              <c:f>Sheet1!$E$3:$E$4</c:f>
              <c:strCache>
                <c:ptCount val="1"/>
                <c:pt idx="0">
                  <c:v>VERY HIGH</c:v>
                </c:pt>
              </c:strCache>
            </c:strRef>
          </c:tx>
          <c:spPr>
            <a:solidFill>
              <a:schemeClr val="accent4"/>
            </a:solidFill>
            <a:ln>
              <a:noFill/>
            </a:ln>
            <a:effectLst/>
          </c:spPr>
          <c:invertIfNegative val="0"/>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34</c:v>
                </c:pt>
                <c:pt idx="1">
                  <c:v>27</c:v>
                </c:pt>
                <c:pt idx="2">
                  <c:v>19</c:v>
                </c:pt>
                <c:pt idx="3">
                  <c:v>27</c:v>
                </c:pt>
                <c:pt idx="4">
                  <c:v>24</c:v>
                </c:pt>
                <c:pt idx="5">
                  <c:v>30</c:v>
                </c:pt>
                <c:pt idx="6">
                  <c:v>21</c:v>
                </c:pt>
                <c:pt idx="7">
                  <c:v>31</c:v>
                </c:pt>
                <c:pt idx="8">
                  <c:v>29</c:v>
                </c:pt>
                <c:pt idx="9">
                  <c:v>28</c:v>
                </c:pt>
              </c:numCache>
            </c:numRef>
          </c:val>
        </c:ser>
        <c:dLbls>
          <c:showLegendKey val="0"/>
          <c:showVal val="0"/>
          <c:showCatName val="0"/>
          <c:showSerName val="0"/>
          <c:showPercent val="0"/>
          <c:showBubbleSize val="0"/>
        </c:dLbls>
        <c:gapWidth val="219"/>
        <c:overlap val="-27"/>
        <c:axId val="889251519"/>
        <c:axId val="889249119"/>
      </c:barChart>
      <c:catAx>
        <c:axId val="8892515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89249119"/>
        <c:crosses val="autoZero"/>
        <c:auto val="1"/>
        <c:lblAlgn val="ctr"/>
        <c:lblOffset val="100"/>
        <c:noMultiLvlLbl val="0"/>
      </c:catAx>
      <c:valAx>
        <c:axId val="8892491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89251519"/>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(2) (version 1).xlsb]Sheet1!PivotTable1</c:name>
    <c:fmtId val="-1"/>
  </c:pivotSource>
  <c:chart>
    <c:title>
      <c:layout/>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p>
      </c:txPr>
    </c:title>
    <c:autoTitleDeleted val="0"/>
    <c:view3D>
      <c:rotX val="30"/>
      <c:rotY val="0"/>
      <c:depthPercent val="100"/>
      <c:rAngAx val="0"/>
    </c:view3D>
    <c:floor>
      <c:thickness val="0"/>
      <c:spPr>
        <a:noFill/>
        <a:ln>
          <a:noFill/>
        </a:ln>
        <a:effectLst/>
      </c:spPr>
    </c:floor>
    <c:sideWall>
      <c:thickness val="0"/>
      <c:spPr>
        <a:noFill/>
        <a:ln>
          <a:noFill/>
        </a:ln>
        <a:effectLst/>
      </c:spPr>
    </c:sideWall>
    <c:backWall>
      <c:thickness val="0"/>
      <c:spPr>
        <a:noFill/>
        <a:ln>
          <a:noFill/>
        </a:ln>
        <a:effectLst/>
      </c:spPr>
    </c:backWall>
    <c:plotArea>
      <c:layout/>
      <c:pie3DChart>
        <c:varyColors val="1"/>
        <c:ser>
          <c:idx val="0"/>
          <c:order val="0"/>
          <c:tx>
            <c:strRef>
              <c:f>Sheet1!$B$3:$B$4</c:f>
              <c:strCache>
                <c:ptCount val="1"/>
                <c:pt idx="0">
                  <c:v>HIGH</c:v>
                </c:pt>
              </c:strCache>
            </c:strRef>
          </c:tx>
          <c:spPr/>
          <c:explosion val="0"/>
          <c:dPt>
            <c:idx val="0"/>
            <c:bubble3D val="0"/>
            <c:spPr>
              <a:solidFill>
                <a:schemeClr val="accent1"/>
              </a:solidFill>
              <a:ln w="25400">
                <a:solidFill>
                  <a:schemeClr val="lt1"/>
                </a:solidFill>
              </a:ln>
              <a:effectLst/>
              <a:scene3d>
                <a:camera prst="orthographicFront"/>
                <a:lightRig rig="threePt" dir="t"/>
              </a:scene3d>
              <a:sp3d contourW="25400">
                <a:contourClr>
                  <a:schemeClr val="lt1"/>
                </a:contourClr>
              </a:sp3d>
            </c:spPr>
          </c:dPt>
          <c:dPt>
            <c:idx val="1"/>
            <c:bubble3D val="0"/>
            <c:spPr>
              <a:solidFill>
                <a:schemeClr val="accent2"/>
              </a:solidFill>
              <a:ln w="25400">
                <a:solidFill>
                  <a:schemeClr val="lt1"/>
                </a:solidFill>
              </a:ln>
              <a:effectLst/>
              <a:scene3d>
                <a:camera prst="orthographicFront"/>
                <a:lightRig rig="threePt" dir="t"/>
              </a:scene3d>
              <a:sp3d contourW="25400">
                <a:contourClr>
                  <a:schemeClr val="lt1"/>
                </a:contourClr>
              </a:sp3d>
            </c:spPr>
          </c:dPt>
          <c:dPt>
            <c:idx val="2"/>
            <c:bubble3D val="0"/>
            <c:spPr>
              <a:solidFill>
                <a:schemeClr val="accent3"/>
              </a:solidFill>
              <a:ln w="25400">
                <a:solidFill>
                  <a:schemeClr val="lt1"/>
                </a:solidFill>
              </a:ln>
              <a:effectLst/>
              <a:scene3d>
                <a:camera prst="orthographicFront"/>
                <a:lightRig rig="threePt" dir="t"/>
              </a:scene3d>
              <a:sp3d contourW="25400">
                <a:contourClr>
                  <a:schemeClr val="lt1"/>
                </a:contourClr>
              </a:sp3d>
            </c:spPr>
          </c:dPt>
          <c:dPt>
            <c:idx val="3"/>
            <c:bubble3D val="0"/>
            <c:spPr>
              <a:solidFill>
                <a:schemeClr val="accent4"/>
              </a:solidFill>
              <a:ln w="25400">
                <a:solidFill>
                  <a:schemeClr val="lt1"/>
                </a:solidFill>
              </a:ln>
              <a:effectLst/>
              <a:scene3d>
                <a:camera prst="orthographicFront"/>
                <a:lightRig rig="threePt" dir="t"/>
              </a:scene3d>
              <a:sp3d contourW="25400">
                <a:contourClr>
                  <a:schemeClr val="lt1"/>
                </a:contourClr>
              </a:sp3d>
            </c:spPr>
          </c:dPt>
          <c:dPt>
            <c:idx val="4"/>
            <c:bubble3D val="0"/>
            <c:spPr>
              <a:solidFill>
                <a:schemeClr val="accent5"/>
              </a:solidFill>
              <a:ln w="25400">
                <a:solidFill>
                  <a:schemeClr val="lt1"/>
                </a:solidFill>
              </a:ln>
              <a:effectLst/>
              <a:scene3d>
                <a:camera prst="orthographicFront"/>
                <a:lightRig rig="threePt" dir="t"/>
              </a:scene3d>
              <a:sp3d contourW="25400">
                <a:contourClr>
                  <a:schemeClr val="lt1"/>
                </a:contourClr>
              </a:sp3d>
            </c:spPr>
          </c:dPt>
          <c:dPt>
            <c:idx val="5"/>
            <c:bubble3D val="0"/>
            <c:spPr>
              <a:solidFill>
                <a:schemeClr val="accent6"/>
              </a:solidFill>
              <a:ln w="25400">
                <a:solidFill>
                  <a:schemeClr val="lt1"/>
                </a:solidFill>
              </a:ln>
              <a:effectLst/>
              <a:scene3d>
                <a:camera prst="orthographicFront"/>
                <a:lightRig rig="threePt" dir="t"/>
              </a:scene3d>
              <a:sp3d contourW="25400">
                <a:contourClr>
                  <a:schemeClr val="lt1"/>
                </a:contourClr>
              </a:sp3d>
            </c:spPr>
          </c:dPt>
          <c:dPt>
            <c:idx val="6"/>
            <c:bubble3D val="0"/>
            <c:spPr>
              <a:solidFill>
                <a:schemeClr val="accent1">
                  <a:lumMod val="60000"/>
                </a:schemeClr>
              </a:solidFill>
              <a:ln w="25400">
                <a:solidFill>
                  <a:schemeClr val="lt1"/>
                </a:solidFill>
              </a:ln>
              <a:effectLst/>
              <a:scene3d>
                <a:camera prst="orthographicFront"/>
                <a:lightRig rig="threePt" dir="t"/>
              </a:scene3d>
              <a:sp3d contourW="25400">
                <a:contourClr>
                  <a:schemeClr val="lt1"/>
                </a:contourClr>
              </a:sp3d>
            </c:spPr>
          </c:dPt>
          <c:dPt>
            <c:idx val="7"/>
            <c:bubble3D val="0"/>
            <c:spPr>
              <a:solidFill>
                <a:schemeClr val="accent2">
                  <a:lumMod val="60000"/>
                </a:schemeClr>
              </a:solidFill>
              <a:ln w="25400">
                <a:solidFill>
                  <a:schemeClr val="lt1"/>
                </a:solidFill>
              </a:ln>
              <a:effectLst/>
              <a:scene3d>
                <a:camera prst="orthographicFront"/>
                <a:lightRig rig="threePt" dir="t"/>
              </a:scene3d>
              <a:sp3d contourW="25400">
                <a:contourClr>
                  <a:schemeClr val="lt1"/>
                </a:contourClr>
              </a:sp3d>
            </c:spPr>
          </c:dPt>
          <c:dPt>
            <c:idx val="8"/>
            <c:bubble3D val="0"/>
            <c:spPr>
              <a:solidFill>
                <a:schemeClr val="accent3">
                  <a:lumMod val="60000"/>
                </a:schemeClr>
              </a:solidFill>
              <a:ln w="25400">
                <a:solidFill>
                  <a:schemeClr val="lt1"/>
                </a:solidFill>
              </a:ln>
              <a:effectLst/>
              <a:scene3d>
                <a:camera prst="orthographicFront"/>
                <a:lightRig rig="threePt" dir="t"/>
              </a:scene3d>
              <a:sp3d contourW="25400">
                <a:contourClr>
                  <a:schemeClr val="lt1"/>
                </a:contourClr>
              </a:sp3d>
            </c:spPr>
          </c:dPt>
          <c:dPt>
            <c:idx val="9"/>
            <c:bubble3D val="0"/>
            <c:spPr>
              <a:solidFill>
                <a:schemeClr val="accent4">
                  <a:lumMod val="60000"/>
                </a:schemeClr>
              </a:solidFill>
              <a:ln w="25400">
                <a:solidFill>
                  <a:schemeClr val="lt1"/>
                </a:solidFill>
              </a:ln>
              <a:effectLst/>
              <a:scene3d>
                <a:camera prst="orthographicFront"/>
                <a:lightRig rig="threePt" dir="t"/>
              </a:scene3d>
              <a:sp3d contourW="25400">
                <a:contourClr>
                  <a:schemeClr val="lt1"/>
                </a:contourClr>
              </a:sp3d>
            </c:spPr>
          </c:dPt>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47</c:v>
                </c:pt>
                <c:pt idx="1">
                  <c:v>43</c:v>
                </c:pt>
                <c:pt idx="2">
                  <c:v>40</c:v>
                </c:pt>
                <c:pt idx="3">
                  <c:v>40</c:v>
                </c:pt>
                <c:pt idx="4">
                  <c:v>43</c:v>
                </c:pt>
                <c:pt idx="5">
                  <c:v>38</c:v>
                </c:pt>
                <c:pt idx="6">
                  <c:v>44</c:v>
                </c:pt>
                <c:pt idx="7">
                  <c:v>44</c:v>
                </c:pt>
                <c:pt idx="8">
                  <c:v>37</c:v>
                </c:pt>
                <c:pt idx="9">
                  <c:v>44</c:v>
                </c:pt>
              </c:numCache>
            </c:numRef>
          </c:val>
        </c:ser>
        <c:ser>
          <c:idx val="1"/>
          <c:order val="1"/>
          <c:tx>
            <c:strRef>
              <c:f>Sheet1!$C$3:$C$4</c:f>
              <c:strCache>
                <c:ptCount val="1"/>
                <c:pt idx="0">
                  <c:v>LOW</c:v>
                </c:pt>
              </c:strCache>
            </c:strRef>
          </c:tx>
          <c:spPr/>
          <c:explosion val="0"/>
          <c:dPt>
            <c:idx val="0"/>
            <c:bubble3D val="0"/>
            <c:spPr>
              <a:solidFill>
                <a:schemeClr val="accent1"/>
              </a:solidFill>
              <a:ln w="25400">
                <a:solidFill>
                  <a:schemeClr val="lt1"/>
                </a:solidFill>
              </a:ln>
              <a:effectLst/>
              <a:scene3d>
                <a:camera prst="orthographicFront"/>
                <a:lightRig rig="threePt" dir="t"/>
              </a:scene3d>
              <a:sp3d contourW="25400">
                <a:contourClr>
                  <a:schemeClr val="lt1"/>
                </a:contourClr>
              </a:sp3d>
            </c:spPr>
          </c:dPt>
          <c:dPt>
            <c:idx val="1"/>
            <c:bubble3D val="0"/>
            <c:spPr>
              <a:solidFill>
                <a:schemeClr val="accent2"/>
              </a:solidFill>
              <a:ln w="25400">
                <a:solidFill>
                  <a:schemeClr val="lt1"/>
                </a:solidFill>
              </a:ln>
              <a:effectLst/>
              <a:scene3d>
                <a:camera prst="orthographicFront"/>
                <a:lightRig rig="threePt" dir="t"/>
              </a:scene3d>
              <a:sp3d contourW="25400">
                <a:contourClr>
                  <a:schemeClr val="lt1"/>
                </a:contourClr>
              </a:sp3d>
            </c:spPr>
          </c:dPt>
          <c:dPt>
            <c:idx val="2"/>
            <c:bubble3D val="0"/>
            <c:spPr>
              <a:solidFill>
                <a:schemeClr val="accent3"/>
              </a:solidFill>
              <a:ln w="25400">
                <a:solidFill>
                  <a:schemeClr val="lt1"/>
                </a:solidFill>
              </a:ln>
              <a:effectLst/>
              <a:scene3d>
                <a:camera prst="orthographicFront"/>
                <a:lightRig rig="threePt" dir="t"/>
              </a:scene3d>
              <a:sp3d contourW="25400">
                <a:contourClr>
                  <a:schemeClr val="lt1"/>
                </a:contourClr>
              </a:sp3d>
            </c:spPr>
          </c:dPt>
          <c:dPt>
            <c:idx val="3"/>
            <c:bubble3D val="0"/>
            <c:spPr>
              <a:solidFill>
                <a:schemeClr val="accent4"/>
              </a:solidFill>
              <a:ln w="25400">
                <a:solidFill>
                  <a:schemeClr val="lt1"/>
                </a:solidFill>
              </a:ln>
              <a:effectLst/>
              <a:scene3d>
                <a:camera prst="orthographicFront"/>
                <a:lightRig rig="threePt" dir="t"/>
              </a:scene3d>
              <a:sp3d contourW="25400">
                <a:contourClr>
                  <a:schemeClr val="lt1"/>
                </a:contourClr>
              </a:sp3d>
            </c:spPr>
          </c:dPt>
          <c:dPt>
            <c:idx val="4"/>
            <c:bubble3D val="0"/>
            <c:spPr>
              <a:solidFill>
                <a:schemeClr val="accent5"/>
              </a:solidFill>
              <a:ln w="25400">
                <a:solidFill>
                  <a:schemeClr val="lt1"/>
                </a:solidFill>
              </a:ln>
              <a:effectLst/>
              <a:scene3d>
                <a:camera prst="orthographicFront"/>
                <a:lightRig rig="threePt" dir="t"/>
              </a:scene3d>
              <a:sp3d contourW="25400">
                <a:contourClr>
                  <a:schemeClr val="lt1"/>
                </a:contourClr>
              </a:sp3d>
            </c:spPr>
          </c:dPt>
          <c:dPt>
            <c:idx val="5"/>
            <c:bubble3D val="0"/>
            <c:spPr>
              <a:solidFill>
                <a:schemeClr val="accent6"/>
              </a:solidFill>
              <a:ln w="25400">
                <a:solidFill>
                  <a:schemeClr val="lt1"/>
                </a:solidFill>
              </a:ln>
              <a:effectLst/>
              <a:scene3d>
                <a:camera prst="orthographicFront"/>
                <a:lightRig rig="threePt" dir="t"/>
              </a:scene3d>
              <a:sp3d contourW="25400">
                <a:contourClr>
                  <a:schemeClr val="lt1"/>
                </a:contourClr>
              </a:sp3d>
            </c:spPr>
          </c:dPt>
          <c:dPt>
            <c:idx val="6"/>
            <c:bubble3D val="0"/>
            <c:spPr>
              <a:solidFill>
                <a:schemeClr val="accent1">
                  <a:lumMod val="60000"/>
                </a:schemeClr>
              </a:solidFill>
              <a:ln w="25400">
                <a:solidFill>
                  <a:schemeClr val="lt1"/>
                </a:solidFill>
              </a:ln>
              <a:effectLst/>
              <a:scene3d>
                <a:camera prst="orthographicFront"/>
                <a:lightRig rig="threePt" dir="t"/>
              </a:scene3d>
              <a:sp3d contourW="25400">
                <a:contourClr>
                  <a:schemeClr val="lt1"/>
                </a:contourClr>
              </a:sp3d>
            </c:spPr>
          </c:dPt>
          <c:dPt>
            <c:idx val="7"/>
            <c:bubble3D val="0"/>
            <c:spPr>
              <a:solidFill>
                <a:schemeClr val="accent2">
                  <a:lumMod val="60000"/>
                </a:schemeClr>
              </a:solidFill>
              <a:ln w="25400">
                <a:solidFill>
                  <a:schemeClr val="lt1"/>
                </a:solidFill>
              </a:ln>
              <a:effectLst/>
              <a:scene3d>
                <a:camera prst="orthographicFront"/>
                <a:lightRig rig="threePt" dir="t"/>
              </a:scene3d>
              <a:sp3d contourW="25400">
                <a:contourClr>
                  <a:schemeClr val="lt1"/>
                </a:contourClr>
              </a:sp3d>
            </c:spPr>
          </c:dPt>
          <c:dPt>
            <c:idx val="8"/>
            <c:bubble3D val="0"/>
            <c:spPr>
              <a:solidFill>
                <a:schemeClr val="accent3">
                  <a:lumMod val="60000"/>
                </a:schemeClr>
              </a:solidFill>
              <a:ln w="25400">
                <a:solidFill>
                  <a:schemeClr val="lt1"/>
                </a:solidFill>
              </a:ln>
              <a:effectLst/>
              <a:scene3d>
                <a:camera prst="orthographicFront"/>
                <a:lightRig rig="threePt" dir="t"/>
              </a:scene3d>
              <a:sp3d contourW="25400">
                <a:contourClr>
                  <a:schemeClr val="lt1"/>
                </a:contourClr>
              </a:sp3d>
            </c:spPr>
          </c:dPt>
          <c:dPt>
            <c:idx val="9"/>
            <c:bubble3D val="0"/>
            <c:spPr>
              <a:solidFill>
                <a:schemeClr val="accent4">
                  <a:lumMod val="60000"/>
                </a:schemeClr>
              </a:solidFill>
              <a:ln w="25400">
                <a:solidFill>
                  <a:schemeClr val="lt1"/>
                </a:solidFill>
              </a:ln>
              <a:effectLst/>
              <a:scene3d>
                <a:camera prst="orthographicFront"/>
                <a:lightRig rig="threePt" dir="t"/>
              </a:scene3d>
              <a:sp3d contourW="25400">
                <a:contourClr>
                  <a:schemeClr val="lt1"/>
                </a:contourClr>
              </a:sp3d>
            </c:spPr>
          </c:dPt>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71</c:v>
                </c:pt>
                <c:pt idx="1">
                  <c:v>87</c:v>
                </c:pt>
                <c:pt idx="2">
                  <c:v>79</c:v>
                </c:pt>
                <c:pt idx="3">
                  <c:v>74</c:v>
                </c:pt>
                <c:pt idx="4">
                  <c:v>79</c:v>
                </c:pt>
                <c:pt idx="5">
                  <c:v>82</c:v>
                </c:pt>
                <c:pt idx="6">
                  <c:v>86</c:v>
                </c:pt>
                <c:pt idx="7">
                  <c:v>75</c:v>
                </c:pt>
                <c:pt idx="8">
                  <c:v>74</c:v>
                </c:pt>
                <c:pt idx="9">
                  <c:v>69</c:v>
                </c:pt>
              </c:numCache>
            </c:numRef>
          </c:val>
        </c:ser>
        <c:ser>
          <c:idx val="2"/>
          <c:order val="2"/>
          <c:tx>
            <c:strRef>
              <c:f>Sheet1!$D$3:$D$4</c:f>
              <c:strCache>
                <c:ptCount val="1"/>
                <c:pt idx="0">
                  <c:v>MEDIUM</c:v>
                </c:pt>
              </c:strCache>
            </c:strRef>
          </c:tx>
          <c:spPr/>
          <c:explosion val="0"/>
          <c:dPt>
            <c:idx val="0"/>
            <c:bubble3D val="0"/>
            <c:spPr>
              <a:solidFill>
                <a:schemeClr val="accent1"/>
              </a:solidFill>
              <a:ln w="25400">
                <a:solidFill>
                  <a:schemeClr val="lt1"/>
                </a:solidFill>
              </a:ln>
              <a:effectLst/>
              <a:scene3d>
                <a:camera prst="orthographicFront"/>
                <a:lightRig rig="threePt" dir="t"/>
              </a:scene3d>
              <a:sp3d contourW="25400">
                <a:contourClr>
                  <a:schemeClr val="lt1"/>
                </a:contourClr>
              </a:sp3d>
            </c:spPr>
          </c:dPt>
          <c:dPt>
            <c:idx val="1"/>
            <c:bubble3D val="0"/>
            <c:spPr>
              <a:solidFill>
                <a:schemeClr val="accent2"/>
              </a:solidFill>
              <a:ln w="25400">
                <a:solidFill>
                  <a:schemeClr val="lt1"/>
                </a:solidFill>
              </a:ln>
              <a:effectLst/>
              <a:scene3d>
                <a:camera prst="orthographicFront"/>
                <a:lightRig rig="threePt" dir="t"/>
              </a:scene3d>
              <a:sp3d contourW="25400">
                <a:contourClr>
                  <a:schemeClr val="lt1"/>
                </a:contourClr>
              </a:sp3d>
            </c:spPr>
          </c:dPt>
          <c:dPt>
            <c:idx val="2"/>
            <c:bubble3D val="0"/>
            <c:spPr>
              <a:solidFill>
                <a:schemeClr val="accent3"/>
              </a:solidFill>
              <a:ln w="25400">
                <a:solidFill>
                  <a:schemeClr val="lt1"/>
                </a:solidFill>
              </a:ln>
              <a:effectLst/>
              <a:scene3d>
                <a:camera prst="orthographicFront"/>
                <a:lightRig rig="threePt" dir="t"/>
              </a:scene3d>
              <a:sp3d contourW="25400">
                <a:contourClr>
                  <a:schemeClr val="lt1"/>
                </a:contourClr>
              </a:sp3d>
            </c:spPr>
          </c:dPt>
          <c:dPt>
            <c:idx val="3"/>
            <c:bubble3D val="0"/>
            <c:spPr>
              <a:solidFill>
                <a:schemeClr val="accent4"/>
              </a:solidFill>
              <a:ln w="25400">
                <a:solidFill>
                  <a:schemeClr val="lt1"/>
                </a:solidFill>
              </a:ln>
              <a:effectLst/>
              <a:scene3d>
                <a:camera prst="orthographicFront"/>
                <a:lightRig rig="threePt" dir="t"/>
              </a:scene3d>
              <a:sp3d contourW="25400">
                <a:contourClr>
                  <a:schemeClr val="lt1"/>
                </a:contourClr>
              </a:sp3d>
            </c:spPr>
          </c:dPt>
          <c:dPt>
            <c:idx val="4"/>
            <c:bubble3D val="0"/>
            <c:spPr>
              <a:solidFill>
                <a:schemeClr val="accent5"/>
              </a:solidFill>
              <a:ln w="25400">
                <a:solidFill>
                  <a:schemeClr val="lt1"/>
                </a:solidFill>
              </a:ln>
              <a:effectLst/>
              <a:scene3d>
                <a:camera prst="orthographicFront"/>
                <a:lightRig rig="threePt" dir="t"/>
              </a:scene3d>
              <a:sp3d contourW="25400">
                <a:contourClr>
                  <a:schemeClr val="lt1"/>
                </a:contourClr>
              </a:sp3d>
            </c:spPr>
          </c:dPt>
          <c:dPt>
            <c:idx val="5"/>
            <c:bubble3D val="0"/>
            <c:spPr>
              <a:solidFill>
                <a:schemeClr val="accent6"/>
              </a:solidFill>
              <a:ln w="25400">
                <a:solidFill>
                  <a:schemeClr val="lt1"/>
                </a:solidFill>
              </a:ln>
              <a:effectLst/>
              <a:scene3d>
                <a:camera prst="orthographicFront"/>
                <a:lightRig rig="threePt" dir="t"/>
              </a:scene3d>
              <a:sp3d contourW="25400">
                <a:contourClr>
                  <a:schemeClr val="lt1"/>
                </a:contourClr>
              </a:sp3d>
            </c:spPr>
          </c:dPt>
          <c:dPt>
            <c:idx val="6"/>
            <c:bubble3D val="0"/>
            <c:spPr>
              <a:solidFill>
                <a:schemeClr val="accent1">
                  <a:lumMod val="60000"/>
                </a:schemeClr>
              </a:solidFill>
              <a:ln w="25400">
                <a:solidFill>
                  <a:schemeClr val="lt1"/>
                </a:solidFill>
              </a:ln>
              <a:effectLst/>
              <a:scene3d>
                <a:camera prst="orthographicFront"/>
                <a:lightRig rig="threePt" dir="t"/>
              </a:scene3d>
              <a:sp3d contourW="25400">
                <a:contourClr>
                  <a:schemeClr val="lt1"/>
                </a:contourClr>
              </a:sp3d>
            </c:spPr>
          </c:dPt>
          <c:dPt>
            <c:idx val="7"/>
            <c:bubble3D val="0"/>
            <c:spPr>
              <a:solidFill>
                <a:schemeClr val="accent2">
                  <a:lumMod val="60000"/>
                </a:schemeClr>
              </a:solidFill>
              <a:ln w="25400">
                <a:solidFill>
                  <a:schemeClr val="lt1"/>
                </a:solidFill>
              </a:ln>
              <a:effectLst/>
              <a:scene3d>
                <a:camera prst="orthographicFront"/>
                <a:lightRig rig="threePt" dir="t"/>
              </a:scene3d>
              <a:sp3d contourW="25400">
                <a:contourClr>
                  <a:schemeClr val="lt1"/>
                </a:contourClr>
              </a:sp3d>
            </c:spPr>
          </c:dPt>
          <c:dPt>
            <c:idx val="8"/>
            <c:bubble3D val="0"/>
            <c:spPr>
              <a:solidFill>
                <a:schemeClr val="accent3">
                  <a:lumMod val="60000"/>
                </a:schemeClr>
              </a:solidFill>
              <a:ln w="25400">
                <a:solidFill>
                  <a:schemeClr val="lt1"/>
                </a:solidFill>
              </a:ln>
              <a:effectLst/>
              <a:scene3d>
                <a:camera prst="orthographicFront"/>
                <a:lightRig rig="threePt" dir="t"/>
              </a:scene3d>
              <a:sp3d contourW="25400">
                <a:contourClr>
                  <a:schemeClr val="lt1"/>
                </a:contourClr>
              </a:sp3d>
            </c:spPr>
          </c:dPt>
          <c:dPt>
            <c:idx val="9"/>
            <c:bubble3D val="0"/>
            <c:spPr>
              <a:solidFill>
                <a:schemeClr val="accent4">
                  <a:lumMod val="60000"/>
                </a:schemeClr>
              </a:solidFill>
              <a:ln w="25400">
                <a:solidFill>
                  <a:schemeClr val="lt1"/>
                </a:solidFill>
              </a:ln>
              <a:effectLst/>
              <a:scene3d>
                <a:camera prst="orthographicFront"/>
                <a:lightRig rig="threePt" dir="t"/>
              </a:scene3d>
              <a:sp3d contourW="25400">
                <a:contourClr>
                  <a:schemeClr val="lt1"/>
                </a:contourClr>
              </a:sp3d>
            </c:spPr>
          </c:dPt>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151</c:v>
                </c:pt>
                <c:pt idx="1">
                  <c:v>143</c:v>
                </c:pt>
                <c:pt idx="2">
                  <c:v>164</c:v>
                </c:pt>
                <c:pt idx="3">
                  <c:v>155</c:v>
                </c:pt>
                <c:pt idx="4">
                  <c:v>158</c:v>
                </c:pt>
                <c:pt idx="5">
                  <c:v>151</c:v>
                </c:pt>
                <c:pt idx="6">
                  <c:v>148</c:v>
                </c:pt>
                <c:pt idx="7">
                  <c:v>154</c:v>
                </c:pt>
                <c:pt idx="8">
                  <c:v>157</c:v>
                </c:pt>
                <c:pt idx="9">
                  <c:v>153</c:v>
                </c:pt>
              </c:numCache>
            </c:numRef>
          </c:val>
        </c:ser>
        <c:ser>
          <c:idx val="3"/>
          <c:order val="3"/>
          <c:tx>
            <c:strRef>
              <c:f>Sheet1!$E$3:$E$4</c:f>
              <c:strCache>
                <c:ptCount val="1"/>
                <c:pt idx="0">
                  <c:v>VERY HIGH</c:v>
                </c:pt>
              </c:strCache>
            </c:strRef>
          </c:tx>
          <c:spPr/>
          <c:explosion val="0"/>
          <c:dPt>
            <c:idx val="0"/>
            <c:bubble3D val="0"/>
            <c:spPr>
              <a:solidFill>
                <a:schemeClr val="accent1"/>
              </a:solidFill>
              <a:ln w="25400">
                <a:solidFill>
                  <a:schemeClr val="lt1"/>
                </a:solidFill>
              </a:ln>
              <a:effectLst/>
              <a:scene3d>
                <a:camera prst="orthographicFront"/>
                <a:lightRig rig="threePt" dir="t"/>
              </a:scene3d>
              <a:sp3d contourW="25400">
                <a:contourClr>
                  <a:schemeClr val="lt1"/>
                </a:contourClr>
              </a:sp3d>
            </c:spPr>
          </c:dPt>
          <c:dPt>
            <c:idx val="1"/>
            <c:bubble3D val="0"/>
            <c:spPr>
              <a:solidFill>
                <a:schemeClr val="accent2"/>
              </a:solidFill>
              <a:ln w="25400">
                <a:solidFill>
                  <a:schemeClr val="lt1"/>
                </a:solidFill>
              </a:ln>
              <a:effectLst/>
              <a:scene3d>
                <a:camera prst="orthographicFront"/>
                <a:lightRig rig="threePt" dir="t"/>
              </a:scene3d>
              <a:sp3d contourW="25400">
                <a:contourClr>
                  <a:schemeClr val="lt1"/>
                </a:contourClr>
              </a:sp3d>
            </c:spPr>
          </c:dPt>
          <c:dPt>
            <c:idx val="2"/>
            <c:bubble3D val="0"/>
            <c:spPr>
              <a:solidFill>
                <a:schemeClr val="accent3"/>
              </a:solidFill>
              <a:ln w="25400">
                <a:solidFill>
                  <a:schemeClr val="lt1"/>
                </a:solidFill>
              </a:ln>
              <a:effectLst/>
              <a:scene3d>
                <a:camera prst="orthographicFront"/>
                <a:lightRig rig="threePt" dir="t"/>
              </a:scene3d>
              <a:sp3d contourW="25400">
                <a:contourClr>
                  <a:schemeClr val="lt1"/>
                </a:contourClr>
              </a:sp3d>
            </c:spPr>
          </c:dPt>
          <c:dPt>
            <c:idx val="3"/>
            <c:bubble3D val="0"/>
            <c:spPr>
              <a:solidFill>
                <a:schemeClr val="accent4"/>
              </a:solidFill>
              <a:ln w="25400">
                <a:solidFill>
                  <a:schemeClr val="lt1"/>
                </a:solidFill>
              </a:ln>
              <a:effectLst/>
              <a:scene3d>
                <a:camera prst="orthographicFront"/>
                <a:lightRig rig="threePt" dir="t"/>
              </a:scene3d>
              <a:sp3d contourW="25400">
                <a:contourClr>
                  <a:schemeClr val="lt1"/>
                </a:contourClr>
              </a:sp3d>
            </c:spPr>
          </c:dPt>
          <c:dPt>
            <c:idx val="4"/>
            <c:bubble3D val="0"/>
            <c:spPr>
              <a:solidFill>
                <a:schemeClr val="accent5"/>
              </a:solidFill>
              <a:ln w="25400">
                <a:solidFill>
                  <a:schemeClr val="lt1"/>
                </a:solidFill>
              </a:ln>
              <a:effectLst/>
              <a:scene3d>
                <a:camera prst="orthographicFront"/>
                <a:lightRig rig="threePt" dir="t"/>
              </a:scene3d>
              <a:sp3d contourW="25400">
                <a:contourClr>
                  <a:schemeClr val="lt1"/>
                </a:contourClr>
              </a:sp3d>
            </c:spPr>
          </c:dPt>
          <c:dPt>
            <c:idx val="5"/>
            <c:bubble3D val="0"/>
            <c:spPr>
              <a:solidFill>
                <a:schemeClr val="accent6"/>
              </a:solidFill>
              <a:ln w="25400">
                <a:solidFill>
                  <a:schemeClr val="lt1"/>
                </a:solidFill>
              </a:ln>
              <a:effectLst/>
              <a:scene3d>
                <a:camera prst="orthographicFront"/>
                <a:lightRig rig="threePt" dir="t"/>
              </a:scene3d>
              <a:sp3d contourW="25400">
                <a:contourClr>
                  <a:schemeClr val="lt1"/>
                </a:contourClr>
              </a:sp3d>
            </c:spPr>
          </c:dPt>
          <c:dPt>
            <c:idx val="6"/>
            <c:bubble3D val="0"/>
            <c:spPr>
              <a:solidFill>
                <a:schemeClr val="accent1">
                  <a:lumMod val="60000"/>
                </a:schemeClr>
              </a:solidFill>
              <a:ln w="25400">
                <a:solidFill>
                  <a:schemeClr val="lt1"/>
                </a:solidFill>
              </a:ln>
              <a:effectLst/>
              <a:scene3d>
                <a:camera prst="orthographicFront"/>
                <a:lightRig rig="threePt" dir="t"/>
              </a:scene3d>
              <a:sp3d contourW="25400">
                <a:contourClr>
                  <a:schemeClr val="lt1"/>
                </a:contourClr>
              </a:sp3d>
            </c:spPr>
          </c:dPt>
          <c:dPt>
            <c:idx val="7"/>
            <c:bubble3D val="0"/>
            <c:spPr>
              <a:solidFill>
                <a:schemeClr val="accent2">
                  <a:lumMod val="60000"/>
                </a:schemeClr>
              </a:solidFill>
              <a:ln w="25400">
                <a:solidFill>
                  <a:schemeClr val="lt1"/>
                </a:solidFill>
              </a:ln>
              <a:effectLst/>
              <a:scene3d>
                <a:camera prst="orthographicFront"/>
                <a:lightRig rig="threePt" dir="t"/>
              </a:scene3d>
              <a:sp3d contourW="25400">
                <a:contourClr>
                  <a:schemeClr val="lt1"/>
                </a:contourClr>
              </a:sp3d>
            </c:spPr>
          </c:dPt>
          <c:dPt>
            <c:idx val="8"/>
            <c:bubble3D val="0"/>
            <c:spPr>
              <a:solidFill>
                <a:schemeClr val="accent3">
                  <a:lumMod val="60000"/>
                </a:schemeClr>
              </a:solidFill>
              <a:ln w="25400">
                <a:solidFill>
                  <a:schemeClr val="lt1"/>
                </a:solidFill>
              </a:ln>
              <a:effectLst/>
              <a:scene3d>
                <a:camera prst="orthographicFront"/>
                <a:lightRig rig="threePt" dir="t"/>
              </a:scene3d>
              <a:sp3d contourW="25400">
                <a:contourClr>
                  <a:schemeClr val="lt1"/>
                </a:contourClr>
              </a:sp3d>
            </c:spPr>
          </c:dPt>
          <c:dPt>
            <c:idx val="9"/>
            <c:bubble3D val="0"/>
            <c:spPr>
              <a:solidFill>
                <a:schemeClr val="accent4">
                  <a:lumMod val="60000"/>
                </a:schemeClr>
              </a:solidFill>
              <a:ln w="25400">
                <a:solidFill>
                  <a:schemeClr val="lt1"/>
                </a:solidFill>
              </a:ln>
              <a:effectLst/>
              <a:scene3d>
                <a:camera prst="orthographicFront"/>
                <a:lightRig rig="threePt" dir="t"/>
              </a:scene3d>
              <a:sp3d contourW="25400">
                <a:contourClr>
                  <a:schemeClr val="lt1"/>
                </a:contourClr>
              </a:sp3d>
            </c:spPr>
          </c:dPt>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34</c:v>
                </c:pt>
                <c:pt idx="1">
                  <c:v>27</c:v>
                </c:pt>
                <c:pt idx="2">
                  <c:v>19</c:v>
                </c:pt>
                <c:pt idx="3">
                  <c:v>27</c:v>
                </c:pt>
                <c:pt idx="4">
                  <c:v>24</c:v>
                </c:pt>
                <c:pt idx="5">
                  <c:v>30</c:v>
                </c:pt>
                <c:pt idx="6">
                  <c:v>21</c:v>
                </c:pt>
                <c:pt idx="7">
                  <c:v>31</c:v>
                </c:pt>
                <c:pt idx="8">
                  <c:v>29</c:v>
                </c:pt>
                <c:pt idx="9">
                  <c:v>28</c:v>
                </c:pt>
              </c:numCache>
            </c:numRef>
          </c:val>
        </c:ser>
        <c:dLbls>
          <c:showLegendKey val="0"/>
          <c:showVal val="0"/>
          <c:showCatName val="0"/>
          <c:showSerName val="0"/>
          <c:showPercent val="0"/>
          <c:showBubbleSize val="0"/>
        </c:dLbls>
      </c:pie3D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6711CF-E027-44CB-B19F-DECCD0B924D9}"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33920B-AFD2-4F0B-9331-177B1BA0C985}"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B33920B-AFD2-4F0B-9331-177B1BA0C985}"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8A87A34-81AB-432B-8DAE-1953F412C126}" type="datetimeFigureOut">
              <a:rPr lang="en-US" smtClean="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D22F896-40B5-4ADD-8801-0D06FADFA095}"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48A87A34-81AB-432B-8DAE-1953F412C126}"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6D22F896-40B5-4ADD-8801-0D06FADFA095}"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48A87A34-81AB-432B-8DAE-1953F412C126}"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6D22F896-40B5-4ADD-8801-0D06FADFA095}"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48A87A34-81AB-432B-8DAE-1953F412C126}"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6D22F896-40B5-4ADD-8801-0D06FADFA095}"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48A87A34-81AB-432B-8DAE-1953F412C126}"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6D22F896-40B5-4ADD-8801-0D06FADFA095}"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48A87A34-81AB-432B-8DAE-1953F412C126}"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6D22F896-40B5-4ADD-8801-0D06FADFA095}"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48A87A34-81AB-432B-8DAE-1953F412C126}"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6D22F896-40B5-4ADD-8801-0D06FADFA095}"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48A87A34-81AB-432B-8DAE-1953F412C126}"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6D22F896-40B5-4ADD-8801-0D06FADFA095}"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48A87A34-81AB-432B-8DAE-1953F412C126}"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6D22F896-40B5-4ADD-8801-0D06FADFA095}"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48A87A34-81AB-432B-8DAE-1953F412C126}"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6D22F896-40B5-4ADD-8801-0D06FADFA095}"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48A87A34-81AB-432B-8DAE-1953F412C126}"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6D22F896-40B5-4ADD-8801-0D06FADFA095}"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48A87A34-81AB-432B-8DAE-1953F412C126}" type="datetimeFigureOut">
              <a:rPr lang="en-US" smtClean="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6D22F896-40B5-4ADD-8801-0D06FADFA095}" type="slidenum">
              <a:rPr lang="en-US" smtClean="0"/>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chart" Target="../charts/char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6544" y="1340426"/>
            <a:ext cx="8294916" cy="654629"/>
          </a:xfrm>
        </p:spPr>
        <p:txBody>
          <a:bodyPr>
            <a:normAutofit fontScale="90000"/>
          </a:bodyPr>
          <a:lstStyle/>
          <a:p>
            <a:r>
              <a:rPr lang="en-IN" sz="3600" b="1">
                <a:solidFill>
                  <a:schemeClr val="tx1">
                    <a:lumMod val="85000"/>
                    <a:lumOff val="15000"/>
                  </a:schemeClr>
                </a:solidFill>
                <a:latin typeface="Algerian" panose="04020705040A02060702" charset="0"/>
                <a:cs typeface="Algerian" panose="04020705040A02060702" charset="0"/>
              </a:rPr>
              <a:t>EMPL0YEE DATA ANALYSIS </a:t>
            </a:r>
            <a:r>
              <a:rPr lang="en-IN" sz="3600" b="1">
                <a:solidFill>
                  <a:schemeClr val="tx1">
                    <a:lumMod val="85000"/>
                    <a:lumOff val="15000"/>
                  </a:schemeClr>
                </a:solidFill>
                <a:latin typeface="Algerian" panose="04020705040A02060702" charset="0"/>
                <a:cs typeface="Algerian" panose="04020705040A02060702" charset="0"/>
              </a:rPr>
              <a:t>USING EXCEL</a:t>
            </a:r>
            <a:endParaRPr lang="en-IN" sz="3600" b="1">
              <a:solidFill>
                <a:schemeClr val="tx1">
                  <a:lumMod val="85000"/>
                  <a:lumOff val="15000"/>
                </a:schemeClr>
              </a:solidFill>
              <a:latin typeface="Algerian" panose="04020705040A02060702" charset="0"/>
              <a:cs typeface="Algerian" panose="04020705040A02060702" charset="0"/>
            </a:endParaRPr>
          </a:p>
        </p:txBody>
      </p:sp>
      <p:sp>
        <p:nvSpPr>
          <p:cNvPr id="6" name="TextBox 5"/>
          <p:cNvSpPr txBox="1"/>
          <p:nvPr/>
        </p:nvSpPr>
        <p:spPr>
          <a:xfrm>
            <a:off x="1713924" y="2767280"/>
            <a:ext cx="8294915" cy="1630045"/>
          </a:xfrm>
          <a:prstGeom prst="rect">
            <a:avLst/>
          </a:prstGeom>
          <a:noFill/>
        </p:spPr>
        <p:txBody>
          <a:bodyPr wrap="square" rtlCol="0">
            <a:spAutoFit/>
          </a:bodyPr>
          <a:lstStyle/>
          <a:p>
            <a:r>
              <a:rPr lang="en-IN" sz="2000" dirty="0">
                <a:solidFill>
                  <a:schemeClr val="tx2">
                    <a:lumMod val="75000"/>
                  </a:schemeClr>
                </a:solidFill>
              </a:rPr>
              <a:t>NAME: NARMADHA V</a:t>
            </a:r>
            <a:endParaRPr lang="en-IN" sz="2000" dirty="0">
              <a:solidFill>
                <a:schemeClr val="tx2">
                  <a:lumMod val="75000"/>
                </a:schemeClr>
              </a:solidFill>
            </a:endParaRPr>
          </a:p>
          <a:p>
            <a:r>
              <a:rPr lang="en-IN" sz="2000" dirty="0">
                <a:solidFill>
                  <a:schemeClr val="tx2">
                    <a:lumMod val="75000"/>
                  </a:schemeClr>
                </a:solidFill>
              </a:rPr>
              <a:t>REGISTER NO</a:t>
            </a:r>
            <a:r>
              <a:rPr lang="en-IN" sz="2000">
                <a:solidFill>
                  <a:schemeClr val="tx2">
                    <a:lumMod val="75000"/>
                  </a:schemeClr>
                </a:solidFill>
              </a:rPr>
              <a:t>: 312217946</a:t>
            </a:r>
            <a:endParaRPr lang="en-IN" sz="2000">
              <a:solidFill>
                <a:schemeClr val="tx2">
                  <a:lumMod val="75000"/>
                </a:schemeClr>
              </a:solidFill>
            </a:endParaRPr>
          </a:p>
          <a:p>
            <a:r>
              <a:rPr lang="en-IN" sz="2000">
                <a:solidFill>
                  <a:schemeClr val="tx2">
                    <a:lumMod val="75000"/>
                  </a:schemeClr>
                </a:solidFill>
              </a:rPr>
              <a:t>NM NO: C119A11054B0E53892C4FE9145C577E1</a:t>
            </a:r>
            <a:endParaRPr lang="en-IN" sz="2000" dirty="0">
              <a:solidFill>
                <a:schemeClr val="tx2">
                  <a:lumMod val="75000"/>
                </a:schemeClr>
              </a:solidFill>
            </a:endParaRPr>
          </a:p>
          <a:p>
            <a:r>
              <a:rPr lang="en-IN" sz="2000" dirty="0">
                <a:solidFill>
                  <a:schemeClr val="tx2">
                    <a:lumMod val="75000"/>
                  </a:schemeClr>
                </a:solidFill>
              </a:rPr>
              <a:t>DEPARTMENT: B.COM ( ACCOUNTING AND FINANCE)</a:t>
            </a:r>
            <a:endParaRPr lang="en-IN" sz="2000" dirty="0">
              <a:solidFill>
                <a:schemeClr val="tx2">
                  <a:lumMod val="75000"/>
                </a:schemeClr>
              </a:solidFill>
            </a:endParaRPr>
          </a:p>
          <a:p>
            <a:r>
              <a:rPr lang="en-IN" sz="2000" dirty="0">
                <a:solidFill>
                  <a:schemeClr val="tx2">
                    <a:lumMod val="75000"/>
                  </a:schemeClr>
                </a:solidFill>
              </a:rPr>
              <a:t>COLLEGE: ST.ANNE’S ARTS AND SCIENCE COLLEGE,CHENNAI.</a:t>
            </a:r>
            <a:endParaRPr lang="en-IN" sz="2000" dirty="0">
              <a:solidFill>
                <a:schemeClr val="tx2">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1787" y="1745786"/>
            <a:ext cx="6094268" cy="4524315"/>
          </a:xfrm>
          <a:prstGeom prst="rect">
            <a:avLst/>
          </a:prstGeom>
          <a:noFill/>
        </p:spPr>
        <p:txBody>
          <a:bodyPr wrap="square">
            <a:spAutoFit/>
          </a:bodyPr>
          <a:lstStyle/>
          <a:p>
            <a:r>
              <a:rPr lang="en-IN" sz="1200" b="1"/>
              <a:t>DATA COLLECTION</a:t>
            </a:r>
            <a:endParaRPr lang="en-IN" sz="1200" b="1"/>
          </a:p>
          <a:p>
            <a:r>
              <a:rPr lang="en-IN" sz="1200">
                <a:solidFill>
                  <a:schemeClr val="accent1">
                    <a:lumMod val="75000"/>
                  </a:schemeClr>
                </a:solidFill>
              </a:rPr>
              <a:t>Data source </a:t>
            </a:r>
            <a:r>
              <a:rPr lang="en-IN" sz="1200"/>
              <a:t>:  edunet  Foundation Dashboard</a:t>
            </a:r>
            <a:endParaRPr lang="en-IN" sz="1200"/>
          </a:p>
          <a:p>
            <a:r>
              <a:rPr lang="en-IN" sz="1200">
                <a:solidFill>
                  <a:schemeClr val="accent1">
                    <a:lumMod val="75000"/>
                  </a:schemeClr>
                </a:solidFill>
              </a:rPr>
              <a:t>Basis: </a:t>
            </a:r>
            <a:r>
              <a:rPr lang="en-IN" sz="1200"/>
              <a:t>Employee dataset </a:t>
            </a:r>
            <a:endParaRPr lang="en-IN" sz="1200"/>
          </a:p>
          <a:p>
            <a:r>
              <a:rPr lang="en-IN" sz="1200" b="1"/>
              <a:t>DATA PREPARATION</a:t>
            </a:r>
            <a:endParaRPr lang="en-IN" sz="1200" b="1"/>
          </a:p>
          <a:p>
            <a:r>
              <a:rPr lang="en-IN" sz="1200">
                <a:solidFill>
                  <a:schemeClr val="accent1">
                    <a:lumMod val="75000"/>
                  </a:schemeClr>
                </a:solidFill>
              </a:rPr>
              <a:t>Feature selection</a:t>
            </a:r>
            <a:r>
              <a:rPr lang="en-IN" sz="1200"/>
              <a:t>: Selected based on Performance </a:t>
            </a:r>
            <a:endParaRPr lang="en-IN" sz="1200"/>
          </a:p>
          <a:p>
            <a:r>
              <a:rPr lang="en-IN" sz="1200">
                <a:solidFill>
                  <a:schemeClr val="accent1">
                    <a:lumMod val="75000"/>
                  </a:schemeClr>
                </a:solidFill>
              </a:rPr>
              <a:t>Features</a:t>
            </a:r>
            <a:r>
              <a:rPr lang="en-IN" sz="1200"/>
              <a:t>: First Name, Department, Gender code, performance level, Employee type</a:t>
            </a:r>
            <a:endParaRPr lang="en-IN" sz="1200"/>
          </a:p>
          <a:p>
            <a:r>
              <a:rPr lang="en-IN" sz="1200" b="1"/>
              <a:t>DATA CLEANING</a:t>
            </a:r>
            <a:endParaRPr lang="en-IN" sz="1200" b="1"/>
          </a:p>
          <a:p>
            <a:r>
              <a:rPr lang="en-IN" sz="1200"/>
              <a:t>Conditional Formatting: Missing values was identified</a:t>
            </a:r>
            <a:endParaRPr lang="en-IN" sz="1200"/>
          </a:p>
          <a:p>
            <a:r>
              <a:rPr lang="en-IN" sz="1200" b="1"/>
              <a:t>DATA AGGREGATION</a:t>
            </a:r>
            <a:endParaRPr lang="en-IN" sz="1200" b="1"/>
          </a:p>
          <a:p>
            <a:r>
              <a:rPr lang="en-IN" sz="1200"/>
              <a:t>Excel function: IFS function used for categorizing employees on the basis of their performance level</a:t>
            </a:r>
            <a:endParaRPr lang="en-IN" sz="1200"/>
          </a:p>
          <a:p>
            <a:r>
              <a:rPr lang="en-IN" sz="1200">
                <a:solidFill>
                  <a:schemeClr val="accent1">
                    <a:lumMod val="75000"/>
                  </a:schemeClr>
                </a:solidFill>
              </a:rPr>
              <a:t>Performance level categories </a:t>
            </a:r>
            <a:endParaRPr lang="en-IN" sz="1200">
              <a:solidFill>
                <a:schemeClr val="accent1">
                  <a:lumMod val="75000"/>
                </a:schemeClr>
              </a:solidFill>
            </a:endParaRPr>
          </a:p>
          <a:p>
            <a:r>
              <a:rPr lang="en-IN" sz="1200"/>
              <a:t>5 - Very high</a:t>
            </a:r>
            <a:endParaRPr lang="en-IN" sz="1200"/>
          </a:p>
          <a:p>
            <a:r>
              <a:rPr lang="en-IN" sz="1200"/>
              <a:t>4 – High</a:t>
            </a:r>
            <a:endParaRPr lang="en-IN" sz="1200"/>
          </a:p>
          <a:p>
            <a:r>
              <a:rPr lang="en-IN" sz="1200"/>
              <a:t>3 - Medium </a:t>
            </a:r>
            <a:endParaRPr lang="en-IN" sz="1200"/>
          </a:p>
          <a:p>
            <a:r>
              <a:rPr lang="en-IN" sz="1200"/>
              <a:t>2 &amp;1 – Low</a:t>
            </a:r>
            <a:endParaRPr lang="en-IN" sz="1200"/>
          </a:p>
          <a:p>
            <a:r>
              <a:rPr lang="en-IN" sz="1200" b="1"/>
              <a:t>DATA ANALYSIS</a:t>
            </a:r>
            <a:endParaRPr lang="en-IN" sz="1200" b="1"/>
          </a:p>
          <a:p>
            <a:r>
              <a:rPr lang="en-IN" sz="1200">
                <a:solidFill>
                  <a:schemeClr val="accent1">
                    <a:lumMod val="75000"/>
                  </a:schemeClr>
                </a:solidFill>
              </a:rPr>
              <a:t>Pivot table</a:t>
            </a:r>
            <a:r>
              <a:rPr lang="en-IN" sz="1200"/>
              <a:t>: Pivot table was generated to summarize data and cross tabulation ( performance level by department; Filtered by Gender)</a:t>
            </a:r>
            <a:endParaRPr lang="en-IN" sz="1200"/>
          </a:p>
          <a:p>
            <a:r>
              <a:rPr lang="en-IN" sz="1200">
                <a:solidFill>
                  <a:schemeClr val="accent1">
                    <a:lumMod val="75000"/>
                  </a:schemeClr>
                </a:solidFill>
              </a:rPr>
              <a:t>Slicer: </a:t>
            </a:r>
            <a:r>
              <a:rPr lang="en-IN" sz="1200"/>
              <a:t>To filter/ slice the data to scrutinize and sort particular information (Employee type )</a:t>
            </a:r>
            <a:endParaRPr lang="en-IN" sz="1200"/>
          </a:p>
          <a:p>
            <a:r>
              <a:rPr lang="en-IN" sz="1200" b="1"/>
              <a:t>VISUALIZATION OF DATA</a:t>
            </a:r>
            <a:endParaRPr lang="en-IN" sz="1200" b="1"/>
          </a:p>
          <a:p>
            <a:r>
              <a:rPr lang="en-IN" sz="1200">
                <a:solidFill>
                  <a:schemeClr val="accent1">
                    <a:lumMod val="75000"/>
                  </a:schemeClr>
                </a:solidFill>
              </a:rPr>
              <a:t>Chart: </a:t>
            </a:r>
            <a:r>
              <a:rPr lang="en-IN" sz="1200"/>
              <a:t>Recommended charts (Column chart) was used</a:t>
            </a:r>
            <a:endParaRPr lang="en-IN" sz="1200"/>
          </a:p>
          <a:p>
            <a:r>
              <a:rPr lang="en-IN" sz="1200">
                <a:solidFill>
                  <a:schemeClr val="accent1">
                    <a:lumMod val="75000"/>
                  </a:schemeClr>
                </a:solidFill>
              </a:rPr>
              <a:t>Chart Element</a:t>
            </a:r>
            <a:r>
              <a:rPr lang="en-IN" sz="1200"/>
              <a:t>: Chart title was added</a:t>
            </a:r>
            <a:endParaRPr lang="en-IN" sz="1200"/>
          </a:p>
          <a:p>
            <a:r>
              <a:rPr lang="en-IN" sz="1200">
                <a:solidFill>
                  <a:schemeClr val="accent1">
                    <a:lumMod val="75000"/>
                  </a:schemeClr>
                </a:solidFill>
              </a:rPr>
              <a:t>Trendline: Linear </a:t>
            </a:r>
            <a:r>
              <a:rPr lang="en-IN" sz="1200"/>
              <a:t>and exponential line was used</a:t>
            </a:r>
            <a:endParaRPr lang="en-IN" sz="1200"/>
          </a:p>
        </p:txBody>
      </p:sp>
      <p:sp>
        <p:nvSpPr>
          <p:cNvPr id="4" name="TextBox 3"/>
          <p:cNvSpPr txBox="1"/>
          <p:nvPr/>
        </p:nvSpPr>
        <p:spPr>
          <a:xfrm>
            <a:off x="1350818" y="883227"/>
            <a:ext cx="5226627" cy="521970"/>
          </a:xfrm>
          <a:prstGeom prst="rect">
            <a:avLst/>
          </a:prstGeom>
          <a:noFill/>
        </p:spPr>
        <p:txBody>
          <a:bodyPr wrap="square" rtlCol="0">
            <a:spAutoFit/>
          </a:bodyPr>
          <a:lstStyle/>
          <a:p>
            <a:r>
              <a:rPr lang="en-IN" sz="2800" b="1">
                <a:latin typeface="Algerian" panose="04020705040A02060702" charset="0"/>
                <a:cs typeface="Algerian" panose="04020705040A02060702" charset="0"/>
              </a:rPr>
              <a:t>MODELLING </a:t>
            </a:r>
            <a:r>
              <a:rPr lang="en-IN" sz="2800" b="1">
                <a:latin typeface="Algerian" panose="04020705040A02060702" charset="0"/>
                <a:cs typeface="Algerian" panose="04020705040A02060702" charset="0"/>
              </a:rPr>
              <a:t>AND APPROACH</a:t>
            </a:r>
            <a:endParaRPr lang="en-IN" sz="2800" b="1">
              <a:latin typeface="Algerian" panose="04020705040A02060702" charset="0"/>
              <a:cs typeface="Algerian" panose="04020705040A0206070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33945" y="852055"/>
            <a:ext cx="1766455" cy="460375"/>
          </a:xfrm>
          <a:prstGeom prst="rect">
            <a:avLst/>
          </a:prstGeom>
          <a:noFill/>
        </p:spPr>
        <p:txBody>
          <a:bodyPr wrap="square" rtlCol="0">
            <a:spAutoFit/>
          </a:bodyPr>
          <a:lstStyle/>
          <a:p>
            <a:r>
              <a:rPr lang="en-IN" sz="2400" b="1">
                <a:latin typeface="Algerian" panose="04020705040A02060702" charset="0"/>
                <a:cs typeface="Algerian" panose="04020705040A02060702" charset="0"/>
              </a:rPr>
              <a:t>RESULTS</a:t>
            </a:r>
            <a:endParaRPr lang="en-IN" sz="2400" b="1">
              <a:latin typeface="Algerian" panose="04020705040A02060702" charset="0"/>
              <a:cs typeface="Algerian" panose="04020705040A02060702" charset="0"/>
            </a:endParaRPr>
          </a:p>
        </p:txBody>
      </p:sp>
      <p:graphicFrame>
        <p:nvGraphicFramePr>
          <p:cNvPr id="3" name="Chart 2"/>
          <p:cNvGraphicFramePr/>
          <p:nvPr/>
        </p:nvGraphicFramePr>
        <p:xfrm>
          <a:off x="2888673" y="1672589"/>
          <a:ext cx="5850082" cy="409436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4500" y="945573"/>
            <a:ext cx="1589809" cy="460375"/>
          </a:xfrm>
          <a:prstGeom prst="rect">
            <a:avLst/>
          </a:prstGeom>
          <a:noFill/>
        </p:spPr>
        <p:txBody>
          <a:bodyPr wrap="square" rtlCol="0">
            <a:spAutoFit/>
          </a:bodyPr>
          <a:lstStyle/>
          <a:p>
            <a:r>
              <a:rPr lang="en-IN" sz="2400" b="1">
                <a:latin typeface="Algerian" panose="04020705040A02060702" charset="0"/>
                <a:cs typeface="Algerian" panose="04020705040A02060702" charset="0"/>
              </a:rPr>
              <a:t>RESULTS</a:t>
            </a:r>
            <a:endParaRPr lang="en-IN" sz="2400" b="1">
              <a:latin typeface="Algerian" panose="04020705040A02060702" charset="0"/>
              <a:cs typeface="Algerian" panose="04020705040A02060702" charset="0"/>
            </a:endParaRPr>
          </a:p>
        </p:txBody>
      </p:sp>
      <p:graphicFrame>
        <p:nvGraphicFramePr>
          <p:cNvPr id="3" name="Chart 2"/>
          <p:cNvGraphicFramePr/>
          <p:nvPr/>
        </p:nvGraphicFramePr>
        <p:xfrm>
          <a:off x="2529192" y="2205989"/>
          <a:ext cx="5461418" cy="345550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16331" y="2061417"/>
            <a:ext cx="8063345" cy="3046988"/>
          </a:xfrm>
          <a:prstGeom prst="rect">
            <a:avLst/>
          </a:prstGeom>
          <a:noFill/>
        </p:spPr>
        <p:txBody>
          <a:bodyPr wrap="square">
            <a:spAutoFit/>
          </a:bodyPr>
          <a:lstStyle/>
          <a:p>
            <a:r>
              <a:rPr lang="en-IN" sz="2400"/>
              <a:t>This project focuses on employee performance analysis conducted using Excel, it is evident that key performance indicators such as productivity, efficiency play a crucial role in overall performance. The analysis highlights top-performing employees and areas needing improvement. Recommendations include targeted training and better resource allocation. This approach can help enhance employee performance and achieve organizational goals more effectively.</a:t>
            </a:r>
            <a:endParaRPr lang="en-IN" sz="2400"/>
          </a:p>
        </p:txBody>
      </p:sp>
      <p:sp>
        <p:nvSpPr>
          <p:cNvPr id="4" name="TextBox 3"/>
          <p:cNvSpPr txBox="1"/>
          <p:nvPr/>
        </p:nvSpPr>
        <p:spPr>
          <a:xfrm>
            <a:off x="1402775" y="1153391"/>
            <a:ext cx="5122718" cy="645160"/>
          </a:xfrm>
          <a:prstGeom prst="rect">
            <a:avLst/>
          </a:prstGeom>
          <a:noFill/>
        </p:spPr>
        <p:txBody>
          <a:bodyPr wrap="square" rtlCol="0">
            <a:spAutoFit/>
          </a:bodyPr>
          <a:lstStyle/>
          <a:p>
            <a:r>
              <a:rPr lang="en-IN" sz="3600" b="1">
                <a:latin typeface="Algerian" panose="04020705040A02060702" charset="0"/>
                <a:cs typeface="Algerian" panose="04020705040A02060702" charset="0"/>
              </a:rPr>
              <a:t>CONCLUSION</a:t>
            </a:r>
            <a:endParaRPr lang="en-IN" sz="3600" b="1">
              <a:latin typeface="Algerian" panose="04020705040A02060702" charset="0"/>
              <a:cs typeface="Algerian" panose="04020705040A0206070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654" y="828563"/>
            <a:ext cx="4852555" cy="636555"/>
          </a:xfrm>
        </p:spPr>
        <p:txBody>
          <a:bodyPr>
            <a:normAutofit fontScale="90000"/>
          </a:bodyPr>
          <a:lstStyle/>
          <a:p>
            <a:r>
              <a:rPr lang="en-IN" sz="4885" b="1">
                <a:solidFill>
                  <a:schemeClr val="tx1">
                    <a:lumMod val="85000"/>
                    <a:lumOff val="15000"/>
                  </a:schemeClr>
                </a:solidFill>
                <a:latin typeface="Algerian" panose="04020705040A02060702" charset="0"/>
                <a:cs typeface="Algerian" panose="04020705040A02060702" charset="0"/>
              </a:rPr>
              <a:t>PROJECT </a:t>
            </a:r>
            <a:r>
              <a:rPr lang="en-IN" sz="4885" b="1">
                <a:solidFill>
                  <a:schemeClr val="tx1">
                    <a:lumMod val="85000"/>
                    <a:lumOff val="15000"/>
                  </a:schemeClr>
                </a:solidFill>
                <a:latin typeface="Algerian" panose="04020705040A02060702" charset="0"/>
                <a:cs typeface="Algerian" panose="04020705040A02060702" charset="0"/>
              </a:rPr>
              <a:t>TITLE </a:t>
            </a:r>
            <a:endParaRPr lang="en-IN" sz="4885" b="1">
              <a:solidFill>
                <a:schemeClr val="tx1">
                  <a:lumMod val="85000"/>
                  <a:lumOff val="15000"/>
                </a:schemeClr>
              </a:solidFill>
              <a:latin typeface="Algerian" panose="04020705040A02060702" charset="0"/>
              <a:cs typeface="Algerian" panose="04020705040A02060702" charset="0"/>
            </a:endParaRPr>
          </a:p>
        </p:txBody>
      </p:sp>
      <p:sp>
        <p:nvSpPr>
          <p:cNvPr id="3" name="Text Placeholder 2"/>
          <p:cNvSpPr>
            <a:spLocks noGrp="1"/>
          </p:cNvSpPr>
          <p:nvPr>
            <p:ph type="body" idx="1"/>
          </p:nvPr>
        </p:nvSpPr>
        <p:spPr>
          <a:xfrm>
            <a:off x="1163782" y="2504209"/>
            <a:ext cx="10101744" cy="852055"/>
          </a:xfrm>
        </p:spPr>
        <p:txBody>
          <a:bodyPr>
            <a:normAutofit/>
          </a:bodyPr>
          <a:lstStyle/>
          <a:p>
            <a:r>
              <a:rPr lang="en-IN" sz="2400" b="1">
                <a:solidFill>
                  <a:schemeClr val="tx1">
                    <a:lumMod val="85000"/>
                    <a:lumOff val="15000"/>
                  </a:schemeClr>
                </a:solidFill>
                <a:ea typeface="Calibri" panose="020F0502020204030204" pitchFamily="34" charset="0"/>
                <a:cs typeface="Calibri" panose="020F0502020204030204" pitchFamily="34" charset="0"/>
              </a:rPr>
              <a:t>Employee performance analysis using excel</a:t>
            </a:r>
            <a:endParaRPr lang="en-IN" sz="2400" b="1">
              <a:solidFill>
                <a:schemeClr val="tx1">
                  <a:lumMod val="85000"/>
                  <a:lumOff val="15000"/>
                </a:schemeClr>
              </a:solidFill>
              <a:ea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159" y="669495"/>
            <a:ext cx="2098964" cy="691219"/>
          </a:xfrm>
        </p:spPr>
        <p:txBody>
          <a:bodyPr>
            <a:normAutofit fontScale="90000"/>
          </a:bodyPr>
          <a:lstStyle/>
          <a:p>
            <a:r>
              <a:rPr lang="en-IN" sz="4000" b="1">
                <a:solidFill>
                  <a:schemeClr val="tx1">
                    <a:lumMod val="85000"/>
                    <a:lumOff val="15000"/>
                  </a:schemeClr>
                </a:solidFill>
                <a:latin typeface="Algerian" panose="04020705040A02060702" charset="0"/>
                <a:cs typeface="Algerian" panose="04020705040A02060702" charset="0"/>
              </a:rPr>
              <a:t>AGENDA</a:t>
            </a:r>
            <a:endParaRPr lang="en-IN" sz="4000" b="1">
              <a:solidFill>
                <a:schemeClr val="tx1">
                  <a:lumMod val="85000"/>
                  <a:lumOff val="15000"/>
                </a:schemeClr>
              </a:solidFill>
              <a:latin typeface="Algerian" panose="04020705040A02060702" charset="0"/>
              <a:cs typeface="Algerian" panose="04020705040A02060702" charset="0"/>
            </a:endParaRPr>
          </a:p>
        </p:txBody>
      </p:sp>
      <p:sp>
        <p:nvSpPr>
          <p:cNvPr id="5" name="TextBox 4"/>
          <p:cNvSpPr txBox="1"/>
          <p:nvPr/>
        </p:nvSpPr>
        <p:spPr>
          <a:xfrm>
            <a:off x="2964377" y="2136338"/>
            <a:ext cx="9058151" cy="2585323"/>
          </a:xfrm>
          <a:prstGeom prst="rect">
            <a:avLst/>
          </a:prstGeom>
          <a:noFill/>
        </p:spPr>
        <p:txBody>
          <a:bodyPr wrap="square" rtlCol="0">
            <a:spAutoFit/>
          </a:bodyPr>
          <a:lstStyle/>
          <a:p>
            <a:pPr marL="342900" indent="-342900">
              <a:buAutoNum type="arabicPeriod"/>
            </a:pPr>
            <a:r>
              <a:rPr lang="en-IN"/>
              <a:t>Problem statement</a:t>
            </a:r>
            <a:endParaRPr lang="en-IN"/>
          </a:p>
          <a:p>
            <a:pPr marL="342900" indent="-342900">
              <a:buAutoNum type="arabicPeriod"/>
            </a:pPr>
            <a:r>
              <a:rPr lang="en-IN"/>
              <a:t>Project overview</a:t>
            </a:r>
            <a:endParaRPr lang="en-IN"/>
          </a:p>
          <a:p>
            <a:pPr marL="342900" indent="-342900">
              <a:buAutoNum type="arabicPeriod"/>
            </a:pPr>
            <a:r>
              <a:rPr lang="en-IN"/>
              <a:t>End users</a:t>
            </a:r>
            <a:endParaRPr lang="en-IN"/>
          </a:p>
          <a:p>
            <a:pPr marL="342900" indent="-342900">
              <a:buAutoNum type="arabicPeriod"/>
            </a:pPr>
            <a:r>
              <a:rPr lang="en-IN"/>
              <a:t>Our Solution and Proposition</a:t>
            </a:r>
            <a:endParaRPr lang="en-IN"/>
          </a:p>
          <a:p>
            <a:pPr marL="342900" indent="-342900">
              <a:buAutoNum type="arabicPeriod"/>
            </a:pPr>
            <a:r>
              <a:rPr lang="en-IN"/>
              <a:t>Dataset Description</a:t>
            </a:r>
            <a:endParaRPr lang="en-IN"/>
          </a:p>
          <a:p>
            <a:pPr marL="342900" indent="-342900">
              <a:buAutoNum type="arabicPeriod"/>
            </a:pPr>
            <a:r>
              <a:rPr lang="en-IN"/>
              <a:t>Modelling approach</a:t>
            </a:r>
            <a:endParaRPr lang="en-IN"/>
          </a:p>
          <a:p>
            <a:pPr marL="342900" indent="-342900">
              <a:buAutoNum type="arabicPeriod"/>
            </a:pPr>
            <a:r>
              <a:rPr lang="en-IN"/>
              <a:t>Result and Discussion</a:t>
            </a:r>
            <a:endParaRPr lang="en-IN"/>
          </a:p>
          <a:p>
            <a:pPr marL="342900" indent="-342900">
              <a:buAutoNum type="arabicPeriod"/>
            </a:pPr>
            <a:r>
              <a:rPr lang="en-IN"/>
              <a:t>Conclusion</a:t>
            </a:r>
            <a:endParaRPr lang="en-IN"/>
          </a:p>
          <a:p>
            <a:pPr marL="342900" indent="-342900">
              <a:buAutoNum type="arabicPeriod"/>
            </a:pPr>
            <a:endParaRPr lang="en-IN"/>
          </a:p>
        </p:txBody>
      </p:sp>
      <p:pic>
        <p:nvPicPr>
          <p:cNvPr id="3" name="object 20"/>
          <p:cNvPicPr/>
          <p:nvPr/>
        </p:nvPicPr>
        <p:blipFill>
          <a:blip r:embed="rId1" cstate="print"/>
          <a:stretch>
            <a:fillRect/>
          </a:stretch>
        </p:blipFill>
        <p:spPr>
          <a:xfrm>
            <a:off x="636813" y="3602182"/>
            <a:ext cx="1632857" cy="2743200"/>
          </a:xfrm>
          <a:prstGeom prst="rect">
            <a:avLst/>
          </a:prstGeom>
        </p:spPr>
      </p:pic>
      <p:sp>
        <p:nvSpPr>
          <p:cNvPr id="4" name="Text Box 3"/>
          <p:cNvSpPr txBox="1"/>
          <p:nvPr/>
        </p:nvSpPr>
        <p:spPr>
          <a:xfrm>
            <a:off x="1184275" y="1876425"/>
            <a:ext cx="4064000" cy="368300"/>
          </a:xfrm>
          <a:prstGeom prst="rect">
            <a:avLst/>
          </a:prstGeom>
          <a:noFill/>
        </p:spPr>
        <p:txBody>
          <a:bodyPr wrap="square" rtlCol="0">
            <a:spAutoFit/>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9553" y="903642"/>
            <a:ext cx="5152913" cy="1076325"/>
          </a:xfrm>
          <a:prstGeom prst="rect">
            <a:avLst/>
          </a:prstGeom>
          <a:noFill/>
        </p:spPr>
        <p:txBody>
          <a:bodyPr wrap="square" rtlCol="0">
            <a:spAutoFit/>
          </a:bodyPr>
          <a:lstStyle/>
          <a:p>
            <a:r>
              <a:rPr lang="en-IN" sz="3200" b="1">
                <a:latin typeface="Algerian" panose="04020705040A02060702" charset="0"/>
                <a:cs typeface="Algerian" panose="04020705040A02060702" charset="0"/>
              </a:rPr>
              <a:t>PERFORMANCE STATEMENT</a:t>
            </a:r>
            <a:endParaRPr lang="en-IN" sz="3200" b="1">
              <a:latin typeface="Algerian" panose="04020705040A02060702" charset="0"/>
              <a:cs typeface="Algerian" panose="04020705040A02060702" charset="0"/>
            </a:endParaRPr>
          </a:p>
        </p:txBody>
      </p:sp>
      <p:sp>
        <p:nvSpPr>
          <p:cNvPr id="6" name="TextBox 5"/>
          <p:cNvSpPr txBox="1"/>
          <p:nvPr/>
        </p:nvSpPr>
        <p:spPr>
          <a:xfrm>
            <a:off x="1129553" y="1990166"/>
            <a:ext cx="7885355" cy="1938992"/>
          </a:xfrm>
          <a:prstGeom prst="rect">
            <a:avLst/>
          </a:prstGeom>
          <a:noFill/>
        </p:spPr>
        <p:txBody>
          <a:bodyPr wrap="square">
            <a:spAutoFit/>
          </a:bodyPr>
          <a:lstStyle/>
          <a:p>
            <a:r>
              <a:rPr lang="en-IN" sz="2400"/>
              <a:t> This project aims to analyse employee performance based on satisfaction levels using Excel. The goal is to identify patterns and correlations within the data to help improve employee satisfaction and performance across different demographics and business units.</a:t>
            </a:r>
            <a:endParaRPr lang="en-IN"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11219" y="1862029"/>
            <a:ext cx="9864762" cy="2246769"/>
          </a:xfrm>
          <a:prstGeom prst="rect">
            <a:avLst/>
          </a:prstGeom>
          <a:noFill/>
        </p:spPr>
        <p:txBody>
          <a:bodyPr wrap="square">
            <a:spAutoFit/>
          </a:bodyPr>
          <a:lstStyle/>
          <a:p>
            <a:r>
              <a:rPr lang="en-IN" sz="2000"/>
              <a:t>The "Employee Performance Analysis Using Excel" project focuses on evaluating employee performance by analysing key factors such as satisfaction levels, gender, and business unit. The project involves collecting and organizing employee data in Excel, followed by detailed analysis using statistical functions and data visualization tools. By identifying trends and correlations, the analysis will provide insights into how different factors impact performance across various demographics and departments. The findings will support data-driven decision-making to enhance employee satisfaction and optimize performance within the organization.</a:t>
            </a:r>
            <a:endParaRPr lang="en-IN" sz="2000"/>
          </a:p>
        </p:txBody>
      </p:sp>
      <p:sp>
        <p:nvSpPr>
          <p:cNvPr id="4" name="TextBox 3"/>
          <p:cNvSpPr txBox="1"/>
          <p:nvPr/>
        </p:nvSpPr>
        <p:spPr>
          <a:xfrm>
            <a:off x="1011219" y="826139"/>
            <a:ext cx="4554072" cy="645160"/>
          </a:xfrm>
          <a:prstGeom prst="rect">
            <a:avLst/>
          </a:prstGeom>
          <a:noFill/>
        </p:spPr>
        <p:txBody>
          <a:bodyPr wrap="square" rtlCol="0">
            <a:spAutoFit/>
          </a:bodyPr>
          <a:lstStyle/>
          <a:p>
            <a:r>
              <a:rPr lang="en-IN" sz="3600" b="1">
                <a:latin typeface="Algerian" panose="04020705040A02060702" charset="0"/>
                <a:cs typeface="Algerian" panose="04020705040A02060702" charset="0"/>
              </a:rPr>
              <a:t>PROJECT OVERVIEW</a:t>
            </a:r>
            <a:endParaRPr lang="en-IN" sz="3600" b="1">
              <a:latin typeface="Algerian" panose="04020705040A02060702" charset="0"/>
              <a:cs typeface="Algerian" panose="04020705040A0206070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35281" y="1880755"/>
            <a:ext cx="8156862" cy="4278094"/>
          </a:xfrm>
          <a:prstGeom prst="rect">
            <a:avLst/>
          </a:prstGeom>
          <a:noFill/>
        </p:spPr>
        <p:txBody>
          <a:bodyPr wrap="square">
            <a:spAutoFit/>
          </a:bodyPr>
          <a:lstStyle/>
          <a:p>
            <a:r>
              <a:rPr lang="en-IN" sz="1600"/>
              <a:t>CONDITIONAL FORMATTING</a:t>
            </a:r>
            <a:endParaRPr lang="en-IN" sz="1600"/>
          </a:p>
          <a:p>
            <a:r>
              <a:rPr lang="en-IN" sz="1600"/>
              <a:t>Highlighting cells that are blanks or have no value</a:t>
            </a:r>
            <a:endParaRPr lang="en-IN" sz="1600"/>
          </a:p>
          <a:p>
            <a:endParaRPr lang="en-IN" sz="1600"/>
          </a:p>
          <a:p>
            <a:r>
              <a:rPr lang="en-IN" sz="1600"/>
              <a:t>FILTER</a:t>
            </a:r>
            <a:endParaRPr lang="en-IN" sz="1600"/>
          </a:p>
          <a:p>
            <a:r>
              <a:rPr lang="en-IN" sz="1600"/>
              <a:t>Focusing on blank cells and removing them</a:t>
            </a:r>
            <a:endParaRPr lang="en-IN" sz="1600"/>
          </a:p>
          <a:p>
            <a:endParaRPr lang="en-IN" sz="1600"/>
          </a:p>
          <a:p>
            <a:r>
              <a:rPr lang="en-IN" sz="1600"/>
              <a:t>FORMULA</a:t>
            </a:r>
            <a:endParaRPr lang="en-IN" sz="1600"/>
          </a:p>
          <a:p>
            <a:r>
              <a:rPr lang="en-IN" sz="1600"/>
              <a:t>For identifying the age category from late 20s to early60s</a:t>
            </a:r>
            <a:endParaRPr lang="en-IN" sz="1600"/>
          </a:p>
          <a:p>
            <a:endParaRPr lang="en-IN" sz="1600"/>
          </a:p>
          <a:p>
            <a:r>
              <a:rPr lang="en-IN" sz="1600"/>
              <a:t>PIVOT TABLE</a:t>
            </a:r>
            <a:endParaRPr lang="en-IN" sz="1600"/>
          </a:p>
          <a:p>
            <a:r>
              <a:rPr lang="en-IN" sz="1600"/>
              <a:t>Summarizing data and analysing relationship and generating report</a:t>
            </a:r>
            <a:endParaRPr lang="en-IN" sz="1600"/>
          </a:p>
          <a:p>
            <a:endParaRPr lang="en-IN" sz="1600"/>
          </a:p>
          <a:p>
            <a:r>
              <a:rPr lang="en-IN" sz="1600"/>
              <a:t>SLICER</a:t>
            </a:r>
            <a:endParaRPr lang="en-IN" sz="1600"/>
          </a:p>
          <a:p>
            <a:r>
              <a:rPr lang="en-IN" sz="1600"/>
              <a:t>Filtering data for enhancing user experience and highlight clear view of specific data</a:t>
            </a:r>
            <a:endParaRPr lang="en-IN" sz="1600"/>
          </a:p>
          <a:p>
            <a:endParaRPr lang="en-IN" sz="1600"/>
          </a:p>
          <a:p>
            <a:r>
              <a:rPr lang="en-IN" sz="1600"/>
              <a:t>GRAPH</a:t>
            </a:r>
            <a:endParaRPr lang="en-IN" sz="1600"/>
          </a:p>
          <a:p>
            <a:r>
              <a:rPr lang="en-IN" sz="1600"/>
              <a:t>For data visualization</a:t>
            </a:r>
            <a:endParaRPr lang="en-IN" sz="1600"/>
          </a:p>
        </p:txBody>
      </p:sp>
      <p:sp>
        <p:nvSpPr>
          <p:cNvPr id="4" name="TextBox 3"/>
          <p:cNvSpPr txBox="1"/>
          <p:nvPr/>
        </p:nvSpPr>
        <p:spPr>
          <a:xfrm>
            <a:off x="1319645" y="581948"/>
            <a:ext cx="3844637" cy="1076325"/>
          </a:xfrm>
          <a:prstGeom prst="rect">
            <a:avLst/>
          </a:prstGeom>
          <a:noFill/>
        </p:spPr>
        <p:txBody>
          <a:bodyPr wrap="square" rtlCol="0">
            <a:spAutoFit/>
          </a:bodyPr>
          <a:lstStyle/>
          <a:p>
            <a:r>
              <a:rPr lang="en-IN" sz="3200" b="1">
                <a:latin typeface="Algerian" panose="04020705040A02060702" charset="0"/>
                <a:cs typeface="Algerian" panose="04020705040A02060702" charset="0"/>
              </a:rPr>
              <a:t>OUR SOLUTION </a:t>
            </a:r>
            <a:r>
              <a:rPr lang="en-IN" sz="3200" b="1">
                <a:latin typeface="Algerian" panose="04020705040A02060702" charset="0"/>
                <a:cs typeface="Algerian" panose="04020705040A02060702" charset="0"/>
              </a:rPr>
              <a:t>AND IT’S PROPOSITION</a:t>
            </a:r>
            <a:endParaRPr lang="en-IN" sz="3200" b="1">
              <a:latin typeface="Algerian" panose="04020705040A02060702" charset="0"/>
              <a:cs typeface="Algerian" panose="04020705040A02060702" charset="0"/>
            </a:endParaRPr>
          </a:p>
        </p:txBody>
      </p:sp>
      <p:pic>
        <p:nvPicPr>
          <p:cNvPr id="5" name="object 2"/>
          <p:cNvPicPr/>
          <p:nvPr/>
        </p:nvPicPr>
        <p:blipFill>
          <a:blip r:embed="rId1" cstate="print"/>
          <a:stretch>
            <a:fillRect/>
          </a:stretch>
        </p:blipFill>
        <p:spPr>
          <a:xfrm>
            <a:off x="9247908" y="1536055"/>
            <a:ext cx="2556597" cy="289170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46311" y="612559"/>
            <a:ext cx="5496791" cy="521970"/>
          </a:xfrm>
          <a:prstGeom prst="rect">
            <a:avLst/>
          </a:prstGeom>
          <a:noFill/>
        </p:spPr>
        <p:txBody>
          <a:bodyPr wrap="square" rtlCol="0">
            <a:spAutoFit/>
          </a:bodyPr>
          <a:lstStyle/>
          <a:p>
            <a:r>
              <a:rPr lang="en-IN" sz="2800" b="1" dirty="0">
                <a:latin typeface="Algerian" panose="04020705040A02060702" charset="0"/>
                <a:cs typeface="Algerian" panose="04020705040A02060702" charset="0"/>
              </a:rPr>
              <a:t>WHO ARE THE END USERS</a:t>
            </a:r>
            <a:r>
              <a:rPr lang="en-IN" sz="2800" b="1" dirty="0">
                <a:latin typeface="Algerian" panose="04020705040A02060702" charset="0"/>
                <a:cs typeface="Algerian" panose="04020705040A02060702" charset="0"/>
              </a:rPr>
              <a:t>?</a:t>
            </a:r>
            <a:endParaRPr lang="en-IN" sz="2800" b="1" dirty="0">
              <a:latin typeface="Algerian" panose="04020705040A02060702" charset="0"/>
              <a:cs typeface="Algerian" panose="04020705040A02060702" charset="0"/>
            </a:endParaRPr>
          </a:p>
        </p:txBody>
      </p:sp>
      <p:pic>
        <p:nvPicPr>
          <p:cNvPr id="5" name="Picture 4"/>
          <p:cNvPicPr>
            <a:picLocks noChangeAspect="1"/>
          </p:cNvPicPr>
          <p:nvPr/>
        </p:nvPicPr>
        <p:blipFill>
          <a:blip r:embed="rId1"/>
          <a:stretch>
            <a:fillRect/>
          </a:stretch>
        </p:blipFill>
        <p:spPr>
          <a:xfrm>
            <a:off x="6092189" y="3425189"/>
            <a:ext cx="7621" cy="7621"/>
          </a:xfrm>
          <a:prstGeom prst="rect">
            <a:avLst/>
          </a:prstGeom>
        </p:spPr>
      </p:pic>
      <p:pic>
        <p:nvPicPr>
          <p:cNvPr id="9" name="Picture 8"/>
          <p:cNvPicPr>
            <a:picLocks noChangeAspect="1"/>
          </p:cNvPicPr>
          <p:nvPr/>
        </p:nvPicPr>
        <p:blipFill rotWithShape="1">
          <a:blip r:embed="rId2"/>
          <a:srcRect l="31304" t="33805" r="26473" b="25089"/>
          <a:stretch>
            <a:fillRect/>
          </a:stretch>
        </p:blipFill>
        <p:spPr>
          <a:xfrm>
            <a:off x="5504721" y="4059028"/>
            <a:ext cx="1238381" cy="136825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Picture 10"/>
          <p:cNvPicPr>
            <a:picLocks noChangeAspect="1"/>
          </p:cNvPicPr>
          <p:nvPr/>
        </p:nvPicPr>
        <p:blipFill rotWithShape="1">
          <a:blip r:embed="rId3"/>
          <a:srcRect l="35490" t="26946" r="35490" b="24918"/>
          <a:stretch>
            <a:fillRect/>
          </a:stretch>
        </p:blipFill>
        <p:spPr>
          <a:xfrm>
            <a:off x="1072054" y="1805482"/>
            <a:ext cx="1418897" cy="142391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5" name="Picture 14"/>
          <p:cNvPicPr>
            <a:picLocks noChangeAspect="1"/>
          </p:cNvPicPr>
          <p:nvPr/>
        </p:nvPicPr>
        <p:blipFill rotWithShape="1">
          <a:blip r:embed="rId4"/>
          <a:srcRect l="36976" t="28470" r="38027" b="27991"/>
          <a:stretch>
            <a:fillRect/>
          </a:stretch>
        </p:blipFill>
        <p:spPr>
          <a:xfrm>
            <a:off x="4036165" y="1805482"/>
            <a:ext cx="1319575" cy="133093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7" name="Picture 16"/>
          <p:cNvPicPr>
            <a:picLocks noChangeAspect="1"/>
          </p:cNvPicPr>
          <p:nvPr/>
        </p:nvPicPr>
        <p:blipFill rotWithShape="1">
          <a:blip r:embed="rId5"/>
          <a:srcRect l="35282" t="32825" r="36510" b="30930"/>
          <a:stretch>
            <a:fillRect/>
          </a:stretch>
        </p:blipFill>
        <p:spPr>
          <a:xfrm>
            <a:off x="6900955" y="1768601"/>
            <a:ext cx="1319575" cy="133093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9" name="Picture 18"/>
          <p:cNvPicPr>
            <a:picLocks noChangeAspect="1"/>
          </p:cNvPicPr>
          <p:nvPr/>
        </p:nvPicPr>
        <p:blipFill rotWithShape="1">
          <a:blip r:embed="rId6"/>
          <a:srcRect l="38938" t="36781" r="38938" b="28974"/>
          <a:stretch>
            <a:fillRect/>
          </a:stretch>
        </p:blipFill>
        <p:spPr>
          <a:xfrm>
            <a:off x="9331144" y="1768600"/>
            <a:ext cx="1418898" cy="133093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0" name="TextBox 19"/>
          <p:cNvSpPr txBox="1"/>
          <p:nvPr/>
        </p:nvSpPr>
        <p:spPr>
          <a:xfrm>
            <a:off x="1103776" y="3425189"/>
            <a:ext cx="1702677" cy="645160"/>
          </a:xfrm>
          <a:prstGeom prst="rect">
            <a:avLst/>
          </a:prstGeom>
          <a:noFill/>
        </p:spPr>
        <p:txBody>
          <a:bodyPr wrap="square" rtlCol="0">
            <a:spAutoFit/>
          </a:bodyPr>
          <a:lstStyle/>
          <a:p>
            <a:r>
              <a:rPr lang="en-IN" dirty="0"/>
              <a:t>HR MANAGER</a:t>
            </a:r>
            <a:endParaRPr lang="en-IN" dirty="0"/>
          </a:p>
        </p:txBody>
      </p:sp>
      <p:sp>
        <p:nvSpPr>
          <p:cNvPr id="21" name="TextBox 20"/>
          <p:cNvSpPr txBox="1"/>
          <p:nvPr/>
        </p:nvSpPr>
        <p:spPr>
          <a:xfrm>
            <a:off x="4145439" y="3366530"/>
            <a:ext cx="1797076" cy="646331"/>
          </a:xfrm>
          <a:prstGeom prst="rect">
            <a:avLst/>
          </a:prstGeom>
          <a:noFill/>
        </p:spPr>
        <p:txBody>
          <a:bodyPr wrap="square" rtlCol="0">
            <a:spAutoFit/>
          </a:bodyPr>
          <a:lstStyle/>
          <a:p>
            <a:r>
              <a:rPr lang="en-IN" dirty="0"/>
              <a:t>DEPARTMENT MANAGER</a:t>
            </a:r>
            <a:endParaRPr lang="en-IN" dirty="0"/>
          </a:p>
        </p:txBody>
      </p:sp>
      <p:sp>
        <p:nvSpPr>
          <p:cNvPr id="22" name="TextBox 21"/>
          <p:cNvSpPr txBox="1"/>
          <p:nvPr/>
        </p:nvSpPr>
        <p:spPr>
          <a:xfrm>
            <a:off x="6957311" y="3366530"/>
            <a:ext cx="1587062" cy="337185"/>
          </a:xfrm>
          <a:prstGeom prst="rect">
            <a:avLst/>
          </a:prstGeom>
          <a:noFill/>
        </p:spPr>
        <p:txBody>
          <a:bodyPr wrap="square" rtlCol="0">
            <a:spAutoFit/>
          </a:bodyPr>
          <a:lstStyle/>
          <a:p>
            <a:r>
              <a:rPr lang="en-IN" sz="1600" dirty="0"/>
              <a:t>EXECUTIVES</a:t>
            </a:r>
            <a:endParaRPr lang="en-IN" sz="1600" dirty="0"/>
          </a:p>
        </p:txBody>
      </p:sp>
      <p:sp>
        <p:nvSpPr>
          <p:cNvPr id="23" name="TextBox 22"/>
          <p:cNvSpPr txBox="1"/>
          <p:nvPr/>
        </p:nvSpPr>
        <p:spPr>
          <a:xfrm>
            <a:off x="9291149" y="3320363"/>
            <a:ext cx="1797075" cy="369332"/>
          </a:xfrm>
          <a:prstGeom prst="rect">
            <a:avLst/>
          </a:prstGeom>
          <a:noFill/>
        </p:spPr>
        <p:txBody>
          <a:bodyPr wrap="square" rtlCol="0">
            <a:spAutoFit/>
          </a:bodyPr>
          <a:lstStyle/>
          <a:p>
            <a:r>
              <a:rPr lang="en-IN" dirty="0"/>
              <a:t>DATA ANALYST</a:t>
            </a:r>
            <a:endParaRPr lang="en-IN" dirty="0"/>
          </a:p>
        </p:txBody>
      </p:sp>
      <p:sp>
        <p:nvSpPr>
          <p:cNvPr id="24" name="TextBox 23"/>
          <p:cNvSpPr txBox="1"/>
          <p:nvPr/>
        </p:nvSpPr>
        <p:spPr>
          <a:xfrm>
            <a:off x="5633545" y="5727632"/>
            <a:ext cx="1471448" cy="337185"/>
          </a:xfrm>
          <a:prstGeom prst="rect">
            <a:avLst/>
          </a:prstGeom>
          <a:noFill/>
        </p:spPr>
        <p:txBody>
          <a:bodyPr wrap="square" rtlCol="0">
            <a:spAutoFit/>
          </a:bodyPr>
          <a:lstStyle/>
          <a:p>
            <a:r>
              <a:rPr lang="en-IN" sz="1600" dirty="0"/>
              <a:t>EMPLOYEES</a:t>
            </a:r>
            <a:endParaRPr lang="en-I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6"/>
          <p:cNvPicPr/>
          <p:nvPr/>
        </p:nvPicPr>
        <p:blipFill>
          <a:blip r:embed="rId1" cstate="print"/>
          <a:stretch>
            <a:fillRect/>
          </a:stretch>
        </p:blipFill>
        <p:spPr>
          <a:xfrm>
            <a:off x="9064337" y="2124509"/>
            <a:ext cx="2053936" cy="3419475"/>
          </a:xfrm>
          <a:prstGeom prst="rect">
            <a:avLst/>
          </a:prstGeom>
        </p:spPr>
      </p:pic>
      <p:sp>
        <p:nvSpPr>
          <p:cNvPr id="6" name="TextBox 5"/>
          <p:cNvSpPr txBox="1"/>
          <p:nvPr/>
        </p:nvSpPr>
        <p:spPr>
          <a:xfrm>
            <a:off x="1330036" y="872836"/>
            <a:ext cx="5964382" cy="583565"/>
          </a:xfrm>
          <a:prstGeom prst="rect">
            <a:avLst/>
          </a:prstGeom>
          <a:noFill/>
        </p:spPr>
        <p:txBody>
          <a:bodyPr wrap="square">
            <a:spAutoFit/>
          </a:bodyPr>
          <a:lstStyle/>
          <a:p>
            <a:r>
              <a:rPr lang="en-IN" sz="3200" b="1">
                <a:latin typeface="Algerian" panose="04020705040A02060702" charset="0"/>
                <a:cs typeface="Algerian" panose="04020705040A02060702" charset="0"/>
              </a:rPr>
              <a:t>THE </a:t>
            </a:r>
            <a:r>
              <a:rPr lang="en-IN" sz="3200" b="1"/>
              <a:t>"</a:t>
            </a:r>
            <a:r>
              <a:rPr lang="en-IN" sz="3200" b="1">
                <a:latin typeface="Algerian" panose="04020705040A02060702" charset="0"/>
                <a:cs typeface="Algerian" panose="04020705040A02060702" charset="0"/>
              </a:rPr>
              <a:t>WOW</a:t>
            </a:r>
            <a:r>
              <a:rPr lang="en-IN" sz="3200" b="1"/>
              <a:t>" </a:t>
            </a:r>
            <a:r>
              <a:rPr lang="en-IN" sz="3200" b="1">
                <a:latin typeface="Algerian" panose="04020705040A02060702" charset="0"/>
                <a:cs typeface="Algerian" panose="04020705040A02060702" charset="0"/>
              </a:rPr>
              <a:t>IN OUR </a:t>
            </a:r>
            <a:r>
              <a:rPr lang="en-IN" sz="3200" b="1">
                <a:latin typeface="Algerian" panose="04020705040A02060702" charset="0"/>
                <a:cs typeface="Algerian" panose="04020705040A02060702" charset="0"/>
              </a:rPr>
              <a:t>SOLUTION</a:t>
            </a:r>
            <a:endParaRPr lang="en-IN" sz="3200" b="1">
              <a:latin typeface="Algerian" panose="04020705040A02060702" charset="0"/>
              <a:cs typeface="Algerian" panose="04020705040A02060702" charset="0"/>
            </a:endParaRPr>
          </a:p>
        </p:txBody>
      </p:sp>
      <p:sp>
        <p:nvSpPr>
          <p:cNvPr id="8" name="TextBox 7"/>
          <p:cNvSpPr txBox="1"/>
          <p:nvPr/>
        </p:nvSpPr>
        <p:spPr>
          <a:xfrm>
            <a:off x="1330036" y="2296391"/>
            <a:ext cx="7211724" cy="1938992"/>
          </a:xfrm>
          <a:prstGeom prst="rect">
            <a:avLst/>
          </a:prstGeom>
          <a:noFill/>
        </p:spPr>
        <p:txBody>
          <a:bodyPr wrap="square">
            <a:spAutoFit/>
          </a:bodyPr>
          <a:lstStyle/>
          <a:p>
            <a:r>
              <a:rPr lang="en-IN" sz="2400"/>
              <a:t>FORMULA : Performance level =IFS(Z8&gt;=5,"VERY HIGH",Z8&gt;=4,"HIGH", Z8&gt;=3,"MED", TRUE, "LOW")</a:t>
            </a:r>
            <a:endParaRPr lang="en-IN" sz="2400"/>
          </a:p>
          <a:p>
            <a:endParaRPr lang="en-IN" sz="2400"/>
          </a:p>
          <a:p>
            <a:r>
              <a:rPr lang="en-IN" sz="2400"/>
              <a:t>INSIGHTS: Used to evaluate the scores as levels from low to very high</a:t>
            </a:r>
            <a:endParaRPr lang="en-IN"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24050" y="1860130"/>
            <a:ext cx="6503843" cy="4247317"/>
          </a:xfrm>
          <a:prstGeom prst="rect">
            <a:avLst/>
          </a:prstGeom>
          <a:noFill/>
        </p:spPr>
        <p:txBody>
          <a:bodyPr wrap="square">
            <a:spAutoFit/>
          </a:bodyPr>
          <a:lstStyle/>
          <a:p>
            <a:r>
              <a:rPr lang="en-IN"/>
              <a:t>Dataset Name: Employee Performance Analysis Data</a:t>
            </a:r>
            <a:endParaRPr lang="en-IN"/>
          </a:p>
          <a:p>
            <a:r>
              <a:rPr lang="en-IN"/>
              <a:t>Description: Contains performance metrics for employees, including satisfaction scores, performance ratings, and demographic details.</a:t>
            </a:r>
            <a:endParaRPr lang="en-IN"/>
          </a:p>
          <a:p>
            <a:r>
              <a:rPr lang="en-IN"/>
              <a:t>Source: Kaggle.com</a:t>
            </a:r>
            <a:endParaRPr lang="en-IN"/>
          </a:p>
          <a:p>
            <a:r>
              <a:rPr lang="en-IN"/>
              <a:t>Variables/Columns:</a:t>
            </a:r>
            <a:endParaRPr lang="en-IN"/>
          </a:p>
          <a:p>
            <a:r>
              <a:rPr lang="en-IN"/>
              <a:t>Name: First name</a:t>
            </a:r>
            <a:endParaRPr lang="en-IN"/>
          </a:p>
          <a:p>
            <a:r>
              <a:rPr lang="en-IN"/>
              <a:t>Gender: Male and Female</a:t>
            </a:r>
            <a:endParaRPr lang="en-IN"/>
          </a:p>
          <a:p>
            <a:r>
              <a:rPr lang="en-IN"/>
              <a:t>Employee Type: contract, Full time, Part time</a:t>
            </a:r>
            <a:endParaRPr lang="en-IN"/>
          </a:p>
          <a:p>
            <a:r>
              <a:rPr lang="en-IN"/>
              <a:t>Performance Rating: Very high, High, Medium, Low</a:t>
            </a:r>
            <a:endParaRPr lang="en-IN"/>
          </a:p>
          <a:p>
            <a:r>
              <a:rPr lang="en-IN"/>
              <a:t>Satisfaction Score: 1-5</a:t>
            </a:r>
            <a:endParaRPr lang="en-IN"/>
          </a:p>
          <a:p>
            <a:r>
              <a:rPr lang="en-IN"/>
              <a:t>Data Types: Numeric and Text</a:t>
            </a:r>
            <a:endParaRPr lang="en-IN"/>
          </a:p>
          <a:p>
            <a:r>
              <a:rPr lang="en-IN"/>
              <a:t>Units of Measurement:</a:t>
            </a:r>
            <a:endParaRPr lang="en-IN"/>
          </a:p>
          <a:p>
            <a:r>
              <a:rPr lang="en-IN"/>
              <a:t>Satisfaction score: Scale of 1-5</a:t>
            </a:r>
            <a:endParaRPr lang="en-IN"/>
          </a:p>
          <a:p>
            <a:r>
              <a:rPr lang="en-IN"/>
              <a:t>Performance rating: Very high, High, Medium, Low</a:t>
            </a:r>
            <a:endParaRPr lang="en-IN"/>
          </a:p>
          <a:p>
            <a:r>
              <a:rPr lang="en-IN"/>
              <a:t>Size: 26 records, 5 fields</a:t>
            </a:r>
            <a:endParaRPr lang="en-IN"/>
          </a:p>
        </p:txBody>
      </p:sp>
      <p:sp>
        <p:nvSpPr>
          <p:cNvPr id="6" name="TextBox 5"/>
          <p:cNvSpPr txBox="1"/>
          <p:nvPr/>
        </p:nvSpPr>
        <p:spPr>
          <a:xfrm>
            <a:off x="1662545" y="750553"/>
            <a:ext cx="6774873" cy="521970"/>
          </a:xfrm>
          <a:prstGeom prst="rect">
            <a:avLst/>
          </a:prstGeom>
          <a:noFill/>
        </p:spPr>
        <p:txBody>
          <a:bodyPr wrap="square" rtlCol="0">
            <a:spAutoFit/>
          </a:bodyPr>
          <a:lstStyle/>
          <a:p>
            <a:r>
              <a:rPr lang="en-IN" sz="2800" b="1">
                <a:latin typeface="Algerian" panose="04020705040A02060702" charset="0"/>
                <a:cs typeface="Algerian" panose="04020705040A02060702" charset="0"/>
              </a:rPr>
              <a:t>DATASET </a:t>
            </a:r>
            <a:r>
              <a:rPr lang="en-IN" sz="2800" b="1">
                <a:latin typeface="Algerian" panose="04020705040A02060702" charset="0"/>
                <a:cs typeface="Algerian" panose="04020705040A02060702" charset="0"/>
              </a:rPr>
              <a:t>DESCRIPTION</a:t>
            </a:r>
            <a:endParaRPr lang="en-IN" sz="2800" b="1">
              <a:latin typeface="Algerian" panose="04020705040A02060702" charset="0"/>
              <a:cs typeface="Algerian" panose="04020705040A02060702" charset="0"/>
            </a:endParaRPr>
          </a:p>
        </p:txBody>
      </p:sp>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0</TotalTime>
  <Words>3944</Words>
  <Application>WPS Presentation</Application>
  <PresentationFormat>Widescreen</PresentationFormat>
  <Paragraphs>120</Paragraphs>
  <Slides>13</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Arial</vt:lpstr>
      <vt:lpstr>SimSun</vt:lpstr>
      <vt:lpstr>Wingdings</vt:lpstr>
      <vt:lpstr>Calibri</vt:lpstr>
      <vt:lpstr>Tw Cen MT</vt:lpstr>
      <vt:lpstr>Microsoft YaHei</vt:lpstr>
      <vt:lpstr>Arial Unicode MS</vt:lpstr>
      <vt:lpstr>Algerian</vt:lpstr>
      <vt:lpstr>Art_mountaineering</vt:lpstr>
      <vt:lpstr>EMPL0YEE DATA ANALYSIS USING EXCEL</vt:lpstr>
      <vt:lpstr>PROJECT TITLE</vt:lpstr>
      <vt:lpstr>Agenda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EMPL0YEE DATA ANALYSIS USING EXCEL</dc:title>
  <dc:creator>praveen kumar</dc:creator>
  <cp:lastModifiedBy>Saritha</cp:lastModifiedBy>
  <cp:revision>8</cp:revision>
  <dcterms:created xsi:type="dcterms:W3CDTF">2024-08-31T04:48:00Z</dcterms:created>
  <dcterms:modified xsi:type="dcterms:W3CDTF">2024-09-05T12:24:34Z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21182F93024742BB9A513B32AC91DC65_13</vt:lpwstr>
  </property>
  <property fmtid="{D5CDD505-2E9C-101B-9397-08002B2CF9AE}" pid="3" name="KSOProductBuildVer">
    <vt:lpwstr>1033-12.2.0.17119</vt:lpwstr>
  </property>
</Properties>
</file>