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[dataset.xlsx]Sheet5!PivotTable2</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s>
    <c:plotArea>
      <c:layout>
        <c:manualLayout>
          <c:layoutTarget val="inner"/>
          <c:xMode val="edge"/>
          <c:yMode val="edge"/>
          <c:x val="0.13711741870589536"/>
          <c:y val="0.06991907261592303"/>
          <c:w val="0.6076640419947507"/>
          <c:h val="0.8028546952464276"/>
        </c:manualLayout>
      </c:layout>
      <c:barChart>
        <c:barDir val="col"/>
        <c:grouping val="clustered"/>
        <c:varyColors val="0"/>
        <c:ser>
          <c:idx val="0"/>
          <c:order val="0"/>
          <c:tx>
            <c:strRef>
              <c:f>Sheet5!$B$4:$B$5</c:f>
              <c:strCache>
                <c:ptCount val="1"/>
                <c:pt idx="0">
                  <c:v>Accounting</c:v>
                </c:pt>
              </c:strCache>
            </c:strRef>
          </c:tx>
          <c:invertIfNegative val="0"/>
          <c:cat>
            <c:strRef>
              <c:f>Sheet5!$A$6:$A$9</c:f>
              <c:strCache>
                <c:ptCount val="3"/>
                <c:pt idx="0">
                  <c:v>Female</c:v>
                </c:pt>
                <c:pt idx="1">
                  <c:v>Male</c:v>
                </c:pt>
                <c:pt idx="2">
                  <c:v>(blank)</c:v>
                </c:pt>
              </c:strCache>
            </c:strRef>
          </c:cat>
          <c:val>
            <c:numRef>
              <c:f>Sheet5!$B$6:$B$9</c:f>
              <c:numCache>
                <c:formatCode>General</c:formatCode>
                <c:ptCount val="3"/>
                <c:pt idx="1">
                  <c:v>52963.65</c:v>
                </c:pt>
              </c:numCache>
            </c:numRef>
          </c:val>
        </c:ser>
        <c:ser>
          <c:idx val="1"/>
          <c:order val="1"/>
          <c:tx>
            <c:strRef>
              <c:f>Sheet5!$C$4:$C$5</c:f>
              <c:strCache>
                <c:ptCount val="1"/>
                <c:pt idx="0">
                  <c:v>Business Development</c:v>
                </c:pt>
              </c:strCache>
            </c:strRef>
          </c:tx>
          <c:invertIfNegative val="0"/>
          <c:cat>
            <c:strRef>
              <c:f>Sheet5!$A$6:$A$9</c:f>
              <c:strCache>
                <c:ptCount val="3"/>
                <c:pt idx="0">
                  <c:v>Female</c:v>
                </c:pt>
                <c:pt idx="1">
                  <c:v>Male</c:v>
                </c:pt>
                <c:pt idx="2">
                  <c:v>(blank)</c:v>
                </c:pt>
              </c:strCache>
            </c:strRef>
          </c:cat>
          <c:val>
            <c:numRef>
              <c:f>Sheet5!$C$6:$C$9</c:f>
              <c:numCache>
                <c:formatCode>General</c:formatCode>
                <c:ptCount val="3"/>
                <c:pt idx="0">
                  <c:v>226534.16</c:v>
                </c:pt>
              </c:numCache>
            </c:numRef>
          </c:val>
        </c:ser>
        <c:ser>
          <c:idx val="2"/>
          <c:order val="2"/>
          <c:tx>
            <c:strRef>
              <c:f>Sheet5!$D$4:$D$5</c:f>
              <c:strCache>
                <c:ptCount val="1"/>
                <c:pt idx="0">
                  <c:v>Engineering</c:v>
                </c:pt>
              </c:strCache>
            </c:strRef>
          </c:tx>
          <c:invertIfNegative val="0"/>
          <c:cat>
            <c:strRef>
              <c:f>Sheet5!$A$6:$A$9</c:f>
              <c:strCache>
                <c:ptCount val="3"/>
                <c:pt idx="0">
                  <c:v>Female</c:v>
                </c:pt>
                <c:pt idx="1">
                  <c:v>Male</c:v>
                </c:pt>
                <c:pt idx="2">
                  <c:v>(blank)</c:v>
                </c:pt>
              </c:strCache>
            </c:strRef>
          </c:cat>
          <c:val>
            <c:numRef>
              <c:f>Sheet5!$D$6:$D$9</c:f>
              <c:numCache>
                <c:formatCode>General</c:formatCode>
                <c:ptCount val="3"/>
                <c:pt idx="0">
                  <c:v>114425.19</c:v>
                </c:pt>
                <c:pt idx="1">
                  <c:v>202275.1</c:v>
                </c:pt>
              </c:numCache>
            </c:numRef>
          </c:val>
        </c:ser>
        <c:ser>
          <c:idx val="3"/>
          <c:order val="3"/>
          <c:tx>
            <c:strRef>
              <c:f>Sheet5!$E$4:$E$5</c:f>
              <c:strCache>
                <c:ptCount val="1"/>
                <c:pt idx="0">
                  <c:v>Human Resources</c:v>
                </c:pt>
              </c:strCache>
            </c:strRef>
          </c:tx>
          <c:invertIfNegative val="0"/>
          <c:cat>
            <c:strRef>
              <c:f>Sheet5!$A$6:$A$9</c:f>
              <c:strCache>
                <c:ptCount val="3"/>
                <c:pt idx="0">
                  <c:v>Female</c:v>
                </c:pt>
                <c:pt idx="1">
                  <c:v>Male</c:v>
                </c:pt>
                <c:pt idx="2">
                  <c:v>(blank)</c:v>
                </c:pt>
              </c:strCache>
            </c:strRef>
          </c:cat>
          <c:val>
            <c:numRef>
              <c:f>Sheet5!$E$6:$E$9</c:f>
              <c:numCache>
                <c:formatCode>General</c:formatCode>
                <c:ptCount val="3"/>
                <c:pt idx="1">
                  <c:v>50310.09</c:v>
                </c:pt>
              </c:numCache>
            </c:numRef>
          </c:val>
        </c:ser>
        <c:ser>
          <c:idx val="4"/>
          <c:order val="4"/>
          <c:tx>
            <c:strRef>
              <c:f>Sheet5!$F$4:$F$5</c:f>
              <c:strCache>
                <c:ptCount val="1"/>
                <c:pt idx="0">
                  <c:v>Marketing</c:v>
                </c:pt>
              </c:strCache>
            </c:strRef>
          </c:tx>
          <c:invertIfNegative val="0"/>
          <c:cat>
            <c:strRef>
              <c:f>Sheet5!$A$6:$A$9</c:f>
              <c:strCache>
                <c:ptCount val="3"/>
                <c:pt idx="0">
                  <c:v>Female</c:v>
                </c:pt>
                <c:pt idx="1">
                  <c:v>Male</c:v>
                </c:pt>
                <c:pt idx="2">
                  <c:v>(blank)</c:v>
                </c:pt>
              </c:strCache>
            </c:strRef>
          </c:cat>
          <c:val>
            <c:numRef>
              <c:f>Sheet5!$F$6:$F$9</c:f>
              <c:numCache>
                <c:formatCode>General</c:formatCode>
                <c:ptCount val="3"/>
                <c:pt idx="0">
                  <c:v>66017.18</c:v>
                </c:pt>
              </c:numCache>
            </c:numRef>
          </c:val>
        </c:ser>
        <c:ser>
          <c:idx val="5"/>
          <c:order val="5"/>
          <c:tx>
            <c:strRef>
              <c:f>Sheet5!$G$4:$G$5</c:f>
              <c:strCache>
                <c:ptCount val="1"/>
                <c:pt idx="0">
                  <c:v>NULL</c:v>
                </c:pt>
              </c:strCache>
            </c:strRef>
          </c:tx>
          <c:invertIfNegative val="0"/>
          <c:cat>
            <c:strRef>
              <c:f>Sheet5!$A$6:$A$9</c:f>
              <c:strCache>
                <c:ptCount val="3"/>
                <c:pt idx="0">
                  <c:v>Female</c:v>
                </c:pt>
                <c:pt idx="1">
                  <c:v>Male</c:v>
                </c:pt>
                <c:pt idx="2">
                  <c:v>(blank)</c:v>
                </c:pt>
              </c:strCache>
            </c:strRef>
          </c:cat>
          <c:val>
            <c:numRef>
              <c:f>Sheet5!$G$6:$G$9</c:f>
              <c:numCache>
                <c:formatCode>General</c:formatCode>
                <c:ptCount val="3"/>
                <c:pt idx="1">
                  <c:v>105468.7</c:v>
                </c:pt>
              </c:numCache>
            </c:numRef>
          </c:val>
        </c:ser>
        <c:ser>
          <c:idx val="6"/>
          <c:order val="6"/>
          <c:tx>
            <c:strRef>
              <c:f>Sheet5!$H$4:$H$5</c:f>
              <c:strCache>
                <c:ptCount val="1"/>
                <c:pt idx="0">
                  <c:v>Research and Development</c:v>
                </c:pt>
              </c:strCache>
            </c:strRef>
          </c:tx>
          <c:invertIfNegative val="0"/>
          <c:cat>
            <c:strRef>
              <c:f>Sheet5!$A$6:$A$9</c:f>
              <c:strCache>
                <c:ptCount val="3"/>
                <c:pt idx="0">
                  <c:v>Female</c:v>
                </c:pt>
                <c:pt idx="1">
                  <c:v>Male</c:v>
                </c:pt>
                <c:pt idx="2">
                  <c:v>(blank)</c:v>
                </c:pt>
              </c:strCache>
            </c:strRef>
          </c:cat>
          <c:val>
            <c:numRef>
              <c:f>Sheet5!$H$6:$H$9</c:f>
              <c:numCache>
                <c:formatCode>General</c:formatCode>
                <c:ptCount val="3"/>
                <c:pt idx="1">
                  <c:v>127027.640000000</c:v>
                </c:pt>
              </c:numCache>
            </c:numRef>
          </c:val>
        </c:ser>
        <c:ser>
          <c:idx val="7"/>
          <c:order val="7"/>
          <c:tx>
            <c:strRef>
              <c:f>Sheet5!$I$4:$I$5</c:f>
              <c:strCache>
                <c:ptCount val="1"/>
                <c:pt idx="0">
                  <c:v>Sales</c:v>
                </c:pt>
              </c:strCache>
            </c:strRef>
          </c:tx>
          <c:invertIfNegative val="0"/>
          <c:cat>
            <c:strRef>
              <c:f>Sheet5!$A$6:$A$9</c:f>
              <c:strCache>
                <c:ptCount val="3"/>
                <c:pt idx="0">
                  <c:v>Female</c:v>
                </c:pt>
                <c:pt idx="1">
                  <c:v>Male</c:v>
                </c:pt>
                <c:pt idx="2">
                  <c:v>(blank)</c:v>
                </c:pt>
              </c:strCache>
            </c:strRef>
          </c:cat>
          <c:val>
            <c:numRef>
              <c:f>Sheet5!$I$6:$I$9</c:f>
              <c:numCache>
                <c:formatCode>General</c:formatCode>
                <c:ptCount val="3"/>
                <c:pt idx="1">
                  <c:v>62195.47</c:v>
                </c:pt>
              </c:numCache>
            </c:numRef>
          </c:val>
        </c:ser>
        <c:ser>
          <c:idx val="8"/>
          <c:order val="8"/>
          <c:tx>
            <c:strRef>
              <c:f>Sheet5!$J$4:$J$5</c:f>
              <c:strCache>
                <c:ptCount val="1"/>
                <c:pt idx="0">
                  <c:v>Services</c:v>
                </c:pt>
              </c:strCache>
            </c:strRef>
          </c:tx>
          <c:invertIfNegative val="0"/>
          <c:cat>
            <c:strRef>
              <c:f>Sheet5!$A$6:$A$9</c:f>
              <c:strCache>
                <c:ptCount val="3"/>
                <c:pt idx="0">
                  <c:v>Female</c:v>
                </c:pt>
                <c:pt idx="1">
                  <c:v>Male</c:v>
                </c:pt>
                <c:pt idx="2">
                  <c:v>(blank)</c:v>
                </c:pt>
              </c:strCache>
            </c:strRef>
          </c:cat>
          <c:val>
            <c:numRef>
              <c:f>Sheet5!$J$6:$J$9</c:f>
              <c:numCache>
                <c:formatCode>General</c:formatCode>
                <c:ptCount val="3"/>
                <c:pt idx="0">
                  <c:v>128193.62</c:v>
                </c:pt>
                <c:pt idx="1">
                  <c:v>69913.39</c:v>
                </c:pt>
              </c:numCache>
            </c:numRef>
          </c:val>
        </c:ser>
        <c:ser>
          <c:idx val="9"/>
          <c:order val="9"/>
          <c:tx>
            <c:strRef>
              <c:f>Sheet5!$K$4:$K$5</c:f>
              <c:strCache>
                <c:ptCount val="1"/>
                <c:pt idx="0">
                  <c:v>Support</c:v>
                </c:pt>
              </c:strCache>
            </c:strRef>
          </c:tx>
          <c:invertIfNegative val="0"/>
          <c:cat>
            <c:strRef>
              <c:f>Sheet5!$A$6:$A$9</c:f>
              <c:strCache>
                <c:ptCount val="3"/>
                <c:pt idx="0">
                  <c:v>Female</c:v>
                </c:pt>
                <c:pt idx="1">
                  <c:v>Male</c:v>
                </c:pt>
                <c:pt idx="2">
                  <c:v>(blank)</c:v>
                </c:pt>
              </c:strCache>
            </c:strRef>
          </c:cat>
          <c:val>
            <c:numRef>
              <c:f>Sheet5!$K$6:$K$9</c:f>
              <c:numCache>
                <c:formatCode>General</c:formatCode>
                <c:ptCount val="3"/>
                <c:pt idx="1">
                  <c:v>115351.31</c:v>
                </c:pt>
                <c:pt idx="2">
                  <c:v>104802.63</c:v>
                </c:pt>
              </c:numCache>
            </c:numRef>
          </c:val>
        </c:ser>
        <c:ser>
          <c:idx val="10"/>
          <c:order val="10"/>
          <c:tx>
            <c:strRef>
              <c:f>Sheet5!$L$4:$L$5</c:f>
              <c:strCache>
                <c:ptCount val="1"/>
                <c:pt idx="0">
                  <c:v>Training</c:v>
                </c:pt>
              </c:strCache>
            </c:strRef>
          </c:tx>
          <c:invertIfNegative val="0"/>
          <c:cat>
            <c:strRef>
              <c:f>Sheet5!$A$6:$A$9</c:f>
              <c:strCache>
                <c:ptCount val="3"/>
                <c:pt idx="0">
                  <c:v>Female</c:v>
                </c:pt>
                <c:pt idx="1">
                  <c:v>Male</c:v>
                </c:pt>
                <c:pt idx="2">
                  <c:v>(blank)</c:v>
                </c:pt>
              </c:strCache>
            </c:strRef>
          </c:cat>
          <c:val>
            <c:numRef>
              <c:f>Sheet5!$L$6:$L$9</c:f>
              <c:numCache>
                <c:formatCode>General</c:formatCode>
                <c:ptCount val="3"/>
                <c:pt idx="0">
                  <c:v>259603.7</c:v>
                </c:pt>
              </c:numCache>
            </c:numRef>
          </c:val>
        </c:ser>
        <c:dLbls>
          <c:showLegendKey val="0"/>
          <c:showVal val="0"/>
          <c:showCatName val="0"/>
          <c:showSerName val="0"/>
          <c:showPercent val="0"/>
          <c:showBubbleSize val="0"/>
        </c:dLbls>
        <c:gapWidth val="150"/>
        <c:axId val="57672064"/>
        <c:axId val="57673600"/>
      </c:barChart>
      <c:catAx>
        <c:axId val="57672064"/>
        <c:scaling>
          <c:orientation val="minMax"/>
        </c:scaling>
        <c:delete val="0"/>
        <c:axPos val="b"/>
        <c:majorTickMark val="out"/>
        <c:minorTickMark val="none"/>
        <c:tickLblPos val="nextTo"/>
        <c:crossAx val="57673600"/>
        <c:crosses val="autoZero"/>
        <c:auto val="1"/>
        <c:lblAlgn val="ctr"/>
        <c:lblOffset val="100"/>
        <c:noMultiLvlLbl val="0"/>
      </c:catAx>
      <c:valAx>
        <c:axId val="57673600"/>
        <c:scaling>
          <c:orientation val="minMax"/>
        </c:scaling>
        <c:delete val="0"/>
        <c:axPos val="l"/>
        <c:majorGridlines/>
        <c:numFmt formatCode="General" sourceLinked="1"/>
        <c:majorTickMark val="out"/>
        <c:minorTickMark val="none"/>
        <c:tickLblPos val="nextTo"/>
        <c:crossAx val="57672064"/>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smtClean="0"/>
              <a:t>: </a:t>
            </a:r>
            <a:r>
              <a:rPr altLang="en-GB" dirty="0" sz="2400" lang="en-US" smtClean="0"/>
              <a:t>N</a:t>
            </a:r>
            <a:r>
              <a:rPr altLang="en-GB" dirty="0" sz="2400" lang="en-US" smtClean="0"/>
              <a:t>A</a:t>
            </a:r>
            <a:r>
              <a:rPr altLang="en-GB" dirty="0" sz="2400" lang="en-US" smtClean="0"/>
              <a:t>RMADHA</a:t>
            </a:r>
            <a:r>
              <a:rPr altLang="en-GB" dirty="0" sz="2400" lang="en-US" smtClean="0"/>
              <a:t>. </a:t>
            </a:r>
            <a:r>
              <a:rPr altLang="en-GB" dirty="0" sz="2400" lang="en-US" smtClean="0"/>
              <a:t>R</a:t>
            </a:r>
            <a:endParaRPr dirty="0" sz="2400" lang="en-US"/>
          </a:p>
          <a:p>
            <a:r>
              <a:rPr dirty="0" sz="2400" lang="en-US"/>
              <a:t>REGISTER </a:t>
            </a:r>
            <a:r>
              <a:rPr dirty="0" sz="2400" lang="en-US" smtClean="0"/>
              <a:t>NO:3122171</a:t>
            </a:r>
            <a:r>
              <a:rPr altLang="en-GB" dirty="0" sz="2400" lang="en-US" smtClean="0"/>
              <a:t>3</a:t>
            </a:r>
            <a:r>
              <a:rPr altLang="en-GB" dirty="0" sz="2400" lang="en-US" smtClean="0"/>
              <a:t>5</a:t>
            </a:r>
            <a:endParaRPr dirty="0" sz="2400" lang="en-US"/>
          </a:p>
          <a:p>
            <a:r>
              <a:rPr dirty="0" sz="2400" lang="en-US" smtClean="0"/>
              <a:t>DEPARTMENT:III B COM(COMPUTER APPLICATION)</a:t>
            </a:r>
            <a:endParaRPr dirty="0" sz="2400" lang="en-US"/>
          </a:p>
          <a:p>
            <a:r>
              <a:rPr dirty="0" sz="2400" lang="en-US" smtClean="0"/>
              <a:t>COLLEGE: SHRI KRISHNAWSAMY COLLEGE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5" name="object 8"/>
          <p:cNvSpPr txBox="1"/>
          <p:nvPr/>
        </p:nvSpPr>
        <p:spPr>
          <a:xfrm>
            <a:off x="739774" y="0"/>
            <a:ext cx="8556626" cy="5111115"/>
          </a:xfrm>
          <a:prstGeom prst="rect"/>
        </p:spPr>
        <p:txBody>
          <a:bodyPr bIns="0" lIns="0" rIns="0" rtlCol="0" tIns="13335" vert="horz" wrap="square">
            <a:spAutoFit/>
          </a:bodyPr>
          <a:p>
            <a:pPr marL="12700">
              <a:lnSpc>
                <a:spcPct val="100000"/>
              </a:lnSpc>
              <a:spcBef>
                <a:spcPts val="105"/>
              </a:spcBef>
            </a:pPr>
            <a:r>
              <a:rPr b="1" sz="4800" spc="15" smtClean="0">
                <a:latin typeface="Trebuchet MS"/>
                <a:cs typeface="Trebuchet MS"/>
              </a:rPr>
              <a:t>M</a:t>
            </a:r>
            <a:r>
              <a:rPr b="1" sz="4800" smtClean="0">
                <a:latin typeface="Trebuchet MS"/>
                <a:cs typeface="Trebuchet MS"/>
              </a:rPr>
              <a:t>O</a:t>
            </a:r>
            <a:r>
              <a:rPr b="1" sz="4800" spc="-15" smtClean="0">
                <a:latin typeface="Trebuchet MS"/>
                <a:cs typeface="Trebuchet MS"/>
              </a:rPr>
              <a:t>D</a:t>
            </a:r>
            <a:r>
              <a:rPr b="1" sz="4800" spc="-35" smtClean="0">
                <a:latin typeface="Trebuchet MS"/>
                <a:cs typeface="Trebuchet MS"/>
              </a:rPr>
              <a:t>E</a:t>
            </a:r>
            <a:r>
              <a:rPr b="1" sz="4800" spc="-30" smtClean="0">
                <a:latin typeface="Trebuchet MS"/>
                <a:cs typeface="Trebuchet MS"/>
              </a:rPr>
              <a:t>LL</a:t>
            </a:r>
            <a:r>
              <a:rPr b="1" sz="4800" spc="-5" smtClean="0">
                <a:latin typeface="Trebuchet MS"/>
                <a:cs typeface="Trebuchet MS"/>
              </a:rPr>
              <a:t>I</a:t>
            </a:r>
            <a:r>
              <a:rPr b="1" sz="4800" spc="30" smtClean="0">
                <a:latin typeface="Trebuchet MS"/>
                <a:cs typeface="Trebuchet MS"/>
              </a:rPr>
              <a:t>N</a:t>
            </a:r>
            <a:r>
              <a:rPr b="1" dirty="0" sz="4800" lang="en-US" spc="5" smtClean="0">
                <a:latin typeface="Trebuchet MS"/>
                <a:cs typeface="Trebuchet MS"/>
              </a:rPr>
              <a:t>G</a:t>
            </a:r>
          </a:p>
          <a:p>
            <a:pPr marL="12700">
              <a:lnSpc>
                <a:spcPct val="100000"/>
              </a:lnSpc>
              <a:spcBef>
                <a:spcPts val="105"/>
              </a:spcBef>
            </a:pPr>
            <a:r>
              <a:rPr dirty="0" sz="2400" lang="en-US" spc="5" smtClean="0">
                <a:latin typeface="Trebuchet MS"/>
                <a:cs typeface="Trebuchet MS"/>
              </a:rPr>
              <a:t>Descriptive analysis : Use pivot tables, charts, and descriptive statistics to understand salary  distributions.</a:t>
            </a:r>
          </a:p>
          <a:p>
            <a:pPr marL="12700">
              <a:lnSpc>
                <a:spcPct val="100000"/>
              </a:lnSpc>
              <a:spcBef>
                <a:spcPts val="105"/>
              </a:spcBef>
            </a:pPr>
            <a:endParaRPr dirty="0" sz="2400" lang="en-US" spc="5" smtClean="0">
              <a:latin typeface="Trebuchet MS"/>
              <a:cs typeface="Trebuchet MS"/>
            </a:endParaRPr>
          </a:p>
          <a:p>
            <a:pPr marL="12700">
              <a:lnSpc>
                <a:spcPct val="100000"/>
              </a:lnSpc>
              <a:spcBef>
                <a:spcPts val="105"/>
              </a:spcBef>
            </a:pPr>
            <a:r>
              <a:rPr dirty="0" sz="2400" lang="en-US" spc="5" smtClean="0">
                <a:latin typeface="Trebuchet MS"/>
                <a:cs typeface="Trebuchet MS"/>
              </a:rPr>
              <a:t>Predictive modeling: Using regression analysis to predict salaries based on various factors like experience, department, and education.</a:t>
            </a:r>
          </a:p>
          <a:p>
            <a:pPr marL="12700">
              <a:lnSpc>
                <a:spcPct val="100000"/>
              </a:lnSpc>
              <a:spcBef>
                <a:spcPts val="105"/>
              </a:spcBef>
            </a:pPr>
            <a:endParaRPr dirty="0" sz="2400" lang="en-US" spc="5" smtClean="0">
              <a:latin typeface="Trebuchet MS"/>
              <a:cs typeface="Trebuchet MS"/>
            </a:endParaRPr>
          </a:p>
          <a:p>
            <a:pPr marL="12700">
              <a:lnSpc>
                <a:spcPct val="100000"/>
              </a:lnSpc>
              <a:spcBef>
                <a:spcPts val="105"/>
              </a:spcBef>
            </a:pPr>
            <a:r>
              <a:rPr dirty="0" sz="2400" lang="en-US" spc="5" smtClean="0">
                <a:latin typeface="Trebuchet MS"/>
                <a:cs typeface="Trebuchet MS"/>
              </a:rPr>
              <a:t>Comparative analysis: Compare current salary data with market standards using industry benchmarks.                      </a:t>
            </a:r>
            <a:endParaRPr dirty="0" sz="2400" lang="en-US" spc="5" smtClean="0">
              <a:latin typeface="Trebuchet MS"/>
              <a:cs typeface="Trebuchet MS"/>
            </a:endParaRPr>
          </a:p>
          <a:p>
            <a:pPr marL="12700">
              <a:lnSpc>
                <a:spcPct val="100000"/>
              </a:lnSpc>
              <a:spcBef>
                <a:spcPts val="105"/>
              </a:spcBef>
            </a:pPr>
            <a:endParaRPr dirty="0" sz="2400" lang="en-US" spc="5" smtClean="0">
              <a:latin typeface="Cambria" pitchFamily="18" charset="0"/>
              <a:ea typeface="Cambria" pitchFamily="18" charset="0"/>
              <a:cs typeface="Trebuchet MS"/>
            </a:endParaRPr>
          </a:p>
          <a:p>
            <a:pPr marL="12700">
              <a:lnSpc>
                <a:spcPct val="100000"/>
              </a:lnSpc>
              <a:spcBef>
                <a:spcPts val="105"/>
              </a:spcBef>
            </a:pPr>
            <a:endParaRPr b="1" dirty="0" sz="2400" lang="en-US" spc="5" smtClean="0">
              <a:latin typeface="Cambria" pitchFamily="18" charset="0"/>
              <a:ea typeface="Cambria" pitchFamily="18" charset="0"/>
              <a:cs typeface="Trebuchet MS"/>
            </a:endParaRPr>
          </a:p>
          <a:p>
            <a:pPr marL="12700">
              <a:lnSpc>
                <a:spcPct val="100000"/>
              </a:lnSpc>
              <a:spcBef>
                <a:spcPts val="105"/>
              </a:spcBef>
            </a:pPr>
            <a:endParaRPr dirty="0" sz="2400">
              <a:latin typeface="Cambria" pitchFamily="18" charset="0"/>
              <a:ea typeface="Cambria" pitchFamily="18" charset="0"/>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1905000" y="2052637"/>
          <a:ext cx="8382000" cy="27527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4431983"/>
          </a:xfrm>
        </p:spPr>
        <p:txBody>
          <a:bodyPr/>
          <a:p>
            <a:r>
              <a:rPr dirty="0" lang="en-US" smtClean="0">
                <a:latin typeface="Times New Roman" panose="02020603050405020304" pitchFamily="18" charset="0"/>
                <a:cs typeface="Times New Roman" panose="02020603050405020304" pitchFamily="18" charset="0"/>
              </a:rPr>
              <a:t>Conclusion</a:t>
            </a:r>
            <a:br>
              <a:rPr dirty="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r>
            <a:br>
              <a:rPr dirty="0" sz="240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r>
            <a:br>
              <a:rPr dirty="0" sz="240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         </a:t>
            </a:r>
            <a:r>
              <a:rPr dirty="0" sz="3200" lang="en-US" smtClean="0">
                <a:latin typeface="Times New Roman" panose="02020603050405020304" pitchFamily="18" charset="0"/>
                <a:cs typeface="Times New Roman" panose="02020603050405020304" pitchFamily="18" charset="0"/>
              </a:rPr>
              <a:t>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smtClean="0">
                <a:solidFill>
                  <a:srgbClr val="0F0F0F"/>
                </a:solidFill>
                <a:latin typeface="Times New Roman" panose="02020603050405020304" pitchFamily="18" charset="0"/>
                <a:cs typeface="Times New Roman" panose="02020603050405020304" pitchFamily="18" charset="0"/>
              </a:rPr>
              <a:t>Salary</a:t>
            </a:r>
            <a:r>
              <a:rPr b="1" dirty="0" sz="4400" lang="en-US" smtClean="0">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36209"/>
          </a:xfrm>
          <a:prstGeom prst="rect"/>
        </p:spPr>
        <p:txBody>
          <a:bodyPr bIns="0" lIns="0" rIns="0" rtlCol="0" tIns="16510" vert="horz" wrap="square">
            <a:spAutoFit/>
          </a:bodyPr>
          <a:p>
            <a:pPr marL="12700">
              <a:lnSpc>
                <a:spcPct val="100000"/>
              </a:lnSpc>
              <a:spcBef>
                <a:spcPts val="130"/>
              </a:spcBef>
              <a:tabLst>
                <a:tab algn="l" pos="2727960"/>
              </a:tabLst>
            </a:pPr>
            <a:r>
              <a:rPr sz="4250" spc="-20" smtClean="0"/>
              <a:t>P</a:t>
            </a:r>
            <a:r>
              <a:rPr sz="4250" spc="15" smtClean="0"/>
              <a:t>ROB</a:t>
            </a:r>
            <a:r>
              <a:rPr sz="4250" spc="55" smtClean="0"/>
              <a:t>L</a:t>
            </a:r>
            <a:r>
              <a:rPr sz="4250" spc="-20" smtClean="0"/>
              <a:t>E</a:t>
            </a:r>
            <a:r>
              <a:rPr sz="4250" spc="20" smtClean="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dirty="0" sz="4250" lang="en-US" spc="10" smtClean="0"/>
              <a:t>                                     </a:t>
            </a:r>
            <a:br>
              <a:rPr dirty="0" sz="4250" lang="en-US" spc="10" smtClean="0"/>
            </a:br>
            <a:r>
              <a:rPr dirty="0" sz="4250" lang="en-US" spc="10" smtClean="0"/>
              <a:t>    </a:t>
            </a:r>
            <a:r>
              <a:rPr dirty="0" sz="2000" lang="en-US" spc="10" smtClean="0">
                <a:latin typeface="Cambria" pitchFamily="18" charset="0"/>
                <a:ea typeface="Cambria" pitchFamily="18" charset="0"/>
              </a:rPr>
              <a:t> salary Disparities: Identify inequality in salaries based on gender, department, or experience.</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t>
            </a:r>
            <a:r>
              <a:rPr dirty="0" sz="2000" lang="en-US" spc="10" smtClean="0">
                <a:latin typeface="Cambria" pitchFamily="18" charset="0"/>
                <a:ea typeface="Cambria" pitchFamily="18" charset="0"/>
              </a:rPr>
              <a:t>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t>
            </a:r>
            <a:r>
              <a:rPr dirty="0" sz="2000" lang="en-US" spc="10" smtClean="0">
                <a:latin typeface="Cambria" pitchFamily="18" charset="0"/>
                <a:ea typeface="Cambria" pitchFamily="18" charset="0"/>
              </a:rPr>
              <a:t>              Salary Predication: Develop models to predicit employee salaries.</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Market Aligment: Assess whether current salaries are in line with market standard.</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Retention: Investigate the relationship between salary and employee retention.</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4" name="TextBox 10"/>
          <p:cNvSpPr txBox="1"/>
          <p:nvPr/>
        </p:nvSpPr>
        <p:spPr>
          <a:xfrm>
            <a:off x="990600" y="2133600"/>
            <a:ext cx="7924800" cy="25425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b="0" dirty="0" sz="2000" i="0" lang="en-US" smtClean="0">
                <a:solidFill>
                  <a:srgbClr val="0D0D0D"/>
                </a:solidFill>
                <a:effectLst/>
                <a:latin typeface="Times New Roman" panose="02020603050405020304" pitchFamily="18" charset="0"/>
                <a:cs typeface="Times New Roman" panose="02020603050405020304" pitchFamily="18" charset="0"/>
              </a:rPr>
              <a:t>   </a:t>
            </a:r>
            <a:r>
              <a:rPr b="0" dirty="0" sz="2800" i="0" lang="en-US" smtClean="0">
                <a:solidFill>
                  <a:srgbClr val="0D0D0D"/>
                </a:solidFill>
                <a:effectLst/>
                <a:latin typeface="Cambria" pitchFamily="18" charset="0"/>
                <a:ea typeface="Cambria" pitchFamily="18" charset="0"/>
                <a:cs typeface="Times New Roman" panose="02020603050405020304" pitchFamily="18" charset="0"/>
              </a:rPr>
              <a:t>This project analyzes employee salary data to uncover trends, inequalities, and opportunities for optimizing the salary structure using Excel. The goal is ensure fair compensation, predict salary trends, and improve employee retention.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540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sz="3200"/>
              <a:t>U</a:t>
            </a:r>
            <a:r>
              <a:rPr sz="3200" spc="10"/>
              <a:t>S</a:t>
            </a:r>
            <a:r>
              <a:rPr sz="3200" spc="-25"/>
              <a:t>E</a:t>
            </a:r>
            <a:r>
              <a:rPr sz="3200" spc="-10"/>
              <a:t>R</a:t>
            </a:r>
            <a:r>
              <a:rPr sz="3200" spc="5"/>
              <a:t>S</a:t>
            </a:r>
            <a:r>
              <a:rPr sz="3200" spc="5" smtClean="0"/>
              <a:t>?</a:t>
            </a:r>
            <a:r>
              <a:rPr dirty="0" sz="3200" lang="en-US" spc="5" smtClean="0"/>
              <a:t/>
            </a:r>
            <a:br>
              <a:rPr dirty="0" sz="3200" lang="en-US" spc="5" smtClean="0"/>
            </a:br>
            <a:r>
              <a:rPr dirty="0" sz="2400" lang="en-US" spc="5" smtClean="0"/>
              <a:t> </a:t>
            </a:r>
            <a:r>
              <a:rPr dirty="0" sz="2400" lang="en-US" spc="5" smtClean="0"/>
              <a:t>      </a:t>
            </a:r>
            <a:r>
              <a:rPr b="0" dirty="0" sz="2400" lang="en-US" spc="5" smtClean="0">
                <a:latin typeface="Cambria" pitchFamily="18" charset="0"/>
                <a:ea typeface="Cambria" pitchFamily="18" charset="0"/>
              </a:rPr>
              <a:t>HR Department: To refine compensation strategies and ensure fair pay.</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Management: To make informed decisions regarding budget allocation and salary adjustments.</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Employees: For transparency and understanding </a:t>
            </a:r>
            <a:r>
              <a:rPr b="0" dirty="0" sz="2800" lang="en-US" spc="5" smtClean="0">
                <a:latin typeface="Cambria" pitchFamily="18" charset="0"/>
                <a:ea typeface="Cambria" pitchFamily="18" charset="0"/>
              </a:rPr>
              <a:t>of</a:t>
            </a:r>
            <a:r>
              <a:rPr b="0" dirty="0" sz="2800" lang="en-US" spc="5" smtClean="0">
                <a:latin typeface="Cambria" pitchFamily="18" charset="0"/>
                <a:ea typeface="Cambria" pitchFamily="18" charset="0"/>
              </a:rPr>
              <a:t> </a:t>
            </a:r>
            <a:r>
              <a:rPr b="0" dirty="0" sz="2400" lang="en-US" spc="5" smtClean="0">
                <a:latin typeface="Cambria" pitchFamily="18" charset="0"/>
                <a:ea typeface="Cambria" pitchFamily="18" charset="0"/>
              </a:rPr>
              <a:t>salary structure within the organisation.</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3035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dirty="0" sz="3600" lang="en-US" smtClean="0"/>
              <a:t/>
            </a:r>
            <a:br>
              <a:rPr dirty="0" sz="3600" lang="en-US" smtClean="0"/>
            </a:br>
            <a:r>
              <a:rPr dirty="0" sz="3600" lang="en-US" smtClean="0"/>
              <a:t> </a:t>
            </a:r>
            <a:r>
              <a:rPr dirty="0" sz="3600" lang="en-US" smtClean="0"/>
              <a:t>               </a:t>
            </a:r>
            <a:br>
              <a:rPr dirty="0" sz="3600" lang="en-US" smtClean="0"/>
            </a:br>
            <a:r>
              <a:rPr dirty="0" sz="3600" lang="en-US" smtClean="0"/>
              <a:t> </a:t>
            </a:r>
            <a:r>
              <a:rPr dirty="0" sz="3600" lang="en-US" smtClean="0"/>
              <a:t>                </a:t>
            </a:r>
            <a:r>
              <a:rPr b="0" dirty="0" sz="2400" lang="en-US" smtClean="0">
                <a:latin typeface="Cambria" pitchFamily="18" charset="0"/>
                <a:ea typeface="Cambria" pitchFamily="18" charset="0"/>
              </a:rPr>
              <a:t>We propose using Excel to conduct a thorough analysis of the employee salary data.  This will include identifying disparities, predicting future salaries, and ensuring alignment with industry standards.  The solution will help HR and management make data-driven decisions.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346700"/>
          </a:xfrm>
        </p:spPr>
        <p:txBody>
          <a:bodyPr/>
          <a:p>
            <a:r>
              <a:rPr dirty="0" lang="en-IN"/>
              <a:t>Dataset </a:t>
            </a:r>
            <a:r>
              <a:rPr dirty="0" lang="en-IN" smtClean="0"/>
              <a:t>Description</a:t>
            </a:r>
            <a:r>
              <a:rPr dirty="0" sz="2400" lang="en-IN" smtClean="0"/>
              <a:t/>
            </a:r>
            <a:br>
              <a:rPr dirty="0" sz="2400" lang="en-IN" smtClean="0"/>
            </a:br>
            <a:r>
              <a:rPr b="0" dirty="0" sz="2400" lang="en-IN" smtClean="0">
                <a:latin typeface="Cambria" pitchFamily="18" charset="0"/>
                <a:ea typeface="Cambria" pitchFamily="18" charset="0"/>
              </a:rPr>
              <a:t>Employee ID: Unique identifier for each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Department: The department where the employee works.</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Gender: Gender of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Years of Experience: Number of years the employee has worked.</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Educational level: The highest level of education attained by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Salary: The annual salary of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Retention status: Whether the employees is still with the company.</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4550410"/>
          </a:xfrm>
          <a:prstGeom prst="rect"/>
        </p:spPr>
        <p:txBody>
          <a:bodyPr bIns="0" lIns="0" rIns="0" rtlCol="0" tIns="16510" vert="horz" wrap="square">
            <a:spAutoFit/>
          </a:bodyPr>
          <a:p>
            <a:pPr marL="12700">
              <a:lnSpc>
                <a:spcPct val="100000"/>
              </a:lnSpc>
              <a:spcBef>
                <a:spcPts val="130"/>
              </a:spcBef>
            </a:pPr>
            <a:r>
              <a:rPr dirty="0" sz="4250" spc="15">
                <a:latin typeface="Cambria" pitchFamily="18" charset="0"/>
                <a:ea typeface="Cambria" pitchFamily="18" charset="0"/>
              </a:rPr>
              <a:t>THE</a:t>
            </a:r>
            <a:r>
              <a:rPr dirty="0" sz="4250" spc="20">
                <a:latin typeface="Cambria" pitchFamily="18" charset="0"/>
                <a:ea typeface="Cambria" pitchFamily="18" charset="0"/>
              </a:rPr>
              <a:t> </a:t>
            </a:r>
            <a:r>
              <a:rPr dirty="0" sz="4250" lang="en-US" spc="20">
                <a:latin typeface="Cambria" pitchFamily="18" charset="0"/>
                <a:ea typeface="Cambria" pitchFamily="18" charset="0"/>
              </a:rPr>
              <a:t>"</a:t>
            </a:r>
            <a:r>
              <a:rPr dirty="0" sz="4250" spc="10">
                <a:latin typeface="Cambria" pitchFamily="18" charset="0"/>
                <a:ea typeface="Cambria" pitchFamily="18" charset="0"/>
              </a:rPr>
              <a:t>WOW</a:t>
            </a:r>
            <a:r>
              <a:rPr dirty="0" sz="4250" lang="en-US" spc="10">
                <a:latin typeface="Cambria" pitchFamily="18" charset="0"/>
                <a:ea typeface="Cambria" pitchFamily="18" charset="0"/>
              </a:rPr>
              <a:t>"</a:t>
            </a:r>
            <a:r>
              <a:rPr dirty="0" sz="4250" spc="85">
                <a:latin typeface="Cambria" pitchFamily="18" charset="0"/>
                <a:ea typeface="Cambria" pitchFamily="18" charset="0"/>
              </a:rPr>
              <a:t> </a:t>
            </a:r>
            <a:r>
              <a:rPr dirty="0" sz="4250" spc="10">
                <a:latin typeface="Cambria" pitchFamily="18" charset="0"/>
                <a:ea typeface="Cambria" pitchFamily="18" charset="0"/>
              </a:rPr>
              <a:t>IN</a:t>
            </a:r>
            <a:r>
              <a:rPr dirty="0" sz="4250" spc="-5">
                <a:latin typeface="Cambria" pitchFamily="18" charset="0"/>
                <a:ea typeface="Cambria" pitchFamily="18" charset="0"/>
              </a:rPr>
              <a:t> </a:t>
            </a:r>
            <a:r>
              <a:rPr sz="4250" spc="15">
                <a:latin typeface="Cambria" pitchFamily="18" charset="0"/>
                <a:ea typeface="Cambria" pitchFamily="18" charset="0"/>
              </a:rPr>
              <a:t>OUR</a:t>
            </a:r>
            <a:r>
              <a:rPr sz="4250" spc="-10">
                <a:latin typeface="Cambria" pitchFamily="18" charset="0"/>
                <a:ea typeface="Cambria" pitchFamily="18" charset="0"/>
              </a:rPr>
              <a:t> </a:t>
            </a:r>
            <a:r>
              <a:rPr sz="4250" spc="20" smtClean="0">
                <a:latin typeface="Cambria" pitchFamily="18" charset="0"/>
                <a:ea typeface="Cambria" pitchFamily="18" charset="0"/>
              </a:rPr>
              <a:t>SOLUTION</a:t>
            </a:r>
            <a:r>
              <a:rPr dirty="0" sz="4250" lang="en-US" spc="20" smtClean="0">
                <a:latin typeface="Cambria" pitchFamily="18" charset="0"/>
                <a:ea typeface="Cambria" pitchFamily="18" charset="0"/>
              </a:rPr>
              <a:t/>
            </a:r>
            <a:br>
              <a:rPr dirty="0" sz="4250" lang="en-US" spc="20" smtClean="0">
                <a:latin typeface="Cambria" pitchFamily="18" charset="0"/>
                <a:ea typeface="Cambria" pitchFamily="18" charset="0"/>
              </a:rPr>
            </a:br>
            <a:r>
              <a:rPr b="0" dirty="0" sz="2400" lang="en-US" spc="20" smtClean="0">
                <a:latin typeface="Cambria" pitchFamily="18" charset="0"/>
                <a:ea typeface="Cambria" pitchFamily="18" charset="0"/>
              </a:rPr>
              <a:t>Salary Distribution: Identify significan</a:t>
            </a:r>
            <a:r>
              <a:rPr b="0" dirty="0" sz="2400" lang="en-US" spc="20" smtClean="0">
                <a:latin typeface="Cambria" pitchFamily="18" charset="0"/>
                <a:ea typeface="Cambria" pitchFamily="18" charset="0"/>
              </a:rPr>
              <a:t>t salary gaps based on gender or department.</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Prediction accuracy: Evaluate the accuracy of salary predictions.</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Market alignment: Discuss how closely current salaries match market data.</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Retention insights: Explore the link between salary levels and employee retention rates.</a:t>
            </a:r>
            <a:endParaRPr dirty="0" sz="4250">
              <a:latin typeface="Cambria" pitchFamily="18" charset="0"/>
              <a:ea typeface="Cambria" pitchFamily="18" charset="0"/>
            </a:endParaRPr>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AL FARES</cp:lastModifiedBy>
  <dcterms:created xsi:type="dcterms:W3CDTF">2024-03-29T04:07:22Z</dcterms:created>
  <dcterms:modified xsi:type="dcterms:W3CDTF">2024-09-06T07:40:06Z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e6b352396e204d4dbf8305d2990535ce</vt:lpwstr>
  </property>
</Properties>
</file>