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Montserrat ExtraBold" panose="020B0604020202020204" charset="0"/>
      <p:bold r:id="rId17"/>
      <p:boldItalic r:id="rId18"/>
    </p:embeddedFont>
    <p:embeddedFont>
      <p:font typeface="Roboto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gj28Hy3vbiWhv2xX7ljmlP5EMR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370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857500" y="512763"/>
            <a:ext cx="3429000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337505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2582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1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11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11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4" name="Google Shape;384;p11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1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11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908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2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932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3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3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p3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3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3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5456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4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4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4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4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4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0327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5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5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5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5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5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147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6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6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6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9" name="Google Shape;259;p6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6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6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6275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8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8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8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4" name="Google Shape;304;p8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8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8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2114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7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7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7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p7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7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7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5544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0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10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10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" name="Google Shape;363;p10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0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10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4940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93" name="Google Shape;93;p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6923321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Google Shape;97;p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46166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Google Shape;101;p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Google Shape;104;p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Google Shape;105;p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384981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9" name="Google Shape;109;p1"/>
          <p:cNvGrpSpPr/>
          <p:nvPr/>
        </p:nvGrpSpPr>
        <p:grpSpPr>
          <a:xfrm>
            <a:off x="1104899" y="824285"/>
            <a:ext cx="8750844" cy="8318193"/>
            <a:chOff x="-1" y="-1"/>
            <a:chExt cx="11667792" cy="11090924"/>
          </a:xfrm>
        </p:grpSpPr>
        <p:sp>
          <p:nvSpPr>
            <p:cNvPr id="110" name="Google Shape;110;p1"/>
            <p:cNvSpPr/>
            <p:nvPr/>
          </p:nvSpPr>
          <p:spPr>
            <a:xfrm>
              <a:off x="1931835" y="1354967"/>
              <a:ext cx="9735956" cy="9735956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1" name="Google Shape;111;p1"/>
            <p:cNvPicPr preferRelativeResize="0"/>
            <p:nvPr/>
          </p:nvPicPr>
          <p:blipFill rotWithShape="1">
            <a:blip r:embed="rId4">
              <a:alphaModFix/>
            </a:blip>
            <a:srcRect b="320"/>
            <a:stretch/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2" name="Google Shape;112;p1"/>
          <p:cNvSpPr txBox="1"/>
          <p:nvPr/>
        </p:nvSpPr>
        <p:spPr>
          <a:xfrm>
            <a:off x="1698550" y="3772725"/>
            <a:ext cx="6778200" cy="16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4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53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Top Performing Category Types</a:t>
            </a:r>
            <a:endParaRPr sz="8633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13" name="Google Shape;113;p1"/>
          <p:cNvPicPr preferRelativeResize="0"/>
          <p:nvPr/>
        </p:nvPicPr>
        <p:blipFill rotWithShape="1">
          <a:blip r:embed="rId3">
            <a:alphaModFix amt="80000"/>
          </a:blip>
          <a:srcRect/>
          <a:stretch/>
        </p:blipFill>
        <p:spPr>
          <a:xfrm>
            <a:off x="16883421" y="406157"/>
            <a:ext cx="2253798" cy="2096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"/>
          <p:cNvPicPr preferRelativeResize="0"/>
          <p:nvPr/>
        </p:nvPicPr>
        <p:blipFill rotWithShape="1">
          <a:blip r:embed="rId3">
            <a:alphaModFix amt="80000"/>
          </a:blip>
          <a:srcRect/>
          <a:stretch/>
        </p:blipFill>
        <p:spPr>
          <a:xfrm>
            <a:off x="16883421" y="2753132"/>
            <a:ext cx="2253798" cy="2096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"/>
          <p:cNvPicPr preferRelativeResize="0"/>
          <p:nvPr/>
        </p:nvPicPr>
        <p:blipFill rotWithShape="1">
          <a:blip r:embed="rId3">
            <a:alphaModFix amt="80000"/>
          </a:blip>
          <a:srcRect/>
          <a:stretch/>
        </p:blipFill>
        <p:spPr>
          <a:xfrm>
            <a:off x="16883421" y="5287007"/>
            <a:ext cx="2253798" cy="2096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"/>
          <p:cNvPicPr preferRelativeResize="0"/>
          <p:nvPr/>
        </p:nvPicPr>
        <p:blipFill rotWithShape="1">
          <a:blip r:embed="rId3">
            <a:alphaModFix amt="80000"/>
          </a:blip>
          <a:srcRect/>
          <a:stretch/>
        </p:blipFill>
        <p:spPr>
          <a:xfrm>
            <a:off x="16883421" y="7820882"/>
            <a:ext cx="2253798" cy="2096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1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ANY QUESTIONS?</a:t>
            </a:r>
            <a:endParaRPr/>
          </a:p>
        </p:txBody>
      </p:sp>
      <p:grpSp>
        <p:nvGrpSpPr>
          <p:cNvPr id="389" name="Google Shape;389;p11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sp>
          <p:nvSpPr>
            <p:cNvPr id="390" name="Google Shape;390;p11"/>
            <p:cNvSpPr/>
            <p:nvPr/>
          </p:nvSpPr>
          <p:spPr>
            <a:xfrm>
              <a:off x="782946" y="549149"/>
              <a:ext cx="3945848" cy="3945848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91" name="Google Shape;391;p11"/>
            <p:cNvPicPr preferRelativeResize="0"/>
            <p:nvPr/>
          </p:nvPicPr>
          <p:blipFill rotWithShape="1">
            <a:blip r:embed="rId3">
              <a:alphaModFix/>
            </a:blip>
            <a:srcRect b="320"/>
            <a:stretch/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2" name="Google Shape;392;p11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/>
          </a:p>
        </p:txBody>
      </p:sp>
      <p:grpSp>
        <p:nvGrpSpPr>
          <p:cNvPr id="393" name="Google Shape;393;p11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394" name="Google Shape;394;p11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5" name="Google Shape;395;p11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6" name="Google Shape;396;p11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7" name="Google Shape;397;p11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8" name="Google Shape;398;p11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9" name="Google Shape;399;p11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0" name="Google Shape;400;p11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1" name="Google Shape;401;p11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402" name="Google Shape;402;p11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3" name="Google Shape;403;p11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4" name="Google Shape;404;p11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5" name="Google Shape;405;p11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6" name="Google Shape;406;p11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7" name="Google Shape;407;p11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8" name="Google Shape;408;p11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2"/>
          <p:cNvGrpSpPr/>
          <p:nvPr/>
        </p:nvGrpSpPr>
        <p:grpSpPr>
          <a:xfrm>
            <a:off x="2921591" y="3285301"/>
            <a:ext cx="8673525" cy="4679001"/>
            <a:chOff x="0" y="0"/>
            <a:chExt cx="11564700" cy="6238667"/>
          </a:xfrm>
        </p:grpSpPr>
        <p:sp>
          <p:nvSpPr>
            <p:cNvPr id="126" name="Google Shape;126;p2"/>
            <p:cNvSpPr txBox="1"/>
            <p:nvPr/>
          </p:nvSpPr>
          <p:spPr>
            <a:xfrm>
              <a:off x="0" y="0"/>
              <a:ext cx="11564700" cy="164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80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Today's agenda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7" name="Google Shape;127;p2"/>
            <p:cNvSpPr txBox="1"/>
            <p:nvPr/>
          </p:nvSpPr>
          <p:spPr>
            <a:xfrm>
              <a:off x="0" y="2298167"/>
              <a:ext cx="11564700" cy="39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457200" marR="0" lvl="0" indent="-38100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Char char="●"/>
              </a:pPr>
              <a:r>
                <a:rPr lang="cs-CZ"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Project recap</a:t>
              </a:r>
              <a:endParaRPr sz="19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457200" marR="0" lvl="0" indent="-38100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Char char="●"/>
              </a:pPr>
              <a:r>
                <a:rPr lang="cs-CZ"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Problem</a:t>
              </a:r>
              <a:endParaRPr sz="19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457200" marR="0" lvl="0" indent="-38100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Char char="●"/>
              </a:pPr>
              <a:r>
                <a:rPr lang="cs-CZ"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Analytics team</a:t>
              </a:r>
              <a:endParaRPr sz="19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457200" marR="0" lvl="0" indent="-38100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Char char="●"/>
              </a:pPr>
              <a:r>
                <a:rPr lang="cs-CZ"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Process</a:t>
              </a:r>
              <a:endParaRPr sz="19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457200" marR="0" lvl="0" indent="-38100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Char char="●"/>
              </a:pPr>
              <a:r>
                <a:rPr lang="cs-CZ"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Insights</a:t>
              </a:r>
              <a:endParaRPr sz="19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457200" marR="0" lvl="0" indent="-38100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Char char="●"/>
              </a:pPr>
              <a:r>
                <a:rPr lang="cs-CZ"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Summary</a:t>
              </a:r>
              <a:endParaRPr sz="19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28" name="Google Shape;128;p2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sp>
          <p:nvSpPr>
            <p:cNvPr id="129" name="Google Shape;129;p2"/>
            <p:cNvSpPr/>
            <p:nvPr/>
          </p:nvSpPr>
          <p:spPr>
            <a:xfrm>
              <a:off x="644072" y="410464"/>
              <a:ext cx="4083272" cy="4083272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0" name="Google Shape;130;p2"/>
            <p:cNvPicPr preferRelativeResize="0"/>
            <p:nvPr/>
          </p:nvPicPr>
          <p:blipFill rotWithShape="1">
            <a:blip r:embed="rId3">
              <a:alphaModFix/>
            </a:blip>
            <a:srcRect b="32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1" name="Google Shape;131;p2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sp>
          <p:nvSpPr>
            <p:cNvPr id="132" name="Google Shape;132;p2"/>
            <p:cNvSpPr/>
            <p:nvPr/>
          </p:nvSpPr>
          <p:spPr>
            <a:xfrm>
              <a:off x="644072" y="410464"/>
              <a:ext cx="4083272" cy="4083272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3" name="Google Shape;133;p2"/>
            <p:cNvPicPr preferRelativeResize="0"/>
            <p:nvPr/>
          </p:nvPicPr>
          <p:blipFill rotWithShape="1">
            <a:blip r:embed="rId3">
              <a:alphaModFix/>
            </a:blip>
            <a:srcRect b="32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4" name="Google Shape;134;p2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sp>
          <p:nvSpPr>
            <p:cNvPr id="135" name="Google Shape;135;p2"/>
            <p:cNvSpPr/>
            <p:nvPr/>
          </p:nvSpPr>
          <p:spPr>
            <a:xfrm>
              <a:off x="644072" y="410464"/>
              <a:ext cx="4083272" cy="4083272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6" name="Google Shape;136;p2"/>
            <p:cNvPicPr preferRelativeResize="0"/>
            <p:nvPr/>
          </p:nvPicPr>
          <p:blipFill rotWithShape="1">
            <a:blip r:embed="rId3">
              <a:alphaModFix/>
            </a:blip>
            <a:srcRect b="32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7" name="Google Shape;137;p2"/>
          <p:cNvGrpSpPr/>
          <p:nvPr/>
        </p:nvGrpSpPr>
        <p:grpSpPr>
          <a:xfrm>
            <a:off x="-7" y="638328"/>
            <a:ext cx="2253799" cy="9474693"/>
            <a:chOff x="0" y="0"/>
            <a:chExt cx="3005065" cy="12632924"/>
          </a:xfrm>
        </p:grpSpPr>
        <p:pic>
          <p:nvPicPr>
            <p:cNvPr id="138" name="Google Shape;138;p2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" name="Google Shape;139;p2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Google Shape;140;p2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" name="Google Shape;141;p2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2" name="Google Shape;142;p2"/>
          <p:cNvPicPr preferRelativeResize="0"/>
          <p:nvPr/>
        </p:nvPicPr>
        <p:blipFill rotWithShape="1">
          <a:blip r:embed="rId4">
            <a:alphaModFix amt="80000"/>
          </a:blip>
          <a:srcRect/>
          <a:stretch/>
        </p:blipFill>
        <p:spPr>
          <a:xfrm>
            <a:off x="-7" y="-1685147"/>
            <a:ext cx="2253798" cy="2096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3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152" name="Google Shape;152;p3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" name="Google Shape;153;p3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Google Shape;154;p3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" name="Google Shape;155;p3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" name="Google Shape;156;p3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" name="Google Shape;157;p3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3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" name="Google Shape;159;p3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" name="Google Shape;160;p3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3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3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Google Shape;163;p3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164;p3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165;p3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3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3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" name="Google Shape;168;p3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Google Shape;169;p3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0" name="Google Shape;170;p3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p3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" name="Google Shape;172;p3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p3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" name="Google Shape;174;p3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" name="Google Shape;175;p3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p3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7" name="Google Shape;177;p3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8" name="Google Shape;178;p3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9" name="Google Shape;179;p3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0" name="Google Shape;180;p3"/>
          <p:cNvSpPr/>
          <p:nvPr/>
        </p:nvSpPr>
        <p:spPr>
          <a:xfrm>
            <a:off x="4946896" y="2005584"/>
            <a:ext cx="11342400" cy="627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1" name="Google Shape;181;p3"/>
          <p:cNvPicPr preferRelativeResize="0"/>
          <p:nvPr/>
        </p:nvPicPr>
        <p:blipFill rotWithShape="1">
          <a:blip r:embed="rId4">
            <a:alphaModFix/>
          </a:blip>
          <a:srcRect b="320"/>
          <a:stretch/>
        </p:blipFill>
        <p:spPr>
          <a:xfrm rot="10799998">
            <a:off x="1983047" y="1909668"/>
            <a:ext cx="6453903" cy="6467664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"/>
          <p:cNvSpPr txBox="1"/>
          <p:nvPr/>
        </p:nvSpPr>
        <p:spPr>
          <a:xfrm>
            <a:off x="2969013" y="3935700"/>
            <a:ext cx="4482000" cy="24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Project Recap</a:t>
            </a:r>
            <a:endParaRPr/>
          </a:p>
        </p:txBody>
      </p:sp>
      <p:sp>
        <p:nvSpPr>
          <p:cNvPr id="183" name="Google Shape;183;p3"/>
          <p:cNvSpPr txBox="1"/>
          <p:nvPr/>
        </p:nvSpPr>
        <p:spPr>
          <a:xfrm>
            <a:off x="8697850" y="2885900"/>
            <a:ext cx="7341000" cy="51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-CZ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Social Buzz, a rapidly growing platform with 500 million monthly users, seeks external expertise for a 3-month project. The focus includes an audit of big data practices, recommendations for a successful IPO, and analysis of top 5 content categories. With limited resources and a commitment to user anonymity, Social Buzz looks to leverage the advisory firm's experience in handling massive data and scaling challenges for optimal growth and strategic guidance.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0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0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4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sp>
          <p:nvSpPr>
            <p:cNvPr id="193" name="Google Shape;193;p4"/>
            <p:cNvSpPr/>
            <p:nvPr/>
          </p:nvSpPr>
          <p:spPr>
            <a:xfrm>
              <a:off x="644072" y="410464"/>
              <a:ext cx="4083272" cy="4083272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94" name="Google Shape;194;p4"/>
            <p:cNvPicPr preferRelativeResize="0"/>
            <p:nvPr/>
          </p:nvPicPr>
          <p:blipFill rotWithShape="1">
            <a:blip r:embed="rId3">
              <a:alphaModFix/>
            </a:blip>
            <a:srcRect b="32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5" name="Google Shape;195;p4"/>
          <p:cNvSpPr/>
          <p:nvPr/>
        </p:nvSpPr>
        <p:spPr>
          <a:xfrm>
            <a:off x="0" y="0"/>
            <a:ext cx="10563900" cy="10287000"/>
          </a:xfrm>
          <a:prstGeom prst="rect">
            <a:avLst/>
          </a:prstGeom>
          <a:solidFill>
            <a:srgbClr val="A100FF"/>
          </a:solidFill>
          <a:ln w="9525" cap="flat" cmpd="sng">
            <a:solidFill>
              <a:srgbClr val="A1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6" name="Google Shape;196;p4"/>
          <p:cNvGrpSpPr/>
          <p:nvPr/>
        </p:nvGrpSpPr>
        <p:grpSpPr>
          <a:xfrm>
            <a:off x="-146279" y="3"/>
            <a:ext cx="2253799" cy="9474693"/>
            <a:chOff x="0" y="0"/>
            <a:chExt cx="3005065" cy="12632924"/>
          </a:xfrm>
        </p:grpSpPr>
        <p:pic>
          <p:nvPicPr>
            <p:cNvPr id="197" name="Google Shape;197;p4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8" name="Google Shape;198;p4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9" name="Google Shape;199;p4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0" name="Google Shape;200;p4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1" name="Google Shape;201;p4"/>
          <p:cNvGrpSpPr/>
          <p:nvPr/>
        </p:nvGrpSpPr>
        <p:grpSpPr>
          <a:xfrm>
            <a:off x="1298688" y="276211"/>
            <a:ext cx="3701668" cy="3152794"/>
            <a:chOff x="0" y="-1429801"/>
            <a:chExt cx="4935557" cy="4203727"/>
          </a:xfrm>
        </p:grpSpPr>
        <p:sp>
          <p:nvSpPr>
            <p:cNvPr id="202" name="Google Shape;202;p4"/>
            <p:cNvSpPr/>
            <p:nvPr/>
          </p:nvSpPr>
          <p:spPr>
            <a:xfrm>
              <a:off x="0" y="-1275135"/>
              <a:ext cx="3889375" cy="3889375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96348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3" name="Google Shape;203;p4"/>
            <p:cNvPicPr preferRelativeResize="0"/>
            <p:nvPr/>
          </p:nvPicPr>
          <p:blipFill rotWithShape="1">
            <a:blip r:embed="rId5">
              <a:alphaModFix/>
            </a:blip>
            <a:srcRect b="320"/>
            <a:stretch/>
          </p:blipFill>
          <p:spPr>
            <a:xfrm rot="-5115457">
              <a:off x="882700" y="-1279289"/>
              <a:ext cx="3894400" cy="390270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4" name="Google Shape;204;p4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sp>
          <p:nvSpPr>
            <p:cNvPr id="205" name="Google Shape;205;p4"/>
            <p:cNvSpPr/>
            <p:nvPr/>
          </p:nvSpPr>
          <p:spPr>
            <a:xfrm>
              <a:off x="644072" y="410464"/>
              <a:ext cx="4083272" cy="4083272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06" name="Google Shape;206;p4"/>
            <p:cNvPicPr preferRelativeResize="0"/>
            <p:nvPr/>
          </p:nvPicPr>
          <p:blipFill rotWithShape="1">
            <a:blip r:embed="rId3">
              <a:alphaModFix/>
            </a:blip>
            <a:srcRect b="32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7" name="Google Shape;207;p4"/>
          <p:cNvPicPr preferRelativeResize="0"/>
          <p:nvPr/>
        </p:nvPicPr>
        <p:blipFill rotWithShape="1">
          <a:blip r:embed="rId6">
            <a:alphaModFix/>
          </a:blip>
          <a:srcRect l="24693" r="24692"/>
          <a:stretch/>
        </p:blipFill>
        <p:spPr>
          <a:xfrm>
            <a:off x="11007484" y="1028700"/>
            <a:ext cx="6251816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"/>
          <p:cNvSpPr txBox="1"/>
          <p:nvPr/>
        </p:nvSpPr>
        <p:spPr>
          <a:xfrm>
            <a:off x="3054663" y="1236853"/>
            <a:ext cx="57870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4"/>
          <p:cNvSpPr txBox="1"/>
          <p:nvPr/>
        </p:nvSpPr>
        <p:spPr>
          <a:xfrm>
            <a:off x="2584575" y="3751800"/>
            <a:ext cx="7488300" cy="44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-CZ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Social Buzz faces three main challenges necessitating external expertise: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AutoNum type="arabicPeriod"/>
            </a:pPr>
            <a:r>
              <a:rPr lang="cs-CZ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Unprecedented Scale: Rapid growth has resulted in the creation of massive unstructured data (100,000+ daily posts), requiring sophisticated technology.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AutoNum type="arabicPeriod"/>
            </a:pPr>
            <a:r>
              <a:rPr lang="cs-CZ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Resource Limitations: With 250 employees, including 200 technical staff, Social Buzz seeks external support due to resource constraints in managing their current scale.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AutoNum type="arabicPeriod"/>
            </a:pPr>
            <a:r>
              <a:rPr lang="cs-CZ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IPO Preparation: Anticipating an IPO by next year, Social Buzz requires guidance and best practices to ensure a smooth and successful public offering.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0" name="Google Shape;210;p4"/>
          <p:cNvPicPr preferRelativeResize="0"/>
          <p:nvPr/>
        </p:nvPicPr>
        <p:blipFill rotWithShape="1">
          <a:blip r:embed="rId4">
            <a:alphaModFix amt="80000"/>
          </a:blip>
          <a:srcRect/>
          <a:stretch/>
        </p:blipFill>
        <p:spPr>
          <a:xfrm>
            <a:off x="-146279" y="8390363"/>
            <a:ext cx="2253798" cy="2096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5"/>
          <p:cNvGrpSpPr/>
          <p:nvPr/>
        </p:nvGrpSpPr>
        <p:grpSpPr>
          <a:xfrm>
            <a:off x="506723" y="406153"/>
            <a:ext cx="9939844" cy="9474693"/>
            <a:chOff x="0" y="0"/>
            <a:chExt cx="13253125" cy="12632924"/>
          </a:xfrm>
        </p:grpSpPr>
        <p:pic>
          <p:nvPicPr>
            <p:cNvPr id="220" name="Google Shape;220;p5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41602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1" name="Google Shape;221;p5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" name="Google Shape;222;p5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3" name="Google Shape;223;p5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5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" name="Google Shape;225;p5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6" name="Google Shape;226;p5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683204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7" name="Google Shape;227;p5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8" name="Google Shape;228;p5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24806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9" name="Google Shape;229;p5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0" name="Google Shape;230;p5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1" name="Google Shape;231;p5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2" name="Google Shape;232;p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5"/>
          <p:cNvSpPr/>
          <p:nvPr/>
        </p:nvSpPr>
        <p:spPr>
          <a:xfrm>
            <a:off x="11825797" y="1270731"/>
            <a:ext cx="2085137" cy="2085137"/>
          </a:xfrm>
          <a:custGeom>
            <a:avLst/>
            <a:gdLst/>
            <a:ahLst/>
            <a:cxnLst/>
            <a:rect l="l" t="t" r="r" b="b"/>
            <a:pathLst>
              <a:path w="6350000" h="6350000" extrusionOk="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5"/>
          <p:cNvSpPr/>
          <p:nvPr/>
        </p:nvSpPr>
        <p:spPr>
          <a:xfrm>
            <a:off x="11825797" y="7173163"/>
            <a:ext cx="2085137" cy="2085137"/>
          </a:xfrm>
          <a:custGeom>
            <a:avLst/>
            <a:gdLst/>
            <a:ahLst/>
            <a:cxnLst/>
            <a:rect l="l" t="t" r="r" b="b"/>
            <a:pathLst>
              <a:path w="6350000" h="6350000" extrusionOk="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5"/>
          <p:cNvSpPr/>
          <p:nvPr/>
        </p:nvSpPr>
        <p:spPr>
          <a:xfrm>
            <a:off x="11825797" y="4221947"/>
            <a:ext cx="2085137" cy="2085137"/>
          </a:xfrm>
          <a:custGeom>
            <a:avLst/>
            <a:gdLst/>
            <a:ahLst/>
            <a:cxnLst/>
            <a:rect l="l" t="t" r="r" b="b"/>
            <a:pathLst>
              <a:path w="6350000" h="6350000" extrusionOk="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6" name="Google Shape;236;p5"/>
          <p:cNvGrpSpPr/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37" name="Google Shape;237;p5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 extrusionOk="0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l="-162887" t="-16677" r="-160680" b="-166616"/>
              </a:stretch>
            </a:blipFill>
            <a:ln w="9525" cap="flat" cmpd="sng">
              <a:solidFill>
                <a:srgbClr val="00BA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 extrusionOk="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" name="Google Shape;239;p5"/>
          <p:cNvGrpSpPr/>
          <p:nvPr/>
        </p:nvGrpSpPr>
        <p:grpSpPr>
          <a:xfrm>
            <a:off x="11534291" y="1002836"/>
            <a:ext cx="2187044" cy="2122801"/>
            <a:chOff x="-23042" y="66269"/>
            <a:chExt cx="6542159" cy="6349987"/>
          </a:xfrm>
        </p:grpSpPr>
        <p:sp>
          <p:nvSpPr>
            <p:cNvPr id="240" name="Google Shape;240;p5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 extrusionOk="0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l="-164249" t="1916" r="-22900" b="-93991"/>
              </a:stretch>
            </a:blipFill>
            <a:ln w="9525" cap="flat" cmpd="sng">
              <a:solidFill>
                <a:srgbClr val="00BA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 extrusionOk="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2" name="Google Shape;242;p5"/>
          <p:cNvSpPr txBox="1"/>
          <p:nvPr/>
        </p:nvSpPr>
        <p:spPr>
          <a:xfrm>
            <a:off x="2291099" y="3675075"/>
            <a:ext cx="6371100" cy="27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Analytics team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Google Shape;243;p5"/>
          <p:cNvSpPr txBox="1"/>
          <p:nvPr/>
        </p:nvSpPr>
        <p:spPr>
          <a:xfrm>
            <a:off x="14320050" y="1025631"/>
            <a:ext cx="3486300" cy="4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267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ANDREW FLEMING</a:t>
            </a:r>
            <a:endParaRPr sz="25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26727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5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4" name="Google Shape;244;p5"/>
          <p:cNvGrpSpPr/>
          <p:nvPr/>
        </p:nvGrpSpPr>
        <p:grpSpPr>
          <a:xfrm>
            <a:off x="11411516" y="6877804"/>
            <a:ext cx="2187044" cy="2122801"/>
            <a:chOff x="-23042" y="66269"/>
            <a:chExt cx="6542159" cy="6349987"/>
          </a:xfrm>
        </p:grpSpPr>
        <p:sp>
          <p:nvSpPr>
            <p:cNvPr id="245" name="Google Shape;245;p5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 extrusionOk="0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 l="-136824" t="-28773" r="-84956" b="-86465"/>
              </a:stretch>
            </a:blipFill>
            <a:ln w="9525" cap="flat" cmpd="sng">
              <a:solidFill>
                <a:srgbClr val="00BA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 extrusionOk="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47;p5"/>
          <p:cNvSpPr txBox="1"/>
          <p:nvPr/>
        </p:nvSpPr>
        <p:spPr>
          <a:xfrm>
            <a:off x="14565450" y="1850869"/>
            <a:ext cx="3240900" cy="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2418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-CZ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Chief Technology Architect</a:t>
            </a:r>
            <a:endParaRPr sz="1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8" name="Google Shape;248;p5"/>
          <p:cNvCxnSpPr/>
          <p:nvPr/>
        </p:nvCxnSpPr>
        <p:spPr>
          <a:xfrm>
            <a:off x="14565450" y="2064236"/>
            <a:ext cx="324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9" name="Google Shape;249;p5"/>
          <p:cNvSpPr txBox="1"/>
          <p:nvPr/>
        </p:nvSpPr>
        <p:spPr>
          <a:xfrm>
            <a:off x="14197350" y="4119412"/>
            <a:ext cx="3486300" cy="4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267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MARCUS ROMPTON</a:t>
            </a:r>
            <a:endParaRPr sz="2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267272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267272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0" name="Google Shape;250;p5"/>
          <p:cNvCxnSpPr/>
          <p:nvPr/>
        </p:nvCxnSpPr>
        <p:spPr>
          <a:xfrm>
            <a:off x="14320050" y="5063475"/>
            <a:ext cx="324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1" name="Google Shape;251;p5"/>
          <p:cNvSpPr txBox="1"/>
          <p:nvPr/>
        </p:nvSpPr>
        <p:spPr>
          <a:xfrm>
            <a:off x="14442750" y="4868607"/>
            <a:ext cx="3240900" cy="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2418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Senior Principal</a:t>
            </a:r>
            <a:endParaRPr sz="1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241818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5"/>
          <p:cNvSpPr txBox="1"/>
          <p:nvPr/>
        </p:nvSpPr>
        <p:spPr>
          <a:xfrm>
            <a:off x="14320050" y="6996455"/>
            <a:ext cx="3486300" cy="4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267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NARMADHA R</a:t>
            </a:r>
            <a:endParaRPr sz="25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267272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3" name="Google Shape;253;p5"/>
          <p:cNvCxnSpPr/>
          <p:nvPr/>
        </p:nvCxnSpPr>
        <p:spPr>
          <a:xfrm>
            <a:off x="14442750" y="7864475"/>
            <a:ext cx="324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4" name="Google Shape;254;p5"/>
          <p:cNvSpPr txBox="1"/>
          <p:nvPr/>
        </p:nvSpPr>
        <p:spPr>
          <a:xfrm>
            <a:off x="14528066" y="7611400"/>
            <a:ext cx="3240900" cy="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2418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Analyst</a:t>
            </a:r>
            <a:endParaRPr sz="1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241818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" name="Google Shape;263;p6"/>
          <p:cNvGrpSpPr/>
          <p:nvPr/>
        </p:nvGrpSpPr>
        <p:grpSpPr>
          <a:xfrm>
            <a:off x="445296" y="406153"/>
            <a:ext cx="10042535" cy="9474693"/>
            <a:chOff x="0" y="0"/>
            <a:chExt cx="13390046" cy="12632925"/>
          </a:xfrm>
        </p:grpSpPr>
        <p:pic>
          <p:nvPicPr>
            <p:cNvPr id="264" name="Google Shape;264;p6"/>
            <p:cNvPicPr preferRelativeResize="0"/>
            <p:nvPr/>
          </p:nvPicPr>
          <p:blipFill rotWithShape="1">
            <a:blip r:embed="rId3">
              <a:alphaModFix amt="80000"/>
            </a:blip>
            <a:srcRect r="10233"/>
            <a:stretch/>
          </p:blipFill>
          <p:spPr>
            <a:xfrm>
              <a:off x="6923321" y="6558809"/>
              <a:ext cx="2697587" cy="27947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6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6923321" y="9838214"/>
              <a:ext cx="3005065" cy="27947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6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461660" y="3279405"/>
              <a:ext cx="3005065" cy="27947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7" name="Google Shape;267;p6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461660" y="6558809"/>
              <a:ext cx="3005065" cy="27947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8" name="Google Shape;268;p6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461660" y="9838214"/>
              <a:ext cx="3005065" cy="27947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9" name="Google Shape;269;p6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0"/>
              <a:ext cx="3005065" cy="27947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0" name="Google Shape;270;p6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3279405"/>
              <a:ext cx="3005065" cy="27947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1" name="Google Shape;271;p6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6558809"/>
              <a:ext cx="3005065" cy="27947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2" name="Google Shape;272;p6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9838214"/>
              <a:ext cx="3005065" cy="27947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3" name="Google Shape;273;p6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384981" y="9838214"/>
              <a:ext cx="3005065" cy="279471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4" name="Google Shape;274;p6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sp>
          <p:nvSpPr>
            <p:cNvPr id="275" name="Google Shape;275;p6"/>
            <p:cNvSpPr/>
            <p:nvPr/>
          </p:nvSpPr>
          <p:spPr>
            <a:xfrm>
              <a:off x="0" y="342565"/>
              <a:ext cx="2032432" cy="2032432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76" name="Google Shape;276;p6"/>
            <p:cNvPicPr preferRelativeResize="0"/>
            <p:nvPr/>
          </p:nvPicPr>
          <p:blipFill rotWithShape="1">
            <a:blip r:embed="rId4">
              <a:alphaModFix/>
            </a:blip>
            <a:srcRect b="32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7" name="Google Shape;277;p6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sp>
          <p:nvSpPr>
            <p:cNvPr id="278" name="Google Shape;278;p6"/>
            <p:cNvSpPr/>
            <p:nvPr/>
          </p:nvSpPr>
          <p:spPr>
            <a:xfrm>
              <a:off x="0" y="342565"/>
              <a:ext cx="2032432" cy="2032432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79" name="Google Shape;279;p6"/>
            <p:cNvPicPr preferRelativeResize="0"/>
            <p:nvPr/>
          </p:nvPicPr>
          <p:blipFill rotWithShape="1">
            <a:blip r:embed="rId4">
              <a:alphaModFix/>
            </a:blip>
            <a:srcRect b="32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0" name="Google Shape;280;p6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sp>
          <p:nvSpPr>
            <p:cNvPr id="281" name="Google Shape;281;p6"/>
            <p:cNvSpPr/>
            <p:nvPr/>
          </p:nvSpPr>
          <p:spPr>
            <a:xfrm>
              <a:off x="0" y="342565"/>
              <a:ext cx="2032432" cy="2032432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82" name="Google Shape;282;p6"/>
            <p:cNvPicPr preferRelativeResize="0"/>
            <p:nvPr/>
          </p:nvPicPr>
          <p:blipFill rotWithShape="1">
            <a:blip r:embed="rId4">
              <a:alphaModFix/>
            </a:blip>
            <a:srcRect b="32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3" name="Google Shape;283;p6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sp>
          <p:nvSpPr>
            <p:cNvPr id="284" name="Google Shape;284;p6"/>
            <p:cNvSpPr/>
            <p:nvPr/>
          </p:nvSpPr>
          <p:spPr>
            <a:xfrm>
              <a:off x="0" y="342565"/>
              <a:ext cx="2032432" cy="2032432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85" name="Google Shape;285;p6"/>
            <p:cNvPicPr preferRelativeResize="0"/>
            <p:nvPr/>
          </p:nvPicPr>
          <p:blipFill rotWithShape="1">
            <a:blip r:embed="rId4">
              <a:alphaModFix/>
            </a:blip>
            <a:srcRect b="32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6" name="Google Shape;286;p6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sp>
          <p:nvSpPr>
            <p:cNvPr id="287" name="Google Shape;287;p6"/>
            <p:cNvSpPr/>
            <p:nvPr/>
          </p:nvSpPr>
          <p:spPr>
            <a:xfrm>
              <a:off x="0" y="342565"/>
              <a:ext cx="2032432" cy="2032432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88" name="Google Shape;288;p6"/>
            <p:cNvPicPr preferRelativeResize="0"/>
            <p:nvPr/>
          </p:nvPicPr>
          <p:blipFill rotWithShape="1">
            <a:blip r:embed="rId4">
              <a:alphaModFix/>
            </a:blip>
            <a:srcRect b="32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9" name="Google Shape;289;p6"/>
          <p:cNvSpPr txBox="1"/>
          <p:nvPr/>
        </p:nvSpPr>
        <p:spPr>
          <a:xfrm>
            <a:off x="10667818" y="844375"/>
            <a:ext cx="66426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p6"/>
          <p:cNvSpPr txBox="1"/>
          <p:nvPr/>
        </p:nvSpPr>
        <p:spPr>
          <a:xfrm>
            <a:off x="2630969" y="1293909"/>
            <a:ext cx="1229400" cy="11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719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91" name="Google Shape;291;p6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719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92" name="Google Shape;292;p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719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293" name="Google Shape;293;p6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719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294" name="Google Shape;294;p6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719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295" name="Google Shape;295;p6"/>
          <p:cNvSpPr txBox="1"/>
          <p:nvPr/>
        </p:nvSpPr>
        <p:spPr>
          <a:xfrm>
            <a:off x="3983205" y="1531800"/>
            <a:ext cx="40929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41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Understanding</a:t>
            </a:r>
            <a:endParaRPr sz="2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p6"/>
          <p:cNvSpPr txBox="1"/>
          <p:nvPr/>
        </p:nvSpPr>
        <p:spPr>
          <a:xfrm>
            <a:off x="5892580" y="3068525"/>
            <a:ext cx="40929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41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Cleaning</a:t>
            </a:r>
            <a:endParaRPr sz="2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7" name="Google Shape;297;p6"/>
          <p:cNvSpPr txBox="1"/>
          <p:nvPr/>
        </p:nvSpPr>
        <p:spPr>
          <a:xfrm>
            <a:off x="7733105" y="4636650"/>
            <a:ext cx="40929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41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Modelling</a:t>
            </a:r>
            <a:endParaRPr sz="2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8" name="Google Shape;298;p6"/>
          <p:cNvSpPr txBox="1"/>
          <p:nvPr/>
        </p:nvSpPr>
        <p:spPr>
          <a:xfrm>
            <a:off x="9628655" y="6364200"/>
            <a:ext cx="40929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41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Analysis</a:t>
            </a:r>
            <a:endParaRPr sz="2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9" name="Google Shape;299;p6"/>
          <p:cNvSpPr txBox="1"/>
          <p:nvPr/>
        </p:nvSpPr>
        <p:spPr>
          <a:xfrm>
            <a:off x="11337705" y="7988063"/>
            <a:ext cx="40929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41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Uncover Insights</a:t>
            </a:r>
            <a:endParaRPr sz="2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" name="Google Shape;308;p8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09" name="Google Shape;309;p8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0" name="Google Shape;310;p8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1" name="Google Shape;311;p8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2" name="Google Shape;312;p8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3" name="Google Shape;313;p8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4" name="Google Shape;314;p8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5" name="Google Shape;315;p8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6" name="Google Shape;316;p8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sp>
          <p:nvSpPr>
            <p:cNvPr id="317" name="Google Shape;317;p8"/>
            <p:cNvSpPr/>
            <p:nvPr/>
          </p:nvSpPr>
          <p:spPr>
            <a:xfrm>
              <a:off x="644072" y="410464"/>
              <a:ext cx="4083272" cy="4083272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18" name="Google Shape;318;p8"/>
            <p:cNvPicPr preferRelativeResize="0"/>
            <p:nvPr/>
          </p:nvPicPr>
          <p:blipFill rotWithShape="1">
            <a:blip r:embed="rId4">
              <a:alphaModFix/>
            </a:blip>
            <a:srcRect b="32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9" name="Google Shape;319;p8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320" name="Google Shape;320;p8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1" name="Google Shape;321;p8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2" name="Google Shape;322;p8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3" name="Google Shape;323;p8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4" name="Google Shape;324;p8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5" name="Google Shape;325;p8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6" name="Google Shape;326;p8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7" name="Google Shape;327;p8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8" name="Google Shape;328;p8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sp>
          <p:nvSpPr>
            <p:cNvPr id="329" name="Google Shape;329;p8"/>
            <p:cNvSpPr/>
            <p:nvPr/>
          </p:nvSpPr>
          <p:spPr>
            <a:xfrm>
              <a:off x="644072" y="410464"/>
              <a:ext cx="4083272" cy="4083272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30" name="Google Shape;330;p8"/>
            <p:cNvPicPr preferRelativeResize="0"/>
            <p:nvPr/>
          </p:nvPicPr>
          <p:blipFill rotWithShape="1">
            <a:blip r:embed="rId4">
              <a:alphaModFix/>
            </a:blip>
            <a:srcRect b="32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1" name="Google Shape;331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466813"/>
            <a:ext cx="18288000" cy="786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07409" y="6480306"/>
            <a:ext cx="2972220" cy="881758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7"/>
          <p:cNvSpPr txBox="1"/>
          <p:nvPr/>
        </p:nvSpPr>
        <p:spPr>
          <a:xfrm>
            <a:off x="2796400" y="811815"/>
            <a:ext cx="46362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Insights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42" name="Google Shape;342;p7"/>
          <p:cNvGrpSpPr/>
          <p:nvPr/>
        </p:nvGrpSpPr>
        <p:grpSpPr>
          <a:xfrm>
            <a:off x="12" y="7884150"/>
            <a:ext cx="17253775" cy="2017079"/>
            <a:chOff x="0" y="0"/>
            <a:chExt cx="23005033" cy="2689439"/>
          </a:xfrm>
        </p:grpSpPr>
        <p:pic>
          <p:nvPicPr>
            <p:cNvPr id="343" name="Google Shape;343;p7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4" name="Google Shape;344;p7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5" name="Google Shape;345;p7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6" name="Google Shape;346;p7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7" name="Google Shape;347;p7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8" name="Google Shape;348;p7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9" name="Google Shape;349;p7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0" name="Google Shape;35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54258" y="6480309"/>
            <a:ext cx="2972220" cy="881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873367" y="6480309"/>
            <a:ext cx="2972220" cy="881758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7"/>
          <p:cNvSpPr txBox="1"/>
          <p:nvPr/>
        </p:nvSpPr>
        <p:spPr>
          <a:xfrm>
            <a:off x="3193500" y="4275675"/>
            <a:ext cx="3000000" cy="13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600" b="1">
                <a:solidFill>
                  <a:srgbClr val="A1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Animal</a:t>
            </a:r>
            <a:r>
              <a:rPr lang="cs-CZ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the top category 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53" name="Google Shape;353;p7"/>
          <p:cNvGrpSpPr/>
          <p:nvPr/>
        </p:nvGrpSpPr>
        <p:grpSpPr>
          <a:xfrm>
            <a:off x="-7" y="515578"/>
            <a:ext cx="2253799" cy="7015140"/>
            <a:chOff x="0" y="0"/>
            <a:chExt cx="3005065" cy="9353520"/>
          </a:xfrm>
        </p:grpSpPr>
        <p:pic>
          <p:nvPicPr>
            <p:cNvPr id="354" name="Google Shape;354;p7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0" y="0"/>
              <a:ext cx="3005065" cy="27947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5" name="Google Shape;355;p7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0" y="3279405"/>
              <a:ext cx="3005065" cy="27947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6" name="Google Shape;356;p7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0" y="6558809"/>
              <a:ext cx="3005065" cy="279471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7" name="Google Shape;357;p7"/>
          <p:cNvSpPr txBox="1"/>
          <p:nvPr/>
        </p:nvSpPr>
        <p:spPr>
          <a:xfrm>
            <a:off x="7891312" y="4136850"/>
            <a:ext cx="3698100" cy="20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600" b="1">
                <a:solidFill>
                  <a:srgbClr val="A100FF"/>
                </a:solidFill>
                <a:latin typeface="Calibri"/>
                <a:ea typeface="Calibri"/>
                <a:cs typeface="Calibri"/>
                <a:sym typeface="Calibri"/>
              </a:rPr>
              <a:t>Negative </a:t>
            </a:r>
            <a:r>
              <a:rPr lang="cs-CZ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sentiment is high in all categories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7"/>
          <p:cNvSpPr txBox="1"/>
          <p:nvPr/>
        </p:nvSpPr>
        <p:spPr>
          <a:xfrm>
            <a:off x="13859475" y="4136850"/>
            <a:ext cx="3000000" cy="20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600" b="1">
                <a:solidFill>
                  <a:srgbClr val="A100FF"/>
                </a:solidFill>
                <a:latin typeface="Calibri"/>
                <a:ea typeface="Calibri"/>
                <a:cs typeface="Calibri"/>
                <a:sym typeface="Calibri"/>
              </a:rPr>
              <a:t>Adore </a:t>
            </a:r>
            <a:r>
              <a:rPr lang="cs-CZ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most used reaction 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10"/>
          <p:cNvPicPr preferRelativeResize="0"/>
          <p:nvPr/>
        </p:nvPicPr>
        <p:blipFill rotWithShape="1">
          <a:blip r:embed="rId3">
            <a:alphaModFix/>
          </a:blip>
          <a:srcRect l="4068" t="1616" r="4069" b="1617"/>
          <a:stretch/>
        </p:blipFill>
        <p:spPr>
          <a:xfrm>
            <a:off x="5438298" y="1161805"/>
            <a:ext cx="5036754" cy="7963389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10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grpSp>
        <p:nvGrpSpPr>
          <p:cNvPr id="369" name="Google Shape;369;p10"/>
          <p:cNvGrpSpPr/>
          <p:nvPr/>
        </p:nvGrpSpPr>
        <p:grpSpPr>
          <a:xfrm>
            <a:off x="327032" y="9481425"/>
            <a:ext cx="9711339" cy="2017079"/>
            <a:chOff x="0" y="0"/>
            <a:chExt cx="12948452" cy="2689439"/>
          </a:xfrm>
        </p:grpSpPr>
        <p:pic>
          <p:nvPicPr>
            <p:cNvPr id="370" name="Google Shape;370;p10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1" name="Google Shape;371;p10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2" name="Google Shape;372;p10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3" name="Google Shape;373;p10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4" name="Google Shape;374;p10"/>
          <p:cNvGrpSpPr/>
          <p:nvPr/>
        </p:nvGrpSpPr>
        <p:grpSpPr>
          <a:xfrm>
            <a:off x="327032" y="-1179605"/>
            <a:ext cx="9711339" cy="2017079"/>
            <a:chOff x="0" y="0"/>
            <a:chExt cx="12948452" cy="2689439"/>
          </a:xfrm>
        </p:grpSpPr>
        <p:pic>
          <p:nvPicPr>
            <p:cNvPr id="375" name="Google Shape;375;p10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6" name="Google Shape;376;p10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7" name="Google Shape;377;p10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8" name="Google Shape;378;p10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79" name="Google Shape;379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21525" y="2880314"/>
            <a:ext cx="5910616" cy="3970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</Words>
  <Application>Microsoft Office PowerPoint</Application>
  <PresentationFormat>Custom</PresentationFormat>
  <Paragraphs>61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Montserrat ExtraBold</vt:lpstr>
      <vt:lpstr>Times New Roman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Dang</dc:creator>
  <cp:lastModifiedBy>Microsoft account</cp:lastModifiedBy>
  <cp:revision>1</cp:revision>
  <dcterms:created xsi:type="dcterms:W3CDTF">2006-08-16T00:00:00Z</dcterms:created>
  <dcterms:modified xsi:type="dcterms:W3CDTF">2024-01-04T11:38:46Z</dcterms:modified>
</cp:coreProperties>
</file>