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110" d="100"/>
          <a:sy n="110" d="100"/>
        </p:scale>
        <p:origin x="-922" y="-72"/>
      </p:cViewPr>
      <p:guideLst>
        <p:guide orient="horz" pos="644"/>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pPr/>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p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a:t>
            </a:r>
            <a:r>
              <a:rPr lang="en-US" sz="1100" b="0" i="0" u="none" strike="noStrike" cap="none" dirty="0" err="1" smtClean="0">
                <a:solidFill>
                  <a:schemeClr val="tx1"/>
                </a:solidFill>
                <a:latin typeface="Arial" panose="020B0604020202020204"/>
                <a:ea typeface="Arial" panose="020B0604020202020204"/>
                <a:cs typeface="Arial" panose="020B0604020202020204"/>
                <a:sym typeface="Arial" panose="020B0604020202020204"/>
              </a:rPr>
              <a:t>Narmadha.S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au620321104065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3" name="Text Box 2"/>
          <p:cNvSpPr txBox="1"/>
          <p:nvPr/>
        </p:nvSpPr>
        <p:spPr>
          <a:xfrm>
            <a:off x="601864" y="1342505"/>
            <a:ext cx="9013190" cy="2092325"/>
          </a:xfrm>
          <a:prstGeom prst="rect">
            <a:avLst/>
          </a:prstGeom>
          <a:noFill/>
        </p:spPr>
        <p:txBody>
          <a:bodyPr wrap="square" rtlCol="0">
            <a:noAutofit/>
          </a:bodyPr>
          <a:lstStyle/>
          <a:p>
            <a:pPr marL="0" indent="0">
              <a:buFont typeface="Wingdings" pitchFamily="2" charset="2"/>
              <a:buChar char="§"/>
            </a:pPr>
            <a:r>
              <a:rPr lang="en-US" b="1" dirty="0" smtClean="0">
                <a:latin typeface="Arial Black" panose="020B0A04020102020204" charset="0"/>
                <a:cs typeface="Arial Black" panose="020B0A04020102020204" charset="0"/>
              </a:rPr>
              <a:t>User </a:t>
            </a:r>
            <a:r>
              <a:rPr lang="en-US" b="1" dirty="0">
                <a:latin typeface="Arial Black" panose="020B0A04020102020204" charset="0"/>
                <a:cs typeface="Arial Black" panose="020B0A04020102020204" charset="0"/>
              </a:rPr>
              <a:t>Model</a:t>
            </a:r>
          </a:p>
          <a:p>
            <a:pPr marL="0" indent="0">
              <a:buFont typeface="Wingdings" pitchFamily="2" charset="2"/>
              <a:buChar char="§"/>
            </a:pPr>
            <a:r>
              <a:rPr lang="en-US" dirty="0" smtClean="0"/>
              <a:t> </a:t>
            </a:r>
            <a:r>
              <a:rPr lang="en-US" b="1" dirty="0">
                <a:latin typeface="Arial Black" panose="020B0A04020102020204" charset="0"/>
                <a:cs typeface="Arial Black" panose="020B0A04020102020204" charset="0"/>
              </a:rPr>
              <a:t>Bus Model</a:t>
            </a:r>
          </a:p>
          <a:p>
            <a:pPr marL="0" indent="0">
              <a:buFont typeface="Wingdings" pitchFamily="2" charset="2"/>
              <a:buChar char="§"/>
            </a:pPr>
            <a:r>
              <a:rPr lang="en-US" b="1" dirty="0" smtClean="0">
                <a:latin typeface="Arial Black" panose="020B0A04020102020204" charset="0"/>
                <a:cs typeface="Arial Black" panose="020B0A04020102020204" charset="0"/>
              </a:rPr>
              <a:t>Route </a:t>
            </a:r>
            <a:r>
              <a:rPr lang="en-US" b="1" dirty="0">
                <a:latin typeface="Arial Black" panose="020B0A04020102020204" charset="0"/>
                <a:cs typeface="Arial Black" panose="020B0A04020102020204" charset="0"/>
              </a:rPr>
              <a:t>Model</a:t>
            </a:r>
          </a:p>
          <a:p>
            <a:pPr marL="0" indent="0">
              <a:buFont typeface="Wingdings" pitchFamily="2" charset="2"/>
              <a:buChar char="§"/>
            </a:pPr>
            <a:r>
              <a:rPr lang="en-US" b="1" dirty="0" smtClean="0">
                <a:latin typeface="Arial Black" panose="020B0A04020102020204" charset="0"/>
                <a:cs typeface="Arial Black" panose="020B0A04020102020204" charset="0"/>
              </a:rPr>
              <a:t>Seat </a:t>
            </a:r>
            <a:r>
              <a:rPr lang="en-US" b="1" dirty="0">
                <a:latin typeface="Arial Black" panose="020B0A04020102020204" charset="0"/>
                <a:cs typeface="Arial Black" panose="020B0A04020102020204" charset="0"/>
              </a:rPr>
              <a:t>Model</a:t>
            </a:r>
          </a:p>
          <a:p>
            <a:pPr marL="0" indent="0">
              <a:buFont typeface="Wingdings" pitchFamily="2" charset="2"/>
              <a:buChar char="§"/>
            </a:pPr>
            <a:r>
              <a:rPr lang="en-US" b="1" dirty="0" smtClean="0">
                <a:latin typeface="Arial Black" panose="020B0A04020102020204" charset="0"/>
                <a:cs typeface="Arial Black" panose="020B0A04020102020204" charset="0"/>
              </a:rPr>
              <a:t>Payment </a:t>
            </a:r>
            <a:r>
              <a:rPr lang="en-US" b="1" dirty="0">
                <a:latin typeface="Arial Black" panose="020B0A04020102020204" charset="0"/>
                <a:cs typeface="Arial Black" panose="020B0A04020102020204" charset="0"/>
              </a:rPr>
              <a:t>Model</a:t>
            </a:r>
            <a:r>
              <a:rPr lang="en-US" dirty="0"/>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sp>
        <p:nvSpPr>
          <p:cNvPr id="4" name="Content Placeholder 3"/>
          <p:cNvSpPr>
            <a:spLocks noGrp="1"/>
          </p:cNvSpPr>
          <p:nvPr>
            <p:ph idx="1"/>
          </p:nvPr>
        </p:nvSpPr>
        <p:spPr>
          <a:xfrm>
            <a:off x="193965" y="2860963"/>
            <a:ext cx="8444346" cy="1518912"/>
          </a:xfrm>
        </p:spPr>
        <p:txBody>
          <a:bodyPr/>
          <a:lstStyle/>
          <a:p>
            <a:pPr>
              <a:buFont typeface="Wingdings" pitchFamily="2" charset="2"/>
              <a:buChar char="v"/>
            </a:pPr>
            <a:r>
              <a:rPr lang="en-US" sz="1600" dirty="0" smtClean="0"/>
              <a:t>The structured approach to </a:t>
            </a:r>
            <a:r>
              <a:rPr lang="en-US" sz="1600" dirty="0" err="1" smtClean="0"/>
              <a:t>modelling</a:t>
            </a:r>
            <a:r>
              <a:rPr lang="en-US" sz="1600" dirty="0" smtClean="0"/>
              <a:t> and </a:t>
            </a:r>
            <a:r>
              <a:rPr lang="en-US" sz="1600" dirty="0" err="1" smtClean="0"/>
              <a:t>preesemnting</a:t>
            </a:r>
            <a:r>
              <a:rPr lang="en-US" sz="1600" dirty="0" smtClean="0"/>
              <a:t> results provides stakeholder with valuable insights into the design, implementation ,and impact of the next –gen </a:t>
            </a:r>
            <a:r>
              <a:rPr lang="en-US" sz="1600" dirty="0" err="1" smtClean="0"/>
              <a:t>emploability</a:t>
            </a:r>
            <a:r>
              <a:rPr lang="en-US" sz="1600" dirty="0" smtClean="0"/>
              <a:t> program, supporting evidence –based decision –making and continuous program improvement</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6" name="TextBox 5"/>
          <p:cNvSpPr txBox="1"/>
          <p:nvPr/>
        </p:nvSpPr>
        <p:spPr>
          <a:xfrm>
            <a:off x="353292" y="1717964"/>
            <a:ext cx="8250382" cy="2308324"/>
          </a:xfrm>
          <a:prstGeom prst="rect">
            <a:avLst/>
          </a:prstGeom>
          <a:noFill/>
        </p:spPr>
        <p:txBody>
          <a:bodyPr wrap="square" rtlCol="0">
            <a:spAutoFit/>
          </a:bodyPr>
          <a:lstStyle/>
          <a:p>
            <a:pPr>
              <a:buFont typeface="Wingdings" pitchFamily="2" charset="2"/>
              <a:buChar char="Ø"/>
            </a:pPr>
            <a:r>
              <a:rPr lang="en-US" sz="2400" dirty="0" smtClean="0"/>
              <a:t>The Next Gen Employability  program recognizes the existing gap between the nation’s youth and employment opportunities.</a:t>
            </a:r>
          </a:p>
          <a:p>
            <a:pPr>
              <a:buFont typeface="Wingdings" pitchFamily="2" charset="2"/>
              <a:buChar char="Ø"/>
            </a:pPr>
            <a:r>
              <a:rPr lang="en-US" sz="2400" dirty="0" smtClean="0"/>
              <a:t>The program aims to bridge the gap between industry and higher education by introducing an experimental and hands on training program for the youth of the country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a:t>
            </a:r>
            <a:r>
              <a:rPr lang="en-US" b="1" dirty="0" smtClean="0"/>
              <a:t>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sp>
        <p:nvSpPr>
          <p:cNvPr id="6" name="TextBox 5"/>
          <p:cNvSpPr txBox="1"/>
          <p:nvPr/>
        </p:nvSpPr>
        <p:spPr>
          <a:xfrm>
            <a:off x="381000" y="1246910"/>
            <a:ext cx="7640782" cy="3046988"/>
          </a:xfrm>
          <a:prstGeom prst="rect">
            <a:avLst/>
          </a:prstGeom>
          <a:noFill/>
        </p:spPr>
        <p:txBody>
          <a:bodyPr wrap="square" rtlCol="0">
            <a:spAutoFit/>
          </a:bodyPr>
          <a:lstStyle/>
          <a:p>
            <a:pPr>
              <a:buFont typeface="Wingdings" pitchFamily="2" charset="2"/>
              <a:buChar char="v"/>
            </a:pPr>
            <a:r>
              <a:rPr lang="en-US" sz="1600" dirty="0" smtClean="0"/>
              <a:t>PROGRAM OVERVIEW:A brief description of the program’s objectives and how it helps individuals prepare for the workshop.</a:t>
            </a:r>
          </a:p>
          <a:p>
            <a:pPr>
              <a:buFont typeface="Wingdings" pitchFamily="2" charset="2"/>
              <a:buChar char="v"/>
            </a:pPr>
            <a:r>
              <a:rPr lang="en-US" sz="1600" dirty="0" smtClean="0"/>
              <a:t> DELIVERY </a:t>
            </a:r>
            <a:r>
              <a:rPr lang="en-US" sz="1600" dirty="0" err="1" smtClean="0"/>
              <a:t>FORMAT:Explanation</a:t>
            </a:r>
            <a:r>
              <a:rPr lang="en-US" sz="1600" dirty="0" smtClean="0"/>
              <a:t> of how the program is delivered ,whether it’s through online courses, in- person </a:t>
            </a:r>
            <a:r>
              <a:rPr lang="en-US" sz="1600" dirty="0" err="1" smtClean="0"/>
              <a:t>workshops,or</a:t>
            </a:r>
            <a:r>
              <a:rPr lang="en-US" sz="1600" dirty="0" smtClean="0"/>
              <a:t> a combination of both.</a:t>
            </a:r>
          </a:p>
          <a:p>
            <a:pPr>
              <a:buFont typeface="Wingdings" pitchFamily="2" charset="2"/>
              <a:buChar char="v"/>
            </a:pPr>
            <a:r>
              <a:rPr lang="en-US" sz="1600" dirty="0" smtClean="0"/>
              <a:t>SUPPORT </a:t>
            </a:r>
            <a:r>
              <a:rPr lang="en-US" sz="1600" dirty="0" err="1" smtClean="0"/>
              <a:t>SERVICE:Details</a:t>
            </a:r>
            <a:r>
              <a:rPr lang="en-US" sz="1600" dirty="0" smtClean="0"/>
              <a:t> about any additional support services provided ,such as career </a:t>
            </a:r>
            <a:r>
              <a:rPr lang="en-US" sz="1600" dirty="0" err="1" smtClean="0"/>
              <a:t>counselling</a:t>
            </a:r>
            <a:r>
              <a:rPr lang="en-US" sz="1600" dirty="0" smtClean="0"/>
              <a:t> ,mentorship </a:t>
            </a:r>
            <a:r>
              <a:rPr lang="en-US" sz="1600" dirty="0" err="1" smtClean="0"/>
              <a:t>opportunities,or</a:t>
            </a:r>
            <a:r>
              <a:rPr lang="en-US" sz="1600" dirty="0" smtClean="0"/>
              <a:t> access to job placement </a:t>
            </a:r>
            <a:r>
              <a:rPr lang="en-US" sz="1600" dirty="0" err="1" smtClean="0"/>
              <a:t>assisstance</a:t>
            </a:r>
            <a:r>
              <a:rPr lang="en-US" sz="1600" dirty="0" smtClean="0"/>
              <a:t>.</a:t>
            </a:r>
          </a:p>
          <a:p>
            <a:pPr>
              <a:buFont typeface="Wingdings" pitchFamily="2" charset="2"/>
              <a:buChar char="v"/>
            </a:pPr>
            <a:r>
              <a:rPr lang="en-US" sz="1600" dirty="0" smtClean="0"/>
              <a:t>ENROLLMENT </a:t>
            </a:r>
            <a:r>
              <a:rPr lang="en-US" sz="1600" dirty="0" err="1" smtClean="0"/>
              <a:t>PROCESS:Instruction</a:t>
            </a:r>
            <a:r>
              <a:rPr lang="en-US" sz="1600" dirty="0" smtClean="0"/>
              <a:t> on how to enroll in the </a:t>
            </a:r>
            <a:r>
              <a:rPr lang="en-US" sz="1600" dirty="0" err="1" smtClean="0"/>
              <a:t>program,including</a:t>
            </a:r>
            <a:r>
              <a:rPr lang="en-US" sz="1600" dirty="0" smtClean="0"/>
              <a:t> any </a:t>
            </a:r>
            <a:r>
              <a:rPr lang="en-US" sz="1600" dirty="0" err="1" smtClean="0"/>
              <a:t>prerequisits</a:t>
            </a:r>
            <a:r>
              <a:rPr lang="en-US" sz="1600" dirty="0" smtClean="0"/>
              <a:t> on application </a:t>
            </a:r>
            <a:r>
              <a:rPr lang="en-US" sz="1600" dirty="0" err="1" smtClean="0"/>
              <a:t>reqirements</a:t>
            </a:r>
            <a:r>
              <a:rPr lang="en-US" sz="1600" dirty="0" smtClean="0"/>
              <a:t>.</a:t>
            </a:r>
          </a:p>
          <a:p>
            <a:pPr>
              <a:buFont typeface="Wingdings" pitchFamily="2" charset="2"/>
              <a:buChar char="v"/>
            </a:pPr>
            <a:r>
              <a:rPr lang="en-US" sz="1600" dirty="0" smtClean="0"/>
              <a:t>COST AND FINANCE </a:t>
            </a:r>
            <a:r>
              <a:rPr lang="en-US" sz="1600" dirty="0" err="1" smtClean="0"/>
              <a:t>AID:Transparency</a:t>
            </a:r>
            <a:r>
              <a:rPr lang="en-US" sz="1600" dirty="0" smtClean="0"/>
              <a:t> about the program fees and any </a:t>
            </a:r>
            <a:r>
              <a:rPr lang="en-US" sz="1600" dirty="0" err="1" smtClean="0"/>
              <a:t>availabe</a:t>
            </a:r>
            <a:r>
              <a:rPr lang="en-US" sz="1600" dirty="0" smtClean="0"/>
              <a:t> finance aid or scholarship opportunities for eligible participants.</a:t>
            </a:r>
          </a:p>
          <a:p>
            <a:r>
              <a:rPr lang="en-US" sz="1600" dirty="0" smtClean="0"/>
              <a:t> </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4" name="TextBox 3"/>
          <p:cNvSpPr txBox="1"/>
          <p:nvPr/>
        </p:nvSpPr>
        <p:spPr>
          <a:xfrm>
            <a:off x="699655" y="1558636"/>
            <a:ext cx="8118763" cy="2308324"/>
          </a:xfrm>
          <a:prstGeom prst="rect">
            <a:avLst/>
          </a:prstGeom>
          <a:noFill/>
        </p:spPr>
        <p:txBody>
          <a:bodyPr wrap="square" rtlCol="0">
            <a:spAutoFit/>
          </a:bodyPr>
          <a:lstStyle/>
          <a:p>
            <a:pPr>
              <a:buFont typeface="Wingdings" pitchFamily="2" charset="2"/>
              <a:buChar char="v"/>
            </a:pPr>
            <a:r>
              <a:rPr lang="en-US" sz="1600" dirty="0" smtClean="0"/>
              <a:t>DEPARTMENTS MISSION:A statement outlining department’s mission and goals related to enhancing </a:t>
            </a:r>
            <a:r>
              <a:rPr lang="en-US" sz="1600" dirty="0" err="1" smtClean="0"/>
              <a:t>employobility</a:t>
            </a:r>
            <a:r>
              <a:rPr lang="en-US" sz="1600" dirty="0" smtClean="0"/>
              <a:t> and career readiness among students or participants.</a:t>
            </a:r>
          </a:p>
          <a:p>
            <a:pPr>
              <a:buFont typeface="Wingdings" pitchFamily="2" charset="2"/>
              <a:buChar char="v"/>
            </a:pPr>
            <a:r>
              <a:rPr lang="en-US" sz="1600" dirty="0" smtClean="0"/>
              <a:t>DEPARTMENT </a:t>
            </a:r>
            <a:r>
              <a:rPr lang="en-US" sz="1600" dirty="0" err="1" smtClean="0"/>
              <a:t>LEADERSHIP:Information</a:t>
            </a:r>
            <a:r>
              <a:rPr lang="en-US" sz="1600" dirty="0" smtClean="0"/>
              <a:t> about the departments head or leadership </a:t>
            </a:r>
            <a:r>
              <a:rPr lang="en-US" sz="1600" dirty="0" err="1" smtClean="0"/>
              <a:t>team,including</a:t>
            </a:r>
            <a:r>
              <a:rPr lang="en-US" sz="1600" dirty="0" smtClean="0"/>
              <a:t> their </a:t>
            </a:r>
            <a:r>
              <a:rPr lang="en-US" sz="1600" dirty="0" err="1" smtClean="0"/>
              <a:t>roles,responsibility</a:t>
            </a:r>
            <a:r>
              <a:rPr lang="en-US" sz="1600" dirty="0" smtClean="0"/>
              <a:t> and qualifications.</a:t>
            </a:r>
          </a:p>
          <a:p>
            <a:pPr>
              <a:buFont typeface="Wingdings" pitchFamily="2" charset="2"/>
              <a:buChar char="v"/>
            </a:pPr>
            <a:r>
              <a:rPr lang="en-US" sz="1600" dirty="0" smtClean="0"/>
              <a:t>EVENTS AND </a:t>
            </a:r>
            <a:r>
              <a:rPr lang="en-US" sz="1600" dirty="0" err="1" smtClean="0"/>
              <a:t>WORKSHOPS:Calender</a:t>
            </a:r>
            <a:r>
              <a:rPr lang="en-US" sz="1600" dirty="0" smtClean="0"/>
              <a:t> of </a:t>
            </a:r>
            <a:r>
              <a:rPr lang="en-US" sz="1600" dirty="0" err="1" smtClean="0"/>
              <a:t>events,workshop</a:t>
            </a:r>
            <a:r>
              <a:rPr lang="en-US" sz="1600" dirty="0" smtClean="0"/>
              <a:t>, and </a:t>
            </a:r>
            <a:r>
              <a:rPr lang="en-US" sz="1600" dirty="0" err="1" smtClean="0"/>
              <a:t>seminors</a:t>
            </a:r>
            <a:r>
              <a:rPr lang="en-US" sz="1600" dirty="0" smtClean="0"/>
              <a:t> organized by the department to supplement </a:t>
            </a:r>
            <a:r>
              <a:rPr lang="en-US" sz="1600" dirty="0" err="1" smtClean="0"/>
              <a:t>progrma</a:t>
            </a:r>
            <a:r>
              <a:rPr lang="en-US" sz="1600" dirty="0" smtClean="0"/>
              <a:t> offering and provide additional learning opportunities.</a:t>
            </a:r>
          </a:p>
          <a:p>
            <a:pPr>
              <a:buFont typeface="Wingdings" pitchFamily="2" charset="2"/>
              <a:buChar char="v"/>
            </a:pPr>
            <a:r>
              <a:rPr lang="en-US" sz="1600" dirty="0" smtClean="0"/>
              <a:t>PROGRAM </a:t>
            </a:r>
            <a:r>
              <a:rPr lang="en-US" sz="1600" dirty="0" err="1" smtClean="0"/>
              <a:t>OFFERING:An</a:t>
            </a:r>
            <a:r>
              <a:rPr lang="en-US" sz="1600" dirty="0" smtClean="0"/>
              <a:t> overview of the various employability  programs offered by the department including descriptions of each program and their objectives</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TextBox 2"/>
          <p:cNvSpPr txBox="1"/>
          <p:nvPr/>
        </p:nvSpPr>
        <p:spPr>
          <a:xfrm flipH="1">
            <a:off x="270163" y="1475509"/>
            <a:ext cx="8118763" cy="2554545"/>
          </a:xfrm>
          <a:prstGeom prst="rect">
            <a:avLst/>
          </a:prstGeom>
          <a:noFill/>
        </p:spPr>
        <p:txBody>
          <a:bodyPr wrap="square" rtlCol="0">
            <a:spAutoFit/>
          </a:bodyPr>
          <a:lstStyle/>
          <a:p>
            <a:pPr>
              <a:buFont typeface="Wingdings" pitchFamily="2" charset="2"/>
              <a:buChar char="v"/>
            </a:pPr>
            <a:r>
              <a:rPr lang="en-US" sz="1600" dirty="0" smtClean="0"/>
              <a:t>BLOG </a:t>
            </a:r>
            <a:r>
              <a:rPr lang="en-US" sz="1600" dirty="0" err="1" smtClean="0"/>
              <a:t>POSTS:The</a:t>
            </a:r>
            <a:r>
              <a:rPr lang="en-US" sz="1600" dirty="0" smtClean="0"/>
              <a:t> main content area featuring a list blog sorted by date with the most recent posts appearing </a:t>
            </a:r>
            <a:r>
              <a:rPr lang="en-US" sz="1600" dirty="0" err="1" smtClean="0"/>
              <a:t>first.Each</a:t>
            </a:r>
            <a:r>
              <a:rPr lang="en-US" sz="1600" dirty="0" smtClean="0"/>
              <a:t> post typically includes a title ,author name ,publication date, and a brief excerpt or summary.</a:t>
            </a:r>
          </a:p>
          <a:p>
            <a:pPr>
              <a:buFont typeface="Wingdings" pitchFamily="2" charset="2"/>
              <a:buChar char="v"/>
            </a:pPr>
            <a:r>
              <a:rPr lang="en-US" sz="1600" dirty="0" smtClean="0"/>
              <a:t>COMMENTS SECTION:A section where readers can leave </a:t>
            </a:r>
            <a:r>
              <a:rPr lang="en-US" sz="1600" dirty="0" err="1" smtClean="0"/>
              <a:t>comments,questions</a:t>
            </a:r>
            <a:r>
              <a:rPr lang="en-US" sz="1600" dirty="0" smtClean="0"/>
              <a:t> or feedback on the individual blog posts, </a:t>
            </a:r>
            <a:r>
              <a:rPr lang="en-US" sz="1600" dirty="0" err="1" smtClean="0"/>
              <a:t>fostoring</a:t>
            </a:r>
            <a:r>
              <a:rPr lang="en-US" sz="1600" dirty="0" smtClean="0"/>
              <a:t> engagement and discussion.</a:t>
            </a:r>
          </a:p>
          <a:p>
            <a:pPr>
              <a:buFont typeface="Wingdings" pitchFamily="2" charset="2"/>
              <a:buChar char="v"/>
            </a:pPr>
            <a:r>
              <a:rPr lang="en-US" sz="1600" dirty="0" smtClean="0"/>
              <a:t>SUBSCRIPTION OPTION: Option for readers to subscribe to the blog via email or RSS feed to receive notification of new blog posts .</a:t>
            </a:r>
          </a:p>
          <a:p>
            <a:pPr>
              <a:buFont typeface="Wingdings" pitchFamily="2" charset="2"/>
              <a:buChar char="v"/>
            </a:pPr>
            <a:r>
              <a:rPr lang="en-US" sz="1600" dirty="0" smtClean="0"/>
              <a:t>CALL TO ACTION: </a:t>
            </a:r>
            <a:r>
              <a:rPr lang="en-US" sz="1600" dirty="0" err="1" smtClean="0"/>
              <a:t>Prominents</a:t>
            </a:r>
            <a:r>
              <a:rPr lang="en-US" sz="1600" dirty="0" smtClean="0"/>
              <a:t> button or links encouraging readers to take further action, such as signing up for a newsletter ,downloading a  resources or exploring other areas of the website.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dirty="0"/>
              <a:t>Integration of AI and Machine Learning:</a:t>
            </a:r>
            <a:r>
              <a:rPr lang="en-US" dirty="0"/>
              <a:t> Implementing AI and machine learning algorithms can help in predicting demand for routes, optimizing schedules, and dynamically adjusting ticket prices based on factors like demand, time of booking, and historical data.</a:t>
            </a:r>
          </a:p>
          <a:p>
            <a:endParaRPr lang="en-US" dirty="0"/>
          </a:p>
          <a:p>
            <a:pPr marL="285750" indent="-285750">
              <a:buFont typeface="Wingdings" panose="05000000000000000000" charset="0"/>
              <a:buChar char="q"/>
            </a:pPr>
            <a:r>
              <a:rPr lang="en-US" b="1" dirty="0"/>
              <a:t>Real-time Tracking and Notifications</a:t>
            </a:r>
            <a:r>
              <a:rPr lang="en-US" dirty="0"/>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dirty="0"/>
          </a:p>
          <a:p>
            <a:pPr marL="285750" indent="-285750">
              <a:buFont typeface="Wingdings" panose="05000000000000000000" charset="0"/>
              <a:buChar char="q"/>
            </a:pPr>
            <a:r>
              <a:rPr lang="en-US" b="1" dirty="0"/>
              <a:t>Mobile Ticketing and Contactless Payments: </a:t>
            </a:r>
            <a:r>
              <a:rPr lang="en-US" dirty="0"/>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dirty="0"/>
          </a:p>
          <a:p>
            <a:pPr marL="285750" indent="-285750">
              <a:buFont typeface="Wingdings" panose="05000000000000000000" charset="0"/>
              <a:buChar char="q"/>
            </a:pPr>
            <a:r>
              <a:rPr lang="en-US" b="1" dirty="0"/>
              <a:t>Customer Service Automation:</a:t>
            </a:r>
            <a:r>
              <a:rPr lang="en-US" dirty="0"/>
              <a:t> Implementing </a:t>
            </a:r>
            <a:r>
              <a:rPr lang="en-US" dirty="0" err="1"/>
              <a:t>chatbots</a:t>
            </a:r>
            <a:r>
              <a:rPr lang="en-US" dirty="0"/>
              <a:t> and virtual assistants powered by natural language processing (NLP) can automate customer service inquiries, provide instant responses to frequently asked questions, and assist passengers throughout their journey.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dirty="0">
                <a:solidFill>
                  <a:srgbClr val="374151"/>
                </a:solidFill>
                <a:effectLst/>
                <a:latin typeface="Franklin Gothic Heavy" panose="020B0903020102020204" charset="0"/>
                <a:cs typeface="Franklin Gothic Heavy" panose="020B0903020102020204" charset="0"/>
              </a:rPr>
              <a:t> </a:t>
            </a:r>
            <a:r>
              <a:rPr lang="en-US" b="0" i="0" dirty="0">
                <a:solidFill>
                  <a:srgbClr val="374151"/>
                </a:solidFill>
                <a:effectLst/>
                <a:latin typeface="+mn-lt"/>
                <a:cs typeface="+mn-lt"/>
              </a:rPr>
              <a:t>The proposed solution aims to develop a robust and user-friendly Bus Reservation      System using the </a:t>
            </a:r>
            <a:r>
              <a:rPr lang="en-US" b="0" i="0" dirty="0" err="1">
                <a:solidFill>
                  <a:srgbClr val="374151"/>
                </a:solidFill>
                <a:effectLst/>
                <a:latin typeface="+mn-lt"/>
                <a:cs typeface="+mn-lt"/>
              </a:rPr>
              <a:t>Django</a:t>
            </a:r>
            <a:r>
              <a:rPr lang="en-US" b="0" i="0" dirty="0">
                <a:solidFill>
                  <a:srgbClr val="374151"/>
                </a:solidFill>
                <a:effectLst/>
                <a:latin typeface="+mn-lt"/>
                <a:cs typeface="+mn-lt"/>
              </a:rPr>
              <a:t> framework. </a:t>
            </a:r>
          </a:p>
          <a:p>
            <a:pPr marL="285750" indent="-285750" algn="l">
              <a:lnSpc>
                <a:spcPct val="150000"/>
              </a:lnSpc>
              <a:buFont typeface="Wingdings" panose="05000000000000000000" charset="0"/>
              <a:buChar char="v"/>
            </a:pPr>
            <a:r>
              <a:rPr lang="en-US" b="0" i="0" dirty="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dirty="0">
                <a:solidFill>
                  <a:srgbClr val="374151"/>
                </a:solidFill>
                <a:effectLst/>
                <a:latin typeface="+mn-lt"/>
                <a:cs typeface="+mn-lt"/>
              </a:rPr>
              <a:t> By leveraging </a:t>
            </a:r>
            <a:r>
              <a:rPr lang="en-US" b="0" i="0" dirty="0" err="1">
                <a:solidFill>
                  <a:srgbClr val="374151"/>
                </a:solidFill>
                <a:effectLst/>
                <a:latin typeface="+mn-lt"/>
                <a:cs typeface="+mn-lt"/>
              </a:rPr>
              <a:t>Django's</a:t>
            </a:r>
            <a:r>
              <a:rPr lang="en-US" b="0" i="0" dirty="0">
                <a:solidFill>
                  <a:srgbClr val="374151"/>
                </a:solidFill>
                <a:effectLst/>
                <a:latin typeface="+mn-lt"/>
                <a:cs typeface="+mn-lt"/>
              </a:rPr>
              <a:t>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dirty="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dirty="0">
                <a:solidFill>
                  <a:srgbClr val="374151"/>
                </a:solidFill>
                <a:effectLst/>
                <a:latin typeface="Franklin Gothic Heavy" panose="020B0903020102020204" charset="0"/>
                <a:cs typeface="Franklin Gothic Heavy" panose="020B0903020102020204" charset="0"/>
              </a:rPr>
              <a:t>             </a:t>
            </a:r>
            <a:r>
              <a:rPr lang="en-US" b="0" i="0" dirty="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77</TotalTime>
  <Words>1446</Words>
  <Application>WPS Presentation</Application>
  <PresentationFormat>On-screen Show (16:9)</PresentationFormat>
  <Paragraphs>116</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Default Design</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ammup</cp:lastModifiedBy>
  <cp:revision>26</cp:revision>
  <dcterms:created xsi:type="dcterms:W3CDTF">2024-04-05T06:27:00Z</dcterms:created>
  <dcterms:modified xsi:type="dcterms:W3CDTF">2024-04-07T03:04:13Z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