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charts/chart1.xml" ContentType="application/vnd.openxmlformats-officedocument.drawingml.chart+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4660" autoAdjust="0"/>
  </p:normalViewPr>
  <p:slideViewPr>
    <p:cSldViewPr>
      <p:cViewPr>
        <p:scale>
          <a:sx n="101" d="100"/>
          <a:sy n="10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800" b="0" i="0" u="none" strike="noStrike" baseline="0">
                <a:solidFill>
                  <a:srgbClr val="595959"/>
                </a:solidFill>
                <a:latin typeface="Droid Sans"/>
                <a:ea typeface="Droid Sans"/>
                <a:cs typeface="Lucida Sans"/>
              </a:rPr>
              <a:t>Employee</a:t>
            </a:r>
            <a:r>
              <a:rPr lang="zh-CN" sz="1800" b="0" i="0" u="none" strike="noStrike" baseline="0">
                <a:solidFill>
                  <a:srgbClr val="595959"/>
                </a:solidFill>
                <a:latin typeface="Droid Sans"/>
                <a:ea typeface="Droid Sans"/>
                <a:cs typeface="Lucida Sans"/>
              </a:rPr>
              <a:t> Performance Analysis</a:t>
            </a:r>
          </a:p>
        </c:rich>
      </c:tx>
      <c:layout>
        <c:manualLayout>
          <c:xMode val="edge"/>
          <c:yMode val="edge"/>
          <c:x val="0.25881007"/>
          <c:y val="0.019323671"/>
        </c:manualLayout>
      </c:layout>
      <c:overlay val="0"/>
      <c:spPr>
        <a:noFill/>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Medium</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695621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69755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952150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4990926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197972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9409803"/>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5410138"/>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6770687"/>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3944473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835775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56151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148023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899668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53262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2334301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898971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45135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14052673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488103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657688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3024092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5566702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782599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538942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672807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02635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232484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631252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944465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128535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1959412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e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716464" y="299983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Narmadha 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3122060</a:t>
            </a:r>
            <a:r>
              <a:rPr lang="en-US" altLang="zh-CN" sz="2400" b="0" i="0" u="none" strike="noStrike" kern="1200" cap="none" spc="0" baseline="0">
                <a:solidFill>
                  <a:schemeClr val="tx1"/>
                </a:solidFill>
                <a:latin typeface="Calibri" pitchFamily="0" charset="0"/>
                <a:ea typeface="宋体" pitchFamily="0" charset="0"/>
                <a:cs typeface="Calibri" pitchFamily="0" charset="0"/>
              </a:rPr>
              <a:t>96/unm</a:t>
            </a:r>
            <a:r>
              <a:rPr lang="en-US" altLang="zh-CN" sz="2400" b="0" i="0" u="none" strike="noStrike" kern="1200" cap="none" spc="0" baseline="0">
                <a:solidFill>
                  <a:srgbClr val="000000"/>
                </a:solidFill>
                <a:latin typeface="Plus Jakarta Display" pitchFamily="0" charset="0"/>
                <a:ea typeface="宋体" pitchFamily="0" charset="0"/>
                <a:cs typeface="Calibri" pitchFamily="0" charset="0"/>
              </a:rPr>
              <a:t>295narmadha 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Accounting &amp; Finance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Apollo Arts and Science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2397783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矩形"/>
          <p:cNvSpPr>
            <a:spLocks/>
          </p:cNvSpPr>
          <p:nvPr/>
        </p:nvSpPr>
        <p:spPr>
          <a:xfrm rot="0">
            <a:off x="731213" y="1295399"/>
            <a:ext cx="10058401" cy="4801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宋体" pitchFamily="0" charset="0"/>
                <a:cs typeface="Times New Roman" pitchFamily="18" charset="0"/>
              </a:rPr>
              <a:t>Data Collection:</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Courier New" pitchFamily="49" charset="0"/>
              <a:buChar char="o"/>
            </a:pP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Employee data were collected from Edunet Foundations.</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宋体" pitchFamily="0" charset="0"/>
                <a:cs typeface="Times New Roman" pitchFamily="18" charset="0"/>
              </a:rPr>
              <a:t>Feature Selection:</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Courier New" pitchFamily="49" charset="0"/>
              <a:buChar char="o"/>
            </a:pP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The employee dataset originally had 26 features. </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Courier New" pitchFamily="49" charset="0"/>
              <a:buChar char="o"/>
            </a:pP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We selected 9 important features, including Login ID, First Name, Business Unit, Employee Status, Employee Type, Performance Level, Employee Rating, Gender, and Performance Score.</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2226207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矩形"/>
          <p:cNvSpPr>
            <a:spLocks/>
          </p:cNvSpPr>
          <p:nvPr/>
        </p:nvSpPr>
        <p:spPr>
          <a:xfrm rot="0">
            <a:off x="731213" y="1295399"/>
            <a:ext cx="10058401" cy="43428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Data Cleaning:</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Highlighting Blank Columns: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Use conditional formatting to highlight blank cells.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Navigate to </a:t>
            </a: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Conditional Formatting &gt; Highlight Cell Rules &gt; More Rules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 new formatting dialog box will open).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Select </a:t>
            </a: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Format only cells with</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and choose the </a:t>
            </a: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Blanks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option.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Click on </a:t>
            </a: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Format &gt; Fill &gt; Select Red color</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and then click </a:t>
            </a: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OK</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9295785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8" name="矩形"/>
          <p:cNvSpPr>
            <a:spLocks/>
          </p:cNvSpPr>
          <p:nvPr/>
        </p:nvSpPr>
        <p:spPr>
          <a:xfrm rot="0">
            <a:off x="731213" y="1295399"/>
            <a:ext cx="10058401" cy="43428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Data Cleaning:</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2.Filtering and Removing Blank Columns: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To filter and remove blank columns, select the "Exit Date" column.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Go to </a:t>
            </a: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Sort &amp; Filter &gt; Filter</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filter icon will appear on the Exit Date column. Click on it to filter out blank cells.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blank rows will then be removed from the dataset.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7604274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矩形"/>
          <p:cNvSpPr>
            <a:spLocks/>
          </p:cNvSpPr>
          <p:nvPr/>
        </p:nvSpPr>
        <p:spPr>
          <a:xfrm rot="0">
            <a:off x="490843" y="1219200"/>
            <a:ext cx="11210313" cy="6027611"/>
          </a:xfrm>
          <a:prstGeom prst="rect"/>
          <a:noFill/>
          <a:ln w="12700" cmpd="sng" cap="flat">
            <a:noFill/>
            <a:prstDash val="solid"/>
            <a:round/>
          </a:ln>
        </p:spPr>
        <p:txBody>
          <a:bodyPr vert="horz" wrap="none" lIns="91440" tIns="45720" rIns="91440" bIns="45720" anchor="ctr" anchorCtr="0">
            <a:prstTxWarp prst="textNoShape"/>
            <a:spAutoFit/>
          </a:bodyPr>
          <a:lstStyle/>
          <a:p>
            <a:pPr marL="0" indent="0" algn="l" eaLnBrk="0" fontAlgn="base" latinLnBrk="0" hangingPunct="0">
              <a:lnSpc>
                <a:spcPct val="15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Performance Level:</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eaLnBrk="0" fontAlgn="base" latinLnBrk="0" hangingPunct="0">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Identify the performance level using the following formula:</a:t>
            </a:r>
            <a:br>
              <a:rPr lang="zh-CN" altLang="en-US" sz="24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a:t>
            </a: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IFS(Z8&gt;=5, "Very High", Z8&gt;=4, "High", Z8&gt;=3, "Medium", TRUE, "Low")</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5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Visualization: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Create a Pivot Table: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Go to </a:t>
            </a: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Insert &gt; Pivot Table</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Select the table and range, and choose to create the Pivot Table in a new worksheet.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Pivot Table will be created.</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742950" indent="-285750" algn="l">
              <a:lnSpc>
                <a:spcPct val="15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5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83662367"/>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14</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8"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0" name="矩形"/>
          <p:cNvSpPr>
            <a:spLocks/>
          </p:cNvSpPr>
          <p:nvPr/>
        </p:nvSpPr>
        <p:spPr>
          <a:xfrm rot="0">
            <a:off x="879993" y="965217"/>
            <a:ext cx="8822672" cy="6555641"/>
          </a:xfrm>
          <a:prstGeom prst="rect"/>
          <a:noFill/>
          <a:ln w="12700" cmpd="sng" cap="flat">
            <a:noFill/>
            <a:prstDash val="solid"/>
            <a:round/>
          </a:ln>
        </p:spPr>
        <p:txBody>
          <a:bodyPr vert="horz" wrap="none" lIns="91440" tIns="45720" rIns="91440" bIns="45720" anchor="ctr" anchorCtr="0">
            <a:prstTxWarp prst="textNoShape"/>
            <a:spAutoFit/>
          </a:bodyPr>
          <a:lstStyle/>
          <a:p>
            <a:pPr lvl="1" marL="742950" indent="-285750" algn="l">
              <a:lnSpc>
                <a:spcPct val="100000"/>
              </a:lnSpc>
              <a:spcBef>
                <a:spcPts val="0"/>
              </a:spcBef>
              <a:spcAft>
                <a:spcPts val="0"/>
              </a:spcAft>
              <a:buClrTx/>
              <a:buAutoNum type="arabicPeriod"/>
            </a:pP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514350" indent="-514350" algn="l">
              <a:lnSpc>
                <a:spcPct val="100000"/>
              </a:lnSpc>
              <a:spcBef>
                <a:spcPts val="0"/>
              </a:spcBef>
              <a:spcAft>
                <a:spcPts val="0"/>
              </a:spcAft>
              <a:buClrTx/>
              <a:buAutoNum type="arabicPeriod" startAt="2"/>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Set up the Pivot Table:</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457200" indent="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Select </a:t>
            </a: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Business Unit</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for Rows.</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457200" indent="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Select </a:t>
            </a: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Performance Level</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for Columns.</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457200" indent="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Use </a:t>
            </a: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Gender</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as a filter.</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457200" indent="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Add </a:t>
            </a: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First Name</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as the value.</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45720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514350" indent="-514350" algn="l">
              <a:lnSpc>
                <a:spcPct val="100000"/>
              </a:lnSpc>
              <a:spcBef>
                <a:spcPts val="0"/>
              </a:spcBef>
              <a:spcAft>
                <a:spcPts val="0"/>
              </a:spcAft>
              <a:buClrTx/>
              <a:buAutoNum type="arabicPeriod" startAt="2"/>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Create a Chart:</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457200" indent="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Go to </a:t>
            </a: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Insert &gt; Recommended Charts</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457200" indent="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The chart will be created automatically.</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45720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514350" indent="-514350" algn="l">
              <a:lnSpc>
                <a:spcPct val="100000"/>
              </a:lnSpc>
              <a:spcBef>
                <a:spcPts val="0"/>
              </a:spcBef>
              <a:spcAft>
                <a:spcPts val="0"/>
              </a:spcAft>
              <a:buClrTx/>
              <a:buAutoNum type="arabicPeriod" startAt="2"/>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Name the chart as </a:t>
            </a:r>
            <a:r>
              <a:rPr lang="en-US" altLang="zh-CN" sz="2800" b="1" i="0" u="none" strike="noStrike" kern="1200" cap="none" spc="0" baseline="0">
                <a:solidFill>
                  <a:schemeClr val="tx1"/>
                </a:solidFill>
                <a:latin typeface="Times New Roman" pitchFamily="18" charset="0"/>
                <a:ea typeface="宋体" pitchFamily="0" charset="0"/>
                <a:cs typeface="Times New Roman" pitchFamily="18" charset="0"/>
              </a:rPr>
              <a:t>"Employee Performance Analysis"</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45720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lvl="1" marL="457200" indent="0" algn="l">
              <a:lnSpc>
                <a:spcPct val="100000"/>
              </a:lnSpc>
              <a:spcBef>
                <a:spcPts val="0"/>
              </a:spcBef>
              <a:spcAft>
                <a:spcPts val="0"/>
              </a:spcAft>
              <a:buNone/>
            </a:pP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51218569"/>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5"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15</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7" name="图表"/>
          <p:cNvGraphicFramePr/>
          <p:nvPr/>
        </p:nvGraphicFramePr>
        <p:xfrm>
          <a:off x="1143000" y="1291975"/>
          <a:ext cx="7924800" cy="460057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423112092"/>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9" name="矩形"/>
          <p:cNvSpPr>
            <a:spLocks/>
          </p:cNvSpPr>
          <p:nvPr/>
        </p:nvSpPr>
        <p:spPr>
          <a:xfrm rot="0">
            <a:off x="755332" y="1709871"/>
            <a:ext cx="9379269" cy="2806987"/>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5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conclusion from this chart is that the majority of employees across the business units fall into the "Medium" performance level, indicating overall average performance. However, there are also noticeable variations, with some units showing higher numbers of "Low" and "Very High" performers, suggesting that targeted interventions may be needed to address these disparities and optimize performance across all levels.</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1790889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2122413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2244153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945652" y="1695450"/>
            <a:ext cx="6102847" cy="36347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5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Organizations often face challenges in efficiently analyzing employee performance due to scattered data and lack of streamlined tools.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By utilizing Excel for Employee Performance Analysis, we aim to create a simple yet powerful tool that enables accurate measurement, visualization, and insights into employee performance, aiding in better decision-making and resource management.</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676758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1219200" y="1909286"/>
            <a:ext cx="6102848" cy="230600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project involves developing an Excel-based tool for Employee Performance Analysis. This tool will streamline data management, enable performance measurement, and provide visual insights, helping organizations make informed decisions to optimize workforce productivity and development.</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2399766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1" name="图片" descr="Annual Employee Performance Appraisals | Human Resources"/>
          <p:cNvPicPr>
            <a:picLocks noChangeAspect="1"/>
          </p:cNvPicPr>
          <p:nvPr/>
        </p:nvPicPr>
        <p:blipFill>
          <a:blip r:embed="rId2" cstate="print"/>
          <a:stretch>
            <a:fillRect/>
          </a:stretch>
        </p:blipFill>
        <p:spPr>
          <a:xfrm rot="0">
            <a:off x="1066800" y="1388004"/>
            <a:ext cx="6705600" cy="5181218"/>
          </a:xfrm>
          <a:prstGeom prst="rect"/>
          <a:noFill/>
          <a:ln w="12700" cmpd="sng" cap="flat">
            <a:noFill/>
            <a:prstDash val="solid"/>
            <a:miter/>
          </a:ln>
        </p:spPr>
      </p:pic>
    </p:spTree>
    <p:extLst>
      <p:ext uri="{BB962C8B-B14F-4D97-AF65-F5344CB8AC3E}">
        <p14:creationId xmlns:p14="http://schemas.microsoft.com/office/powerpoint/2010/main" val="20083511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2971799" y="1695450"/>
            <a:ext cx="6381750" cy="4448013"/>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50000"/>
              </a:lnSpc>
              <a:spcBef>
                <a:spcPts val="0"/>
              </a:spcBef>
              <a:spcAft>
                <a:spcPts val="0"/>
              </a:spcAft>
              <a:buFont typeface="Courier New" pitchFamily="49" charset="0"/>
              <a:buChar char="o"/>
            </a:pPr>
            <a:r>
              <a:rPr lang="en-US" altLang="zh-CN" sz="3200" b="0" i="0" u="none" strike="noStrike" kern="1200" cap="none" spc="0" baseline="0">
                <a:solidFill>
                  <a:schemeClr val="tx1"/>
                </a:solidFill>
                <a:latin typeface="Calibri" pitchFamily="0" charset="0"/>
                <a:ea typeface="宋体" pitchFamily="0" charset="0"/>
                <a:cs typeface="Calibri" pitchFamily="0" charset="0"/>
              </a:rPr>
              <a:t>Highlighting - Features</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50000"/>
              </a:lnSpc>
              <a:spcBef>
                <a:spcPts val="0"/>
              </a:spcBef>
              <a:spcAft>
                <a:spcPts val="0"/>
              </a:spcAft>
              <a:buFont typeface="Courier New" pitchFamily="49" charset="0"/>
              <a:buChar char="o"/>
            </a:pPr>
            <a:r>
              <a:rPr lang="en-US" altLang="zh-CN" sz="3200" b="0" i="0" u="none" strike="noStrike" kern="1200" cap="none" spc="0" baseline="0">
                <a:solidFill>
                  <a:schemeClr val="tx1"/>
                </a:solidFill>
                <a:latin typeface="Calibri" pitchFamily="0" charset="0"/>
                <a:ea typeface="宋体" pitchFamily="0" charset="0"/>
                <a:cs typeface="Calibri" pitchFamily="0" charset="0"/>
              </a:rPr>
              <a:t>Conditional Formatting – Missing </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50000"/>
              </a:lnSpc>
              <a:spcBef>
                <a:spcPts val="0"/>
              </a:spcBef>
              <a:spcAft>
                <a:spcPts val="0"/>
              </a:spcAft>
              <a:buFont typeface="Courier New" pitchFamily="49" charset="0"/>
              <a:buChar char="o"/>
            </a:pPr>
            <a:r>
              <a:rPr lang="en-US" altLang="zh-CN" sz="3200" b="0" i="0" u="none" strike="noStrike" kern="1200" cap="none" spc="0" baseline="0">
                <a:solidFill>
                  <a:schemeClr val="tx1"/>
                </a:solidFill>
                <a:latin typeface="Calibri" pitchFamily="0" charset="0"/>
                <a:ea typeface="宋体" pitchFamily="0" charset="0"/>
                <a:cs typeface="Calibri" pitchFamily="0" charset="0"/>
              </a:rPr>
              <a:t>Filter – Remove </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50000"/>
              </a:lnSpc>
              <a:spcBef>
                <a:spcPts val="0"/>
              </a:spcBef>
              <a:spcAft>
                <a:spcPts val="0"/>
              </a:spcAft>
              <a:buFont typeface="Courier New" pitchFamily="49" charset="0"/>
              <a:buChar char="o"/>
            </a:pPr>
            <a:r>
              <a:rPr lang="en-US" altLang="zh-CN" sz="3200" b="0" i="0" u="none" strike="noStrike" kern="1200" cap="none" spc="0" baseline="0">
                <a:solidFill>
                  <a:schemeClr val="tx1"/>
                </a:solidFill>
                <a:latin typeface="Calibri" pitchFamily="0" charset="0"/>
                <a:ea typeface="宋体" pitchFamily="0" charset="0"/>
                <a:cs typeface="Calibri" pitchFamily="0" charset="0"/>
              </a:rPr>
              <a:t>Formula - Performance </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50000"/>
              </a:lnSpc>
              <a:spcBef>
                <a:spcPts val="0"/>
              </a:spcBef>
              <a:spcAft>
                <a:spcPts val="0"/>
              </a:spcAft>
              <a:buFont typeface="Courier New" pitchFamily="49" charset="0"/>
              <a:buChar char="o"/>
            </a:pPr>
            <a:r>
              <a:rPr lang="en-US" altLang="zh-CN" sz="3200" b="0" i="0" u="none" strike="noStrike" kern="1200" cap="none" spc="0" baseline="0">
                <a:solidFill>
                  <a:schemeClr val="tx1"/>
                </a:solidFill>
                <a:latin typeface="Calibri" pitchFamily="0" charset="0"/>
                <a:ea typeface="宋体" pitchFamily="0" charset="0"/>
                <a:cs typeface="Calibri" pitchFamily="0" charset="0"/>
              </a:rPr>
              <a:t>Pivot Table – Summary</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50000"/>
              </a:lnSpc>
              <a:spcBef>
                <a:spcPts val="0"/>
              </a:spcBef>
              <a:spcAft>
                <a:spcPts val="0"/>
              </a:spcAft>
              <a:buFont typeface="Courier New" pitchFamily="49" charset="0"/>
              <a:buChar char="o"/>
            </a:pPr>
            <a:r>
              <a:rPr lang="en-US" altLang="zh-CN" sz="3200" b="0" i="0" u="none" strike="noStrike" kern="1200" cap="none" spc="0" baseline="0">
                <a:solidFill>
                  <a:schemeClr val="tx1"/>
                </a:solidFill>
                <a:latin typeface="Calibri" pitchFamily="0" charset="0"/>
                <a:ea typeface="宋体" pitchFamily="0" charset="0"/>
                <a:cs typeface="Calibri" pitchFamily="0" charset="0"/>
              </a:rPr>
              <a:t>Graph – Data visualization</a:t>
            </a:r>
            <a:endParaRPr lang="zh-CN" altLang="en-US" sz="32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4645376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990600" y="1143634"/>
            <a:ext cx="8458200" cy="604627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Dataset – Edunet Foundations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5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26 – Features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5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9 – Features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ID – Numerical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Calibri" pitchFamily="0" charset="0"/>
                <a:ea typeface="宋体" pitchFamily="0" charset="0"/>
                <a:cs typeface="Calibri" pitchFamily="0" charset="0"/>
              </a:rPr>
              <a:t>Name – Text format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Type – Text format (Full time/contract/Part time)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Calibri" pitchFamily="0" charset="0"/>
                <a:ea typeface="宋体" pitchFamily="0" charset="0"/>
                <a:cs typeface="Calibri" pitchFamily="0" charset="0"/>
              </a:rPr>
              <a:t>Performance level – Text format (Very High/ High /Medium/ Low)</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Calibri" pitchFamily="0" charset="0"/>
                <a:ea typeface="宋体" pitchFamily="0" charset="0"/>
                <a:cs typeface="Calibri" pitchFamily="0" charset="0"/>
              </a:rPr>
              <a:t>Gender – Male/Female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Rating – Numerical data (1 to 5)</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Calibri" pitchFamily="0" charset="0"/>
                <a:ea typeface="宋体" pitchFamily="0" charset="0"/>
                <a:cs typeface="Calibri" pitchFamily="0" charset="0"/>
              </a:rPr>
              <a:t>Performance Score – Text (Exceeds/Fully meet/Need Improvement)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Classification Type – Text Format(Full time, Part time , Temporary)</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Calibri" pitchFamily="0" charset="0"/>
                <a:ea typeface="宋体" pitchFamily="0" charset="0"/>
                <a:cs typeface="Calibri" pitchFamily="0" charset="0"/>
              </a:rPr>
              <a:t>Business Unit - Text</a:t>
            </a:r>
            <a:br>
              <a:rPr lang="zh-CN" altLang="en-US" sz="2000" b="0" i="0" u="none" strike="noStrike" kern="1200" cap="none" spc="0" baseline="0">
                <a:solidFill>
                  <a:schemeClr val="tx1"/>
                </a:solidFill>
                <a:latin typeface="Calibri" pitchFamily="0" charset="0"/>
                <a:ea typeface="宋体" pitchFamily="0" charset="0"/>
                <a:cs typeface="Calibri" pitchFamily="0" charset="0"/>
              </a:rPr>
            </a:b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9546910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7"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0" name="矩形"/>
          <p:cNvSpPr>
            <a:spLocks/>
          </p:cNvSpPr>
          <p:nvPr/>
        </p:nvSpPr>
        <p:spPr>
          <a:xfrm rot="0">
            <a:off x="913925" y="1753582"/>
            <a:ext cx="8382000" cy="22320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3200" b="0" i="0" u="none" strike="noStrike" kern="1200" cap="none" spc="0" baseline="0">
                <a:solidFill>
                  <a:schemeClr val="tx1"/>
                </a:solidFill>
                <a:latin typeface="Calibri" pitchFamily="0" charset="0"/>
                <a:ea typeface="宋体" pitchFamily="0" charset="0"/>
                <a:cs typeface="Calibri" pitchFamily="0" charset="0"/>
              </a:rPr>
              <a:t>Formula </a:t>
            </a:r>
            <a:r>
              <a:rPr lang="en-US" altLang="zh-CN" sz="3200" b="1" i="0" u="none" strike="noStrike" kern="1200" cap="none" spc="0" baseline="0">
                <a:solidFill>
                  <a:schemeClr val="tx1"/>
                </a:solidFill>
                <a:latin typeface="Calibri" pitchFamily="0" charset="0"/>
                <a:ea typeface="宋体" pitchFamily="0" charset="0"/>
                <a:cs typeface="Calibri" pitchFamily="0" charset="0"/>
              </a:rPr>
              <a:t>=IFS(z8&gt;=5,”Very High”,z8&gt;=4,”High”,Z8&gt;=3,”Medium”,True,”Low”)</a:t>
            </a:r>
            <a:endParaRPr lang="en-US" altLang="zh-CN" sz="32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50000"/>
              </a:lnSpc>
              <a:spcBef>
                <a:spcPts val="0"/>
              </a:spcBef>
              <a:spcAft>
                <a:spcPts val="0"/>
              </a:spcAft>
              <a:buNone/>
            </a:pPr>
            <a:endParaRPr lang="zh-CN" altLang="en-US" sz="32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850236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347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24</cp:revision>
  <dcterms:created xsi:type="dcterms:W3CDTF">2024-03-29T15:07:22Z</dcterms:created>
  <dcterms:modified xsi:type="dcterms:W3CDTF">2024-09-01T02:34:12Z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