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4" r:id="rId12"/>
    <p:sldId id="2146847063" r:id="rId13"/>
    <p:sldId id="2146847065" r:id="rId14"/>
    <p:sldId id="2146847066" r:id="rId15"/>
    <p:sldId id="268" r:id="rId16"/>
    <p:sldId id="2146847062"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68D25-C778-6F23-6DD5-7415EFD938B8}" v="15" dt="2025-07-29T14:39:09.833"/>
    <p1510:client id="{B4DD20A5-3394-44BF-BFB7-A9313EF0B694}" v="13" dt="2025-07-29T14:29:00.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madha R" userId="551f384475ef8720" providerId="LiveId" clId="{B4DD20A5-3394-44BF-BFB7-A9313EF0B694}"/>
    <pc:docChg chg="custSel addSld modSld sldOrd">
      <pc:chgData name="Narmadha R" userId="551f384475ef8720" providerId="LiveId" clId="{B4DD20A5-3394-44BF-BFB7-A9313EF0B694}" dt="2025-07-29T14:31:20.867" v="121" actId="5793"/>
      <pc:docMkLst>
        <pc:docMk/>
      </pc:docMkLst>
      <pc:sldChg chg="modSp mod">
        <pc:chgData name="Narmadha R" userId="551f384475ef8720" providerId="LiveId" clId="{B4DD20A5-3394-44BF-BFB7-A9313EF0B694}" dt="2025-07-29T14:22:21.765" v="61" actId="207"/>
        <pc:sldMkLst>
          <pc:docMk/>
          <pc:sldMk cId="3202024527" sldId="265"/>
        </pc:sldMkLst>
        <pc:spChg chg="mod">
          <ac:chgData name="Narmadha R" userId="551f384475ef8720" providerId="LiveId" clId="{B4DD20A5-3394-44BF-BFB7-A9313EF0B694}" dt="2025-07-29T14:22:21.765" v="61" actId="207"/>
          <ac:spMkLst>
            <pc:docMk/>
            <pc:sldMk cId="3202024527" sldId="265"/>
            <ac:spMk id="2" creationId="{C4FFAF3C-BA60-9181-132C-C36C403AAEA7}"/>
          </ac:spMkLst>
        </pc:spChg>
      </pc:sldChg>
      <pc:sldChg chg="modSp mod">
        <pc:chgData name="Narmadha R" userId="551f384475ef8720" providerId="LiveId" clId="{B4DD20A5-3394-44BF-BFB7-A9313EF0B694}" dt="2025-07-29T14:22:58.513" v="63" actId="207"/>
        <pc:sldMkLst>
          <pc:docMk/>
          <pc:sldMk cId="4154508776" sldId="266"/>
        </pc:sldMkLst>
        <pc:spChg chg="mod">
          <ac:chgData name="Narmadha R" userId="551f384475ef8720" providerId="LiveId" clId="{B4DD20A5-3394-44BF-BFB7-A9313EF0B694}" dt="2025-07-29T14:22:58.513" v="63" actId="207"/>
          <ac:spMkLst>
            <pc:docMk/>
            <pc:sldMk cId="4154508776" sldId="266"/>
            <ac:spMk id="19" creationId="{5B52E4BA-E5FB-78C1-05AC-680D26924C31}"/>
          </ac:spMkLst>
        </pc:spChg>
      </pc:sldChg>
      <pc:sldChg chg="addSp delSp modSp">
        <pc:chgData name="Narmadha R" userId="551f384475ef8720" providerId="LiveId" clId="{B4DD20A5-3394-44BF-BFB7-A9313EF0B694}" dt="2025-07-29T12:29:55.902" v="5" actId="931"/>
        <pc:sldMkLst>
          <pc:docMk/>
          <pc:sldMk cId="1483293388" sldId="267"/>
        </pc:sldMkLst>
        <pc:spChg chg="del">
          <ac:chgData name="Narmadha R" userId="551f384475ef8720" providerId="LiveId" clId="{B4DD20A5-3394-44BF-BFB7-A9313EF0B694}" dt="2025-07-29T12:29:55.902" v="5" actId="931"/>
          <ac:spMkLst>
            <pc:docMk/>
            <pc:sldMk cId="1483293388" sldId="267"/>
            <ac:spMk id="2" creationId="{D3304455-6802-6CA9-8475-2F6DD1B8D409}"/>
          </ac:spMkLst>
        </pc:spChg>
        <pc:picChg chg="add mod">
          <ac:chgData name="Narmadha R" userId="551f384475ef8720" providerId="LiveId" clId="{B4DD20A5-3394-44BF-BFB7-A9313EF0B694}" dt="2025-07-29T12:29:55.902" v="5" actId="931"/>
          <ac:picMkLst>
            <pc:docMk/>
            <pc:sldMk cId="1483293388" sldId="267"/>
            <ac:picMk id="4" creationId="{BD3320A3-EC27-7E03-E1BF-7E96C8A3F806}"/>
          </ac:picMkLst>
        </pc:picChg>
      </pc:sldChg>
      <pc:sldChg chg="modSp mod">
        <pc:chgData name="Narmadha R" userId="551f384475ef8720" providerId="LiveId" clId="{B4DD20A5-3394-44BF-BFB7-A9313EF0B694}" dt="2025-07-29T14:23:11.610" v="64" actId="207"/>
        <pc:sldMkLst>
          <pc:docMk/>
          <pc:sldMk cId="3183315129" sldId="268"/>
        </pc:sldMkLst>
        <pc:spChg chg="mod">
          <ac:chgData name="Narmadha R" userId="551f384475ef8720" providerId="LiveId" clId="{B4DD20A5-3394-44BF-BFB7-A9313EF0B694}" dt="2025-07-29T14:23:11.610" v="64" actId="207"/>
          <ac:spMkLst>
            <pc:docMk/>
            <pc:sldMk cId="3183315129" sldId="268"/>
            <ac:spMk id="2" creationId="{005E46AB-32C4-4B57-A2B1-50738A64BE1B}"/>
          </ac:spMkLst>
        </pc:spChg>
      </pc:sldChg>
      <pc:sldChg chg="modSp mod">
        <pc:chgData name="Narmadha R" userId="551f384475ef8720" providerId="LiveId" clId="{B4DD20A5-3394-44BF-BFB7-A9313EF0B694}" dt="2025-07-29T14:31:20.867" v="121" actId="5793"/>
        <pc:sldMkLst>
          <pc:docMk/>
          <pc:sldMk cId="728950222" sldId="269"/>
        </pc:sldMkLst>
        <pc:spChg chg="mod">
          <ac:chgData name="Narmadha R" userId="551f384475ef8720" providerId="LiveId" clId="{B4DD20A5-3394-44BF-BFB7-A9313EF0B694}" dt="2025-07-29T14:31:20.867" v="121" actId="5793"/>
          <ac:spMkLst>
            <pc:docMk/>
            <pc:sldMk cId="728950222" sldId="269"/>
            <ac:spMk id="12" creationId="{8B05C656-9EA3-8C2C-EA92-140FF51D276A}"/>
          </ac:spMkLst>
        </pc:spChg>
      </pc:sldChg>
      <pc:sldChg chg="modSp mod">
        <pc:chgData name="Narmadha R" userId="551f384475ef8720" providerId="LiveId" clId="{B4DD20A5-3394-44BF-BFB7-A9313EF0B694}" dt="2025-07-29T14:23:35.408" v="66" actId="207"/>
        <pc:sldMkLst>
          <pc:docMk/>
          <pc:sldMk cId="2994370567" sldId="2146847062"/>
        </pc:sldMkLst>
        <pc:spChg chg="mod">
          <ac:chgData name="Narmadha R" userId="551f384475ef8720" providerId="LiveId" clId="{B4DD20A5-3394-44BF-BFB7-A9313EF0B694}" dt="2025-07-29T14:23:35.408" v="66" actId="207"/>
          <ac:spMkLst>
            <pc:docMk/>
            <pc:sldMk cId="2994370567" sldId="2146847062"/>
            <ac:spMk id="30" creationId="{9F808234-E585-914E-B310-DCD354671899}"/>
          </ac:spMkLst>
        </pc:spChg>
      </pc:sldChg>
      <pc:sldChg chg="addSp delSp modSp new mod">
        <pc:chgData name="Narmadha R" userId="551f384475ef8720" providerId="LiveId" clId="{B4DD20A5-3394-44BF-BFB7-A9313EF0B694}" dt="2025-07-29T12:31:13.316" v="16" actId="14100"/>
        <pc:sldMkLst>
          <pc:docMk/>
          <pc:sldMk cId="2858630910" sldId="2146847063"/>
        </pc:sldMkLst>
        <pc:spChg chg="add del mod">
          <ac:chgData name="Narmadha R" userId="551f384475ef8720" providerId="LiveId" clId="{B4DD20A5-3394-44BF-BFB7-A9313EF0B694}" dt="2025-07-29T12:30:52.838" v="12"/>
          <ac:spMkLst>
            <pc:docMk/>
            <pc:sldMk cId="2858630910" sldId="2146847063"/>
            <ac:spMk id="2" creationId="{DA8105E2-7DAB-5A71-0A58-3267AC58052C}"/>
          </ac:spMkLst>
        </pc:spChg>
        <pc:picChg chg="add mod">
          <ac:chgData name="Narmadha R" userId="551f384475ef8720" providerId="LiveId" clId="{B4DD20A5-3394-44BF-BFB7-A9313EF0B694}" dt="2025-07-29T12:31:13.316" v="16" actId="14100"/>
          <ac:picMkLst>
            <pc:docMk/>
            <pc:sldMk cId="2858630910" sldId="2146847063"/>
            <ac:picMk id="4" creationId="{8A0F94C8-7CAF-48E6-5AE5-2D7BD51C86D6}"/>
          </ac:picMkLst>
        </pc:picChg>
      </pc:sldChg>
      <pc:sldChg chg="addSp delSp modSp new mod ord">
        <pc:chgData name="Narmadha R" userId="551f384475ef8720" providerId="LiveId" clId="{B4DD20A5-3394-44BF-BFB7-A9313EF0B694}" dt="2025-07-29T12:33:29.310" v="34" actId="14100"/>
        <pc:sldMkLst>
          <pc:docMk/>
          <pc:sldMk cId="2402876035" sldId="2146847064"/>
        </pc:sldMkLst>
        <pc:spChg chg="add del mod">
          <ac:chgData name="Narmadha R" userId="551f384475ef8720" providerId="LiveId" clId="{B4DD20A5-3394-44BF-BFB7-A9313EF0B694}" dt="2025-07-29T12:31:57.616" v="23"/>
          <ac:spMkLst>
            <pc:docMk/>
            <pc:sldMk cId="2402876035" sldId="2146847064"/>
            <ac:spMk id="2" creationId="{CF4E13AF-2794-6217-4E6F-52FCBF21B742}"/>
          </ac:spMkLst>
        </pc:spChg>
        <pc:spChg chg="add del mod">
          <ac:chgData name="Narmadha R" userId="551f384475ef8720" providerId="LiveId" clId="{B4DD20A5-3394-44BF-BFB7-A9313EF0B694}" dt="2025-07-29T12:33:12.615" v="30"/>
          <ac:spMkLst>
            <pc:docMk/>
            <pc:sldMk cId="2402876035" sldId="2146847064"/>
            <ac:spMk id="3" creationId="{DD7AE601-7352-688C-D088-8211EE846062}"/>
          </ac:spMkLst>
        </pc:spChg>
        <pc:picChg chg="add mod">
          <ac:chgData name="Narmadha R" userId="551f384475ef8720" providerId="LiveId" clId="{B4DD20A5-3394-44BF-BFB7-A9313EF0B694}" dt="2025-07-29T12:33:29.310" v="34" actId="14100"/>
          <ac:picMkLst>
            <pc:docMk/>
            <pc:sldMk cId="2402876035" sldId="2146847064"/>
            <ac:picMk id="5" creationId="{E9A9D636-EA9B-A47C-82BA-0683E3D7365A}"/>
          </ac:picMkLst>
        </pc:picChg>
      </pc:sldChg>
      <pc:sldChg chg="addSp delSp modSp new mod">
        <pc:chgData name="Narmadha R" userId="551f384475ef8720" providerId="LiveId" clId="{B4DD20A5-3394-44BF-BFB7-A9313EF0B694}" dt="2025-07-29T12:37:41.189" v="50"/>
        <pc:sldMkLst>
          <pc:docMk/>
          <pc:sldMk cId="3335900178" sldId="2146847065"/>
        </pc:sldMkLst>
        <pc:spChg chg="add del mod">
          <ac:chgData name="Narmadha R" userId="551f384475ef8720" providerId="LiveId" clId="{B4DD20A5-3394-44BF-BFB7-A9313EF0B694}" dt="2025-07-29T12:36:21.137" v="40"/>
          <ac:spMkLst>
            <pc:docMk/>
            <pc:sldMk cId="3335900178" sldId="2146847065"/>
            <ac:spMk id="2" creationId="{82490A7B-66B8-D514-B407-BEFE7C5DAE5F}"/>
          </ac:spMkLst>
        </pc:spChg>
        <pc:spChg chg="add del mod">
          <ac:chgData name="Narmadha R" userId="551f384475ef8720" providerId="LiveId" clId="{B4DD20A5-3394-44BF-BFB7-A9313EF0B694}" dt="2025-07-29T12:36:21.137" v="38" actId="478"/>
          <ac:spMkLst>
            <pc:docMk/>
            <pc:sldMk cId="3335900178" sldId="2146847065"/>
            <ac:spMk id="3" creationId="{FC1828C3-A923-DC7B-1C27-C0D438DA114B}"/>
          </ac:spMkLst>
        </pc:spChg>
        <pc:spChg chg="add del mod">
          <ac:chgData name="Narmadha R" userId="551f384475ef8720" providerId="LiveId" clId="{B4DD20A5-3394-44BF-BFB7-A9313EF0B694}" dt="2025-07-29T12:37:41.189" v="50"/>
          <ac:spMkLst>
            <pc:docMk/>
            <pc:sldMk cId="3335900178" sldId="2146847065"/>
            <ac:spMk id="4" creationId="{EA7E5FD9-111F-E86C-536A-5B647D684010}"/>
          </ac:spMkLst>
        </pc:spChg>
        <pc:picChg chg="add mod">
          <ac:chgData name="Narmadha R" userId="551f384475ef8720" providerId="LiveId" clId="{B4DD20A5-3394-44BF-BFB7-A9313EF0B694}" dt="2025-07-29T12:37:32.641" v="47" actId="14100"/>
          <ac:picMkLst>
            <pc:docMk/>
            <pc:sldMk cId="3335900178" sldId="2146847065"/>
            <ac:picMk id="6" creationId="{4A0DEE33-9D94-1279-180B-937D66D79C57}"/>
          </ac:picMkLst>
        </pc:picChg>
      </pc:sldChg>
      <pc:sldChg chg="addSp delSp modSp new mod">
        <pc:chgData name="Narmadha R" userId="551f384475ef8720" providerId="LiveId" clId="{B4DD20A5-3394-44BF-BFB7-A9313EF0B694}" dt="2025-07-29T12:40:41.613" v="59"/>
        <pc:sldMkLst>
          <pc:docMk/>
          <pc:sldMk cId="1930035125" sldId="2146847066"/>
        </pc:sldMkLst>
        <pc:spChg chg="add del mod">
          <ac:chgData name="Narmadha R" userId="551f384475ef8720" providerId="LiveId" clId="{B4DD20A5-3394-44BF-BFB7-A9313EF0B694}" dt="2025-07-29T12:40:41.613" v="59"/>
          <ac:spMkLst>
            <pc:docMk/>
            <pc:sldMk cId="1930035125" sldId="2146847066"/>
            <ac:spMk id="2" creationId="{96F34284-240A-7764-72BC-92A761CD3140}"/>
          </ac:spMkLst>
        </pc:spChg>
        <pc:picChg chg="add mod">
          <ac:chgData name="Narmadha R" userId="551f384475ef8720" providerId="LiveId" clId="{B4DD20A5-3394-44BF-BFB7-A9313EF0B694}" dt="2025-07-29T12:40:39.495" v="57" actId="14100"/>
          <ac:picMkLst>
            <pc:docMk/>
            <pc:sldMk cId="1930035125" sldId="2146847066"/>
            <ac:picMk id="4" creationId="{5B48EA84-19AC-2A89-EB46-070002681E76}"/>
          </ac:picMkLst>
        </pc:picChg>
      </pc:sldChg>
    </pc:docChg>
  </pc:docChgLst>
  <pc:docChgLst>
    <pc:chgData name="Guest User" providerId="Windows Live" clId="Web-{1A468D25-C778-6F23-6DD5-7415EFD938B8}"/>
    <pc:docChg chg="modSld">
      <pc:chgData name="Guest User" userId="" providerId="Windows Live" clId="Web-{1A468D25-C778-6F23-6DD5-7415EFD938B8}" dt="2025-07-29T14:39:09.833" v="18" actId="20577"/>
      <pc:docMkLst>
        <pc:docMk/>
      </pc:docMkLst>
      <pc:sldChg chg="modSp">
        <pc:chgData name="Guest User" userId="" providerId="Windows Live" clId="Web-{1A468D25-C778-6F23-6DD5-7415EFD938B8}" dt="2025-07-29T14:39:09.833" v="18" actId="20577"/>
        <pc:sldMkLst>
          <pc:docMk/>
          <pc:sldMk cId="728950222" sldId="269"/>
        </pc:sldMkLst>
        <pc:spChg chg="mod">
          <ac:chgData name="Guest User" userId="" providerId="Windows Live" clId="Web-{1A468D25-C778-6F23-6DD5-7415EFD938B8}" dt="2025-07-29T14:39:09.833" v="18" actId="20577"/>
          <ac:spMkLst>
            <pc:docMk/>
            <pc:sldMk cId="728950222" sldId="269"/>
            <ac:spMk id="12" creationId="{8B05C656-9EA3-8C2C-EA92-140FF51D27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Network Intrusion Detection using Machine Learning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name-Narmadha R</a:t>
            </a:r>
          </a:p>
          <a:p>
            <a:r>
              <a:rPr lang="en-US" sz="2000" b="1" dirty="0">
                <a:solidFill>
                  <a:schemeClr val="accent1">
                    <a:lumMod val="75000"/>
                  </a:schemeClr>
                </a:solidFill>
                <a:latin typeface="Arial"/>
                <a:cs typeface="Arial"/>
              </a:rPr>
              <a:t>College name-Seshadripuram Degree College</a:t>
            </a:r>
          </a:p>
          <a:p>
            <a:r>
              <a:rPr lang="en-US" sz="2000" b="1" dirty="0">
                <a:solidFill>
                  <a:schemeClr val="accent1">
                    <a:lumMod val="75000"/>
                  </a:schemeClr>
                </a:solidFill>
                <a:latin typeface="Arial"/>
                <a:cs typeface="Arial"/>
              </a:rPr>
              <a:t>Department-BCA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0DEE33-9D94-1279-180B-937D66D79C57}"/>
              </a:ext>
            </a:extLst>
          </p:cNvPr>
          <p:cNvPicPr>
            <a:picLocks noChangeAspect="1"/>
          </p:cNvPicPr>
          <p:nvPr/>
        </p:nvPicPr>
        <p:blipFill>
          <a:blip r:embed="rId2"/>
          <a:stretch>
            <a:fillRect/>
          </a:stretch>
        </p:blipFill>
        <p:spPr>
          <a:xfrm>
            <a:off x="462115" y="747712"/>
            <a:ext cx="11316930" cy="5362575"/>
          </a:xfrm>
          <a:prstGeom prst="rect">
            <a:avLst/>
          </a:prstGeom>
        </p:spPr>
      </p:pic>
    </p:spTree>
    <p:extLst>
      <p:ext uri="{BB962C8B-B14F-4D97-AF65-F5344CB8AC3E}">
        <p14:creationId xmlns:p14="http://schemas.microsoft.com/office/powerpoint/2010/main" val="333590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48EA84-19AC-2A89-EB46-070002681E76}"/>
              </a:ext>
            </a:extLst>
          </p:cNvPr>
          <p:cNvPicPr>
            <a:picLocks noChangeAspect="1"/>
          </p:cNvPicPr>
          <p:nvPr/>
        </p:nvPicPr>
        <p:blipFill>
          <a:blip r:embed="rId2"/>
          <a:stretch>
            <a:fillRect/>
          </a:stretch>
        </p:blipFill>
        <p:spPr>
          <a:xfrm>
            <a:off x="422786" y="752475"/>
            <a:ext cx="11346428" cy="5353050"/>
          </a:xfrm>
          <a:prstGeom prst="rect">
            <a:avLst/>
          </a:prstGeom>
        </p:spPr>
      </p:pic>
    </p:spTree>
    <p:extLst>
      <p:ext uri="{BB962C8B-B14F-4D97-AF65-F5344CB8AC3E}">
        <p14:creationId xmlns:p14="http://schemas.microsoft.com/office/powerpoint/2010/main" val="193003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400" dirty="0"/>
              <a:t>The project demonstrates the effectiveness of using the </a:t>
            </a:r>
            <a:r>
              <a:rPr lang="en-US" sz="2400" b="1" dirty="0"/>
              <a:t>Random Forest algorithm</a:t>
            </a:r>
            <a:r>
              <a:rPr lang="en-US" sz="2400" dirty="0"/>
              <a:t> for network intrusion detection. By training on labeled network traffic data, the model can accurately classify whether an activity is normal or malicious. This machine learning-based approach improves the </a:t>
            </a:r>
            <a:r>
              <a:rPr lang="en-US" sz="2400" b="1" dirty="0"/>
              <a:t>accuracy, speed, and adaptability</a:t>
            </a:r>
            <a:r>
              <a:rPr lang="en-US" sz="2400" dirty="0"/>
              <a:t> of intrusion detection compared to traditional methods.</a:t>
            </a:r>
          </a:p>
          <a:p>
            <a:r>
              <a:rPr lang="en-US" sz="2400" dirty="0"/>
              <a:t>It offers a scalable and automated solution for monitoring and protecting network systems. With further improvements like </a:t>
            </a:r>
            <a:r>
              <a:rPr lang="en-US" sz="2400" b="1" dirty="0"/>
              <a:t>real-time detection</a:t>
            </a:r>
            <a:r>
              <a:rPr lang="en-US" sz="2400" dirty="0"/>
              <a:t>, </a:t>
            </a:r>
            <a:r>
              <a:rPr lang="en-US" sz="2400" b="1" dirty="0"/>
              <a:t>deep learning models</a:t>
            </a:r>
            <a:r>
              <a:rPr lang="en-US" sz="2400" dirty="0"/>
              <a:t>, and </a:t>
            </a:r>
            <a:r>
              <a:rPr lang="en-US" sz="2400" b="1" dirty="0"/>
              <a:t>continuous updates</a:t>
            </a:r>
            <a:r>
              <a:rPr lang="en-US" sz="2400" dirty="0"/>
              <a:t>, the system can become even more robust and responsive to modern cyber threats.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EA50-8C1C-9BFF-0A6F-2DAEA3E13CDA}"/>
              </a:ext>
            </a:extLst>
          </p:cNvPr>
          <p:cNvSpPr>
            <a:spLocks noGrp="1"/>
          </p:cNvSpPr>
          <p:nvPr>
            <p:ph type="title"/>
          </p:nvPr>
        </p:nvSpPr>
        <p:spPr>
          <a:xfrm>
            <a:off x="581192" y="702156"/>
            <a:ext cx="11029616" cy="59987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Future scope</a:t>
            </a:r>
            <a:endParaRPr lang="en-IN" sz="4000" b="1" dirty="0">
              <a:solidFill>
                <a:schemeClr val="accent1"/>
              </a:solidFill>
              <a:latin typeface="Arial" panose="020B0604020202020204" pitchFamily="34" charset="0"/>
              <a:cs typeface="Arial" panose="020B0604020202020204" pitchFamily="34" charset="0"/>
            </a:endParaRPr>
          </a:p>
        </p:txBody>
      </p:sp>
      <p:sp>
        <p:nvSpPr>
          <p:cNvPr id="30" name="Content Placeholder 29">
            <a:extLst>
              <a:ext uri="{FF2B5EF4-FFF2-40B4-BE49-F238E27FC236}">
                <a16:creationId xmlns:a16="http://schemas.microsoft.com/office/drawing/2014/main" id="{9F808234-E585-914E-B310-DCD354671899}"/>
              </a:ext>
            </a:extLst>
          </p:cNvPr>
          <p:cNvSpPr>
            <a:spLocks noGrp="1"/>
          </p:cNvSpPr>
          <p:nvPr>
            <p:ph idx="1"/>
          </p:nvPr>
        </p:nvSpPr>
        <p:spPr/>
        <p:txBody>
          <a:bodyPr>
            <a:normAutofit fontScale="92500"/>
          </a:bodyPr>
          <a:lstStyle/>
          <a:p>
            <a:pPr marL="0" indent="0">
              <a:buNone/>
            </a:pPr>
            <a:endParaRPr lang="en-US" b="1" dirty="0"/>
          </a:p>
          <a:p>
            <a:r>
              <a:rPr lang="en-US" b="1" dirty="0"/>
              <a:t>Real-Time Intrusion Detection</a:t>
            </a:r>
            <a:br>
              <a:rPr lang="en-US" dirty="0"/>
            </a:br>
            <a:r>
              <a:rPr lang="en-US" dirty="0"/>
              <a:t>Deploy the model to monitor live network traffic and detect threats instantly, improving response time.</a:t>
            </a:r>
          </a:p>
          <a:p>
            <a:r>
              <a:rPr lang="en-US" b="1" dirty="0"/>
              <a:t>Integration with Deep Learning</a:t>
            </a:r>
            <a:br>
              <a:rPr lang="en-US" dirty="0"/>
            </a:br>
            <a:r>
              <a:rPr lang="en-US" dirty="0"/>
              <a:t>Use advanced models like </a:t>
            </a:r>
            <a:r>
              <a:rPr lang="en-US" b="1" dirty="0"/>
              <a:t>LSTM</a:t>
            </a:r>
            <a:r>
              <a:rPr lang="en-US" dirty="0"/>
              <a:t>, </a:t>
            </a:r>
            <a:r>
              <a:rPr lang="en-US" b="1" dirty="0"/>
              <a:t>CNN</a:t>
            </a:r>
            <a:r>
              <a:rPr lang="en-US" dirty="0"/>
              <a:t>, or </a:t>
            </a:r>
            <a:r>
              <a:rPr lang="en-US" b="1" dirty="0"/>
              <a:t>Autoencoders</a:t>
            </a:r>
            <a:r>
              <a:rPr lang="en-US" dirty="0"/>
              <a:t> to detect complex and evolving attack patterns.</a:t>
            </a:r>
          </a:p>
          <a:p>
            <a:r>
              <a:rPr lang="en-US" b="1" dirty="0"/>
              <a:t>Online Learning</a:t>
            </a:r>
            <a:br>
              <a:rPr lang="en-US" dirty="0"/>
            </a:br>
            <a:r>
              <a:rPr lang="en-US" dirty="0"/>
              <a:t>Implement systems that continuously learn from new data to adapt to emerging cyber threats without retraining from scratch.</a:t>
            </a:r>
          </a:p>
          <a:p>
            <a:r>
              <a:rPr lang="en-US" b="1" dirty="0"/>
              <a:t>Multi-Class Classification</a:t>
            </a:r>
            <a:br>
              <a:rPr lang="en-US" dirty="0"/>
            </a:br>
            <a:r>
              <a:rPr lang="en-US" dirty="0"/>
              <a:t>Extend the system to classify different types of attacks (e.g., DoS, probe, R2L, U2R) instead of just normal vs. attack.</a:t>
            </a:r>
          </a:p>
          <a:p>
            <a:r>
              <a:rPr lang="en-US" b="1" dirty="0"/>
              <a:t>Cloud-Based Deployment</a:t>
            </a:r>
            <a:br>
              <a:rPr lang="en-US" dirty="0"/>
            </a:br>
            <a:r>
              <a:rPr lang="en-US" dirty="0"/>
              <a:t>Host the intrusion detection system on cloud platforms for scalable, remote, and distributed protection.</a:t>
            </a:r>
          </a:p>
          <a:p>
            <a:r>
              <a:rPr lang="en-US" b="1" dirty="0"/>
              <a:t>Visualization and Alerts</a:t>
            </a:r>
            <a:br>
              <a:rPr lang="en-US" dirty="0"/>
            </a:br>
            <a:r>
              <a:rPr lang="en-US" dirty="0"/>
              <a:t>Integrate dashboards for visualization of traffic and generate real-time alerts for security teams.</a:t>
            </a:r>
          </a:p>
          <a:p>
            <a:pPr marL="0" indent="0">
              <a:buNone/>
            </a:pPr>
            <a:endParaRPr lang="en-IN" dirty="0"/>
          </a:p>
          <a:p>
            <a:pPr marL="0" indent="0">
              <a:buNone/>
            </a:pPr>
            <a:endParaRPr lang="en-IN" sz="900" dirty="0"/>
          </a:p>
        </p:txBody>
      </p:sp>
    </p:spTree>
    <p:extLst>
      <p:ext uri="{BB962C8B-B14F-4D97-AF65-F5344CB8AC3E}">
        <p14:creationId xmlns:p14="http://schemas.microsoft.com/office/powerpoint/2010/main" val="299437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12" name="Content Placeholder 11">
            <a:extLst>
              <a:ext uri="{FF2B5EF4-FFF2-40B4-BE49-F238E27FC236}">
                <a16:creationId xmlns:a16="http://schemas.microsoft.com/office/drawing/2014/main" id="{8B05C656-9EA3-8C2C-EA92-140FF51D276A}"/>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sz="3500" dirty="0"/>
          </a:p>
          <a:p>
            <a:pPr marL="0" indent="0">
              <a:buNone/>
            </a:pPr>
            <a:endParaRPr lang="en-US" sz="2000" dirty="0"/>
          </a:p>
          <a:p>
            <a:pPr marL="305435" indent="-305435"/>
            <a:r>
              <a:rPr lang="en-US" sz="2000" dirty="0"/>
              <a:t>Leo Breiman,”Random Forest” Machine Learning Journal,2001</a:t>
            </a:r>
          </a:p>
          <a:p>
            <a:pPr marL="305435" indent="-305435"/>
            <a:r>
              <a:rPr lang="en-US" sz="2000" dirty="0"/>
              <a:t>M.Tavallaee et al.,”Analysis of the KDD Cup 99 Dataset,”IEEE,2009</a:t>
            </a:r>
          </a:p>
          <a:p>
            <a:pPr marL="305435" indent="-305435"/>
            <a:r>
              <a:rPr lang="en-US" sz="2000" dirty="0"/>
              <a:t>Wikipedia- Random Forest &amp; Intrusion Detection System</a:t>
            </a:r>
          </a:p>
          <a:p>
            <a:pPr marL="305435" indent="-305435"/>
            <a:r>
              <a:rPr lang="en-US" sz="2000" dirty="0"/>
              <a:t>Research papers and articles on Google scholar</a:t>
            </a:r>
          </a:p>
          <a:p>
            <a:pPr marL="0" indent="0">
              <a:buNone/>
            </a:pPr>
            <a:endParaRPr lang="en-US" sz="2000" dirty="0"/>
          </a:p>
          <a:p>
            <a:pPr marL="305435" indent="-305435"/>
            <a:endParaRPr lang="en-US" sz="2000" dirty="0"/>
          </a:p>
          <a:p>
            <a:pPr marL="0" indent="0">
              <a:buNone/>
            </a:pPr>
            <a:endParaRPr lang="en-IN" sz="3800" dirty="0"/>
          </a:p>
          <a:p>
            <a:endParaRPr lang="en-IN" sz="3800"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AF13093-41D7-D92D-5594-8452D92EA883}"/>
              </a:ext>
            </a:extLst>
          </p:cNvPr>
          <p:cNvPicPr>
            <a:picLocks noGrp="1" noChangeAspect="1"/>
          </p:cNvPicPr>
          <p:nvPr>
            <p:ph idx="1"/>
          </p:nvPr>
        </p:nvPicPr>
        <p:blipFill>
          <a:blip r:embed="rId2"/>
          <a:srcRect l="627" t="-3038" r="1098" b="3038"/>
          <a:stretch>
            <a:fillRect/>
          </a:stretch>
        </p:blipFill>
        <p:spPr>
          <a:xfrm>
            <a:off x="3079306" y="1154266"/>
            <a:ext cx="6163018" cy="485409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593EE56-E576-3A9B-5A6C-C30FD16D8095}"/>
              </a:ext>
            </a:extLst>
          </p:cNvPr>
          <p:cNvPicPr>
            <a:picLocks noGrp="1" noChangeAspect="1"/>
          </p:cNvPicPr>
          <p:nvPr>
            <p:ph idx="1"/>
          </p:nvPr>
        </p:nvPicPr>
        <p:blipFill>
          <a:blip r:embed="rId2"/>
          <a:srcRect r="1439" b="2678"/>
          <a:stretch>
            <a:fillRect/>
          </a:stretch>
        </p:blipFill>
        <p:spPr>
          <a:xfrm>
            <a:off x="3030368" y="1301750"/>
            <a:ext cx="6064471" cy="4548444"/>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9B4CAC6-5D62-D084-D5B3-B2CB6A064851}"/>
              </a:ext>
            </a:extLst>
          </p:cNvPr>
          <p:cNvPicPr>
            <a:picLocks noGrp="1" noChangeAspect="1"/>
          </p:cNvPicPr>
          <p:nvPr>
            <p:ph idx="1"/>
          </p:nvPr>
        </p:nvPicPr>
        <p:blipFill>
          <a:blip r:embed="rId2"/>
          <a:stretch>
            <a:fillRect/>
          </a:stretch>
        </p:blipFill>
        <p:spPr>
          <a:xfrm>
            <a:off x="3805085" y="1301750"/>
            <a:ext cx="4857134" cy="4673600"/>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t>In today’s digital world, networks are vulnerable to various types of intrusions and cyber-attacks that threaten the integrity, confidentiality, and availability of data. Traditional intrusion detection systems often struggle to detect sophisticated or evolving attack patterns. Therefore, there is a need for an intelligent and automated system that can accurately classify network traffic as normal or malicious.</a:t>
            </a:r>
          </a:p>
          <a:p>
            <a:r>
              <a:rPr lang="en-US" sz="2000" dirty="0"/>
              <a:t>This project aims to develop a machine learning-based model for network intrusion detection. The model will be trained on a labeled dataset containing various network activity features and will learn to classify traffic as either "normal" or "attack". The goal is to enhance the speed, accuracy, and reliability of intrusion detection mechanisms.</a:t>
            </a:r>
          </a:p>
          <a:p>
            <a:pPr marL="0" indent="0">
              <a:buNone/>
            </a:pPr>
            <a:endParaRPr lang="en-IN" sz="20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0" indent="0">
              <a:buNone/>
            </a:pPr>
            <a:endParaRPr lang="en-IN" sz="1200" dirty="0"/>
          </a:p>
          <a:p>
            <a:r>
              <a:rPr lang="en-US" sz="1400" dirty="0"/>
              <a:t>To address the challenge of detecting network intrusions accurately and efficiently, the proposed solution involves the development of a </a:t>
            </a:r>
            <a:r>
              <a:rPr lang="en-US" sz="1400" b="1" dirty="0"/>
              <a:t>machine learning-based Intrusion Detection System (IDS)</a:t>
            </a:r>
            <a:r>
              <a:rPr lang="en-US" sz="1400" dirty="0"/>
              <a:t> using the following approach:</a:t>
            </a:r>
          </a:p>
          <a:p>
            <a:r>
              <a:rPr lang="en-US" sz="1400" b="1" dirty="0"/>
              <a:t>Dataset Preparation:</a:t>
            </a:r>
            <a:endParaRPr lang="en-US" sz="1400" dirty="0"/>
          </a:p>
          <a:p>
            <a:pPr lvl="1"/>
            <a:r>
              <a:rPr lang="en-US" dirty="0"/>
              <a:t>Generate or obtain a labeled dataset containing various features of network traffic.</a:t>
            </a:r>
          </a:p>
          <a:p>
            <a:pPr lvl="1"/>
            <a:r>
              <a:rPr lang="en-US" dirty="0"/>
              <a:t>Preprocess the data by handling missing values, encoding categorical variables, and normalizing features as needed.</a:t>
            </a:r>
          </a:p>
          <a:p>
            <a:r>
              <a:rPr lang="en-US" sz="1400" b="1" dirty="0"/>
              <a:t>Feature Selection:</a:t>
            </a:r>
            <a:endParaRPr lang="en-US" sz="1400" dirty="0"/>
          </a:p>
          <a:p>
            <a:pPr lvl="1"/>
            <a:r>
              <a:rPr lang="en-US" dirty="0"/>
              <a:t>Identify and select relevant features that contribute to detecting anomalies or attacks in network traffic.</a:t>
            </a:r>
          </a:p>
          <a:p>
            <a:r>
              <a:rPr lang="en-US" sz="1400" b="1" dirty="0"/>
              <a:t>Model Development:</a:t>
            </a:r>
            <a:endParaRPr lang="en-US" sz="1400" dirty="0"/>
          </a:p>
          <a:p>
            <a:pPr lvl="1"/>
            <a:r>
              <a:rPr lang="en-US" dirty="0"/>
              <a:t>Implement a </a:t>
            </a:r>
            <a:r>
              <a:rPr lang="en-US" b="1" dirty="0"/>
              <a:t>Random Forest Classifier</a:t>
            </a:r>
            <a:r>
              <a:rPr lang="en-US" dirty="0"/>
              <a:t>, a robust and widely-used ensemble machine learning algorithm.</a:t>
            </a:r>
          </a:p>
          <a:p>
            <a:pPr lvl="1"/>
            <a:r>
              <a:rPr lang="en-US" dirty="0"/>
              <a:t>Train the model to classify network activity as either </a:t>
            </a:r>
            <a:r>
              <a:rPr lang="en-US" i="1" dirty="0"/>
              <a:t>normal</a:t>
            </a:r>
            <a:r>
              <a:rPr lang="en-US" dirty="0"/>
              <a:t> or </a:t>
            </a:r>
            <a:r>
              <a:rPr lang="en-US" i="1" dirty="0"/>
              <a:t>attack</a:t>
            </a:r>
            <a:r>
              <a:rPr lang="en-US" dirty="0"/>
              <a:t> based on the selected features.</a:t>
            </a:r>
          </a:p>
          <a:p>
            <a:r>
              <a:rPr lang="en-US" sz="1400" b="1" dirty="0"/>
              <a:t>Model Evaluation:</a:t>
            </a:r>
            <a:endParaRPr lang="en-US" sz="1400" dirty="0"/>
          </a:p>
          <a:p>
            <a:pPr lvl="1"/>
            <a:r>
              <a:rPr lang="en-US" dirty="0"/>
              <a:t>Evaluate the performance of the model using metrics like </a:t>
            </a:r>
            <a:r>
              <a:rPr lang="en-US" b="1" dirty="0"/>
              <a:t>accuracy</a:t>
            </a:r>
            <a:r>
              <a:rPr lang="en-US" dirty="0"/>
              <a:t>, </a:t>
            </a:r>
            <a:r>
              <a:rPr lang="en-US" b="1" dirty="0"/>
              <a:t>precision</a:t>
            </a:r>
            <a:r>
              <a:rPr lang="en-US" dirty="0"/>
              <a:t>, </a:t>
            </a:r>
            <a:r>
              <a:rPr lang="en-US" b="1" dirty="0"/>
              <a:t>recall</a:t>
            </a:r>
            <a:r>
              <a:rPr lang="en-US" dirty="0"/>
              <a:t>, and </a:t>
            </a:r>
            <a:r>
              <a:rPr lang="en-US" b="1" dirty="0"/>
              <a:t>F1-score</a:t>
            </a:r>
            <a:r>
              <a:rPr lang="en-US" dirty="0"/>
              <a:t>.</a:t>
            </a:r>
          </a:p>
          <a:p>
            <a:pPr lvl="1"/>
            <a:r>
              <a:rPr lang="en-US" dirty="0"/>
              <a:t>Use test data to validate the model's generalization capabilities.</a:t>
            </a:r>
          </a:p>
          <a:p>
            <a:r>
              <a:rPr lang="en-US" sz="1400" b="1" dirty="0"/>
              <a:t>Intrusion Detection:</a:t>
            </a:r>
            <a:endParaRPr lang="en-US" sz="1400" dirty="0"/>
          </a:p>
          <a:p>
            <a:pPr lvl="1"/>
            <a:r>
              <a:rPr lang="en-US" dirty="0"/>
              <a:t>Deploy the trained model to monitor real-time or simulated network traffic and classify activities accordingly.</a:t>
            </a:r>
          </a:p>
          <a:p>
            <a:pPr lvl="1"/>
            <a:r>
              <a:rPr lang="en-US" dirty="0"/>
              <a:t>Raise alerts when malicious or abnormal behavior is detected.</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a:bodyPr>
          <a:lstStyle/>
          <a:p>
            <a:r>
              <a:rPr lang="en-US" sz="2400" dirty="0">
                <a:cs typeface="Arial" panose="020B0604020202020204" pitchFamily="34" charset="0"/>
              </a:rPr>
              <a:t>System requirements:</a:t>
            </a:r>
          </a:p>
          <a:p>
            <a:pPr marL="0" indent="0">
              <a:buNone/>
            </a:pPr>
            <a:r>
              <a:rPr lang="en-US" sz="2400" dirty="0">
                <a:cs typeface="Arial" panose="020B0604020202020204" pitchFamily="34" charset="0"/>
              </a:rPr>
              <a:t>        IBM Cloud</a:t>
            </a:r>
          </a:p>
          <a:p>
            <a:pPr marL="0" indent="0">
              <a:buNone/>
            </a:pPr>
            <a:r>
              <a:rPr lang="en-US" sz="2400" dirty="0">
                <a:cs typeface="Arial" panose="020B0604020202020204" pitchFamily="34" charset="0"/>
              </a:rPr>
              <a:t>        IBM Watson studio for model development and deployment</a:t>
            </a:r>
          </a:p>
          <a:p>
            <a:pPr marL="0" indent="0">
              <a:buNone/>
            </a:pPr>
            <a:r>
              <a:rPr lang="en-US" sz="2400" dirty="0">
                <a:cs typeface="Arial" panose="020B0604020202020204" pitchFamily="34" charset="0"/>
              </a:rPr>
              <a: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9" name="Content Placeholder 18">
            <a:extLst>
              <a:ext uri="{FF2B5EF4-FFF2-40B4-BE49-F238E27FC236}">
                <a16:creationId xmlns:a16="http://schemas.microsoft.com/office/drawing/2014/main" id="{5B52E4BA-E5FB-78C1-05AC-680D26924C31}"/>
              </a:ext>
            </a:extLst>
          </p:cNvPr>
          <p:cNvSpPr>
            <a:spLocks noGrp="1"/>
          </p:cNvSpPr>
          <p:nvPr>
            <p:ph idx="1"/>
          </p:nvPr>
        </p:nvSpPr>
        <p:spPr>
          <a:xfrm>
            <a:off x="581192" y="1302026"/>
            <a:ext cx="11029615" cy="5177432"/>
          </a:xfrm>
        </p:spPr>
        <p:txBody>
          <a:bodyPr>
            <a:normAutofit fontScale="40000" lnSpcReduction="20000"/>
          </a:bodyPr>
          <a:lstStyle/>
          <a:p>
            <a:pPr>
              <a:lnSpc>
                <a:spcPct val="120000"/>
              </a:lnSpc>
            </a:pPr>
            <a:r>
              <a:rPr lang="en-US" sz="4500" b="1" dirty="0"/>
              <a:t>Steps of Random Forest Algorithm:</a:t>
            </a:r>
          </a:p>
          <a:p>
            <a:pPr>
              <a:lnSpc>
                <a:spcPct val="120000"/>
              </a:lnSpc>
            </a:pPr>
            <a:r>
              <a:rPr lang="en-US" sz="4500" b="1" dirty="0"/>
              <a:t>Data Sampling</a:t>
            </a:r>
            <a:r>
              <a:rPr lang="en-US" sz="4500" dirty="0"/>
              <a:t>:</a:t>
            </a:r>
          </a:p>
          <a:p>
            <a:pPr lvl="1">
              <a:lnSpc>
                <a:spcPct val="120000"/>
              </a:lnSpc>
            </a:pPr>
            <a:r>
              <a:rPr lang="en-US" sz="4500" dirty="0"/>
              <a:t>Multiple random subsets (with replacement) are drawn from the original dataset — this is called </a:t>
            </a:r>
            <a:r>
              <a:rPr lang="en-US" sz="4500" b="1" dirty="0"/>
              <a:t>bootstrap sampling</a:t>
            </a:r>
            <a:r>
              <a:rPr lang="en-US" sz="4500" dirty="0"/>
              <a:t>.</a:t>
            </a:r>
          </a:p>
          <a:p>
            <a:pPr>
              <a:lnSpc>
                <a:spcPct val="120000"/>
              </a:lnSpc>
            </a:pPr>
            <a:r>
              <a:rPr lang="en-US" sz="4500" b="1" dirty="0"/>
              <a:t>Tree Construction</a:t>
            </a:r>
            <a:r>
              <a:rPr lang="en-US" sz="4500" dirty="0"/>
              <a:t>:</a:t>
            </a:r>
          </a:p>
          <a:p>
            <a:pPr lvl="1">
              <a:lnSpc>
                <a:spcPct val="120000"/>
              </a:lnSpc>
            </a:pPr>
            <a:r>
              <a:rPr lang="en-US" sz="4500" dirty="0"/>
              <a:t>For each sample, a </a:t>
            </a:r>
            <a:r>
              <a:rPr lang="en-US" sz="4500" b="1" dirty="0"/>
              <a:t>decision tree</a:t>
            </a:r>
            <a:r>
              <a:rPr lang="en-US" sz="4500" dirty="0"/>
              <a:t> is built.</a:t>
            </a:r>
          </a:p>
          <a:p>
            <a:pPr lvl="1">
              <a:lnSpc>
                <a:spcPct val="120000"/>
              </a:lnSpc>
            </a:pPr>
            <a:r>
              <a:rPr lang="en-US" sz="4500" dirty="0"/>
              <a:t>At each node of the tree, only a </a:t>
            </a:r>
            <a:r>
              <a:rPr lang="en-US" sz="4500" b="1" dirty="0"/>
              <a:t>random subset of features</a:t>
            </a:r>
            <a:r>
              <a:rPr lang="en-US" sz="4500" dirty="0"/>
              <a:t> is considered for splitting.</a:t>
            </a:r>
          </a:p>
          <a:p>
            <a:pPr>
              <a:lnSpc>
                <a:spcPct val="120000"/>
              </a:lnSpc>
            </a:pPr>
            <a:r>
              <a:rPr lang="en-US" sz="4500" b="1" dirty="0"/>
              <a:t>Voting Mechanism</a:t>
            </a:r>
            <a:r>
              <a:rPr lang="en-US" sz="4500" dirty="0"/>
              <a:t>:</a:t>
            </a:r>
          </a:p>
          <a:p>
            <a:pPr lvl="1">
              <a:lnSpc>
                <a:spcPct val="120000"/>
              </a:lnSpc>
            </a:pPr>
            <a:r>
              <a:rPr lang="en-US" sz="4500" dirty="0"/>
              <a:t>Once all trees are built, each tree makes a prediction.</a:t>
            </a:r>
          </a:p>
          <a:p>
            <a:pPr lvl="1">
              <a:lnSpc>
                <a:spcPct val="120000"/>
              </a:lnSpc>
            </a:pPr>
            <a:r>
              <a:rPr lang="en-US" sz="4500" dirty="0"/>
              <a:t>The </a:t>
            </a:r>
            <a:r>
              <a:rPr lang="en-US" sz="4500" b="1" dirty="0"/>
              <a:t>majority vote</a:t>
            </a:r>
            <a:r>
              <a:rPr lang="en-US" sz="4500" dirty="0"/>
              <a:t> among all trees is taken as the final prediction (for classification problems).</a:t>
            </a:r>
          </a:p>
          <a:p>
            <a:pPr>
              <a:lnSpc>
                <a:spcPct val="120000"/>
              </a:lnSpc>
            </a:pPr>
            <a:r>
              <a:rPr lang="en-US" sz="4500" b="1" dirty="0"/>
              <a:t>Prediction</a:t>
            </a:r>
            <a:r>
              <a:rPr lang="en-US" sz="4500" dirty="0"/>
              <a:t>:</a:t>
            </a:r>
          </a:p>
          <a:p>
            <a:pPr lvl="1">
              <a:lnSpc>
                <a:spcPct val="120000"/>
              </a:lnSpc>
            </a:pPr>
            <a:r>
              <a:rPr lang="en-US" sz="4500" dirty="0"/>
              <a:t>The trained forest can now classify new, unseen data accurately by leveraging its diverse trees.</a:t>
            </a:r>
          </a:p>
          <a:p>
            <a:pPr marL="0" indent="0">
              <a:buNone/>
            </a:pPr>
            <a:endParaRPr lang="en-IN" sz="4500"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D3320A3-EC27-7E03-E1BF-7E96C8A3F806}"/>
              </a:ext>
            </a:extLst>
          </p:cNvPr>
          <p:cNvPicPr>
            <a:picLocks noGrp="1" noChangeAspect="1"/>
          </p:cNvPicPr>
          <p:nvPr>
            <p:ph idx="1"/>
          </p:nvPr>
        </p:nvPicPr>
        <p:blipFill>
          <a:blip r:embed="rId2"/>
          <a:stretch>
            <a:fillRect/>
          </a:stretch>
        </p:blipFill>
        <p:spPr>
          <a:xfrm>
            <a:off x="845516" y="1301750"/>
            <a:ext cx="10500968"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A9D636-EA9B-A47C-82BA-0683E3D7365A}"/>
              </a:ext>
            </a:extLst>
          </p:cNvPr>
          <p:cNvPicPr>
            <a:picLocks noChangeAspect="1"/>
          </p:cNvPicPr>
          <p:nvPr/>
        </p:nvPicPr>
        <p:blipFill>
          <a:blip r:embed="rId2"/>
          <a:stretch>
            <a:fillRect/>
          </a:stretch>
        </p:blipFill>
        <p:spPr>
          <a:xfrm>
            <a:off x="471948" y="800100"/>
            <a:ext cx="11238271" cy="5257800"/>
          </a:xfrm>
          <a:prstGeom prst="rect">
            <a:avLst/>
          </a:prstGeom>
        </p:spPr>
      </p:pic>
    </p:spTree>
    <p:extLst>
      <p:ext uri="{BB962C8B-B14F-4D97-AF65-F5344CB8AC3E}">
        <p14:creationId xmlns:p14="http://schemas.microsoft.com/office/powerpoint/2010/main" val="240287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0F94C8-7CAF-48E6-5AE5-2D7BD51C86D6}"/>
              </a:ext>
            </a:extLst>
          </p:cNvPr>
          <p:cNvPicPr>
            <a:picLocks noChangeAspect="1"/>
          </p:cNvPicPr>
          <p:nvPr/>
        </p:nvPicPr>
        <p:blipFill>
          <a:blip r:embed="rId2"/>
          <a:stretch>
            <a:fillRect/>
          </a:stretch>
        </p:blipFill>
        <p:spPr>
          <a:xfrm>
            <a:off x="432620" y="747712"/>
            <a:ext cx="11336594" cy="5362575"/>
          </a:xfrm>
          <a:prstGeom prst="rect">
            <a:avLst/>
          </a:prstGeom>
        </p:spPr>
      </p:pic>
    </p:spTree>
    <p:extLst>
      <p:ext uri="{BB962C8B-B14F-4D97-AF65-F5344CB8AC3E}">
        <p14:creationId xmlns:p14="http://schemas.microsoft.com/office/powerpoint/2010/main" val="285863091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805</Words>
  <Application>Microsoft Office PowerPoint</Application>
  <PresentationFormat>Widescreen</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Network Intrusion Detection using Machine Learning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Future scope</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Narmadha R</cp:lastModifiedBy>
  <cp:revision>29</cp:revision>
  <dcterms:created xsi:type="dcterms:W3CDTF">2021-05-26T16:50:10Z</dcterms:created>
  <dcterms:modified xsi:type="dcterms:W3CDTF">2025-07-29T14:39:19Z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