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59" r:id="rId6"/>
    <p:sldId id="276" r:id="rId7"/>
    <p:sldId id="261" r:id="rId8"/>
    <p:sldId id="290" r:id="rId9"/>
    <p:sldId id="278" r:id="rId10"/>
    <p:sldId id="282" r:id="rId11"/>
    <p:sldId id="283" r:id="rId12"/>
    <p:sldId id="280" r:id="rId13"/>
    <p:sldId id="287" r:id="rId14"/>
    <p:sldId id="288" r:id="rId15"/>
    <p:sldId id="289" r:id="rId16"/>
    <p:sldId id="277" r:id="rId17"/>
    <p:sldId id="266" r:id="rId18"/>
    <p:sldId id="262" r:id="rId19"/>
    <p:sldId id="292" r:id="rId20"/>
    <p:sldId id="295" r:id="rId21"/>
    <p:sldId id="293" r:id="rId22"/>
    <p:sldId id="294" r:id="rId23"/>
    <p:sldId id="268" r:id="rId24"/>
    <p:sldId id="269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57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AA09-28B1-7728-4055-408C3D6FB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19 spatial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903CB-B1E1-2F6F-596B-B74276567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859722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en-IN" sz="240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</a:t>
            </a:r>
            <a:r>
              <a:rPr lang="en-IN" sz="2400" dirty="0" err="1">
                <a:solidFill>
                  <a:schemeClr val="bg1"/>
                </a:solidFill>
              </a:rPr>
              <a:t>narmadha.s</a:t>
            </a:r>
            <a:r>
              <a:rPr lang="en-IN" sz="2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</a:t>
            </a:r>
            <a:r>
              <a:rPr lang="en-IN" sz="2400" dirty="0" err="1">
                <a:solidFill>
                  <a:schemeClr val="bg1"/>
                </a:solidFill>
              </a:rPr>
              <a:t>narmadha</a:t>
            </a:r>
            <a:r>
              <a:rPr lang="en-IN" sz="2400" dirty="0">
                <a:solidFill>
                  <a:schemeClr val="bg1"/>
                </a:solidFill>
              </a:rPr>
              <a:t>  </a:t>
            </a:r>
            <a:r>
              <a:rPr lang="en-IN" sz="2400" dirty="0" err="1">
                <a:solidFill>
                  <a:schemeClr val="bg1"/>
                </a:solidFill>
              </a:rPr>
              <a:t>devi.v</a:t>
            </a:r>
            <a:r>
              <a:rPr lang="en-IN" sz="2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</a:t>
            </a:r>
            <a:r>
              <a:rPr lang="en-IN" sz="2400" dirty="0" err="1">
                <a:solidFill>
                  <a:schemeClr val="bg1"/>
                </a:solidFill>
              </a:rPr>
              <a:t>Pavithra.N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9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87C6-E484-C00D-C0D8-F002A298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2" y="288052"/>
            <a:ext cx="10774393" cy="6765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ANALYSIS BASED ON AGE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EC5D4-AD45-A35F-F822-E1C597683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1888" y="1103643"/>
            <a:ext cx="10774393" cy="546630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20168-F337-8A99-6687-D49C3C10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92" y="1858945"/>
            <a:ext cx="10615116" cy="38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B87B-DB19-60D7-FB82-382A8662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7551"/>
            <a:ext cx="9905998" cy="74805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ANALYSIS BASED ON AGE GROUP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8D686-ADAA-C5AF-B943-437ED4EE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05" y="1889090"/>
            <a:ext cx="9193229" cy="47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55CF-07E8-D5B6-BB94-B0425782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85" y="559357"/>
            <a:ext cx="11100213" cy="736879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HOSPITALIZATION STATUS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9043D-5B03-0B44-39C8-877CBB7C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838" y="1647930"/>
            <a:ext cx="11124760" cy="49236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9CB28-2BED-7F67-A9A5-346E799E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85" y="2924069"/>
            <a:ext cx="7183121" cy="3647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DE23F-AD50-1F3E-1232-7F0DE68A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06" y="2924069"/>
            <a:ext cx="4322912" cy="36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0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BDFD-BBB4-DA89-5A68-AF7A5988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56" y="357261"/>
            <a:ext cx="9905998" cy="858590"/>
          </a:xfrm>
        </p:spPr>
        <p:txBody>
          <a:bodyPr>
            <a:normAutofit fontScale="90000"/>
          </a:bodyPr>
          <a:lstStyle/>
          <a:p>
            <a:r>
              <a:rPr lang="en-IN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based on Episode week</a:t>
            </a:r>
            <a:br>
              <a:rPr lang="en-IN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31036-1A31-0FA1-EAAF-B820E0B2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82" y="3053357"/>
            <a:ext cx="6832749" cy="2472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1F099-D5FC-7443-3F2B-C2C62153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31" y="3063086"/>
            <a:ext cx="4444470" cy="24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F206-7C13-02ED-2911-AEFFB9A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Clinical outcome distribution  [death and recovered]</a:t>
            </a:r>
            <a:br>
              <a:rPr lang="en-IN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19A1B-1254-E530-BADF-FE8C38D0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469" y="2763296"/>
            <a:ext cx="5433146" cy="2780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8A04B-B580-CC3F-D44F-466FF749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15" y="2763296"/>
            <a:ext cx="4388796" cy="27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4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5195-3D1E-7C55-96D4-EE154512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of symptoms  [dry cough ,high  fever, sore throat, difficulty in   breathing, infected with covid-19]</a:t>
            </a:r>
            <a:br>
              <a:rPr lang="en-IN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DB25F-A3DA-A99A-7E17-461BA9A1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560081" cy="4382424"/>
          </a:xfrm>
        </p:spPr>
      </p:pic>
    </p:spTree>
    <p:extLst>
      <p:ext uri="{BB962C8B-B14F-4D97-AF65-F5344CB8AC3E}">
        <p14:creationId xmlns:p14="http://schemas.microsoft.com/office/powerpoint/2010/main" val="52516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E06D-2393-231B-D40B-A0C16DA2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accent4">
                    <a:lumMod val="50000"/>
                  </a:schemeClr>
                </a:solidFill>
              </a:rPr>
              <a:t>Analysis based on gender distribution and clinical outcome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E2B8E-3CA2-19A0-34E2-0F75E457EB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2967" y="2249488"/>
            <a:ext cx="3915279" cy="35417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71AC60-EB88-4343-D88B-BB92E319F3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0814" y="2249489"/>
            <a:ext cx="397798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9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37D5F-364E-5ECD-A965-9FA279A1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2" y="251990"/>
            <a:ext cx="8726750" cy="3068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A55D1-62B9-19FD-84CE-BAE5E08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1" y="3503144"/>
            <a:ext cx="8726749" cy="32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7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F143E-EC44-4369-2E88-AFC2E53D5750}"/>
              </a:ext>
            </a:extLst>
          </p:cNvPr>
          <p:cNvSpPr txBox="1"/>
          <p:nvPr/>
        </p:nvSpPr>
        <p:spPr>
          <a:xfrm>
            <a:off x="1240655" y="902848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</a:rPr>
              <a:t>PROJECT EXECUTION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F471D-D20B-ED8E-5F70-E2AA5BEBCB91}"/>
              </a:ext>
            </a:extLst>
          </p:cNvPr>
          <p:cNvSpPr txBox="1"/>
          <p:nvPr/>
        </p:nvSpPr>
        <p:spPr>
          <a:xfrm>
            <a:off x="2130640" y="2614447"/>
            <a:ext cx="9037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https://colab.research.google.com/drive/1xSIY5uj84YRkaMQJKupKHZo13WHDt7Jc#scrollTo=_UtUOiRc2Y9P&amp;line=1&amp;uniqifier=1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36E2A-1DD9-AC8C-0418-B6315A15D885}"/>
              </a:ext>
            </a:extLst>
          </p:cNvPr>
          <p:cNvSpPr txBox="1"/>
          <p:nvPr/>
        </p:nvSpPr>
        <p:spPr>
          <a:xfrm>
            <a:off x="2179467" y="4125991"/>
            <a:ext cx="8939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https://colab.research.google.com/drive/1yGSGrROdPzLx07FH1GW8b2Zk9-Pn9Rck#scrollTo=fzZZJlzLhB2O&amp;line=1&amp;uniqifier=1</a:t>
            </a:r>
          </a:p>
        </p:txBody>
      </p:sp>
    </p:spTree>
    <p:extLst>
      <p:ext uri="{BB962C8B-B14F-4D97-AF65-F5344CB8AC3E}">
        <p14:creationId xmlns:p14="http://schemas.microsoft.com/office/powerpoint/2010/main" val="131684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8C64-1733-6C2A-259E-5BF47261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7" y="1195754"/>
            <a:ext cx="10819477" cy="50744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926CF-2AF3-97A6-9EE4-2C40464E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756" y="381837"/>
            <a:ext cx="10333978" cy="81391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</a:rPr>
              <a:t>ABSOLUTE  FREQUENCY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C50ED-61F5-5A8E-04A8-07956F30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3" y="1195754"/>
            <a:ext cx="8440615" cy="50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BE5A-8224-D07A-4144-F3D786D7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C926-A9E8-E53A-D128-6A0B15A1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paper, we present a spatial data science system for analysing big covid 19 epidemiological data, with focus on the spatial data analytics among different geographical location. The system helps user to get a better understanding of information about the confirmed cases of covid 19, evaluation results shows the benefit of our system in spatial data analytics of big covid 19 data.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71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7751-B095-7F71-470C-EC5CFEDD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74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51A6C-638B-31EC-693B-5CBDAB3AC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956" y="1316334"/>
            <a:ext cx="5828044" cy="5024176"/>
          </a:xfrm>
        </p:spPr>
      </p:pic>
    </p:spTree>
    <p:extLst>
      <p:ext uri="{BB962C8B-B14F-4D97-AF65-F5344CB8AC3E}">
        <p14:creationId xmlns:p14="http://schemas.microsoft.com/office/powerpoint/2010/main" val="428402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5B68-CA6E-30B8-66F9-ECDC1801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62" y="137871"/>
            <a:ext cx="9905998" cy="928928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RELATIVE  FREQUENCY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2E8C0-4701-5D58-8F36-A15CCDE14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945" y="1066799"/>
            <a:ext cx="8380325" cy="5323953"/>
          </a:xfrm>
        </p:spPr>
      </p:pic>
    </p:spTree>
    <p:extLst>
      <p:ext uri="{BB962C8B-B14F-4D97-AF65-F5344CB8AC3E}">
        <p14:creationId xmlns:p14="http://schemas.microsoft.com/office/powerpoint/2010/main" val="9627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D13E-C02F-AD78-750F-A9FAD72C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74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52AF0-FA81-C2D0-EA78-A685BE559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69" y="1376625"/>
            <a:ext cx="4561952" cy="4862858"/>
          </a:xfrm>
        </p:spPr>
      </p:pic>
    </p:spTree>
    <p:extLst>
      <p:ext uri="{BB962C8B-B14F-4D97-AF65-F5344CB8AC3E}">
        <p14:creationId xmlns:p14="http://schemas.microsoft.com/office/powerpoint/2010/main" val="108182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EB5B4E-DB16-F58F-CF2D-9376AF4AE6F7}"/>
              </a:ext>
            </a:extLst>
          </p:cNvPr>
          <p:cNvSpPr txBox="1"/>
          <p:nvPr/>
        </p:nvSpPr>
        <p:spPr>
          <a:xfrm>
            <a:off x="1187321" y="566449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C4BDB-789B-5153-D4A2-0C9633370E10}"/>
              </a:ext>
            </a:extLst>
          </p:cNvPr>
          <p:cNvSpPr txBox="1"/>
          <p:nvPr/>
        </p:nvSpPr>
        <p:spPr>
          <a:xfrm>
            <a:off x="765110" y="1331559"/>
            <a:ext cx="1130559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In this project, we conducted a comprehensive spatial data analysis of COVID-19 cases, leveraging information from the provided dataset. The dataset included essential variables such as case identifier numbers, geographical regions, episode weeks, gender, age groups, hospitalization status, and clinical outcomes.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Key Findings: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Geographical Distribution: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Our spatial analysis revealed the geographic distribution of COVID-19 cases across different regions, allowing us to identify areas with higher prevalence.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Temporal Trends: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Analysis of episode weeks highlighted temporal trends, aiding in understanding the progression of COVID-19 over time.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Demographic Patterns: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Examination based on gender and age groups provided insights into how different demographics were affected, contributing to a better understanding of vulnerability.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Hospitalization and Clinical Outcomes: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Exploration of hospitalization status and clinical outcomes (recovered and death) facilitated an assessment of the severity and impact of cases.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Symptomatic Analysis: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Spatial visualization of COVID-19 cases with specific symptoms like dry cough, high fever, sore throat, and difficulty in breathing provided additional layers of information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792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4E55E-824B-C5D7-6AA2-18A2F9590CA8}"/>
              </a:ext>
            </a:extLst>
          </p:cNvPr>
          <p:cNvSpPr txBox="1"/>
          <p:nvPr/>
        </p:nvSpPr>
        <p:spPr>
          <a:xfrm>
            <a:off x="1140668" y="662102"/>
            <a:ext cx="1034531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Implications:</a:t>
            </a: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can inform public health strategies, resource allocation, and targeted interventions based on geographic and demographic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temporal trends are crucial for predicting healthcare demands and planning for future outbreaks.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spatial distribution of symptoms can aid in identifying potential hotspots and areas requiring focused public health campaigns.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DD21-7952-821A-0FEE-82AEA92FD47A}"/>
              </a:ext>
            </a:extLst>
          </p:cNvPr>
          <p:cNvSpPr txBox="1"/>
          <p:nvPr/>
        </p:nvSpPr>
        <p:spPr>
          <a:xfrm>
            <a:off x="1140667" y="4245629"/>
            <a:ext cx="10345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could delve into more granular spatial analyses, considering factors like population density, socio-economic status, and healthcare infrastructure.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720B8-9AAA-652F-DFE8-B46405946637}"/>
              </a:ext>
            </a:extLst>
          </p:cNvPr>
          <p:cNvSpPr txBox="1"/>
          <p:nvPr/>
        </p:nvSpPr>
        <p:spPr>
          <a:xfrm>
            <a:off x="1140667" y="3664211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bg1"/>
                </a:solidFill>
                <a:effectLst/>
                <a:latin typeface="Söhne"/>
              </a:rPr>
              <a:t>Limitations and Further Research: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4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DA1B-0D87-FDF8-EE5B-08C39145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70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4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45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7540-74F7-795E-438A-287AB1F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4">
                    <a:lumMod val="50000"/>
                  </a:schemeClr>
                </a:solidFill>
              </a:rPr>
              <a:t>PROBLEM </a:t>
            </a:r>
            <a:r>
              <a:rPr lang="en-IN" sz="4000" dirty="0" err="1">
                <a:solidFill>
                  <a:schemeClr val="accent4">
                    <a:lumMod val="50000"/>
                  </a:schemeClr>
                </a:solidFill>
              </a:rPr>
              <a:t>STATEMENt</a:t>
            </a:r>
            <a:br>
              <a:rPr lang="en-IN" sz="3600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IN" sz="36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 analysis based on</a:t>
            </a:r>
            <a:b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72C1-355A-F69C-4D8E-A33263DE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466" y="1950510"/>
            <a:ext cx="9905999" cy="428897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pecific geographic region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Episode week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group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of symptoms  [dry cough ,high  fever, sore throat, difficulty in   breathing, infected with covid-19]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Hospitalization status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group distribution over region, gender, hospitalization status.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Clinical outcome distribution  [death and recovered]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Absolute and relative cumulative covid 19 cases in a region of population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IN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38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1ECE-F6C8-821D-F6B0-45E16CE8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7058"/>
          </a:xfrm>
        </p:spPr>
        <p:txBody>
          <a:bodyPr/>
          <a:lstStyle/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DATASET AND FEATURE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B0D0-A61A-7077-B625-4C9469E5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576"/>
            <a:ext cx="9905999" cy="496388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algn="just"/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collected and integrated from a provincial and territorial public health             authorities by the Public Health Agency of Canada [PHAC]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such as Case Identifier Number (COV_ID), Region (COV_REG), Episode week (COV_EW), Episode year (COV_EY), Gender (COV_GDR),   Age group (COV_AGR), Hospital status (COV_HSP), and Death (COV_DTH) for individual       cases.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Rationale:</a:t>
            </a:r>
          </a:p>
          <a:p>
            <a:pPr lvl="1" algn="just"/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 (COV_REG):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Essential for understanding geographical variations in COVID-19 cases and outcomes.</a:t>
            </a:r>
          </a:p>
          <a:p>
            <a:pPr lvl="1" algn="just"/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Episode week and Episode year (COV_EW, COV_EY):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 for temporal analysis, tracking the progression of cases over time.</a:t>
            </a:r>
          </a:p>
          <a:p>
            <a:pPr lvl="1" algn="just"/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(COV_GDR):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Vital for gender-based analysis to identify potential disparities.</a:t>
            </a:r>
          </a:p>
          <a:p>
            <a:pPr lvl="1" algn="just"/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group (COV_AGR):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for understanding the impact of age on COVID-19 outcomes.</a:t>
            </a:r>
          </a:p>
          <a:p>
            <a:pPr lvl="1" algn="just"/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Hospital status and Death (COV_HSP, COV_DTH):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Crucial outcome variables for predictive modeling or survival analysis.</a:t>
            </a:r>
          </a:p>
          <a:p>
            <a:endParaRPr lang="en-IN" dirty="0"/>
          </a:p>
          <a:p>
            <a:pPr marL="0" indent="0" algn="just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4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AE681-2A2B-8076-16C8-6575CCA4DBF6}"/>
              </a:ext>
            </a:extLst>
          </p:cNvPr>
          <p:cNvSpPr txBox="1"/>
          <p:nvPr/>
        </p:nvSpPr>
        <p:spPr>
          <a:xfrm>
            <a:off x="1249532" y="876214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</a:rPr>
              <a:t>DATA PREPROCESSING AND CLEANING</a:t>
            </a:r>
          </a:p>
        </p:txBody>
      </p:sp>
      <p:pic>
        <p:nvPicPr>
          <p:cNvPr id="1026" name="Picture 2" descr="Data Preprocessing and Data Wrangling in Machine Learning">
            <a:extLst>
              <a:ext uri="{FF2B5EF4-FFF2-40B4-BE49-F238E27FC236}">
                <a16:creationId xmlns:a16="http://schemas.microsoft.com/office/drawing/2014/main" id="{4F82A69D-1972-741C-11DB-6C0A3597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02" y="1544715"/>
            <a:ext cx="7412853" cy="269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C548E-BEA5-9224-FD2E-EDC8A66DD625}"/>
              </a:ext>
            </a:extLst>
          </p:cNvPr>
          <p:cNvSpPr txBox="1"/>
          <p:nvPr/>
        </p:nvSpPr>
        <p:spPr>
          <a:xfrm>
            <a:off x="1669002" y="4297622"/>
            <a:ext cx="76259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reads three datasets, checks for missing values, removes duplicates, handles outliers, and transforms the data to prepare it for analysis, including features selection and cleaning steps.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2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CC6B-28D2-880E-21C1-7E295D8E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4">
                    <a:lumMod val="50000"/>
                  </a:schemeClr>
                </a:solidFill>
              </a:rPr>
              <a:t>DATA MODELLING</a:t>
            </a:r>
            <a:br>
              <a:rPr lang="en-IN" sz="3600" dirty="0">
                <a:solidFill>
                  <a:schemeClr val="accent4">
                    <a:lumMod val="5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8FBC-CD9B-B3AB-86B3-8142E19A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4865"/>
            <a:ext cx="9905999" cy="443204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Analysis: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geospatial data is available, spatial analysis techniques may be used to study the geographic spread of COVID-19 cases. Spatial regression models or spatial autocorrelation analysis could be applied.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Analytics: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and visualizations are essential for summarizing and presenting key characteristics of the dataset. This might involve creating bar charts, line plots, heatmaps, or choropleth maps to convey information.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Modeling: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building models to predict outcomes such as hospitalization or mortality based on various features in the dataset. Common algorithms include logistic regression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9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F8327-5ACF-ED05-D264-66CBE1092A2D}"/>
              </a:ext>
            </a:extLst>
          </p:cNvPr>
          <p:cNvSpPr txBox="1"/>
          <p:nvPr/>
        </p:nvSpPr>
        <p:spPr>
          <a:xfrm>
            <a:off x="974324" y="645396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4">
                    <a:lumMod val="50000"/>
                  </a:schemeClr>
                </a:solidFill>
              </a:rPr>
              <a:t>DATA  VISUALIZATION AND RESULT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1C4B6-B050-0BDA-E437-FA5722E8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56" y="1344749"/>
            <a:ext cx="7251383" cy="38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E1C0-0EA1-3020-13D7-406C1520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kern="1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kern="10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pecific geographic region</a:t>
            </a:r>
            <a:b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3AFDC-1EA4-3C9E-A1D5-26DB741D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449" y="2097088"/>
            <a:ext cx="8986694" cy="3273213"/>
          </a:xfrm>
        </p:spPr>
      </p:pic>
    </p:spTree>
    <p:extLst>
      <p:ext uri="{BB962C8B-B14F-4D97-AF65-F5344CB8AC3E}">
        <p14:creationId xmlns:p14="http://schemas.microsoft.com/office/powerpoint/2010/main" val="266584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9AB-A9D1-32BA-2CBC-0B996893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3792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Analysis based on gender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D0C6-BC85-CB38-EEAF-6FC127A1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1" y="1408922"/>
            <a:ext cx="11445071" cy="529045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8A50A-047F-F55A-F306-FE98D640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8" y="3429000"/>
            <a:ext cx="7373911" cy="2792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E72D1-5AF7-CF70-A846-A877D73B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89" y="3429000"/>
            <a:ext cx="4071160" cy="279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648</TotalTime>
  <Words>905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Söhne</vt:lpstr>
      <vt:lpstr>Times New Roman</vt:lpstr>
      <vt:lpstr>Tw Cen MT</vt:lpstr>
      <vt:lpstr>Wingdings</vt:lpstr>
      <vt:lpstr>Circuit</vt:lpstr>
      <vt:lpstr>covid 19 spatial data analysis</vt:lpstr>
      <vt:lpstr>ABSTRACT</vt:lpstr>
      <vt:lpstr>PROBLEM STATEMENt  Data Visualization analysis based on </vt:lpstr>
      <vt:lpstr>DATASET AND FEATURE SELECTION</vt:lpstr>
      <vt:lpstr>PowerPoint Presentation</vt:lpstr>
      <vt:lpstr>DATA MODELLING </vt:lpstr>
      <vt:lpstr>PowerPoint Presentation</vt:lpstr>
      <vt:lpstr>Specific geographic region </vt:lpstr>
      <vt:lpstr>Analysis based on gender distribution</vt:lpstr>
      <vt:lpstr>ANALYSIS BASED ON AGE GROUP</vt:lpstr>
      <vt:lpstr>ANALYSIS BASED ON AGE GROUP</vt:lpstr>
      <vt:lpstr>HOSPITALIZATION STATUS ANALYSIS </vt:lpstr>
      <vt:lpstr>Analytics based on Episode week </vt:lpstr>
      <vt:lpstr>Clinical outcome distribution  [death and recovered] </vt:lpstr>
      <vt:lpstr>Set of symptoms  [dry cough ,high  fever, sore throat, difficulty in   breathing, infected with covid-19] </vt:lpstr>
      <vt:lpstr>Analysis based on gender distribution and clinical outcome distribution</vt:lpstr>
      <vt:lpstr>PowerPoint Presentation</vt:lpstr>
      <vt:lpstr>PowerPoint Presentation</vt:lpstr>
      <vt:lpstr>PowerPoint Presentation</vt:lpstr>
      <vt:lpstr>PowerPoint Presentation</vt:lpstr>
      <vt:lpstr>RELATIVE  FREQUENCY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spatial data analysis</dc:title>
  <dc:creator>NARMADHA S</dc:creator>
  <cp:lastModifiedBy>Pavithra N</cp:lastModifiedBy>
  <cp:revision>6</cp:revision>
  <dcterms:created xsi:type="dcterms:W3CDTF">2024-01-10T16:33:27Z</dcterms:created>
  <dcterms:modified xsi:type="dcterms:W3CDTF">2024-01-21T09:32:54Z</dcterms:modified>
</cp:coreProperties>
</file>