
<file path=[Content_Types].xml><?xml version="1.0" encoding="utf-8"?>
<Types xmlns="http://schemas.openxmlformats.org/package/2006/content-types">
  <Default Extension="emf" ContentType="image/x-emf"/>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4" r:id="rId10"/>
    <p:sldId id="270"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02-09-2024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535551" y="2800762"/>
            <a:ext cx="8610600" cy="2308324"/>
          </a:xfrm>
          <a:prstGeom prst="rect">
            <a:avLst/>
          </a:prstGeom>
          <a:noFill/>
        </p:spPr>
        <p:txBody>
          <a:bodyPr wrap="square" rtlCol="0">
            <a:spAutoFit/>
          </a:bodyPr>
          <a:lstStyle/>
          <a:p>
            <a:r>
              <a:rPr lang="en-US" sz="2400" dirty="0">
                <a:latin typeface="Algerian" panose="04020705040A02060702" pitchFamily="82" charset="0"/>
              </a:rPr>
              <a:t>STUDENT NAME:G.NARMADHA</a:t>
            </a:r>
          </a:p>
          <a:p>
            <a:r>
              <a:rPr lang="en-US" sz="2400" dirty="0">
                <a:latin typeface="Algerian" panose="04020705040A02060702" pitchFamily="82" charset="0"/>
              </a:rPr>
              <a:t>REGISTER NO:312203000</a:t>
            </a:r>
          </a:p>
          <a:p>
            <a:r>
              <a:rPr lang="en-US" sz="2400" dirty="0">
                <a:latin typeface="Algerian" panose="04020705040A02060702" pitchFamily="82" charset="0"/>
              </a:rPr>
              <a:t>NM ID: 23D0E501864BBF5A672430A4B91420A6</a:t>
            </a:r>
          </a:p>
          <a:p>
            <a:r>
              <a:rPr lang="en-US" sz="2400" dirty="0">
                <a:latin typeface="Algerian" panose="04020705040A02060702" pitchFamily="82" charset="0"/>
              </a:rPr>
              <a:t>DEPARTMENT:COMMERCE(B.COM)</a:t>
            </a:r>
          </a:p>
          <a:p>
            <a:r>
              <a:rPr lang="en-US" sz="2400" dirty="0">
                <a:latin typeface="Algerian" panose="04020705040A02060702" pitchFamily="82" charset="0"/>
              </a:rPr>
              <a:t>COLLEGE:ASAN MEMORIAL COLLEGE OF ARTS AND SCIENCE</a:t>
            </a:r>
          </a:p>
          <a:p>
            <a:r>
              <a:rPr lang="en-US" sz="2400" dirty="0">
                <a:latin typeface="Algerian" panose="04020705040A02060702" pitchFamily="82" charset="0"/>
              </a:rPr>
              <a:t>           </a:t>
            </a:r>
            <a:endParaRPr lang="en-IN" sz="2400" dirty="0">
              <a:latin typeface="Algerian" panose="04020705040A02060702" pitchFamily="82"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DF80369-23A7-7B31-46B5-32D14CB72276}"/>
              </a:ext>
            </a:extLst>
          </p:cNvPr>
          <p:cNvSpPr txBox="1"/>
          <p:nvPr/>
        </p:nvSpPr>
        <p:spPr>
          <a:xfrm>
            <a:off x="457200" y="457200"/>
            <a:ext cx="3215945" cy="584775"/>
          </a:xfrm>
          <a:prstGeom prst="rect">
            <a:avLst/>
          </a:prstGeom>
          <a:noFill/>
        </p:spPr>
        <p:txBody>
          <a:bodyPr wrap="none" rtlCol="0">
            <a:spAutoFit/>
          </a:bodyPr>
          <a:lstStyle/>
          <a:p>
            <a:r>
              <a:rPr lang="en-US" sz="3200" dirty="0">
                <a:latin typeface="Bahnschrift" panose="020B0502040204020203" pitchFamily="34" charset="0"/>
              </a:rPr>
              <a:t>DATA CLEANING</a:t>
            </a:r>
            <a:endParaRPr lang="en-IN" sz="3200" dirty="0">
              <a:latin typeface="Bahnschrift" panose="020B0502040204020203" pitchFamily="34" charset="0"/>
            </a:endParaRPr>
          </a:p>
        </p:txBody>
      </p:sp>
      <p:sp>
        <p:nvSpPr>
          <p:cNvPr id="3" name="TextBox 2">
            <a:extLst>
              <a:ext uri="{FF2B5EF4-FFF2-40B4-BE49-F238E27FC236}">
                <a16:creationId xmlns:a16="http://schemas.microsoft.com/office/drawing/2014/main" id="{D33BCA5B-FC58-B6A0-AFD9-7FB280A0251F}"/>
              </a:ext>
            </a:extLst>
          </p:cNvPr>
          <p:cNvSpPr txBox="1"/>
          <p:nvPr/>
        </p:nvSpPr>
        <p:spPr>
          <a:xfrm>
            <a:off x="1066800" y="1524000"/>
            <a:ext cx="8452955" cy="1323439"/>
          </a:xfrm>
          <a:prstGeom prst="rect">
            <a:avLst/>
          </a:prstGeom>
          <a:noFill/>
        </p:spPr>
        <p:txBody>
          <a:bodyPr wrap="none" rtlCol="0">
            <a:spAutoFit/>
          </a:bodyPr>
          <a:lstStyle/>
          <a:p>
            <a:pPr marL="457200" indent="-457200">
              <a:buAutoNum type="arabicPeriod"/>
            </a:pPr>
            <a:r>
              <a:rPr lang="en-US" sz="2000" dirty="0">
                <a:latin typeface="Algerian" panose="04020705040A02060702" pitchFamily="82" charset="0"/>
              </a:rPr>
              <a:t>IF THE DATA CLEANING WE ALSO USE CONDITIONAL FORMATTING</a:t>
            </a:r>
          </a:p>
          <a:p>
            <a:pPr marL="457200" indent="-457200">
              <a:buAutoNum type="arabicPeriod"/>
            </a:pPr>
            <a:r>
              <a:rPr lang="en-US" sz="2000" dirty="0">
                <a:latin typeface="Algerian" panose="04020705040A02060702" pitchFamily="82" charset="0"/>
              </a:rPr>
              <a:t>IDENTIFING THE MISSING VALUES</a:t>
            </a:r>
          </a:p>
          <a:p>
            <a:pPr marL="457200" indent="-457200">
              <a:buAutoNum type="arabicPeriod"/>
            </a:pPr>
            <a:r>
              <a:rPr lang="en-US" sz="2000" dirty="0">
                <a:latin typeface="Algerian" panose="04020705040A02060702" pitchFamily="82" charset="0"/>
              </a:rPr>
              <a:t>USING CONDITIONAL FORMATTING AND HIGHLIGHTING BY COLOURS</a:t>
            </a:r>
          </a:p>
          <a:p>
            <a:pPr marL="457200" indent="-457200">
              <a:buAutoNum type="arabicPeriod"/>
            </a:pPr>
            <a:r>
              <a:rPr lang="en-US" sz="2000" dirty="0">
                <a:latin typeface="Algerian" panose="04020705040A02060702" pitchFamily="82" charset="0"/>
              </a:rPr>
              <a:t>REMOVE THOSE BLANK VALUES WITH USING FILTERS</a:t>
            </a:r>
            <a:endParaRPr lang="en-IN" sz="2000" dirty="0">
              <a:latin typeface="Algerian" panose="04020705040A02060702" pitchFamily="82" charset="0"/>
            </a:endParaRPr>
          </a:p>
        </p:txBody>
      </p:sp>
      <p:sp>
        <p:nvSpPr>
          <p:cNvPr id="4" name="TextBox 3">
            <a:extLst>
              <a:ext uri="{FF2B5EF4-FFF2-40B4-BE49-F238E27FC236}">
                <a16:creationId xmlns:a16="http://schemas.microsoft.com/office/drawing/2014/main" id="{97844A9C-4D2F-72EA-59FB-161CDE7E7186}"/>
              </a:ext>
            </a:extLst>
          </p:cNvPr>
          <p:cNvSpPr txBox="1"/>
          <p:nvPr/>
        </p:nvSpPr>
        <p:spPr>
          <a:xfrm>
            <a:off x="457200" y="3136612"/>
            <a:ext cx="5633273" cy="584775"/>
          </a:xfrm>
          <a:prstGeom prst="rect">
            <a:avLst/>
          </a:prstGeom>
          <a:noFill/>
        </p:spPr>
        <p:txBody>
          <a:bodyPr wrap="none" rtlCol="0">
            <a:spAutoFit/>
          </a:bodyPr>
          <a:lstStyle/>
          <a:p>
            <a:r>
              <a:rPr lang="en-US" sz="3200" dirty="0">
                <a:latin typeface="Bahnschrift" panose="020B0502040204020203" pitchFamily="34" charset="0"/>
              </a:rPr>
              <a:t>SUMMARIZING (PIVOT TABLE)</a:t>
            </a:r>
            <a:endParaRPr lang="en-IN" sz="3200" dirty="0">
              <a:latin typeface="Bahnschrift" panose="020B0502040204020203" pitchFamily="34" charset="0"/>
            </a:endParaRPr>
          </a:p>
        </p:txBody>
      </p:sp>
      <p:sp>
        <p:nvSpPr>
          <p:cNvPr id="5" name="TextBox 4">
            <a:extLst>
              <a:ext uri="{FF2B5EF4-FFF2-40B4-BE49-F238E27FC236}">
                <a16:creationId xmlns:a16="http://schemas.microsoft.com/office/drawing/2014/main" id="{AD1D5490-9D5A-07D5-6B94-61E370FE1F65}"/>
              </a:ext>
            </a:extLst>
          </p:cNvPr>
          <p:cNvSpPr txBox="1"/>
          <p:nvPr/>
        </p:nvSpPr>
        <p:spPr>
          <a:xfrm>
            <a:off x="1066800" y="3886200"/>
            <a:ext cx="7772400" cy="1938992"/>
          </a:xfrm>
          <a:prstGeom prst="rect">
            <a:avLst/>
          </a:prstGeom>
          <a:noFill/>
        </p:spPr>
        <p:txBody>
          <a:bodyPr wrap="square" rtlCol="0">
            <a:spAutoFit/>
          </a:bodyPr>
          <a:lstStyle/>
          <a:p>
            <a:pPr marL="457200" indent="-457200">
              <a:buAutoNum type="arabicPeriod"/>
            </a:pPr>
            <a:r>
              <a:rPr lang="en-US" sz="2000" dirty="0">
                <a:latin typeface="Algerian" panose="04020705040A02060702" pitchFamily="82" charset="0"/>
              </a:rPr>
              <a:t>COLLECT THE DATA FROM EXCEL SHEETS</a:t>
            </a:r>
          </a:p>
          <a:p>
            <a:pPr marL="457200" indent="-457200">
              <a:buAutoNum type="arabicPeriod"/>
            </a:pPr>
            <a:r>
              <a:rPr lang="en-US" sz="2000" dirty="0">
                <a:latin typeface="Algerian" panose="04020705040A02060702" pitchFamily="82" charset="0"/>
              </a:rPr>
              <a:t>SUMMARIZE THE VALUES USING PIVOT TABLE</a:t>
            </a:r>
          </a:p>
          <a:p>
            <a:pPr marL="457200" indent="-457200">
              <a:buAutoNum type="arabicPeriod"/>
            </a:pPr>
            <a:r>
              <a:rPr lang="en-US" sz="2000" dirty="0">
                <a:latin typeface="Algerian" panose="04020705040A02060702" pitchFamily="82" charset="0"/>
              </a:rPr>
              <a:t>A PARTICULAR DATA IS SET TO BE IN THE ROW,FILTER AND VALUE</a:t>
            </a:r>
          </a:p>
          <a:p>
            <a:pPr marL="457200" indent="-457200">
              <a:buAutoNum type="arabicPeriod"/>
            </a:pPr>
            <a:r>
              <a:rPr lang="en-US" sz="2000" dirty="0">
                <a:latin typeface="Algerian" panose="04020705040A02060702" pitchFamily="82" charset="0"/>
              </a:rPr>
              <a:t>AND WE USE SLICER TO SELECT THE FIELD TO USE FOR FILTERING LIKE SUPERVISOR</a:t>
            </a:r>
            <a:endParaRPr lang="en-IN" sz="2000" dirty="0">
              <a:latin typeface="Algerian" panose="04020705040A02060702" pitchFamily="82" charset="0"/>
            </a:endParaRPr>
          </a:p>
        </p:txBody>
      </p:sp>
    </p:spTree>
    <p:extLst>
      <p:ext uri="{BB962C8B-B14F-4D97-AF65-F5344CB8AC3E}">
        <p14:creationId xmlns:p14="http://schemas.microsoft.com/office/powerpoint/2010/main" val="5996905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10" name="Picture 9">
            <a:extLst>
              <a:ext uri="{FF2B5EF4-FFF2-40B4-BE49-F238E27FC236}">
                <a16:creationId xmlns:a16="http://schemas.microsoft.com/office/drawing/2014/main" id="{AB5BF534-9C4E-64D1-8BA4-9C1968076FA2}"/>
              </a:ext>
            </a:extLst>
          </p:cNvPr>
          <p:cNvPicPr>
            <a:picLocks noChangeAspect="1"/>
          </p:cNvPicPr>
          <p:nvPr/>
        </p:nvPicPr>
        <p:blipFill>
          <a:blip r:embed="rId3"/>
          <a:stretch>
            <a:fillRect/>
          </a:stretch>
        </p:blipFill>
        <p:spPr>
          <a:xfrm>
            <a:off x="1371600" y="1600200"/>
            <a:ext cx="6334125" cy="41148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A765D0D2-8B7F-3C0F-8F86-71EC78E7E1ED}"/>
              </a:ext>
            </a:extLst>
          </p:cNvPr>
          <p:cNvSpPr txBox="1"/>
          <p:nvPr/>
        </p:nvSpPr>
        <p:spPr>
          <a:xfrm>
            <a:off x="914400" y="1371600"/>
            <a:ext cx="7696200" cy="2246769"/>
          </a:xfrm>
          <a:prstGeom prst="rect">
            <a:avLst/>
          </a:prstGeom>
          <a:noFill/>
        </p:spPr>
        <p:txBody>
          <a:bodyPr wrap="square">
            <a:spAutoFit/>
          </a:bodyPr>
          <a:lstStyle/>
          <a:p>
            <a:r>
              <a:rPr lang="en-US" sz="2000" dirty="0">
                <a:latin typeface="Algerian" panose="04020705040A02060702" pitchFamily="82" charset="0"/>
              </a:rPr>
              <a:t>IN CONCLUSION ,ANALYSING EMPLOYEE DATA USING EXCEL PROVIDES A ROBUST FRAME WORK</a:t>
            </a:r>
          </a:p>
          <a:p>
            <a:r>
              <a:rPr lang="en-US" sz="2000" dirty="0">
                <a:latin typeface="Algerian" panose="04020705040A02060702" pitchFamily="82" charset="0"/>
              </a:rPr>
              <a:t>FOR GAINING VALUABLE INSIGHTS INTO WORK  FORCE DINAMICS AND OPERATIONAL EFFICIENCY.</a:t>
            </a:r>
          </a:p>
          <a:p>
            <a:r>
              <a:rPr lang="en-US" sz="2000" dirty="0">
                <a:latin typeface="Algerian" panose="04020705040A02060702" pitchFamily="82" charset="0"/>
              </a:rPr>
              <a:t>EXCELS DIVERSE ARRAY OF TOOLS AND FUNCTIONS,SUCH AS PIVOT TABLE  ALLOWS FOR COMPREHENSIVE</a:t>
            </a:r>
          </a:p>
          <a:p>
            <a:r>
              <a:rPr lang="en-US" sz="2000" dirty="0">
                <a:latin typeface="Algerian" panose="04020705040A02060702" pitchFamily="82" charset="0"/>
              </a:rPr>
              <a:t>DATA  MANIPULATION AND VISUALIZATION </a:t>
            </a:r>
            <a:endParaRPr lang="en-IN" sz="2000"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29EF8B14-6CA6-15CE-2F1A-4AE0BB928879}"/>
              </a:ext>
            </a:extLst>
          </p:cNvPr>
          <p:cNvSpPr txBox="1"/>
          <p:nvPr/>
        </p:nvSpPr>
        <p:spPr>
          <a:xfrm>
            <a:off x="1150068" y="2133600"/>
            <a:ext cx="6100916" cy="2246769"/>
          </a:xfrm>
          <a:prstGeom prst="rect">
            <a:avLst/>
          </a:prstGeom>
          <a:noFill/>
        </p:spPr>
        <p:txBody>
          <a:bodyPr wrap="square">
            <a:spAutoFit/>
          </a:bodyPr>
          <a:lstStyle/>
          <a:p>
            <a:pPr algn="ctr"/>
            <a:r>
              <a:rPr lang="en-US" sz="2000" b="0" i="0" dirty="0">
                <a:solidFill>
                  <a:srgbClr val="1F1F1F"/>
                </a:solidFill>
                <a:effectLst/>
                <a:latin typeface="Algerian" panose="04020705040A02060702" pitchFamily="82" charset="0"/>
              </a:rPr>
              <a:t>Employee performance evaluations will </a:t>
            </a:r>
            <a:r>
              <a:rPr lang="en-US" sz="2000" b="0" i="0" dirty="0">
                <a:solidFill>
                  <a:srgbClr val="040C28"/>
                </a:solidFill>
                <a:effectLst/>
                <a:latin typeface="Algerian" panose="04020705040A02060702" pitchFamily="82" charset="0"/>
              </a:rPr>
              <a:t>help you know if your employees are performing up to the standards and expectations</a:t>
            </a:r>
            <a:r>
              <a:rPr lang="en-US" sz="2000" b="0" i="0" dirty="0">
                <a:solidFill>
                  <a:srgbClr val="1F1F1F"/>
                </a:solidFill>
                <a:effectLst/>
                <a:latin typeface="Algerian" panose="04020705040A02060702" pitchFamily="82" charset="0"/>
              </a:rPr>
              <a:t>. If you can conduct these evaluations regularly and properly, it will have a highly positive impact on your company.</a:t>
            </a:r>
            <a:endParaRPr lang="en-IN" sz="2000" dirty="0">
              <a:latin typeface="Algerian" panose="04020705040A02060702" pitchFamily="82"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639404" y="2362200"/>
            <a:ext cx="7924800" cy="2677656"/>
          </a:xfrm>
          <a:prstGeom prst="rect">
            <a:avLst/>
          </a:prstGeom>
          <a:noFill/>
        </p:spPr>
        <p:txBody>
          <a:bodyPr wrap="square" rtlCol="0">
            <a:spAutoFit/>
          </a:bodyPr>
          <a:lstStyle/>
          <a:p>
            <a:pPr algn="just">
              <a:buFont typeface="Arial" panose="020B0604020202020204" pitchFamily="34" charset="0"/>
              <a:buChar char="•"/>
            </a:pPr>
            <a:r>
              <a:rPr lang="en-US" sz="2400" b="0" i="0" dirty="0">
                <a:solidFill>
                  <a:srgbClr val="BFBFBF"/>
                </a:solidFill>
                <a:effectLst/>
                <a:latin typeface="Google Sans"/>
              </a:rPr>
              <a:t> </a:t>
            </a:r>
            <a:r>
              <a:rPr lang="en-US" sz="2400" b="0" i="0" dirty="0">
                <a:solidFill>
                  <a:schemeClr val="tx1">
                    <a:lumMod val="75000"/>
                    <a:lumOff val="25000"/>
                  </a:schemeClr>
                </a:solidFill>
                <a:effectLst/>
                <a:latin typeface="Algerian" panose="04020705040A02060702" pitchFamily="82" charset="0"/>
              </a:rPr>
              <a:t>Performance Analysis is a </a:t>
            </a:r>
            <a:r>
              <a:rPr lang="en-US" sz="2400" b="0" i="0" dirty="0" err="1">
                <a:solidFill>
                  <a:schemeClr val="tx1">
                    <a:lumMod val="75000"/>
                    <a:lumOff val="25000"/>
                  </a:schemeClr>
                </a:solidFill>
                <a:effectLst/>
                <a:latin typeface="Algerian" panose="04020705040A02060702" pitchFamily="82" charset="0"/>
              </a:rPr>
              <a:t>specialised</a:t>
            </a:r>
            <a:r>
              <a:rPr lang="en-US" sz="2400" b="0" i="0" dirty="0">
                <a:solidFill>
                  <a:schemeClr val="tx1">
                    <a:lumMod val="75000"/>
                    <a:lumOff val="25000"/>
                  </a:schemeClr>
                </a:solidFill>
                <a:effectLst/>
                <a:latin typeface="Algerian" panose="04020705040A02060702" pitchFamily="82" charset="0"/>
              </a:rPr>
              <a:t> discipline that provides athletes and coaches with objective information that helps them understand performance. This process is underpinned by systematic observation, which provides valid, reliable and detailed information relating to performance.</a:t>
            </a:r>
            <a:endParaRPr lang="en-IN" sz="2400" dirty="0">
              <a:solidFill>
                <a:schemeClr val="tx1">
                  <a:lumMod val="75000"/>
                  <a:lumOff val="25000"/>
                </a:schemeClr>
              </a:solidFill>
              <a:latin typeface="Algerian" panose="04020705040A02060702" pitchFamily="82"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7" name="Picture 6">
            <a:extLst>
              <a:ext uri="{FF2B5EF4-FFF2-40B4-BE49-F238E27FC236}">
                <a16:creationId xmlns:a16="http://schemas.microsoft.com/office/drawing/2014/main" id="{6A1C4859-EA8A-DE88-ADE9-74915D4F683C}"/>
              </a:ext>
            </a:extLst>
          </p:cNvPr>
          <p:cNvPicPr>
            <a:picLocks noChangeAspect="1"/>
          </p:cNvPicPr>
          <p:nvPr/>
        </p:nvPicPr>
        <p:blipFill>
          <a:blip r:embed="rId3"/>
          <a:stretch>
            <a:fillRect/>
          </a:stretch>
        </p:blipFill>
        <p:spPr>
          <a:xfrm>
            <a:off x="914400" y="1814638"/>
            <a:ext cx="7620000" cy="39528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94A3362F-9428-0AEA-F31B-9975EC164764}"/>
              </a:ext>
            </a:extLst>
          </p:cNvPr>
          <p:cNvSpPr txBox="1"/>
          <p:nvPr/>
        </p:nvSpPr>
        <p:spPr>
          <a:xfrm>
            <a:off x="3124200" y="2284156"/>
            <a:ext cx="5285421" cy="2554545"/>
          </a:xfrm>
          <a:prstGeom prst="rect">
            <a:avLst/>
          </a:prstGeom>
          <a:noFill/>
        </p:spPr>
        <p:txBody>
          <a:bodyPr wrap="none" rtlCol="0">
            <a:spAutoFit/>
          </a:bodyPr>
          <a:lstStyle/>
          <a:p>
            <a:r>
              <a:rPr lang="en-US" sz="3200" dirty="0">
                <a:latin typeface="Algerian" panose="04020705040A02060702" pitchFamily="82" charset="0"/>
              </a:rPr>
              <a:t>FILTERING</a:t>
            </a:r>
          </a:p>
          <a:p>
            <a:r>
              <a:rPr lang="en-US" sz="3200" dirty="0">
                <a:latin typeface="Algerian" panose="04020705040A02060702" pitchFamily="82" charset="0"/>
              </a:rPr>
              <a:t>COLOURING</a:t>
            </a:r>
          </a:p>
          <a:p>
            <a:r>
              <a:rPr lang="en-US" sz="3200" dirty="0">
                <a:latin typeface="Algerian" panose="04020705040A02060702" pitchFamily="82" charset="0"/>
              </a:rPr>
              <a:t>CONDITIONAL FORMATTING</a:t>
            </a:r>
          </a:p>
          <a:p>
            <a:r>
              <a:rPr lang="en-US" sz="3200" dirty="0">
                <a:latin typeface="Algerian" panose="04020705040A02060702" pitchFamily="82" charset="0"/>
              </a:rPr>
              <a:t>PIVOT TABLE </a:t>
            </a:r>
          </a:p>
          <a:p>
            <a:r>
              <a:rPr lang="en-US" sz="3200" dirty="0">
                <a:latin typeface="Algerian" panose="04020705040A02060702" pitchFamily="82" charset="0"/>
              </a:rPr>
              <a:t>SLICER</a:t>
            </a:r>
            <a:endParaRPr lang="en-IN" sz="3200" dirty="0">
              <a:latin typeface="Algerian" panose="04020705040A02060702" pitchFamily="82"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96B2E9F4-49A4-E2C8-8CE7-B8B7E9CAC367}"/>
              </a:ext>
            </a:extLst>
          </p:cNvPr>
          <p:cNvSpPr txBox="1"/>
          <p:nvPr/>
        </p:nvSpPr>
        <p:spPr>
          <a:xfrm>
            <a:off x="838200" y="1600200"/>
            <a:ext cx="8050602" cy="3477875"/>
          </a:xfrm>
          <a:prstGeom prst="rect">
            <a:avLst/>
          </a:prstGeom>
          <a:noFill/>
        </p:spPr>
        <p:txBody>
          <a:bodyPr wrap="none" rtlCol="0">
            <a:spAutoFit/>
          </a:bodyPr>
          <a:lstStyle/>
          <a:p>
            <a:pPr marL="342900" indent="-342900">
              <a:buAutoNum type="arabicPeriod"/>
            </a:pPr>
            <a:r>
              <a:rPr lang="en-US" sz="2000" dirty="0">
                <a:latin typeface="Algerian" panose="04020705040A02060702" pitchFamily="82" charset="0"/>
              </a:rPr>
              <a:t>EMPLOYEE DATASET COLLECT FROM IBM DASH BOARD</a:t>
            </a:r>
          </a:p>
          <a:p>
            <a:pPr marL="342900" indent="-342900">
              <a:buAutoNum type="arabicPeriod"/>
            </a:pPr>
            <a:r>
              <a:rPr lang="en-US" sz="2000" dirty="0">
                <a:latin typeface="Algerian" panose="04020705040A02060702" pitchFamily="82" charset="0"/>
              </a:rPr>
              <a:t>THERE ARE 26 FEATURES IN THE DATASET</a:t>
            </a:r>
          </a:p>
          <a:p>
            <a:pPr marL="342900" indent="-342900">
              <a:buAutoNum type="arabicPeriod"/>
            </a:pPr>
            <a:r>
              <a:rPr lang="en-US" sz="2000" dirty="0">
                <a:latin typeface="Algerian" panose="04020705040A02060702" pitchFamily="82" charset="0"/>
              </a:rPr>
              <a:t>ONLY 8 FEATURES WE COLLECT FROM THE DATA SET</a:t>
            </a:r>
          </a:p>
          <a:p>
            <a:pPr marL="342900" indent="-342900">
              <a:buAutoNum type="arabicPeriod"/>
            </a:pPr>
            <a:r>
              <a:rPr lang="en-US" sz="2000" dirty="0">
                <a:latin typeface="Algerian" panose="04020705040A02060702" pitchFamily="82" charset="0"/>
              </a:rPr>
              <a:t>1</a:t>
            </a:r>
            <a:r>
              <a:rPr lang="en-US" sz="2000" baseline="30000" dirty="0">
                <a:latin typeface="Algerian" panose="04020705040A02060702" pitchFamily="82" charset="0"/>
              </a:rPr>
              <a:t>ST</a:t>
            </a:r>
            <a:r>
              <a:rPr lang="en-US" sz="2000" dirty="0">
                <a:latin typeface="Algerian" panose="04020705040A02060702" pitchFamily="82" charset="0"/>
              </a:rPr>
              <a:t> FEATURE WE COLLECT FROM THE DATA SET IS EMPLOYEE ID</a:t>
            </a:r>
          </a:p>
          <a:p>
            <a:pPr marL="342900" indent="-342900">
              <a:buAutoNum type="arabicPeriod"/>
            </a:pPr>
            <a:r>
              <a:rPr lang="en-US" sz="2000" dirty="0">
                <a:latin typeface="Algerian" panose="04020705040A02060702" pitchFamily="82" charset="0"/>
              </a:rPr>
              <a:t>2</a:t>
            </a:r>
            <a:r>
              <a:rPr lang="en-US" sz="2000" baseline="30000" dirty="0">
                <a:latin typeface="Algerian" panose="04020705040A02060702" pitchFamily="82" charset="0"/>
              </a:rPr>
              <a:t>ND</a:t>
            </a:r>
            <a:r>
              <a:rPr lang="en-US" sz="2000" dirty="0">
                <a:latin typeface="Algerian" panose="04020705040A02060702" pitchFamily="82" charset="0"/>
              </a:rPr>
              <a:t> FEATURE IS FIRST NAME</a:t>
            </a:r>
          </a:p>
          <a:p>
            <a:pPr marL="342900" indent="-342900">
              <a:buAutoNum type="arabicPeriod"/>
            </a:pPr>
            <a:r>
              <a:rPr lang="en-US" sz="2000" dirty="0">
                <a:latin typeface="Algerian" panose="04020705040A02060702" pitchFamily="82" charset="0"/>
              </a:rPr>
              <a:t>3</a:t>
            </a:r>
            <a:r>
              <a:rPr lang="en-US" sz="2000" baseline="30000" dirty="0">
                <a:latin typeface="Algerian" panose="04020705040A02060702" pitchFamily="82" charset="0"/>
              </a:rPr>
              <a:t>RD</a:t>
            </a:r>
            <a:r>
              <a:rPr lang="en-US" sz="2000" dirty="0">
                <a:latin typeface="Algerian" panose="04020705040A02060702" pitchFamily="82" charset="0"/>
              </a:rPr>
              <a:t> ONE IS TITLE</a:t>
            </a:r>
          </a:p>
          <a:p>
            <a:pPr marL="342900" indent="-342900">
              <a:buAutoNum type="arabicPeriod"/>
            </a:pPr>
            <a:r>
              <a:rPr lang="en-US" sz="2000" dirty="0">
                <a:latin typeface="Algerian" panose="04020705040A02060702" pitchFamily="82" charset="0"/>
              </a:rPr>
              <a:t>4</a:t>
            </a:r>
            <a:r>
              <a:rPr lang="en-US" sz="2000" baseline="30000" dirty="0">
                <a:latin typeface="Algerian" panose="04020705040A02060702" pitchFamily="82" charset="0"/>
              </a:rPr>
              <a:t>TH</a:t>
            </a:r>
            <a:r>
              <a:rPr lang="en-US" sz="2000" dirty="0">
                <a:latin typeface="Algerian" panose="04020705040A02060702" pitchFamily="82" charset="0"/>
              </a:rPr>
              <a:t> ONE IS SUPERVISOR</a:t>
            </a:r>
          </a:p>
          <a:p>
            <a:pPr marL="342900" indent="-342900">
              <a:buAutoNum type="arabicPeriod"/>
            </a:pPr>
            <a:r>
              <a:rPr lang="en-US" sz="2000" dirty="0">
                <a:latin typeface="Algerian" panose="04020705040A02060702" pitchFamily="82" charset="0"/>
              </a:rPr>
              <a:t>5</a:t>
            </a:r>
            <a:r>
              <a:rPr lang="en-US" sz="2000" baseline="30000" dirty="0">
                <a:latin typeface="Algerian" panose="04020705040A02060702" pitchFamily="82" charset="0"/>
              </a:rPr>
              <a:t>TH</a:t>
            </a:r>
            <a:r>
              <a:rPr lang="en-US" sz="2000" dirty="0">
                <a:latin typeface="Algerian" panose="04020705040A02060702" pitchFamily="82" charset="0"/>
              </a:rPr>
              <a:t> ONE EMPLOYEE STATUS</a:t>
            </a:r>
          </a:p>
          <a:p>
            <a:r>
              <a:rPr lang="en-US" sz="2000" dirty="0">
                <a:latin typeface="Algerian" panose="04020705040A02060702" pitchFamily="82" charset="0"/>
              </a:rPr>
              <a:t>6</a:t>
            </a:r>
            <a:r>
              <a:rPr lang="en-US" sz="2000" baseline="30000" dirty="0">
                <a:latin typeface="Algerian" panose="04020705040A02060702" pitchFamily="82" charset="0"/>
              </a:rPr>
              <a:t>TH</a:t>
            </a:r>
            <a:r>
              <a:rPr lang="en-US" sz="2000" dirty="0">
                <a:latin typeface="Algerian" panose="04020705040A02060702" pitchFamily="82" charset="0"/>
              </a:rPr>
              <a:t> ONE IS DEPARTMENT TYPE</a:t>
            </a:r>
          </a:p>
          <a:p>
            <a:pPr marL="342900" indent="-342900">
              <a:buAutoNum type="arabicPeriod"/>
            </a:pPr>
            <a:r>
              <a:rPr lang="en-US" sz="2000" dirty="0">
                <a:latin typeface="Algerian" panose="04020705040A02060702" pitchFamily="82" charset="0"/>
              </a:rPr>
              <a:t>NEXT ONE IS STATE</a:t>
            </a:r>
          </a:p>
          <a:p>
            <a:pPr marL="342900" indent="-342900">
              <a:buAutoNum type="arabicPeriod"/>
            </a:pPr>
            <a:r>
              <a:rPr lang="en-US" sz="2000" dirty="0">
                <a:latin typeface="Algerian" panose="04020705040A02060702" pitchFamily="82" charset="0"/>
              </a:rPr>
              <a:t>AND THE LAST ONE IS GENDER</a:t>
            </a:r>
            <a:endParaRPr lang="en-IN" sz="2000" dirty="0">
              <a:latin typeface="Algerian" panose="04020705040A02060702" pitchFamily="82" charset="0"/>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F443B0F0-7C13-1B00-2413-690B4A437659}"/>
              </a:ext>
            </a:extLst>
          </p:cNvPr>
          <p:cNvSpPr txBox="1"/>
          <p:nvPr/>
        </p:nvSpPr>
        <p:spPr>
          <a:xfrm>
            <a:off x="990600" y="1049337"/>
            <a:ext cx="3608680" cy="1077218"/>
          </a:xfrm>
          <a:prstGeom prst="rect">
            <a:avLst/>
          </a:prstGeom>
          <a:noFill/>
        </p:spPr>
        <p:txBody>
          <a:bodyPr wrap="none" rtlCol="0">
            <a:spAutoFit/>
          </a:bodyPr>
          <a:lstStyle/>
          <a:p>
            <a:r>
              <a:rPr lang="en-US" sz="3200" dirty="0">
                <a:latin typeface="Bahnschrift" panose="020B0502040204020203" pitchFamily="34" charset="0"/>
              </a:rPr>
              <a:t>DATA COLLECTION</a:t>
            </a:r>
          </a:p>
          <a:p>
            <a:r>
              <a:rPr lang="en-US" sz="3200" dirty="0">
                <a:latin typeface="Bahnschrift" panose="020B0502040204020203" pitchFamily="34" charset="0"/>
              </a:rPr>
              <a:t>   </a:t>
            </a:r>
            <a:endParaRPr lang="en-IN" sz="3200" dirty="0">
              <a:latin typeface="Bahnschrift" panose="020B0502040204020203" pitchFamily="34" charset="0"/>
            </a:endParaRPr>
          </a:p>
        </p:txBody>
      </p:sp>
      <p:sp>
        <p:nvSpPr>
          <p:cNvPr id="4" name="TextBox 3">
            <a:extLst>
              <a:ext uri="{FF2B5EF4-FFF2-40B4-BE49-F238E27FC236}">
                <a16:creationId xmlns:a16="http://schemas.microsoft.com/office/drawing/2014/main" id="{73B4474B-348C-A8DA-1F2B-3A9E502DC16D}"/>
              </a:ext>
            </a:extLst>
          </p:cNvPr>
          <p:cNvSpPr txBox="1"/>
          <p:nvPr/>
        </p:nvSpPr>
        <p:spPr>
          <a:xfrm>
            <a:off x="1349031" y="2014854"/>
            <a:ext cx="6500497" cy="707886"/>
          </a:xfrm>
          <a:prstGeom prst="rect">
            <a:avLst/>
          </a:prstGeom>
          <a:noFill/>
        </p:spPr>
        <p:txBody>
          <a:bodyPr wrap="none" rtlCol="0">
            <a:spAutoFit/>
          </a:bodyPr>
          <a:lstStyle/>
          <a:p>
            <a:r>
              <a:rPr lang="en-US" sz="2000" dirty="0">
                <a:latin typeface="Algerian" panose="04020705040A02060702" pitchFamily="82" charset="0"/>
              </a:rPr>
              <a:t> 1. DATA SET DOWNLOAD FROM EDUNET DATA BOARD</a:t>
            </a:r>
          </a:p>
          <a:p>
            <a:r>
              <a:rPr lang="en-US" sz="2000" dirty="0">
                <a:latin typeface="Algerian" panose="04020705040A02060702" pitchFamily="82" charset="0"/>
              </a:rPr>
              <a:t> 2. EMPLOYEE PERFORMANCE ANALYSIS USING EXCEL</a:t>
            </a:r>
            <a:endParaRPr lang="en-IN" sz="2000" dirty="0">
              <a:latin typeface="Algerian" panose="04020705040A02060702" pitchFamily="82" charset="0"/>
            </a:endParaRPr>
          </a:p>
        </p:txBody>
      </p:sp>
      <p:sp>
        <p:nvSpPr>
          <p:cNvPr id="7" name="TextBox 6">
            <a:extLst>
              <a:ext uri="{FF2B5EF4-FFF2-40B4-BE49-F238E27FC236}">
                <a16:creationId xmlns:a16="http://schemas.microsoft.com/office/drawing/2014/main" id="{60572BD1-5EC9-6D04-7D6C-70E37C1320A1}"/>
              </a:ext>
            </a:extLst>
          </p:cNvPr>
          <p:cNvSpPr txBox="1"/>
          <p:nvPr/>
        </p:nvSpPr>
        <p:spPr>
          <a:xfrm>
            <a:off x="445527" y="3046469"/>
            <a:ext cx="4719562" cy="584775"/>
          </a:xfrm>
          <a:prstGeom prst="rect">
            <a:avLst/>
          </a:prstGeom>
          <a:noFill/>
        </p:spPr>
        <p:txBody>
          <a:bodyPr wrap="none" rtlCol="0">
            <a:spAutoFit/>
          </a:bodyPr>
          <a:lstStyle/>
          <a:p>
            <a:r>
              <a:rPr lang="en-US" sz="3200" dirty="0">
                <a:latin typeface="Bahnschrift" panose="020B0502040204020203" pitchFamily="34" charset="0"/>
              </a:rPr>
              <a:t>FEATURES COLLECTING </a:t>
            </a:r>
            <a:endParaRPr lang="en-IN" sz="3200" dirty="0">
              <a:latin typeface="Bahnschrift" panose="020B0502040204020203" pitchFamily="34" charset="0"/>
            </a:endParaRPr>
          </a:p>
        </p:txBody>
      </p:sp>
      <p:sp>
        <p:nvSpPr>
          <p:cNvPr id="10" name="TextBox 9">
            <a:extLst>
              <a:ext uri="{FF2B5EF4-FFF2-40B4-BE49-F238E27FC236}">
                <a16:creationId xmlns:a16="http://schemas.microsoft.com/office/drawing/2014/main" id="{A7B54365-E0F2-2AA8-8D19-E9BFEEB77343}"/>
              </a:ext>
            </a:extLst>
          </p:cNvPr>
          <p:cNvSpPr txBox="1"/>
          <p:nvPr/>
        </p:nvSpPr>
        <p:spPr>
          <a:xfrm>
            <a:off x="1338578" y="3977588"/>
            <a:ext cx="7653022" cy="1938992"/>
          </a:xfrm>
          <a:prstGeom prst="rect">
            <a:avLst/>
          </a:prstGeom>
          <a:noFill/>
        </p:spPr>
        <p:txBody>
          <a:bodyPr wrap="square" rtlCol="0">
            <a:spAutoFit/>
          </a:bodyPr>
          <a:lstStyle/>
          <a:p>
            <a:pPr marL="457200" indent="-457200">
              <a:buAutoNum type="arabicPeriod"/>
            </a:pPr>
            <a:r>
              <a:rPr lang="en-US" sz="2000" dirty="0">
                <a:latin typeface="Algerian" panose="04020705040A02060702" pitchFamily="82" charset="0"/>
              </a:rPr>
              <a:t>THERE ARE 26 FEATURES IN THE DATA</a:t>
            </a:r>
          </a:p>
          <a:p>
            <a:pPr marL="457200" indent="-457200">
              <a:buAutoNum type="arabicPeriod"/>
            </a:pPr>
            <a:r>
              <a:rPr lang="en-US" sz="2000" dirty="0">
                <a:latin typeface="Algerian" panose="04020705040A02060702" pitchFamily="82" charset="0"/>
              </a:rPr>
              <a:t>EMPLOYEE ID, FIRST NAME, LAST NAME,DEPARTMENT TYPE,EMPLOYEE STATUS,EXIT DATE,ETC..</a:t>
            </a:r>
          </a:p>
          <a:p>
            <a:pPr marL="457200" indent="-457200">
              <a:buAutoNum type="arabicPeriod"/>
            </a:pPr>
            <a:r>
              <a:rPr lang="en-US" sz="2000" dirty="0">
                <a:latin typeface="Algerian" panose="04020705040A02060702" pitchFamily="82" charset="0"/>
              </a:rPr>
              <a:t>IN THIS 26 FEATURES WE COLLECT ONLY 8 FEATURES</a:t>
            </a:r>
          </a:p>
          <a:p>
            <a:pPr marL="457200" indent="-457200">
              <a:buAutoNum type="arabicPeriod"/>
            </a:pPr>
            <a:r>
              <a:rPr lang="en-US" sz="2000" dirty="0">
                <a:latin typeface="Algerian" panose="04020705040A02060702" pitchFamily="82" charset="0"/>
              </a:rPr>
              <a:t>EMPLOYEE ID,FIRST NAME,TITLE,SUPERVISOR,EMPLOYEE STATUS,DEPARTMENT,STATE AND GENDER.</a:t>
            </a:r>
            <a:endParaRPr lang="en-IN" sz="2000" dirty="0">
              <a:latin typeface="Algerian" panose="04020705040A02060702" pitchFamily="82"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232</TotalTime>
  <Words>450</Words>
  <Application>Microsoft Office PowerPoint</Application>
  <PresentationFormat>Widescreen</PresentationFormat>
  <Paragraphs>79</Paragraphs>
  <Slides>12</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Algerian</vt:lpstr>
      <vt:lpstr>Arial</vt:lpstr>
      <vt:lpstr>Bahnschrift</vt:lpstr>
      <vt:lpstr>Calibri</vt:lpstr>
      <vt:lpstr>Google Sans</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karneesh1574@outlook.com</cp:lastModifiedBy>
  <cp:revision>14</cp:revision>
  <dcterms:created xsi:type="dcterms:W3CDTF">2024-03-29T15:07:22Z</dcterms:created>
  <dcterms:modified xsi:type="dcterms:W3CDTF">2024-09-02T09:17:18Z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