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75" r:id="rId4"/>
    <p:sldId id="276" r:id="rId5"/>
    <p:sldId id="277" r:id="rId6"/>
    <p:sldId id="274" r:id="rId7"/>
    <p:sldId id="266" r:id="rId8"/>
    <p:sldId id="259" r:id="rId9"/>
    <p:sldId id="260" r:id="rId10"/>
    <p:sldId id="261" r:id="rId11"/>
    <p:sldId id="262" r:id="rId12"/>
    <p:sldId id="263" r:id="rId13"/>
    <p:sldId id="273" r:id="rId14"/>
    <p:sldId id="264" r:id="rId15"/>
    <p:sldId id="265" r:id="rId16"/>
    <p:sldId id="267" r:id="rId17"/>
    <p:sldId id="268" r:id="rId18"/>
    <p:sldId id="270" r:id="rId19"/>
    <p:sldId id="271" r:id="rId20"/>
    <p:sldId id="272" r:id="rId21"/>
    <p:sldId id="278" r:id="rId22"/>
    <p:sldId id="279" r:id="rId23"/>
    <p:sldId id="280"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660"/>
  </p:normalViewPr>
  <p:slideViewPr>
    <p:cSldViewPr>
      <p:cViewPr varScale="1">
        <p:scale>
          <a:sx n="69" d="100"/>
          <a:sy n="69" d="100"/>
        </p:scale>
        <p:origin x="-139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oracle.com/javase/tutorial/java/nutsandbolts/_keyword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encapsulation-in-java/" TargetMode="External"/><Relationship Id="rId2" Type="http://schemas.openxmlformats.org/officeDocument/2006/relationships/hyperlink" Target="https://www.geeksforgeeks.org/abstraction-in-java-2/" TargetMode="External"/><Relationship Id="rId1" Type="http://schemas.openxmlformats.org/officeDocument/2006/relationships/slideLayout" Target="../slideLayouts/slideLayout2.xml"/><Relationship Id="rId5" Type="http://schemas.openxmlformats.org/officeDocument/2006/relationships/hyperlink" Target="https://www.geeksforgeeks.org/polymorphism-in-java/" TargetMode="External"/><Relationship Id="rId4" Type="http://schemas.openxmlformats.org/officeDocument/2006/relationships/hyperlink" Target="https://www.geeksforgeeks.org/inheritance-in-jav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828800"/>
            <a:ext cx="6400800" cy="1752600"/>
          </a:xfrm>
        </p:spPr>
        <p:txBody>
          <a:bodyPr>
            <a:normAutofit/>
          </a:bodyPr>
          <a:lstStyle/>
          <a:p>
            <a:r>
              <a:rPr lang="en-US" dirty="0"/>
              <a:t>OOPS</a:t>
            </a:r>
            <a:r>
              <a:rPr lang="en-US" dirty="0" smtClean="0"/>
              <a:t>, Java </a:t>
            </a:r>
            <a:r>
              <a:rPr lang="en-US" dirty="0"/>
              <a:t>Introduction &amp; Language </a:t>
            </a:r>
            <a:r>
              <a:rPr lang="en-US" dirty="0" smtClean="0"/>
              <a:t>Fundamentals</a:t>
            </a:r>
            <a:endParaRPr lang="en-US" dirty="0"/>
          </a:p>
          <a:p>
            <a:r>
              <a:rPr lang="en-US" dirty="0"/>
              <a:t>Inheritance &amp; Polymorphism</a:t>
            </a:r>
          </a:p>
          <a:p>
            <a:endParaRPr lang="en-IN" dirty="0"/>
          </a:p>
        </p:txBody>
      </p:sp>
    </p:spTree>
    <p:extLst>
      <p:ext uri="{BB962C8B-B14F-4D97-AF65-F5344CB8AC3E}">
        <p14:creationId xmlns:p14="http://schemas.microsoft.com/office/powerpoint/2010/main" val="383930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Interface</a:t>
            </a:r>
            <a:br>
              <a:rPr lang="en-IN" b="1" dirty="0"/>
            </a:br>
            <a:endParaRPr lang="en-IN" dirty="0"/>
          </a:p>
        </p:txBody>
      </p:sp>
      <p:sp>
        <p:nvSpPr>
          <p:cNvPr id="3" name="Content Placeholder 2"/>
          <p:cNvSpPr>
            <a:spLocks noGrp="1"/>
          </p:cNvSpPr>
          <p:nvPr>
            <p:ph idx="1"/>
          </p:nvPr>
        </p:nvSpPr>
        <p:spPr/>
        <p:txBody>
          <a:bodyPr/>
          <a:lstStyle/>
          <a:p>
            <a:r>
              <a:rPr lang="en-US" dirty="0"/>
              <a:t> objects define their interaction with the outside world through the methods that they </a:t>
            </a:r>
            <a:r>
              <a:rPr lang="en-US" dirty="0" smtClean="0"/>
              <a:t>expose</a:t>
            </a:r>
          </a:p>
          <a:p>
            <a:r>
              <a:rPr lang="en-US" dirty="0"/>
              <a:t>Methods form the object's </a:t>
            </a:r>
            <a:r>
              <a:rPr lang="en-US" i="1" dirty="0"/>
              <a:t>interface</a:t>
            </a:r>
            <a:r>
              <a:rPr lang="en-US" dirty="0"/>
              <a:t> with the outside world; </a:t>
            </a:r>
            <a:r>
              <a:rPr lang="en-US" dirty="0" err="1" smtClean="0"/>
              <a:t>E.G:television</a:t>
            </a:r>
            <a:r>
              <a:rPr lang="en-US" dirty="0" smtClean="0"/>
              <a:t> set</a:t>
            </a:r>
          </a:p>
          <a:p>
            <a:r>
              <a:rPr lang="en-US" dirty="0"/>
              <a:t>In its most common form, an interface is a group of related </a:t>
            </a:r>
            <a:r>
              <a:rPr lang="en-US" dirty="0" smtClean="0"/>
              <a:t>methods </a:t>
            </a:r>
            <a:r>
              <a:rPr lang="en-US" dirty="0"/>
              <a:t>with empty bodies</a:t>
            </a:r>
            <a:endParaRPr lang="en-IN" dirty="0"/>
          </a:p>
        </p:txBody>
      </p:sp>
    </p:spTree>
    <p:extLst>
      <p:ext uri="{BB962C8B-B14F-4D97-AF65-F5344CB8AC3E}">
        <p14:creationId xmlns:p14="http://schemas.microsoft.com/office/powerpoint/2010/main" val="1281851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IN" dirty="0"/>
          </a:p>
        </p:txBody>
      </p:sp>
      <p:sp>
        <p:nvSpPr>
          <p:cNvPr id="3" name="Content Placeholder 2"/>
          <p:cNvSpPr>
            <a:spLocks noGrp="1"/>
          </p:cNvSpPr>
          <p:nvPr>
            <p:ph idx="1"/>
          </p:nvPr>
        </p:nvSpPr>
        <p:spPr/>
        <p:txBody>
          <a:bodyPr/>
          <a:lstStyle/>
          <a:p>
            <a:r>
              <a:rPr lang="en-IN" dirty="0"/>
              <a:t>interface Bicycle { // wheel revolutions per minute </a:t>
            </a:r>
            <a:endParaRPr lang="en-IN" dirty="0" smtClean="0"/>
          </a:p>
          <a:p>
            <a:r>
              <a:rPr lang="en-IN" dirty="0" smtClean="0"/>
              <a:t>void </a:t>
            </a:r>
            <a:r>
              <a:rPr lang="en-IN" dirty="0" err="1"/>
              <a:t>changeCadence</a:t>
            </a:r>
            <a:r>
              <a:rPr lang="en-IN" dirty="0"/>
              <a:t>(</a:t>
            </a:r>
            <a:r>
              <a:rPr lang="en-IN" dirty="0" err="1"/>
              <a:t>int</a:t>
            </a:r>
            <a:r>
              <a:rPr lang="en-IN" dirty="0"/>
              <a:t> </a:t>
            </a:r>
            <a:r>
              <a:rPr lang="en-IN" dirty="0" err="1"/>
              <a:t>newValue</a:t>
            </a:r>
            <a:r>
              <a:rPr lang="en-IN" dirty="0"/>
              <a:t>); </a:t>
            </a:r>
            <a:endParaRPr lang="en-IN" dirty="0" smtClean="0"/>
          </a:p>
          <a:p>
            <a:r>
              <a:rPr lang="en-IN" dirty="0" smtClean="0"/>
              <a:t>void </a:t>
            </a:r>
            <a:r>
              <a:rPr lang="en-IN" dirty="0" err="1"/>
              <a:t>changeGear</a:t>
            </a:r>
            <a:r>
              <a:rPr lang="en-IN" dirty="0"/>
              <a:t>(</a:t>
            </a:r>
            <a:r>
              <a:rPr lang="en-IN" dirty="0" err="1"/>
              <a:t>int</a:t>
            </a:r>
            <a:r>
              <a:rPr lang="en-IN" dirty="0"/>
              <a:t> </a:t>
            </a:r>
            <a:r>
              <a:rPr lang="en-IN" dirty="0" err="1"/>
              <a:t>newValue</a:t>
            </a:r>
            <a:r>
              <a:rPr lang="en-IN" dirty="0"/>
              <a:t>); </a:t>
            </a:r>
            <a:endParaRPr lang="en-IN" dirty="0" smtClean="0"/>
          </a:p>
          <a:p>
            <a:r>
              <a:rPr lang="en-IN" dirty="0" smtClean="0"/>
              <a:t>void </a:t>
            </a:r>
            <a:r>
              <a:rPr lang="en-IN" dirty="0" err="1"/>
              <a:t>speedUp</a:t>
            </a:r>
            <a:r>
              <a:rPr lang="en-IN" dirty="0"/>
              <a:t>(</a:t>
            </a:r>
            <a:r>
              <a:rPr lang="en-IN" dirty="0" err="1"/>
              <a:t>int</a:t>
            </a:r>
            <a:r>
              <a:rPr lang="en-IN" dirty="0"/>
              <a:t> increment); </a:t>
            </a:r>
            <a:endParaRPr lang="en-IN" dirty="0" smtClean="0"/>
          </a:p>
          <a:p>
            <a:r>
              <a:rPr lang="en-IN" dirty="0" smtClean="0"/>
              <a:t>void </a:t>
            </a:r>
            <a:r>
              <a:rPr lang="en-IN" dirty="0" err="1"/>
              <a:t>applyBrakes</a:t>
            </a:r>
            <a:r>
              <a:rPr lang="en-IN" dirty="0"/>
              <a:t>(</a:t>
            </a:r>
            <a:r>
              <a:rPr lang="en-IN" dirty="0" err="1"/>
              <a:t>int</a:t>
            </a:r>
            <a:r>
              <a:rPr lang="en-IN" dirty="0"/>
              <a:t> decrement); }</a:t>
            </a:r>
          </a:p>
        </p:txBody>
      </p:sp>
    </p:spTree>
    <p:extLst>
      <p:ext uri="{BB962C8B-B14F-4D97-AF65-F5344CB8AC3E}">
        <p14:creationId xmlns:p14="http://schemas.microsoft.com/office/powerpoint/2010/main" val="1330938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a:t>
            </a:r>
            <a:endParaRPr lang="en-IN" dirty="0"/>
          </a:p>
        </p:txBody>
      </p:sp>
      <p:sp>
        <p:nvSpPr>
          <p:cNvPr id="3" name="Content Placeholder 2"/>
          <p:cNvSpPr>
            <a:spLocks noGrp="1"/>
          </p:cNvSpPr>
          <p:nvPr>
            <p:ph idx="1"/>
          </p:nvPr>
        </p:nvSpPr>
        <p:spPr/>
        <p:txBody>
          <a:bodyPr/>
          <a:lstStyle/>
          <a:p>
            <a:r>
              <a:rPr lang="en-US" dirty="0"/>
              <a:t>Member variables in a class—these are called </a:t>
            </a:r>
            <a:r>
              <a:rPr lang="en-US" i="1" dirty="0"/>
              <a:t>fields</a:t>
            </a:r>
            <a:r>
              <a:rPr lang="en-US" dirty="0"/>
              <a:t>.</a:t>
            </a:r>
          </a:p>
          <a:p>
            <a:r>
              <a:rPr lang="en-US" dirty="0"/>
              <a:t>Variables in a method or block of code—these are called </a:t>
            </a:r>
            <a:r>
              <a:rPr lang="en-US" i="1" dirty="0"/>
              <a:t>local variables</a:t>
            </a:r>
            <a:r>
              <a:rPr lang="en-US" dirty="0"/>
              <a:t>.</a:t>
            </a:r>
          </a:p>
          <a:p>
            <a:r>
              <a:rPr lang="en-US" dirty="0"/>
              <a:t>Variables in method declarations—these are called </a:t>
            </a:r>
            <a:r>
              <a:rPr lang="en-US" i="1" dirty="0"/>
              <a:t>parameters</a:t>
            </a:r>
            <a:r>
              <a:rPr lang="en-US" dirty="0"/>
              <a:t>.</a:t>
            </a:r>
          </a:p>
          <a:p>
            <a:endParaRPr lang="en-IN" dirty="0"/>
          </a:p>
        </p:txBody>
      </p:sp>
    </p:spTree>
    <p:extLst>
      <p:ext uri="{BB962C8B-B14F-4D97-AF65-F5344CB8AC3E}">
        <p14:creationId xmlns:p14="http://schemas.microsoft.com/office/powerpoint/2010/main" val="3688343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a:t>
            </a:r>
            <a:endParaRPr lang="en-IN" dirty="0"/>
          </a:p>
        </p:txBody>
      </p:sp>
      <p:sp>
        <p:nvSpPr>
          <p:cNvPr id="3" name="Content Placeholder 2"/>
          <p:cNvSpPr>
            <a:spLocks noGrp="1"/>
          </p:cNvSpPr>
          <p:nvPr>
            <p:ph idx="1"/>
          </p:nvPr>
        </p:nvSpPr>
        <p:spPr/>
        <p:txBody>
          <a:bodyPr>
            <a:normAutofit fontScale="40000" lnSpcReduction="20000"/>
          </a:bodyPr>
          <a:lstStyle/>
          <a:p>
            <a:r>
              <a:rPr lang="en-US" b="1" dirty="0"/>
              <a:t>Naming</a:t>
            </a:r>
          </a:p>
          <a:p>
            <a:r>
              <a:rPr lang="en-US" dirty="0"/>
              <a:t>Every programming language has its own set of rules and conventions for the kinds of names that you're allowed to use, and the Java programming language is no different. The rules and conventions for naming your variables can be summarized as follows:</a:t>
            </a:r>
          </a:p>
          <a:p>
            <a:r>
              <a:rPr lang="en-US" dirty="0"/>
              <a:t>Variable names are case-sensitive. A variable's name can be any legal identifier — an unlimited-length sequence of Unicode letters and digits, beginning with a letter, the dollar sign "$", or the underscore character "_". The convention, however, is to always begin your variable names with a letter, not "$" or "_". Additionally, the dollar sign character, by convention, is never used at all. You may find some situations where auto-generated names will contain the dollar sign, but your variable names should always avoid using it. A similar convention exists for the underscore character; while it's technically legal to begin your variable's name with "_", this practice is discouraged. White space is not permitted.</a:t>
            </a:r>
          </a:p>
          <a:p>
            <a:r>
              <a:rPr lang="en-US" dirty="0"/>
              <a:t>Subsequent characters may be letters, digits, dollar signs, or underscore characters. Conventions (and common sense) apply to this rule as well. When choosing a name for your variables, use full words instead of cryptic abbreviations. Doing so will make your code easier to read and understand. In many cases it will also make your code self-documenting; fields named cadence, speed, and gear, for example, are much more intuitive than abbreviated versions, such as s, c, and g. Also keep in mind that the name you choose must not be a </a:t>
            </a:r>
            <a:r>
              <a:rPr lang="en-US" dirty="0">
                <a:hlinkClick r:id="rId2"/>
              </a:rPr>
              <a:t>keyword or reserved word</a:t>
            </a:r>
            <a:r>
              <a:rPr lang="en-US" dirty="0"/>
              <a:t>.</a:t>
            </a:r>
          </a:p>
          <a:p>
            <a:r>
              <a:rPr lang="en-US" dirty="0"/>
              <a:t>If the name you choose consists of only one word, spell that word in all lowercase letters. If it consists of more than one word, capitalize the first letter of each subsequent word. The names </a:t>
            </a:r>
            <a:r>
              <a:rPr lang="en-US" dirty="0" err="1"/>
              <a:t>gearRatio</a:t>
            </a:r>
            <a:r>
              <a:rPr lang="en-US" dirty="0"/>
              <a:t> and </a:t>
            </a:r>
            <a:r>
              <a:rPr lang="en-US" dirty="0" err="1"/>
              <a:t>currentGear</a:t>
            </a:r>
            <a:r>
              <a:rPr lang="en-US" dirty="0"/>
              <a:t> are prime examples of this convention. If your variable stores a constant value, such as static final </a:t>
            </a:r>
            <a:r>
              <a:rPr lang="en-US" dirty="0" err="1"/>
              <a:t>int</a:t>
            </a:r>
            <a:r>
              <a:rPr lang="en-US" dirty="0"/>
              <a:t> NUM_GEARS = 6, the convention changes slightly, capitalizing every letter and separating subsequent words with the underscore character. By convention, the underscore character is never used elsewhere.</a:t>
            </a:r>
          </a:p>
          <a:p>
            <a:endParaRPr lang="en-IN" dirty="0"/>
          </a:p>
        </p:txBody>
      </p:sp>
    </p:spTree>
    <p:extLst>
      <p:ext uri="{BB962C8B-B14F-4D97-AF65-F5344CB8AC3E}">
        <p14:creationId xmlns:p14="http://schemas.microsoft.com/office/powerpoint/2010/main" val="1590251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IN" dirty="0"/>
          </a:p>
        </p:txBody>
      </p:sp>
      <p:sp>
        <p:nvSpPr>
          <p:cNvPr id="3" name="Content Placeholder 2"/>
          <p:cNvSpPr>
            <a:spLocks noGrp="1"/>
          </p:cNvSpPr>
          <p:nvPr>
            <p:ph idx="1"/>
          </p:nvPr>
        </p:nvSpPr>
        <p:spPr/>
        <p:txBody>
          <a:bodyPr>
            <a:normAutofit/>
          </a:bodyPr>
          <a:lstStyle/>
          <a:p>
            <a:pPr marL="0" indent="0">
              <a:buNone/>
            </a:pPr>
            <a:r>
              <a:rPr lang="en-US" dirty="0"/>
              <a:t>I</a:t>
            </a:r>
            <a:r>
              <a:rPr lang="en-US" dirty="0" smtClean="0"/>
              <a:t>t </a:t>
            </a:r>
            <a:r>
              <a:rPr lang="en-US" dirty="0"/>
              <a:t>is common to make fields </a:t>
            </a:r>
            <a:r>
              <a:rPr lang="en-US" dirty="0" smtClean="0"/>
              <a:t>private</a:t>
            </a:r>
          </a:p>
          <a:p>
            <a:pPr marL="0" indent="0">
              <a:buNone/>
            </a:pPr>
            <a:r>
              <a:rPr lang="en-US" dirty="0" smtClean="0"/>
              <a:t>Access? This </a:t>
            </a:r>
            <a:r>
              <a:rPr lang="en-US" dirty="0"/>
              <a:t>can be done </a:t>
            </a:r>
            <a:r>
              <a:rPr lang="en-US" i="1" dirty="0"/>
              <a:t>indirectly</a:t>
            </a:r>
            <a:r>
              <a:rPr lang="en-US" dirty="0"/>
              <a:t> by adding public methods that obtain the field values for </a:t>
            </a:r>
            <a:r>
              <a:rPr lang="en-US" dirty="0" smtClean="0"/>
              <a:t>us.</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189923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IN" dirty="0"/>
          </a:p>
        </p:txBody>
      </p:sp>
      <p:sp>
        <p:nvSpPr>
          <p:cNvPr id="3" name="Content Placeholder 2"/>
          <p:cNvSpPr>
            <a:spLocks noGrp="1"/>
          </p:cNvSpPr>
          <p:nvPr>
            <p:ph idx="1"/>
          </p:nvPr>
        </p:nvSpPr>
        <p:spPr/>
        <p:txBody>
          <a:bodyPr/>
          <a:lstStyle/>
          <a:p>
            <a:r>
              <a:rPr lang="en-US" dirty="0" smtClean="0"/>
              <a:t>Function Overloading</a:t>
            </a:r>
          </a:p>
          <a:p>
            <a:r>
              <a:rPr lang="en-US" dirty="0" smtClean="0"/>
              <a:t>Function Overriding</a:t>
            </a:r>
          </a:p>
          <a:p>
            <a:endParaRPr lang="en-US" dirty="0"/>
          </a:p>
          <a:p>
            <a:r>
              <a:rPr lang="en-US" dirty="0"/>
              <a:t> number and the type of the arguments </a:t>
            </a:r>
            <a:endParaRPr lang="en-US" dirty="0" smtClean="0"/>
          </a:p>
          <a:p>
            <a:r>
              <a:rPr lang="en-US" dirty="0" smtClean="0"/>
              <a:t>Compiler – does not consider return type</a:t>
            </a:r>
            <a:endParaRPr lang="en-IN" dirty="0"/>
          </a:p>
        </p:txBody>
      </p:sp>
    </p:spTree>
    <p:extLst>
      <p:ext uri="{BB962C8B-B14F-4D97-AF65-F5344CB8AC3E}">
        <p14:creationId xmlns:p14="http://schemas.microsoft.com/office/powerpoint/2010/main" val="3361829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The Garbage Collector</a:t>
            </a:r>
          </a:p>
          <a:p>
            <a:r>
              <a:rPr lang="en-US" dirty="0"/>
              <a:t>Java runtime environment has a garbage collector that periodically frees the memory used by objects that are no longer referenced. The garbage collector does its job automatically when it determines that the time is right.</a:t>
            </a:r>
            <a:endParaRPr lang="en-IN" dirty="0"/>
          </a:p>
        </p:txBody>
      </p:sp>
    </p:spTree>
    <p:extLst>
      <p:ext uri="{BB962C8B-B14F-4D97-AF65-F5344CB8AC3E}">
        <p14:creationId xmlns:p14="http://schemas.microsoft.com/office/powerpoint/2010/main" val="1528234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this Keyword</a:t>
            </a:r>
            <a:br>
              <a:rPr lang="en-IN" b="1" dirty="0"/>
            </a:br>
            <a:endParaRPr lang="en-IN" dirty="0"/>
          </a:p>
        </p:txBody>
      </p:sp>
      <p:sp>
        <p:nvSpPr>
          <p:cNvPr id="3" name="Content Placeholder 2"/>
          <p:cNvSpPr>
            <a:spLocks noGrp="1"/>
          </p:cNvSpPr>
          <p:nvPr>
            <p:ph idx="1"/>
          </p:nvPr>
        </p:nvSpPr>
        <p:spPr/>
        <p:txBody>
          <a:bodyPr/>
          <a:lstStyle/>
          <a:p>
            <a:r>
              <a:rPr lang="en-US" dirty="0"/>
              <a:t>Within an instance method or a constructor, this is a reference to the </a:t>
            </a:r>
            <a:r>
              <a:rPr lang="en-US" i="1" dirty="0"/>
              <a:t>current object</a:t>
            </a:r>
            <a:r>
              <a:rPr lang="en-US" dirty="0"/>
              <a:t> </a:t>
            </a:r>
            <a:endParaRPr lang="en-US" dirty="0" smtClean="0"/>
          </a:p>
          <a:p>
            <a:r>
              <a:rPr lang="en-IN" dirty="0"/>
              <a:t>public class Point { public </a:t>
            </a:r>
            <a:r>
              <a:rPr lang="en-IN" dirty="0" err="1"/>
              <a:t>int</a:t>
            </a:r>
            <a:r>
              <a:rPr lang="en-IN" dirty="0"/>
              <a:t> x = 0; public </a:t>
            </a:r>
            <a:r>
              <a:rPr lang="en-IN" dirty="0" err="1"/>
              <a:t>int</a:t>
            </a:r>
            <a:r>
              <a:rPr lang="en-IN" dirty="0"/>
              <a:t> y = 0; </a:t>
            </a:r>
            <a:r>
              <a:rPr lang="en-IN" b="1" dirty="0"/>
              <a:t>//constructor </a:t>
            </a:r>
            <a:endParaRPr lang="en-IN" b="1" dirty="0" smtClean="0"/>
          </a:p>
          <a:p>
            <a:r>
              <a:rPr lang="en-IN" b="1" dirty="0" smtClean="0"/>
              <a:t>public </a:t>
            </a:r>
            <a:r>
              <a:rPr lang="en-IN" b="1" dirty="0"/>
              <a:t>Point(</a:t>
            </a:r>
            <a:r>
              <a:rPr lang="en-IN" b="1" dirty="0" err="1"/>
              <a:t>int</a:t>
            </a:r>
            <a:r>
              <a:rPr lang="en-IN" b="1" dirty="0"/>
              <a:t> x, </a:t>
            </a:r>
            <a:r>
              <a:rPr lang="en-IN" b="1" dirty="0" err="1"/>
              <a:t>int</a:t>
            </a:r>
            <a:r>
              <a:rPr lang="en-IN" b="1" dirty="0"/>
              <a:t> y) { </a:t>
            </a:r>
            <a:r>
              <a:rPr lang="en-IN" b="1" dirty="0" err="1"/>
              <a:t>this.x</a:t>
            </a:r>
            <a:r>
              <a:rPr lang="en-IN" b="1" dirty="0"/>
              <a:t> = x; </a:t>
            </a:r>
            <a:r>
              <a:rPr lang="en-IN" b="1" dirty="0" err="1"/>
              <a:t>this.y</a:t>
            </a:r>
            <a:r>
              <a:rPr lang="en-IN" b="1" dirty="0"/>
              <a:t> = y; }</a:t>
            </a:r>
            <a:r>
              <a:rPr lang="en-IN" dirty="0"/>
              <a:t> </a:t>
            </a:r>
            <a:endParaRPr lang="en-IN" dirty="0" smtClean="0"/>
          </a:p>
          <a:p>
            <a:pPr marL="0" indent="0">
              <a:buNone/>
            </a:pPr>
            <a:r>
              <a:rPr lang="en-IN" dirty="0" smtClean="0"/>
              <a:t>}</a:t>
            </a:r>
            <a:endParaRPr lang="en-IN" dirty="0"/>
          </a:p>
        </p:txBody>
      </p:sp>
    </p:spTree>
    <p:extLst>
      <p:ext uri="{BB962C8B-B14F-4D97-AF65-F5344CB8AC3E}">
        <p14:creationId xmlns:p14="http://schemas.microsoft.com/office/powerpoint/2010/main" val="2659524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229600" cy="1143000"/>
          </a:xfrm>
        </p:spPr>
        <p:txBody>
          <a:bodyPr>
            <a:normAutofit fontScale="90000"/>
          </a:bodyPr>
          <a:lstStyle/>
          <a:p>
            <a:r>
              <a:rPr lang="en-IN" b="1" dirty="0"/>
              <a:t>Understanding Class Members</a:t>
            </a:r>
            <a:br>
              <a:rPr lang="en-IN" b="1"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INSTANCE VARIABLES</a:t>
            </a:r>
          </a:p>
          <a:p>
            <a:r>
              <a:rPr lang="en-US" dirty="0"/>
              <a:t>objects are created from the same class </a:t>
            </a:r>
            <a:r>
              <a:rPr lang="en-US" dirty="0" smtClean="0"/>
              <a:t>blueprint</a:t>
            </a:r>
            <a:endParaRPr lang="en-US" dirty="0"/>
          </a:p>
          <a:p>
            <a:r>
              <a:rPr lang="en-US" dirty="0"/>
              <a:t>variables that are common to all </a:t>
            </a:r>
            <a:r>
              <a:rPr lang="en-US" dirty="0" smtClean="0"/>
              <a:t>objects?</a:t>
            </a:r>
          </a:p>
          <a:p>
            <a:r>
              <a:rPr lang="en-IN" dirty="0"/>
              <a:t>static </a:t>
            </a:r>
            <a:r>
              <a:rPr lang="en-IN" dirty="0" smtClean="0"/>
              <a:t>modifier</a:t>
            </a:r>
          </a:p>
          <a:p>
            <a:r>
              <a:rPr lang="en-IN" dirty="0"/>
              <a:t>public class Bicycle { private </a:t>
            </a:r>
            <a:r>
              <a:rPr lang="en-IN" dirty="0" err="1"/>
              <a:t>int</a:t>
            </a:r>
            <a:r>
              <a:rPr lang="en-IN" dirty="0"/>
              <a:t> cadence; private </a:t>
            </a:r>
            <a:r>
              <a:rPr lang="en-IN" dirty="0" err="1"/>
              <a:t>int</a:t>
            </a:r>
            <a:r>
              <a:rPr lang="en-IN" dirty="0"/>
              <a:t> gear; private </a:t>
            </a:r>
            <a:r>
              <a:rPr lang="en-IN" dirty="0" err="1"/>
              <a:t>int</a:t>
            </a:r>
            <a:r>
              <a:rPr lang="en-IN" dirty="0"/>
              <a:t> speed</a:t>
            </a:r>
            <a:r>
              <a:rPr lang="en-IN" dirty="0" smtClean="0"/>
              <a:t>;</a:t>
            </a:r>
          </a:p>
          <a:p>
            <a:r>
              <a:rPr lang="en-IN" dirty="0" smtClean="0"/>
              <a:t> </a:t>
            </a:r>
            <a:r>
              <a:rPr lang="en-IN" dirty="0"/>
              <a:t>// </a:t>
            </a:r>
            <a:r>
              <a:rPr lang="en-IN" b="1" dirty="0"/>
              <a:t>add an instance variable for the object ID</a:t>
            </a:r>
            <a:r>
              <a:rPr lang="en-IN" dirty="0"/>
              <a:t> private </a:t>
            </a:r>
            <a:r>
              <a:rPr lang="en-IN" dirty="0" err="1"/>
              <a:t>int</a:t>
            </a:r>
            <a:r>
              <a:rPr lang="en-IN" dirty="0"/>
              <a:t> id; </a:t>
            </a:r>
            <a:endParaRPr lang="en-IN" dirty="0" smtClean="0"/>
          </a:p>
          <a:p>
            <a:r>
              <a:rPr lang="en-IN" dirty="0" smtClean="0"/>
              <a:t>// </a:t>
            </a:r>
            <a:r>
              <a:rPr lang="en-IN" b="1" dirty="0"/>
              <a:t>add a class variable for the</a:t>
            </a:r>
            <a:r>
              <a:rPr lang="en-IN" dirty="0"/>
              <a:t> </a:t>
            </a:r>
            <a:endParaRPr lang="en-IN" dirty="0" smtClean="0"/>
          </a:p>
          <a:p>
            <a:r>
              <a:rPr lang="en-IN" dirty="0" smtClean="0"/>
              <a:t>// </a:t>
            </a:r>
            <a:r>
              <a:rPr lang="en-IN" b="1" dirty="0"/>
              <a:t>number of Bicycle objects instantiated</a:t>
            </a:r>
            <a:r>
              <a:rPr lang="en-IN" dirty="0"/>
              <a:t> </a:t>
            </a:r>
            <a:endParaRPr lang="en-IN" dirty="0" smtClean="0"/>
          </a:p>
          <a:p>
            <a:r>
              <a:rPr lang="en-IN" dirty="0" smtClean="0"/>
              <a:t>private </a:t>
            </a:r>
            <a:r>
              <a:rPr lang="en-IN" b="1" dirty="0"/>
              <a:t>static</a:t>
            </a:r>
            <a:r>
              <a:rPr lang="en-IN" dirty="0"/>
              <a:t> </a:t>
            </a:r>
            <a:r>
              <a:rPr lang="en-IN" dirty="0" err="1"/>
              <a:t>int</a:t>
            </a:r>
            <a:r>
              <a:rPr lang="en-IN" dirty="0"/>
              <a:t> </a:t>
            </a:r>
            <a:r>
              <a:rPr lang="en-IN" dirty="0" err="1"/>
              <a:t>numberOfBicycles</a:t>
            </a:r>
            <a:r>
              <a:rPr lang="en-IN" dirty="0"/>
              <a:t> = 0; ... }</a:t>
            </a:r>
            <a:endParaRPr lang="en-US" dirty="0" smtClean="0"/>
          </a:p>
        </p:txBody>
      </p:sp>
    </p:spTree>
    <p:extLst>
      <p:ext uri="{BB962C8B-B14F-4D97-AF65-F5344CB8AC3E}">
        <p14:creationId xmlns:p14="http://schemas.microsoft.com/office/powerpoint/2010/main" val="24064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Class variables are referenced by the class name itself, as in</a:t>
            </a:r>
          </a:p>
          <a:p>
            <a:r>
              <a:rPr lang="en-US" dirty="0" err="1"/>
              <a:t>Bicycle.numberOfBicycles</a:t>
            </a:r>
            <a:r>
              <a:rPr lang="en-US" dirty="0"/>
              <a:t> </a:t>
            </a:r>
          </a:p>
          <a:p>
            <a:r>
              <a:rPr lang="en-US" dirty="0"/>
              <a:t>This makes it clear that they are class variables.</a:t>
            </a:r>
          </a:p>
          <a:p>
            <a:r>
              <a:rPr lang="en-US" b="1" dirty="0"/>
              <a:t>Note:</a:t>
            </a:r>
            <a:r>
              <a:rPr lang="en-US" dirty="0"/>
              <a:t> You can also refer to static fields with an object reference </a:t>
            </a:r>
            <a:r>
              <a:rPr lang="en-US" dirty="0" err="1"/>
              <a:t>likemyBike.numberOfBicycles</a:t>
            </a:r>
            <a:r>
              <a:rPr lang="en-US" dirty="0"/>
              <a:t> </a:t>
            </a:r>
          </a:p>
          <a:p>
            <a:r>
              <a:rPr lang="en-US" dirty="0"/>
              <a:t>but this is discouraged because it does not make it clear that they are class variables.</a:t>
            </a:r>
          </a:p>
          <a:p>
            <a:endParaRPr lang="en-IN" dirty="0"/>
          </a:p>
        </p:txBody>
      </p:sp>
    </p:spTree>
    <p:extLst>
      <p:ext uri="{BB962C8B-B14F-4D97-AF65-F5344CB8AC3E}">
        <p14:creationId xmlns:p14="http://schemas.microsoft.com/office/powerpoint/2010/main" val="15644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normAutofit fontScale="92500" lnSpcReduction="10000"/>
          </a:bodyPr>
          <a:lstStyle/>
          <a:p>
            <a:pPr fontAlgn="base"/>
            <a:endParaRPr lang="en-IN" dirty="0"/>
          </a:p>
          <a:p>
            <a:pPr lvl="1" fontAlgn="base"/>
            <a:r>
              <a:rPr lang="en-IN" u="sng" dirty="0" smtClean="0">
                <a:hlinkClick r:id="rId2"/>
              </a:rPr>
              <a:t>Abstraction</a:t>
            </a:r>
            <a:endParaRPr lang="en-IN" dirty="0"/>
          </a:p>
          <a:p>
            <a:pPr lvl="1" fontAlgn="base"/>
            <a:r>
              <a:rPr lang="en-IN" u="sng" dirty="0">
                <a:hlinkClick r:id="rId3"/>
              </a:rPr>
              <a:t>Encapsulation</a:t>
            </a:r>
            <a:endParaRPr lang="en-IN" dirty="0"/>
          </a:p>
          <a:p>
            <a:pPr lvl="1" fontAlgn="base"/>
            <a:r>
              <a:rPr lang="en-IN" u="sng" dirty="0">
                <a:hlinkClick r:id="rId4"/>
              </a:rPr>
              <a:t>Inheritance</a:t>
            </a:r>
            <a:endParaRPr lang="en-IN" dirty="0"/>
          </a:p>
          <a:p>
            <a:pPr lvl="1" fontAlgn="base"/>
            <a:r>
              <a:rPr lang="en-IN" u="sng" dirty="0">
                <a:hlinkClick r:id="rId5"/>
              </a:rPr>
              <a:t>Polymorphism</a:t>
            </a:r>
            <a:endParaRPr lang="en-IN" dirty="0"/>
          </a:p>
          <a:p>
            <a:pPr lvl="2" fontAlgn="base"/>
            <a:r>
              <a:rPr lang="en-IN" dirty="0"/>
              <a:t>Compile-time polymorphism</a:t>
            </a:r>
          </a:p>
          <a:p>
            <a:pPr lvl="2" fontAlgn="base"/>
            <a:r>
              <a:rPr lang="en-IN" dirty="0"/>
              <a:t>Runtime </a:t>
            </a:r>
            <a:r>
              <a:rPr lang="en-IN" dirty="0" smtClean="0"/>
              <a:t>polymorphism</a:t>
            </a:r>
            <a:endParaRPr lang="en-IN" dirty="0"/>
          </a:p>
          <a:p>
            <a:r>
              <a:rPr lang="en-IN" dirty="0" smtClean="0"/>
              <a:t>Class</a:t>
            </a:r>
            <a:endParaRPr lang="en-IN" dirty="0" smtClean="0"/>
          </a:p>
          <a:p>
            <a:r>
              <a:rPr lang="en-IN" dirty="0" smtClean="0"/>
              <a:t>Object</a:t>
            </a:r>
            <a:r>
              <a:rPr lang="en-IN" dirty="0"/>
              <a:t/>
            </a:r>
            <a:br>
              <a:rPr lang="en-IN" dirty="0"/>
            </a:br>
            <a:endParaRPr lang="en-IN" dirty="0"/>
          </a:p>
        </p:txBody>
      </p:sp>
    </p:spTree>
    <p:extLst>
      <p:ext uri="{BB962C8B-B14F-4D97-AF65-F5344CB8AC3E}">
        <p14:creationId xmlns:p14="http://schemas.microsoft.com/office/powerpoint/2010/main" val="1280886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 access</a:t>
            </a:r>
            <a:endParaRPr lang="en-IN" dirty="0"/>
          </a:p>
        </p:txBody>
      </p:sp>
      <p:sp>
        <p:nvSpPr>
          <p:cNvPr id="3" name="Content Placeholder 2"/>
          <p:cNvSpPr>
            <a:spLocks noGrp="1"/>
          </p:cNvSpPr>
          <p:nvPr>
            <p:ph idx="1"/>
          </p:nvPr>
        </p:nvSpPr>
        <p:spPr/>
        <p:txBody>
          <a:bodyPr>
            <a:normAutofit fontScale="92500" lnSpcReduction="20000"/>
          </a:bodyPr>
          <a:lstStyle/>
          <a:p>
            <a:r>
              <a:rPr lang="en-US" dirty="0"/>
              <a:t>Instance methods can access instance variables and instance methods directly.</a:t>
            </a:r>
          </a:p>
          <a:p>
            <a:r>
              <a:rPr lang="en-US" dirty="0"/>
              <a:t>Instance methods can access class variables and class methods directly.</a:t>
            </a:r>
          </a:p>
          <a:p>
            <a:r>
              <a:rPr lang="en-US" dirty="0"/>
              <a:t>Class methods can access class variables and class methods directly.</a:t>
            </a:r>
          </a:p>
          <a:p>
            <a:r>
              <a:rPr lang="en-US" dirty="0"/>
              <a:t>Class methods </a:t>
            </a:r>
            <a:r>
              <a:rPr lang="en-US" b="1" i="1" dirty="0"/>
              <a:t>cannot</a:t>
            </a:r>
            <a:r>
              <a:rPr lang="en-US" dirty="0"/>
              <a:t> access instance variables or instance methods directly—they must use an object reference. Also, class methods cannot use the this keyword as there is no instance for this to refer to.</a:t>
            </a:r>
          </a:p>
          <a:p>
            <a:endParaRPr lang="en-IN" dirty="0"/>
          </a:p>
        </p:txBody>
      </p:sp>
    </p:spTree>
    <p:extLst>
      <p:ext uri="{BB962C8B-B14F-4D97-AF65-F5344CB8AC3E}">
        <p14:creationId xmlns:p14="http://schemas.microsoft.com/office/powerpoint/2010/main" val="1337928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Hierarchical Inheritance</a:t>
            </a:r>
            <a:br>
              <a:rPr lang="en-IN" dirty="0"/>
            </a:b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4125" y="2558256"/>
            <a:ext cx="409575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302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Single Inheritance</a:t>
            </a:r>
            <a:br>
              <a:rPr lang="en-IN" dirty="0"/>
            </a:b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7100" y="2777331"/>
            <a:ext cx="22098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145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Multi-level Inheritance</a:t>
            </a:r>
            <a:br>
              <a:rPr lang="en-IN" dirty="0"/>
            </a:b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8487" y="2210594"/>
            <a:ext cx="286702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5960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5175" y="3115469"/>
            <a:ext cx="25336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758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457831"/>
            <a:ext cx="8229600" cy="281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3880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level modifiers</a:t>
            </a:r>
          </a:p>
        </p:txBody>
      </p:sp>
      <p:sp>
        <p:nvSpPr>
          <p:cNvPr id="3" name="Content Placeholder 2"/>
          <p:cNvSpPr>
            <a:spLocks noGrp="1"/>
          </p:cNvSpPr>
          <p:nvPr>
            <p:ph idx="1"/>
          </p:nvPr>
        </p:nvSpPr>
        <p:spPr/>
        <p:txBody>
          <a:bodyPr/>
          <a:lstStyle/>
          <a:p>
            <a:r>
              <a:rPr lang="en-US" dirty="0"/>
              <a:t>At the top level—public, or </a:t>
            </a:r>
            <a:r>
              <a:rPr lang="en-US" i="1" dirty="0"/>
              <a:t>package-private</a:t>
            </a:r>
            <a:r>
              <a:rPr lang="en-US" dirty="0"/>
              <a:t> (no explicit modifier).</a:t>
            </a:r>
          </a:p>
          <a:p>
            <a:r>
              <a:rPr lang="en-US" dirty="0"/>
              <a:t>At the member level—public, private, protected, or </a:t>
            </a:r>
            <a:r>
              <a:rPr lang="en-US" i="1" dirty="0"/>
              <a:t>package-private</a:t>
            </a:r>
            <a:r>
              <a:rPr lang="en-US" dirty="0"/>
              <a:t> (no explicit modifier).</a:t>
            </a:r>
          </a:p>
          <a:p>
            <a:endParaRPr lang="en-IN" dirty="0"/>
          </a:p>
        </p:txBody>
      </p:sp>
    </p:spTree>
    <p:extLst>
      <p:ext uri="{BB962C8B-B14F-4D97-AF65-F5344CB8AC3E}">
        <p14:creationId xmlns:p14="http://schemas.microsoft.com/office/powerpoint/2010/main" val="311924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Primitive Data Types</a:t>
            </a:r>
            <a:br>
              <a:rPr lang="en-US" b="1" dirty="0"/>
            </a:br>
            <a:endParaRPr lang="en-IN"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The </a:t>
            </a:r>
            <a:r>
              <a:rPr lang="en-US" dirty="0"/>
              <a:t>Java programming language is statically-typed, which means that all variables must first be declared before they can be used. </a:t>
            </a:r>
            <a:endParaRPr lang="en-US" dirty="0" smtClean="0"/>
          </a:p>
          <a:p>
            <a:r>
              <a:rPr lang="en-US" dirty="0" smtClean="0"/>
              <a:t>The Java </a:t>
            </a:r>
            <a:r>
              <a:rPr lang="en-US" dirty="0"/>
              <a:t>programming language supports seven other </a:t>
            </a:r>
            <a:r>
              <a:rPr lang="en-US" i="1" dirty="0"/>
              <a:t>primitive data types</a:t>
            </a:r>
            <a:r>
              <a:rPr lang="en-US" dirty="0"/>
              <a:t>. </a:t>
            </a:r>
            <a:endParaRPr lang="en-US" dirty="0" smtClean="0"/>
          </a:p>
          <a:p>
            <a:r>
              <a:rPr lang="en-US" dirty="0" smtClean="0"/>
              <a:t>A </a:t>
            </a:r>
            <a:r>
              <a:rPr lang="en-US" dirty="0"/>
              <a:t>primitive type is predefined by the language and is named by a reserved keyword. </a:t>
            </a:r>
            <a:endParaRPr lang="en-IN" dirty="0"/>
          </a:p>
        </p:txBody>
      </p:sp>
    </p:spTree>
    <p:extLst>
      <p:ext uri="{BB962C8B-B14F-4D97-AF65-F5344CB8AC3E}">
        <p14:creationId xmlns:p14="http://schemas.microsoft.com/office/powerpoint/2010/main" val="180526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Primitive Data Types</a:t>
            </a:r>
            <a:br>
              <a:rPr lang="en-US" b="1" dirty="0"/>
            </a:br>
            <a:endParaRPr lang="en-IN" dirty="0"/>
          </a:p>
        </p:txBody>
      </p:sp>
      <p:sp>
        <p:nvSpPr>
          <p:cNvPr id="3" name="Content Placeholder 2"/>
          <p:cNvSpPr>
            <a:spLocks noGrp="1"/>
          </p:cNvSpPr>
          <p:nvPr>
            <p:ph idx="1"/>
          </p:nvPr>
        </p:nvSpPr>
        <p:spPr/>
        <p:txBody>
          <a:bodyPr>
            <a:normAutofit fontScale="62500" lnSpcReduction="20000"/>
          </a:bodyPr>
          <a:lstStyle/>
          <a:p>
            <a:r>
              <a:rPr lang="en-US" b="1" dirty="0" err="1"/>
              <a:t>int</a:t>
            </a:r>
            <a:r>
              <a:rPr lang="en-US" dirty="0"/>
              <a:t>: By default, the </a:t>
            </a:r>
            <a:r>
              <a:rPr lang="en-US" dirty="0" err="1"/>
              <a:t>int</a:t>
            </a:r>
            <a:r>
              <a:rPr lang="en-US" dirty="0"/>
              <a:t> data type is a 32-bit signed two's complement integer, which has a minimum value of -2</a:t>
            </a:r>
            <a:r>
              <a:rPr lang="en-US" baseline="30000" dirty="0"/>
              <a:t>31</a:t>
            </a:r>
            <a:r>
              <a:rPr lang="en-US" dirty="0"/>
              <a:t> and a maximum value of 2</a:t>
            </a:r>
            <a:r>
              <a:rPr lang="en-US" baseline="30000" dirty="0"/>
              <a:t>31</a:t>
            </a:r>
            <a:r>
              <a:rPr lang="en-US" dirty="0"/>
              <a:t>-1. </a:t>
            </a:r>
            <a:endParaRPr lang="en-US" dirty="0" smtClean="0"/>
          </a:p>
          <a:p>
            <a:r>
              <a:rPr lang="en-US" b="1" dirty="0" smtClean="0"/>
              <a:t>long</a:t>
            </a:r>
            <a:r>
              <a:rPr lang="en-US" dirty="0"/>
              <a:t>: The long data type is a 64-bit two's complement integer. </a:t>
            </a:r>
            <a:endParaRPr lang="en-US" dirty="0"/>
          </a:p>
          <a:p>
            <a:r>
              <a:rPr lang="en-US" b="1" dirty="0" smtClean="0"/>
              <a:t>float</a:t>
            </a:r>
            <a:r>
              <a:rPr lang="en-US" dirty="0"/>
              <a:t>: The float data type is a single-precision 32-bit IEEE 754 floating point. </a:t>
            </a:r>
            <a:r>
              <a:rPr lang="en-US" b="1" dirty="0" smtClean="0"/>
              <a:t>double</a:t>
            </a:r>
            <a:r>
              <a:rPr lang="en-US" dirty="0"/>
              <a:t>: The double data type is a double-precision 64-bit IEEE 754 floating point. </a:t>
            </a:r>
            <a:endParaRPr lang="en-US" dirty="0"/>
          </a:p>
          <a:p>
            <a:r>
              <a:rPr lang="en-US" b="1" dirty="0" err="1" smtClean="0"/>
              <a:t>boolean</a:t>
            </a:r>
            <a:r>
              <a:rPr lang="en-US" dirty="0" smtClean="0"/>
              <a:t>:</a:t>
            </a:r>
          </a:p>
          <a:p>
            <a:r>
              <a:rPr lang="en-US" dirty="0"/>
              <a:t>Primitive values do not share state with other primitive values. The eight primitive data types supported by the Java programming language are:</a:t>
            </a:r>
          </a:p>
          <a:p>
            <a:r>
              <a:rPr lang="en-US" b="1" dirty="0"/>
              <a:t>byte</a:t>
            </a:r>
            <a:r>
              <a:rPr lang="en-US" dirty="0"/>
              <a:t>: The byte data type is an 8-bit signed two's complement integer. It has a minimum value of -128 and a maximum value of 127 (inclusive). </a:t>
            </a:r>
            <a:r>
              <a:rPr lang="en-US" b="1" dirty="0"/>
              <a:t>short</a:t>
            </a:r>
            <a:r>
              <a:rPr lang="en-US" dirty="0"/>
              <a:t>: The short data type is a 16-bit signed two's complement integer. It has a minimum value of -32,768 and a maximum value of 32,767 (inclusive)..</a:t>
            </a:r>
          </a:p>
          <a:p>
            <a:endParaRPr lang="en-IN" dirty="0"/>
          </a:p>
          <a:p>
            <a:endParaRPr lang="en-IN" dirty="0"/>
          </a:p>
        </p:txBody>
      </p:sp>
    </p:spTree>
    <p:extLst>
      <p:ext uri="{BB962C8B-B14F-4D97-AF65-F5344CB8AC3E}">
        <p14:creationId xmlns:p14="http://schemas.microsoft.com/office/powerpoint/2010/main" val="125055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a:t>
            </a:r>
            <a:r>
              <a:rPr lang="en-US" smtClean="0"/>
              <a:t>Data type</a:t>
            </a:r>
            <a:endParaRPr lang="en-IN"/>
          </a:p>
        </p:txBody>
      </p:sp>
      <p:graphicFrame>
        <p:nvGraphicFramePr>
          <p:cNvPr id="4" name="Content Placeholder 3"/>
          <p:cNvGraphicFramePr>
            <a:graphicFrameLocks noGrp="1"/>
          </p:cNvGraphicFramePr>
          <p:nvPr>
            <p:ph idx="1"/>
          </p:nvPr>
        </p:nvGraphicFramePr>
        <p:xfrm>
          <a:off x="954092" y="1560781"/>
          <a:ext cx="7235816" cy="4604802"/>
        </p:xfrm>
        <a:graphic>
          <a:graphicData uri="http://schemas.openxmlformats.org/drawingml/2006/table">
            <a:tbl>
              <a:tblPr/>
              <a:tblGrid>
                <a:gridCol w="1447059"/>
                <a:gridCol w="1230074"/>
                <a:gridCol w="4558683"/>
              </a:tblGrid>
              <a:tr h="370547">
                <a:tc>
                  <a:txBody>
                    <a:bodyPr/>
                    <a:lstStyle/>
                    <a:p>
                      <a:pPr algn="l" fontAlgn="t"/>
                      <a:r>
                        <a:rPr lang="en-IN" sz="1600">
                          <a:effectLst/>
                        </a:rPr>
                        <a:t>Data Type</a:t>
                      </a:r>
                    </a:p>
                  </a:txBody>
                  <a:tcPr marL="132338" marR="66169" marT="66169" marB="66169">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Size</a:t>
                      </a:r>
                    </a:p>
                  </a:txBody>
                  <a:tcPr marL="66169" marR="66169" marT="66169" marB="66169">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Description</a:t>
                      </a:r>
                    </a:p>
                  </a:txBody>
                  <a:tcPr marL="66169" marR="66169" marT="66169" marB="66169">
                    <a:lnL>
                      <a:noFill/>
                    </a:lnL>
                    <a:lnR>
                      <a:noFill/>
                    </a:lnR>
                    <a:lnT>
                      <a:noFill/>
                    </a:lnT>
                    <a:lnB w="9525" cap="flat" cmpd="sng" algn="ctr">
                      <a:solidFill>
                        <a:srgbClr val="DDDDDD"/>
                      </a:solidFill>
                      <a:prstDash val="solid"/>
                      <a:round/>
                      <a:headEnd type="none" w="med" len="med"/>
                      <a:tailEnd type="none" w="med" len="med"/>
                    </a:lnB>
                    <a:solidFill>
                      <a:srgbClr val="FFFFFF"/>
                    </a:solidFill>
                  </a:tcPr>
                </a:tc>
              </a:tr>
              <a:tr h="370547">
                <a:tc>
                  <a:txBody>
                    <a:bodyPr/>
                    <a:lstStyle/>
                    <a:p>
                      <a:pPr algn="l" fontAlgn="t"/>
                      <a:r>
                        <a:rPr lang="en-IN" sz="1600">
                          <a:effectLst/>
                        </a:rPr>
                        <a:t>byte</a:t>
                      </a:r>
                    </a:p>
                  </a:txBody>
                  <a:tcPr marL="132338"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600">
                          <a:effectLst/>
                        </a:rPr>
                        <a:t>1 byte</a:t>
                      </a:r>
                    </a:p>
                  </a:txBody>
                  <a:tcPr marL="66169"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600">
                          <a:effectLst/>
                        </a:rPr>
                        <a:t>Stores whole numbers from -128 to 127</a:t>
                      </a:r>
                    </a:p>
                  </a:txBody>
                  <a:tcPr marL="66169"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r h="370547">
                <a:tc>
                  <a:txBody>
                    <a:bodyPr/>
                    <a:lstStyle/>
                    <a:p>
                      <a:pPr algn="l" fontAlgn="t"/>
                      <a:r>
                        <a:rPr lang="en-IN" sz="1600">
                          <a:effectLst/>
                        </a:rPr>
                        <a:t>short</a:t>
                      </a:r>
                    </a:p>
                  </a:txBody>
                  <a:tcPr marL="132338"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2 bytes</a:t>
                      </a:r>
                    </a:p>
                  </a:txBody>
                  <a:tcPr marL="66169"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Stores whole numbers from -32,768 to 32,767</a:t>
                      </a:r>
                    </a:p>
                  </a:txBody>
                  <a:tcPr marL="66169"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08755">
                <a:tc>
                  <a:txBody>
                    <a:bodyPr/>
                    <a:lstStyle/>
                    <a:p>
                      <a:pPr algn="l" fontAlgn="t"/>
                      <a:r>
                        <a:rPr lang="en-IN" sz="1600">
                          <a:effectLst/>
                        </a:rPr>
                        <a:t>int</a:t>
                      </a:r>
                    </a:p>
                  </a:txBody>
                  <a:tcPr marL="132338"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600">
                          <a:effectLst/>
                        </a:rPr>
                        <a:t>4 bytes</a:t>
                      </a:r>
                    </a:p>
                  </a:txBody>
                  <a:tcPr marL="66169"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600">
                          <a:effectLst/>
                        </a:rPr>
                        <a:t>Stores whole numbers from -2,147,483,648 to 2,147,483,647</a:t>
                      </a:r>
                    </a:p>
                  </a:txBody>
                  <a:tcPr marL="66169"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r h="846964">
                <a:tc>
                  <a:txBody>
                    <a:bodyPr/>
                    <a:lstStyle/>
                    <a:p>
                      <a:pPr algn="l" fontAlgn="t"/>
                      <a:r>
                        <a:rPr lang="en-IN" sz="1600">
                          <a:effectLst/>
                        </a:rPr>
                        <a:t>long</a:t>
                      </a:r>
                    </a:p>
                  </a:txBody>
                  <a:tcPr marL="132338"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8 bytes</a:t>
                      </a:r>
                    </a:p>
                  </a:txBody>
                  <a:tcPr marL="66169"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Stores whole numbers from -9,223,372,036,854,775,808 to 9,223,372,036,854,775,807</a:t>
                      </a:r>
                    </a:p>
                  </a:txBody>
                  <a:tcPr marL="66169"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08755">
                <a:tc>
                  <a:txBody>
                    <a:bodyPr/>
                    <a:lstStyle/>
                    <a:p>
                      <a:pPr algn="l" fontAlgn="t"/>
                      <a:r>
                        <a:rPr lang="en-IN" sz="1600">
                          <a:effectLst/>
                        </a:rPr>
                        <a:t>float</a:t>
                      </a:r>
                    </a:p>
                  </a:txBody>
                  <a:tcPr marL="132338"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600">
                          <a:effectLst/>
                        </a:rPr>
                        <a:t>4 bytes</a:t>
                      </a:r>
                    </a:p>
                  </a:txBody>
                  <a:tcPr marL="66169"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600">
                          <a:effectLst/>
                        </a:rPr>
                        <a:t>Stores fractional numbers. Sufficient for storing 6 to 7 decimal digits</a:t>
                      </a:r>
                    </a:p>
                  </a:txBody>
                  <a:tcPr marL="66169"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r h="608755">
                <a:tc>
                  <a:txBody>
                    <a:bodyPr/>
                    <a:lstStyle/>
                    <a:p>
                      <a:pPr algn="l" fontAlgn="t"/>
                      <a:r>
                        <a:rPr lang="en-IN" sz="1600">
                          <a:effectLst/>
                        </a:rPr>
                        <a:t>double</a:t>
                      </a:r>
                    </a:p>
                  </a:txBody>
                  <a:tcPr marL="132338"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8 bytes</a:t>
                      </a:r>
                    </a:p>
                  </a:txBody>
                  <a:tcPr marL="66169"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Stores fractional numbers. Sufficient for storing 15 decimal digits</a:t>
                      </a:r>
                    </a:p>
                  </a:txBody>
                  <a:tcPr marL="66169"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0547">
                <a:tc>
                  <a:txBody>
                    <a:bodyPr/>
                    <a:lstStyle/>
                    <a:p>
                      <a:pPr algn="l" fontAlgn="t"/>
                      <a:r>
                        <a:rPr lang="en-IN" sz="1600">
                          <a:effectLst/>
                        </a:rPr>
                        <a:t>boolean</a:t>
                      </a:r>
                    </a:p>
                  </a:txBody>
                  <a:tcPr marL="132338"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600">
                          <a:effectLst/>
                        </a:rPr>
                        <a:t>1 bit</a:t>
                      </a:r>
                    </a:p>
                  </a:txBody>
                  <a:tcPr marL="66169"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600">
                          <a:effectLst/>
                        </a:rPr>
                        <a:t>Stores true or false values</a:t>
                      </a:r>
                    </a:p>
                  </a:txBody>
                  <a:tcPr marL="66169"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r h="370547">
                <a:tc>
                  <a:txBody>
                    <a:bodyPr/>
                    <a:lstStyle/>
                    <a:p>
                      <a:pPr algn="l" fontAlgn="t"/>
                      <a:r>
                        <a:rPr lang="en-IN" sz="1600">
                          <a:effectLst/>
                        </a:rPr>
                        <a:t>char</a:t>
                      </a:r>
                    </a:p>
                  </a:txBody>
                  <a:tcPr marL="132338"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2 bytes</a:t>
                      </a:r>
                    </a:p>
                  </a:txBody>
                  <a:tcPr marL="66169"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Stores a single character/letter or ASCII values</a:t>
                      </a:r>
                    </a:p>
                  </a:txBody>
                  <a:tcPr marL="66169" marR="66169" marT="66169" marB="661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8530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a:t>
            </a:r>
            <a:endParaRPr lang="en-IN" dirty="0"/>
          </a:p>
        </p:txBody>
      </p:sp>
      <p:graphicFrame>
        <p:nvGraphicFramePr>
          <p:cNvPr id="4" name="Content Placeholder 3"/>
          <p:cNvGraphicFramePr>
            <a:graphicFrameLocks noGrp="1"/>
          </p:cNvGraphicFramePr>
          <p:nvPr>
            <p:ph idx="1"/>
          </p:nvPr>
        </p:nvGraphicFramePr>
        <p:xfrm>
          <a:off x="457200" y="2034381"/>
          <a:ext cx="8229600" cy="3657600"/>
        </p:xfrm>
        <a:graphic>
          <a:graphicData uri="http://schemas.openxmlformats.org/drawingml/2006/table">
            <a:tbl>
              <a:tblPr/>
              <a:tblGrid>
                <a:gridCol w="4114800"/>
                <a:gridCol w="4114800"/>
              </a:tblGrid>
              <a:tr h="0">
                <a:tc>
                  <a:txBody>
                    <a:bodyPr/>
                    <a:lstStyle/>
                    <a:p>
                      <a:pPr algn="l"/>
                      <a:r>
                        <a:rPr lang="en-IN" b="1"/>
                        <a:t>Data Type</a:t>
                      </a:r>
                      <a:endParaRPr lang="en-IN"/>
                    </a:p>
                  </a:txBody>
                  <a:tcPr anchor="ctr">
                    <a:lnL>
                      <a:noFill/>
                    </a:lnL>
                    <a:lnR>
                      <a:noFill/>
                    </a:lnR>
                    <a:lnT>
                      <a:noFill/>
                    </a:lnT>
                    <a:lnB>
                      <a:noFill/>
                    </a:lnB>
                  </a:tcPr>
                </a:tc>
                <a:tc>
                  <a:txBody>
                    <a:bodyPr/>
                    <a:lstStyle/>
                    <a:p>
                      <a:pPr algn="l"/>
                      <a:r>
                        <a:rPr lang="en-IN" b="1"/>
                        <a:t>Default Value (for fields)</a:t>
                      </a:r>
                      <a:endParaRPr lang="en-IN"/>
                    </a:p>
                  </a:txBody>
                  <a:tcPr anchor="ctr">
                    <a:lnL>
                      <a:noFill/>
                    </a:lnL>
                    <a:lnR>
                      <a:noFill/>
                    </a:lnR>
                    <a:lnT>
                      <a:noFill/>
                    </a:lnT>
                    <a:lnB>
                      <a:noFill/>
                    </a:lnB>
                  </a:tcPr>
                </a:tc>
              </a:tr>
              <a:tr h="0">
                <a:tc>
                  <a:txBody>
                    <a:bodyPr/>
                    <a:lstStyle/>
                    <a:p>
                      <a:r>
                        <a:rPr lang="en-IN"/>
                        <a:t>byte</a:t>
                      </a:r>
                    </a:p>
                  </a:txBody>
                  <a:tcPr anchor="ctr">
                    <a:lnL>
                      <a:noFill/>
                    </a:lnL>
                    <a:lnR>
                      <a:noFill/>
                    </a:lnR>
                    <a:lnT>
                      <a:noFill/>
                    </a:lnT>
                    <a:lnB>
                      <a:noFill/>
                    </a:lnB>
                  </a:tcPr>
                </a:tc>
                <a:tc>
                  <a:txBody>
                    <a:bodyPr/>
                    <a:lstStyle/>
                    <a:p>
                      <a:r>
                        <a:rPr lang="en-IN"/>
                        <a:t>0</a:t>
                      </a:r>
                    </a:p>
                  </a:txBody>
                  <a:tcPr anchor="ctr">
                    <a:lnL>
                      <a:noFill/>
                    </a:lnL>
                    <a:lnR>
                      <a:noFill/>
                    </a:lnR>
                    <a:lnT>
                      <a:noFill/>
                    </a:lnT>
                    <a:lnB>
                      <a:noFill/>
                    </a:lnB>
                  </a:tcPr>
                </a:tc>
              </a:tr>
              <a:tr h="0">
                <a:tc>
                  <a:txBody>
                    <a:bodyPr/>
                    <a:lstStyle/>
                    <a:p>
                      <a:r>
                        <a:rPr lang="en-IN"/>
                        <a:t>short</a:t>
                      </a:r>
                    </a:p>
                  </a:txBody>
                  <a:tcPr anchor="ctr">
                    <a:lnL>
                      <a:noFill/>
                    </a:lnL>
                    <a:lnR>
                      <a:noFill/>
                    </a:lnR>
                    <a:lnT>
                      <a:noFill/>
                    </a:lnT>
                    <a:lnB>
                      <a:noFill/>
                    </a:lnB>
                  </a:tcPr>
                </a:tc>
                <a:tc>
                  <a:txBody>
                    <a:bodyPr/>
                    <a:lstStyle/>
                    <a:p>
                      <a:r>
                        <a:rPr lang="en-IN"/>
                        <a:t>0</a:t>
                      </a:r>
                    </a:p>
                  </a:txBody>
                  <a:tcPr anchor="ctr">
                    <a:lnL>
                      <a:noFill/>
                    </a:lnL>
                    <a:lnR>
                      <a:noFill/>
                    </a:lnR>
                    <a:lnT>
                      <a:noFill/>
                    </a:lnT>
                    <a:lnB>
                      <a:noFill/>
                    </a:lnB>
                  </a:tcPr>
                </a:tc>
              </a:tr>
              <a:tr h="0">
                <a:tc>
                  <a:txBody>
                    <a:bodyPr/>
                    <a:lstStyle/>
                    <a:p>
                      <a:r>
                        <a:rPr lang="en-IN"/>
                        <a:t>int</a:t>
                      </a:r>
                    </a:p>
                  </a:txBody>
                  <a:tcPr anchor="ctr">
                    <a:lnL>
                      <a:noFill/>
                    </a:lnL>
                    <a:lnR>
                      <a:noFill/>
                    </a:lnR>
                    <a:lnT>
                      <a:noFill/>
                    </a:lnT>
                    <a:lnB>
                      <a:noFill/>
                    </a:lnB>
                  </a:tcPr>
                </a:tc>
                <a:tc>
                  <a:txBody>
                    <a:bodyPr/>
                    <a:lstStyle/>
                    <a:p>
                      <a:r>
                        <a:rPr lang="en-IN"/>
                        <a:t>0</a:t>
                      </a:r>
                    </a:p>
                  </a:txBody>
                  <a:tcPr anchor="ctr">
                    <a:lnL>
                      <a:noFill/>
                    </a:lnL>
                    <a:lnR>
                      <a:noFill/>
                    </a:lnR>
                    <a:lnT>
                      <a:noFill/>
                    </a:lnT>
                    <a:lnB>
                      <a:noFill/>
                    </a:lnB>
                  </a:tcPr>
                </a:tc>
              </a:tr>
              <a:tr h="0">
                <a:tc>
                  <a:txBody>
                    <a:bodyPr/>
                    <a:lstStyle/>
                    <a:p>
                      <a:r>
                        <a:rPr lang="en-IN"/>
                        <a:t>long</a:t>
                      </a:r>
                    </a:p>
                  </a:txBody>
                  <a:tcPr anchor="ctr">
                    <a:lnL>
                      <a:noFill/>
                    </a:lnL>
                    <a:lnR>
                      <a:noFill/>
                    </a:lnR>
                    <a:lnT>
                      <a:noFill/>
                    </a:lnT>
                    <a:lnB>
                      <a:noFill/>
                    </a:lnB>
                  </a:tcPr>
                </a:tc>
                <a:tc>
                  <a:txBody>
                    <a:bodyPr/>
                    <a:lstStyle/>
                    <a:p>
                      <a:r>
                        <a:rPr lang="en-IN"/>
                        <a:t>0L</a:t>
                      </a:r>
                    </a:p>
                  </a:txBody>
                  <a:tcPr anchor="ctr">
                    <a:lnL>
                      <a:noFill/>
                    </a:lnL>
                    <a:lnR>
                      <a:noFill/>
                    </a:lnR>
                    <a:lnT>
                      <a:noFill/>
                    </a:lnT>
                    <a:lnB>
                      <a:noFill/>
                    </a:lnB>
                  </a:tcPr>
                </a:tc>
              </a:tr>
              <a:tr h="0">
                <a:tc>
                  <a:txBody>
                    <a:bodyPr/>
                    <a:lstStyle/>
                    <a:p>
                      <a:r>
                        <a:rPr lang="en-IN"/>
                        <a:t>float</a:t>
                      </a:r>
                    </a:p>
                  </a:txBody>
                  <a:tcPr anchor="ctr">
                    <a:lnL>
                      <a:noFill/>
                    </a:lnL>
                    <a:lnR>
                      <a:noFill/>
                    </a:lnR>
                    <a:lnT>
                      <a:noFill/>
                    </a:lnT>
                    <a:lnB>
                      <a:noFill/>
                    </a:lnB>
                  </a:tcPr>
                </a:tc>
                <a:tc>
                  <a:txBody>
                    <a:bodyPr/>
                    <a:lstStyle/>
                    <a:p>
                      <a:r>
                        <a:rPr lang="en-IN"/>
                        <a:t>0.0f</a:t>
                      </a:r>
                    </a:p>
                  </a:txBody>
                  <a:tcPr anchor="ctr">
                    <a:lnL>
                      <a:noFill/>
                    </a:lnL>
                    <a:lnR>
                      <a:noFill/>
                    </a:lnR>
                    <a:lnT>
                      <a:noFill/>
                    </a:lnT>
                    <a:lnB>
                      <a:noFill/>
                    </a:lnB>
                  </a:tcPr>
                </a:tc>
              </a:tr>
              <a:tr h="0">
                <a:tc>
                  <a:txBody>
                    <a:bodyPr/>
                    <a:lstStyle/>
                    <a:p>
                      <a:r>
                        <a:rPr lang="en-IN"/>
                        <a:t>double</a:t>
                      </a:r>
                    </a:p>
                  </a:txBody>
                  <a:tcPr anchor="ctr">
                    <a:lnL>
                      <a:noFill/>
                    </a:lnL>
                    <a:lnR>
                      <a:noFill/>
                    </a:lnR>
                    <a:lnT>
                      <a:noFill/>
                    </a:lnT>
                    <a:lnB>
                      <a:noFill/>
                    </a:lnB>
                  </a:tcPr>
                </a:tc>
                <a:tc>
                  <a:txBody>
                    <a:bodyPr/>
                    <a:lstStyle/>
                    <a:p>
                      <a:r>
                        <a:rPr lang="en-IN"/>
                        <a:t>0.0d</a:t>
                      </a:r>
                    </a:p>
                  </a:txBody>
                  <a:tcPr anchor="ctr">
                    <a:lnL>
                      <a:noFill/>
                    </a:lnL>
                    <a:lnR>
                      <a:noFill/>
                    </a:lnR>
                    <a:lnT>
                      <a:noFill/>
                    </a:lnT>
                    <a:lnB>
                      <a:noFill/>
                    </a:lnB>
                  </a:tcPr>
                </a:tc>
              </a:tr>
              <a:tr h="0">
                <a:tc>
                  <a:txBody>
                    <a:bodyPr/>
                    <a:lstStyle/>
                    <a:p>
                      <a:r>
                        <a:rPr lang="en-IN"/>
                        <a:t>char</a:t>
                      </a:r>
                    </a:p>
                  </a:txBody>
                  <a:tcPr anchor="ctr">
                    <a:lnL>
                      <a:noFill/>
                    </a:lnL>
                    <a:lnR>
                      <a:noFill/>
                    </a:lnR>
                    <a:lnT>
                      <a:noFill/>
                    </a:lnT>
                    <a:lnB>
                      <a:noFill/>
                    </a:lnB>
                  </a:tcPr>
                </a:tc>
                <a:tc>
                  <a:txBody>
                    <a:bodyPr/>
                    <a:lstStyle/>
                    <a:p>
                      <a:r>
                        <a:rPr lang="en-IN"/>
                        <a:t>'\u0000'</a:t>
                      </a:r>
                    </a:p>
                  </a:txBody>
                  <a:tcPr anchor="ctr">
                    <a:lnL>
                      <a:noFill/>
                    </a:lnL>
                    <a:lnR>
                      <a:noFill/>
                    </a:lnR>
                    <a:lnT>
                      <a:noFill/>
                    </a:lnT>
                    <a:lnB>
                      <a:noFill/>
                    </a:lnB>
                  </a:tcPr>
                </a:tc>
              </a:tr>
              <a:tr h="0">
                <a:tc>
                  <a:txBody>
                    <a:bodyPr/>
                    <a:lstStyle/>
                    <a:p>
                      <a:r>
                        <a:rPr lang="en-IN"/>
                        <a:t>String (or any object)  </a:t>
                      </a:r>
                    </a:p>
                  </a:txBody>
                  <a:tcPr anchor="ctr">
                    <a:lnL>
                      <a:noFill/>
                    </a:lnL>
                    <a:lnR>
                      <a:noFill/>
                    </a:lnR>
                    <a:lnT>
                      <a:noFill/>
                    </a:lnT>
                    <a:lnB>
                      <a:noFill/>
                    </a:lnB>
                  </a:tcPr>
                </a:tc>
                <a:tc>
                  <a:txBody>
                    <a:bodyPr/>
                    <a:lstStyle/>
                    <a:p>
                      <a:r>
                        <a:rPr lang="en-IN"/>
                        <a:t>null</a:t>
                      </a:r>
                    </a:p>
                  </a:txBody>
                  <a:tcPr anchor="ctr">
                    <a:lnL>
                      <a:noFill/>
                    </a:lnL>
                    <a:lnR>
                      <a:noFill/>
                    </a:lnR>
                    <a:lnT>
                      <a:noFill/>
                    </a:lnT>
                    <a:lnB>
                      <a:noFill/>
                    </a:lnB>
                  </a:tcPr>
                </a:tc>
              </a:tr>
              <a:tr h="0">
                <a:tc>
                  <a:txBody>
                    <a:bodyPr/>
                    <a:lstStyle/>
                    <a:p>
                      <a:r>
                        <a:rPr lang="en-IN"/>
                        <a:t>boolean</a:t>
                      </a:r>
                    </a:p>
                  </a:txBody>
                  <a:tcPr anchor="ctr">
                    <a:lnL>
                      <a:noFill/>
                    </a:lnL>
                    <a:lnR>
                      <a:noFill/>
                    </a:lnR>
                    <a:lnT>
                      <a:noFill/>
                    </a:lnT>
                    <a:lnB>
                      <a:noFill/>
                    </a:lnB>
                  </a:tcPr>
                </a:tc>
                <a:tc>
                  <a:txBody>
                    <a:bodyPr/>
                    <a:lstStyle/>
                    <a:p>
                      <a:r>
                        <a:rPr lang="en-IN" dirty="0"/>
                        <a:t>false</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457200" y="203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41781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IN" dirty="0"/>
          </a:p>
        </p:txBody>
      </p:sp>
      <p:sp>
        <p:nvSpPr>
          <p:cNvPr id="3" name="Content Placeholder 2"/>
          <p:cNvSpPr>
            <a:spLocks noGrp="1"/>
          </p:cNvSpPr>
          <p:nvPr>
            <p:ph idx="1"/>
          </p:nvPr>
        </p:nvSpPr>
        <p:spPr/>
        <p:txBody>
          <a:bodyPr/>
          <a:lstStyle/>
          <a:p>
            <a:r>
              <a:rPr lang="en-US" dirty="0" smtClean="0"/>
              <a:t>Use class name and no return type</a:t>
            </a:r>
          </a:p>
          <a:p>
            <a:r>
              <a:rPr lang="en-US" dirty="0" smtClean="0"/>
              <a:t>Non-</a:t>
            </a:r>
            <a:r>
              <a:rPr lang="en-US" dirty="0" err="1" smtClean="0"/>
              <a:t>arg</a:t>
            </a:r>
            <a:r>
              <a:rPr lang="en-US" dirty="0" smtClean="0"/>
              <a:t> and parameterized constructor</a:t>
            </a:r>
          </a:p>
          <a:p>
            <a:r>
              <a:rPr lang="en-US" dirty="0" smtClean="0"/>
              <a:t>Compiler providing default </a:t>
            </a:r>
            <a:r>
              <a:rPr lang="en-US" dirty="0" err="1" smtClean="0"/>
              <a:t>const</a:t>
            </a:r>
            <a:endParaRPr lang="en-US" dirty="0" smtClean="0"/>
          </a:p>
          <a:p>
            <a:r>
              <a:rPr lang="en-IN" dirty="0"/>
              <a:t>public Bicycle(</a:t>
            </a:r>
            <a:r>
              <a:rPr lang="en-IN" dirty="0" err="1"/>
              <a:t>int</a:t>
            </a:r>
            <a:r>
              <a:rPr lang="en-IN" dirty="0"/>
              <a:t> </a:t>
            </a:r>
            <a:r>
              <a:rPr lang="en-IN" dirty="0" err="1"/>
              <a:t>startCadence</a:t>
            </a:r>
            <a:r>
              <a:rPr lang="en-IN" dirty="0"/>
              <a:t>, </a:t>
            </a:r>
            <a:r>
              <a:rPr lang="en-IN" dirty="0" err="1"/>
              <a:t>int</a:t>
            </a:r>
            <a:r>
              <a:rPr lang="en-IN" dirty="0"/>
              <a:t> </a:t>
            </a:r>
            <a:r>
              <a:rPr lang="en-IN" dirty="0" err="1"/>
              <a:t>startSpeed</a:t>
            </a:r>
            <a:r>
              <a:rPr lang="en-IN" dirty="0"/>
              <a:t>, </a:t>
            </a:r>
            <a:r>
              <a:rPr lang="en-IN" dirty="0" err="1"/>
              <a:t>int</a:t>
            </a:r>
            <a:r>
              <a:rPr lang="en-IN" dirty="0"/>
              <a:t> </a:t>
            </a:r>
            <a:r>
              <a:rPr lang="en-IN" dirty="0" err="1"/>
              <a:t>startGear</a:t>
            </a:r>
            <a:r>
              <a:rPr lang="en-IN" dirty="0"/>
              <a:t>) { gear = </a:t>
            </a:r>
            <a:r>
              <a:rPr lang="en-IN" dirty="0" err="1"/>
              <a:t>startGear</a:t>
            </a:r>
            <a:r>
              <a:rPr lang="en-IN" dirty="0"/>
              <a:t>; cadence = </a:t>
            </a:r>
            <a:r>
              <a:rPr lang="en-IN" dirty="0" err="1"/>
              <a:t>startCadence</a:t>
            </a:r>
            <a:r>
              <a:rPr lang="en-IN" dirty="0"/>
              <a:t>; speed = </a:t>
            </a:r>
            <a:r>
              <a:rPr lang="en-IN" dirty="0" err="1"/>
              <a:t>startSpeed</a:t>
            </a:r>
            <a:r>
              <a:rPr lang="en-IN" dirty="0"/>
              <a:t>; </a:t>
            </a:r>
            <a:r>
              <a:rPr lang="en-IN" dirty="0" smtClean="0"/>
              <a:t>}</a:t>
            </a:r>
          </a:p>
          <a:p>
            <a:r>
              <a:rPr lang="en-US" dirty="0"/>
              <a:t>Bicycle </a:t>
            </a:r>
            <a:r>
              <a:rPr lang="en-US" dirty="0" err="1"/>
              <a:t>myBike</a:t>
            </a:r>
            <a:r>
              <a:rPr lang="en-US" dirty="0"/>
              <a:t> = new Bicycle(30, 0, 8);</a:t>
            </a:r>
            <a:endParaRPr lang="en-IN" dirty="0"/>
          </a:p>
        </p:txBody>
      </p:sp>
    </p:spTree>
    <p:extLst>
      <p:ext uri="{BB962C8B-B14F-4D97-AF65-F5344CB8AC3E}">
        <p14:creationId xmlns:p14="http://schemas.microsoft.com/office/powerpoint/2010/main" val="305159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0825" y="2320131"/>
            <a:ext cx="35623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35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IN" dirty="0"/>
          </a:p>
        </p:txBody>
      </p:sp>
      <p:sp>
        <p:nvSpPr>
          <p:cNvPr id="3" name="Content Placeholder 2"/>
          <p:cNvSpPr>
            <a:spLocks noGrp="1"/>
          </p:cNvSpPr>
          <p:nvPr>
            <p:ph idx="1"/>
          </p:nvPr>
        </p:nvSpPr>
        <p:spPr/>
        <p:txBody>
          <a:bodyPr/>
          <a:lstStyle/>
          <a:p>
            <a:r>
              <a:rPr lang="en-US" dirty="0"/>
              <a:t>class </a:t>
            </a:r>
            <a:r>
              <a:rPr lang="en-US" dirty="0" err="1"/>
              <a:t>MountainBike</a:t>
            </a:r>
            <a:r>
              <a:rPr lang="en-US" dirty="0"/>
              <a:t> </a:t>
            </a:r>
            <a:r>
              <a:rPr lang="en-US" b="1" dirty="0"/>
              <a:t>extends</a:t>
            </a:r>
            <a:r>
              <a:rPr lang="en-US" dirty="0"/>
              <a:t> Bicycle { </a:t>
            </a:r>
            <a:endParaRPr lang="en-US" dirty="0" smtClean="0"/>
          </a:p>
          <a:p>
            <a:r>
              <a:rPr lang="en-US" dirty="0" smtClean="0"/>
              <a:t>// </a:t>
            </a:r>
            <a:r>
              <a:rPr lang="en-US" dirty="0"/>
              <a:t>new fields and methods defining // a mountain bike would go here </a:t>
            </a:r>
            <a:endParaRPr lang="en-US" dirty="0" smtClean="0"/>
          </a:p>
          <a:p>
            <a:endParaRPr lang="en-US" dirty="0"/>
          </a:p>
          <a:p>
            <a:r>
              <a:rPr lang="en-US" dirty="0" smtClean="0"/>
              <a:t>}</a:t>
            </a:r>
            <a:endParaRPr lang="en-IN" dirty="0"/>
          </a:p>
        </p:txBody>
      </p:sp>
    </p:spTree>
    <p:extLst>
      <p:ext uri="{BB962C8B-B14F-4D97-AF65-F5344CB8AC3E}">
        <p14:creationId xmlns:p14="http://schemas.microsoft.com/office/powerpoint/2010/main" val="2967304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2011</TotalTime>
  <Words>717</Words>
  <Application>Microsoft Office PowerPoint</Application>
  <PresentationFormat>On-screen Show (4:3)</PresentationFormat>
  <Paragraphs>149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OOPS</vt:lpstr>
      <vt:lpstr>Primitive Data Types </vt:lpstr>
      <vt:lpstr>Primitive Data Types </vt:lpstr>
      <vt:lpstr>Primitive Data type</vt:lpstr>
      <vt:lpstr>Default Value</vt:lpstr>
      <vt:lpstr>CONSTRUCTORS</vt:lpstr>
      <vt:lpstr>Inheritance</vt:lpstr>
      <vt:lpstr>Inheritance</vt:lpstr>
      <vt:lpstr>Interface </vt:lpstr>
      <vt:lpstr>Interface</vt:lpstr>
      <vt:lpstr>MV</vt:lpstr>
      <vt:lpstr>Naming</vt:lpstr>
      <vt:lpstr>Encapsulation</vt:lpstr>
      <vt:lpstr>Polymorphism</vt:lpstr>
      <vt:lpstr>PowerPoint Presentation</vt:lpstr>
      <vt:lpstr>this Keyword </vt:lpstr>
      <vt:lpstr>Understanding Class Members </vt:lpstr>
      <vt:lpstr>PowerPoint Presentation</vt:lpstr>
      <vt:lpstr>Static method access</vt:lpstr>
      <vt:lpstr>Hierarchical Inheritance </vt:lpstr>
      <vt:lpstr>Single Inheritance </vt:lpstr>
      <vt:lpstr>Multi-level Inheritance </vt:lpstr>
      <vt:lpstr>Multiple Inheritance</vt:lpstr>
      <vt:lpstr>Access Specifiers</vt:lpstr>
      <vt:lpstr>Access level modifiers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Day3</dc:title>
  <dc:creator>Admin</dc:creator>
  <cp:lastModifiedBy>Admin</cp:lastModifiedBy>
  <cp:revision>23</cp:revision>
  <dcterms:created xsi:type="dcterms:W3CDTF">2006-08-16T00:00:00Z</dcterms:created>
  <dcterms:modified xsi:type="dcterms:W3CDTF">2024-07-17T15:28:07Z</dcterms:modified>
</cp:coreProperties>
</file>