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60" r:id="rId4"/>
    <p:sldId id="259" r:id="rId5"/>
    <p:sldId id="280" r:id="rId6"/>
    <p:sldId id="286" r:id="rId7"/>
    <p:sldId id="287" r:id="rId8"/>
    <p:sldId id="288" r:id="rId9"/>
    <p:sldId id="289" r:id="rId10"/>
    <p:sldId id="290" r:id="rId11"/>
    <p:sldId id="258" r:id="rId12"/>
    <p:sldId id="275" r:id="rId13"/>
    <p:sldId id="272" r:id="rId14"/>
    <p:sldId id="273" r:id="rId15"/>
    <p:sldId id="271" r:id="rId16"/>
    <p:sldId id="261" r:id="rId17"/>
    <p:sldId id="274" r:id="rId18"/>
    <p:sldId id="262" r:id="rId19"/>
    <p:sldId id="264" r:id="rId20"/>
    <p:sldId id="263" r:id="rId21"/>
    <p:sldId id="265" r:id="rId22"/>
    <p:sldId id="277" r:id="rId23"/>
    <p:sldId id="266" r:id="rId24"/>
    <p:sldId id="276" r:id="rId25"/>
    <p:sldId id="267" r:id="rId26"/>
    <p:sldId id="278" r:id="rId27"/>
    <p:sldId id="270" r:id="rId28"/>
    <p:sldId id="268" r:id="rId29"/>
    <p:sldId id="269" r:id="rId30"/>
    <p:sldId id="279" r:id="rId31"/>
    <p:sldId id="281" r:id="rId32"/>
    <p:sldId id="282" r:id="rId33"/>
    <p:sldId id="283" r:id="rId34"/>
    <p:sldId id="284" r:id="rId35"/>
    <p:sldId id="299" r:id="rId36"/>
    <p:sldId id="285" r:id="rId37"/>
    <p:sldId id="300" r:id="rId38"/>
    <p:sldId id="291" r:id="rId39"/>
    <p:sldId id="292" r:id="rId40"/>
    <p:sldId id="293" r:id="rId41"/>
    <p:sldId id="294" r:id="rId42"/>
    <p:sldId id="295" r:id="rId43"/>
    <p:sldId id="296" r:id="rId44"/>
    <p:sldId id="297" r:id="rId45"/>
    <p:sldId id="301" r:id="rId46"/>
    <p:sldId id="302" r:id="rId47"/>
    <p:sldId id="29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9726C6-1C12-43EF-A88C-DF79764DF879}">
          <p14:sldIdLst>
            <p14:sldId id="256"/>
            <p14:sldId id="257"/>
            <p14:sldId id="260"/>
            <p14:sldId id="259"/>
            <p14:sldId id="280"/>
            <p14:sldId id="286"/>
            <p14:sldId id="287"/>
            <p14:sldId id="288"/>
            <p14:sldId id="289"/>
            <p14:sldId id="290"/>
            <p14:sldId id="258"/>
            <p14:sldId id="275"/>
            <p14:sldId id="272"/>
            <p14:sldId id="273"/>
            <p14:sldId id="271"/>
            <p14:sldId id="261"/>
            <p14:sldId id="274"/>
            <p14:sldId id="262"/>
            <p14:sldId id="264"/>
            <p14:sldId id="263"/>
            <p14:sldId id="265"/>
            <p14:sldId id="277"/>
            <p14:sldId id="266"/>
            <p14:sldId id="276"/>
            <p14:sldId id="267"/>
            <p14:sldId id="278"/>
            <p14:sldId id="270"/>
            <p14:sldId id="268"/>
            <p14:sldId id="269"/>
            <p14:sldId id="279"/>
            <p14:sldId id="281"/>
            <p14:sldId id="282"/>
            <p14:sldId id="283"/>
            <p14:sldId id="284"/>
            <p14:sldId id="299"/>
            <p14:sldId id="285"/>
            <p14:sldId id="300"/>
            <p14:sldId id="291"/>
            <p14:sldId id="292"/>
          </p14:sldIdLst>
        </p14:section>
        <p14:section name="Untitled Section" id="{4ADE8054-28CD-4771-B78F-30165A5B4578}">
          <p14:sldIdLst>
            <p14:sldId id="293"/>
            <p14:sldId id="294"/>
            <p14:sldId id="295"/>
            <p14:sldId id="296"/>
            <p14:sldId id="297"/>
            <p14:sldId id="301"/>
            <p14:sldId id="302"/>
            <p14:sldId id="29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477" autoAdjust="0"/>
  </p:normalViewPr>
  <p:slideViewPr>
    <p:cSldViewPr>
      <p:cViewPr varScale="1">
        <p:scale>
          <a:sx n="63" d="100"/>
          <a:sy n="63" d="100"/>
        </p:scale>
        <p:origin x="-1362" y="-108"/>
      </p:cViewPr>
      <p:guideLst>
        <p:guide orient="horz" pos="2160"/>
        <p:guide pos="2880"/>
      </p:guideLst>
    </p:cSldViewPr>
  </p:slideViewPr>
  <p:outlineViewPr>
    <p:cViewPr>
      <p:scale>
        <a:sx n="33" d="100"/>
        <a:sy n="33" d="100"/>
      </p:scale>
      <p:origin x="0" y="252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7F054-7F90-4B71-AAD9-060FDA98F661}" type="datetimeFigureOut">
              <a:rPr lang="en-IN" smtClean="0"/>
              <a:t>19-08-2022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ED1075-EAEA-49C7-BB2E-5A99E749E269}" type="slidenum">
              <a:rPr lang="en-IN" smtClean="0"/>
              <a:t>‹#›</a:t>
            </a:fld>
            <a:endParaRPr lang="en-IN"/>
          </a:p>
        </p:txBody>
      </p:sp>
    </p:spTree>
    <p:extLst>
      <p:ext uri="{BB962C8B-B14F-4D97-AF65-F5344CB8AC3E}">
        <p14:creationId xmlns:p14="http://schemas.microsoft.com/office/powerpoint/2010/main" val="2271838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type erasure</a:t>
            </a:r>
            <a:endParaRPr lang="en-IN" dirty="0"/>
          </a:p>
        </p:txBody>
      </p:sp>
      <p:sp>
        <p:nvSpPr>
          <p:cNvPr id="4" name="Slide Number Placeholder 3"/>
          <p:cNvSpPr>
            <a:spLocks noGrp="1"/>
          </p:cNvSpPr>
          <p:nvPr>
            <p:ph type="sldNum" sz="quarter" idx="10"/>
          </p:nvPr>
        </p:nvSpPr>
        <p:spPr/>
        <p:txBody>
          <a:bodyPr/>
          <a:lstStyle/>
          <a:p>
            <a:fld id="{28ED1075-EAEA-49C7-BB2E-5A99E749E269}" type="slidenum">
              <a:rPr lang="en-IN" smtClean="0"/>
              <a:t>15</a:t>
            </a:fld>
            <a:endParaRPr lang="en-IN"/>
          </a:p>
        </p:txBody>
      </p:sp>
    </p:spTree>
    <p:extLst>
      <p:ext uri="{BB962C8B-B14F-4D97-AF65-F5344CB8AC3E}">
        <p14:creationId xmlns:p14="http://schemas.microsoft.com/office/powerpoint/2010/main" val="280110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write parameterized methods like that, for the sake of readability, safety and reusability.</a:t>
            </a:r>
            <a:endParaRPr lang="en-IN" dirty="0"/>
          </a:p>
        </p:txBody>
      </p:sp>
      <p:sp>
        <p:nvSpPr>
          <p:cNvPr id="4" name="Slide Number Placeholder 3"/>
          <p:cNvSpPr>
            <a:spLocks noGrp="1"/>
          </p:cNvSpPr>
          <p:nvPr>
            <p:ph type="sldNum" sz="quarter" idx="10"/>
          </p:nvPr>
        </p:nvSpPr>
        <p:spPr/>
        <p:txBody>
          <a:bodyPr/>
          <a:lstStyle/>
          <a:p>
            <a:fld id="{28ED1075-EAEA-49C7-BB2E-5A99E749E269}" type="slidenum">
              <a:rPr lang="en-IN" smtClean="0"/>
              <a:t>17</a:t>
            </a:fld>
            <a:endParaRPr lang="en-IN"/>
          </a:p>
        </p:txBody>
      </p:sp>
    </p:spTree>
    <p:extLst>
      <p:ext uri="{BB962C8B-B14F-4D97-AF65-F5344CB8AC3E}">
        <p14:creationId xmlns:p14="http://schemas.microsoft.com/office/powerpoint/2010/main" val="1882280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https://www.codejava.net/java-core/collections/java-list-collection-tutorial-and-examples</a:t>
            </a:r>
            <a:endParaRPr lang="en-IN" dirty="0"/>
          </a:p>
        </p:txBody>
      </p:sp>
      <p:sp>
        <p:nvSpPr>
          <p:cNvPr id="4" name="Slide Number Placeholder 3"/>
          <p:cNvSpPr>
            <a:spLocks noGrp="1"/>
          </p:cNvSpPr>
          <p:nvPr>
            <p:ph type="sldNum" sz="quarter" idx="10"/>
          </p:nvPr>
        </p:nvSpPr>
        <p:spPr/>
        <p:txBody>
          <a:bodyPr/>
          <a:lstStyle/>
          <a:p>
            <a:fld id="{28ED1075-EAEA-49C7-BB2E-5A99E749E269}" type="slidenum">
              <a:rPr lang="en-IN" smtClean="0"/>
              <a:t>18</a:t>
            </a:fld>
            <a:endParaRPr lang="en-IN"/>
          </a:p>
        </p:txBody>
      </p:sp>
    </p:spTree>
    <p:extLst>
      <p:ext uri="{BB962C8B-B14F-4D97-AF65-F5344CB8AC3E}">
        <p14:creationId xmlns:p14="http://schemas.microsoft.com/office/powerpoint/2010/main" val="909958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8ED1075-EAEA-49C7-BB2E-5A99E749E269}" type="slidenum">
              <a:rPr lang="en-IN" smtClean="0"/>
              <a:t>19</a:t>
            </a:fld>
            <a:endParaRPr lang="en-IN"/>
          </a:p>
        </p:txBody>
      </p:sp>
    </p:spTree>
    <p:extLst>
      <p:ext uri="{BB962C8B-B14F-4D97-AF65-F5344CB8AC3E}">
        <p14:creationId xmlns:p14="http://schemas.microsoft.com/office/powerpoint/2010/main" val="459841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tutorial/java/generics/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geeksforgeeks.org/stack-class-in-java/" TargetMode="External"/><Relationship Id="rId13" Type="http://schemas.openxmlformats.org/officeDocument/2006/relationships/hyperlink" Target="https://www.geeksforgeeks.org/priority-queue-class-in-java-2/" TargetMode="External"/><Relationship Id="rId18" Type="http://schemas.openxmlformats.org/officeDocument/2006/relationships/hyperlink" Target="https://www.geeksforgeeks.org/linkedblockingqueue-class-in-java/" TargetMode="External"/><Relationship Id="rId3" Type="http://schemas.openxmlformats.org/officeDocument/2006/relationships/hyperlink" Target="https://www.geeksforgeeks.org/list-interface-java-examples/" TargetMode="External"/><Relationship Id="rId7" Type="http://schemas.openxmlformats.org/officeDocument/2006/relationships/hyperlink" Target="https://www.geeksforgeeks.org/java-util-vector-class-java/" TargetMode="External"/><Relationship Id="rId12" Type="http://schemas.openxmlformats.org/officeDocument/2006/relationships/hyperlink" Target="https://www.geeksforgeeks.org/abstractqueue-in-java-with-examples/" TargetMode="External"/><Relationship Id="rId17" Type="http://schemas.openxmlformats.org/officeDocument/2006/relationships/hyperlink" Target="https://www.geeksforgeeks.org/delayqueue-class-in-java-with-example/" TargetMode="External"/><Relationship Id="rId2" Type="http://schemas.openxmlformats.org/officeDocument/2006/relationships/notesSlide" Target="../notesSlides/notesSlide3.xml"/><Relationship Id="rId16" Type="http://schemas.openxmlformats.org/officeDocument/2006/relationships/hyperlink" Target="https://www.geeksforgeeks.org/arrayblockingqueue-class-in-java/" TargetMode="External"/><Relationship Id="rId1" Type="http://schemas.openxmlformats.org/officeDocument/2006/relationships/slideLayout" Target="../slideLayouts/slideLayout2.xml"/><Relationship Id="rId6" Type="http://schemas.openxmlformats.org/officeDocument/2006/relationships/hyperlink" Target="https://www.geeksforgeeks.org/arraylist-in-java/" TargetMode="External"/><Relationship Id="rId11" Type="http://schemas.openxmlformats.org/officeDocument/2006/relationships/hyperlink" Target="https://www.geeksforgeeks.org/blockingqueue-interface-in-java/" TargetMode="External"/><Relationship Id="rId5" Type="http://schemas.openxmlformats.org/officeDocument/2006/relationships/hyperlink" Target="https://www.geeksforgeeks.org/abstractsequentiallist-in-java-with-examples/" TargetMode="External"/><Relationship Id="rId15" Type="http://schemas.openxmlformats.org/officeDocument/2006/relationships/hyperlink" Target="https://www.geeksforgeeks.org/concurrentlinkedqueue-in-java-with-examples/" TargetMode="External"/><Relationship Id="rId10" Type="http://schemas.openxmlformats.org/officeDocument/2006/relationships/hyperlink" Target="https://www.geeksforgeeks.org/queue-interface-java/" TargetMode="External"/><Relationship Id="rId19" Type="http://schemas.openxmlformats.org/officeDocument/2006/relationships/hyperlink" Target="https://www.geeksforgeeks.org/linkedtransferqueue-in-java-with-examples/" TargetMode="External"/><Relationship Id="rId4" Type="http://schemas.openxmlformats.org/officeDocument/2006/relationships/hyperlink" Target="https://www.geeksforgeeks.org/abstractlist-in-java-with-examples/" TargetMode="External"/><Relationship Id="rId9" Type="http://schemas.openxmlformats.org/officeDocument/2006/relationships/hyperlink" Target="https://www.geeksforgeeks.org/linked-list-in-java/" TargetMode="External"/><Relationship Id="rId14" Type="http://schemas.openxmlformats.org/officeDocument/2006/relationships/hyperlink" Target="https://www.geeksforgeeks.org/priorityblockingqueue-class-in-java/"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geeksforgeeks.org/abstractset-class-in-java-with-examples/" TargetMode="External"/><Relationship Id="rId13" Type="http://schemas.openxmlformats.org/officeDocument/2006/relationships/hyperlink" Target="https://www.geeksforgeeks.org/linkedhashset-in-java-with-examples/" TargetMode="External"/><Relationship Id="rId3" Type="http://schemas.openxmlformats.org/officeDocument/2006/relationships/hyperlink" Target="https://www.geeksforgeeks.org/deque-interface-java-example/" TargetMode="External"/><Relationship Id="rId7" Type="http://schemas.openxmlformats.org/officeDocument/2006/relationships/hyperlink" Target="https://www.geeksforgeeks.org/set-in-java/" TargetMode="External"/><Relationship Id="rId12" Type="http://schemas.openxmlformats.org/officeDocument/2006/relationships/hyperlink" Target="https://www.geeksforgeeks.org/hashset-in-jav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geeksforgeeks.org/arraydeque-in-java/" TargetMode="External"/><Relationship Id="rId11" Type="http://schemas.openxmlformats.org/officeDocument/2006/relationships/hyperlink" Target="https://www.geeksforgeeks.org/concurrenthashmap-in-java/" TargetMode="External"/><Relationship Id="rId5" Type="http://schemas.openxmlformats.org/officeDocument/2006/relationships/hyperlink" Target="https://www.geeksforgeeks.org/concurrentlinkeddeque-in-java-with-examples/" TargetMode="External"/><Relationship Id="rId10" Type="http://schemas.openxmlformats.org/officeDocument/2006/relationships/hyperlink" Target="https://www.geeksforgeeks.org/enumset-class-java/" TargetMode="External"/><Relationship Id="rId4" Type="http://schemas.openxmlformats.org/officeDocument/2006/relationships/hyperlink" Target="https://www.geeksforgeeks.org/blockingdeque-in-java/" TargetMode="External"/><Relationship Id="rId9" Type="http://schemas.openxmlformats.org/officeDocument/2006/relationships/hyperlink" Target="https://www.geeksforgeeks.org/copyonwritearrayset-in-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geeksforgeeks.org/navigablemap-interface-in-java-with-example/" TargetMode="External"/><Relationship Id="rId13" Type="http://schemas.openxmlformats.org/officeDocument/2006/relationships/hyperlink" Target="https://www.geeksforgeeks.org/enummap-class-java-example/" TargetMode="External"/><Relationship Id="rId18" Type="http://schemas.openxmlformats.org/officeDocument/2006/relationships/hyperlink" Target="https://www.geeksforgeeks.org/java-util-properties-class-java/" TargetMode="External"/><Relationship Id="rId3" Type="http://schemas.openxmlformats.org/officeDocument/2006/relationships/hyperlink" Target="https://www.geeksforgeeks.org/navigableset-java-examples/" TargetMode="External"/><Relationship Id="rId7" Type="http://schemas.openxmlformats.org/officeDocument/2006/relationships/hyperlink" Target="https://www.geeksforgeeks.org/sortedmap-java-examples/" TargetMode="External"/><Relationship Id="rId12" Type="http://schemas.openxmlformats.org/officeDocument/2006/relationships/hyperlink" Target="https://www.geeksforgeeks.org/concurrenthashmap-in-java/" TargetMode="External"/><Relationship Id="rId17" Type="http://schemas.openxmlformats.org/officeDocument/2006/relationships/hyperlink" Target="https://www.geeksforgeeks.org/hashtable-in-java/" TargetMode="External"/><Relationship Id="rId2" Type="http://schemas.openxmlformats.org/officeDocument/2006/relationships/hyperlink" Target="https://www.geeksforgeeks.org/sortedset-java-examples/" TargetMode="External"/><Relationship Id="rId16" Type="http://schemas.openxmlformats.org/officeDocument/2006/relationships/hyperlink" Target="https://www.geeksforgeeks.org/linkedhashmap-class-java-examples/" TargetMode="External"/><Relationship Id="rId1" Type="http://schemas.openxmlformats.org/officeDocument/2006/relationships/slideLayout" Target="../slideLayouts/slideLayout2.xml"/><Relationship Id="rId6" Type="http://schemas.openxmlformats.org/officeDocument/2006/relationships/hyperlink" Target="https://www.geeksforgeeks.org/map-interface-java-examples/" TargetMode="External"/><Relationship Id="rId11" Type="http://schemas.openxmlformats.org/officeDocument/2006/relationships/hyperlink" Target="https://www.geeksforgeeks.org/abstractmap-in-java/" TargetMode="External"/><Relationship Id="rId5" Type="http://schemas.openxmlformats.org/officeDocument/2006/relationships/hyperlink" Target="https://www.geeksforgeeks.org/concurrentskiplistset-in-java-with-examples/" TargetMode="External"/><Relationship Id="rId15" Type="http://schemas.openxmlformats.org/officeDocument/2006/relationships/hyperlink" Target="https://www.geeksforgeeks.org/identityhashmap-class-java/" TargetMode="External"/><Relationship Id="rId10" Type="http://schemas.openxmlformats.org/officeDocument/2006/relationships/hyperlink" Target="https://www.geeksforgeeks.org/treemap-in-java/" TargetMode="External"/><Relationship Id="rId4" Type="http://schemas.openxmlformats.org/officeDocument/2006/relationships/hyperlink" Target="https://www.geeksforgeeks.org/treeset-in-java-with-examples/" TargetMode="External"/><Relationship Id="rId9" Type="http://schemas.openxmlformats.org/officeDocument/2006/relationships/hyperlink" Target="https://www.geeksforgeeks.org/concurrentmap-interface-java/" TargetMode="External"/><Relationship Id="rId14" Type="http://schemas.openxmlformats.org/officeDocument/2006/relationships/hyperlink" Target="https://www.geeksforgeeks.org/java-util-hashmap-in-java-with-exampl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codejava.net/java-core/collections/java-list-collection-tutorial-and-examples#Basic"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Parameter_(computer_science)" TargetMode="External"/><Relationship Id="rId2" Type="http://schemas.openxmlformats.org/officeDocument/2006/relationships/hyperlink" Target="https://en.wikipedia.org/wiki/Function_(mathematic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Day8</a:t>
            </a:r>
            <a:br>
              <a:rPr lang="en-US" dirty="0" smtClean="0"/>
            </a:br>
            <a:endParaRPr lang="en-IN" dirty="0"/>
          </a:p>
        </p:txBody>
      </p:sp>
      <p:sp>
        <p:nvSpPr>
          <p:cNvPr id="3" name="Subtitle 2"/>
          <p:cNvSpPr>
            <a:spLocks noGrp="1"/>
          </p:cNvSpPr>
          <p:nvPr>
            <p:ph type="subTitle" idx="1"/>
          </p:nvPr>
        </p:nvSpPr>
        <p:spPr/>
        <p:txBody>
          <a:bodyPr/>
          <a:lstStyle/>
          <a:p>
            <a:r>
              <a:rPr lang="en-US" dirty="0"/>
              <a:t>Collection </a:t>
            </a:r>
            <a:r>
              <a:rPr lang="en-US" dirty="0" err="1"/>
              <a:t>FrameWork</a:t>
            </a:r>
            <a:r>
              <a:rPr lang="en-US" dirty="0"/>
              <a:t> - First Session, Functional Programming</a:t>
            </a:r>
            <a:endParaRPr lang="en-IN" dirty="0"/>
          </a:p>
        </p:txBody>
      </p:sp>
    </p:spTree>
    <p:extLst>
      <p:ext uri="{BB962C8B-B14F-4D97-AF65-F5344CB8AC3E}">
        <p14:creationId xmlns:p14="http://schemas.microsoft.com/office/powerpoint/2010/main" val="799754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toString</a:t>
            </a:r>
            <a:r>
              <a:rPr lang="en-US" dirty="0" smtClean="0"/>
              <a:t>()</a:t>
            </a:r>
            <a:endParaRPr lang="en-IN" dirty="0"/>
          </a:p>
        </p:txBody>
      </p:sp>
      <p:sp>
        <p:nvSpPr>
          <p:cNvPr id="3" name="Content Placeholder 2"/>
          <p:cNvSpPr>
            <a:spLocks noGrp="1"/>
          </p:cNvSpPr>
          <p:nvPr>
            <p:ph idx="1"/>
          </p:nvPr>
        </p:nvSpPr>
        <p:spPr/>
        <p:txBody>
          <a:bodyPr/>
          <a:lstStyle/>
          <a:p>
            <a:r>
              <a:rPr lang="sv-SE" dirty="0">
                <a:solidFill>
                  <a:srgbClr val="DD4A68"/>
                </a:solidFill>
              </a:rPr>
              <a:t>Integer</a:t>
            </a:r>
            <a:r>
              <a:rPr lang="sv-SE" dirty="0"/>
              <a:t> myInt </a:t>
            </a:r>
            <a:r>
              <a:rPr lang="sv-SE" dirty="0">
                <a:solidFill>
                  <a:srgbClr val="9A6E3A"/>
                </a:solidFill>
              </a:rPr>
              <a:t>=</a:t>
            </a:r>
            <a:r>
              <a:rPr lang="sv-SE" dirty="0"/>
              <a:t> </a:t>
            </a:r>
            <a:r>
              <a:rPr lang="sv-SE" dirty="0">
                <a:solidFill>
                  <a:srgbClr val="990055"/>
                </a:solidFill>
              </a:rPr>
              <a:t>100</a:t>
            </a:r>
            <a:r>
              <a:rPr lang="sv-SE" dirty="0">
                <a:solidFill>
                  <a:srgbClr val="999999"/>
                </a:solidFill>
              </a:rPr>
              <a:t>;</a:t>
            </a:r>
            <a:r>
              <a:rPr lang="sv-SE" dirty="0"/>
              <a:t> </a:t>
            </a:r>
            <a:endParaRPr lang="sv-SE" dirty="0" smtClean="0"/>
          </a:p>
          <a:p>
            <a:r>
              <a:rPr lang="sv-SE" dirty="0" smtClean="0">
                <a:solidFill>
                  <a:srgbClr val="DD4A68"/>
                </a:solidFill>
              </a:rPr>
              <a:t>String</a:t>
            </a:r>
            <a:r>
              <a:rPr lang="sv-SE" dirty="0" smtClean="0"/>
              <a:t> </a:t>
            </a:r>
            <a:r>
              <a:rPr lang="sv-SE" dirty="0"/>
              <a:t>myString </a:t>
            </a:r>
            <a:r>
              <a:rPr lang="sv-SE" dirty="0">
                <a:solidFill>
                  <a:srgbClr val="9A6E3A"/>
                </a:solidFill>
              </a:rPr>
              <a:t>=</a:t>
            </a:r>
            <a:r>
              <a:rPr lang="sv-SE" dirty="0"/>
              <a:t> myInt</a:t>
            </a:r>
            <a:r>
              <a:rPr lang="sv-SE" dirty="0">
                <a:solidFill>
                  <a:srgbClr val="999999"/>
                </a:solidFill>
              </a:rPr>
              <a:t>.</a:t>
            </a:r>
            <a:r>
              <a:rPr lang="sv-SE" dirty="0">
                <a:solidFill>
                  <a:srgbClr val="DD4A68"/>
                </a:solidFill>
              </a:rPr>
              <a:t>toString</a:t>
            </a:r>
            <a:r>
              <a:rPr lang="sv-SE" dirty="0">
                <a:solidFill>
                  <a:srgbClr val="999999"/>
                </a:solidFill>
              </a:rPr>
              <a:t>();</a:t>
            </a:r>
            <a:endParaRPr lang="en-IN" dirty="0"/>
          </a:p>
        </p:txBody>
      </p:sp>
    </p:spTree>
    <p:extLst>
      <p:ext uri="{BB962C8B-B14F-4D97-AF65-F5344CB8AC3E}">
        <p14:creationId xmlns:p14="http://schemas.microsoft.com/office/powerpoint/2010/main" val="513333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IN" dirty="0"/>
          </a:p>
        </p:txBody>
      </p:sp>
      <p:sp>
        <p:nvSpPr>
          <p:cNvPr id="3" name="Content Placeholder 2"/>
          <p:cNvSpPr>
            <a:spLocks noGrp="1"/>
          </p:cNvSpPr>
          <p:nvPr>
            <p:ph idx="1"/>
          </p:nvPr>
        </p:nvSpPr>
        <p:spPr/>
        <p:txBody>
          <a:bodyPr/>
          <a:lstStyle/>
          <a:p>
            <a:r>
              <a:rPr lang="en-US" dirty="0"/>
              <a:t>Generics are features of the Java programming language that allow programmers to write parameterized code. They were originally created to address some problems with collections. Thus the term </a:t>
            </a:r>
            <a:r>
              <a:rPr lang="en-US" b="1" i="1" dirty="0"/>
              <a:t>generics-collections</a:t>
            </a:r>
            <a:r>
              <a:rPr lang="en-US" dirty="0"/>
              <a:t> is usually used together today</a:t>
            </a:r>
            <a:endParaRPr lang="en-IN" dirty="0"/>
          </a:p>
        </p:txBody>
      </p:sp>
    </p:spTree>
    <p:extLst>
      <p:ext uri="{BB962C8B-B14F-4D97-AF65-F5344CB8AC3E}">
        <p14:creationId xmlns:p14="http://schemas.microsoft.com/office/powerpoint/2010/main" val="3310271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Add &amp; Get</a:t>
            </a:r>
          </a:p>
          <a:p>
            <a:endParaRPr lang="en-US" dirty="0"/>
          </a:p>
          <a:p>
            <a:r>
              <a:rPr lang="en-IN" dirty="0" err="1"/>
              <a:t>listNames.add</a:t>
            </a:r>
            <a:r>
              <a:rPr lang="en-IN" dirty="0"/>
              <a:t>("Peter")</a:t>
            </a:r>
            <a:r>
              <a:rPr lang="en-US" dirty="0" smtClean="0"/>
              <a:t>et method</a:t>
            </a:r>
          </a:p>
          <a:p>
            <a:r>
              <a:rPr lang="en-IN" dirty="0"/>
              <a:t>String name2 = (String) </a:t>
            </a:r>
            <a:r>
              <a:rPr lang="en-IN" dirty="0" err="1"/>
              <a:t>listNames.get</a:t>
            </a:r>
            <a:r>
              <a:rPr lang="en-IN" dirty="0"/>
              <a:t>(1</a:t>
            </a:r>
            <a:r>
              <a:rPr lang="en-IN" dirty="0" smtClean="0"/>
              <a:t>);</a:t>
            </a:r>
          </a:p>
          <a:p>
            <a:r>
              <a:rPr lang="en-US" dirty="0"/>
              <a:t> the cast to String is needed because the get() method returns an object of type Object.</a:t>
            </a:r>
          </a:p>
          <a:p>
            <a:r>
              <a:rPr lang="en-US" dirty="0" smtClean="0"/>
              <a:t>What’s the issue?</a:t>
            </a:r>
            <a:r>
              <a:rPr lang="en-US" dirty="0"/>
              <a:t/>
            </a:r>
            <a:br>
              <a:rPr lang="en-US" dirty="0"/>
            </a:br>
            <a:r>
              <a:rPr lang="en-US" dirty="0" err="1"/>
              <a:t>java.lang.ClassCastException</a:t>
            </a:r>
            <a:r>
              <a:rPr lang="en-US" dirty="0"/>
              <a:t>: </a:t>
            </a:r>
            <a:r>
              <a:rPr lang="en-US" dirty="0" err="1"/>
              <a:t>java.util.Date</a:t>
            </a:r>
            <a:r>
              <a:rPr lang="en-US" dirty="0"/>
              <a:t> cannot be cast to </a:t>
            </a:r>
            <a:r>
              <a:rPr lang="en-US" dirty="0" err="1"/>
              <a:t>java.lang.String</a:t>
            </a:r>
            <a:endParaRPr lang="en-IN" dirty="0"/>
          </a:p>
        </p:txBody>
      </p:sp>
    </p:spTree>
    <p:extLst>
      <p:ext uri="{BB962C8B-B14F-4D97-AF65-F5344CB8AC3E}">
        <p14:creationId xmlns:p14="http://schemas.microsoft.com/office/powerpoint/2010/main" val="3145442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IN" dirty="0"/>
          </a:p>
        </p:txBody>
      </p:sp>
      <p:sp>
        <p:nvSpPr>
          <p:cNvPr id="3" name="Content Placeholder 2"/>
          <p:cNvSpPr>
            <a:spLocks noGrp="1"/>
          </p:cNvSpPr>
          <p:nvPr>
            <p:ph idx="1"/>
          </p:nvPr>
        </p:nvSpPr>
        <p:spPr/>
        <p:txBody>
          <a:bodyPr>
            <a:normAutofit fontScale="85000" lnSpcReduction="20000"/>
          </a:bodyPr>
          <a:lstStyle/>
          <a:p>
            <a:r>
              <a:rPr lang="en-IN" b="1" dirty="0"/>
              <a:t>2. Why Use Generics?</a:t>
            </a:r>
          </a:p>
          <a:p>
            <a:r>
              <a:rPr lang="en-US" dirty="0"/>
              <a:t>Due to the demand of safer code, generics were added to the Java programming language. Indeed, it adds stability to the code, as potential bugs can be detected at compile time.</a:t>
            </a:r>
          </a:p>
          <a:p>
            <a:r>
              <a:rPr lang="en-US" dirty="0"/>
              <a:t>Here are the benefits of using generics:</a:t>
            </a:r>
          </a:p>
          <a:p>
            <a:r>
              <a:rPr lang="en-US" dirty="0"/>
              <a:t> </a:t>
            </a:r>
          </a:p>
          <a:p>
            <a:r>
              <a:rPr lang="en-US" b="1" dirty="0"/>
              <a:t>Stronger type checks at compile time:</a:t>
            </a:r>
          </a:p>
          <a:p>
            <a:r>
              <a:rPr lang="en-US" dirty="0"/>
              <a:t>As you can see in the above examples, generics guarantee that there’s no wrong types added to the collections. Stronger type checking makes the code more readable:</a:t>
            </a:r>
            <a:endParaRPr lang="en-IN" dirty="0"/>
          </a:p>
        </p:txBody>
      </p:sp>
    </p:spTree>
    <p:extLst>
      <p:ext uri="{BB962C8B-B14F-4D97-AF65-F5344CB8AC3E}">
        <p14:creationId xmlns:p14="http://schemas.microsoft.com/office/powerpoint/2010/main" val="500652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IN" dirty="0"/>
          </a:p>
        </p:txBody>
      </p:sp>
      <p:sp>
        <p:nvSpPr>
          <p:cNvPr id="3" name="Content Placeholder 2"/>
          <p:cNvSpPr>
            <a:spLocks noGrp="1"/>
          </p:cNvSpPr>
          <p:nvPr>
            <p:ph idx="1"/>
          </p:nvPr>
        </p:nvSpPr>
        <p:spPr/>
        <p:txBody>
          <a:bodyPr>
            <a:normAutofit fontScale="85000" lnSpcReduction="20000"/>
          </a:bodyPr>
          <a:lstStyle/>
          <a:p>
            <a:r>
              <a:rPr lang="en-IN" b="1" dirty="0"/>
              <a:t>2. Why Use Generics?</a:t>
            </a:r>
          </a:p>
          <a:p>
            <a:r>
              <a:rPr lang="en-US" dirty="0"/>
              <a:t>Due to the demand of safer code, generics were added to the Java programming language. Indeed, it adds stability to the code, as potential bugs can be detected at compile time.</a:t>
            </a:r>
          </a:p>
          <a:p>
            <a:r>
              <a:rPr lang="en-US" dirty="0"/>
              <a:t>Here are the benefits of using generics:</a:t>
            </a:r>
          </a:p>
          <a:p>
            <a:r>
              <a:rPr lang="en-US" dirty="0"/>
              <a:t> </a:t>
            </a:r>
          </a:p>
          <a:p>
            <a:r>
              <a:rPr lang="en-US" b="1" dirty="0"/>
              <a:t>Stronger type checks at compile time:</a:t>
            </a:r>
          </a:p>
          <a:p>
            <a:r>
              <a:rPr lang="en-US" dirty="0"/>
              <a:t>As you can see in the above examples, generics guarantee that there’s no wrong types added to the collections. Stronger type checking makes the code more readable:</a:t>
            </a:r>
            <a:endParaRPr lang="en-IN" dirty="0"/>
          </a:p>
        </p:txBody>
      </p:sp>
    </p:spTree>
    <p:extLst>
      <p:ext uri="{BB962C8B-B14F-4D97-AF65-F5344CB8AC3E}">
        <p14:creationId xmlns:p14="http://schemas.microsoft.com/office/powerpoint/2010/main" val="1669616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IN" dirty="0"/>
          </a:p>
        </p:txBody>
      </p:sp>
      <p:sp>
        <p:nvSpPr>
          <p:cNvPr id="3" name="Content Placeholder 2"/>
          <p:cNvSpPr>
            <a:spLocks noGrp="1"/>
          </p:cNvSpPr>
          <p:nvPr>
            <p:ph idx="1"/>
          </p:nvPr>
        </p:nvSpPr>
        <p:spPr/>
        <p:txBody>
          <a:bodyPr>
            <a:normAutofit fontScale="92500"/>
          </a:bodyPr>
          <a:lstStyle/>
          <a:p>
            <a:r>
              <a:rPr lang="en-US" dirty="0"/>
              <a:t>To master the Java programming language, you should able to understand and apply generics effectively into your daily coding. Here are my recommendations for learning generics:</a:t>
            </a:r>
          </a:p>
          <a:p>
            <a:r>
              <a:rPr lang="en-US" b="1" dirty="0">
                <a:hlinkClick r:id="rId3"/>
              </a:rPr>
              <a:t>The Java Tutorials Trail - Generics (Updated):</a:t>
            </a:r>
            <a:r>
              <a:rPr lang="en-US" dirty="0"/>
              <a:t>this is official document published by Oracle, thus highly recommended. It explains the concepts like generic types, raw types, bounded type parameters, </a:t>
            </a:r>
            <a:r>
              <a:rPr lang="en-US" dirty="0" smtClean="0"/>
              <a:t>wildcards etc</a:t>
            </a:r>
            <a:r>
              <a:rPr lang="en-US" dirty="0"/>
              <a:t>.  </a:t>
            </a:r>
          </a:p>
          <a:p>
            <a:endParaRPr lang="en-IN" dirty="0"/>
          </a:p>
        </p:txBody>
      </p:sp>
    </p:spTree>
    <p:extLst>
      <p:ext uri="{BB962C8B-B14F-4D97-AF65-F5344CB8AC3E}">
        <p14:creationId xmlns:p14="http://schemas.microsoft.com/office/powerpoint/2010/main" val="3899216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Generics</a:t>
            </a:r>
            <a:br>
              <a:rPr lang="en-US"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US" dirty="0"/>
              <a:t>Elimination of casts:</a:t>
            </a:r>
          </a:p>
          <a:p>
            <a:r>
              <a:rPr lang="en-US" dirty="0"/>
              <a:t>As you can see in the above examples, we don’t have to use casts when taking elements out of a collection:</a:t>
            </a:r>
          </a:p>
          <a:p>
            <a:r>
              <a:rPr lang="en-US" dirty="0" smtClean="0"/>
              <a:t>String </a:t>
            </a:r>
            <a:r>
              <a:rPr lang="en-US" dirty="0"/>
              <a:t>name2 = </a:t>
            </a:r>
            <a:r>
              <a:rPr lang="en-US" dirty="0" err="1"/>
              <a:t>listNames.get</a:t>
            </a:r>
            <a:r>
              <a:rPr lang="en-US" dirty="0"/>
              <a:t>(1);</a:t>
            </a:r>
          </a:p>
          <a:p>
            <a:r>
              <a:rPr lang="en-US" dirty="0"/>
              <a:t>This makes the code simpler and more readable. Let’s look at another example.</a:t>
            </a:r>
          </a:p>
          <a:p>
            <a:r>
              <a:rPr lang="en-US" dirty="0"/>
              <a:t>Below is the code snippet to iterate over a List collection without using generics:</a:t>
            </a:r>
          </a:p>
          <a:p>
            <a:endParaRPr lang="en-IN" dirty="0"/>
          </a:p>
        </p:txBody>
      </p:sp>
      <p:graphicFrame>
        <p:nvGraphicFramePr>
          <p:cNvPr id="6" name="Object 5"/>
          <p:cNvGraphicFramePr>
            <a:graphicFrameLocks noChangeAspect="1"/>
          </p:cNvGraphicFramePr>
          <p:nvPr>
            <p:extLst>
              <p:ext uri="{D42A27DB-BD31-4B8C-83A1-F6EECF244321}">
                <p14:modId xmlns:p14="http://schemas.microsoft.com/office/powerpoint/2010/main" val="969155394"/>
              </p:ext>
            </p:extLst>
          </p:nvPr>
        </p:nvGraphicFramePr>
        <p:xfrm>
          <a:off x="5957888" y="152400"/>
          <a:ext cx="2874962" cy="1895475"/>
        </p:xfrm>
        <a:graphic>
          <a:graphicData uri="http://schemas.openxmlformats.org/presentationml/2006/ole">
            <mc:AlternateContent xmlns:mc="http://schemas.openxmlformats.org/markup-compatibility/2006">
              <mc:Choice xmlns:v="urn:schemas-microsoft-com:vml" Requires="v">
                <p:oleObj spid="_x0000_s6170" name="Document" r:id="rId3" imgW="7032836" imgH="4638290" progId="Word.Document.12">
                  <p:embed/>
                </p:oleObj>
              </mc:Choice>
              <mc:Fallback>
                <p:oleObj name="Document" r:id="rId3" imgW="7032836" imgH="4638290" progId="Word.Document.12">
                  <p:embed/>
                  <p:pic>
                    <p:nvPicPr>
                      <p:cNvPr id="0" name=""/>
                      <p:cNvPicPr/>
                      <p:nvPr/>
                    </p:nvPicPr>
                    <p:blipFill>
                      <a:blip r:embed="rId4"/>
                      <a:stretch>
                        <a:fillRect/>
                      </a:stretch>
                    </p:blipFill>
                    <p:spPr>
                      <a:xfrm>
                        <a:off x="5957888" y="152400"/>
                        <a:ext cx="2874962" cy="1895475"/>
                      </a:xfrm>
                      <a:prstGeom prst="rect">
                        <a:avLst/>
                      </a:prstGeom>
                    </p:spPr>
                  </p:pic>
                </p:oleObj>
              </mc:Fallback>
            </mc:AlternateContent>
          </a:graphicData>
        </a:graphic>
      </p:graphicFrame>
    </p:spTree>
    <p:extLst>
      <p:ext uri="{BB962C8B-B14F-4D97-AF65-F5344CB8AC3E}">
        <p14:creationId xmlns:p14="http://schemas.microsoft.com/office/powerpoint/2010/main" val="4249083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IN" dirty="0"/>
          </a:p>
        </p:txBody>
      </p:sp>
      <p:sp>
        <p:nvSpPr>
          <p:cNvPr id="3" name="Content Placeholder 2"/>
          <p:cNvSpPr>
            <a:spLocks noGrp="1"/>
          </p:cNvSpPr>
          <p:nvPr>
            <p:ph idx="1"/>
          </p:nvPr>
        </p:nvSpPr>
        <p:spPr/>
        <p:txBody>
          <a:bodyPr>
            <a:normAutofit fontScale="92500" lnSpcReduction="20000"/>
          </a:bodyPr>
          <a:lstStyle/>
          <a:p>
            <a:r>
              <a:rPr lang="en-US" dirty="0"/>
              <a:t>Note that all the interfaces and classes in the Java Collections Framework are parameterized like this, e.g. Set&lt;E&gt;, Queue&lt;E&gt;, Map&lt;K, V&gt;, </a:t>
            </a:r>
            <a:r>
              <a:rPr lang="en-US" dirty="0" err="1"/>
              <a:t>ArrayList</a:t>
            </a:r>
            <a:r>
              <a:rPr lang="en-US" dirty="0"/>
              <a:t>&lt;E&gt;, </a:t>
            </a:r>
            <a:r>
              <a:rPr lang="en-US" dirty="0" err="1"/>
              <a:t>HashSet</a:t>
            </a:r>
            <a:r>
              <a:rPr lang="en-US" dirty="0"/>
              <a:t>&lt;E</a:t>
            </a:r>
            <a:r>
              <a:rPr lang="en-US" dirty="0" smtClean="0"/>
              <a:t>&gt;</a:t>
            </a:r>
          </a:p>
          <a:p>
            <a:r>
              <a:rPr lang="en-US" dirty="0" smtClean="0"/>
              <a:t>Code:</a:t>
            </a:r>
          </a:p>
          <a:p>
            <a:pPr fontAlgn="base"/>
            <a:r>
              <a:rPr lang="en-US" sz="2300" dirty="0"/>
              <a:t>public interface List&lt;E&gt; extends Collection&lt;E&gt; {</a:t>
            </a:r>
          </a:p>
          <a:p>
            <a:pPr fontAlgn="base"/>
            <a:r>
              <a:rPr lang="en-US" sz="2300" dirty="0"/>
              <a:t> </a:t>
            </a:r>
          </a:p>
          <a:p>
            <a:pPr fontAlgn="base"/>
            <a:r>
              <a:rPr lang="en-US" sz="2300" dirty="0"/>
              <a:t>    </a:t>
            </a:r>
            <a:r>
              <a:rPr lang="en-US" sz="2300" dirty="0" err="1"/>
              <a:t>boolean</a:t>
            </a:r>
            <a:r>
              <a:rPr lang="en-US" sz="2300" dirty="0"/>
              <a:t> add(E e);</a:t>
            </a:r>
          </a:p>
          <a:p>
            <a:pPr fontAlgn="base"/>
            <a:r>
              <a:rPr lang="en-US" sz="2300" dirty="0"/>
              <a:t>     </a:t>
            </a:r>
          </a:p>
          <a:p>
            <a:pPr fontAlgn="base"/>
            <a:r>
              <a:rPr lang="en-US" sz="2300" dirty="0"/>
              <a:t>    E get(</a:t>
            </a:r>
            <a:r>
              <a:rPr lang="en-US" sz="2300" dirty="0" err="1"/>
              <a:t>int</a:t>
            </a:r>
            <a:r>
              <a:rPr lang="en-US" sz="2300" dirty="0"/>
              <a:t> index);</a:t>
            </a:r>
          </a:p>
          <a:p>
            <a:pPr fontAlgn="base"/>
            <a:r>
              <a:rPr lang="en-US" sz="2300" dirty="0"/>
              <a:t>     </a:t>
            </a:r>
          </a:p>
          <a:p>
            <a:pPr fontAlgn="base"/>
            <a:r>
              <a:rPr lang="en-US" sz="2300" dirty="0"/>
              <a:t>}</a:t>
            </a:r>
          </a:p>
          <a:p>
            <a:endParaRPr lang="en-IN" dirty="0"/>
          </a:p>
        </p:txBody>
      </p:sp>
    </p:spTree>
    <p:extLst>
      <p:ext uri="{BB962C8B-B14F-4D97-AF65-F5344CB8AC3E}">
        <p14:creationId xmlns:p14="http://schemas.microsoft.com/office/powerpoint/2010/main" val="1841591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IN" dirty="0"/>
          </a:p>
        </p:txBody>
      </p:sp>
      <p:sp>
        <p:nvSpPr>
          <p:cNvPr id="3" name="Content Placeholder 2"/>
          <p:cNvSpPr>
            <a:spLocks noGrp="1"/>
          </p:cNvSpPr>
          <p:nvPr>
            <p:ph idx="1"/>
          </p:nvPr>
        </p:nvSpPr>
        <p:spPr/>
        <p:txBody>
          <a:bodyPr>
            <a:normAutofit fontScale="55000" lnSpcReduction="20000"/>
          </a:bodyPr>
          <a:lstStyle/>
          <a:p>
            <a:pPr fontAlgn="base"/>
            <a:r>
              <a:rPr lang="en-IN" u="sng" dirty="0">
                <a:hlinkClick r:id="rId3"/>
              </a:rPr>
              <a:t>List Interface</a:t>
            </a:r>
            <a:endParaRPr lang="en-IN" dirty="0"/>
          </a:p>
          <a:p>
            <a:pPr lvl="1" fontAlgn="base"/>
            <a:r>
              <a:rPr lang="en-IN" u="sng" dirty="0">
                <a:hlinkClick r:id="rId4"/>
              </a:rPr>
              <a:t>Abstract List Class</a:t>
            </a:r>
            <a:endParaRPr lang="en-IN" dirty="0"/>
          </a:p>
          <a:p>
            <a:pPr lvl="1" fontAlgn="base"/>
            <a:r>
              <a:rPr lang="en-IN" u="sng" dirty="0">
                <a:hlinkClick r:id="rId5"/>
              </a:rPr>
              <a:t>Abstract Sequential List Class</a:t>
            </a:r>
            <a:endParaRPr lang="en-IN" dirty="0"/>
          </a:p>
          <a:p>
            <a:pPr lvl="1" fontAlgn="base"/>
            <a:r>
              <a:rPr lang="en-IN" u="sng" dirty="0">
                <a:hlinkClick r:id="rId6"/>
              </a:rPr>
              <a:t>Array List</a:t>
            </a:r>
            <a:endParaRPr lang="en-IN" dirty="0"/>
          </a:p>
          <a:p>
            <a:pPr lvl="1" fontAlgn="base"/>
            <a:r>
              <a:rPr lang="en-IN" u="sng" dirty="0">
                <a:hlinkClick r:id="rId7"/>
              </a:rPr>
              <a:t>Vector Class</a:t>
            </a:r>
            <a:endParaRPr lang="en-IN" dirty="0"/>
          </a:p>
          <a:p>
            <a:pPr lvl="1" fontAlgn="base"/>
            <a:r>
              <a:rPr lang="en-IN" u="sng" dirty="0">
                <a:hlinkClick r:id="rId8"/>
              </a:rPr>
              <a:t>Stack Class</a:t>
            </a:r>
            <a:endParaRPr lang="en-IN" dirty="0"/>
          </a:p>
          <a:p>
            <a:pPr lvl="1" fontAlgn="base"/>
            <a:r>
              <a:rPr lang="en-IN" u="sng" dirty="0" err="1">
                <a:hlinkClick r:id="rId9"/>
              </a:rPr>
              <a:t>LinkedList</a:t>
            </a:r>
            <a:r>
              <a:rPr lang="en-IN" u="sng" dirty="0">
                <a:hlinkClick r:id="rId9"/>
              </a:rPr>
              <a:t> Class</a:t>
            </a:r>
            <a:endParaRPr lang="en-IN" dirty="0"/>
          </a:p>
          <a:p>
            <a:pPr fontAlgn="base"/>
            <a:r>
              <a:rPr lang="en-IN" u="sng" dirty="0">
                <a:hlinkClick r:id="rId10"/>
              </a:rPr>
              <a:t>Queue Interface</a:t>
            </a:r>
            <a:endParaRPr lang="en-IN" dirty="0"/>
          </a:p>
          <a:p>
            <a:pPr lvl="1" fontAlgn="base"/>
            <a:r>
              <a:rPr lang="en-IN" u="sng" dirty="0">
                <a:hlinkClick r:id="rId11"/>
              </a:rPr>
              <a:t>Blocking Queue Interface</a:t>
            </a:r>
            <a:endParaRPr lang="en-IN" dirty="0"/>
          </a:p>
          <a:p>
            <a:pPr lvl="1" fontAlgn="base"/>
            <a:r>
              <a:rPr lang="en-IN" u="sng" dirty="0" err="1">
                <a:hlinkClick r:id="rId12"/>
              </a:rPr>
              <a:t>AbstractQueue</a:t>
            </a:r>
            <a:r>
              <a:rPr lang="en-IN" u="sng" dirty="0">
                <a:hlinkClick r:id="rId12"/>
              </a:rPr>
              <a:t> Class</a:t>
            </a:r>
            <a:endParaRPr lang="en-IN" dirty="0"/>
          </a:p>
          <a:p>
            <a:pPr lvl="1" fontAlgn="base"/>
            <a:r>
              <a:rPr lang="en-IN" u="sng" dirty="0" err="1">
                <a:hlinkClick r:id="rId13"/>
              </a:rPr>
              <a:t>PriorityQueue</a:t>
            </a:r>
            <a:r>
              <a:rPr lang="en-IN" u="sng" dirty="0">
                <a:hlinkClick r:id="rId13"/>
              </a:rPr>
              <a:t> Class</a:t>
            </a:r>
            <a:endParaRPr lang="en-IN" dirty="0"/>
          </a:p>
          <a:p>
            <a:pPr lvl="1" fontAlgn="base"/>
            <a:r>
              <a:rPr lang="en-IN" u="sng" dirty="0" err="1">
                <a:hlinkClick r:id="rId14"/>
              </a:rPr>
              <a:t>PriorityBlockingQueue</a:t>
            </a:r>
            <a:r>
              <a:rPr lang="en-IN" u="sng" dirty="0">
                <a:hlinkClick r:id="rId14"/>
              </a:rPr>
              <a:t> Class</a:t>
            </a:r>
            <a:endParaRPr lang="en-IN" dirty="0"/>
          </a:p>
          <a:p>
            <a:pPr lvl="1" fontAlgn="base"/>
            <a:r>
              <a:rPr lang="en-IN" u="sng" dirty="0" err="1">
                <a:hlinkClick r:id="rId15"/>
              </a:rPr>
              <a:t>ConcurrentLinkedQueue</a:t>
            </a:r>
            <a:r>
              <a:rPr lang="en-IN" u="sng" dirty="0">
                <a:hlinkClick r:id="rId15"/>
              </a:rPr>
              <a:t> Class</a:t>
            </a:r>
            <a:endParaRPr lang="en-IN" dirty="0"/>
          </a:p>
          <a:p>
            <a:pPr lvl="1" fontAlgn="base"/>
            <a:r>
              <a:rPr lang="en-IN" u="sng" dirty="0" err="1">
                <a:hlinkClick r:id="rId16"/>
              </a:rPr>
              <a:t>ArrayBlockingQueue</a:t>
            </a:r>
            <a:r>
              <a:rPr lang="en-IN" u="sng" dirty="0">
                <a:hlinkClick r:id="rId16"/>
              </a:rPr>
              <a:t> Class</a:t>
            </a:r>
            <a:endParaRPr lang="en-IN" dirty="0"/>
          </a:p>
          <a:p>
            <a:pPr lvl="1" fontAlgn="base"/>
            <a:r>
              <a:rPr lang="en-IN" u="sng" dirty="0" err="1">
                <a:hlinkClick r:id="rId17"/>
              </a:rPr>
              <a:t>DelayQueue</a:t>
            </a:r>
            <a:r>
              <a:rPr lang="en-IN" u="sng" dirty="0">
                <a:hlinkClick r:id="rId17"/>
              </a:rPr>
              <a:t> Class</a:t>
            </a:r>
            <a:endParaRPr lang="en-IN" dirty="0"/>
          </a:p>
          <a:p>
            <a:pPr lvl="1" fontAlgn="base"/>
            <a:r>
              <a:rPr lang="en-IN" u="sng" dirty="0" err="1">
                <a:hlinkClick r:id="rId18"/>
              </a:rPr>
              <a:t>LinkedBlockingQueue</a:t>
            </a:r>
            <a:r>
              <a:rPr lang="en-IN" u="sng" dirty="0">
                <a:hlinkClick r:id="rId18"/>
              </a:rPr>
              <a:t> Class</a:t>
            </a:r>
            <a:endParaRPr lang="en-IN" dirty="0"/>
          </a:p>
          <a:p>
            <a:pPr lvl="1" fontAlgn="base"/>
            <a:r>
              <a:rPr lang="en-IN" u="sng" dirty="0" err="1" smtClean="0">
                <a:hlinkClick r:id="rId19"/>
              </a:rPr>
              <a:t>LinkedTransferQueue</a:t>
            </a:r>
            <a:endParaRPr lang="en-IN" dirty="0"/>
          </a:p>
        </p:txBody>
      </p:sp>
    </p:spTree>
    <p:extLst>
      <p:ext uri="{BB962C8B-B14F-4D97-AF65-F5344CB8AC3E}">
        <p14:creationId xmlns:p14="http://schemas.microsoft.com/office/powerpoint/2010/main" val="3029887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u="sng" dirty="0" err="1">
                <a:hlinkClick r:id="rId3"/>
              </a:rPr>
              <a:t>Deque</a:t>
            </a:r>
            <a:r>
              <a:rPr lang="en-IN" u="sng" dirty="0">
                <a:hlinkClick r:id="rId3"/>
              </a:rPr>
              <a:t> Interface</a:t>
            </a:r>
            <a:endParaRPr lang="en-IN" dirty="0"/>
          </a:p>
          <a:p>
            <a:pPr lvl="1" fontAlgn="base"/>
            <a:r>
              <a:rPr lang="en-IN" u="sng" dirty="0" err="1">
                <a:hlinkClick r:id="rId4"/>
              </a:rPr>
              <a:t>BlockingDeque</a:t>
            </a:r>
            <a:r>
              <a:rPr lang="en-IN" u="sng" dirty="0">
                <a:hlinkClick r:id="rId4"/>
              </a:rPr>
              <a:t> Interface</a:t>
            </a:r>
            <a:endParaRPr lang="en-IN" dirty="0"/>
          </a:p>
          <a:p>
            <a:pPr lvl="1" fontAlgn="base"/>
            <a:r>
              <a:rPr lang="en-IN" u="sng" dirty="0" err="1">
                <a:hlinkClick r:id="rId5"/>
              </a:rPr>
              <a:t>ConcurrentLinkedDeque</a:t>
            </a:r>
            <a:r>
              <a:rPr lang="en-IN" u="sng" dirty="0">
                <a:hlinkClick r:id="rId5"/>
              </a:rPr>
              <a:t> Class</a:t>
            </a:r>
            <a:endParaRPr lang="en-IN" dirty="0"/>
          </a:p>
          <a:p>
            <a:pPr lvl="1" fontAlgn="base"/>
            <a:r>
              <a:rPr lang="en-IN" u="sng" dirty="0" err="1">
                <a:hlinkClick r:id="rId6"/>
              </a:rPr>
              <a:t>ArrayDeque</a:t>
            </a:r>
            <a:r>
              <a:rPr lang="en-IN" u="sng" dirty="0">
                <a:hlinkClick r:id="rId6"/>
              </a:rPr>
              <a:t> Class</a:t>
            </a:r>
            <a:endParaRPr lang="en-IN" dirty="0"/>
          </a:p>
          <a:p>
            <a:pPr fontAlgn="base"/>
            <a:r>
              <a:rPr lang="en-IN" u="sng" dirty="0">
                <a:hlinkClick r:id="rId7"/>
              </a:rPr>
              <a:t>Set Interface</a:t>
            </a:r>
            <a:endParaRPr lang="en-IN" dirty="0"/>
          </a:p>
          <a:p>
            <a:pPr lvl="1" fontAlgn="base"/>
            <a:r>
              <a:rPr lang="en-IN" u="sng" dirty="0">
                <a:hlinkClick r:id="rId8"/>
              </a:rPr>
              <a:t>Abstract Set Class</a:t>
            </a:r>
            <a:endParaRPr lang="en-IN" dirty="0"/>
          </a:p>
          <a:p>
            <a:pPr lvl="1" fontAlgn="base"/>
            <a:r>
              <a:rPr lang="en-IN" u="sng" dirty="0" err="1">
                <a:hlinkClick r:id="rId9"/>
              </a:rPr>
              <a:t>CopyOnWriteArraySet</a:t>
            </a:r>
            <a:r>
              <a:rPr lang="en-IN" u="sng" dirty="0">
                <a:hlinkClick r:id="rId9"/>
              </a:rPr>
              <a:t> Class</a:t>
            </a:r>
            <a:endParaRPr lang="en-IN" dirty="0"/>
          </a:p>
          <a:p>
            <a:pPr lvl="1" fontAlgn="base"/>
            <a:r>
              <a:rPr lang="en-IN" u="sng" dirty="0" err="1">
                <a:hlinkClick r:id="rId10"/>
              </a:rPr>
              <a:t>EnumSet</a:t>
            </a:r>
            <a:r>
              <a:rPr lang="en-IN" u="sng" dirty="0">
                <a:hlinkClick r:id="rId10"/>
              </a:rPr>
              <a:t> Class</a:t>
            </a:r>
            <a:endParaRPr lang="en-IN" dirty="0"/>
          </a:p>
          <a:p>
            <a:pPr lvl="1" fontAlgn="base"/>
            <a:r>
              <a:rPr lang="en-IN" u="sng" dirty="0" err="1">
                <a:hlinkClick r:id="rId11"/>
              </a:rPr>
              <a:t>ConcurrentHashMap</a:t>
            </a:r>
            <a:r>
              <a:rPr lang="en-IN" u="sng" dirty="0">
                <a:hlinkClick r:id="rId11"/>
              </a:rPr>
              <a:t> Class</a:t>
            </a:r>
            <a:endParaRPr lang="en-IN" dirty="0"/>
          </a:p>
          <a:p>
            <a:pPr lvl="1" fontAlgn="base"/>
            <a:r>
              <a:rPr lang="en-IN" u="sng" dirty="0" err="1">
                <a:hlinkClick r:id="rId12"/>
              </a:rPr>
              <a:t>HashSet</a:t>
            </a:r>
            <a:r>
              <a:rPr lang="en-IN" u="sng" dirty="0">
                <a:hlinkClick r:id="rId12"/>
              </a:rPr>
              <a:t> Class</a:t>
            </a:r>
            <a:endParaRPr lang="en-IN" dirty="0"/>
          </a:p>
          <a:p>
            <a:pPr lvl="1" fontAlgn="base"/>
            <a:r>
              <a:rPr lang="en-IN" u="sng" dirty="0" err="1">
                <a:hlinkClick r:id="rId13"/>
              </a:rPr>
              <a:t>LinkedHashSet</a:t>
            </a:r>
            <a:r>
              <a:rPr lang="en-IN" u="sng" dirty="0">
                <a:hlinkClick r:id="rId13"/>
              </a:rPr>
              <a:t> Class</a:t>
            </a:r>
            <a:endParaRPr lang="en-IN" dirty="0"/>
          </a:p>
          <a:p>
            <a:endParaRPr lang="en-IN" dirty="0"/>
          </a:p>
        </p:txBody>
      </p:sp>
    </p:spTree>
    <p:extLst>
      <p:ext uri="{BB962C8B-B14F-4D97-AF65-F5344CB8AC3E}">
        <p14:creationId xmlns:p14="http://schemas.microsoft.com/office/powerpoint/2010/main" val="3332583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Boxing,Unboxing</a:t>
            </a:r>
            <a:endParaRPr lang="en-IN" dirty="0"/>
          </a:p>
        </p:txBody>
      </p:sp>
      <p:sp>
        <p:nvSpPr>
          <p:cNvPr id="3" name="Content Placeholder 2"/>
          <p:cNvSpPr>
            <a:spLocks noGrp="1"/>
          </p:cNvSpPr>
          <p:nvPr>
            <p:ph idx="1"/>
          </p:nvPr>
        </p:nvSpPr>
        <p:spPr/>
        <p:txBody>
          <a:bodyPr>
            <a:normAutofit/>
          </a:bodyPr>
          <a:lstStyle/>
          <a:p>
            <a:r>
              <a:rPr lang="en-US" dirty="0" smtClean="0"/>
              <a:t>Boxing, Unboxing</a:t>
            </a:r>
          </a:p>
          <a:p>
            <a:r>
              <a:rPr lang="en-US" dirty="0"/>
              <a:t>The automatic conversion of primitive data types into its equivalent Wrapper type is known as boxing and opposite operation is known as unboxing</a:t>
            </a:r>
            <a:r>
              <a:rPr lang="en-US" dirty="0" smtClean="0"/>
              <a:t>.</a:t>
            </a:r>
            <a:r>
              <a:rPr lang="en-US" dirty="0"/>
              <a:t> </a:t>
            </a:r>
            <a:endParaRPr lang="en-US" dirty="0" smtClean="0"/>
          </a:p>
          <a:p>
            <a:r>
              <a:rPr lang="en-US" dirty="0" smtClean="0"/>
              <a:t>Wrapper classes</a:t>
            </a:r>
            <a:endParaRPr lang="en-IN" dirty="0"/>
          </a:p>
        </p:txBody>
      </p:sp>
    </p:spTree>
    <p:extLst>
      <p:ext uri="{BB962C8B-B14F-4D97-AF65-F5344CB8AC3E}">
        <p14:creationId xmlns:p14="http://schemas.microsoft.com/office/powerpoint/2010/main" val="762607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IN" dirty="0"/>
          </a:p>
        </p:txBody>
      </p:sp>
      <p:sp>
        <p:nvSpPr>
          <p:cNvPr id="3" name="Content Placeholder 2"/>
          <p:cNvSpPr>
            <a:spLocks noGrp="1"/>
          </p:cNvSpPr>
          <p:nvPr>
            <p:ph idx="1"/>
          </p:nvPr>
        </p:nvSpPr>
        <p:spPr/>
        <p:txBody>
          <a:bodyPr>
            <a:normAutofit fontScale="55000" lnSpcReduction="20000"/>
          </a:bodyPr>
          <a:lstStyle/>
          <a:p>
            <a:pPr fontAlgn="base"/>
            <a:r>
              <a:rPr lang="en-IN" u="sng" dirty="0" err="1">
                <a:hlinkClick r:id="rId2"/>
              </a:rPr>
              <a:t>SortedSet</a:t>
            </a:r>
            <a:r>
              <a:rPr lang="en-IN" u="sng" dirty="0">
                <a:hlinkClick r:id="rId2"/>
              </a:rPr>
              <a:t> Interface</a:t>
            </a:r>
            <a:endParaRPr lang="en-IN" dirty="0"/>
          </a:p>
          <a:p>
            <a:pPr lvl="1" fontAlgn="base"/>
            <a:r>
              <a:rPr lang="en-IN" u="sng" dirty="0" err="1">
                <a:hlinkClick r:id="rId3"/>
              </a:rPr>
              <a:t>NavigableSet</a:t>
            </a:r>
            <a:r>
              <a:rPr lang="en-IN" u="sng" dirty="0">
                <a:hlinkClick r:id="rId3"/>
              </a:rPr>
              <a:t> Interface</a:t>
            </a:r>
            <a:endParaRPr lang="en-IN" dirty="0"/>
          </a:p>
          <a:p>
            <a:pPr lvl="1" fontAlgn="base"/>
            <a:r>
              <a:rPr lang="en-IN" u="sng" dirty="0" err="1">
                <a:hlinkClick r:id="rId4"/>
              </a:rPr>
              <a:t>TreeSet</a:t>
            </a:r>
            <a:endParaRPr lang="en-IN" dirty="0"/>
          </a:p>
          <a:p>
            <a:pPr lvl="1" fontAlgn="base"/>
            <a:r>
              <a:rPr lang="en-IN" u="sng" dirty="0" err="1">
                <a:hlinkClick r:id="rId5"/>
              </a:rPr>
              <a:t>ConcurrentSkipListSet</a:t>
            </a:r>
            <a:r>
              <a:rPr lang="en-IN" u="sng" dirty="0">
                <a:hlinkClick r:id="rId5"/>
              </a:rPr>
              <a:t> Class</a:t>
            </a:r>
            <a:endParaRPr lang="en-IN" dirty="0"/>
          </a:p>
          <a:p>
            <a:pPr fontAlgn="base"/>
            <a:r>
              <a:rPr lang="en-IN" u="sng" dirty="0">
                <a:hlinkClick r:id="rId6"/>
              </a:rPr>
              <a:t>Map Interface</a:t>
            </a:r>
            <a:endParaRPr lang="en-IN" dirty="0"/>
          </a:p>
          <a:p>
            <a:pPr lvl="1" fontAlgn="base"/>
            <a:r>
              <a:rPr lang="en-IN" u="sng" dirty="0" err="1">
                <a:hlinkClick r:id="rId7"/>
              </a:rPr>
              <a:t>SortedMap</a:t>
            </a:r>
            <a:r>
              <a:rPr lang="en-IN" u="sng" dirty="0">
                <a:hlinkClick r:id="rId7"/>
              </a:rPr>
              <a:t> Interface</a:t>
            </a:r>
            <a:endParaRPr lang="en-IN" dirty="0"/>
          </a:p>
          <a:p>
            <a:pPr lvl="1" fontAlgn="base"/>
            <a:r>
              <a:rPr lang="en-IN" u="sng" dirty="0" err="1">
                <a:hlinkClick r:id="rId8"/>
              </a:rPr>
              <a:t>NavigableMap</a:t>
            </a:r>
            <a:r>
              <a:rPr lang="en-IN" u="sng" dirty="0">
                <a:hlinkClick r:id="rId8"/>
              </a:rPr>
              <a:t> Interface</a:t>
            </a:r>
            <a:endParaRPr lang="en-IN" dirty="0"/>
          </a:p>
          <a:p>
            <a:pPr lvl="1" fontAlgn="base"/>
            <a:r>
              <a:rPr lang="en-IN" u="sng" dirty="0" err="1">
                <a:hlinkClick r:id="rId9"/>
              </a:rPr>
              <a:t>ConcurrentMap</a:t>
            </a:r>
            <a:r>
              <a:rPr lang="en-IN" u="sng" dirty="0">
                <a:hlinkClick r:id="rId9"/>
              </a:rPr>
              <a:t> Interface</a:t>
            </a:r>
            <a:endParaRPr lang="en-IN" dirty="0"/>
          </a:p>
          <a:p>
            <a:pPr lvl="1" fontAlgn="base"/>
            <a:r>
              <a:rPr lang="en-IN" u="sng" dirty="0" err="1">
                <a:hlinkClick r:id="rId10"/>
              </a:rPr>
              <a:t>TreeMap</a:t>
            </a:r>
            <a:r>
              <a:rPr lang="en-IN" u="sng" dirty="0">
                <a:hlinkClick r:id="rId10"/>
              </a:rPr>
              <a:t> Class</a:t>
            </a:r>
            <a:endParaRPr lang="en-IN" dirty="0"/>
          </a:p>
          <a:p>
            <a:pPr lvl="1" fontAlgn="base"/>
            <a:r>
              <a:rPr lang="en-IN" u="sng" dirty="0" err="1">
                <a:hlinkClick r:id="rId11"/>
              </a:rPr>
              <a:t>AbstractMap</a:t>
            </a:r>
            <a:r>
              <a:rPr lang="en-IN" u="sng" dirty="0">
                <a:hlinkClick r:id="rId11"/>
              </a:rPr>
              <a:t> Class</a:t>
            </a:r>
            <a:endParaRPr lang="en-IN" dirty="0"/>
          </a:p>
          <a:p>
            <a:pPr lvl="1" fontAlgn="base"/>
            <a:r>
              <a:rPr lang="en-IN" u="sng" dirty="0" err="1">
                <a:hlinkClick r:id="rId12"/>
              </a:rPr>
              <a:t>ConcurrentHashMap</a:t>
            </a:r>
            <a:r>
              <a:rPr lang="en-IN" u="sng" dirty="0">
                <a:hlinkClick r:id="rId12"/>
              </a:rPr>
              <a:t> Class</a:t>
            </a:r>
            <a:endParaRPr lang="en-IN" dirty="0"/>
          </a:p>
          <a:p>
            <a:pPr lvl="1" fontAlgn="base"/>
            <a:r>
              <a:rPr lang="en-IN" u="sng" dirty="0" err="1">
                <a:hlinkClick r:id="rId13"/>
              </a:rPr>
              <a:t>EnumMap</a:t>
            </a:r>
            <a:r>
              <a:rPr lang="en-IN" u="sng" dirty="0">
                <a:hlinkClick r:id="rId13"/>
              </a:rPr>
              <a:t> Class</a:t>
            </a:r>
            <a:endParaRPr lang="en-IN" dirty="0"/>
          </a:p>
          <a:p>
            <a:pPr lvl="1" fontAlgn="base"/>
            <a:r>
              <a:rPr lang="en-IN" u="sng" dirty="0" err="1">
                <a:hlinkClick r:id="rId14"/>
              </a:rPr>
              <a:t>HashMap</a:t>
            </a:r>
            <a:r>
              <a:rPr lang="en-IN" u="sng" dirty="0">
                <a:hlinkClick r:id="rId14"/>
              </a:rPr>
              <a:t> Class</a:t>
            </a:r>
            <a:endParaRPr lang="en-IN" dirty="0"/>
          </a:p>
          <a:p>
            <a:pPr lvl="1" fontAlgn="base"/>
            <a:r>
              <a:rPr lang="en-IN" u="sng" dirty="0" err="1">
                <a:hlinkClick r:id="rId15"/>
              </a:rPr>
              <a:t>IdentityHashMap</a:t>
            </a:r>
            <a:r>
              <a:rPr lang="en-IN" u="sng" dirty="0">
                <a:hlinkClick r:id="rId15"/>
              </a:rPr>
              <a:t> Class</a:t>
            </a:r>
            <a:endParaRPr lang="en-IN" dirty="0"/>
          </a:p>
          <a:p>
            <a:pPr lvl="1" fontAlgn="base"/>
            <a:r>
              <a:rPr lang="en-IN" u="sng" dirty="0" err="1">
                <a:hlinkClick r:id="rId16"/>
              </a:rPr>
              <a:t>LinkedHashMap</a:t>
            </a:r>
            <a:r>
              <a:rPr lang="en-IN" u="sng" dirty="0">
                <a:hlinkClick r:id="rId16"/>
              </a:rPr>
              <a:t> Class</a:t>
            </a:r>
            <a:endParaRPr lang="en-IN" dirty="0"/>
          </a:p>
          <a:p>
            <a:pPr lvl="1" fontAlgn="base"/>
            <a:r>
              <a:rPr lang="en-IN" u="sng" dirty="0" err="1">
                <a:hlinkClick r:id="rId17"/>
              </a:rPr>
              <a:t>HashTable</a:t>
            </a:r>
            <a:r>
              <a:rPr lang="en-IN" u="sng" dirty="0">
                <a:hlinkClick r:id="rId17"/>
              </a:rPr>
              <a:t> Class</a:t>
            </a:r>
            <a:endParaRPr lang="en-IN" dirty="0"/>
          </a:p>
          <a:p>
            <a:pPr lvl="1" fontAlgn="base"/>
            <a:r>
              <a:rPr lang="en-IN" u="sng" dirty="0">
                <a:hlinkClick r:id="rId18"/>
              </a:rPr>
              <a:t>Properties Class</a:t>
            </a:r>
            <a:endParaRPr lang="en-IN" dirty="0"/>
          </a:p>
          <a:p>
            <a:endParaRPr lang="en-IN" dirty="0"/>
          </a:p>
          <a:p>
            <a:endParaRPr lang="en-IN" dirty="0"/>
          </a:p>
        </p:txBody>
      </p:sp>
    </p:spTree>
    <p:extLst>
      <p:ext uri="{BB962C8B-B14F-4D97-AF65-F5344CB8AC3E}">
        <p14:creationId xmlns:p14="http://schemas.microsoft.com/office/powerpoint/2010/main" val="2245332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IN" dirty="0"/>
          </a:p>
        </p:txBody>
      </p:sp>
      <p:sp>
        <p:nvSpPr>
          <p:cNvPr id="3" name="Content Placeholder 2"/>
          <p:cNvSpPr>
            <a:spLocks noGrp="1"/>
          </p:cNvSpPr>
          <p:nvPr>
            <p:ph idx="1"/>
          </p:nvPr>
        </p:nvSpPr>
        <p:spPr/>
        <p:txBody>
          <a:bodyPr>
            <a:normAutofit/>
          </a:bodyPr>
          <a:lstStyle/>
          <a:p>
            <a:pPr fontAlgn="base"/>
            <a:r>
              <a:rPr lang="en-US" b="1" dirty="0"/>
              <a:t>What is a Framework?</a:t>
            </a:r>
            <a:endParaRPr lang="en-US" dirty="0"/>
          </a:p>
          <a:p>
            <a:pPr fontAlgn="base"/>
            <a:r>
              <a:rPr lang="en-US" b="1" dirty="0"/>
              <a:t>Java Collections Framework</a:t>
            </a:r>
            <a:r>
              <a:rPr lang="en-US" dirty="0"/>
              <a:t> is a set of reusable data structures and algorithms which are designed to free programmers from implementing data structures themselves so that they can focus on business logics.</a:t>
            </a:r>
            <a:endParaRPr lang="en-IN" dirty="0"/>
          </a:p>
        </p:txBody>
      </p:sp>
    </p:spTree>
    <p:extLst>
      <p:ext uri="{BB962C8B-B14F-4D97-AF65-F5344CB8AC3E}">
        <p14:creationId xmlns:p14="http://schemas.microsoft.com/office/powerpoint/2010/main" val="4023147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 Collection?</a:t>
            </a:r>
            <a:br>
              <a:rPr lang="en-US" b="1" dirty="0"/>
            </a:br>
            <a:endParaRPr lang="en-IN" dirty="0"/>
          </a:p>
        </p:txBody>
      </p:sp>
      <p:sp>
        <p:nvSpPr>
          <p:cNvPr id="3" name="Content Placeholder 2"/>
          <p:cNvSpPr>
            <a:spLocks noGrp="1"/>
          </p:cNvSpPr>
          <p:nvPr>
            <p:ph idx="1"/>
          </p:nvPr>
        </p:nvSpPr>
        <p:spPr/>
        <p:txBody>
          <a:bodyPr>
            <a:normAutofit fontScale="92500"/>
          </a:bodyPr>
          <a:lstStyle/>
          <a:p>
            <a:r>
              <a:rPr lang="en-US" b="1" dirty="0"/>
              <a:t> </a:t>
            </a:r>
            <a:r>
              <a:rPr lang="en-US" dirty="0" smtClean="0"/>
              <a:t>In </a:t>
            </a:r>
            <a:r>
              <a:rPr lang="en-US" dirty="0"/>
              <a:t>terms of programming, a collection is a data structure that holds a set of objects in a specific manner. It looks like arrays but collections are more advanced and more flexible. An array simply stores a fixed number of objects, whereas a collection stores objects dynamically, i.e. you can add or remove objects as you wish.</a:t>
            </a:r>
          </a:p>
          <a:p>
            <a:r>
              <a:rPr lang="en-US" dirty="0"/>
              <a:t>A collection also provides useful operations such as adding, removing, retrieving objects.</a:t>
            </a:r>
            <a:endParaRPr lang="en-IN" dirty="0"/>
          </a:p>
        </p:txBody>
      </p:sp>
    </p:spTree>
    <p:extLst>
      <p:ext uri="{BB962C8B-B14F-4D97-AF65-F5344CB8AC3E}">
        <p14:creationId xmlns:p14="http://schemas.microsoft.com/office/powerpoint/2010/main" val="3006685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endParaRPr lang="en-IN" dirty="0"/>
          </a:p>
        </p:txBody>
      </p:sp>
      <p:sp>
        <p:nvSpPr>
          <p:cNvPr id="3" name="Content Placeholder 2"/>
          <p:cNvSpPr>
            <a:spLocks noGrp="1"/>
          </p:cNvSpPr>
          <p:nvPr>
            <p:ph idx="1"/>
          </p:nvPr>
        </p:nvSpPr>
        <p:spPr/>
        <p:txBody>
          <a:bodyPr/>
          <a:lstStyle/>
          <a:p>
            <a:r>
              <a:rPr lang="en-US" b="1" dirty="0"/>
              <a:t>Advantages of the Collection Framework</a:t>
            </a:r>
            <a:r>
              <a:rPr lang="en-US" b="1" dirty="0" smtClean="0"/>
              <a:t>:</a:t>
            </a:r>
          </a:p>
          <a:p>
            <a:r>
              <a:rPr lang="en-IN" b="1" dirty="0"/>
              <a:t>Consistent </a:t>
            </a:r>
            <a:r>
              <a:rPr lang="en-IN" b="1" dirty="0" smtClean="0"/>
              <a:t>API</a:t>
            </a:r>
            <a:endParaRPr lang="en-IN" dirty="0" smtClean="0"/>
          </a:p>
          <a:p>
            <a:r>
              <a:rPr lang="en-IN" b="1" dirty="0"/>
              <a:t>Reduces programming </a:t>
            </a:r>
            <a:r>
              <a:rPr lang="en-IN" b="1" dirty="0" smtClean="0"/>
              <a:t>effort</a:t>
            </a:r>
          </a:p>
          <a:p>
            <a:r>
              <a:rPr lang="en-US" b="1" dirty="0"/>
              <a:t>Increases program speed and </a:t>
            </a:r>
            <a:r>
              <a:rPr lang="en-US" b="1" dirty="0" smtClean="0"/>
              <a:t>quality</a:t>
            </a:r>
            <a:endParaRPr lang="en-IN" dirty="0"/>
          </a:p>
        </p:txBody>
      </p:sp>
    </p:spTree>
    <p:extLst>
      <p:ext uri="{BB962C8B-B14F-4D97-AF65-F5344CB8AC3E}">
        <p14:creationId xmlns:p14="http://schemas.microsoft.com/office/powerpoint/2010/main" val="3893691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endParaRPr lang="en-IN" dirty="0"/>
          </a:p>
        </p:txBody>
      </p:sp>
      <p:sp>
        <p:nvSpPr>
          <p:cNvPr id="3" name="Content Placeholder 2"/>
          <p:cNvSpPr>
            <a:spLocks noGrp="1"/>
          </p:cNvSpPr>
          <p:nvPr>
            <p:ph idx="1"/>
          </p:nvPr>
        </p:nvSpPr>
        <p:spPr/>
        <p:txBody>
          <a:bodyPr/>
          <a:lstStyle/>
          <a:p>
            <a:r>
              <a:rPr lang="en-US" b="1" dirty="0"/>
              <a:t>Advantages of the Collection Framework</a:t>
            </a:r>
            <a:r>
              <a:rPr lang="en-US" b="1" dirty="0" smtClean="0"/>
              <a:t>:</a:t>
            </a:r>
          </a:p>
          <a:p>
            <a:r>
              <a:rPr lang="en-IN" b="1" dirty="0"/>
              <a:t>Consistent </a:t>
            </a:r>
            <a:r>
              <a:rPr lang="en-IN" b="1" dirty="0" smtClean="0"/>
              <a:t>API</a:t>
            </a:r>
            <a:endParaRPr lang="en-IN" dirty="0" smtClean="0"/>
          </a:p>
          <a:p>
            <a:r>
              <a:rPr lang="en-IN" b="1" dirty="0"/>
              <a:t>Reduces programming </a:t>
            </a:r>
            <a:r>
              <a:rPr lang="en-IN" b="1" dirty="0" smtClean="0"/>
              <a:t>effort</a:t>
            </a:r>
          </a:p>
          <a:p>
            <a:r>
              <a:rPr lang="en-US" b="1" dirty="0"/>
              <a:t>Increases program speed and </a:t>
            </a:r>
            <a:r>
              <a:rPr lang="en-US" b="1" dirty="0" smtClean="0"/>
              <a:t>quality</a:t>
            </a:r>
            <a:endParaRPr lang="en-IN" dirty="0"/>
          </a:p>
        </p:txBody>
      </p:sp>
    </p:spTree>
    <p:extLst>
      <p:ext uri="{BB962C8B-B14F-4D97-AF65-F5344CB8AC3E}">
        <p14:creationId xmlns:p14="http://schemas.microsoft.com/office/powerpoint/2010/main" val="3828747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 </a:t>
            </a:r>
            <a:r>
              <a:rPr lang="en-US" dirty="0" err="1" smtClean="0"/>
              <a:t>java.util</a:t>
            </a:r>
            <a:endParaRPr lang="en-IN"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6433" y="1600200"/>
            <a:ext cx="591113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950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Use Java Collections Framework?</a:t>
            </a:r>
            <a:br>
              <a:rPr lang="en-US" b="1" dirty="0"/>
            </a:br>
            <a:endParaRPr lang="en-IN" dirty="0"/>
          </a:p>
        </p:txBody>
      </p:sp>
      <p:sp>
        <p:nvSpPr>
          <p:cNvPr id="3" name="Content Placeholder 2"/>
          <p:cNvSpPr>
            <a:spLocks noGrp="1"/>
          </p:cNvSpPr>
          <p:nvPr>
            <p:ph idx="1"/>
          </p:nvPr>
        </p:nvSpPr>
        <p:spPr/>
        <p:txBody>
          <a:bodyPr/>
          <a:lstStyle/>
          <a:p>
            <a:r>
              <a:rPr lang="en-US" dirty="0" smtClean="0"/>
              <a:t>Example of List collection</a:t>
            </a:r>
          </a:p>
          <a:p>
            <a:endParaRPr lang="en-US" dirty="0"/>
          </a:p>
          <a:p>
            <a:pPr fontAlgn="base"/>
            <a:r>
              <a:rPr lang="en-US" dirty="0"/>
              <a:t>List&lt;Integer&gt; numbers = new </a:t>
            </a:r>
            <a:r>
              <a:rPr lang="en-US" dirty="0" err="1"/>
              <a:t>ArrayList</a:t>
            </a:r>
            <a:r>
              <a:rPr lang="en-US" dirty="0"/>
              <a:t>&lt;&gt;();</a:t>
            </a:r>
          </a:p>
          <a:p>
            <a:pPr fontAlgn="base"/>
            <a:r>
              <a:rPr lang="en-US" dirty="0" err="1"/>
              <a:t>numbers.add</a:t>
            </a:r>
            <a:r>
              <a:rPr lang="en-US" dirty="0"/>
              <a:t>(1);</a:t>
            </a:r>
          </a:p>
          <a:p>
            <a:pPr fontAlgn="base"/>
            <a:r>
              <a:rPr lang="en-US" dirty="0" err="1"/>
              <a:t>numbers.add</a:t>
            </a:r>
            <a:r>
              <a:rPr lang="en-US" dirty="0"/>
              <a:t>(5);</a:t>
            </a:r>
          </a:p>
          <a:p>
            <a:endParaRPr lang="en-IN" dirty="0"/>
          </a:p>
        </p:txBody>
      </p:sp>
    </p:spTree>
    <p:extLst>
      <p:ext uri="{BB962C8B-B14F-4D97-AF65-F5344CB8AC3E}">
        <p14:creationId xmlns:p14="http://schemas.microsoft.com/office/powerpoint/2010/main" val="13062691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9675" y="1948656"/>
            <a:ext cx="672465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3051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4975" y="1681956"/>
            <a:ext cx="573405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9038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6387" y="2501106"/>
            <a:ext cx="59912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444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Parent and Sub class </a:t>
            </a:r>
            <a:r>
              <a:rPr lang="en-US" dirty="0"/>
              <a:t/>
            </a:r>
            <a:br>
              <a:rPr lang="en-US" dirty="0"/>
            </a:br>
            <a:r>
              <a:rPr lang="en-US" dirty="0" err="1"/>
              <a:t>UpCasting</a:t>
            </a:r>
            <a:r>
              <a:rPr lang="en-US" dirty="0"/>
              <a:t> and </a:t>
            </a:r>
            <a:r>
              <a:rPr lang="en-US" dirty="0" err="1"/>
              <a:t>Downcasting</a:t>
            </a:r>
            <a:endParaRPr lang="en-IN" dirty="0"/>
          </a:p>
        </p:txBody>
      </p:sp>
      <p:sp>
        <p:nvSpPr>
          <p:cNvPr id="3" name="Content Placeholder 2"/>
          <p:cNvSpPr>
            <a:spLocks noGrp="1"/>
          </p:cNvSpPr>
          <p:nvPr>
            <p:ph idx="1"/>
          </p:nvPr>
        </p:nvSpPr>
        <p:spPr/>
        <p:txBody>
          <a:bodyPr/>
          <a:lstStyle/>
          <a:p>
            <a:r>
              <a:rPr lang="en-US" dirty="0" smtClean="0"/>
              <a:t>Machine machine1 declaration</a:t>
            </a:r>
            <a:r>
              <a:rPr lang="en-US" dirty="0" smtClean="0">
                <a:sym typeface="Wingdings" pitchFamily="2" charset="2"/>
              </a:rPr>
              <a:t> Name list of Machine’s fields, functions, default values</a:t>
            </a:r>
          </a:p>
          <a:p>
            <a:r>
              <a:rPr lang="en-US" dirty="0" smtClean="0">
                <a:sym typeface="Wingdings" pitchFamily="2" charset="2"/>
              </a:rPr>
              <a:t>New Camera()  Container with camera fields and function program execution</a:t>
            </a:r>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62400"/>
            <a:ext cx="47625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746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Overview of List Collection</a:t>
            </a:r>
            <a:endParaRPr lang="en-IN" dirty="0"/>
          </a:p>
        </p:txBody>
      </p:sp>
      <p:sp>
        <p:nvSpPr>
          <p:cNvPr id="3" name="Content Placeholder 2"/>
          <p:cNvSpPr>
            <a:spLocks noGrp="1"/>
          </p:cNvSpPr>
          <p:nvPr>
            <p:ph idx="1"/>
          </p:nvPr>
        </p:nvSpPr>
        <p:spPr/>
        <p:txBody>
          <a:bodyPr>
            <a:normAutofit fontScale="70000" lnSpcReduction="20000"/>
          </a:bodyPr>
          <a:lstStyle/>
          <a:p>
            <a:r>
              <a:rPr lang="en-US" dirty="0"/>
              <a:t>2. Creating a new list</a:t>
            </a:r>
          </a:p>
          <a:p>
            <a:r>
              <a:rPr lang="en-US" dirty="0">
                <a:hlinkClick r:id="rId2"/>
              </a:rPr>
              <a:t>3</a:t>
            </a:r>
            <a:r>
              <a:rPr lang="en-US" dirty="0"/>
              <a:t>. Basic List operations</a:t>
            </a:r>
          </a:p>
          <a:p>
            <a:r>
              <a:rPr lang="en-US" dirty="0"/>
              <a:t>4. Iterating over elements in a list</a:t>
            </a:r>
          </a:p>
          <a:p>
            <a:r>
              <a:rPr lang="en-US" dirty="0"/>
              <a:t>5. Searching for an element in a list</a:t>
            </a:r>
          </a:p>
          <a:p>
            <a:r>
              <a:rPr lang="en-US" dirty="0"/>
              <a:t>6. Sorting a list</a:t>
            </a:r>
          </a:p>
          <a:p>
            <a:r>
              <a:rPr lang="en-US" dirty="0"/>
              <a:t>7. Copying elements from one list into another</a:t>
            </a:r>
          </a:p>
          <a:p>
            <a:r>
              <a:rPr lang="en-US" dirty="0"/>
              <a:t>8. Shuffling elements in a list</a:t>
            </a:r>
          </a:p>
          <a:p>
            <a:r>
              <a:rPr lang="en-US" dirty="0"/>
              <a:t>9. Reversing elements in a list</a:t>
            </a:r>
          </a:p>
          <a:p>
            <a:r>
              <a:rPr lang="en-US" dirty="0"/>
              <a:t>10. Extracting a portion of a list</a:t>
            </a:r>
          </a:p>
          <a:p>
            <a:r>
              <a:rPr lang="en-US" dirty="0"/>
              <a:t>11. Converting between Lists and arrays</a:t>
            </a:r>
          </a:p>
          <a:p>
            <a:r>
              <a:rPr lang="en-US" dirty="0"/>
              <a:t>12. List to Stream</a:t>
            </a:r>
          </a:p>
          <a:p>
            <a:r>
              <a:rPr lang="en-US" dirty="0"/>
              <a:t>13. Concurrent lists</a:t>
            </a:r>
          </a:p>
          <a:p>
            <a:endParaRPr lang="en-IN" dirty="0"/>
          </a:p>
        </p:txBody>
      </p:sp>
    </p:spTree>
    <p:extLst>
      <p:ext uri="{BB962C8B-B14F-4D97-AF65-F5344CB8AC3E}">
        <p14:creationId xmlns:p14="http://schemas.microsoft.com/office/powerpoint/2010/main" val="220463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924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7286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3" name="Content Placeholder 2"/>
          <p:cNvSpPr>
            <a:spLocks noGrp="1"/>
          </p:cNvSpPr>
          <p:nvPr>
            <p:ph idx="1"/>
          </p:nvPr>
        </p:nvSpPr>
        <p:spPr>
          <a:xfrm>
            <a:off x="457200" y="1646237"/>
            <a:ext cx="8229600" cy="4525963"/>
          </a:xfrm>
        </p:spPr>
        <p:txBody>
          <a:bodyPr/>
          <a:lstStyle/>
          <a:p>
            <a:r>
              <a:rPr lang="en-IN" b="1" dirty="0"/>
              <a:t>Overview of List collection</a:t>
            </a:r>
          </a:p>
          <a:p>
            <a:r>
              <a:rPr lang="en-US" dirty="0" smtClean="0"/>
              <a:t>Fundamental and </a:t>
            </a:r>
            <a:r>
              <a:rPr lang="en-IN" dirty="0" smtClean="0"/>
              <a:t>widely-used</a:t>
            </a:r>
          </a:p>
          <a:p>
            <a:r>
              <a:rPr lang="en-US" dirty="0" smtClean="0"/>
              <a:t>Order: insertion</a:t>
            </a:r>
          </a:p>
          <a:p>
            <a:endParaRPr lang="en-US"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7" y="3581400"/>
            <a:ext cx="51149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804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3" name="Content Placeholder 2"/>
          <p:cNvSpPr>
            <a:spLocks noGrp="1"/>
          </p:cNvSpPr>
          <p:nvPr>
            <p:ph idx="1"/>
          </p:nvPr>
        </p:nvSpPr>
        <p:spPr/>
        <p:txBody>
          <a:bodyPr/>
          <a:lstStyle/>
          <a:p>
            <a:r>
              <a:rPr lang="en-US" dirty="0"/>
              <a:t>A list can store objects of any types. </a:t>
            </a:r>
            <a:endParaRPr lang="en-US" dirty="0" smtClean="0"/>
          </a:p>
          <a:p>
            <a:r>
              <a:rPr lang="en-US" dirty="0" smtClean="0"/>
              <a:t>Primitive </a:t>
            </a:r>
            <a:r>
              <a:rPr lang="en-US" dirty="0"/>
              <a:t>types are automatically converted to corresponding wrapper types, e.g. integer numbers are converted to Integer objects</a:t>
            </a:r>
            <a:r>
              <a:rPr lang="en-US" dirty="0" smtClean="0"/>
              <a:t>.</a:t>
            </a:r>
          </a:p>
          <a:p>
            <a:r>
              <a:rPr lang="en-US" dirty="0" smtClean="0"/>
              <a:t> </a:t>
            </a:r>
            <a:r>
              <a:rPr lang="en-US" dirty="0"/>
              <a:t>It allows null and duplicate elements, and orders them by their insertion order (index).</a:t>
            </a:r>
            <a:endParaRPr lang="en-IN" dirty="0"/>
          </a:p>
        </p:txBody>
      </p:sp>
    </p:spTree>
    <p:extLst>
      <p:ext uri="{BB962C8B-B14F-4D97-AF65-F5344CB8AC3E}">
        <p14:creationId xmlns:p14="http://schemas.microsoft.com/office/powerpoint/2010/main" val="17793009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3" name="Content Placeholder 2"/>
          <p:cNvSpPr>
            <a:spLocks noGrp="1"/>
          </p:cNvSpPr>
          <p:nvPr>
            <p:ph idx="1"/>
          </p:nvPr>
        </p:nvSpPr>
        <p:spPr/>
        <p:txBody>
          <a:bodyPr>
            <a:normAutofit fontScale="92500" lnSpcReduction="10000"/>
          </a:bodyPr>
          <a:lstStyle/>
          <a:p>
            <a:r>
              <a:rPr lang="en-US" b="1" dirty="0" err="1" smtClean="0"/>
              <a:t>ArrayList</a:t>
            </a:r>
            <a:endParaRPr lang="en-US" b="1" dirty="0" smtClean="0"/>
          </a:p>
          <a:p>
            <a:r>
              <a:rPr lang="en-US" dirty="0"/>
              <a:t>An implementation that stores elements in a backing array</a:t>
            </a:r>
            <a:r>
              <a:rPr lang="en-US" dirty="0" smtClean="0"/>
              <a:t>.</a:t>
            </a:r>
          </a:p>
          <a:p>
            <a:r>
              <a:rPr lang="en-US" dirty="0" smtClean="0"/>
              <a:t>For </a:t>
            </a:r>
            <a:r>
              <a:rPr lang="en-US" dirty="0"/>
              <a:t>fast, random access of the elements.</a:t>
            </a:r>
            <a:endParaRPr lang="en-US" dirty="0" smtClean="0"/>
          </a:p>
          <a:p>
            <a:r>
              <a:rPr lang="en-US" b="1" dirty="0" err="1" smtClean="0"/>
              <a:t>LinkedList</a:t>
            </a:r>
            <a:r>
              <a:rPr lang="en-US" b="1" dirty="0" smtClean="0"/>
              <a:t> </a:t>
            </a:r>
          </a:p>
          <a:p>
            <a:r>
              <a:rPr lang="en-US" dirty="0"/>
              <a:t> An implementation that stores elements in a doubly-linked list data </a:t>
            </a:r>
            <a:r>
              <a:rPr lang="en-US" dirty="0" smtClean="0"/>
              <a:t>structure</a:t>
            </a:r>
          </a:p>
          <a:p>
            <a:r>
              <a:rPr lang="en-US" dirty="0"/>
              <a:t>fast adding and removing elements at the end of the list is required.</a:t>
            </a:r>
          </a:p>
          <a:p>
            <a:endParaRPr lang="en-IN" dirty="0"/>
          </a:p>
        </p:txBody>
      </p:sp>
    </p:spTree>
    <p:extLst>
      <p:ext uri="{BB962C8B-B14F-4D97-AF65-F5344CB8AC3E}">
        <p14:creationId xmlns:p14="http://schemas.microsoft.com/office/powerpoint/2010/main" val="15342785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a:t>
            </a:r>
            <a:endParaRPr lang="en-IN" dirty="0"/>
          </a:p>
        </p:txBody>
      </p:sp>
      <p:sp>
        <p:nvSpPr>
          <p:cNvPr id="3" name="Content Placeholder 2"/>
          <p:cNvSpPr>
            <a:spLocks noGrp="1"/>
          </p:cNvSpPr>
          <p:nvPr>
            <p:ph idx="1"/>
          </p:nvPr>
        </p:nvSpPr>
        <p:spPr/>
        <p:txBody>
          <a:bodyPr/>
          <a:lstStyle/>
          <a:p>
            <a:r>
              <a:rPr lang="en-US" dirty="0" smtClean="0"/>
              <a:t>A rule specifying how to construct outputs from inputs</a:t>
            </a:r>
          </a:p>
          <a:p>
            <a:endParaRPr lang="en-US" dirty="0"/>
          </a:p>
          <a:p>
            <a:endParaRPr lang="en-IN" dirty="0"/>
          </a:p>
        </p:txBody>
      </p:sp>
    </p:spTree>
    <p:extLst>
      <p:ext uri="{BB962C8B-B14F-4D97-AF65-F5344CB8AC3E}">
        <p14:creationId xmlns:p14="http://schemas.microsoft.com/office/powerpoint/2010/main" val="854298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Programming</a:t>
            </a:r>
            <a:endParaRPr lang="en-IN" dirty="0"/>
          </a:p>
        </p:txBody>
      </p:sp>
      <p:sp>
        <p:nvSpPr>
          <p:cNvPr id="3" name="Content Placeholder 2"/>
          <p:cNvSpPr>
            <a:spLocks noGrp="1"/>
          </p:cNvSpPr>
          <p:nvPr>
            <p:ph idx="1"/>
          </p:nvPr>
        </p:nvSpPr>
        <p:spPr/>
        <p:txBody>
          <a:bodyPr>
            <a:normAutofit fontScale="92500" lnSpcReduction="10000"/>
          </a:bodyPr>
          <a:lstStyle/>
          <a:p>
            <a:r>
              <a:rPr lang="en-US" dirty="0"/>
              <a:t>Functions as first class objects</a:t>
            </a:r>
          </a:p>
          <a:p>
            <a:r>
              <a:rPr lang="en-US" dirty="0"/>
              <a:t>Pure functions</a:t>
            </a:r>
          </a:p>
          <a:p>
            <a:r>
              <a:rPr lang="en-US" dirty="0"/>
              <a:t>Higher order </a:t>
            </a:r>
            <a:r>
              <a:rPr lang="en-US" dirty="0" smtClean="0"/>
              <a:t>functions</a:t>
            </a:r>
          </a:p>
          <a:p>
            <a:pPr marL="0" indent="0">
              <a:buNone/>
            </a:pPr>
            <a:r>
              <a:rPr lang="en-US" dirty="0"/>
              <a:t>Pure functional programming has a set of rules to follow too:</a:t>
            </a:r>
          </a:p>
          <a:p>
            <a:r>
              <a:rPr lang="en-US" dirty="0"/>
              <a:t>No state</a:t>
            </a:r>
          </a:p>
          <a:p>
            <a:r>
              <a:rPr lang="en-US" dirty="0"/>
              <a:t>No side effects</a:t>
            </a:r>
          </a:p>
          <a:p>
            <a:r>
              <a:rPr lang="en-US" dirty="0"/>
              <a:t>Immutable variables</a:t>
            </a:r>
          </a:p>
          <a:p>
            <a:r>
              <a:rPr lang="en-US" dirty="0" err="1"/>
              <a:t>Favour</a:t>
            </a:r>
            <a:r>
              <a:rPr lang="en-US" dirty="0"/>
              <a:t> recursion over looping</a:t>
            </a:r>
          </a:p>
          <a:p>
            <a:endParaRPr lang="en-US" dirty="0"/>
          </a:p>
          <a:p>
            <a:endParaRPr lang="en-IN" dirty="0"/>
          </a:p>
        </p:txBody>
      </p:sp>
    </p:spTree>
    <p:extLst>
      <p:ext uri="{BB962C8B-B14F-4D97-AF65-F5344CB8AC3E}">
        <p14:creationId xmlns:p14="http://schemas.microsoft.com/office/powerpoint/2010/main" val="1259449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a:t>
            </a:r>
            <a:endParaRPr lang="en-IN" dirty="0"/>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54691" y="1600200"/>
            <a:ext cx="603461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233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 in Java</a:t>
            </a:r>
            <a:endParaRPr lang="en-IN" dirty="0"/>
          </a:p>
        </p:txBody>
      </p:sp>
      <p:sp>
        <p:nvSpPr>
          <p:cNvPr id="3" name="Content Placeholder 2"/>
          <p:cNvSpPr>
            <a:spLocks noGrp="1"/>
          </p:cNvSpPr>
          <p:nvPr>
            <p:ph idx="1"/>
          </p:nvPr>
        </p:nvSpPr>
        <p:spPr/>
        <p:txBody>
          <a:bodyPr>
            <a:normAutofit fontScale="77500" lnSpcReduction="20000"/>
          </a:bodyPr>
          <a:lstStyle/>
          <a:p>
            <a:r>
              <a:rPr lang="en-US" dirty="0"/>
              <a:t>In Java, methods are not first class objects</a:t>
            </a:r>
            <a:r>
              <a:rPr lang="en-US" dirty="0" smtClean="0"/>
              <a:t>.</a:t>
            </a:r>
          </a:p>
          <a:p>
            <a:r>
              <a:rPr lang="en-US" dirty="0"/>
              <a:t>closest we get is Java Lambda </a:t>
            </a:r>
            <a:r>
              <a:rPr lang="en-US" dirty="0" smtClean="0"/>
              <a:t>Expressions</a:t>
            </a:r>
          </a:p>
          <a:p>
            <a:pPr fontAlgn="base"/>
            <a:r>
              <a:rPr lang="en-US" dirty="0" smtClean="0"/>
              <a:t>You </a:t>
            </a:r>
            <a:r>
              <a:rPr lang="en-US" dirty="0"/>
              <a:t> can create an "instance" of a function, as have a variable reference that function instance, just like a reference to a String, Map or any other object. Functions can also be passed as parameters to other functions</a:t>
            </a:r>
            <a:r>
              <a:rPr lang="en-US" dirty="0" smtClean="0"/>
              <a:t>.</a:t>
            </a:r>
            <a:r>
              <a:rPr lang="es-ES" b="1" dirty="0"/>
              <a:t> </a:t>
            </a:r>
            <a:endParaRPr lang="es-ES" b="1" dirty="0" smtClean="0"/>
          </a:p>
          <a:p>
            <a:pPr fontAlgn="base"/>
            <a:r>
              <a:rPr lang="es-ES" b="1" dirty="0" err="1" smtClean="0"/>
              <a:t>Haskell</a:t>
            </a:r>
            <a:endParaRPr lang="es-ES" dirty="0"/>
          </a:p>
          <a:p>
            <a:r>
              <a:rPr lang="es-ES" dirty="0"/>
              <a:t>(\x y -&gt; x + y) </a:t>
            </a:r>
            <a:endParaRPr lang="es-ES" dirty="0" smtClean="0"/>
          </a:p>
          <a:p>
            <a:r>
              <a:rPr lang="es-ES" b="1" dirty="0" err="1" smtClean="0"/>
              <a:t>Kotlin</a:t>
            </a:r>
            <a:endParaRPr lang="es-ES" b="1" dirty="0" smtClean="0"/>
          </a:p>
          <a:p>
            <a:r>
              <a:rPr lang="en-IN" dirty="0" err="1"/>
              <a:t>val</a:t>
            </a:r>
            <a:r>
              <a:rPr lang="en-IN" dirty="0"/>
              <a:t> </a:t>
            </a:r>
            <a:r>
              <a:rPr lang="en-IN" dirty="0" err="1"/>
              <a:t>pred</a:t>
            </a:r>
            <a:r>
              <a:rPr lang="en-IN" dirty="0"/>
              <a:t> = { x: </a:t>
            </a:r>
            <a:r>
              <a:rPr lang="en-IN" dirty="0" err="1"/>
              <a:t>Int</a:t>
            </a:r>
            <a:r>
              <a:rPr lang="en-IN" dirty="0"/>
              <a:t> -&gt; x % 2 == 0 } </a:t>
            </a:r>
            <a:r>
              <a:rPr lang="en-IN" dirty="0" err="1"/>
              <a:t>val</a:t>
            </a:r>
            <a:r>
              <a:rPr lang="en-IN" dirty="0"/>
              <a:t> result = </a:t>
            </a:r>
            <a:r>
              <a:rPr lang="en-IN" dirty="0" err="1"/>
              <a:t>pred</a:t>
            </a:r>
            <a:r>
              <a:rPr lang="en-IN" dirty="0"/>
              <a:t>(4) // </a:t>
            </a:r>
            <a:r>
              <a:rPr lang="en-IN" dirty="0" smtClean="0"/>
              <a:t>true</a:t>
            </a:r>
          </a:p>
          <a:p>
            <a:r>
              <a:rPr lang="en-US" b="1" dirty="0" smtClean="0"/>
              <a:t>JS</a:t>
            </a:r>
          </a:p>
          <a:p>
            <a:r>
              <a:rPr lang="en-IN" dirty="0" err="1"/>
              <a:t>const</a:t>
            </a:r>
            <a:r>
              <a:rPr lang="en-IN" dirty="0"/>
              <a:t> adder = x =&gt; y =&gt; x + y; add5 = adder(5); add5(1) == 6</a:t>
            </a:r>
            <a:endParaRPr lang="en-US" dirty="0" smtClean="0"/>
          </a:p>
          <a:p>
            <a:endParaRPr lang="en-IN" dirty="0"/>
          </a:p>
        </p:txBody>
      </p:sp>
    </p:spTree>
    <p:extLst>
      <p:ext uri="{BB962C8B-B14F-4D97-AF65-F5344CB8AC3E}">
        <p14:creationId xmlns:p14="http://schemas.microsoft.com/office/powerpoint/2010/main" val="966397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Arial"/>
              </a:rPr>
              <a:t>Pure Functions</a:t>
            </a:r>
            <a:br>
              <a:rPr lang="en-US" b="1" dirty="0">
                <a:solidFill>
                  <a:srgbClr val="000000"/>
                </a:solidFill>
                <a:latin typeface="Arial"/>
              </a:rPr>
            </a:br>
            <a:endParaRPr lang="en-IN" dirty="0"/>
          </a:p>
        </p:txBody>
      </p:sp>
      <p:sp>
        <p:nvSpPr>
          <p:cNvPr id="3" name="Content Placeholder 2"/>
          <p:cNvSpPr>
            <a:spLocks noGrp="1"/>
          </p:cNvSpPr>
          <p:nvPr>
            <p:ph idx="1"/>
          </p:nvPr>
        </p:nvSpPr>
        <p:spPr/>
        <p:txBody>
          <a:bodyPr/>
          <a:lstStyle/>
          <a:p>
            <a:r>
              <a:rPr lang="en-US" dirty="0" smtClean="0">
                <a:solidFill>
                  <a:srgbClr val="000000"/>
                </a:solidFill>
                <a:latin typeface="Arial"/>
              </a:rPr>
              <a:t>A </a:t>
            </a:r>
            <a:r>
              <a:rPr lang="en-US" dirty="0">
                <a:solidFill>
                  <a:srgbClr val="000000"/>
                </a:solidFill>
                <a:latin typeface="Arial"/>
              </a:rPr>
              <a:t>function is a pure function if:</a:t>
            </a:r>
          </a:p>
          <a:p>
            <a:pPr>
              <a:buFont typeface="Arial"/>
              <a:buChar char="•"/>
            </a:pPr>
            <a:r>
              <a:rPr lang="en-US" dirty="0">
                <a:solidFill>
                  <a:srgbClr val="000000"/>
                </a:solidFill>
                <a:latin typeface="Arial"/>
              </a:rPr>
              <a:t>The execution of the function has no side effects.</a:t>
            </a:r>
          </a:p>
          <a:p>
            <a:pPr>
              <a:buFont typeface="Arial"/>
              <a:buChar char="•"/>
            </a:pPr>
            <a:r>
              <a:rPr lang="en-US" dirty="0">
                <a:solidFill>
                  <a:srgbClr val="000000"/>
                </a:solidFill>
                <a:latin typeface="Arial"/>
              </a:rPr>
              <a:t>The return value of the function depends only on the input parameters passed to the function</a:t>
            </a:r>
          </a:p>
          <a:p>
            <a:endParaRPr lang="en-IN" dirty="0"/>
          </a:p>
        </p:txBody>
      </p:sp>
    </p:spTree>
    <p:extLst>
      <p:ext uri="{BB962C8B-B14F-4D97-AF65-F5344CB8AC3E}">
        <p14:creationId xmlns:p14="http://schemas.microsoft.com/office/powerpoint/2010/main" val="212513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a:t>
            </a:r>
            <a:r>
              <a:rPr lang="en-US" dirty="0" err="1" smtClean="0"/>
              <a:t>vs</a:t>
            </a:r>
            <a:r>
              <a:rPr lang="en-US" dirty="0" smtClean="0"/>
              <a:t> JRE </a:t>
            </a:r>
            <a:r>
              <a:rPr lang="en-US" dirty="0" err="1" smtClean="0"/>
              <a:t>vs</a:t>
            </a:r>
            <a:r>
              <a:rPr lang="en-US" dirty="0" smtClean="0"/>
              <a:t> JVM</a:t>
            </a:r>
            <a:endParaRPr lang="en-IN" dirty="0"/>
          </a:p>
        </p:txBody>
      </p:sp>
      <p:sp>
        <p:nvSpPr>
          <p:cNvPr id="3" name="Content Placeholder 2"/>
          <p:cNvSpPr>
            <a:spLocks noGrp="1"/>
          </p:cNvSpPr>
          <p:nvPr>
            <p:ph idx="1"/>
          </p:nvPr>
        </p:nvSpPr>
        <p:spPr/>
        <p:txBody>
          <a:bodyPr/>
          <a:lstStyle/>
          <a:p>
            <a:r>
              <a:rPr lang="en-US" dirty="0" smtClean="0"/>
              <a:t>Compile time</a:t>
            </a:r>
          </a:p>
          <a:p>
            <a:r>
              <a:rPr lang="en-US" dirty="0" smtClean="0"/>
              <a:t>Run time</a:t>
            </a:r>
            <a:endParaRPr lang="en-IN" dirty="0"/>
          </a:p>
        </p:txBody>
      </p:sp>
    </p:spTree>
    <p:extLst>
      <p:ext uri="{BB962C8B-B14F-4D97-AF65-F5344CB8AC3E}">
        <p14:creationId xmlns:p14="http://schemas.microsoft.com/office/powerpoint/2010/main" val="41086805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a:t>
            </a:r>
            <a:r>
              <a:rPr lang="en-US" dirty="0" err="1" smtClean="0"/>
              <a:t>vs</a:t>
            </a:r>
            <a:r>
              <a:rPr lang="en-US" dirty="0" smtClean="0"/>
              <a:t> Non-pure (state)</a:t>
            </a:r>
            <a:endParaRPr lang="en-IN" dirty="0"/>
          </a:p>
        </p:txBody>
      </p:sp>
      <p:sp>
        <p:nvSpPr>
          <p:cNvPr id="3" name="Content Placeholder 2"/>
          <p:cNvSpPr>
            <a:spLocks noGrp="1"/>
          </p:cNvSpPr>
          <p:nvPr>
            <p:ph idx="1"/>
          </p:nvPr>
        </p:nvSpPr>
        <p:spPr/>
        <p:txBody>
          <a:bodyPr>
            <a:normAutofit fontScale="70000" lnSpcReduction="20000"/>
          </a:bodyPr>
          <a:lstStyle/>
          <a:p>
            <a:r>
              <a:rPr lang="en-US" dirty="0"/>
              <a:t>public class </a:t>
            </a:r>
            <a:r>
              <a:rPr lang="en-US" dirty="0" err="1"/>
              <a:t>ObjectWithPureFunction</a:t>
            </a:r>
            <a:r>
              <a:rPr lang="en-US" dirty="0"/>
              <a:t>{ </a:t>
            </a:r>
            <a:endParaRPr lang="en-US" dirty="0" smtClean="0"/>
          </a:p>
          <a:p>
            <a:r>
              <a:rPr lang="en-US" dirty="0" smtClean="0"/>
              <a:t>public </a:t>
            </a:r>
            <a:r>
              <a:rPr lang="en-US" dirty="0" err="1"/>
              <a:t>int</a:t>
            </a:r>
            <a:r>
              <a:rPr lang="en-US" dirty="0"/>
              <a:t> sum(</a:t>
            </a:r>
            <a:r>
              <a:rPr lang="en-US" dirty="0" err="1"/>
              <a:t>int</a:t>
            </a:r>
            <a:r>
              <a:rPr lang="en-US" dirty="0"/>
              <a:t> a, </a:t>
            </a:r>
            <a:r>
              <a:rPr lang="en-US" dirty="0" err="1"/>
              <a:t>int</a:t>
            </a:r>
            <a:r>
              <a:rPr lang="en-US" dirty="0"/>
              <a:t> b) { </a:t>
            </a:r>
            <a:endParaRPr lang="en-US" dirty="0" smtClean="0"/>
          </a:p>
          <a:p>
            <a:r>
              <a:rPr lang="en-US" dirty="0" smtClean="0"/>
              <a:t>return </a:t>
            </a:r>
            <a:r>
              <a:rPr lang="en-US" dirty="0"/>
              <a:t>a + b; } </a:t>
            </a:r>
            <a:endParaRPr lang="en-US" dirty="0" smtClean="0"/>
          </a:p>
          <a:p>
            <a:r>
              <a:rPr lang="en-US" dirty="0" smtClean="0"/>
              <a:t>}</a:t>
            </a:r>
          </a:p>
          <a:p>
            <a:endParaRPr lang="en-US" dirty="0"/>
          </a:p>
          <a:p>
            <a:r>
              <a:rPr lang="en-IN" dirty="0"/>
              <a:t>public class </a:t>
            </a:r>
            <a:r>
              <a:rPr lang="en-IN" dirty="0" err="1"/>
              <a:t>ObjectWithNonPureFunction</a:t>
            </a:r>
            <a:r>
              <a:rPr lang="en-IN" dirty="0"/>
              <a:t>{ </a:t>
            </a:r>
            <a:endParaRPr lang="en-IN" dirty="0" smtClean="0"/>
          </a:p>
          <a:p>
            <a:r>
              <a:rPr lang="en-IN" dirty="0" smtClean="0"/>
              <a:t>private </a:t>
            </a:r>
            <a:r>
              <a:rPr lang="en-IN" dirty="0" err="1"/>
              <a:t>int</a:t>
            </a:r>
            <a:r>
              <a:rPr lang="en-IN" dirty="0"/>
              <a:t> value = 0; </a:t>
            </a:r>
            <a:endParaRPr lang="en-IN" dirty="0" smtClean="0"/>
          </a:p>
          <a:p>
            <a:endParaRPr lang="en-IN" dirty="0"/>
          </a:p>
          <a:p>
            <a:pPr marL="0" indent="0">
              <a:buNone/>
            </a:pPr>
            <a:r>
              <a:rPr lang="en-IN" dirty="0" smtClean="0"/>
              <a:t>	public </a:t>
            </a:r>
            <a:r>
              <a:rPr lang="en-IN" dirty="0" err="1"/>
              <a:t>int</a:t>
            </a:r>
            <a:r>
              <a:rPr lang="en-IN" dirty="0"/>
              <a:t> add(</a:t>
            </a:r>
            <a:r>
              <a:rPr lang="en-IN" dirty="0" err="1"/>
              <a:t>int</a:t>
            </a:r>
            <a:r>
              <a:rPr lang="en-IN" dirty="0"/>
              <a:t> </a:t>
            </a:r>
            <a:r>
              <a:rPr lang="en-IN" dirty="0" err="1"/>
              <a:t>nextValue</a:t>
            </a:r>
            <a:r>
              <a:rPr lang="en-IN" dirty="0"/>
              <a:t>) { </a:t>
            </a:r>
            <a:endParaRPr lang="en-IN" dirty="0" smtClean="0"/>
          </a:p>
          <a:p>
            <a:pPr marL="0" indent="0">
              <a:buNone/>
            </a:pPr>
            <a:r>
              <a:rPr lang="en-IN" dirty="0" smtClean="0"/>
              <a:t>	</a:t>
            </a:r>
            <a:r>
              <a:rPr lang="en-IN" dirty="0" err="1" smtClean="0"/>
              <a:t>this.value</a:t>
            </a:r>
            <a:r>
              <a:rPr lang="en-IN" dirty="0" smtClean="0"/>
              <a:t> </a:t>
            </a:r>
            <a:r>
              <a:rPr lang="en-IN" dirty="0"/>
              <a:t>+= </a:t>
            </a:r>
            <a:r>
              <a:rPr lang="en-IN" dirty="0" err="1"/>
              <a:t>nextValue</a:t>
            </a:r>
            <a:r>
              <a:rPr lang="en-IN" dirty="0"/>
              <a:t>; </a:t>
            </a:r>
            <a:endParaRPr lang="en-IN" dirty="0" smtClean="0"/>
          </a:p>
          <a:p>
            <a:pPr marL="0" indent="0">
              <a:buNone/>
            </a:pPr>
            <a:r>
              <a:rPr lang="en-IN" dirty="0" smtClean="0"/>
              <a:t>return </a:t>
            </a:r>
            <a:r>
              <a:rPr lang="en-IN" dirty="0" err="1"/>
              <a:t>this.value</a:t>
            </a:r>
            <a:r>
              <a:rPr lang="en-IN" dirty="0"/>
              <a:t>; } </a:t>
            </a:r>
            <a:endParaRPr lang="en-IN" dirty="0" smtClean="0"/>
          </a:p>
          <a:p>
            <a:pPr marL="0" indent="0">
              <a:buNone/>
            </a:pPr>
            <a:r>
              <a:rPr lang="en-IN" dirty="0" smtClean="0"/>
              <a:t>	}</a:t>
            </a:r>
            <a:endParaRPr lang="en-IN" dirty="0"/>
          </a:p>
        </p:txBody>
      </p:sp>
    </p:spTree>
    <p:extLst>
      <p:ext uri="{BB962C8B-B14F-4D97-AF65-F5344CB8AC3E}">
        <p14:creationId xmlns:p14="http://schemas.microsoft.com/office/powerpoint/2010/main" val="3000072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Higher Order Functions</a:t>
            </a:r>
            <a:br>
              <a:rPr lang="en-IN" b="1" dirty="0"/>
            </a:br>
            <a:endParaRPr lang="en-IN" dirty="0"/>
          </a:p>
        </p:txBody>
      </p:sp>
      <p:sp>
        <p:nvSpPr>
          <p:cNvPr id="3" name="Content Placeholder 2"/>
          <p:cNvSpPr>
            <a:spLocks noGrp="1"/>
          </p:cNvSpPr>
          <p:nvPr>
            <p:ph idx="1"/>
          </p:nvPr>
        </p:nvSpPr>
        <p:spPr/>
        <p:txBody>
          <a:bodyPr/>
          <a:lstStyle/>
          <a:p>
            <a:r>
              <a:rPr lang="en-US" dirty="0">
                <a:solidFill>
                  <a:srgbClr val="000000"/>
                </a:solidFill>
                <a:latin typeface="Arial"/>
              </a:rPr>
              <a:t>A function is a higher order function if at least one of the following conditions are met:</a:t>
            </a:r>
          </a:p>
          <a:p>
            <a:pPr lvl="1">
              <a:buFont typeface="Arial"/>
              <a:buChar char="•"/>
            </a:pPr>
            <a:r>
              <a:rPr lang="en-US" dirty="0">
                <a:solidFill>
                  <a:srgbClr val="000000"/>
                </a:solidFill>
                <a:latin typeface="Arial"/>
              </a:rPr>
              <a:t>The function takes one or more functions as parameters.</a:t>
            </a:r>
          </a:p>
          <a:p>
            <a:pPr lvl="1">
              <a:buFont typeface="Arial"/>
              <a:buChar char="•"/>
            </a:pPr>
            <a:r>
              <a:rPr lang="en-US" dirty="0">
                <a:solidFill>
                  <a:srgbClr val="000000"/>
                </a:solidFill>
                <a:latin typeface="Arial"/>
              </a:rPr>
              <a:t>The function returns another function as result.</a:t>
            </a:r>
          </a:p>
          <a:p>
            <a:endParaRPr lang="en-IN" dirty="0"/>
          </a:p>
        </p:txBody>
      </p:sp>
    </p:spTree>
    <p:extLst>
      <p:ext uri="{BB962C8B-B14F-4D97-AF65-F5344CB8AC3E}">
        <p14:creationId xmlns:p14="http://schemas.microsoft.com/office/powerpoint/2010/main" val="313101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IN" dirty="0"/>
          </a:p>
        </p:txBody>
      </p:sp>
      <p:sp>
        <p:nvSpPr>
          <p:cNvPr id="4" name="Content Placeholder 3"/>
          <p:cNvSpPr>
            <a:spLocks noGrp="1"/>
          </p:cNvSpPr>
          <p:nvPr>
            <p:ph idx="1"/>
          </p:nvPr>
        </p:nvSpPr>
        <p:spPr/>
        <p:txBody>
          <a:bodyPr>
            <a:normAutofit fontScale="85000" lnSpcReduction="10000"/>
          </a:bodyPr>
          <a:lstStyle/>
          <a:p>
            <a:r>
              <a:rPr lang="en-IN" dirty="0"/>
              <a:t>public class </a:t>
            </a:r>
            <a:r>
              <a:rPr lang="en-IN" dirty="0" err="1"/>
              <a:t>HigherOrderFunctionClass</a:t>
            </a:r>
            <a:r>
              <a:rPr lang="en-IN" dirty="0"/>
              <a:t> { </a:t>
            </a:r>
            <a:endParaRPr lang="en-IN" dirty="0" smtClean="0"/>
          </a:p>
          <a:p>
            <a:endParaRPr lang="en-IN" dirty="0" smtClean="0"/>
          </a:p>
          <a:p>
            <a:r>
              <a:rPr lang="en-IN" dirty="0" smtClean="0"/>
              <a:t>public </a:t>
            </a:r>
            <a:r>
              <a:rPr lang="en-IN" dirty="0"/>
              <a:t>&lt;T&gt; </a:t>
            </a:r>
            <a:r>
              <a:rPr lang="en-IN" dirty="0" err="1"/>
              <a:t>IFactory</a:t>
            </a:r>
            <a:r>
              <a:rPr lang="en-IN" dirty="0"/>
              <a:t>&lt;T&gt; </a:t>
            </a:r>
            <a:r>
              <a:rPr lang="en-IN" dirty="0" err="1"/>
              <a:t>createFactory</a:t>
            </a:r>
            <a:r>
              <a:rPr lang="en-IN" dirty="0"/>
              <a:t>(</a:t>
            </a:r>
            <a:r>
              <a:rPr lang="en-IN" dirty="0" err="1"/>
              <a:t>IProducer</a:t>
            </a:r>
            <a:r>
              <a:rPr lang="en-IN" dirty="0"/>
              <a:t>&lt;T&gt; producer, </a:t>
            </a:r>
            <a:r>
              <a:rPr lang="en-IN" dirty="0" err="1"/>
              <a:t>IConfigurator</a:t>
            </a:r>
            <a:r>
              <a:rPr lang="en-IN" dirty="0"/>
              <a:t>&lt;T&gt; configurator) </a:t>
            </a:r>
            <a:endParaRPr lang="en-IN" dirty="0" smtClean="0"/>
          </a:p>
          <a:p>
            <a:r>
              <a:rPr lang="en-IN" dirty="0" smtClean="0"/>
              <a:t>{ </a:t>
            </a:r>
          </a:p>
          <a:p>
            <a:pPr lvl="2"/>
            <a:r>
              <a:rPr lang="en-IN" dirty="0" smtClean="0"/>
              <a:t>return </a:t>
            </a:r>
            <a:r>
              <a:rPr lang="en-IN" dirty="0"/>
              <a:t>() -&gt; { </a:t>
            </a:r>
            <a:endParaRPr lang="en-IN" dirty="0" smtClean="0"/>
          </a:p>
          <a:p>
            <a:pPr lvl="2"/>
            <a:r>
              <a:rPr lang="en-IN" dirty="0" smtClean="0"/>
              <a:t>T </a:t>
            </a:r>
            <a:r>
              <a:rPr lang="en-IN" dirty="0"/>
              <a:t>instance = </a:t>
            </a:r>
            <a:r>
              <a:rPr lang="en-IN" dirty="0" err="1"/>
              <a:t>producer.produce</a:t>
            </a:r>
            <a:r>
              <a:rPr lang="en-IN" dirty="0"/>
              <a:t>(); </a:t>
            </a:r>
            <a:r>
              <a:rPr lang="en-IN" dirty="0" err="1"/>
              <a:t>configurator.configure</a:t>
            </a:r>
            <a:r>
              <a:rPr lang="en-IN" dirty="0"/>
              <a:t>(instance); </a:t>
            </a:r>
            <a:endParaRPr lang="en-IN" dirty="0" smtClean="0"/>
          </a:p>
          <a:p>
            <a:pPr lvl="2"/>
            <a:r>
              <a:rPr lang="en-IN" dirty="0" smtClean="0"/>
              <a:t>return </a:t>
            </a:r>
            <a:r>
              <a:rPr lang="en-IN" dirty="0"/>
              <a:t>instance; </a:t>
            </a:r>
            <a:endParaRPr lang="en-IN" dirty="0" smtClean="0"/>
          </a:p>
          <a:p>
            <a:pPr marL="1371600" lvl="3" indent="0">
              <a:buNone/>
            </a:pPr>
            <a:r>
              <a:rPr lang="en-IN" dirty="0" smtClean="0"/>
              <a:t>} </a:t>
            </a:r>
          </a:p>
          <a:p>
            <a:pPr marL="457200" lvl="1" indent="0">
              <a:buNone/>
            </a:pPr>
            <a:r>
              <a:rPr lang="en-IN" dirty="0" smtClean="0"/>
              <a:t>} </a:t>
            </a:r>
          </a:p>
          <a:p>
            <a:r>
              <a:rPr lang="en-IN" dirty="0" smtClean="0"/>
              <a:t>}</a:t>
            </a:r>
            <a:endParaRPr lang="en-IN" dirty="0"/>
          </a:p>
        </p:txBody>
      </p:sp>
    </p:spTree>
    <p:extLst>
      <p:ext uri="{BB962C8B-B14F-4D97-AF65-F5344CB8AC3E}">
        <p14:creationId xmlns:p14="http://schemas.microsoft.com/office/powerpoint/2010/main" val="3559667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State</a:t>
            </a:r>
            <a:endParaRPr lang="en-IN" dirty="0"/>
          </a:p>
        </p:txBody>
      </p:sp>
      <p:sp>
        <p:nvSpPr>
          <p:cNvPr id="3" name="Content Placeholder 2"/>
          <p:cNvSpPr>
            <a:spLocks noGrp="1"/>
          </p:cNvSpPr>
          <p:nvPr>
            <p:ph idx="1"/>
          </p:nvPr>
        </p:nvSpPr>
        <p:spPr/>
        <p:txBody>
          <a:bodyPr>
            <a:normAutofit fontScale="70000" lnSpcReduction="20000"/>
          </a:bodyPr>
          <a:lstStyle/>
          <a:p>
            <a:r>
              <a:rPr lang="en-US" dirty="0"/>
              <a:t>public class Calculator { </a:t>
            </a:r>
            <a:endParaRPr lang="en-US" dirty="0" smtClean="0"/>
          </a:p>
          <a:p>
            <a:pPr marL="457200" lvl="1" indent="0">
              <a:buNone/>
            </a:pPr>
            <a:r>
              <a:rPr lang="en-US" dirty="0" smtClean="0"/>
              <a:t>public </a:t>
            </a:r>
            <a:r>
              <a:rPr lang="en-US" dirty="0" err="1"/>
              <a:t>int</a:t>
            </a:r>
            <a:r>
              <a:rPr lang="en-US" dirty="0"/>
              <a:t> sum(</a:t>
            </a:r>
            <a:r>
              <a:rPr lang="en-US" dirty="0" err="1"/>
              <a:t>int</a:t>
            </a:r>
            <a:r>
              <a:rPr lang="en-US" dirty="0"/>
              <a:t> a, </a:t>
            </a:r>
            <a:r>
              <a:rPr lang="en-US" dirty="0" err="1"/>
              <a:t>int</a:t>
            </a:r>
            <a:r>
              <a:rPr lang="en-US" dirty="0"/>
              <a:t> b) </a:t>
            </a:r>
            <a:r>
              <a:rPr lang="en-US" dirty="0" smtClean="0"/>
              <a:t>{ </a:t>
            </a:r>
          </a:p>
          <a:p>
            <a:pPr marL="457200" lvl="1" indent="0">
              <a:buNone/>
            </a:pPr>
            <a:r>
              <a:rPr lang="en-US" dirty="0" smtClean="0"/>
              <a:t>return </a:t>
            </a:r>
            <a:r>
              <a:rPr lang="en-US" dirty="0"/>
              <a:t>a + b; </a:t>
            </a:r>
            <a:endParaRPr lang="en-US" dirty="0" smtClean="0"/>
          </a:p>
          <a:p>
            <a:pPr marL="457200" lvl="1" indent="0">
              <a:buNone/>
            </a:pPr>
            <a:r>
              <a:rPr lang="en-US" dirty="0" smtClean="0"/>
              <a:t>} </a:t>
            </a:r>
          </a:p>
          <a:p>
            <a:pPr marL="457200" lvl="1" indent="0">
              <a:buNone/>
            </a:pPr>
            <a:r>
              <a:rPr lang="en-US" dirty="0" smtClean="0"/>
              <a:t>}</a:t>
            </a:r>
          </a:p>
          <a:p>
            <a:pPr marL="457200" lvl="1" indent="0">
              <a:buNone/>
            </a:pPr>
            <a:endParaRPr lang="en-US" dirty="0"/>
          </a:p>
          <a:p>
            <a:pPr marL="457200" lvl="1" indent="0">
              <a:buNone/>
            </a:pPr>
            <a:r>
              <a:rPr lang="en-US" b="1" dirty="0" smtClean="0"/>
              <a:t>E.G of External State:</a:t>
            </a:r>
          </a:p>
          <a:p>
            <a:pPr marL="457200" lvl="1" indent="0">
              <a:buNone/>
            </a:pPr>
            <a:r>
              <a:rPr lang="en-US" dirty="0"/>
              <a:t>public class Calculator { </a:t>
            </a:r>
            <a:endParaRPr lang="en-US" dirty="0" smtClean="0"/>
          </a:p>
          <a:p>
            <a:pPr marL="457200" lvl="1" indent="0">
              <a:buNone/>
            </a:pPr>
            <a:r>
              <a:rPr lang="en-US" dirty="0" smtClean="0"/>
              <a:t>private </a:t>
            </a:r>
            <a:r>
              <a:rPr lang="en-US" dirty="0" err="1"/>
              <a:t>int</a:t>
            </a:r>
            <a:r>
              <a:rPr lang="en-US" dirty="0"/>
              <a:t> </a:t>
            </a:r>
            <a:r>
              <a:rPr lang="en-US" dirty="0" err="1"/>
              <a:t>initVal</a:t>
            </a:r>
            <a:r>
              <a:rPr lang="en-US" dirty="0"/>
              <a:t> = 5; </a:t>
            </a:r>
            <a:endParaRPr lang="en-US" dirty="0" smtClean="0"/>
          </a:p>
          <a:p>
            <a:pPr marL="457200" lvl="1" indent="0">
              <a:buNone/>
            </a:pPr>
            <a:r>
              <a:rPr lang="en-US" dirty="0" smtClean="0"/>
              <a:t>public </a:t>
            </a:r>
            <a:r>
              <a:rPr lang="en-US" dirty="0" err="1"/>
              <a:t>int</a:t>
            </a:r>
            <a:r>
              <a:rPr lang="en-US" dirty="0"/>
              <a:t> sum(</a:t>
            </a:r>
            <a:r>
              <a:rPr lang="en-US" dirty="0" err="1"/>
              <a:t>int</a:t>
            </a:r>
            <a:r>
              <a:rPr lang="en-US" dirty="0"/>
              <a:t> a) { </a:t>
            </a:r>
            <a:endParaRPr lang="en-US" dirty="0" smtClean="0"/>
          </a:p>
          <a:p>
            <a:pPr marL="457200" lvl="1" indent="0">
              <a:buNone/>
            </a:pPr>
            <a:r>
              <a:rPr lang="en-US" dirty="0" smtClean="0"/>
              <a:t>return </a:t>
            </a:r>
            <a:r>
              <a:rPr lang="en-US" dirty="0" err="1"/>
              <a:t>initVal</a:t>
            </a:r>
            <a:r>
              <a:rPr lang="en-US" dirty="0"/>
              <a:t> + a; </a:t>
            </a:r>
            <a:endParaRPr lang="en-US" dirty="0" smtClean="0"/>
          </a:p>
          <a:p>
            <a:pPr marL="457200" lvl="1" indent="0">
              <a:buNone/>
            </a:pPr>
            <a:r>
              <a:rPr lang="en-US" dirty="0" smtClean="0"/>
              <a:t>} </a:t>
            </a:r>
          </a:p>
          <a:p>
            <a:pPr marL="457200" lvl="1" indent="0">
              <a:buNone/>
            </a:pPr>
            <a:r>
              <a:rPr lang="en-US" dirty="0" smtClean="0"/>
              <a:t>} </a:t>
            </a:r>
            <a:r>
              <a:rPr lang="en-US" dirty="0"/>
              <a:t/>
            </a:r>
            <a:br>
              <a:rPr lang="en-US" dirty="0"/>
            </a:br>
            <a:r>
              <a:rPr lang="en-US" dirty="0" err="1" smtClean="0"/>
              <a:t>Adv</a:t>
            </a:r>
            <a:r>
              <a:rPr lang="en-US" dirty="0" smtClean="0"/>
              <a:t>: No Side effects</a:t>
            </a:r>
            <a:endParaRPr lang="en-IN" dirty="0"/>
          </a:p>
        </p:txBody>
      </p:sp>
    </p:spTree>
    <p:extLst>
      <p:ext uri="{BB962C8B-B14F-4D97-AF65-F5344CB8AC3E}">
        <p14:creationId xmlns:p14="http://schemas.microsoft.com/office/powerpoint/2010/main" val="1292862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IN" dirty="0"/>
          </a:p>
        </p:txBody>
      </p:sp>
      <p:sp>
        <p:nvSpPr>
          <p:cNvPr id="3" name="Content Placeholder 2"/>
          <p:cNvSpPr>
            <a:spLocks noGrp="1"/>
          </p:cNvSpPr>
          <p:nvPr>
            <p:ph idx="1"/>
          </p:nvPr>
        </p:nvSpPr>
        <p:spPr/>
        <p:txBody>
          <a:bodyPr/>
          <a:lstStyle/>
          <a:p>
            <a:r>
              <a:rPr lang="en-IN" b="1" dirty="0"/>
              <a:t>Immutable Variables</a:t>
            </a:r>
          </a:p>
          <a:p>
            <a:r>
              <a:rPr lang="en-IN" b="1" dirty="0"/>
              <a:t>Favour Recursion Over </a:t>
            </a:r>
            <a:r>
              <a:rPr lang="en-IN" b="1" dirty="0" smtClean="0"/>
              <a:t>Looping</a:t>
            </a:r>
          </a:p>
          <a:p>
            <a:r>
              <a:rPr lang="en-US" b="1" dirty="0" smtClean="0"/>
              <a:t>Referential Transparency – Same o/p irrespective of times of calling with same I/P</a:t>
            </a:r>
          </a:p>
          <a:p>
            <a:r>
              <a:rPr lang="en-US" b="1" dirty="0" smtClean="0"/>
              <a:t>Currying.</a:t>
            </a:r>
            <a:endParaRPr lang="en-IN" b="1" dirty="0"/>
          </a:p>
          <a:p>
            <a:pPr marL="0" indent="0">
              <a:buNone/>
            </a:pPr>
            <a:r>
              <a:rPr lang="en-IN" dirty="0"/>
              <a:t/>
            </a:r>
            <a:br>
              <a:rPr lang="en-IN" dirty="0"/>
            </a:br>
            <a:endParaRPr lang="en-IN" dirty="0"/>
          </a:p>
        </p:txBody>
      </p:sp>
    </p:spTree>
    <p:extLst>
      <p:ext uri="{BB962C8B-B14F-4D97-AF65-F5344CB8AC3E}">
        <p14:creationId xmlns:p14="http://schemas.microsoft.com/office/powerpoint/2010/main" val="703840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Programming - Currying</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Currying - Named after Haskell </a:t>
            </a:r>
            <a:r>
              <a:rPr lang="en-IN" dirty="0"/>
              <a:t>Curry</a:t>
            </a:r>
            <a:r>
              <a:rPr lang="en-IN" dirty="0" smtClean="0"/>
              <a:t>.</a:t>
            </a:r>
            <a:endParaRPr lang="en-IN" u="sng" baseline="30000" dirty="0"/>
          </a:p>
          <a:p>
            <a:r>
              <a:rPr lang="en-IN" b="1" dirty="0"/>
              <a:t>currying</a:t>
            </a:r>
            <a:r>
              <a:rPr lang="en-IN" dirty="0"/>
              <a:t> is the technique of converting a </a:t>
            </a:r>
            <a:r>
              <a:rPr lang="en-IN" dirty="0">
                <a:hlinkClick r:id="rId2" tooltip="Function (mathematics)"/>
              </a:rPr>
              <a:t>function</a:t>
            </a:r>
            <a:r>
              <a:rPr lang="en-IN" dirty="0"/>
              <a:t> that takes multiple </a:t>
            </a:r>
            <a:r>
              <a:rPr lang="en-IN" dirty="0">
                <a:hlinkClick r:id="rId3" tooltip="Parameter (computer science)"/>
              </a:rPr>
              <a:t>arguments</a:t>
            </a:r>
            <a:r>
              <a:rPr lang="en-IN" dirty="0"/>
              <a:t> into a sequence of functions that each takes a single argument. For example, currying a function {\</a:t>
            </a:r>
            <a:r>
              <a:rPr lang="en-IN" dirty="0" err="1"/>
              <a:t>displaystyle</a:t>
            </a:r>
            <a:r>
              <a:rPr lang="en-IN" dirty="0"/>
              <a:t> f} that takes three arguments creates three functions:</a:t>
            </a:r>
          </a:p>
          <a:p>
            <a:r>
              <a:rPr lang="en-IN" dirty="0"/>
              <a:t>{\</a:t>
            </a:r>
            <a:r>
              <a:rPr lang="en-IN" dirty="0" err="1"/>
              <a:t>displaystyle</a:t>
            </a:r>
            <a:r>
              <a:rPr lang="en-IN" dirty="0"/>
              <a:t> {\begin{aligned}x=f(</a:t>
            </a:r>
            <a:r>
              <a:rPr lang="en-IN" dirty="0" err="1"/>
              <a:t>a,b,c</a:t>
            </a:r>
            <a:r>
              <a:rPr lang="en-IN" dirty="0"/>
              <a:t>)&amp;{\text{ becomes:}}\\h=g(a)\\i=h(b)\\x=i(c)\\{\text{or called in sequence:}}\\x=g(a)(b)(c)\end{aligned}}}</a:t>
            </a:r>
          </a:p>
          <a:p>
            <a:endParaRPr lang="en-IN" dirty="0"/>
          </a:p>
        </p:txBody>
      </p:sp>
    </p:spTree>
    <p:extLst>
      <p:ext uri="{BB962C8B-B14F-4D97-AF65-F5344CB8AC3E}">
        <p14:creationId xmlns:p14="http://schemas.microsoft.com/office/powerpoint/2010/main" val="3230461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a:t>
            </a:r>
            <a:endParaRPr lang="en-IN" dirty="0"/>
          </a:p>
        </p:txBody>
      </p:sp>
      <p:sp>
        <p:nvSpPr>
          <p:cNvPr id="3" name="Content Placeholder 2"/>
          <p:cNvSpPr>
            <a:spLocks noGrp="1"/>
          </p:cNvSpPr>
          <p:nvPr>
            <p:ph idx="1"/>
          </p:nvPr>
        </p:nvSpPr>
        <p:spPr/>
        <p:txBody>
          <a:bodyPr/>
          <a:lstStyle/>
          <a:p>
            <a:r>
              <a:rPr lang="en-US" dirty="0" smtClean="0"/>
              <a:t>Declarative/Imperative?</a:t>
            </a:r>
          </a:p>
          <a:p>
            <a:r>
              <a:rPr lang="en-US" dirty="0" smtClean="0"/>
              <a:t>Declarative as like HTML -&gt; say what to declare</a:t>
            </a:r>
          </a:p>
          <a:p>
            <a:r>
              <a:rPr lang="en-US" dirty="0" err="1" smtClean="0"/>
              <a:t>Impertive</a:t>
            </a:r>
            <a:r>
              <a:rPr lang="en-US" dirty="0" smtClean="0"/>
              <a:t> -&gt; Say how to do step by step</a:t>
            </a:r>
            <a:endParaRPr lang="en-US" dirty="0"/>
          </a:p>
          <a:p>
            <a:endParaRPr lang="en-IN" dirty="0"/>
          </a:p>
        </p:txBody>
      </p:sp>
    </p:spTree>
    <p:extLst>
      <p:ext uri="{BB962C8B-B14F-4D97-AF65-F5344CB8AC3E}">
        <p14:creationId xmlns:p14="http://schemas.microsoft.com/office/powerpoint/2010/main" val="4179372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a:t>
            </a:r>
            <a:endParaRPr lang="en-IN" dirty="0"/>
          </a:p>
        </p:txBody>
      </p:sp>
      <p:sp>
        <p:nvSpPr>
          <p:cNvPr id="3" name="Content Placeholder 2"/>
          <p:cNvSpPr>
            <a:spLocks noGrp="1"/>
          </p:cNvSpPr>
          <p:nvPr>
            <p:ph idx="1"/>
          </p:nvPr>
        </p:nvSpPr>
        <p:spPr/>
        <p:txBody>
          <a:bodyPr/>
          <a:lstStyle/>
          <a:p>
            <a:r>
              <a:rPr lang="en-US" dirty="0" smtClean="0"/>
              <a:t>Only one abstract </a:t>
            </a:r>
            <a:r>
              <a:rPr lang="en-US" dirty="0" smtClean="0"/>
              <a:t>method(SAM) + </a:t>
            </a:r>
            <a:r>
              <a:rPr lang="en-US" dirty="0" err="1" smtClean="0"/>
              <a:t>default+static</a:t>
            </a:r>
            <a:r>
              <a:rPr lang="en-US" dirty="0" smtClean="0"/>
              <a:t> Methods</a:t>
            </a:r>
          </a:p>
          <a:p>
            <a:r>
              <a:rPr lang="en-US" dirty="0" smtClean="0"/>
              <a:t>Create object with </a:t>
            </a:r>
            <a:r>
              <a:rPr lang="en-US" smtClean="0"/>
              <a:t>Lambda statements.</a:t>
            </a:r>
            <a:endParaRPr lang="en-IN" dirty="0"/>
          </a:p>
        </p:txBody>
      </p:sp>
    </p:spTree>
    <p:extLst>
      <p:ext uri="{BB962C8B-B14F-4D97-AF65-F5344CB8AC3E}">
        <p14:creationId xmlns:p14="http://schemas.microsoft.com/office/powerpoint/2010/main" val="1990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Classes</a:t>
            </a:r>
            <a:endParaRPr lang="en-IN" dirty="0"/>
          </a:p>
        </p:txBody>
      </p:sp>
      <p:sp>
        <p:nvSpPr>
          <p:cNvPr id="3" name="Content Placeholder 2"/>
          <p:cNvSpPr>
            <a:spLocks noGrp="1"/>
          </p:cNvSpPr>
          <p:nvPr>
            <p:ph idx="1"/>
          </p:nvPr>
        </p:nvSpPr>
        <p:spPr/>
        <p:txBody>
          <a:bodyPr/>
          <a:lstStyle/>
          <a:p>
            <a:r>
              <a:rPr lang="en-US" dirty="0"/>
              <a:t>Wrapper classes provide a way to use primitive data types (</a:t>
            </a:r>
            <a:r>
              <a:rPr lang="en-US" dirty="0" err="1"/>
              <a:t>int</a:t>
            </a:r>
            <a:r>
              <a:rPr lang="en-US" dirty="0"/>
              <a:t>, </a:t>
            </a:r>
            <a:r>
              <a:rPr lang="en-US" dirty="0" err="1"/>
              <a:t>boolean</a:t>
            </a:r>
            <a:r>
              <a:rPr lang="en-US" dirty="0"/>
              <a:t>, etc..) as object</a:t>
            </a:r>
            <a:endParaRPr lang="en-IN" dirty="0"/>
          </a:p>
        </p:txBody>
      </p:sp>
    </p:spTree>
    <p:extLst>
      <p:ext uri="{BB962C8B-B14F-4D97-AF65-F5344CB8AC3E}">
        <p14:creationId xmlns:p14="http://schemas.microsoft.com/office/powerpoint/2010/main" val="1991745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 Class</a:t>
            </a:r>
            <a:endParaRPr lang="en-IN" dirty="0"/>
          </a:p>
        </p:txBody>
      </p:sp>
      <p:graphicFrame>
        <p:nvGraphicFramePr>
          <p:cNvPr id="4" name="Content Placeholder 3"/>
          <p:cNvGraphicFramePr>
            <a:graphicFrameLocks noGrp="1"/>
          </p:cNvGraphicFramePr>
          <p:nvPr>
            <p:ph idx="1"/>
          </p:nvPr>
        </p:nvGraphicFramePr>
        <p:xfrm>
          <a:off x="457200" y="2019720"/>
          <a:ext cx="8229599" cy="3686922"/>
        </p:xfrm>
        <a:graphic>
          <a:graphicData uri="http://schemas.openxmlformats.org/drawingml/2006/table">
            <a:tbl>
              <a:tblPr/>
              <a:tblGrid>
                <a:gridCol w="4110154"/>
                <a:gridCol w="4119445"/>
              </a:tblGrid>
              <a:tr h="409658">
                <a:tc>
                  <a:txBody>
                    <a:bodyPr/>
                    <a:lstStyle/>
                    <a:p>
                      <a:pPr algn="l" fontAlgn="t"/>
                      <a:r>
                        <a:rPr lang="en-IN" sz="1700" dirty="0">
                          <a:effectLst/>
                        </a:rPr>
                        <a:t>Primitive Data Type</a:t>
                      </a:r>
                    </a:p>
                  </a:txBody>
                  <a:tcPr marL="146307"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Wrapper Class</a:t>
                      </a:r>
                    </a:p>
                  </a:txBody>
                  <a:tcPr marL="73153"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9658">
                <a:tc>
                  <a:txBody>
                    <a:bodyPr/>
                    <a:lstStyle/>
                    <a:p>
                      <a:pPr algn="l" fontAlgn="t"/>
                      <a:r>
                        <a:rPr lang="en-IN" sz="1700" dirty="0">
                          <a:effectLst/>
                        </a:rPr>
                        <a:t>byte</a:t>
                      </a:r>
                    </a:p>
                  </a:txBody>
                  <a:tcPr marL="146307"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dirty="0">
                          <a:effectLst/>
                        </a:rPr>
                        <a:t>Byte</a:t>
                      </a:r>
                    </a:p>
                  </a:txBody>
                  <a:tcPr marL="73153"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9658">
                <a:tc>
                  <a:txBody>
                    <a:bodyPr/>
                    <a:lstStyle/>
                    <a:p>
                      <a:pPr algn="l" fontAlgn="t"/>
                      <a:r>
                        <a:rPr lang="en-IN" sz="1700">
                          <a:effectLst/>
                        </a:rPr>
                        <a:t>short</a:t>
                      </a:r>
                    </a:p>
                  </a:txBody>
                  <a:tcPr marL="146307"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Short</a:t>
                      </a:r>
                    </a:p>
                  </a:txBody>
                  <a:tcPr marL="73153"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9658">
                <a:tc>
                  <a:txBody>
                    <a:bodyPr/>
                    <a:lstStyle/>
                    <a:p>
                      <a:pPr algn="l" fontAlgn="t"/>
                      <a:r>
                        <a:rPr lang="en-IN" sz="1700">
                          <a:effectLst/>
                        </a:rPr>
                        <a:t>int</a:t>
                      </a:r>
                    </a:p>
                  </a:txBody>
                  <a:tcPr marL="146307"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dirty="0">
                          <a:effectLst/>
                        </a:rPr>
                        <a:t>Integer</a:t>
                      </a:r>
                    </a:p>
                  </a:txBody>
                  <a:tcPr marL="73153"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9658">
                <a:tc>
                  <a:txBody>
                    <a:bodyPr/>
                    <a:lstStyle/>
                    <a:p>
                      <a:pPr algn="l" fontAlgn="t"/>
                      <a:r>
                        <a:rPr lang="en-IN" sz="1700">
                          <a:effectLst/>
                        </a:rPr>
                        <a:t>long</a:t>
                      </a:r>
                    </a:p>
                  </a:txBody>
                  <a:tcPr marL="146307"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Long</a:t>
                      </a:r>
                    </a:p>
                  </a:txBody>
                  <a:tcPr marL="73153"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9658">
                <a:tc>
                  <a:txBody>
                    <a:bodyPr/>
                    <a:lstStyle/>
                    <a:p>
                      <a:pPr algn="l" fontAlgn="t"/>
                      <a:r>
                        <a:rPr lang="en-IN" sz="1700">
                          <a:effectLst/>
                        </a:rPr>
                        <a:t>float</a:t>
                      </a:r>
                    </a:p>
                  </a:txBody>
                  <a:tcPr marL="146307"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Float</a:t>
                      </a:r>
                    </a:p>
                  </a:txBody>
                  <a:tcPr marL="73153"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9658">
                <a:tc>
                  <a:txBody>
                    <a:bodyPr/>
                    <a:lstStyle/>
                    <a:p>
                      <a:pPr algn="l" fontAlgn="t"/>
                      <a:r>
                        <a:rPr lang="en-IN" sz="1700">
                          <a:effectLst/>
                        </a:rPr>
                        <a:t>double</a:t>
                      </a:r>
                    </a:p>
                  </a:txBody>
                  <a:tcPr marL="146307"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dirty="0">
                          <a:effectLst/>
                        </a:rPr>
                        <a:t>Double</a:t>
                      </a:r>
                    </a:p>
                  </a:txBody>
                  <a:tcPr marL="73153"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9658">
                <a:tc>
                  <a:txBody>
                    <a:bodyPr/>
                    <a:lstStyle/>
                    <a:p>
                      <a:pPr algn="l" fontAlgn="t"/>
                      <a:r>
                        <a:rPr lang="en-IN" sz="1700">
                          <a:effectLst/>
                        </a:rPr>
                        <a:t>boolean</a:t>
                      </a:r>
                    </a:p>
                  </a:txBody>
                  <a:tcPr marL="146307"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Boolean</a:t>
                      </a:r>
                    </a:p>
                  </a:txBody>
                  <a:tcPr marL="73153"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9658">
                <a:tc>
                  <a:txBody>
                    <a:bodyPr/>
                    <a:lstStyle/>
                    <a:p>
                      <a:pPr algn="l" fontAlgn="t"/>
                      <a:r>
                        <a:rPr lang="en-IN" sz="1700">
                          <a:effectLst/>
                        </a:rPr>
                        <a:t>char</a:t>
                      </a:r>
                    </a:p>
                  </a:txBody>
                  <a:tcPr marL="146307"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700" dirty="0">
                          <a:effectLst/>
                        </a:rPr>
                        <a:t>Character</a:t>
                      </a:r>
                    </a:p>
                  </a:txBody>
                  <a:tcPr marL="73153" marR="73153" marT="73153" marB="731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90132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Wrapper</a:t>
            </a:r>
            <a:endParaRPr lang="en-IN" dirty="0"/>
          </a:p>
        </p:txBody>
      </p:sp>
      <p:sp>
        <p:nvSpPr>
          <p:cNvPr id="3" name="Content Placeholder 2"/>
          <p:cNvSpPr>
            <a:spLocks noGrp="1"/>
          </p:cNvSpPr>
          <p:nvPr>
            <p:ph idx="1"/>
          </p:nvPr>
        </p:nvSpPr>
        <p:spPr/>
        <p:txBody>
          <a:bodyPr/>
          <a:lstStyle/>
          <a:p>
            <a:r>
              <a:rPr lang="en-IN" dirty="0" err="1"/>
              <a:t>ArrayList</a:t>
            </a:r>
            <a:r>
              <a:rPr lang="en-IN" dirty="0"/>
              <a:t>&lt;</a:t>
            </a:r>
            <a:r>
              <a:rPr lang="en-IN" dirty="0" err="1"/>
              <a:t>int</a:t>
            </a:r>
            <a:r>
              <a:rPr lang="en-IN" dirty="0"/>
              <a:t>&gt; </a:t>
            </a:r>
            <a:r>
              <a:rPr lang="en-IN" dirty="0" err="1"/>
              <a:t>myNumbers</a:t>
            </a:r>
            <a:r>
              <a:rPr lang="en-IN" dirty="0"/>
              <a:t> = new </a:t>
            </a:r>
            <a:r>
              <a:rPr lang="en-IN" dirty="0" err="1"/>
              <a:t>ArrayList</a:t>
            </a:r>
            <a:r>
              <a:rPr lang="en-IN" dirty="0"/>
              <a:t>&lt;</a:t>
            </a:r>
            <a:r>
              <a:rPr lang="en-IN" dirty="0" err="1"/>
              <a:t>int</a:t>
            </a:r>
            <a:r>
              <a:rPr lang="en-IN" dirty="0"/>
              <a:t>&gt;(); // Invalid </a:t>
            </a:r>
            <a:endParaRPr lang="en-IN" dirty="0" smtClean="0"/>
          </a:p>
          <a:p>
            <a:r>
              <a:rPr lang="en-IN" dirty="0" err="1" smtClean="0"/>
              <a:t>ArrayList</a:t>
            </a:r>
            <a:r>
              <a:rPr lang="en-IN" dirty="0" smtClean="0"/>
              <a:t>&lt;Integer</a:t>
            </a:r>
            <a:r>
              <a:rPr lang="en-IN" dirty="0"/>
              <a:t>&gt; </a:t>
            </a:r>
            <a:r>
              <a:rPr lang="en-IN" dirty="0" err="1"/>
              <a:t>myNumbers</a:t>
            </a:r>
            <a:r>
              <a:rPr lang="en-IN" dirty="0"/>
              <a:t> = new </a:t>
            </a:r>
            <a:r>
              <a:rPr lang="en-IN" dirty="0" err="1"/>
              <a:t>ArrayList</a:t>
            </a:r>
            <a:r>
              <a:rPr lang="en-IN" dirty="0"/>
              <a:t>&lt;Integer&gt;(); // Valid</a:t>
            </a:r>
          </a:p>
        </p:txBody>
      </p:sp>
    </p:spTree>
    <p:extLst>
      <p:ext uri="{BB962C8B-B14F-4D97-AF65-F5344CB8AC3E}">
        <p14:creationId xmlns:p14="http://schemas.microsoft.com/office/powerpoint/2010/main" val="1778641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Wrapper?</a:t>
            </a:r>
            <a:endParaRPr lang="en-IN" dirty="0"/>
          </a:p>
        </p:txBody>
      </p:sp>
      <p:sp>
        <p:nvSpPr>
          <p:cNvPr id="3" name="Content Placeholder 2"/>
          <p:cNvSpPr>
            <a:spLocks noGrp="1"/>
          </p:cNvSpPr>
          <p:nvPr>
            <p:ph idx="1"/>
          </p:nvPr>
        </p:nvSpPr>
        <p:spPr/>
        <p:txBody>
          <a:bodyPr/>
          <a:lstStyle/>
          <a:p>
            <a:r>
              <a:rPr lang="en-IN" dirty="0"/>
              <a:t>public class Main { </a:t>
            </a:r>
            <a:endParaRPr lang="en-IN" dirty="0" smtClean="0"/>
          </a:p>
          <a:p>
            <a:pPr marL="0" indent="0">
              <a:buNone/>
            </a:pPr>
            <a:r>
              <a:rPr lang="en-IN" dirty="0" smtClean="0"/>
              <a:t>public </a:t>
            </a:r>
            <a:r>
              <a:rPr lang="en-IN" dirty="0"/>
              <a:t>static void main(String[] </a:t>
            </a:r>
            <a:r>
              <a:rPr lang="en-IN" dirty="0" err="1"/>
              <a:t>args</a:t>
            </a:r>
            <a:r>
              <a:rPr lang="en-IN" dirty="0"/>
              <a:t>) { </a:t>
            </a:r>
            <a:endParaRPr lang="en-IN" dirty="0" smtClean="0"/>
          </a:p>
          <a:p>
            <a:pPr marL="0" indent="0">
              <a:buNone/>
            </a:pPr>
            <a:r>
              <a:rPr lang="en-IN" dirty="0" smtClean="0"/>
              <a:t>Integer </a:t>
            </a:r>
            <a:r>
              <a:rPr lang="en-IN" dirty="0" err="1"/>
              <a:t>myInt</a:t>
            </a:r>
            <a:r>
              <a:rPr lang="en-IN" dirty="0"/>
              <a:t> = 5; Double </a:t>
            </a:r>
            <a:r>
              <a:rPr lang="en-IN" dirty="0" err="1"/>
              <a:t>myDouble</a:t>
            </a:r>
            <a:r>
              <a:rPr lang="en-IN" dirty="0"/>
              <a:t> = 5.99; Character </a:t>
            </a:r>
            <a:r>
              <a:rPr lang="en-IN" dirty="0" err="1"/>
              <a:t>myChar</a:t>
            </a:r>
            <a:r>
              <a:rPr lang="en-IN" dirty="0"/>
              <a:t> = 'A'; </a:t>
            </a:r>
            <a:r>
              <a:rPr lang="en-IN" dirty="0" err="1"/>
              <a:t>System.out.println</a:t>
            </a:r>
            <a:r>
              <a:rPr lang="en-IN" dirty="0"/>
              <a:t>(</a:t>
            </a:r>
            <a:r>
              <a:rPr lang="en-IN" dirty="0" err="1"/>
              <a:t>myInt</a:t>
            </a:r>
            <a:r>
              <a:rPr lang="en-IN" dirty="0"/>
              <a:t>); </a:t>
            </a:r>
            <a:r>
              <a:rPr lang="en-IN" dirty="0" err="1"/>
              <a:t>System.out.println</a:t>
            </a:r>
            <a:r>
              <a:rPr lang="en-IN" dirty="0"/>
              <a:t>(</a:t>
            </a:r>
            <a:r>
              <a:rPr lang="en-IN" dirty="0" err="1"/>
              <a:t>myDouble</a:t>
            </a:r>
            <a:r>
              <a:rPr lang="en-IN" dirty="0"/>
              <a:t>); </a:t>
            </a:r>
            <a:r>
              <a:rPr lang="en-IN" dirty="0" err="1"/>
              <a:t>System.out.println</a:t>
            </a:r>
            <a:r>
              <a:rPr lang="en-IN" dirty="0"/>
              <a:t>(</a:t>
            </a:r>
            <a:r>
              <a:rPr lang="en-IN" dirty="0" err="1"/>
              <a:t>myChar</a:t>
            </a:r>
            <a:r>
              <a:rPr lang="en-IN" dirty="0"/>
              <a:t>); } }</a:t>
            </a:r>
          </a:p>
        </p:txBody>
      </p:sp>
    </p:spTree>
    <p:extLst>
      <p:ext uri="{BB962C8B-B14F-4D97-AF65-F5344CB8AC3E}">
        <p14:creationId xmlns:p14="http://schemas.microsoft.com/office/powerpoint/2010/main" val="4214309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Wrapper</a:t>
            </a:r>
            <a:endParaRPr lang="en-IN" dirty="0"/>
          </a:p>
        </p:txBody>
      </p:sp>
      <p:sp>
        <p:nvSpPr>
          <p:cNvPr id="3" name="Content Placeholder 2"/>
          <p:cNvSpPr>
            <a:spLocks noGrp="1"/>
          </p:cNvSpPr>
          <p:nvPr>
            <p:ph idx="1"/>
          </p:nvPr>
        </p:nvSpPr>
        <p:spPr/>
        <p:txBody>
          <a:bodyPr>
            <a:normAutofit lnSpcReduction="10000"/>
          </a:bodyPr>
          <a:lstStyle/>
          <a:p>
            <a:r>
              <a:rPr lang="en-US" dirty="0" err="1"/>
              <a:t>intValue</a:t>
            </a:r>
            <a:r>
              <a:rPr lang="en-US" dirty="0"/>
              <a:t>(), </a:t>
            </a:r>
            <a:r>
              <a:rPr lang="en-US" dirty="0" err="1"/>
              <a:t>byteValue</a:t>
            </a:r>
            <a:r>
              <a:rPr lang="en-US" dirty="0"/>
              <a:t>(), </a:t>
            </a:r>
            <a:r>
              <a:rPr lang="en-US" dirty="0" err="1"/>
              <a:t>shortValue</a:t>
            </a:r>
            <a:r>
              <a:rPr lang="en-US" dirty="0"/>
              <a:t>(), </a:t>
            </a:r>
            <a:r>
              <a:rPr lang="en-US" dirty="0" err="1"/>
              <a:t>longValue</a:t>
            </a:r>
            <a:r>
              <a:rPr lang="en-US" dirty="0"/>
              <a:t>(), </a:t>
            </a:r>
            <a:r>
              <a:rPr lang="en-US" dirty="0" err="1"/>
              <a:t>floatValue</a:t>
            </a:r>
            <a:r>
              <a:rPr lang="en-US" dirty="0"/>
              <a:t>(), </a:t>
            </a:r>
            <a:r>
              <a:rPr lang="en-US" dirty="0" err="1"/>
              <a:t>doubleValue</a:t>
            </a:r>
            <a:r>
              <a:rPr lang="en-US" dirty="0"/>
              <a:t>(), </a:t>
            </a:r>
            <a:r>
              <a:rPr lang="en-US" dirty="0" err="1"/>
              <a:t>charValue</a:t>
            </a:r>
            <a:r>
              <a:rPr lang="en-US" dirty="0"/>
              <a:t>(), </a:t>
            </a:r>
            <a:r>
              <a:rPr lang="en-US" dirty="0" err="1"/>
              <a:t>booleanValue</a:t>
            </a:r>
            <a:r>
              <a:rPr lang="en-US" dirty="0" smtClean="0"/>
              <a:t>().</a:t>
            </a:r>
          </a:p>
          <a:p>
            <a:r>
              <a:rPr lang="en-IN" dirty="0">
                <a:solidFill>
                  <a:srgbClr val="0077AA"/>
                </a:solidFill>
              </a:rPr>
              <a:t>public</a:t>
            </a:r>
            <a:r>
              <a:rPr lang="en-IN" dirty="0"/>
              <a:t> </a:t>
            </a:r>
            <a:r>
              <a:rPr lang="en-IN" dirty="0">
                <a:solidFill>
                  <a:srgbClr val="0077AA"/>
                </a:solidFill>
              </a:rPr>
              <a:t>class</a:t>
            </a:r>
            <a:r>
              <a:rPr lang="en-IN" dirty="0"/>
              <a:t> </a:t>
            </a:r>
            <a:r>
              <a:rPr lang="en-IN" dirty="0">
                <a:solidFill>
                  <a:srgbClr val="DD4A68"/>
                </a:solidFill>
              </a:rPr>
              <a:t>Main</a:t>
            </a:r>
            <a:r>
              <a:rPr lang="en-IN" dirty="0"/>
              <a:t> </a:t>
            </a:r>
            <a:r>
              <a:rPr lang="en-IN" dirty="0">
                <a:solidFill>
                  <a:srgbClr val="999999"/>
                </a:solidFill>
              </a:rPr>
              <a:t>{</a:t>
            </a:r>
            <a:r>
              <a:rPr lang="en-IN" dirty="0"/>
              <a:t> </a:t>
            </a:r>
            <a:r>
              <a:rPr lang="en-IN" dirty="0">
                <a:solidFill>
                  <a:srgbClr val="0077AA"/>
                </a:solidFill>
              </a:rPr>
              <a:t>public</a:t>
            </a:r>
            <a:r>
              <a:rPr lang="en-IN" dirty="0"/>
              <a:t> </a:t>
            </a:r>
            <a:r>
              <a:rPr lang="en-IN" dirty="0">
                <a:solidFill>
                  <a:srgbClr val="0077AA"/>
                </a:solidFill>
              </a:rPr>
              <a:t>static</a:t>
            </a:r>
            <a:r>
              <a:rPr lang="en-IN" dirty="0"/>
              <a:t> </a:t>
            </a:r>
            <a:r>
              <a:rPr lang="en-IN" dirty="0">
                <a:solidFill>
                  <a:srgbClr val="0077AA"/>
                </a:solidFill>
              </a:rPr>
              <a:t>void</a:t>
            </a:r>
            <a:r>
              <a:rPr lang="en-IN" dirty="0"/>
              <a:t> </a:t>
            </a:r>
            <a:r>
              <a:rPr lang="en-IN" dirty="0">
                <a:solidFill>
                  <a:srgbClr val="DD4A68"/>
                </a:solidFill>
              </a:rPr>
              <a:t>main</a:t>
            </a:r>
            <a:r>
              <a:rPr lang="en-IN" dirty="0">
                <a:solidFill>
                  <a:srgbClr val="999999"/>
                </a:solidFill>
              </a:rPr>
              <a:t>(</a:t>
            </a:r>
            <a:r>
              <a:rPr lang="en-IN" dirty="0">
                <a:solidFill>
                  <a:srgbClr val="DD4A68"/>
                </a:solidFill>
              </a:rPr>
              <a:t>String</a:t>
            </a:r>
            <a:r>
              <a:rPr lang="en-IN" dirty="0">
                <a:solidFill>
                  <a:srgbClr val="999999"/>
                </a:solidFill>
              </a:rPr>
              <a:t>[]</a:t>
            </a:r>
            <a:r>
              <a:rPr lang="en-IN" dirty="0"/>
              <a:t> </a:t>
            </a:r>
            <a:r>
              <a:rPr lang="en-IN" dirty="0" err="1"/>
              <a:t>args</a:t>
            </a:r>
            <a:r>
              <a:rPr lang="en-IN" dirty="0">
                <a:solidFill>
                  <a:srgbClr val="999999"/>
                </a:solidFill>
              </a:rPr>
              <a:t>)</a:t>
            </a:r>
            <a:r>
              <a:rPr lang="en-IN" dirty="0"/>
              <a:t> </a:t>
            </a:r>
            <a:r>
              <a:rPr lang="en-IN" dirty="0">
                <a:solidFill>
                  <a:srgbClr val="999999"/>
                </a:solidFill>
              </a:rPr>
              <a:t>{</a:t>
            </a:r>
            <a:r>
              <a:rPr lang="en-IN" dirty="0"/>
              <a:t> </a:t>
            </a:r>
            <a:r>
              <a:rPr lang="en-IN" dirty="0">
                <a:solidFill>
                  <a:srgbClr val="DD4A68"/>
                </a:solidFill>
              </a:rPr>
              <a:t>Integer</a:t>
            </a:r>
            <a:r>
              <a:rPr lang="en-IN" dirty="0"/>
              <a:t> </a:t>
            </a:r>
            <a:r>
              <a:rPr lang="en-IN" dirty="0" err="1"/>
              <a:t>myInt</a:t>
            </a:r>
            <a:r>
              <a:rPr lang="en-IN" dirty="0"/>
              <a:t> </a:t>
            </a:r>
            <a:r>
              <a:rPr lang="en-IN" dirty="0">
                <a:solidFill>
                  <a:srgbClr val="9A6E3A"/>
                </a:solidFill>
              </a:rPr>
              <a:t>=</a:t>
            </a:r>
            <a:r>
              <a:rPr lang="en-IN" dirty="0"/>
              <a:t> </a:t>
            </a:r>
            <a:r>
              <a:rPr lang="en-IN" dirty="0">
                <a:solidFill>
                  <a:srgbClr val="990055"/>
                </a:solidFill>
              </a:rPr>
              <a:t>5</a:t>
            </a:r>
            <a:r>
              <a:rPr lang="en-IN" dirty="0">
                <a:solidFill>
                  <a:srgbClr val="999999"/>
                </a:solidFill>
              </a:rPr>
              <a:t>;</a:t>
            </a:r>
            <a:r>
              <a:rPr lang="en-IN" dirty="0"/>
              <a:t> </a:t>
            </a:r>
            <a:r>
              <a:rPr lang="en-IN" dirty="0">
                <a:solidFill>
                  <a:srgbClr val="DD4A68"/>
                </a:solidFill>
              </a:rPr>
              <a:t>Double</a:t>
            </a:r>
            <a:r>
              <a:rPr lang="en-IN" dirty="0"/>
              <a:t> </a:t>
            </a:r>
            <a:r>
              <a:rPr lang="en-IN" dirty="0" err="1"/>
              <a:t>myDouble</a:t>
            </a:r>
            <a:r>
              <a:rPr lang="en-IN" dirty="0"/>
              <a:t> </a:t>
            </a:r>
            <a:r>
              <a:rPr lang="en-IN" dirty="0">
                <a:solidFill>
                  <a:srgbClr val="9A6E3A"/>
                </a:solidFill>
              </a:rPr>
              <a:t>=</a:t>
            </a:r>
            <a:r>
              <a:rPr lang="en-IN" dirty="0"/>
              <a:t> </a:t>
            </a:r>
            <a:r>
              <a:rPr lang="en-IN" dirty="0">
                <a:solidFill>
                  <a:srgbClr val="990055"/>
                </a:solidFill>
              </a:rPr>
              <a:t>5.99</a:t>
            </a:r>
            <a:r>
              <a:rPr lang="en-IN" dirty="0">
                <a:solidFill>
                  <a:srgbClr val="999999"/>
                </a:solidFill>
              </a:rPr>
              <a:t>;</a:t>
            </a:r>
            <a:r>
              <a:rPr lang="en-IN" dirty="0"/>
              <a:t> </a:t>
            </a:r>
            <a:r>
              <a:rPr lang="en-IN" dirty="0">
                <a:solidFill>
                  <a:srgbClr val="DD4A68"/>
                </a:solidFill>
              </a:rPr>
              <a:t>Character</a:t>
            </a:r>
            <a:r>
              <a:rPr lang="en-IN" dirty="0"/>
              <a:t> </a:t>
            </a:r>
            <a:r>
              <a:rPr lang="en-IN" dirty="0" err="1"/>
              <a:t>myChar</a:t>
            </a:r>
            <a:r>
              <a:rPr lang="en-IN" dirty="0"/>
              <a:t> </a:t>
            </a:r>
            <a:r>
              <a:rPr lang="en-IN" dirty="0">
                <a:solidFill>
                  <a:srgbClr val="9A6E3A"/>
                </a:solidFill>
              </a:rPr>
              <a:t>=</a:t>
            </a:r>
            <a:r>
              <a:rPr lang="en-IN" dirty="0"/>
              <a:t> </a:t>
            </a:r>
            <a:r>
              <a:rPr lang="en-IN" dirty="0">
                <a:solidFill>
                  <a:srgbClr val="669900"/>
                </a:solidFill>
              </a:rPr>
              <a:t>'A'</a:t>
            </a:r>
            <a:r>
              <a:rPr lang="en-IN" dirty="0">
                <a:solidFill>
                  <a:srgbClr val="999999"/>
                </a:solidFill>
              </a:rPr>
              <a:t>;</a:t>
            </a:r>
            <a:r>
              <a:rPr lang="en-IN" dirty="0"/>
              <a:t> </a:t>
            </a:r>
            <a:r>
              <a:rPr lang="en-IN" dirty="0" err="1">
                <a:solidFill>
                  <a:srgbClr val="DD4A68"/>
                </a:solidFill>
              </a:rPr>
              <a:t>System</a:t>
            </a:r>
            <a:r>
              <a:rPr lang="en-IN" dirty="0" err="1">
                <a:solidFill>
                  <a:srgbClr val="999999"/>
                </a:solidFill>
              </a:rPr>
              <a:t>.</a:t>
            </a:r>
            <a:r>
              <a:rPr lang="en-IN" dirty="0" err="1"/>
              <a:t>out</a:t>
            </a:r>
            <a:r>
              <a:rPr lang="en-IN" dirty="0" err="1">
                <a:solidFill>
                  <a:srgbClr val="999999"/>
                </a:solidFill>
              </a:rPr>
              <a:t>.</a:t>
            </a:r>
            <a:r>
              <a:rPr lang="en-IN" dirty="0" err="1">
                <a:solidFill>
                  <a:srgbClr val="DD4A68"/>
                </a:solidFill>
              </a:rPr>
              <a:t>println</a:t>
            </a:r>
            <a:r>
              <a:rPr lang="en-IN" dirty="0">
                <a:solidFill>
                  <a:srgbClr val="999999"/>
                </a:solidFill>
              </a:rPr>
              <a:t>(</a:t>
            </a:r>
            <a:r>
              <a:rPr lang="en-IN" dirty="0" err="1"/>
              <a:t>myInt</a:t>
            </a:r>
            <a:r>
              <a:rPr lang="en-IN" dirty="0" err="1">
                <a:solidFill>
                  <a:srgbClr val="999999"/>
                </a:solidFill>
              </a:rPr>
              <a:t>.</a:t>
            </a:r>
            <a:r>
              <a:rPr lang="en-IN" dirty="0" err="1">
                <a:solidFill>
                  <a:srgbClr val="DD4A68"/>
                </a:solidFill>
              </a:rPr>
              <a:t>intValue</a:t>
            </a:r>
            <a:r>
              <a:rPr lang="en-IN" dirty="0">
                <a:solidFill>
                  <a:srgbClr val="999999"/>
                </a:solidFill>
              </a:rPr>
              <a:t>());</a:t>
            </a:r>
            <a:r>
              <a:rPr lang="en-IN" dirty="0"/>
              <a:t> </a:t>
            </a:r>
            <a:r>
              <a:rPr lang="en-IN" dirty="0" err="1">
                <a:solidFill>
                  <a:srgbClr val="DD4A68"/>
                </a:solidFill>
              </a:rPr>
              <a:t>System</a:t>
            </a:r>
            <a:r>
              <a:rPr lang="en-IN" dirty="0" err="1">
                <a:solidFill>
                  <a:srgbClr val="999999"/>
                </a:solidFill>
              </a:rPr>
              <a:t>.</a:t>
            </a:r>
            <a:r>
              <a:rPr lang="en-IN" dirty="0" err="1"/>
              <a:t>out</a:t>
            </a:r>
            <a:r>
              <a:rPr lang="en-IN" dirty="0" err="1">
                <a:solidFill>
                  <a:srgbClr val="999999"/>
                </a:solidFill>
              </a:rPr>
              <a:t>.</a:t>
            </a:r>
            <a:r>
              <a:rPr lang="en-IN" dirty="0" err="1">
                <a:solidFill>
                  <a:srgbClr val="DD4A68"/>
                </a:solidFill>
              </a:rPr>
              <a:t>println</a:t>
            </a:r>
            <a:r>
              <a:rPr lang="en-IN" dirty="0">
                <a:solidFill>
                  <a:srgbClr val="999999"/>
                </a:solidFill>
              </a:rPr>
              <a:t>(</a:t>
            </a:r>
            <a:r>
              <a:rPr lang="en-IN" dirty="0" err="1"/>
              <a:t>myDouble</a:t>
            </a:r>
            <a:r>
              <a:rPr lang="en-IN" dirty="0" err="1">
                <a:solidFill>
                  <a:srgbClr val="999999"/>
                </a:solidFill>
              </a:rPr>
              <a:t>.</a:t>
            </a:r>
            <a:r>
              <a:rPr lang="en-IN" dirty="0" err="1">
                <a:solidFill>
                  <a:srgbClr val="DD4A68"/>
                </a:solidFill>
              </a:rPr>
              <a:t>doubleValue</a:t>
            </a:r>
            <a:r>
              <a:rPr lang="en-IN" dirty="0">
                <a:solidFill>
                  <a:srgbClr val="999999"/>
                </a:solidFill>
              </a:rPr>
              <a:t>());</a:t>
            </a:r>
            <a:r>
              <a:rPr lang="en-IN" dirty="0"/>
              <a:t> </a:t>
            </a:r>
            <a:r>
              <a:rPr lang="en-IN" dirty="0" err="1">
                <a:solidFill>
                  <a:srgbClr val="DD4A68"/>
                </a:solidFill>
              </a:rPr>
              <a:t>System</a:t>
            </a:r>
            <a:r>
              <a:rPr lang="en-IN" dirty="0" err="1">
                <a:solidFill>
                  <a:srgbClr val="999999"/>
                </a:solidFill>
              </a:rPr>
              <a:t>.</a:t>
            </a:r>
            <a:r>
              <a:rPr lang="en-IN" dirty="0" err="1"/>
              <a:t>out</a:t>
            </a:r>
            <a:r>
              <a:rPr lang="en-IN" dirty="0" err="1">
                <a:solidFill>
                  <a:srgbClr val="999999"/>
                </a:solidFill>
              </a:rPr>
              <a:t>.</a:t>
            </a:r>
            <a:r>
              <a:rPr lang="en-IN" dirty="0" err="1">
                <a:solidFill>
                  <a:srgbClr val="DD4A68"/>
                </a:solidFill>
              </a:rPr>
              <a:t>println</a:t>
            </a:r>
            <a:r>
              <a:rPr lang="en-IN" dirty="0">
                <a:solidFill>
                  <a:srgbClr val="999999"/>
                </a:solidFill>
              </a:rPr>
              <a:t>(</a:t>
            </a:r>
            <a:r>
              <a:rPr lang="en-IN" dirty="0" err="1"/>
              <a:t>myChar</a:t>
            </a:r>
            <a:r>
              <a:rPr lang="en-IN" dirty="0" err="1">
                <a:solidFill>
                  <a:srgbClr val="999999"/>
                </a:solidFill>
              </a:rPr>
              <a:t>.</a:t>
            </a:r>
            <a:r>
              <a:rPr lang="en-IN" dirty="0" err="1">
                <a:solidFill>
                  <a:srgbClr val="DD4A68"/>
                </a:solidFill>
              </a:rPr>
              <a:t>charValue</a:t>
            </a:r>
            <a:r>
              <a:rPr lang="en-IN" dirty="0">
                <a:solidFill>
                  <a:srgbClr val="999999"/>
                </a:solidFill>
              </a:rPr>
              <a:t>());</a:t>
            </a:r>
            <a:r>
              <a:rPr lang="en-IN" dirty="0"/>
              <a:t> </a:t>
            </a:r>
            <a:r>
              <a:rPr lang="en-IN" dirty="0">
                <a:solidFill>
                  <a:srgbClr val="999999"/>
                </a:solidFill>
              </a:rPr>
              <a:t>}</a:t>
            </a:r>
            <a:r>
              <a:rPr lang="en-IN" dirty="0"/>
              <a:t> </a:t>
            </a:r>
            <a:r>
              <a:rPr lang="en-IN" dirty="0">
                <a:solidFill>
                  <a:srgbClr val="999999"/>
                </a:solidFill>
              </a:rPr>
              <a:t>}</a:t>
            </a:r>
            <a:endParaRPr lang="en-IN" dirty="0"/>
          </a:p>
        </p:txBody>
      </p:sp>
    </p:spTree>
    <p:extLst>
      <p:ext uri="{BB962C8B-B14F-4D97-AF65-F5344CB8AC3E}">
        <p14:creationId xmlns:p14="http://schemas.microsoft.com/office/powerpoint/2010/main" val="3056755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1583</TotalTime>
  <Words>1168</Words>
  <Application>Microsoft Office PowerPoint</Application>
  <PresentationFormat>On-screen Show (4:3)</PresentationFormat>
  <Paragraphs>283</Paragraphs>
  <Slides>47</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Office Theme</vt:lpstr>
      <vt:lpstr>Document</vt:lpstr>
      <vt:lpstr>Day8 </vt:lpstr>
      <vt:lpstr>Boxing,Unboxing</vt:lpstr>
      <vt:lpstr>Parent and Sub class  UpCasting and Downcasting</vt:lpstr>
      <vt:lpstr>JDK vs JRE vs JVM</vt:lpstr>
      <vt:lpstr>Wrapper Classes</vt:lpstr>
      <vt:lpstr>Wrapper Class</vt:lpstr>
      <vt:lpstr>Wrapper</vt:lpstr>
      <vt:lpstr>How to create Wrapper?</vt:lpstr>
      <vt:lpstr>Methods on Wrapper</vt:lpstr>
      <vt:lpstr>toString()</vt:lpstr>
      <vt:lpstr>Generics</vt:lpstr>
      <vt:lpstr>Generics</vt:lpstr>
      <vt:lpstr>Generics</vt:lpstr>
      <vt:lpstr>Generics</vt:lpstr>
      <vt:lpstr>Generics</vt:lpstr>
      <vt:lpstr>Generics </vt:lpstr>
      <vt:lpstr>Generics</vt:lpstr>
      <vt:lpstr>Collections</vt:lpstr>
      <vt:lpstr>Collections</vt:lpstr>
      <vt:lpstr>Collections</vt:lpstr>
      <vt:lpstr>Collections</vt:lpstr>
      <vt:lpstr>What is a Collection? </vt:lpstr>
      <vt:lpstr>Collection</vt:lpstr>
      <vt:lpstr>Collection</vt:lpstr>
      <vt:lpstr>Collection – java.util</vt:lpstr>
      <vt:lpstr>How to Use Java Collections Framework? </vt:lpstr>
      <vt:lpstr>Collection</vt:lpstr>
      <vt:lpstr>Collection</vt:lpstr>
      <vt:lpstr>Map</vt:lpstr>
      <vt:lpstr>1. Overview of List Collection</vt:lpstr>
      <vt:lpstr>List</vt:lpstr>
      <vt:lpstr>List</vt:lpstr>
      <vt:lpstr>List</vt:lpstr>
      <vt:lpstr>List</vt:lpstr>
      <vt:lpstr>FP</vt:lpstr>
      <vt:lpstr>Functional Programming</vt:lpstr>
      <vt:lpstr>FP</vt:lpstr>
      <vt:lpstr>FP in Java</vt:lpstr>
      <vt:lpstr>Pure Functions </vt:lpstr>
      <vt:lpstr>Pure vs Non-pure (state)</vt:lpstr>
      <vt:lpstr>Higher Order Functions </vt:lpstr>
      <vt:lpstr>Interface</vt:lpstr>
      <vt:lpstr>No State</vt:lpstr>
      <vt:lpstr>Rules</vt:lpstr>
      <vt:lpstr>Functional Programming - Currying</vt:lpstr>
      <vt:lpstr>FP</vt:lpstr>
      <vt:lpstr>Functional Interface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Day8 </dc:title>
  <dc:creator>Admin</dc:creator>
  <cp:lastModifiedBy>Admin</cp:lastModifiedBy>
  <cp:revision>34</cp:revision>
  <dcterms:created xsi:type="dcterms:W3CDTF">2006-08-16T00:00:00Z</dcterms:created>
  <dcterms:modified xsi:type="dcterms:W3CDTF">2022-08-19T11:43:07Z</dcterms:modified>
</cp:coreProperties>
</file>