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58" r:id="rId4"/>
    <p:sldId id="269" r:id="rId5"/>
    <p:sldId id="260" r:id="rId6"/>
    <p:sldId id="268" r:id="rId7"/>
    <p:sldId id="261" r:id="rId8"/>
    <p:sldId id="262" r:id="rId9"/>
    <p:sldId id="270" r:id="rId10"/>
    <p:sldId id="259" r:id="rId11"/>
    <p:sldId id="264" r:id="rId12"/>
    <p:sldId id="265" r:id="rId13"/>
    <p:sldId id="271" r:id="rId14"/>
    <p:sldId id="266" r:id="rId15"/>
    <p:sldId id="263" r:id="rId16"/>
    <p:sldId id="272" r:id="rId17"/>
    <p:sldId id="273" r:id="rId18"/>
    <p:sldId id="274" r:id="rId19"/>
    <p:sldId id="275" r:id="rId20"/>
    <p:sldId id="277" r:id="rId21"/>
    <p:sldId id="276" r:id="rId22"/>
    <p:sldId id="278" r:id="rId23"/>
    <p:sldId id="279" r:id="rId24"/>
    <p:sldId id="281" r:id="rId25"/>
    <p:sldId id="267" r:id="rId26"/>
    <p:sldId id="280" r:id="rId27"/>
    <p:sldId id="282" r:id="rId28"/>
    <p:sldId id="283" r:id="rId29"/>
    <p:sldId id="284" r:id="rId30"/>
    <p:sldId id="285" r:id="rId31"/>
    <p:sldId id="286" r:id="rId32"/>
    <p:sldId id="287" r:id="rId33"/>
    <p:sldId id="288" r:id="rId34"/>
    <p:sldId id="289" r:id="rId35"/>
    <p:sldId id="291" r:id="rId36"/>
    <p:sldId id="292" r:id="rId37"/>
    <p:sldId id="290"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2F0B12-A392-4E76-89AC-7743F832F480}" type="datetimeFigureOut">
              <a:rPr lang="en-IN" smtClean="0"/>
              <a:t>18-08-2022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9D9FE6-9376-43EC-9867-0DF6417D21CA}" type="slidenum">
              <a:rPr lang="en-IN" smtClean="0"/>
              <a:t>‹#›</a:t>
            </a:fld>
            <a:endParaRPr lang="en-IN"/>
          </a:p>
        </p:txBody>
      </p:sp>
    </p:spTree>
    <p:extLst>
      <p:ext uri="{BB962C8B-B14F-4D97-AF65-F5344CB8AC3E}">
        <p14:creationId xmlns:p14="http://schemas.microsoft.com/office/powerpoint/2010/main" val="4195710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https://www.baeldung.com/java-hashcode</a:t>
            </a:r>
            <a:endParaRPr lang="en-IN" dirty="0"/>
          </a:p>
        </p:txBody>
      </p:sp>
      <p:sp>
        <p:nvSpPr>
          <p:cNvPr id="4" name="Slide Number Placeholder 3"/>
          <p:cNvSpPr>
            <a:spLocks noGrp="1"/>
          </p:cNvSpPr>
          <p:nvPr>
            <p:ph type="sldNum" sz="quarter" idx="10"/>
          </p:nvPr>
        </p:nvSpPr>
        <p:spPr/>
        <p:txBody>
          <a:bodyPr/>
          <a:lstStyle/>
          <a:p>
            <a:fld id="{FC9D9FE6-9376-43EC-9867-0DF6417D21CA}" type="slidenum">
              <a:rPr lang="en-IN" smtClean="0"/>
              <a:t>22</a:t>
            </a:fld>
            <a:endParaRPr lang="en-IN"/>
          </a:p>
        </p:txBody>
      </p:sp>
    </p:spTree>
    <p:extLst>
      <p:ext uri="{BB962C8B-B14F-4D97-AF65-F5344CB8AC3E}">
        <p14:creationId xmlns:p14="http://schemas.microsoft.com/office/powerpoint/2010/main" val="4264553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C9D9FE6-9376-43EC-9867-0DF6417D21CA}" type="slidenum">
              <a:rPr lang="en-IN" smtClean="0"/>
              <a:t>37</a:t>
            </a:fld>
            <a:endParaRPr lang="en-IN"/>
          </a:p>
        </p:txBody>
      </p:sp>
    </p:spTree>
    <p:extLst>
      <p:ext uri="{BB962C8B-B14F-4D97-AF65-F5344CB8AC3E}">
        <p14:creationId xmlns:p14="http://schemas.microsoft.com/office/powerpoint/2010/main" val="3063751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codejava.net/java-core/collections/what-is-java-collections-framework"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rads.stackoverflow.com/amzn/click/com/0321356683"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ocs.oracle.com/javase/7/docs/api/java/lang/Character.html#toString()" TargetMode="External"/><Relationship Id="rId2" Type="http://schemas.openxmlformats.org/officeDocument/2006/relationships/hyperlink" Target="https://docs.oracle.com/javase/7/docs/api/java/lang/Object.html#toString()" TargetMode="External"/><Relationship Id="rId1" Type="http://schemas.openxmlformats.org/officeDocument/2006/relationships/slideLayout" Target="../slideLayouts/slideLayout2.xml"/><Relationship Id="rId4" Type="http://schemas.openxmlformats.org/officeDocument/2006/relationships/hyperlink" Target="https://docs.oracle.com/javase/7/docs/api/java/util/Calendar.html"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baeldung.com/java-hashcode"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refactoring.guru/gof-book"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refactoring.guru/design-patterns/catalo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Day 9</a:t>
            </a:r>
            <a:endParaRPr lang="en-IN" dirty="0"/>
          </a:p>
        </p:txBody>
      </p:sp>
      <p:sp>
        <p:nvSpPr>
          <p:cNvPr id="3" name="Subtitle 2"/>
          <p:cNvSpPr>
            <a:spLocks noGrp="1"/>
          </p:cNvSpPr>
          <p:nvPr>
            <p:ph type="subTitle" idx="1"/>
          </p:nvPr>
        </p:nvSpPr>
        <p:spPr/>
        <p:txBody>
          <a:bodyPr/>
          <a:lstStyle/>
          <a:p>
            <a:r>
              <a:rPr lang="en-US" dirty="0" smtClean="0"/>
              <a:t>Design Patterns, Collection Framework – 2</a:t>
            </a:r>
            <a:r>
              <a:rPr lang="en-US" baseline="30000" dirty="0" smtClean="0"/>
              <a:t>nd</a:t>
            </a:r>
            <a:r>
              <a:rPr lang="en-US" dirty="0" smtClean="0"/>
              <a:t> session, Functional </a:t>
            </a:r>
            <a:r>
              <a:rPr lang="en-US" dirty="0" err="1" smtClean="0"/>
              <a:t>Programmming</a:t>
            </a:r>
            <a:r>
              <a:rPr lang="en-US" smtClean="0"/>
              <a:t>, Log4J</a:t>
            </a:r>
            <a:endParaRPr lang="en-IN"/>
          </a:p>
        </p:txBody>
      </p:sp>
    </p:spTree>
    <p:extLst>
      <p:ext uri="{BB962C8B-B14F-4D97-AF65-F5344CB8AC3E}">
        <p14:creationId xmlns:p14="http://schemas.microsoft.com/office/powerpoint/2010/main" val="514589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 2nd session - Set</a:t>
            </a:r>
            <a:endParaRPr lang="en-IN"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28887" y="2758281"/>
            <a:ext cx="4086225"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7463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 2nd session</a:t>
            </a:r>
            <a:endParaRPr lang="en-IN" dirty="0"/>
          </a:p>
        </p:txBody>
      </p:sp>
      <p:sp>
        <p:nvSpPr>
          <p:cNvPr id="3" name="Content Placeholder 2"/>
          <p:cNvSpPr>
            <a:spLocks noGrp="1"/>
          </p:cNvSpPr>
          <p:nvPr>
            <p:ph idx="1"/>
          </p:nvPr>
        </p:nvSpPr>
        <p:spPr/>
        <p:txBody>
          <a:bodyPr>
            <a:normAutofit lnSpcReduction="10000"/>
          </a:bodyPr>
          <a:lstStyle/>
          <a:p>
            <a:r>
              <a:rPr lang="en-US" dirty="0" smtClean="0"/>
              <a:t>Set</a:t>
            </a:r>
          </a:p>
          <a:p>
            <a:endParaRPr lang="en-US" dirty="0"/>
          </a:p>
          <a:p>
            <a:r>
              <a:rPr lang="en-US" dirty="0"/>
              <a:t>The following characteristics differentiate a Set collection from others in the </a:t>
            </a:r>
            <a:r>
              <a:rPr lang="en-US" dirty="0">
                <a:hlinkClick r:id="rId2"/>
              </a:rPr>
              <a:t>Java Collections framework</a:t>
            </a:r>
            <a:r>
              <a:rPr lang="en-US" dirty="0"/>
              <a:t>:</a:t>
            </a:r>
          </a:p>
          <a:p>
            <a:r>
              <a:rPr lang="en-US" dirty="0"/>
              <a:t>Duplicate elements are not allowed.</a:t>
            </a:r>
          </a:p>
          <a:p>
            <a:r>
              <a:rPr lang="en-US" dirty="0"/>
              <a:t>Elements are not stored in order. That means you cannot expect elements sorted in any order when iterating over elements of a Set.</a:t>
            </a:r>
          </a:p>
          <a:p>
            <a:endParaRPr lang="en-IN" dirty="0"/>
          </a:p>
        </p:txBody>
      </p:sp>
    </p:spTree>
    <p:extLst>
      <p:ext uri="{BB962C8B-B14F-4D97-AF65-F5344CB8AC3E}">
        <p14:creationId xmlns:p14="http://schemas.microsoft.com/office/powerpoint/2010/main" val="786808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 2nd session</a:t>
            </a:r>
            <a:endParaRPr lang="en-IN" dirty="0"/>
          </a:p>
        </p:txBody>
      </p:sp>
      <p:sp>
        <p:nvSpPr>
          <p:cNvPr id="3" name="Content Placeholder 2"/>
          <p:cNvSpPr>
            <a:spLocks noGrp="1"/>
          </p:cNvSpPr>
          <p:nvPr>
            <p:ph idx="1"/>
          </p:nvPr>
        </p:nvSpPr>
        <p:spPr/>
        <p:txBody>
          <a:bodyPr/>
          <a:lstStyle/>
          <a:p>
            <a:r>
              <a:rPr lang="en-US" b="1" dirty="0"/>
              <a:t>Why and When Use Sets?</a:t>
            </a:r>
          </a:p>
          <a:p>
            <a:r>
              <a:rPr lang="en-US" dirty="0"/>
              <a:t>Based on the characteristics, consider using a Set collection when:</a:t>
            </a:r>
          </a:p>
          <a:p>
            <a:r>
              <a:rPr lang="en-US" dirty="0"/>
              <a:t>You want to store elements distinctly without duplication, or unique elements.</a:t>
            </a:r>
          </a:p>
          <a:p>
            <a:r>
              <a:rPr lang="en-US" dirty="0"/>
              <a:t>You don’t care about the order of elements.</a:t>
            </a:r>
          </a:p>
          <a:p>
            <a:endParaRPr lang="en-IN" dirty="0"/>
          </a:p>
        </p:txBody>
      </p:sp>
    </p:spTree>
    <p:extLst>
      <p:ext uri="{BB962C8B-B14F-4D97-AF65-F5344CB8AC3E}">
        <p14:creationId xmlns:p14="http://schemas.microsoft.com/office/powerpoint/2010/main" val="152010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a:t>
            </a:r>
            <a:endParaRPr lang="en-IN"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0874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 2nd session</a:t>
            </a:r>
            <a:endParaRPr lang="en-IN" dirty="0"/>
          </a:p>
        </p:txBody>
      </p:sp>
      <p:sp>
        <p:nvSpPr>
          <p:cNvPr id="3" name="Content Placeholder 2"/>
          <p:cNvSpPr>
            <a:spLocks noGrp="1"/>
          </p:cNvSpPr>
          <p:nvPr>
            <p:ph idx="1"/>
          </p:nvPr>
        </p:nvSpPr>
        <p:spPr/>
        <p:txBody>
          <a:bodyPr>
            <a:normAutofit fontScale="85000" lnSpcReduction="20000"/>
          </a:bodyPr>
          <a:lstStyle/>
          <a:p>
            <a:r>
              <a:rPr lang="en-US" b="1" dirty="0" err="1"/>
              <a:t>HashSet</a:t>
            </a:r>
            <a:r>
              <a:rPr lang="en-US" dirty="0"/>
              <a:t>: is the best-performing implementation and is a widely-used Set implementation. It represents the core characteristics of sets: no duplication and unordered.</a:t>
            </a:r>
          </a:p>
          <a:p>
            <a:r>
              <a:rPr lang="en-US" b="1" dirty="0" err="1"/>
              <a:t>LinkedHashSet</a:t>
            </a:r>
            <a:r>
              <a:rPr lang="en-US" dirty="0"/>
              <a:t>: This implementation orders its elements based on </a:t>
            </a:r>
            <a:r>
              <a:rPr lang="en-US" b="1" dirty="0"/>
              <a:t>insertion</a:t>
            </a:r>
            <a:r>
              <a:rPr lang="en-US" dirty="0"/>
              <a:t> order. So consider using a </a:t>
            </a:r>
            <a:r>
              <a:rPr lang="en-US" dirty="0" err="1"/>
              <a:t>LinkedHashSet</a:t>
            </a:r>
            <a:r>
              <a:rPr lang="en-US" dirty="0"/>
              <a:t> when you want to store unique elements in order.</a:t>
            </a:r>
          </a:p>
          <a:p>
            <a:r>
              <a:rPr lang="en-US" b="1" dirty="0" err="1"/>
              <a:t>TreeSet</a:t>
            </a:r>
            <a:r>
              <a:rPr lang="en-US" dirty="0"/>
              <a:t>: This implementation orders its elements based on their values, either by their </a:t>
            </a:r>
            <a:r>
              <a:rPr lang="en-US" b="1" dirty="0"/>
              <a:t>natural </a:t>
            </a:r>
            <a:r>
              <a:rPr lang="en-US" b="1" dirty="0" smtClean="0"/>
              <a:t>ordering/values</a:t>
            </a:r>
            <a:r>
              <a:rPr lang="en-US" dirty="0" smtClean="0"/>
              <a:t>, </a:t>
            </a:r>
            <a:r>
              <a:rPr lang="en-US" dirty="0"/>
              <a:t>or by a Comparator provided at creation time.</a:t>
            </a:r>
          </a:p>
          <a:p>
            <a:endParaRPr lang="en-IN" dirty="0"/>
          </a:p>
        </p:txBody>
      </p:sp>
    </p:spTree>
    <p:extLst>
      <p:ext uri="{BB962C8B-B14F-4D97-AF65-F5344CB8AC3E}">
        <p14:creationId xmlns:p14="http://schemas.microsoft.com/office/powerpoint/2010/main" val="3757074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IN" dirty="0"/>
          </a:p>
        </p:txBody>
      </p:sp>
      <p:sp>
        <p:nvSpPr>
          <p:cNvPr id="3" name="Content Placeholder 2"/>
          <p:cNvSpPr>
            <a:spLocks noGrp="1"/>
          </p:cNvSpPr>
          <p:nvPr>
            <p:ph idx="1"/>
          </p:nvPr>
        </p:nvSpPr>
        <p:spPr/>
        <p:txBody>
          <a:bodyPr>
            <a:normAutofit lnSpcReduction="10000"/>
          </a:bodyPr>
          <a:lstStyle/>
          <a:p>
            <a:r>
              <a:rPr lang="en-IN" b="1" dirty="0"/>
              <a:t>Creating a new Set</a:t>
            </a:r>
          </a:p>
          <a:p>
            <a:r>
              <a:rPr lang="en-US" dirty="0" smtClean="0"/>
              <a:t>Trick to remove duplicate in other non-set collection</a:t>
            </a:r>
          </a:p>
          <a:p>
            <a:r>
              <a:rPr lang="en-US" dirty="0" smtClean="0"/>
              <a:t>Subset </a:t>
            </a:r>
            <a:r>
              <a:rPr lang="en-US" dirty="0" err="1" smtClean="0"/>
              <a:t>opn</a:t>
            </a:r>
            <a:r>
              <a:rPr lang="en-US" dirty="0" smtClean="0"/>
              <a:t>:</a:t>
            </a:r>
          </a:p>
          <a:p>
            <a:r>
              <a:rPr lang="en-IN" b="1" dirty="0" err="1" smtClean="0"/>
              <a:t>containsAll</a:t>
            </a:r>
            <a:endParaRPr lang="en-IN" b="1" dirty="0" smtClean="0"/>
          </a:p>
          <a:p>
            <a:r>
              <a:rPr lang="en-IN" b="1" dirty="0" err="1" smtClean="0"/>
              <a:t>addAll</a:t>
            </a:r>
            <a:endParaRPr lang="en-IN" b="1" dirty="0" smtClean="0"/>
          </a:p>
          <a:p>
            <a:r>
              <a:rPr lang="en-IN" dirty="0" err="1" smtClean="0"/>
              <a:t>retainAll</a:t>
            </a:r>
            <a:endParaRPr lang="en-IN" dirty="0" smtClean="0"/>
          </a:p>
          <a:p>
            <a:r>
              <a:rPr lang="en-US" dirty="0" err="1" smtClean="0"/>
              <a:t>removeAll</a:t>
            </a:r>
            <a:endParaRPr lang="en-IN" dirty="0"/>
          </a:p>
        </p:txBody>
      </p:sp>
    </p:spTree>
    <p:extLst>
      <p:ext uri="{BB962C8B-B14F-4D97-AF65-F5344CB8AC3E}">
        <p14:creationId xmlns:p14="http://schemas.microsoft.com/office/powerpoint/2010/main" val="3742459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a:t>
            </a:r>
            <a:endParaRPr lang="en-IN" dirty="0"/>
          </a:p>
        </p:txBody>
      </p:sp>
      <p:sp>
        <p:nvSpPr>
          <p:cNvPr id="3" name="Content Placeholder 2"/>
          <p:cNvSpPr>
            <a:spLocks noGrp="1"/>
          </p:cNvSpPr>
          <p:nvPr>
            <p:ph idx="1"/>
          </p:nvPr>
        </p:nvSpPr>
        <p:spPr/>
        <p:txBody>
          <a:bodyPr/>
          <a:lstStyle/>
          <a:p>
            <a:r>
              <a:rPr lang="en-US" dirty="0"/>
              <a:t>A </a:t>
            </a:r>
            <a:r>
              <a:rPr lang="en-US" b="1" dirty="0"/>
              <a:t>Map </a:t>
            </a:r>
            <a:r>
              <a:rPr lang="en-US" dirty="0"/>
              <a:t>is an object that maps keys to values, or is a collection of attribute-value pairs. It models the function abstraction in mathematics. The following picture illustrates a map</a:t>
            </a:r>
            <a:r>
              <a:rPr lang="en-US" dirty="0" smtClean="0"/>
              <a:t>:</a:t>
            </a:r>
          </a:p>
          <a:p>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162425"/>
            <a:ext cx="5095875"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56526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Maps</a:t>
            </a:r>
            <a:endParaRPr lang="en-IN"/>
          </a:p>
        </p:txBody>
      </p:sp>
      <p:sp>
        <p:nvSpPr>
          <p:cNvPr id="3" name="Content Placeholder 2"/>
          <p:cNvSpPr>
            <a:spLocks noGrp="1"/>
          </p:cNvSpPr>
          <p:nvPr>
            <p:ph idx="1"/>
          </p:nvPr>
        </p:nvSpPr>
        <p:spPr/>
        <p:txBody>
          <a:bodyPr>
            <a:normAutofit fontScale="70000" lnSpcReduction="20000"/>
          </a:bodyPr>
          <a:lstStyle/>
          <a:p>
            <a:r>
              <a:rPr lang="en-US" dirty="0"/>
              <a:t>A Map cannot contain duplicate keys and each key can map to at most one value. Some implementations allow null key and null value (</a:t>
            </a:r>
            <a:r>
              <a:rPr lang="en-US" dirty="0" err="1"/>
              <a:t>HashMap</a:t>
            </a:r>
            <a:r>
              <a:rPr lang="en-US" dirty="0"/>
              <a:t> and </a:t>
            </a:r>
            <a:r>
              <a:rPr lang="en-US" dirty="0" err="1"/>
              <a:t>LinkedHashMap</a:t>
            </a:r>
            <a:r>
              <a:rPr lang="en-US" dirty="0"/>
              <a:t>) but some does not (</a:t>
            </a:r>
            <a:r>
              <a:rPr lang="en-US" dirty="0" err="1"/>
              <a:t>TreeMap</a:t>
            </a:r>
            <a:r>
              <a:rPr lang="en-US" dirty="0" smtClean="0"/>
              <a:t>).</a:t>
            </a:r>
          </a:p>
          <a:p>
            <a:r>
              <a:rPr lang="en-US" b="1" dirty="0"/>
              <a:t>Why and When Use Maps:</a:t>
            </a:r>
          </a:p>
          <a:p>
            <a:r>
              <a:rPr lang="en-US" dirty="0"/>
              <a:t>Maps are perfectly for key-value association mapping such as </a:t>
            </a:r>
            <a:r>
              <a:rPr lang="en-US" b="1" dirty="0"/>
              <a:t>dictionaries</a:t>
            </a:r>
            <a:r>
              <a:rPr lang="en-US" dirty="0"/>
              <a:t>. Use Maps when you want to retrieve and update elements by keys, or perform lookups by keys. Some examples:</a:t>
            </a:r>
          </a:p>
          <a:p>
            <a:r>
              <a:rPr lang="en-US" dirty="0"/>
              <a:t>A map of error codes and their descriptions.</a:t>
            </a:r>
          </a:p>
          <a:p>
            <a:r>
              <a:rPr lang="en-US" dirty="0"/>
              <a:t>A map of zip codes and cities.</a:t>
            </a:r>
          </a:p>
          <a:p>
            <a:r>
              <a:rPr lang="en-US" dirty="0"/>
              <a:t>A map of managers and employees. Each manager (key) is associated with a list of employees (value) he manages.</a:t>
            </a:r>
          </a:p>
          <a:p>
            <a:r>
              <a:rPr lang="en-US" dirty="0"/>
              <a:t>A map of classes and students. Each class (key) is associated with a list of students (value).</a:t>
            </a:r>
          </a:p>
          <a:p>
            <a:endParaRPr lang="en-IN" dirty="0"/>
          </a:p>
        </p:txBody>
      </p:sp>
    </p:spTree>
    <p:extLst>
      <p:ext uri="{BB962C8B-B14F-4D97-AF65-F5344CB8AC3E}">
        <p14:creationId xmlns:p14="http://schemas.microsoft.com/office/powerpoint/2010/main" val="4074536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a:t>
            </a:r>
            <a:endParaRPr lang="en-IN" dirty="0"/>
          </a:p>
        </p:txBody>
      </p:sp>
      <p:sp>
        <p:nvSpPr>
          <p:cNvPr id="3" name="Content Placeholder 2"/>
          <p:cNvSpPr>
            <a:spLocks noGrp="1"/>
          </p:cNvSpPr>
          <p:nvPr>
            <p:ph idx="1"/>
          </p:nvPr>
        </p:nvSpPr>
        <p:spPr/>
        <p:txBody>
          <a:bodyPr>
            <a:normAutofit fontScale="55000" lnSpcReduction="20000"/>
          </a:bodyPr>
          <a:lstStyle/>
          <a:p>
            <a:r>
              <a:rPr lang="en-US" b="1" dirty="0" err="1"/>
              <a:t>HashMap</a:t>
            </a:r>
            <a:r>
              <a:rPr lang="en-US" dirty="0"/>
              <a:t>: this implementation uses a hash table as the underlying data structure. It implements all of the Map operations and allows null values and one null key. This class is roughly equivalent to </a:t>
            </a:r>
            <a:r>
              <a:rPr lang="en-US" dirty="0" err="1"/>
              <a:t>Hashtable</a:t>
            </a:r>
            <a:r>
              <a:rPr lang="en-US" dirty="0"/>
              <a:t> - a legacy data structure before Java Collections Framework, but it is not synchronized and permits nulls. </a:t>
            </a:r>
            <a:r>
              <a:rPr lang="en-US" dirty="0" err="1"/>
              <a:t>HashMap</a:t>
            </a:r>
            <a:r>
              <a:rPr lang="en-US" dirty="0"/>
              <a:t> does not guarantee the order of its key-value elements. Therefore, consider to use a </a:t>
            </a:r>
            <a:r>
              <a:rPr lang="en-US" dirty="0" err="1"/>
              <a:t>HashMap</a:t>
            </a:r>
            <a:r>
              <a:rPr lang="en-US" dirty="0"/>
              <a:t> when order does not matter and nulls are acceptable.  </a:t>
            </a:r>
          </a:p>
          <a:p>
            <a:r>
              <a:rPr lang="en-US" b="1" dirty="0" err="1"/>
              <a:t>LinkedHashMap</a:t>
            </a:r>
            <a:r>
              <a:rPr lang="en-US" dirty="0"/>
              <a:t>: this implementation uses a hash table and a linked list as the underlying data structures, thus the order of a </a:t>
            </a:r>
            <a:r>
              <a:rPr lang="en-US" dirty="0" err="1"/>
              <a:t>LinkedHashMap</a:t>
            </a:r>
            <a:r>
              <a:rPr lang="en-US" dirty="0"/>
              <a:t> is predictable, with insertion-order as the default order. This implementation also allows nulls like </a:t>
            </a:r>
            <a:r>
              <a:rPr lang="en-US" dirty="0" err="1"/>
              <a:t>HashMap</a:t>
            </a:r>
            <a:r>
              <a:rPr lang="en-US" dirty="0"/>
              <a:t>. So consider using a </a:t>
            </a:r>
            <a:r>
              <a:rPr lang="en-US" dirty="0" err="1"/>
              <a:t>LinkedHashMap</a:t>
            </a:r>
            <a:r>
              <a:rPr lang="en-US" dirty="0"/>
              <a:t> when you want a Map with its key-value pairs are sorted by their </a:t>
            </a:r>
            <a:r>
              <a:rPr lang="en-US" b="1" dirty="0"/>
              <a:t>insertion</a:t>
            </a:r>
            <a:r>
              <a:rPr lang="en-US" dirty="0"/>
              <a:t> order.  </a:t>
            </a:r>
          </a:p>
          <a:p>
            <a:r>
              <a:rPr lang="en-US" b="1" dirty="0" err="1"/>
              <a:t>TreeMap</a:t>
            </a:r>
            <a:r>
              <a:rPr lang="en-US" dirty="0"/>
              <a:t>: this implementation uses a red-black tree as the underlying data structure. A </a:t>
            </a:r>
            <a:r>
              <a:rPr lang="en-US" dirty="0" err="1"/>
              <a:t>TreeMap</a:t>
            </a:r>
            <a:r>
              <a:rPr lang="en-US" dirty="0"/>
              <a:t> is sorted according to the natural ordering of its keys, or by a Comparator provided at creation time. This implementation does not allow nulls. So consider using a </a:t>
            </a:r>
            <a:r>
              <a:rPr lang="en-US" dirty="0" err="1"/>
              <a:t>TreeMap</a:t>
            </a:r>
            <a:r>
              <a:rPr lang="en-US" dirty="0"/>
              <a:t> when you want a Map sorts its key-value pairs by the </a:t>
            </a:r>
            <a:r>
              <a:rPr lang="en-US" b="1" dirty="0"/>
              <a:t>natural order of the keys </a:t>
            </a:r>
            <a:r>
              <a:rPr lang="en-US" dirty="0"/>
              <a:t>(e.g. alphabetic order or numeric order), or by a custom order you specify.</a:t>
            </a:r>
          </a:p>
          <a:p>
            <a:endParaRPr lang="en-IN" dirty="0"/>
          </a:p>
        </p:txBody>
      </p:sp>
    </p:spTree>
    <p:extLst>
      <p:ext uri="{BB962C8B-B14F-4D97-AF65-F5344CB8AC3E}">
        <p14:creationId xmlns:p14="http://schemas.microsoft.com/office/powerpoint/2010/main" val="106059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table</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4037" y="1839119"/>
            <a:ext cx="5495925" cy="404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1815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Patterns</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02950" y="1600200"/>
            <a:ext cx="6338099"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8857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Hashcode</a:t>
            </a:r>
            <a:endParaRPr lang="en-IN" dirty="0"/>
          </a:p>
        </p:txBody>
      </p:sp>
      <p:sp>
        <p:nvSpPr>
          <p:cNvPr id="3" name="Content Placeholder 2"/>
          <p:cNvSpPr>
            <a:spLocks noGrp="1"/>
          </p:cNvSpPr>
          <p:nvPr>
            <p:ph idx="1"/>
          </p:nvPr>
        </p:nvSpPr>
        <p:spPr/>
        <p:txBody>
          <a:bodyPr>
            <a:normAutofit fontScale="85000" lnSpcReduction="10000"/>
          </a:bodyPr>
          <a:lstStyle/>
          <a:p>
            <a:pPr fontAlgn="base"/>
            <a:r>
              <a:rPr lang="en-US" dirty="0"/>
              <a:t>According to Joshua Bloch's </a:t>
            </a:r>
            <a:r>
              <a:rPr lang="en-US" u="sng" dirty="0">
                <a:hlinkClick r:id="rId2"/>
              </a:rPr>
              <a:t>Effective Java</a:t>
            </a:r>
            <a:r>
              <a:rPr lang="en-US" dirty="0"/>
              <a:t> (a book that can't be recommended enough, and which I bought thanks to continual mentions on </a:t>
            </a:r>
            <a:r>
              <a:rPr lang="en-US" dirty="0" err="1"/>
              <a:t>stackoverflow</a:t>
            </a:r>
            <a:r>
              <a:rPr lang="en-US" dirty="0"/>
              <a:t>):</a:t>
            </a:r>
          </a:p>
          <a:p>
            <a:pPr fontAlgn="base"/>
            <a:r>
              <a:rPr lang="en-US" dirty="0"/>
              <a:t>The value 31 was chosen because it is an odd prime. If it were even and the multiplication overflowed, information would be lost, as multiplication by 2 is equivalent to shifting. The advantage of using a prime is less clear, but it is traditional. A nice property of 31 is that the multiplication can be replaced by a shift and a subtraction for better performance: 31 * i == (i &lt;&lt; 5) - i. Modern VMs do this sort of optimization automatically.</a:t>
            </a:r>
          </a:p>
          <a:p>
            <a:endParaRPr lang="en-IN" dirty="0"/>
          </a:p>
        </p:txBody>
      </p:sp>
    </p:spTree>
    <p:extLst>
      <p:ext uri="{BB962C8B-B14F-4D97-AF65-F5344CB8AC3E}">
        <p14:creationId xmlns:p14="http://schemas.microsoft.com/office/powerpoint/2010/main" val="3379873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Javadocs</a:t>
            </a:r>
            <a:r>
              <a:rPr lang="en-US" dirty="0" smtClean="0"/>
              <a:t> suggestion</a:t>
            </a:r>
            <a:endParaRPr lang="en-IN" dirty="0"/>
          </a:p>
        </p:txBody>
      </p:sp>
      <p:sp>
        <p:nvSpPr>
          <p:cNvPr id="3" name="Content Placeholder 2"/>
          <p:cNvSpPr>
            <a:spLocks noGrp="1"/>
          </p:cNvSpPr>
          <p:nvPr>
            <p:ph idx="1"/>
          </p:nvPr>
        </p:nvSpPr>
        <p:spPr/>
        <p:txBody>
          <a:bodyPr>
            <a:normAutofit fontScale="85000" lnSpcReduction="20000"/>
          </a:bodyPr>
          <a:lstStyle/>
          <a:p>
            <a:r>
              <a:rPr lang="en-US" dirty="0"/>
              <a:t>it is generally necessary to override the </a:t>
            </a:r>
            <a:r>
              <a:rPr lang="en-US" dirty="0" err="1"/>
              <a:t>hashCode</a:t>
            </a:r>
            <a:r>
              <a:rPr lang="en-US" dirty="0"/>
              <a:t> method whenever this method is overridden, so as to maintain the general contract for the </a:t>
            </a:r>
            <a:r>
              <a:rPr lang="en-US" dirty="0" err="1"/>
              <a:t>hashCode</a:t>
            </a:r>
            <a:r>
              <a:rPr lang="en-US" dirty="0"/>
              <a:t> method, which states that equal objects must have equal hash codes</a:t>
            </a:r>
            <a:r>
              <a:rPr lang="en-US" dirty="0" smtClean="0"/>
              <a:t>.</a:t>
            </a:r>
          </a:p>
          <a:p>
            <a:endParaRPr lang="en-US" dirty="0"/>
          </a:p>
          <a:p>
            <a:r>
              <a:rPr lang="en-IN" dirty="0">
                <a:hlinkClick r:id="rId2"/>
              </a:rPr>
              <a:t>https://docs.oracle.com/javase/7/docs/api/java/lang/Object.html#toString</a:t>
            </a:r>
            <a:r>
              <a:rPr lang="en-IN" dirty="0" smtClean="0">
                <a:hlinkClick r:id="rId2"/>
              </a:rPr>
              <a:t>()</a:t>
            </a:r>
            <a:endParaRPr lang="en-IN" dirty="0" smtClean="0"/>
          </a:p>
          <a:p>
            <a:r>
              <a:rPr lang="en-IN" dirty="0">
                <a:hlinkClick r:id="rId3"/>
              </a:rPr>
              <a:t>https://docs.oracle.com/javase/7/docs/api/java/lang/Character.html#toString</a:t>
            </a:r>
            <a:r>
              <a:rPr lang="en-IN" dirty="0" smtClean="0">
                <a:hlinkClick r:id="rId3"/>
              </a:rPr>
              <a:t>()</a:t>
            </a:r>
            <a:endParaRPr lang="en-IN" dirty="0" smtClean="0"/>
          </a:p>
          <a:p>
            <a:r>
              <a:rPr lang="en-IN" dirty="0">
                <a:hlinkClick r:id="rId4"/>
              </a:rPr>
              <a:t>https://</a:t>
            </a:r>
            <a:r>
              <a:rPr lang="en-IN" dirty="0" smtClean="0">
                <a:hlinkClick r:id="rId4"/>
              </a:rPr>
              <a:t>docs.oracle.com/javase/7/docs/api/java/util/Calendar.html</a:t>
            </a:r>
            <a:endParaRPr lang="en-IN" dirty="0" smtClean="0"/>
          </a:p>
          <a:p>
            <a:endParaRPr lang="en-IN" dirty="0"/>
          </a:p>
        </p:txBody>
      </p:sp>
    </p:spTree>
    <p:extLst>
      <p:ext uri="{BB962C8B-B14F-4D97-AF65-F5344CB8AC3E}">
        <p14:creationId xmlns:p14="http://schemas.microsoft.com/office/powerpoint/2010/main" val="12755685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Collision</a:t>
            </a:r>
            <a:endParaRPr lang="en-IN" dirty="0"/>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09800" y="1524000"/>
            <a:ext cx="4286250"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77426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code</a:t>
            </a:r>
            <a:endParaRPr lang="en-IN" dirty="0"/>
          </a:p>
        </p:txBody>
      </p:sp>
      <p:sp>
        <p:nvSpPr>
          <p:cNvPr id="3" name="Content Placeholder 2"/>
          <p:cNvSpPr>
            <a:spLocks noGrp="1"/>
          </p:cNvSpPr>
          <p:nvPr>
            <p:ph idx="1"/>
          </p:nvPr>
        </p:nvSpPr>
        <p:spPr/>
        <p:txBody>
          <a:bodyPr>
            <a:normAutofit fontScale="85000" lnSpcReduction="10000"/>
          </a:bodyPr>
          <a:lstStyle/>
          <a:p>
            <a:r>
              <a:rPr lang="en-US" dirty="0"/>
              <a:t>t's clear that producing efficient </a:t>
            </a:r>
            <a:r>
              <a:rPr lang="en-US" i="1" dirty="0" err="1"/>
              <a:t>hashCode</a:t>
            </a:r>
            <a:r>
              <a:rPr lang="en-US" i="1" dirty="0"/>
              <a:t>()</a:t>
            </a:r>
            <a:r>
              <a:rPr lang="en-US" dirty="0"/>
              <a:t> implementations often requires a mixture of a few mathematical concepts (i.e. prime and arbitrary numbers), logical and basic mathematical operations.</a:t>
            </a:r>
          </a:p>
          <a:p>
            <a:r>
              <a:rPr lang="en-US" dirty="0"/>
              <a:t>Regardless, we can implement </a:t>
            </a:r>
            <a:r>
              <a:rPr lang="en-US" i="1" dirty="0" err="1"/>
              <a:t>hashCode</a:t>
            </a:r>
            <a:r>
              <a:rPr lang="en-US" i="1" dirty="0"/>
              <a:t>()</a:t>
            </a:r>
            <a:r>
              <a:rPr lang="en-US" dirty="0"/>
              <a:t> effectively without resorting to these techniques at all. We just need to make sure the hashing algorithm produces different hash codes for unequal objects and that it's consistent with the implementation of </a:t>
            </a:r>
            <a:r>
              <a:rPr lang="en-US" i="1" dirty="0"/>
              <a:t>equals()</a:t>
            </a:r>
            <a:r>
              <a:rPr lang="en-US" dirty="0"/>
              <a:t>.</a:t>
            </a:r>
          </a:p>
          <a:p>
            <a:r>
              <a:rPr lang="en-IN" dirty="0">
                <a:hlinkClick r:id="rId2"/>
              </a:rPr>
              <a:t>https://</a:t>
            </a:r>
            <a:r>
              <a:rPr lang="en-IN" dirty="0" smtClean="0">
                <a:hlinkClick r:id="rId2"/>
              </a:rPr>
              <a:t>www.baeldung.com/java-hashcode</a:t>
            </a:r>
            <a:r>
              <a:rPr lang="en-IN" dirty="0" smtClean="0"/>
              <a:t> </a:t>
            </a:r>
            <a:endParaRPr lang="en-IN" dirty="0"/>
          </a:p>
        </p:txBody>
      </p:sp>
    </p:spTree>
    <p:extLst>
      <p:ext uri="{BB962C8B-B14F-4D97-AF65-F5344CB8AC3E}">
        <p14:creationId xmlns:p14="http://schemas.microsoft.com/office/powerpoint/2010/main" val="30509670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Collections.sort</a:t>
            </a:r>
            <a:endParaRPr lang="en-IN"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981200"/>
            <a:ext cx="76200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70182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a:t>
            </a:r>
            <a:r>
              <a:rPr lang="en-US" dirty="0" smtClean="0"/>
              <a:t>Programming</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1658144"/>
            <a:ext cx="7315200" cy="441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0583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FP</a:t>
            </a:r>
            <a:endParaRPr lang="en-IN" dirty="0"/>
          </a:p>
        </p:txBody>
      </p:sp>
      <p:sp>
        <p:nvSpPr>
          <p:cNvPr id="3" name="Content Placeholder 2"/>
          <p:cNvSpPr>
            <a:spLocks noGrp="1"/>
          </p:cNvSpPr>
          <p:nvPr>
            <p:ph idx="1"/>
          </p:nvPr>
        </p:nvSpPr>
        <p:spPr/>
        <p:txBody>
          <a:bodyPr>
            <a:normAutofit fontScale="92500" lnSpcReduction="20000"/>
          </a:bodyPr>
          <a:lstStyle/>
          <a:p>
            <a:pPr fontAlgn="base"/>
            <a:r>
              <a:rPr lang="en-IN" dirty="0"/>
              <a:t>1) Normal </a:t>
            </a:r>
            <a:r>
              <a:rPr lang="en-IN" dirty="0" smtClean="0"/>
              <a:t>Interface(1or &lt; abstract methods)</a:t>
            </a:r>
            <a:r>
              <a:rPr lang="en-IN" dirty="0"/>
              <a:t/>
            </a:r>
            <a:br>
              <a:rPr lang="en-IN" dirty="0"/>
            </a:br>
            <a:r>
              <a:rPr lang="en-IN" dirty="0"/>
              <a:t>2) Marker </a:t>
            </a:r>
            <a:r>
              <a:rPr lang="en-IN" dirty="0" smtClean="0"/>
              <a:t>Interface(no methods , just to execute or apply some logic)</a:t>
            </a:r>
            <a:r>
              <a:rPr lang="en-IN" dirty="0"/>
              <a:t/>
            </a:r>
            <a:br>
              <a:rPr lang="en-IN" dirty="0"/>
            </a:br>
            <a:r>
              <a:rPr lang="en-IN" dirty="0"/>
              <a:t>3) Functional </a:t>
            </a:r>
            <a:r>
              <a:rPr lang="en-IN" dirty="0" smtClean="0"/>
              <a:t>Interface(1 – Abstract, default or static )</a:t>
            </a:r>
          </a:p>
          <a:p>
            <a:pPr fontAlgn="base"/>
            <a:endParaRPr lang="en-US" dirty="0"/>
          </a:p>
          <a:p>
            <a:pPr fontAlgn="base"/>
            <a:endParaRPr lang="en-US" dirty="0" smtClean="0"/>
          </a:p>
          <a:p>
            <a:pPr fontAlgn="base"/>
            <a:endParaRPr lang="en-IN" dirty="0"/>
          </a:p>
          <a:p>
            <a:r>
              <a:rPr lang="en-IN" dirty="0"/>
              <a:t/>
            </a:r>
            <a:br>
              <a:rPr lang="en-IN" dirty="0"/>
            </a:br>
            <a:endParaRPr lang="en-IN" dirty="0"/>
          </a:p>
        </p:txBody>
      </p:sp>
    </p:spTree>
    <p:extLst>
      <p:ext uri="{BB962C8B-B14F-4D97-AF65-F5344CB8AC3E}">
        <p14:creationId xmlns:p14="http://schemas.microsoft.com/office/powerpoint/2010/main" val="667231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Interfaces with SAM</a:t>
            </a:r>
            <a:endParaRPr lang="en-IN" dirty="0"/>
          </a:p>
        </p:txBody>
      </p:sp>
      <p:sp>
        <p:nvSpPr>
          <p:cNvPr id="3" name="Content Placeholder 2"/>
          <p:cNvSpPr>
            <a:spLocks noGrp="1"/>
          </p:cNvSpPr>
          <p:nvPr>
            <p:ph idx="1"/>
          </p:nvPr>
        </p:nvSpPr>
        <p:spPr/>
        <p:txBody>
          <a:bodyPr>
            <a:normAutofit lnSpcReduction="10000"/>
          </a:bodyPr>
          <a:lstStyle/>
          <a:p>
            <a:pPr fontAlgn="base"/>
            <a:r>
              <a:rPr lang="en-US" b="1" dirty="0"/>
              <a:t>Examples of Functional Interfaces: </a:t>
            </a:r>
          </a:p>
          <a:p>
            <a:pPr fontAlgn="base"/>
            <a:r>
              <a:rPr lang="en-US" b="1" dirty="0"/>
              <a:t>Runnable</a:t>
            </a:r>
            <a:r>
              <a:rPr lang="en-US" dirty="0"/>
              <a:t> : contains only run() method</a:t>
            </a:r>
            <a:br>
              <a:rPr lang="en-US" dirty="0"/>
            </a:br>
            <a:r>
              <a:rPr lang="en-US" b="1" dirty="0"/>
              <a:t>Comparable</a:t>
            </a:r>
            <a:r>
              <a:rPr lang="en-US" dirty="0"/>
              <a:t> : contains only </a:t>
            </a:r>
            <a:r>
              <a:rPr lang="en-US" dirty="0" err="1"/>
              <a:t>compareTo</a:t>
            </a:r>
            <a:r>
              <a:rPr lang="en-US" dirty="0"/>
              <a:t>() method</a:t>
            </a:r>
            <a:br>
              <a:rPr lang="en-US" dirty="0"/>
            </a:br>
            <a:r>
              <a:rPr lang="en-US" b="1" dirty="0" err="1"/>
              <a:t>ActionListener</a:t>
            </a:r>
            <a:r>
              <a:rPr lang="en-US" dirty="0"/>
              <a:t> : contains only </a:t>
            </a:r>
            <a:r>
              <a:rPr lang="en-US" dirty="0" err="1"/>
              <a:t>actionPerformed</a:t>
            </a:r>
            <a:r>
              <a:rPr lang="en-US" dirty="0"/>
              <a:t>()</a:t>
            </a:r>
            <a:br>
              <a:rPr lang="en-US" dirty="0"/>
            </a:br>
            <a:r>
              <a:rPr lang="en-US" b="1" dirty="0"/>
              <a:t>Callable : </a:t>
            </a:r>
            <a:r>
              <a:rPr lang="en-US" dirty="0"/>
              <a:t>contains only call() method</a:t>
            </a:r>
            <a:r>
              <a:rPr lang="en-US" b="1" dirty="0"/>
              <a:t/>
            </a:r>
            <a:br>
              <a:rPr lang="en-US" b="1" dirty="0"/>
            </a:br>
            <a:r>
              <a:rPr lang="en-US" b="1" dirty="0" err="1"/>
              <a:t>ItemListener</a:t>
            </a:r>
            <a:r>
              <a:rPr lang="en-US" b="1" dirty="0"/>
              <a:t> : </a:t>
            </a:r>
            <a:r>
              <a:rPr lang="en-US" dirty="0"/>
              <a:t>contains only </a:t>
            </a:r>
            <a:r>
              <a:rPr lang="en-US" dirty="0" err="1"/>
              <a:t>itemStateChanged</a:t>
            </a:r>
            <a:r>
              <a:rPr lang="en-US" dirty="0"/>
              <a:t>() method</a:t>
            </a:r>
          </a:p>
          <a:p>
            <a:endParaRPr lang="en-IN" dirty="0"/>
          </a:p>
        </p:txBody>
      </p:sp>
    </p:spTree>
    <p:extLst>
      <p:ext uri="{BB962C8B-B14F-4D97-AF65-F5344CB8AC3E}">
        <p14:creationId xmlns:p14="http://schemas.microsoft.com/office/powerpoint/2010/main" val="37634775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a:t>
            </a:r>
            <a:endParaRPr lang="en-IN" dirty="0"/>
          </a:p>
        </p:txBody>
      </p:sp>
      <p:sp>
        <p:nvSpPr>
          <p:cNvPr id="3" name="Content Placeholder 2"/>
          <p:cNvSpPr>
            <a:spLocks noGrp="1"/>
          </p:cNvSpPr>
          <p:nvPr>
            <p:ph idx="1"/>
          </p:nvPr>
        </p:nvSpPr>
        <p:spPr/>
        <p:txBody>
          <a:bodyPr>
            <a:normAutofit/>
          </a:bodyPr>
          <a:lstStyle/>
          <a:p>
            <a:r>
              <a:rPr lang="en-US" dirty="0"/>
              <a:t>The lambda calculus is old; old enough that it predates computers. It was invented by Alonzo </a:t>
            </a:r>
            <a:r>
              <a:rPr lang="en-US" dirty="0" smtClean="0"/>
              <a:t>Church</a:t>
            </a:r>
            <a:r>
              <a:rPr lang="en-US" dirty="0"/>
              <a:t>, a mathematician, in the </a:t>
            </a:r>
            <a:r>
              <a:rPr lang="en-US" dirty="0" smtClean="0"/>
              <a:t>1930</a:t>
            </a:r>
          </a:p>
          <a:p>
            <a:r>
              <a:rPr lang="en-US" dirty="0"/>
              <a:t>You see, Turing came up with what we now call “Turing machines” as a way of figuring out what you could do with a machine that </a:t>
            </a:r>
            <a:r>
              <a:rPr lang="en-US" dirty="0" smtClean="0"/>
              <a:t>calculates</a:t>
            </a:r>
          </a:p>
          <a:p>
            <a:r>
              <a:rPr lang="en-IN" dirty="0"/>
              <a:t>function(x) {return</a:t>
            </a:r>
            <a:r>
              <a:rPr lang="en-IN" dirty="0"/>
              <a:t> </a:t>
            </a:r>
            <a:r>
              <a:rPr lang="en-IN" dirty="0"/>
              <a:t>x * 3};</a:t>
            </a:r>
          </a:p>
        </p:txBody>
      </p:sp>
    </p:spTree>
    <p:extLst>
      <p:ext uri="{BB962C8B-B14F-4D97-AF65-F5344CB8AC3E}">
        <p14:creationId xmlns:p14="http://schemas.microsoft.com/office/powerpoint/2010/main" val="28846307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a:t>
            </a:r>
            <a:endParaRPr lang="en-IN"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2329656"/>
            <a:ext cx="7620000" cy="306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6859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Patterns</a:t>
            </a:r>
            <a:endParaRPr lang="en-IN" dirty="0"/>
          </a:p>
        </p:txBody>
      </p:sp>
      <p:sp>
        <p:nvSpPr>
          <p:cNvPr id="3" name="Content Placeholder 2"/>
          <p:cNvSpPr>
            <a:spLocks noGrp="1"/>
          </p:cNvSpPr>
          <p:nvPr>
            <p:ph idx="1"/>
          </p:nvPr>
        </p:nvSpPr>
        <p:spPr/>
        <p:txBody>
          <a:bodyPr>
            <a:normAutofit lnSpcReduction="10000"/>
          </a:bodyPr>
          <a:lstStyle/>
          <a:p>
            <a:r>
              <a:rPr lang="en-US" b="1" dirty="0"/>
              <a:t>Design patterns</a:t>
            </a:r>
            <a:r>
              <a:rPr lang="en-US" dirty="0"/>
              <a:t> are typical solutions to common problems in software design. Each pattern is like a blueprint that you can customize to solve a particular design problem in your code</a:t>
            </a:r>
            <a:r>
              <a:rPr lang="en-US" dirty="0" smtClean="0"/>
              <a:t>.</a:t>
            </a:r>
          </a:p>
          <a:p>
            <a:r>
              <a:rPr lang="en-US" dirty="0"/>
              <a:t>Design patterns differ by their complexity, level of detail and scale of applicability. In addition, they can be categorized by their intent and divided into three groups.</a:t>
            </a:r>
            <a:endParaRPr lang="en-IN" dirty="0"/>
          </a:p>
        </p:txBody>
      </p:sp>
    </p:spTree>
    <p:extLst>
      <p:ext uri="{BB962C8B-B14F-4D97-AF65-F5344CB8AC3E}">
        <p14:creationId xmlns:p14="http://schemas.microsoft.com/office/powerpoint/2010/main" val="27454762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a:t>
            </a:r>
            <a:endParaRPr lang="en-IN" dirty="0"/>
          </a:p>
        </p:txBody>
      </p:sp>
      <p:pic>
        <p:nvPicPr>
          <p:cNvPr id="5122"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82" b="4553"/>
          <a:stretch/>
        </p:blipFill>
        <p:spPr bwMode="auto">
          <a:xfrm>
            <a:off x="533400" y="990601"/>
            <a:ext cx="8153399" cy="4648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23735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a:t>
            </a:r>
            <a:endParaRPr lang="en-IN" dirty="0"/>
          </a:p>
        </p:txBody>
      </p:sp>
      <p:sp>
        <p:nvSpPr>
          <p:cNvPr id="3" name="Content Placeholder 2"/>
          <p:cNvSpPr>
            <a:spLocks noGrp="1"/>
          </p:cNvSpPr>
          <p:nvPr>
            <p:ph idx="1"/>
          </p:nvPr>
        </p:nvSpPr>
        <p:spPr/>
        <p:txBody>
          <a:bodyPr/>
          <a:lstStyle/>
          <a:p>
            <a:r>
              <a:rPr lang="en-US" b="1" dirty="0" smtClean="0"/>
              <a:t>Interface </a:t>
            </a:r>
            <a:r>
              <a:rPr lang="en-US" b="1" dirty="0" err="1"/>
              <a:t>iObj</a:t>
            </a:r>
            <a:r>
              <a:rPr lang="en-US" b="1" dirty="0"/>
              <a:t>  = (</a:t>
            </a:r>
            <a:r>
              <a:rPr lang="en-US" b="1" dirty="0" err="1"/>
              <a:t>params</a:t>
            </a:r>
            <a:r>
              <a:rPr lang="en-US" b="1" dirty="0"/>
              <a:t>) -&gt; { method body };</a:t>
            </a:r>
            <a:endParaRPr lang="en-IN" dirty="0"/>
          </a:p>
        </p:txBody>
      </p:sp>
    </p:spTree>
    <p:extLst>
      <p:ext uri="{BB962C8B-B14F-4D97-AF65-F5344CB8AC3E}">
        <p14:creationId xmlns:p14="http://schemas.microsoft.com/office/powerpoint/2010/main" val="22575139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Lambda</a:t>
            </a:r>
            <a:endParaRPr lang="en-IN" dirty="0"/>
          </a:p>
        </p:txBody>
      </p:sp>
      <p:sp>
        <p:nvSpPr>
          <p:cNvPr id="3" name="Content Placeholder 2"/>
          <p:cNvSpPr>
            <a:spLocks noGrp="1"/>
          </p:cNvSpPr>
          <p:nvPr>
            <p:ph idx="1"/>
          </p:nvPr>
        </p:nvSpPr>
        <p:spPr/>
        <p:txBody>
          <a:bodyPr>
            <a:normAutofit fontScale="92500" lnSpcReduction="20000"/>
          </a:bodyPr>
          <a:lstStyle/>
          <a:p>
            <a:r>
              <a:rPr lang="en-US" dirty="0"/>
              <a:t>1) We can write more readable, maintainable &amp; concise code using Lambda expressions.</a:t>
            </a:r>
            <a:r>
              <a:rPr lang="en-US" dirty="0"/>
              <a:t/>
            </a:r>
            <a:br>
              <a:rPr lang="en-US" dirty="0"/>
            </a:br>
            <a:r>
              <a:rPr lang="en-US" dirty="0"/>
              <a:t>2) Also, we can incorporate functional programming capabilities in java language with Lambda Expressions.</a:t>
            </a:r>
            <a:r>
              <a:rPr lang="en-US" dirty="0"/>
              <a:t/>
            </a:r>
            <a:br>
              <a:rPr lang="en-US" dirty="0"/>
            </a:br>
            <a:r>
              <a:rPr lang="en-US" dirty="0"/>
              <a:t>3) We can use Lambda expressions in place of Inner classes to reduce the complexity of code accordingly.</a:t>
            </a:r>
            <a:r>
              <a:rPr lang="en-US" dirty="0"/>
              <a:t/>
            </a:r>
            <a:br>
              <a:rPr lang="en-US" dirty="0"/>
            </a:br>
            <a:r>
              <a:rPr lang="en-US" dirty="0"/>
              <a:t>4) Even we can pass a lambda expression as an argument to a method.</a:t>
            </a:r>
            <a:r>
              <a:rPr lang="en-US" dirty="0"/>
              <a:t/>
            </a:r>
            <a:br>
              <a:rPr lang="en-US" dirty="0"/>
            </a:br>
            <a:r>
              <a:rPr lang="en-US" dirty="0"/>
              <a:t>5) Additionally, we can provide </a:t>
            </a:r>
            <a:r>
              <a:rPr lang="en-US" b="1" dirty="0"/>
              <a:t>lambda expression in place of an object.</a:t>
            </a:r>
            <a:endParaRPr lang="en-IN" b="1" dirty="0"/>
          </a:p>
        </p:txBody>
      </p:sp>
    </p:spTree>
    <p:extLst>
      <p:ext uri="{BB962C8B-B14F-4D97-AF65-F5344CB8AC3E}">
        <p14:creationId xmlns:p14="http://schemas.microsoft.com/office/powerpoint/2010/main" val="5289311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 and variables</a:t>
            </a:r>
            <a:endParaRPr lang="en-IN" dirty="0"/>
          </a:p>
        </p:txBody>
      </p:sp>
      <p:sp>
        <p:nvSpPr>
          <p:cNvPr id="3" name="Content Placeholder 2"/>
          <p:cNvSpPr>
            <a:spLocks noGrp="1"/>
          </p:cNvSpPr>
          <p:nvPr>
            <p:ph idx="1"/>
          </p:nvPr>
        </p:nvSpPr>
        <p:spPr/>
        <p:txBody>
          <a:bodyPr>
            <a:normAutofit lnSpcReduction="10000"/>
          </a:bodyPr>
          <a:lstStyle/>
          <a:p>
            <a:r>
              <a:rPr lang="en-US" b="1" dirty="0"/>
              <a:t>1) We can't declare instance variable inside a Lambda expression. </a:t>
            </a:r>
            <a:endParaRPr lang="en-US" b="1" dirty="0" smtClean="0"/>
          </a:p>
          <a:p>
            <a:r>
              <a:rPr lang="en-US" b="1" dirty="0" smtClean="0"/>
              <a:t>2</a:t>
            </a:r>
            <a:r>
              <a:rPr lang="en-US" b="1" dirty="0"/>
              <a:t>) Of course, variables declared inside Lambda expressions will be treated as a local variable. </a:t>
            </a:r>
            <a:endParaRPr lang="en-US" b="1" dirty="0" smtClean="0"/>
          </a:p>
          <a:p>
            <a:r>
              <a:rPr lang="en-US" b="1" dirty="0" smtClean="0"/>
              <a:t>3</a:t>
            </a:r>
            <a:r>
              <a:rPr lang="en-US" b="1" dirty="0"/>
              <a:t>) ''this" keyword within Lambda expressions represents current outer class Object reference i.e. the class reference in which the Lambda expression is declared.</a:t>
            </a:r>
            <a:endParaRPr lang="en-IN" dirty="0"/>
          </a:p>
        </p:txBody>
      </p:sp>
    </p:spTree>
    <p:extLst>
      <p:ext uri="{BB962C8B-B14F-4D97-AF65-F5344CB8AC3E}">
        <p14:creationId xmlns:p14="http://schemas.microsoft.com/office/powerpoint/2010/main" val="15075660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a:t>
            </a:r>
            <a:endParaRPr lang="en-IN" dirty="0"/>
          </a:p>
        </p:txBody>
      </p:sp>
      <p:sp>
        <p:nvSpPr>
          <p:cNvPr id="3" name="Content Placeholder 2"/>
          <p:cNvSpPr>
            <a:spLocks noGrp="1"/>
          </p:cNvSpPr>
          <p:nvPr>
            <p:ph idx="1"/>
          </p:nvPr>
        </p:nvSpPr>
        <p:spPr/>
        <p:txBody>
          <a:bodyPr/>
          <a:lstStyle/>
          <a:p>
            <a:r>
              <a:rPr lang="en-US" dirty="0"/>
              <a:t>D</a:t>
            </a:r>
            <a:r>
              <a:rPr lang="en-US" dirty="0" smtClean="0"/>
              <a:t>eclare </a:t>
            </a:r>
            <a:r>
              <a:rPr lang="en-US" dirty="0"/>
              <a:t>a method as default which has very less or negligible chances to be overridden by subclasses. This is only the best practice but should not be a thumb rule</a:t>
            </a:r>
            <a:r>
              <a:rPr lang="en-US" dirty="0" smtClean="0"/>
              <a:t>.</a:t>
            </a:r>
          </a:p>
          <a:p>
            <a:r>
              <a:rPr lang="en-US" u="sng" dirty="0"/>
              <a:t>How can a default method save effort in writing codes?</a:t>
            </a:r>
            <a:endParaRPr lang="en-IN" dirty="0"/>
          </a:p>
        </p:txBody>
      </p:sp>
    </p:spTree>
    <p:extLst>
      <p:ext uri="{BB962C8B-B14F-4D97-AF65-F5344CB8AC3E}">
        <p14:creationId xmlns:p14="http://schemas.microsoft.com/office/powerpoint/2010/main" val="30878257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a:t>
            </a:r>
            <a:endParaRPr lang="en-IN" dirty="0"/>
          </a:p>
        </p:txBody>
      </p:sp>
      <p:sp>
        <p:nvSpPr>
          <p:cNvPr id="3" name="Content Placeholder 2"/>
          <p:cNvSpPr>
            <a:spLocks noGrp="1"/>
          </p:cNvSpPr>
          <p:nvPr>
            <p:ph idx="1"/>
          </p:nvPr>
        </p:nvSpPr>
        <p:spPr/>
        <p:txBody>
          <a:bodyPr/>
          <a:lstStyle/>
          <a:p>
            <a:r>
              <a:rPr lang="en-US" b="1" dirty="0" smtClean="0"/>
              <a:t>What </a:t>
            </a:r>
            <a:r>
              <a:rPr lang="en-US" b="1" dirty="0"/>
              <a:t>is a Static method </a:t>
            </a:r>
            <a:r>
              <a:rPr lang="en-US" b="1" dirty="0" smtClean="0"/>
              <a:t>?</a:t>
            </a:r>
          </a:p>
          <a:p>
            <a:r>
              <a:rPr lang="en-US" b="1" dirty="0"/>
              <a:t>What are the Static methods in Interfaces ?</a:t>
            </a:r>
          </a:p>
          <a:p>
            <a:r>
              <a:rPr lang="en-US" b="1" dirty="0" smtClean="0"/>
              <a:t>  - No override</a:t>
            </a:r>
          </a:p>
          <a:p>
            <a:pPr lvl="1"/>
            <a:r>
              <a:rPr lang="en-US" b="1" dirty="0" smtClean="0"/>
              <a:t>Helps as </a:t>
            </a:r>
            <a:r>
              <a:rPr lang="en-IN" dirty="0" smtClean="0"/>
              <a:t>general </a:t>
            </a:r>
            <a:r>
              <a:rPr lang="en-IN" dirty="0"/>
              <a:t>utility methods</a:t>
            </a:r>
            <a:r>
              <a:rPr lang="en-IN" dirty="0" smtClean="0"/>
              <a:t>.</a:t>
            </a:r>
          </a:p>
          <a:p>
            <a:pPr lvl="1"/>
            <a:r>
              <a:rPr lang="en-US" b="1" dirty="0" smtClean="0"/>
              <a:t>Higher cohesion</a:t>
            </a:r>
          </a:p>
          <a:p>
            <a:pPr lvl="1"/>
            <a:endParaRPr lang="en-US" b="1" dirty="0"/>
          </a:p>
          <a:p>
            <a:r>
              <a:rPr lang="en-US" dirty="0" smtClean="0"/>
              <a:t>How to call?</a:t>
            </a:r>
          </a:p>
          <a:p>
            <a:r>
              <a:rPr lang="en-US" dirty="0" smtClean="0"/>
              <a:t>By interface name</a:t>
            </a:r>
            <a:endParaRPr lang="en-IN" dirty="0"/>
          </a:p>
        </p:txBody>
      </p:sp>
    </p:spTree>
    <p:extLst>
      <p:ext uri="{BB962C8B-B14F-4D97-AF65-F5344CB8AC3E}">
        <p14:creationId xmlns:p14="http://schemas.microsoft.com/office/powerpoint/2010/main" val="8165996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How will you define an Interface after introduction of default &amp; static methods?</a:t>
            </a:r>
            <a:br>
              <a:rPr lang="en-US" sz="3200" b="1" dirty="0"/>
            </a:br>
            <a:endParaRPr lang="en-IN" sz="3200" dirty="0"/>
          </a:p>
        </p:txBody>
      </p:sp>
      <p:sp>
        <p:nvSpPr>
          <p:cNvPr id="3" name="Content Placeholder 2"/>
          <p:cNvSpPr>
            <a:spLocks noGrp="1"/>
          </p:cNvSpPr>
          <p:nvPr>
            <p:ph idx="1"/>
          </p:nvPr>
        </p:nvSpPr>
        <p:spPr/>
        <p:txBody>
          <a:bodyPr>
            <a:normAutofit fontScale="55000" lnSpcReduction="20000"/>
          </a:bodyPr>
          <a:lstStyle/>
          <a:p>
            <a:r>
              <a:rPr lang="en-US" dirty="0"/>
              <a:t>The interface body can contain abstract methods, default methods, and static methods. </a:t>
            </a:r>
            <a:endParaRPr lang="en-US" dirty="0" smtClean="0"/>
          </a:p>
          <a:p>
            <a:endParaRPr lang="en-US" dirty="0"/>
          </a:p>
          <a:p>
            <a:r>
              <a:rPr lang="en-US" dirty="0" smtClean="0"/>
              <a:t>An </a:t>
            </a:r>
            <a:r>
              <a:rPr lang="en-US" dirty="0"/>
              <a:t>abstract method within an interface is followed by a semicolon, but no braces (an abstract method does not contain an implementation). </a:t>
            </a:r>
            <a:endParaRPr lang="en-US" dirty="0" smtClean="0"/>
          </a:p>
          <a:p>
            <a:endParaRPr lang="en-US" dirty="0"/>
          </a:p>
          <a:p>
            <a:r>
              <a:rPr lang="en-US" dirty="0" smtClean="0"/>
              <a:t>Default </a:t>
            </a:r>
            <a:r>
              <a:rPr lang="en-US" dirty="0"/>
              <a:t>methods are defined with the default modifier, and static methods with the static keyword. </a:t>
            </a:r>
            <a:endParaRPr lang="en-US" dirty="0" smtClean="0"/>
          </a:p>
          <a:p>
            <a:endParaRPr lang="en-US" dirty="0"/>
          </a:p>
          <a:p>
            <a:r>
              <a:rPr lang="en-US" dirty="0" smtClean="0"/>
              <a:t>All </a:t>
            </a:r>
            <a:r>
              <a:rPr lang="en-US" dirty="0"/>
              <a:t>abstract, default, and static methods in an interface are implicitly public, so you can omit the public modifier. </a:t>
            </a:r>
            <a:endParaRPr lang="en-US" dirty="0" smtClean="0"/>
          </a:p>
          <a:p>
            <a:endParaRPr lang="en-US" dirty="0"/>
          </a:p>
          <a:p>
            <a:r>
              <a:rPr lang="en-US" dirty="0" smtClean="0"/>
              <a:t>All </a:t>
            </a:r>
            <a:r>
              <a:rPr lang="en-US" dirty="0"/>
              <a:t>constant declarations defined in an interface are implicitly </a:t>
            </a:r>
            <a:r>
              <a:rPr lang="en-US" b="1" dirty="0"/>
              <a:t>public, static, and final</a:t>
            </a:r>
            <a:r>
              <a:rPr lang="en-US" dirty="0"/>
              <a:t>. Once again, you can omit these modifiers as well</a:t>
            </a:r>
            <a:r>
              <a:rPr lang="en-US" dirty="0" smtClean="0"/>
              <a:t>.</a:t>
            </a:r>
          </a:p>
          <a:p>
            <a:endParaRPr lang="en-US" dirty="0" smtClean="0"/>
          </a:p>
          <a:p>
            <a:r>
              <a:rPr lang="en-US" dirty="0" smtClean="0"/>
              <a:t>Default &amp; static together - </a:t>
            </a:r>
            <a:r>
              <a:rPr lang="en-US" dirty="0" smtClean="0">
                <a:solidFill>
                  <a:srgbClr val="FF0000"/>
                </a:solidFill>
              </a:rPr>
              <a:t>wrong</a:t>
            </a:r>
            <a:endParaRPr lang="en-US" dirty="0">
              <a:solidFill>
                <a:srgbClr val="FF0000"/>
              </a:solidFill>
            </a:endParaRPr>
          </a:p>
          <a:p>
            <a:endParaRPr lang="en-IN" dirty="0"/>
          </a:p>
        </p:txBody>
      </p:sp>
    </p:spTree>
    <p:extLst>
      <p:ext uri="{BB962C8B-B14F-4D97-AF65-F5344CB8AC3E}">
        <p14:creationId xmlns:p14="http://schemas.microsoft.com/office/powerpoint/2010/main" val="20342804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Predefined interfaces</a:t>
            </a:r>
            <a:endParaRPr lang="en-IN" dirty="0"/>
          </a:p>
        </p:txBody>
      </p:sp>
      <p:pic>
        <p:nvPicPr>
          <p:cNvPr id="614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85800" y="1752600"/>
            <a:ext cx="81534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0043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the pattern consist of?</a:t>
            </a:r>
            <a:endParaRPr lang="en-IN" dirty="0"/>
          </a:p>
        </p:txBody>
      </p:sp>
      <p:sp>
        <p:nvSpPr>
          <p:cNvPr id="3" name="Content Placeholder 2"/>
          <p:cNvSpPr>
            <a:spLocks noGrp="1"/>
          </p:cNvSpPr>
          <p:nvPr>
            <p:ph idx="1"/>
          </p:nvPr>
        </p:nvSpPr>
        <p:spPr/>
        <p:txBody>
          <a:bodyPr>
            <a:normAutofit lnSpcReduction="10000"/>
          </a:bodyPr>
          <a:lstStyle/>
          <a:p>
            <a:r>
              <a:rPr lang="en-US" b="1" dirty="0"/>
              <a:t>Intent</a:t>
            </a:r>
            <a:r>
              <a:rPr lang="en-US" dirty="0"/>
              <a:t> of the pattern briefly describes both the problem and the solution.</a:t>
            </a:r>
          </a:p>
          <a:p>
            <a:r>
              <a:rPr lang="en-US" b="1" dirty="0"/>
              <a:t>Motivation</a:t>
            </a:r>
            <a:r>
              <a:rPr lang="en-US" dirty="0"/>
              <a:t> further explains the problem and the solution the pattern makes possible.</a:t>
            </a:r>
          </a:p>
          <a:p>
            <a:r>
              <a:rPr lang="en-US" b="1" dirty="0"/>
              <a:t>Structure</a:t>
            </a:r>
            <a:r>
              <a:rPr lang="en-US" dirty="0"/>
              <a:t> of classes shows each part of the pattern and how they are related.</a:t>
            </a:r>
          </a:p>
          <a:p>
            <a:r>
              <a:rPr lang="en-US" b="1" dirty="0"/>
              <a:t>Code example</a:t>
            </a:r>
            <a:r>
              <a:rPr lang="en-US" dirty="0"/>
              <a:t> in one of the popular programming languages makes it easier to grasp the idea behind the pattern.</a:t>
            </a:r>
          </a:p>
          <a:p>
            <a:endParaRPr lang="en-IN" dirty="0"/>
          </a:p>
        </p:txBody>
      </p:sp>
    </p:spTree>
    <p:extLst>
      <p:ext uri="{BB962C8B-B14F-4D97-AF65-F5344CB8AC3E}">
        <p14:creationId xmlns:p14="http://schemas.microsoft.com/office/powerpoint/2010/main" val="1091890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Patterns</a:t>
            </a:r>
            <a:endParaRPr lang="en-IN" dirty="0"/>
          </a:p>
        </p:txBody>
      </p:sp>
      <p:sp>
        <p:nvSpPr>
          <p:cNvPr id="3" name="Content Placeholder 2"/>
          <p:cNvSpPr>
            <a:spLocks noGrp="1"/>
          </p:cNvSpPr>
          <p:nvPr>
            <p:ph idx="1"/>
          </p:nvPr>
        </p:nvSpPr>
        <p:spPr/>
        <p:txBody>
          <a:bodyPr/>
          <a:lstStyle/>
          <a:p>
            <a:r>
              <a:rPr lang="en-IN" b="1" dirty="0"/>
              <a:t> History of patterns</a:t>
            </a:r>
          </a:p>
          <a:p>
            <a:r>
              <a:rPr lang="en-US" dirty="0"/>
              <a:t>When a solution gets repeated over and over in various projects, someone eventually puts a name to it and describes the solution in detail. That’s basically how a pattern gets discovered.</a:t>
            </a:r>
            <a:r>
              <a:rPr lang="en-IN" dirty="0"/>
              <a:t/>
            </a:r>
            <a:br>
              <a:rPr lang="en-IN" dirty="0"/>
            </a:br>
            <a:endParaRPr lang="en-IN" dirty="0"/>
          </a:p>
        </p:txBody>
      </p:sp>
    </p:spTree>
    <p:extLst>
      <p:ext uri="{BB962C8B-B14F-4D97-AF65-F5344CB8AC3E}">
        <p14:creationId xmlns:p14="http://schemas.microsoft.com/office/powerpoint/2010/main" val="774076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DP</a:t>
            </a:r>
            <a:endParaRPr lang="en-IN" dirty="0"/>
          </a:p>
        </p:txBody>
      </p:sp>
      <p:sp>
        <p:nvSpPr>
          <p:cNvPr id="3" name="Content Placeholder 2"/>
          <p:cNvSpPr>
            <a:spLocks noGrp="1"/>
          </p:cNvSpPr>
          <p:nvPr>
            <p:ph idx="1"/>
          </p:nvPr>
        </p:nvSpPr>
        <p:spPr/>
        <p:txBody>
          <a:bodyPr/>
          <a:lstStyle/>
          <a:p>
            <a:r>
              <a:rPr lang="en-US" dirty="0"/>
              <a:t>The idea was picked up by four authors: Erich Gamma, John </a:t>
            </a:r>
            <a:r>
              <a:rPr lang="en-US" dirty="0" err="1"/>
              <a:t>Vlissides</a:t>
            </a:r>
            <a:r>
              <a:rPr lang="en-US" dirty="0"/>
              <a:t>, Ralph Johnson, and Richard Helm. In 1994, they published </a:t>
            </a:r>
            <a:r>
              <a:rPr lang="en-US" b="1" dirty="0">
                <a:hlinkClick r:id="rId2"/>
              </a:rPr>
              <a:t>Design Patterns: Elements of Reusable Object-Oriented Software</a:t>
            </a:r>
            <a:r>
              <a:rPr lang="en-US" dirty="0"/>
              <a:t>, in which they applied the concept of design patterns to programming. </a:t>
            </a:r>
            <a:endParaRPr lang="en-IN" dirty="0"/>
          </a:p>
        </p:txBody>
      </p:sp>
    </p:spTree>
    <p:extLst>
      <p:ext uri="{BB962C8B-B14F-4D97-AF65-F5344CB8AC3E}">
        <p14:creationId xmlns:p14="http://schemas.microsoft.com/office/powerpoint/2010/main" val="2295780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Patterns</a:t>
            </a:r>
            <a:endParaRPr lang="en-IN" dirty="0"/>
          </a:p>
        </p:txBody>
      </p:sp>
      <p:sp>
        <p:nvSpPr>
          <p:cNvPr id="3" name="Content Placeholder 2"/>
          <p:cNvSpPr>
            <a:spLocks noGrp="1"/>
          </p:cNvSpPr>
          <p:nvPr>
            <p:ph idx="1"/>
          </p:nvPr>
        </p:nvSpPr>
        <p:spPr/>
        <p:txBody>
          <a:bodyPr/>
          <a:lstStyle/>
          <a:p>
            <a:r>
              <a:rPr lang="en-US" dirty="0"/>
              <a:t>The book featured 23 patterns solving various problems of object-oriented design and became a best-seller very quickly. </a:t>
            </a:r>
            <a:endParaRPr lang="en-IN" dirty="0"/>
          </a:p>
        </p:txBody>
      </p:sp>
    </p:spTree>
    <p:extLst>
      <p:ext uri="{BB962C8B-B14F-4D97-AF65-F5344CB8AC3E}">
        <p14:creationId xmlns:p14="http://schemas.microsoft.com/office/powerpoint/2010/main" val="1898541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Patterns</a:t>
            </a:r>
            <a:endParaRPr lang="en-IN" dirty="0"/>
          </a:p>
        </p:txBody>
      </p:sp>
      <p:sp>
        <p:nvSpPr>
          <p:cNvPr id="3" name="Content Placeholder 2"/>
          <p:cNvSpPr>
            <a:spLocks noGrp="1"/>
          </p:cNvSpPr>
          <p:nvPr>
            <p:ph idx="1"/>
          </p:nvPr>
        </p:nvSpPr>
        <p:spPr/>
        <p:txBody>
          <a:bodyPr>
            <a:normAutofit fontScale="92500"/>
          </a:bodyPr>
          <a:lstStyle/>
          <a:p>
            <a:r>
              <a:rPr lang="en-US" b="1" dirty="0"/>
              <a:t>Creational patterns</a:t>
            </a:r>
            <a:r>
              <a:rPr lang="en-US" dirty="0"/>
              <a:t> provide object creation mechanisms that increase flexibility and reuse of existing code.</a:t>
            </a:r>
          </a:p>
          <a:p>
            <a:r>
              <a:rPr lang="en-US" b="1" dirty="0"/>
              <a:t>Structural patterns</a:t>
            </a:r>
            <a:r>
              <a:rPr lang="en-US" dirty="0"/>
              <a:t> explain how to assemble objects and classes into larger structures, while keeping these structures flexible and efficient.</a:t>
            </a:r>
          </a:p>
          <a:p>
            <a:r>
              <a:rPr lang="en-US" b="1" dirty="0"/>
              <a:t>Behavioral patterns</a:t>
            </a:r>
            <a:r>
              <a:rPr lang="en-US" dirty="0"/>
              <a:t> take care of effective communication and the assignment of responsibilities between objects.</a:t>
            </a:r>
          </a:p>
          <a:p>
            <a:endParaRPr lang="en-IN" dirty="0"/>
          </a:p>
        </p:txBody>
      </p:sp>
    </p:spTree>
    <p:extLst>
      <p:ext uri="{BB962C8B-B14F-4D97-AF65-F5344CB8AC3E}">
        <p14:creationId xmlns:p14="http://schemas.microsoft.com/office/powerpoint/2010/main" val="3658768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Patterns</a:t>
            </a:r>
            <a:endParaRPr lang="en-IN" dirty="0"/>
          </a:p>
        </p:txBody>
      </p:sp>
      <p:sp>
        <p:nvSpPr>
          <p:cNvPr id="3" name="Content Placeholder 2"/>
          <p:cNvSpPr>
            <a:spLocks noGrp="1"/>
          </p:cNvSpPr>
          <p:nvPr>
            <p:ph idx="1"/>
          </p:nvPr>
        </p:nvSpPr>
        <p:spPr/>
        <p:txBody>
          <a:bodyPr/>
          <a:lstStyle/>
          <a:p>
            <a:r>
              <a:rPr lang="en-IN" dirty="0">
                <a:hlinkClick r:id="rId2"/>
              </a:rPr>
              <a:t>https://</a:t>
            </a:r>
            <a:r>
              <a:rPr lang="en-IN" dirty="0" smtClean="0">
                <a:hlinkClick r:id="rId2"/>
              </a:rPr>
              <a:t>refactoring.guru/design-patterns/catalo</a:t>
            </a:r>
          </a:p>
          <a:p>
            <a:endParaRPr lang="en-IN" dirty="0">
              <a:hlinkClick r:id="rId2"/>
            </a:endParaRPr>
          </a:p>
          <a:p>
            <a:r>
              <a:rPr lang="en-US" b="1" dirty="0"/>
              <a:t>Singleton</a:t>
            </a:r>
            <a:r>
              <a:rPr lang="en-US" dirty="0"/>
              <a:t> is a creational design pattern that lets you ensure that a class has only one instance, while providing a global access point to this instance. </a:t>
            </a:r>
            <a:r>
              <a:rPr lang="en-IN" dirty="0" smtClean="0">
                <a:hlinkClick r:id="rId2"/>
              </a:rPr>
              <a:t>g</a:t>
            </a:r>
            <a:r>
              <a:rPr lang="en-IN" dirty="0" smtClean="0"/>
              <a:t> </a:t>
            </a:r>
            <a:endParaRPr lang="en-IN" dirty="0"/>
          </a:p>
        </p:txBody>
      </p:sp>
    </p:spTree>
    <p:extLst>
      <p:ext uri="{BB962C8B-B14F-4D97-AF65-F5344CB8AC3E}">
        <p14:creationId xmlns:p14="http://schemas.microsoft.com/office/powerpoint/2010/main" val="24130365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2846</TotalTime>
  <Words>644</Words>
  <Application>Microsoft Office PowerPoint</Application>
  <PresentationFormat>On-screen Show (4:3)</PresentationFormat>
  <Paragraphs>133</Paragraphs>
  <Slides>37</Slides>
  <Notes>2</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Day 9</vt:lpstr>
      <vt:lpstr>Design Patterns</vt:lpstr>
      <vt:lpstr>Design Patterns</vt:lpstr>
      <vt:lpstr>What’s the pattern consist of?</vt:lpstr>
      <vt:lpstr>Design Patterns</vt:lpstr>
      <vt:lpstr>DP</vt:lpstr>
      <vt:lpstr>Design Patterns</vt:lpstr>
      <vt:lpstr>Design Patterns</vt:lpstr>
      <vt:lpstr>Design Patterns</vt:lpstr>
      <vt:lpstr>Collections – 2nd session - Set</vt:lpstr>
      <vt:lpstr>Collections – 2nd session</vt:lpstr>
      <vt:lpstr>Collections – 2nd session</vt:lpstr>
      <vt:lpstr>Set</vt:lpstr>
      <vt:lpstr>Collections – 2nd session</vt:lpstr>
      <vt:lpstr>Collections</vt:lpstr>
      <vt:lpstr>Map</vt:lpstr>
      <vt:lpstr>Maps</vt:lpstr>
      <vt:lpstr>Map</vt:lpstr>
      <vt:lpstr>Hash table</vt:lpstr>
      <vt:lpstr>Hashcode</vt:lpstr>
      <vt:lpstr>Javadocs suggestion</vt:lpstr>
      <vt:lpstr>Hash Collision</vt:lpstr>
      <vt:lpstr>Hash code</vt:lpstr>
      <vt:lpstr>Collections.sort</vt:lpstr>
      <vt:lpstr>Functional Programming</vt:lpstr>
      <vt:lpstr>FP</vt:lpstr>
      <vt:lpstr>Existing Interfaces with SAM</vt:lpstr>
      <vt:lpstr>Lambda</vt:lpstr>
      <vt:lpstr>Lambda</vt:lpstr>
      <vt:lpstr>Lambda</vt:lpstr>
      <vt:lpstr>Lambda</vt:lpstr>
      <vt:lpstr>Benefits of Lambda</vt:lpstr>
      <vt:lpstr>Lambda and variables</vt:lpstr>
      <vt:lpstr>Default </vt:lpstr>
      <vt:lpstr>Static</vt:lpstr>
      <vt:lpstr>How will you define an Interface after introduction of default &amp; static methods? </vt:lpstr>
      <vt:lpstr>Predefined interfaces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9</dc:title>
  <dc:creator>Admin</dc:creator>
  <cp:lastModifiedBy>Admin</cp:lastModifiedBy>
  <cp:revision>31</cp:revision>
  <dcterms:created xsi:type="dcterms:W3CDTF">2006-08-16T00:00:00Z</dcterms:created>
  <dcterms:modified xsi:type="dcterms:W3CDTF">2022-08-19T11:34:16Z</dcterms:modified>
</cp:coreProperties>
</file>