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7" r:id="rId13"/>
    <p:sldId id="276" r:id="rId14"/>
    <p:sldId id="277" r:id="rId15"/>
    <p:sldId id="268" r:id="rId16"/>
    <p:sldId id="269" r:id="rId17"/>
    <p:sldId id="272" r:id="rId18"/>
    <p:sldId id="270" r:id="rId19"/>
    <p:sldId id="278" r:id="rId20"/>
    <p:sldId id="279" r:id="rId21"/>
    <p:sldId id="280" r:id="rId22"/>
    <p:sldId id="281" r:id="rId23"/>
    <p:sldId id="282" r:id="rId24"/>
    <p:sldId id="283" r:id="rId25"/>
    <p:sldId id="273" r:id="rId26"/>
    <p:sldId id="274" r:id="rId27"/>
    <p:sldId id="275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F807-3CED-4D59-9748-27DCD9EB841B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B6583-E5C4-4F12-B7C3-1C6E24785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88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atabase-normalization.html#1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Qustn</a:t>
            </a:r>
            <a:r>
              <a:rPr lang="en-US" dirty="0" smtClean="0"/>
              <a:t> – how many</a:t>
            </a:r>
            <a:r>
              <a:rPr lang="en-US" baseline="0" dirty="0" smtClean="0"/>
              <a:t> records?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B6583-E5C4-4F12-B7C3-1C6E247855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6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BCNF (Boyce-</a:t>
            </a:r>
            <a:r>
              <a:rPr lang="en-I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Codd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Normal Form)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B6583-E5C4-4F12-B7C3-1C6E247855D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2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bms-key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bms-functional-dependency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RDBMS Fundamentals, Oracle Forms, Intro to Oracle, DB Design, Functional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2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282031"/>
            <a:ext cx="45148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17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- PKs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6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514850" cy="299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867400"/>
            <a:ext cx="329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BCNF (Boyce-</a:t>
            </a:r>
            <a:r>
              <a:rPr lang="en-IN" dirty="0" err="1"/>
              <a:t>Codd</a:t>
            </a:r>
            <a:r>
              <a:rPr lang="en-IN" dirty="0"/>
              <a:t> Normal Form)</a:t>
            </a:r>
          </a:p>
        </p:txBody>
      </p:sp>
    </p:spTree>
    <p:extLst>
      <p:ext uri="{BB962C8B-B14F-4D97-AF65-F5344CB8AC3E}">
        <p14:creationId xmlns:p14="http://schemas.microsoft.com/office/powerpoint/2010/main" val="265298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primary is a single column value used to identify a database record uniquely.</a:t>
            </a:r>
          </a:p>
          <a:p>
            <a:r>
              <a:rPr lang="en-US" dirty="0"/>
              <a:t>It has following attributes</a:t>
            </a:r>
          </a:p>
          <a:p>
            <a:r>
              <a:rPr lang="en-US" dirty="0"/>
              <a:t>A </a:t>
            </a:r>
            <a:r>
              <a:rPr lang="en-US" dirty="0">
                <a:hlinkClick r:id="rId2"/>
              </a:rPr>
              <a:t>primary key</a:t>
            </a:r>
            <a:r>
              <a:rPr lang="en-US" dirty="0"/>
              <a:t> cannot be NULL</a:t>
            </a:r>
          </a:p>
          <a:p>
            <a:r>
              <a:rPr lang="en-US" dirty="0"/>
              <a:t>A primary key value must be unique</a:t>
            </a:r>
          </a:p>
          <a:p>
            <a:r>
              <a:rPr lang="en-US" dirty="0"/>
              <a:t>The primary key values should rarely be changed</a:t>
            </a:r>
          </a:p>
          <a:p>
            <a:r>
              <a:rPr lang="en-US" dirty="0"/>
              <a:t>The primary key must be given a value when a new record is inserted.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19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Composite Key?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composite key is a primary key composed of multiple columns used to identify a record uniquely</a:t>
            </a:r>
          </a:p>
          <a:p>
            <a:r>
              <a:rPr lang="en-US" dirty="0"/>
              <a:t>In our database, we have two people with the same name Robert Phil, but they live in different places.</a:t>
            </a:r>
          </a:p>
          <a:p>
            <a:r>
              <a:rPr lang="en-US" dirty="0"/>
              <a:t>Composite key in Database</a:t>
            </a:r>
          </a:p>
          <a:p>
            <a:r>
              <a:rPr lang="en-US" dirty="0"/>
              <a:t>Hence, we require both Full Name and Address to identify a record uniquely. That is a composite key.</a:t>
            </a:r>
          </a:p>
          <a:p>
            <a:r>
              <a:rPr lang="en-US" dirty="0"/>
              <a:t>Let’s move into second normal form 2NF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88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Nn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691481"/>
            <a:ext cx="4857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4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46237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25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96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24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 (Foreign Key)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172200" cy="243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 descr="2NF Example in DB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71975"/>
            <a:ext cx="35052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2NF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0" y="5638800"/>
            <a:ext cx="59721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315200" y="2895600"/>
            <a:ext cx="914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3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RDBMS?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or program</a:t>
            </a:r>
          </a:p>
          <a:p>
            <a:r>
              <a:rPr lang="en-IN" dirty="0"/>
              <a:t>basis </a:t>
            </a:r>
            <a:r>
              <a:rPr lang="en-IN" dirty="0" smtClean="0"/>
              <a:t>- </a:t>
            </a:r>
            <a:r>
              <a:rPr lang="en-US" dirty="0"/>
              <a:t> MySQL, Microsoft SQL Server, Oracle, and Microsoft Access</a:t>
            </a:r>
            <a:r>
              <a:rPr lang="en-US" dirty="0" smtClean="0"/>
              <a:t>.</a:t>
            </a:r>
          </a:p>
          <a:p>
            <a:r>
              <a:rPr lang="en-US" dirty="0"/>
              <a:t>RDBMS uses </a:t>
            </a:r>
            <a:r>
              <a:rPr lang="en-US" dirty="0">
                <a:hlinkClick r:id="rId2"/>
              </a:rPr>
              <a:t>SQL queries</a:t>
            </a:r>
            <a:r>
              <a:rPr lang="en-US" dirty="0"/>
              <a:t> to access the data in the </a:t>
            </a:r>
            <a:r>
              <a:rPr lang="en-US" dirty="0" smtClean="0"/>
              <a:t>database</a:t>
            </a:r>
          </a:p>
          <a:p>
            <a:r>
              <a:rPr lang="en-US" dirty="0"/>
              <a:t>A relational database defines database relationships in the form of tables. The tables are related to each other - based on data common to each.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31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Foreign Key references the primary key of another Table! It helps connect your Tables</a:t>
            </a:r>
          </a:p>
          <a:p>
            <a:r>
              <a:rPr lang="en-US" dirty="0"/>
              <a:t>A foreign key can have a different name from its primary key</a:t>
            </a:r>
          </a:p>
          <a:p>
            <a:r>
              <a:rPr lang="en-US" dirty="0"/>
              <a:t>It ensures rows in one table have corresponding rows in another</a:t>
            </a:r>
          </a:p>
          <a:p>
            <a:r>
              <a:rPr lang="en-US" dirty="0"/>
              <a:t>Unlike the Primary key, they do not have to be unique. Most often they aren’t</a:t>
            </a:r>
          </a:p>
          <a:p>
            <a:r>
              <a:rPr lang="en-US" dirty="0"/>
              <a:t>Foreign keys can be null even though primary keys can not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48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Foreign Key?</a:t>
            </a:r>
          </a:p>
          <a:p>
            <a:r>
              <a:rPr lang="en-US" dirty="0" smtClean="0"/>
              <a:t>(Referential Integrity)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33775"/>
            <a:ext cx="6477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802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 – Transitive Dependency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47330"/>
            <a:ext cx="61912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transitive </a:t>
            </a:r>
            <a:r>
              <a:rPr lang="en-US" dirty="0">
                <a:hlinkClick r:id="rId3"/>
              </a:rPr>
              <a:t>functional dependency</a:t>
            </a:r>
            <a:r>
              <a:rPr lang="en-US" dirty="0"/>
              <a:t> is when changing a non-key column, might cause any of the other non-key columns to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67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1- Be in 2NF</a:t>
            </a:r>
          </a:p>
          <a:p>
            <a:r>
              <a:rPr lang="en-US" dirty="0"/>
              <a:t>Rule 2- Has no transitive functional dependencies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40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IN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56292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 descr="3NF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56292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Example of 3NF in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24400"/>
            <a:ext cx="28003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5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75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30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75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&gt;3NF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Needed for complex systems</a:t>
            </a:r>
          </a:p>
          <a:p>
            <a:r>
              <a:rPr lang="en-US" dirty="0" smtClean="0"/>
              <a:t>3NF – Higher level of Normalization</a:t>
            </a:r>
          </a:p>
          <a:p>
            <a:r>
              <a:rPr lang="en-US" b="1" dirty="0"/>
              <a:t>BCNF (Boyce-</a:t>
            </a:r>
            <a:r>
              <a:rPr lang="en-US" b="1" dirty="0" err="1"/>
              <a:t>Codd</a:t>
            </a:r>
            <a:r>
              <a:rPr lang="en-US" b="1" dirty="0"/>
              <a:t> Normal Form)</a:t>
            </a:r>
          </a:p>
          <a:p>
            <a:r>
              <a:rPr lang="en-US" dirty="0"/>
              <a:t>Even when a database is in 3</a:t>
            </a:r>
            <a:r>
              <a:rPr lang="en-US" baseline="30000" dirty="0"/>
              <a:t>rd</a:t>
            </a:r>
            <a:r>
              <a:rPr lang="en-US" dirty="0"/>
              <a:t> Normal Form, still there would be anomalies resulted if it has more than one </a:t>
            </a:r>
            <a:r>
              <a:rPr lang="en-US" b="1" dirty="0"/>
              <a:t>Candidate </a:t>
            </a:r>
            <a:r>
              <a:rPr lang="en-US" dirty="0"/>
              <a:t>Key.</a:t>
            </a:r>
          </a:p>
          <a:p>
            <a:r>
              <a:rPr lang="en-US" dirty="0"/>
              <a:t>Sometimes is BCNF is also referred as </a:t>
            </a:r>
            <a:r>
              <a:rPr lang="en-US" b="1" dirty="0"/>
              <a:t>3.5 Normal Form.</a:t>
            </a:r>
            <a:endParaRPr lang="en-US" dirty="0"/>
          </a:p>
          <a:p>
            <a:r>
              <a:rPr lang="en-US" b="1" dirty="0"/>
              <a:t>4NF (Fourth Normal Form) Rules</a:t>
            </a:r>
          </a:p>
          <a:p>
            <a:r>
              <a:rPr lang="en-US" dirty="0"/>
              <a:t>If no database table instance contains two or more, independent and multivalued data describing the relevant entity, then it is in 4</a:t>
            </a:r>
            <a:r>
              <a:rPr lang="en-US" baseline="30000" dirty="0"/>
              <a:t>th</a:t>
            </a:r>
            <a:r>
              <a:rPr lang="en-US" dirty="0"/>
              <a:t> Normal Form.</a:t>
            </a:r>
          </a:p>
          <a:p>
            <a:r>
              <a:rPr lang="en-US" b="1" dirty="0"/>
              <a:t>5NF (Fifth Normal Form) Rules</a:t>
            </a:r>
          </a:p>
          <a:p>
            <a:r>
              <a:rPr lang="en-US" dirty="0"/>
              <a:t>A table is in 5</a:t>
            </a:r>
            <a:r>
              <a:rPr lang="en-US" baseline="30000" dirty="0"/>
              <a:t>th</a:t>
            </a:r>
            <a:r>
              <a:rPr lang="en-US" dirty="0"/>
              <a:t> Normal Form only if it is in 4NF and it cannot be decomposed into any number of smaller tables without loss of data.</a:t>
            </a:r>
          </a:p>
          <a:p>
            <a:r>
              <a:rPr lang="en-US" b="1" dirty="0"/>
              <a:t>6NF (Sixth Normal Form) Proposed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 Normal Form is not standardized, yet however, it is being discussed by database experts for some time. Hopefully, we would have a clear &amp; standardized definition for 6</a:t>
            </a:r>
            <a:r>
              <a:rPr lang="en-US" baseline="30000" dirty="0"/>
              <a:t>th</a:t>
            </a:r>
            <a:r>
              <a:rPr lang="en-US" dirty="0"/>
              <a:t> Normal Form in the near future…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764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ORacle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452596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7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Database Table?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a collection of related data entries, and it consists of columns and rows.</a:t>
            </a:r>
          </a:p>
          <a:p>
            <a:r>
              <a:rPr lang="en-US" dirty="0"/>
              <a:t>A column holds specific information about every record in the table.</a:t>
            </a:r>
          </a:p>
          <a:p>
            <a:r>
              <a:rPr lang="en-US" dirty="0"/>
              <a:t>A record (or row) is each individual entry that exists in a table.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02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29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Programming in Java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53444"/>
            <a:ext cx="60769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74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Function Reference</a:t>
            </a:r>
          </a:p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dirty="0" smtClean="0"/>
              <a:t>Predefined Java Functions</a:t>
            </a:r>
          </a:p>
          <a:p>
            <a:r>
              <a:rPr lang="en-US" dirty="0" smtClean="0"/>
              <a:t>Lambda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73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5" t="33214" r="47247" b="49338"/>
          <a:stretch/>
        </p:blipFill>
        <p:spPr bwMode="auto">
          <a:xfrm>
            <a:off x="2105890" y="3103418"/>
            <a:ext cx="2687783" cy="78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1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658760"/>
              </p:ext>
            </p:extLst>
          </p:nvPr>
        </p:nvGraphicFramePr>
        <p:xfrm>
          <a:off x="1346116" y="1589350"/>
          <a:ext cx="6451767" cy="4547664"/>
        </p:xfrm>
        <a:graphic>
          <a:graphicData uri="http://schemas.openxmlformats.org/drawingml/2006/table">
            <a:tbl>
              <a:tblPr/>
              <a:tblGrid>
                <a:gridCol w="921681"/>
                <a:gridCol w="921681"/>
                <a:gridCol w="921681"/>
                <a:gridCol w="921681"/>
                <a:gridCol w="921681"/>
                <a:gridCol w="921681"/>
                <a:gridCol w="921681"/>
              </a:tblGrid>
              <a:tr h="5421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 smtClean="0">
                          <a:effectLst/>
                        </a:rPr>
                        <a:t>CustomerID</a:t>
                      </a:r>
                      <a:endParaRPr lang="en-IN" sz="1400" dirty="0">
                        <a:effectLst/>
                      </a:endParaRP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CustomerName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ContactName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Address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City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PostalCode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Country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Alfreds Futterkiste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Maria Anders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Obere Str. 57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Berlin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12209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Germany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117863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Ana Trujillo Emparedados y helados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Ana Trujillo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Avda. de la Constitución 2222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05021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Antonio Moreno Taquería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Antonio Moreno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Mataderos 2312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05023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4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Around the Horn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Thomas Hardy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120 Hanover Sq.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London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WA1 1DP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UK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1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Berglunds</a:t>
                      </a: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snabbköp</a:t>
                      </a:r>
                      <a:endParaRPr lang="en-IN" sz="1400" dirty="0">
                        <a:effectLst/>
                      </a:endParaRP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Christina Berglund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Berguvsvägen 8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Luleå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S-958 22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Sweden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46116" y="1589350"/>
          <a:ext cx="6451767" cy="4547664"/>
        </p:xfrm>
        <a:graphic>
          <a:graphicData uri="http://schemas.openxmlformats.org/drawingml/2006/table">
            <a:tbl>
              <a:tblPr/>
              <a:tblGrid>
                <a:gridCol w="921681"/>
                <a:gridCol w="921681"/>
                <a:gridCol w="921681"/>
                <a:gridCol w="921681"/>
                <a:gridCol w="921681"/>
                <a:gridCol w="921681"/>
                <a:gridCol w="921681"/>
              </a:tblGrid>
              <a:tr h="5421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CustomerID</a:t>
                      </a:r>
                      <a:endParaRPr lang="en-IN" sz="1400" dirty="0">
                        <a:effectLst/>
                      </a:endParaRP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CustomerName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ContactName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Address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City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PostalCode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Country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1</a:t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>
                          <a:effectLst/>
                        </a:rPr>
                        <a:t/>
                      </a:r>
                      <a:br>
                        <a:rPr lang="en-IN" sz="1400" dirty="0">
                          <a:effectLst/>
                        </a:rPr>
                      </a:br>
                      <a:endParaRPr lang="en-IN" sz="1400" dirty="0">
                        <a:effectLst/>
                      </a:endParaRP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Alfreds Futterkiste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Maria Anders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Obere Str. 57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Berlin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12209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Germany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117863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>
                          <a:effectLst/>
                        </a:rPr>
                        <a:t>Ana Trujillo Emparedados y helados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Ana Trujillo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>
                          <a:effectLst/>
                        </a:rPr>
                        <a:t>Avda. de la Constitución 2222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05021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Antonio Moreno Taquería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Antonio Moreno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Mataderos 2312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México D.F.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05023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Mexico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4</a:t>
                      </a:r>
                      <a:br>
                        <a:rPr lang="en-IN" sz="1400">
                          <a:effectLst/>
                        </a:rPr>
                      </a:br>
                      <a:r>
                        <a:rPr lang="en-IN" sz="1400">
                          <a:effectLst/>
                        </a:rPr>
                        <a:t/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Around the Horn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Thomas Hardy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120 Hanover Sq.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London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WA1 1DP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UK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1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117864" marR="58932" marT="58932" marB="58932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Berglunds snabbköp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Christina Berglund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Berguvsvägen 8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Luleå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S-958 22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Sweden</a:t>
                      </a:r>
                    </a:p>
                  </a:txBody>
                  <a:tcPr marL="58932" marR="58932" marT="58932" marB="5893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46200" y="158908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Customers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15893"/>
          <a:ext cx="8229600" cy="4494576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OrderID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CustomerID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EmployeeID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OrderDate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ShipperID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2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10278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/>
                      </a:r>
                      <a:br>
                        <a:rPr lang="en-IN" sz="1800">
                          <a:effectLst/>
                        </a:rPr>
                      </a:br>
                      <a:endParaRPr lang="en-IN" sz="1800">
                        <a:effectLst/>
                      </a:endParaRP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8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1996-08-12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10280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1996-08-14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10308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1996-09-18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96218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10355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/>
                      </a:r>
                      <a:br>
                        <a:rPr lang="en-IN" sz="1800">
                          <a:effectLst/>
                        </a:rPr>
                      </a:br>
                      <a:endParaRPr lang="en-IN" sz="1800">
                        <a:effectLst/>
                      </a:endParaRP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1996-11-15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10365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1996-11-27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10383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8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1996-12-16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10384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1996-12-16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3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6160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Orders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4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Shippers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13857"/>
          <a:ext cx="8229600" cy="1698648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ShipperID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ShipperName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Phone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Speedy Express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(503) 555-9831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United Package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(503) 555-3199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Federal Shipping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(503) 555-9931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0130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Shippers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2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SQL?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SQL is the standard language for dealing with Relational Databases.</a:t>
            </a:r>
          </a:p>
          <a:p>
            <a:r>
              <a:rPr lang="en-US" dirty="0"/>
              <a:t>SQL is used to insert, search, update, and delete database records.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26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Normalization?</a:t>
            </a:r>
            <a:br>
              <a:rPr lang="en-IN" b="1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95375"/>
            <a:ext cx="45148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76625"/>
            <a:ext cx="45148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52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581</Words>
  <Application>Microsoft Office PowerPoint</Application>
  <PresentationFormat>On-screen Show (4:3)</PresentationFormat>
  <Paragraphs>220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Day 7</vt:lpstr>
      <vt:lpstr>What is RDBMS? </vt:lpstr>
      <vt:lpstr>What is a Database Table? </vt:lpstr>
      <vt:lpstr>Sample</vt:lpstr>
      <vt:lpstr>Table</vt:lpstr>
      <vt:lpstr>Table</vt:lpstr>
      <vt:lpstr>Shippers </vt:lpstr>
      <vt:lpstr>What is SQL? </vt:lpstr>
      <vt:lpstr>What is Normalization? </vt:lpstr>
      <vt:lpstr>Normalization</vt:lpstr>
      <vt:lpstr>Normalization - PKs</vt:lpstr>
      <vt:lpstr>Forms</vt:lpstr>
      <vt:lpstr>Primary Key</vt:lpstr>
      <vt:lpstr>What is Composite Key? </vt:lpstr>
      <vt:lpstr>Nn</vt:lpstr>
      <vt:lpstr>1NF</vt:lpstr>
      <vt:lpstr>2NF</vt:lpstr>
      <vt:lpstr>2NF</vt:lpstr>
      <vt:lpstr>2NF (Foreign Key)</vt:lpstr>
      <vt:lpstr>Foreign Key</vt:lpstr>
      <vt:lpstr>2NF</vt:lpstr>
      <vt:lpstr>3NF – Transitive Dependency</vt:lpstr>
      <vt:lpstr>PowerPoint Presentation</vt:lpstr>
      <vt:lpstr>3NF</vt:lpstr>
      <vt:lpstr>PowerPoint Presentation</vt:lpstr>
      <vt:lpstr>PowerPoint Presentation</vt:lpstr>
      <vt:lpstr>3NF</vt:lpstr>
      <vt:lpstr>Levels &gt;3NF</vt:lpstr>
      <vt:lpstr>ORacle</vt:lpstr>
      <vt:lpstr>MySQL DB</vt:lpstr>
      <vt:lpstr>Functional Programming in Java </vt:lpstr>
      <vt:lpstr>Functions in Java 8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7</dc:title>
  <dc:creator>Admin</dc:creator>
  <cp:lastModifiedBy>Admin</cp:lastModifiedBy>
  <cp:revision>25</cp:revision>
  <dcterms:created xsi:type="dcterms:W3CDTF">2006-08-16T00:00:00Z</dcterms:created>
  <dcterms:modified xsi:type="dcterms:W3CDTF">2022-08-12T12:47:33Z</dcterms:modified>
</cp:coreProperties>
</file>