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1770"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70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0037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github.com/Narmathaa84/Gen-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58766" y="3944064"/>
            <a:ext cx="11512868" cy="341352"/>
          </a:xfrm>
          <a:prstGeom prst="rect">
            <a:avLst/>
          </a:prstGeom>
          <a:noFill/>
          <a:ln/>
        </p:spPr>
        <p:txBody>
          <a:bodyPr wrap="none" rtlCol="0" anchor="t"/>
          <a:lstStyle/>
          <a:p>
            <a:pPr marL="0" indent="0">
              <a:lnSpc>
                <a:spcPts val="2688"/>
              </a:lnSpc>
              <a:buNone/>
            </a:pPr>
            <a:endParaRPr lang="en-US" sz="1680" dirty="0"/>
          </a:p>
        </p:txBody>
      </p:sp>
      <p:pic>
        <p:nvPicPr>
          <p:cNvPr id="6" name="Picture 5">
            <a:extLst>
              <a:ext uri="{FF2B5EF4-FFF2-40B4-BE49-F238E27FC236}">
                <a16:creationId xmlns:a16="http://schemas.microsoft.com/office/drawing/2014/main" id="{D11759D6-78E1-F8D9-3E42-3A152306C53D}"/>
              </a:ext>
            </a:extLst>
          </p:cNvPr>
          <p:cNvPicPr>
            <a:picLocks noChangeAspect="1"/>
          </p:cNvPicPr>
          <p:nvPr/>
        </p:nvPicPr>
        <p:blipFill>
          <a:blip r:embed="rId4"/>
          <a:stretch>
            <a:fillRect/>
          </a:stretch>
        </p:blipFill>
        <p:spPr>
          <a:xfrm>
            <a:off x="0" y="0"/>
            <a:ext cx="14775543"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sp>
      <p:sp>
        <p:nvSpPr>
          <p:cNvPr id="4" name="Text 1"/>
          <p:cNvSpPr/>
          <p:nvPr/>
        </p:nvSpPr>
        <p:spPr>
          <a:xfrm>
            <a:off x="1558766" y="1949887"/>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rPr>
              <a:t>RESULTS</a:t>
            </a:r>
          </a:p>
        </p:txBody>
      </p:sp>
      <p:sp>
        <p:nvSpPr>
          <p:cNvPr id="5" name="Text 2"/>
          <p:cNvSpPr/>
          <p:nvPr/>
        </p:nvSpPr>
        <p:spPr>
          <a:xfrm>
            <a:off x="1558766" y="2936677"/>
            <a:ext cx="2667000" cy="333375"/>
          </a:xfrm>
          <a:prstGeom prst="rect">
            <a:avLst/>
          </a:prstGeom>
          <a:noFill/>
          <a:ln/>
        </p:spPr>
        <p:txBody>
          <a:bodyPr wrap="none" rtlCol="0" anchor="t"/>
          <a:lstStyle/>
          <a:p>
            <a:pPr marL="0" indent="0">
              <a:lnSpc>
                <a:spcPts val="2625"/>
              </a:lnSpc>
              <a:buNone/>
            </a:pPr>
            <a:r>
              <a:rPr lang="en-US" sz="2100" b="1" kern="0" spc="-42" dirty="0">
                <a:latin typeface="adonis-web" pitchFamily="34" charset="0"/>
                <a:ea typeface="adonis-web" pitchFamily="34" charset="-122"/>
                <a:cs typeface="adonis-web" pitchFamily="34" charset="-120"/>
              </a:rPr>
              <a:t>Performance Metrics:</a:t>
            </a:r>
            <a:endParaRPr lang="en-US" sz="2100" dirty="0"/>
          </a:p>
        </p:txBody>
      </p:sp>
      <p:sp>
        <p:nvSpPr>
          <p:cNvPr id="6" name="Text 3"/>
          <p:cNvSpPr/>
          <p:nvPr/>
        </p:nvSpPr>
        <p:spPr>
          <a:xfrm>
            <a:off x="1899999" y="3590092"/>
            <a:ext cx="11171634" cy="341352"/>
          </a:xfrm>
          <a:prstGeom prst="rect">
            <a:avLst/>
          </a:prstGeom>
          <a:noFill/>
          <a:ln/>
        </p:spPr>
        <p:txBody>
          <a:bodyPr wrap="none" rtlCol="0" anchor="t"/>
          <a:lstStyle/>
          <a:p>
            <a:pPr marL="342900" indent="-342900" algn="l">
              <a:lnSpc>
                <a:spcPts val="2688"/>
              </a:lnSpc>
              <a:buSzPct val="100000"/>
              <a:buChar char="•"/>
            </a:pPr>
            <a:r>
              <a:rPr lang="en-US" sz="1680" kern="0" spc="-34" dirty="0">
                <a:solidFill>
                  <a:srgbClr val="272525"/>
                </a:solidFill>
                <a:latin typeface="Source Sans Pro" pitchFamily="34" charset="0"/>
                <a:ea typeface="Source Sans Pro" pitchFamily="34" charset="-122"/>
                <a:cs typeface="Source Sans Pro" pitchFamily="34" charset="-120"/>
              </a:rPr>
              <a:t>Accuracy, precision, recall, and F1-score</a:t>
            </a:r>
            <a:endParaRPr lang="en-US" sz="1680" dirty="0"/>
          </a:p>
        </p:txBody>
      </p:sp>
      <p:pic>
        <p:nvPicPr>
          <p:cNvPr id="7" name="Image 1" descr="preencoded.png"/>
          <p:cNvPicPr>
            <a:picLocks noChangeAspect="1"/>
          </p:cNvPicPr>
          <p:nvPr/>
        </p:nvPicPr>
        <p:blipFill>
          <a:blip r:embed="rId4"/>
          <a:stretch>
            <a:fillRect/>
          </a:stretch>
        </p:blipFill>
        <p:spPr>
          <a:xfrm>
            <a:off x="3082766" y="4114740"/>
            <a:ext cx="7327821" cy="21081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369570"/>
            <a:ext cx="13113068" cy="7479030"/>
          </a:xfrm>
          <a:prstGeom prst="roundRect">
            <a:avLst>
              <a:gd name="adj" fmla="val 1860"/>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1558706" y="771525"/>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rPr>
              <a:t>RESULTS</a:t>
            </a:r>
          </a:p>
        </p:txBody>
      </p:sp>
      <p:sp>
        <p:nvSpPr>
          <p:cNvPr id="5" name="Text 2"/>
          <p:cNvSpPr/>
          <p:nvPr/>
        </p:nvSpPr>
        <p:spPr>
          <a:xfrm>
            <a:off x="1558766" y="1497152"/>
            <a:ext cx="2667000" cy="333375"/>
          </a:xfrm>
          <a:prstGeom prst="rect">
            <a:avLst/>
          </a:prstGeom>
          <a:noFill/>
          <a:ln/>
        </p:spPr>
        <p:txBody>
          <a:bodyPr wrap="none" rtlCol="0" anchor="t"/>
          <a:lstStyle/>
          <a:p>
            <a:pPr marL="0" indent="0">
              <a:lnSpc>
                <a:spcPts val="2625"/>
              </a:lnSpc>
              <a:buNone/>
            </a:pPr>
            <a:r>
              <a:rPr lang="en-US" sz="2100" b="1" kern="0" spc="-42" dirty="0">
                <a:latin typeface="adonis-web" pitchFamily="34" charset="0"/>
                <a:ea typeface="adonis-web" pitchFamily="34" charset="-122"/>
                <a:cs typeface="adonis-web" pitchFamily="34" charset="-120"/>
              </a:rPr>
              <a:t>Performance Metrics:</a:t>
            </a:r>
            <a:endParaRPr lang="en-US" sz="2100" dirty="0"/>
          </a:p>
        </p:txBody>
      </p:sp>
      <p:sp>
        <p:nvSpPr>
          <p:cNvPr id="6" name="Text 3"/>
          <p:cNvSpPr/>
          <p:nvPr/>
        </p:nvSpPr>
        <p:spPr>
          <a:xfrm>
            <a:off x="1899999" y="1929319"/>
            <a:ext cx="11171634" cy="341352"/>
          </a:xfrm>
          <a:prstGeom prst="rect">
            <a:avLst/>
          </a:prstGeom>
          <a:noFill/>
          <a:ln/>
        </p:spPr>
        <p:txBody>
          <a:bodyPr wrap="none" rtlCol="0" anchor="t"/>
          <a:lstStyle/>
          <a:p>
            <a:pPr marL="342900" indent="-342900" algn="l">
              <a:lnSpc>
                <a:spcPts val="2688"/>
              </a:lnSpc>
              <a:buSzPct val="100000"/>
              <a:buChar char="•"/>
            </a:pPr>
            <a:r>
              <a:rPr lang="en-US" sz="1680" kern="0" spc="-34" dirty="0">
                <a:solidFill>
                  <a:srgbClr val="272525"/>
                </a:solidFill>
                <a:latin typeface="Source Sans Pro" pitchFamily="34" charset="0"/>
                <a:ea typeface="Source Sans Pro" pitchFamily="34" charset="-122"/>
                <a:cs typeface="Source Sans Pro" pitchFamily="34" charset="-120"/>
              </a:rPr>
              <a:t>Confusion matrix for detailed evaluation</a:t>
            </a:r>
            <a:endParaRPr lang="en-US" sz="1680" dirty="0"/>
          </a:p>
        </p:txBody>
      </p:sp>
      <p:pic>
        <p:nvPicPr>
          <p:cNvPr id="7" name="Image 1" descr="preencoded.png"/>
          <p:cNvPicPr>
            <a:picLocks noChangeAspect="1"/>
          </p:cNvPicPr>
          <p:nvPr/>
        </p:nvPicPr>
        <p:blipFill>
          <a:blip r:embed="rId4"/>
          <a:stretch>
            <a:fillRect/>
          </a:stretch>
        </p:blipFill>
        <p:spPr>
          <a:xfrm>
            <a:off x="3206889" y="2396044"/>
            <a:ext cx="8216622" cy="50620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243840"/>
            <a:ext cx="13113068" cy="7661910"/>
          </a:xfrm>
          <a:prstGeom prst="roundRect">
            <a:avLst>
              <a:gd name="adj" fmla="val 2138"/>
            </a:avLst>
          </a:prstGeom>
          <a:solidFill>
            <a:srgbClr val="FFFFFF">
              <a:alpha val="75000"/>
            </a:srgbClr>
          </a:solidFill>
          <a:ln w="7620">
            <a:solidFill>
              <a:srgbClr val="FFFFFF">
                <a:alpha val="64000"/>
              </a:srgbClr>
            </a:solidFill>
            <a:prstDash val="solid"/>
          </a:ln>
        </p:spPr>
      </p:sp>
      <p:sp>
        <p:nvSpPr>
          <p:cNvPr id="4" name="Text 1"/>
          <p:cNvSpPr/>
          <p:nvPr/>
        </p:nvSpPr>
        <p:spPr>
          <a:xfrm>
            <a:off x="1558766" y="697230"/>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rPr>
              <a:t>RESULTS</a:t>
            </a:r>
          </a:p>
        </p:txBody>
      </p:sp>
      <p:sp>
        <p:nvSpPr>
          <p:cNvPr id="5" name="Text 2"/>
          <p:cNvSpPr/>
          <p:nvPr/>
        </p:nvSpPr>
        <p:spPr>
          <a:xfrm>
            <a:off x="1558766" y="1498282"/>
            <a:ext cx="2667000" cy="333375"/>
          </a:xfrm>
          <a:prstGeom prst="rect">
            <a:avLst/>
          </a:prstGeom>
          <a:noFill/>
          <a:ln/>
        </p:spPr>
        <p:txBody>
          <a:bodyPr wrap="none" rtlCol="0" anchor="t"/>
          <a:lstStyle/>
          <a:p>
            <a:pPr marL="0" indent="0">
              <a:lnSpc>
                <a:spcPts val="2625"/>
              </a:lnSpc>
              <a:buNone/>
            </a:pPr>
            <a:r>
              <a:rPr lang="en-US" sz="2100" b="1" kern="0" spc="-42" dirty="0">
                <a:latin typeface="adonis-web" pitchFamily="34" charset="0"/>
                <a:ea typeface="adonis-web" pitchFamily="34" charset="-122"/>
                <a:cs typeface="adonis-web" pitchFamily="34" charset="-120"/>
              </a:rPr>
              <a:t>Visualization:</a:t>
            </a:r>
            <a:endParaRPr lang="en-US" sz="2100" dirty="0"/>
          </a:p>
        </p:txBody>
      </p:sp>
      <p:sp>
        <p:nvSpPr>
          <p:cNvPr id="6" name="Text 3"/>
          <p:cNvSpPr/>
          <p:nvPr/>
        </p:nvSpPr>
        <p:spPr>
          <a:xfrm>
            <a:off x="1899999" y="1904821"/>
            <a:ext cx="11171634" cy="341352"/>
          </a:xfrm>
          <a:prstGeom prst="rect">
            <a:avLst/>
          </a:prstGeom>
          <a:noFill/>
          <a:ln/>
        </p:spPr>
        <p:txBody>
          <a:bodyPr wrap="none" rtlCol="0" anchor="t"/>
          <a:lstStyle/>
          <a:p>
            <a:pPr marL="342900" indent="-342900" algn="l">
              <a:lnSpc>
                <a:spcPts val="2688"/>
              </a:lnSpc>
              <a:buSzPct val="100000"/>
              <a:buChar char="•"/>
            </a:pPr>
            <a:r>
              <a:rPr lang="en-US" sz="1680" kern="0" spc="-34" dirty="0">
                <a:solidFill>
                  <a:srgbClr val="272525"/>
                </a:solidFill>
                <a:latin typeface="Source Sans Pro" pitchFamily="34" charset="0"/>
                <a:ea typeface="Source Sans Pro" pitchFamily="34" charset="-122"/>
                <a:cs typeface="Source Sans Pro" pitchFamily="34" charset="-120"/>
              </a:rPr>
              <a:t>Graphs illustrating training/validation accuracy</a:t>
            </a:r>
            <a:endParaRPr lang="en-US" sz="1680" dirty="0"/>
          </a:p>
        </p:txBody>
      </p:sp>
      <p:pic>
        <p:nvPicPr>
          <p:cNvPr id="7" name="Image 1" descr="preencoded.png"/>
          <p:cNvPicPr>
            <a:picLocks noChangeAspect="1"/>
          </p:cNvPicPr>
          <p:nvPr/>
        </p:nvPicPr>
        <p:blipFill>
          <a:blip r:embed="rId4"/>
          <a:stretch>
            <a:fillRect/>
          </a:stretch>
        </p:blipFill>
        <p:spPr>
          <a:xfrm>
            <a:off x="3157537" y="2490013"/>
            <a:ext cx="7975521" cy="47903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243840"/>
            <a:ext cx="13113068" cy="7700010"/>
          </a:xfrm>
          <a:prstGeom prst="roundRect">
            <a:avLst>
              <a:gd name="adj" fmla="val 1860"/>
            </a:avLst>
          </a:prstGeom>
          <a:solidFill>
            <a:srgbClr val="FFFFFF">
              <a:alpha val="75000"/>
            </a:srgbClr>
          </a:solidFill>
          <a:ln w="7620">
            <a:solidFill>
              <a:srgbClr val="FFFFFF">
                <a:alpha val="64000"/>
              </a:srgbClr>
            </a:solidFill>
            <a:prstDash val="solid"/>
          </a:ln>
        </p:spPr>
      </p:sp>
      <p:sp>
        <p:nvSpPr>
          <p:cNvPr id="4" name="Text 1"/>
          <p:cNvSpPr/>
          <p:nvPr/>
        </p:nvSpPr>
        <p:spPr>
          <a:xfrm>
            <a:off x="1558766" y="830580"/>
            <a:ext cx="5334119" cy="666750"/>
          </a:xfrm>
          <a:prstGeom prst="rect">
            <a:avLst/>
          </a:prstGeom>
          <a:noFill/>
          <a:ln/>
        </p:spPr>
        <p:txBody>
          <a:bodyPr wrap="none" rtlCol="0" anchor="t"/>
          <a:lstStyle/>
          <a:p>
            <a:pPr>
              <a:lnSpc>
                <a:spcPts val="5250"/>
              </a:lnSpc>
            </a:pPr>
            <a:r>
              <a:rPr lang="en-US" sz="4200" b="1" kern="0" spc="-84" dirty="0">
                <a:solidFill>
                  <a:srgbClr val="FF0000"/>
                </a:solidFill>
                <a:latin typeface="adonis-web" pitchFamily="34" charset="0"/>
                <a:ea typeface="adonis-web" pitchFamily="34" charset="-122"/>
              </a:rPr>
              <a:t>RESULTS</a:t>
            </a:r>
          </a:p>
        </p:txBody>
      </p:sp>
      <p:sp>
        <p:nvSpPr>
          <p:cNvPr id="5" name="Text 2"/>
          <p:cNvSpPr/>
          <p:nvPr/>
        </p:nvSpPr>
        <p:spPr>
          <a:xfrm>
            <a:off x="1558825" y="1650682"/>
            <a:ext cx="2667000" cy="333375"/>
          </a:xfrm>
          <a:prstGeom prst="rect">
            <a:avLst/>
          </a:prstGeom>
          <a:noFill/>
          <a:ln/>
        </p:spPr>
        <p:txBody>
          <a:bodyPr wrap="none" rtlCol="0" anchor="t"/>
          <a:lstStyle/>
          <a:p>
            <a:pPr marL="0" indent="0">
              <a:lnSpc>
                <a:spcPts val="2625"/>
              </a:lnSpc>
              <a:buNone/>
            </a:pPr>
            <a:r>
              <a:rPr lang="en-US" sz="2100" b="1" kern="0" spc="-42" dirty="0">
                <a:latin typeface="adonis-web" pitchFamily="34" charset="0"/>
                <a:ea typeface="adonis-web" pitchFamily="34" charset="-122"/>
                <a:cs typeface="adonis-web" pitchFamily="34" charset="-120"/>
              </a:rPr>
              <a:t>Visualization:</a:t>
            </a:r>
            <a:endParaRPr lang="en-US" sz="2100" dirty="0"/>
          </a:p>
        </p:txBody>
      </p:sp>
      <p:sp>
        <p:nvSpPr>
          <p:cNvPr id="6" name="Text 3"/>
          <p:cNvSpPr/>
          <p:nvPr/>
        </p:nvSpPr>
        <p:spPr>
          <a:xfrm>
            <a:off x="1899999" y="2078355"/>
            <a:ext cx="11171634" cy="341352"/>
          </a:xfrm>
          <a:prstGeom prst="rect">
            <a:avLst/>
          </a:prstGeom>
          <a:noFill/>
          <a:ln/>
        </p:spPr>
        <p:txBody>
          <a:bodyPr wrap="none" rtlCol="0" anchor="t"/>
          <a:lstStyle/>
          <a:p>
            <a:pPr marL="342900" indent="-342900" algn="l">
              <a:lnSpc>
                <a:spcPts val="2688"/>
              </a:lnSpc>
              <a:buSzPct val="100000"/>
              <a:buChar char="•"/>
            </a:pPr>
            <a:r>
              <a:rPr lang="en-US" sz="1680" kern="0" spc="-34" dirty="0">
                <a:solidFill>
                  <a:srgbClr val="272525"/>
                </a:solidFill>
                <a:latin typeface="Source Sans Pro" pitchFamily="34" charset="0"/>
                <a:ea typeface="Source Sans Pro" pitchFamily="34" charset="-122"/>
                <a:cs typeface="Source Sans Pro" pitchFamily="34" charset="-120"/>
              </a:rPr>
              <a:t>Graphs illustrating training/validation loss</a:t>
            </a:r>
            <a:endParaRPr lang="en-US" sz="1680" dirty="0"/>
          </a:p>
        </p:txBody>
      </p:sp>
      <p:pic>
        <p:nvPicPr>
          <p:cNvPr id="7" name="Image 1" descr="preencoded.png"/>
          <p:cNvPicPr>
            <a:picLocks noChangeAspect="1"/>
          </p:cNvPicPr>
          <p:nvPr/>
        </p:nvPicPr>
        <p:blipFill>
          <a:blip r:embed="rId4"/>
          <a:stretch>
            <a:fillRect/>
          </a:stretch>
        </p:blipFill>
        <p:spPr>
          <a:xfrm>
            <a:off x="3444716" y="2663547"/>
            <a:ext cx="7204234" cy="47392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243840"/>
            <a:ext cx="13113068" cy="7642860"/>
          </a:xfrm>
          <a:prstGeom prst="roundRect">
            <a:avLst>
              <a:gd name="adj" fmla="val 1860"/>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1558766" y="830580"/>
            <a:ext cx="5334119" cy="666750"/>
          </a:xfrm>
          <a:prstGeom prst="rect">
            <a:avLst/>
          </a:prstGeom>
          <a:noFill/>
          <a:ln/>
        </p:spPr>
        <p:txBody>
          <a:bodyPr wrap="none" rtlCol="0" anchor="t"/>
          <a:lstStyle/>
          <a:p>
            <a:pPr>
              <a:lnSpc>
                <a:spcPts val="5250"/>
              </a:lnSpc>
            </a:pPr>
            <a:r>
              <a:rPr lang="en-US" sz="4200" b="1" kern="0" spc="-84" dirty="0">
                <a:solidFill>
                  <a:srgbClr val="FF0000"/>
                </a:solidFill>
                <a:latin typeface="adonis-web" pitchFamily="34" charset="0"/>
                <a:ea typeface="adonis-web" pitchFamily="34" charset="-122"/>
              </a:rPr>
              <a:t>GITHUB LINK:</a:t>
            </a:r>
          </a:p>
        </p:txBody>
      </p:sp>
      <p:sp>
        <p:nvSpPr>
          <p:cNvPr id="5" name="Text 2">
            <a:hlinkClick r:id="rId4"/>
          </p:cNvPr>
          <p:cNvSpPr/>
          <p:nvPr/>
        </p:nvSpPr>
        <p:spPr>
          <a:xfrm>
            <a:off x="3520975" y="2004060"/>
            <a:ext cx="5581115" cy="333375"/>
          </a:xfrm>
          <a:prstGeom prst="rect">
            <a:avLst/>
          </a:prstGeom>
          <a:noFill/>
          <a:ln/>
        </p:spPr>
        <p:txBody>
          <a:bodyPr wrap="none" rtlCol="0" anchor="t"/>
          <a:lstStyle/>
          <a:p>
            <a:pPr marL="0" indent="0">
              <a:lnSpc>
                <a:spcPts val="2625"/>
              </a:lnSpc>
              <a:buNone/>
            </a:pPr>
            <a:r>
              <a:rPr lang="en-US" sz="3200" dirty="0"/>
              <a:t>https://github.com/Narmathaa84/Gen-AI.git</a:t>
            </a:r>
          </a:p>
        </p:txBody>
      </p:sp>
      <p:sp>
        <p:nvSpPr>
          <p:cNvPr id="6" name="Text 3"/>
          <p:cNvSpPr/>
          <p:nvPr/>
        </p:nvSpPr>
        <p:spPr>
          <a:xfrm>
            <a:off x="1729383" y="4431030"/>
            <a:ext cx="11171634" cy="1314807"/>
          </a:xfrm>
          <a:prstGeom prst="rect">
            <a:avLst/>
          </a:prstGeom>
          <a:noFill/>
          <a:ln/>
        </p:spPr>
        <p:txBody>
          <a:bodyPr wrap="none" rtlCol="0" anchor="t"/>
          <a:lstStyle/>
          <a:p>
            <a:pPr algn="ctr">
              <a:lnSpc>
                <a:spcPts val="2688"/>
              </a:lnSpc>
              <a:buSzPct val="100000"/>
            </a:pPr>
            <a:r>
              <a:rPr lang="en-US" sz="8000" b="1" dirty="0"/>
              <a:t>THANK YOU</a:t>
            </a:r>
          </a:p>
        </p:txBody>
      </p:sp>
    </p:spTree>
    <p:extLst>
      <p:ext uri="{BB962C8B-B14F-4D97-AF65-F5344CB8AC3E}">
        <p14:creationId xmlns:p14="http://schemas.microsoft.com/office/powerpoint/2010/main" val="195336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1425416" y="1287960"/>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PROJECT TITLE</a:t>
            </a:r>
            <a:endParaRPr lang="en-US" sz="4200" dirty="0">
              <a:solidFill>
                <a:srgbClr val="FF0000"/>
              </a:solidFill>
            </a:endParaRPr>
          </a:p>
        </p:txBody>
      </p:sp>
      <p:sp>
        <p:nvSpPr>
          <p:cNvPr id="5" name="Text 2"/>
          <p:cNvSpPr/>
          <p:nvPr/>
        </p:nvSpPr>
        <p:spPr>
          <a:xfrm>
            <a:off x="1558766" y="3677190"/>
            <a:ext cx="11512868" cy="1690806"/>
          </a:xfrm>
          <a:prstGeom prst="rect">
            <a:avLst/>
          </a:prstGeom>
          <a:noFill/>
          <a:ln/>
        </p:spPr>
        <p:txBody>
          <a:bodyPr wrap="squar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	Cancer is a leading cause of mortality worldwide, underscoring the importance of early detection for successful treatment. This project focuses on utilizing deep learning techniques to predict the presence of cancer in medical images, aiming to improve diagnostic accuracy and facilitate timely intervention.</a:t>
            </a:r>
            <a:endParaRPr lang="en-US" sz="1680" dirty="0"/>
          </a:p>
        </p:txBody>
      </p:sp>
      <p:sp>
        <p:nvSpPr>
          <p:cNvPr id="7" name="Text 1">
            <a:extLst>
              <a:ext uri="{FF2B5EF4-FFF2-40B4-BE49-F238E27FC236}">
                <a16:creationId xmlns:a16="http://schemas.microsoft.com/office/drawing/2014/main" id="{4E9C9EB0-E685-A1E6-632A-F72B6A346C1D}"/>
              </a:ext>
            </a:extLst>
          </p:cNvPr>
          <p:cNvSpPr/>
          <p:nvPr/>
        </p:nvSpPr>
        <p:spPr>
          <a:xfrm>
            <a:off x="2125436" y="2482575"/>
            <a:ext cx="11746298" cy="666750"/>
          </a:xfrm>
          <a:prstGeom prst="rect">
            <a:avLst/>
          </a:prstGeom>
          <a:noFill/>
          <a:ln/>
        </p:spPr>
        <p:txBody>
          <a:bodyPr wrap="none" rtlCol="0" anchor="t"/>
          <a:lstStyle/>
          <a:p>
            <a:pPr marL="0" indent="0">
              <a:lnSpc>
                <a:spcPts val="5250"/>
              </a:lnSpc>
              <a:buNone/>
            </a:pPr>
            <a:r>
              <a:rPr lang="en-US" sz="3600" b="1" u="sng" dirty="0"/>
              <a:t>CANCER PREDICTION SYSTEM USING DEEP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sp>
      <p:sp>
        <p:nvSpPr>
          <p:cNvPr id="4" name="Text 1"/>
          <p:cNvSpPr/>
          <p:nvPr/>
        </p:nvSpPr>
        <p:spPr>
          <a:xfrm>
            <a:off x="1558766" y="1946791"/>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AGENDA</a:t>
            </a:r>
            <a:endParaRPr lang="en-US" sz="4200" dirty="0">
              <a:solidFill>
                <a:srgbClr val="FF0000"/>
              </a:solidFill>
            </a:endParaRPr>
          </a:p>
        </p:txBody>
      </p:sp>
      <p:sp>
        <p:nvSpPr>
          <p:cNvPr id="5" name="Text 2"/>
          <p:cNvSpPr/>
          <p:nvPr/>
        </p:nvSpPr>
        <p:spPr>
          <a:xfrm>
            <a:off x="1900118" y="3040261"/>
            <a:ext cx="11171515" cy="341352"/>
          </a:xfrm>
          <a:prstGeom prst="rect">
            <a:avLst/>
          </a:prstGeom>
          <a:noFill/>
          <a:ln/>
        </p:spPr>
        <p:txBody>
          <a:bodyPr wrap="none" rtlCol="0" anchor="t"/>
          <a:lstStyle/>
          <a:p>
            <a:pPr marL="342900" indent="-342900" algn="l">
              <a:lnSpc>
                <a:spcPts val="2688"/>
              </a:lnSpc>
              <a:buSzPct val="100000"/>
              <a:buFont typeface="+mj-lt"/>
              <a:buAutoNum type="arabicPeriod"/>
            </a:pPr>
            <a:r>
              <a:rPr lang="en-US" sz="1680" kern="0" spc="-34" dirty="0">
                <a:solidFill>
                  <a:srgbClr val="272525"/>
                </a:solidFill>
                <a:latin typeface="Source Sans Pro" pitchFamily="34" charset="0"/>
                <a:ea typeface="Source Sans Pro" pitchFamily="34" charset="-122"/>
                <a:cs typeface="Source Sans Pro" pitchFamily="34" charset="-120"/>
              </a:rPr>
              <a:t>Early Detection: Develop a deep learning model for early detection of cancer in medical images.</a:t>
            </a:r>
            <a:endParaRPr lang="en-US" sz="1680" dirty="0"/>
          </a:p>
        </p:txBody>
      </p:sp>
      <p:sp>
        <p:nvSpPr>
          <p:cNvPr id="6" name="Text 3"/>
          <p:cNvSpPr/>
          <p:nvPr/>
        </p:nvSpPr>
        <p:spPr>
          <a:xfrm>
            <a:off x="1900118" y="3466862"/>
            <a:ext cx="11171515" cy="341352"/>
          </a:xfrm>
          <a:prstGeom prst="rect">
            <a:avLst/>
          </a:prstGeom>
          <a:noFill/>
          <a:ln/>
        </p:spPr>
        <p:txBody>
          <a:bodyPr wrap="none" rtlCol="0" anchor="t"/>
          <a:lstStyle/>
          <a:p>
            <a:pPr marL="342900" indent="-342900" algn="l">
              <a:lnSpc>
                <a:spcPts val="2688"/>
              </a:lnSpc>
              <a:buSzPct val="100000"/>
              <a:buFont typeface="+mj-lt"/>
              <a:buAutoNum type="arabicPeriod" startAt="2"/>
            </a:pPr>
            <a:r>
              <a:rPr lang="en-US" sz="1680" kern="0" spc="-34" dirty="0">
                <a:solidFill>
                  <a:srgbClr val="272525"/>
                </a:solidFill>
                <a:latin typeface="Source Sans Pro" pitchFamily="34" charset="0"/>
                <a:ea typeface="Source Sans Pro" pitchFamily="34" charset="-122"/>
                <a:cs typeface="Source Sans Pro" pitchFamily="34" charset="-120"/>
              </a:rPr>
              <a:t>Automation: Create an automated system to analyze medical images, reducing manual workload and speeding up diagnosis.</a:t>
            </a:r>
            <a:endParaRPr lang="en-US" sz="1680" dirty="0"/>
          </a:p>
        </p:txBody>
      </p:sp>
      <p:sp>
        <p:nvSpPr>
          <p:cNvPr id="7" name="Text 4"/>
          <p:cNvSpPr/>
          <p:nvPr/>
        </p:nvSpPr>
        <p:spPr>
          <a:xfrm>
            <a:off x="1900118" y="3893463"/>
            <a:ext cx="11171515" cy="341352"/>
          </a:xfrm>
          <a:prstGeom prst="rect">
            <a:avLst/>
          </a:prstGeom>
          <a:noFill/>
          <a:ln/>
        </p:spPr>
        <p:txBody>
          <a:bodyPr wrap="none" rtlCol="0" anchor="t"/>
          <a:lstStyle/>
          <a:p>
            <a:pPr marL="342900" indent="-342900" algn="l">
              <a:lnSpc>
                <a:spcPts val="2688"/>
              </a:lnSpc>
              <a:buSzPct val="100000"/>
              <a:buFont typeface="+mj-lt"/>
              <a:buAutoNum type="arabicPeriod" startAt="3"/>
            </a:pPr>
            <a:r>
              <a:rPr lang="en-US" sz="1680" kern="0" spc="-34" dirty="0">
                <a:solidFill>
                  <a:srgbClr val="272525"/>
                </a:solidFill>
                <a:latin typeface="Source Sans Pro" pitchFamily="34" charset="0"/>
                <a:ea typeface="Source Sans Pro" pitchFamily="34" charset="-122"/>
                <a:cs typeface="Source Sans Pro" pitchFamily="34" charset="-120"/>
              </a:rPr>
              <a:t>Accuracy Improvement: Utilize advanced deep learning techniques to enhance prediction accuracy and reliability.</a:t>
            </a:r>
            <a:endParaRPr lang="en-US" sz="1680" dirty="0"/>
          </a:p>
        </p:txBody>
      </p:sp>
      <p:sp>
        <p:nvSpPr>
          <p:cNvPr id="8" name="Text 5"/>
          <p:cNvSpPr/>
          <p:nvPr/>
        </p:nvSpPr>
        <p:spPr>
          <a:xfrm>
            <a:off x="1900118" y="4320064"/>
            <a:ext cx="11171515" cy="341352"/>
          </a:xfrm>
          <a:prstGeom prst="rect">
            <a:avLst/>
          </a:prstGeom>
          <a:noFill/>
          <a:ln/>
        </p:spPr>
        <p:txBody>
          <a:bodyPr wrap="none" rtlCol="0" anchor="t"/>
          <a:lstStyle/>
          <a:p>
            <a:pPr marL="342900" indent="-342900" algn="l">
              <a:lnSpc>
                <a:spcPts val="2688"/>
              </a:lnSpc>
              <a:buSzPct val="100000"/>
              <a:buFont typeface="+mj-lt"/>
              <a:buAutoNum type="arabicPeriod" startAt="4"/>
            </a:pPr>
            <a:r>
              <a:rPr lang="en-US" sz="1680" kern="0" spc="-34" dirty="0">
                <a:solidFill>
                  <a:srgbClr val="272525"/>
                </a:solidFill>
                <a:latin typeface="Source Sans Pro" pitchFamily="34" charset="0"/>
                <a:ea typeface="Source Sans Pro" pitchFamily="34" charset="-122"/>
                <a:cs typeface="Source Sans Pro" pitchFamily="34" charset="-120"/>
              </a:rPr>
              <a:t>Scalability: Design the model to handle large volumes of medical image data efficiently, accommodating diverse healthcare settings.</a:t>
            </a:r>
            <a:endParaRPr lang="en-US" sz="1680" dirty="0"/>
          </a:p>
        </p:txBody>
      </p:sp>
      <p:sp>
        <p:nvSpPr>
          <p:cNvPr id="9" name="Text 6"/>
          <p:cNvSpPr/>
          <p:nvPr/>
        </p:nvSpPr>
        <p:spPr>
          <a:xfrm>
            <a:off x="1900118" y="4746665"/>
            <a:ext cx="11171515" cy="341352"/>
          </a:xfrm>
          <a:prstGeom prst="rect">
            <a:avLst/>
          </a:prstGeom>
          <a:noFill/>
          <a:ln/>
        </p:spPr>
        <p:txBody>
          <a:bodyPr wrap="none" rtlCol="0" anchor="t"/>
          <a:lstStyle/>
          <a:p>
            <a:pPr marL="342900" indent="-342900" algn="l">
              <a:lnSpc>
                <a:spcPts val="2688"/>
              </a:lnSpc>
              <a:buSzPct val="100000"/>
              <a:buFont typeface="+mj-lt"/>
              <a:buAutoNum type="arabicPeriod" startAt="5"/>
            </a:pPr>
            <a:r>
              <a:rPr lang="en-US" sz="1680" kern="0" spc="-34" dirty="0">
                <a:solidFill>
                  <a:srgbClr val="272525"/>
                </a:solidFill>
                <a:latin typeface="Source Sans Pro" pitchFamily="34" charset="0"/>
                <a:ea typeface="Source Sans Pro" pitchFamily="34" charset="-122"/>
                <a:cs typeface="Source Sans Pro" pitchFamily="34" charset="-120"/>
              </a:rPr>
              <a:t>Deployment: Ensure seamless integration of the model into healthcare systems for real-world diagnosis.</a:t>
            </a:r>
            <a:endParaRPr lang="en-US" sz="1680" dirty="0"/>
          </a:p>
        </p:txBody>
      </p:sp>
      <p:sp>
        <p:nvSpPr>
          <p:cNvPr id="10" name="Text 7"/>
          <p:cNvSpPr/>
          <p:nvPr/>
        </p:nvSpPr>
        <p:spPr>
          <a:xfrm>
            <a:off x="1900118" y="5173266"/>
            <a:ext cx="11171515" cy="341352"/>
          </a:xfrm>
          <a:prstGeom prst="rect">
            <a:avLst/>
          </a:prstGeom>
          <a:noFill/>
          <a:ln/>
        </p:spPr>
        <p:txBody>
          <a:bodyPr wrap="none" rtlCol="0" anchor="t"/>
          <a:lstStyle/>
          <a:p>
            <a:pPr marL="342900" indent="-342900" algn="l">
              <a:lnSpc>
                <a:spcPts val="2688"/>
              </a:lnSpc>
              <a:buSzPct val="100000"/>
              <a:buFont typeface="+mj-lt"/>
              <a:buAutoNum type="arabicPeriod" startAt="6"/>
            </a:pPr>
            <a:r>
              <a:rPr lang="en-US" sz="1680" kern="0" spc="-34" dirty="0">
                <a:solidFill>
                  <a:srgbClr val="272525"/>
                </a:solidFill>
                <a:latin typeface="Source Sans Pro" pitchFamily="34" charset="0"/>
                <a:ea typeface="Source Sans Pro" pitchFamily="34" charset="-122"/>
                <a:cs typeface="Source Sans Pro" pitchFamily="34" charset="-120"/>
              </a:rPr>
              <a:t>Validation: Rigorously validate the model's performance using appropriate metrics and real-world datasets.</a:t>
            </a:r>
            <a:endParaRPr lang="en-US" sz="1680" dirty="0"/>
          </a:p>
        </p:txBody>
      </p:sp>
      <p:sp>
        <p:nvSpPr>
          <p:cNvPr id="11" name="Text 8"/>
          <p:cNvSpPr/>
          <p:nvPr/>
        </p:nvSpPr>
        <p:spPr>
          <a:xfrm>
            <a:off x="1900118" y="5599867"/>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7"/>
            </a:pPr>
            <a:r>
              <a:rPr lang="en-US" sz="1680" kern="0" spc="-34" dirty="0">
                <a:solidFill>
                  <a:srgbClr val="272525"/>
                </a:solidFill>
                <a:latin typeface="Source Sans Pro" pitchFamily="34" charset="0"/>
                <a:ea typeface="Source Sans Pro" pitchFamily="34" charset="-122"/>
                <a:cs typeface="Source Sans Pro" pitchFamily="34" charset="-120"/>
              </a:rPr>
              <a:t>Impact: Evaluate the potential impact of the model on patient care and outcomes, contributing to cancer diagnosis and treatment advancements.</a:t>
            </a:r>
            <a:endParaRPr lang="en-US" sz="16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sp>
      <p:sp>
        <p:nvSpPr>
          <p:cNvPr id="4" name="Text 1"/>
          <p:cNvSpPr/>
          <p:nvPr/>
        </p:nvSpPr>
        <p:spPr>
          <a:xfrm>
            <a:off x="1558766" y="1946672"/>
            <a:ext cx="5585341"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PROBLEM STATEMENT</a:t>
            </a:r>
            <a:endParaRPr lang="en-US" sz="4200" dirty="0">
              <a:solidFill>
                <a:srgbClr val="FF0000"/>
              </a:solidFill>
            </a:endParaRPr>
          </a:p>
        </p:txBody>
      </p:sp>
      <p:sp>
        <p:nvSpPr>
          <p:cNvPr id="5" name="Text 2"/>
          <p:cNvSpPr/>
          <p:nvPr/>
        </p:nvSpPr>
        <p:spPr>
          <a:xfrm>
            <a:off x="1900118" y="3040142"/>
            <a:ext cx="11171515" cy="1024057"/>
          </a:xfrm>
          <a:prstGeom prst="rect">
            <a:avLst/>
          </a:prstGeom>
          <a:noFill/>
          <a:ln/>
        </p:spPr>
        <p:txBody>
          <a:bodyPr wrap="square" rtlCol="0" anchor="t"/>
          <a:lstStyle/>
          <a:p>
            <a:pPr marL="342900" indent="-342900" algn="l">
              <a:lnSpc>
                <a:spcPts val="2688"/>
              </a:lnSpc>
              <a:buSzPct val="100000"/>
              <a:buFont typeface="+mj-lt"/>
              <a:buAutoNum type="arabicPeriod"/>
            </a:pPr>
            <a:r>
              <a:rPr lang="en-US" sz="1680" b="1" kern="0" spc="-34" dirty="0">
                <a:solidFill>
                  <a:srgbClr val="272525"/>
                </a:solidFill>
                <a:latin typeface="Source Sans Pro" pitchFamily="34" charset="0"/>
                <a:ea typeface="Source Sans Pro" pitchFamily="34" charset="-122"/>
                <a:cs typeface="Source Sans Pro" pitchFamily="34" charset="-120"/>
              </a:rPr>
              <a:t>Problem Description:</a:t>
            </a:r>
            <a:r>
              <a:rPr lang="en-US" sz="1680" kern="0" spc="-34" dirty="0">
                <a:solidFill>
                  <a:srgbClr val="272525"/>
                </a:solidFill>
                <a:latin typeface="Source Sans Pro" pitchFamily="34" charset="0"/>
                <a:ea typeface="Source Sans Pro" pitchFamily="34" charset="-122"/>
                <a:cs typeface="Source Sans Pro" pitchFamily="34" charset="-120"/>
              </a:rPr>
              <a:t> Cancer is one of the leading causes of death worldwide, with early detection being crucial for successful treatment. This project aims to predict the presence of cancer based on medical images (such as X-rays or MRI scans) using deep learning techniques.</a:t>
            </a:r>
            <a:endParaRPr lang="en-US" sz="1680" dirty="0"/>
          </a:p>
        </p:txBody>
      </p:sp>
      <p:sp>
        <p:nvSpPr>
          <p:cNvPr id="6" name="Text 3"/>
          <p:cNvSpPr/>
          <p:nvPr/>
        </p:nvSpPr>
        <p:spPr>
          <a:xfrm>
            <a:off x="1900118" y="4149447"/>
            <a:ext cx="11171515" cy="1024057"/>
          </a:xfrm>
          <a:prstGeom prst="rect">
            <a:avLst/>
          </a:prstGeom>
          <a:noFill/>
          <a:ln/>
        </p:spPr>
        <p:txBody>
          <a:bodyPr wrap="square" rtlCol="0" anchor="t"/>
          <a:lstStyle/>
          <a:p>
            <a:pPr marL="342900" indent="-342900" algn="l">
              <a:lnSpc>
                <a:spcPts val="2688"/>
              </a:lnSpc>
              <a:buSzPct val="100000"/>
              <a:buFont typeface="+mj-lt"/>
              <a:buAutoNum type="arabicPeriod" startAt="2"/>
            </a:pPr>
            <a:r>
              <a:rPr lang="en-US" sz="1680" b="1" kern="0" spc="-34" dirty="0">
                <a:solidFill>
                  <a:srgbClr val="272525"/>
                </a:solidFill>
                <a:latin typeface="Source Sans Pro" pitchFamily="34" charset="0"/>
                <a:ea typeface="Source Sans Pro" pitchFamily="34" charset="-122"/>
                <a:cs typeface="Source Sans Pro" pitchFamily="34" charset="-120"/>
              </a:rPr>
              <a:t>Algorithm and Techniques:</a:t>
            </a:r>
            <a:r>
              <a:rPr lang="en-US" sz="1680" kern="0" spc="-34" dirty="0">
                <a:solidFill>
                  <a:srgbClr val="272525"/>
                </a:solidFill>
                <a:latin typeface="Source Sans Pro" pitchFamily="34" charset="0"/>
                <a:ea typeface="Source Sans Pro" pitchFamily="34" charset="-122"/>
                <a:cs typeface="Source Sans Pro" pitchFamily="34" charset="-120"/>
              </a:rPr>
              <a:t> Convolutional Neural Networks (CNNs) are commonly used for image classification tasks, making them suitable for this project. Techniques such as data augmentation, transfer learning, and ensemble methods can enhance model performance.</a:t>
            </a:r>
            <a:endParaRPr lang="en-US" sz="1680" dirty="0"/>
          </a:p>
        </p:txBody>
      </p:sp>
      <p:sp>
        <p:nvSpPr>
          <p:cNvPr id="7" name="Text 4"/>
          <p:cNvSpPr/>
          <p:nvPr/>
        </p:nvSpPr>
        <p:spPr>
          <a:xfrm>
            <a:off x="1900118" y="5258753"/>
            <a:ext cx="11171515" cy="1024057"/>
          </a:xfrm>
          <a:prstGeom prst="rect">
            <a:avLst/>
          </a:prstGeom>
          <a:noFill/>
          <a:ln/>
        </p:spPr>
        <p:txBody>
          <a:bodyPr wrap="square" rtlCol="0" anchor="t"/>
          <a:lstStyle/>
          <a:p>
            <a:pPr marL="342900" indent="-342900" algn="l">
              <a:lnSpc>
                <a:spcPts val="2688"/>
              </a:lnSpc>
              <a:buSzPct val="100000"/>
              <a:buFont typeface="+mj-lt"/>
              <a:buAutoNum type="arabicPeriod" startAt="3"/>
            </a:pPr>
            <a:r>
              <a:rPr lang="en-US" sz="1680" b="1" kern="0" spc="-34" dirty="0">
                <a:solidFill>
                  <a:srgbClr val="272525"/>
                </a:solidFill>
                <a:latin typeface="Source Sans Pro" pitchFamily="34" charset="0"/>
                <a:ea typeface="Source Sans Pro" pitchFamily="34" charset="-122"/>
                <a:cs typeface="Source Sans Pro" pitchFamily="34" charset="-120"/>
              </a:rPr>
              <a:t>Reason for Choosing the Problem:</a:t>
            </a:r>
            <a:r>
              <a:rPr lang="en-US" sz="1680" kern="0" spc="-34" dirty="0">
                <a:solidFill>
                  <a:srgbClr val="272525"/>
                </a:solidFill>
                <a:latin typeface="Source Sans Pro" pitchFamily="34" charset="0"/>
                <a:ea typeface="Source Sans Pro" pitchFamily="34" charset="-122"/>
                <a:cs typeface="Source Sans Pro" pitchFamily="34" charset="-120"/>
              </a:rPr>
              <a:t> Early detection of cancer significantly improves patient outcomes. By leveraging deep learning techniques, we can automate the process of analyzing medical images, potentially assisting healthcare professionals in timely diagnosis and treatment planning.</a:t>
            </a: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sp>
      <p:sp>
        <p:nvSpPr>
          <p:cNvPr id="4" name="Text 1"/>
          <p:cNvSpPr/>
          <p:nvPr/>
        </p:nvSpPr>
        <p:spPr>
          <a:xfrm>
            <a:off x="1558766" y="2714625"/>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PROJECT OVERVIEW</a:t>
            </a:r>
            <a:endParaRPr lang="en-US" sz="4200" dirty="0">
              <a:solidFill>
                <a:srgbClr val="FF0000"/>
              </a:solidFill>
            </a:endParaRPr>
          </a:p>
        </p:txBody>
      </p:sp>
      <p:sp>
        <p:nvSpPr>
          <p:cNvPr id="5" name="Text 2"/>
          <p:cNvSpPr/>
          <p:nvPr/>
        </p:nvSpPr>
        <p:spPr>
          <a:xfrm>
            <a:off x="1558766" y="3808095"/>
            <a:ext cx="11512868" cy="2316934"/>
          </a:xfrm>
          <a:prstGeom prst="rect">
            <a:avLst/>
          </a:prstGeom>
          <a:noFill/>
          <a:ln/>
        </p:spPr>
        <p:txBody>
          <a:bodyPr wrap="squar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	This project aims to develop a deep learning model for early cancer detection using medical images. By leveraging convolutional neural networks (CNNs) and advanced techniques like transfer learning, the model seeks to accurately predict the presence of cancer, aiding in timely intervention and treatment planning. The project emphasizes automation to reduce manual workload for healthcare professionals, improving diagnostic efficiency and patient outcomes. Through rigorous training, validation, and deployment, the project strives to make a significant impact on cancer care, highlighting the potential of deep learning in revolutionizing medical diagnosis.</a:t>
            </a:r>
            <a:endParaRPr lang="en-US" sz="16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sp>
      <p:sp>
        <p:nvSpPr>
          <p:cNvPr id="4" name="Text 1"/>
          <p:cNvSpPr/>
          <p:nvPr/>
        </p:nvSpPr>
        <p:spPr>
          <a:xfrm>
            <a:off x="1558766" y="1562695"/>
            <a:ext cx="6602968"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WHO ARE THE END USERS?</a:t>
            </a:r>
            <a:endParaRPr lang="en-US" sz="4200" dirty="0">
              <a:solidFill>
                <a:srgbClr val="FF0000"/>
              </a:solidFill>
            </a:endParaRPr>
          </a:p>
        </p:txBody>
      </p:sp>
      <p:sp>
        <p:nvSpPr>
          <p:cNvPr id="5" name="Text 2"/>
          <p:cNvSpPr/>
          <p:nvPr/>
        </p:nvSpPr>
        <p:spPr>
          <a:xfrm>
            <a:off x="1900118" y="2656165"/>
            <a:ext cx="11171515" cy="1024057"/>
          </a:xfrm>
          <a:prstGeom prst="rect">
            <a:avLst/>
          </a:prstGeom>
          <a:noFill/>
          <a:ln/>
        </p:spPr>
        <p:txBody>
          <a:bodyPr wrap="square" rtlCol="0" anchor="t"/>
          <a:lstStyle/>
          <a:p>
            <a:pPr marL="342900" indent="-342900" algn="l">
              <a:lnSpc>
                <a:spcPts val="2688"/>
              </a:lnSpc>
              <a:buSzPct val="100000"/>
              <a:buFont typeface="+mj-lt"/>
              <a:buAutoNum type="arabicPeriod"/>
            </a:pPr>
            <a:r>
              <a:rPr lang="en-US" sz="1680" b="1" kern="0" spc="-34" dirty="0">
                <a:solidFill>
                  <a:srgbClr val="272525"/>
                </a:solidFill>
                <a:latin typeface="Source Sans Pro" pitchFamily="34" charset="0"/>
                <a:ea typeface="Source Sans Pro" pitchFamily="34" charset="-122"/>
                <a:cs typeface="Source Sans Pro" pitchFamily="34" charset="-120"/>
              </a:rPr>
              <a:t>Radiologists and Oncologists:</a:t>
            </a:r>
            <a:r>
              <a:rPr lang="en-US" sz="1680" kern="0" spc="-34" dirty="0">
                <a:solidFill>
                  <a:srgbClr val="272525"/>
                </a:solidFill>
                <a:latin typeface="Source Sans Pro" pitchFamily="34" charset="0"/>
                <a:ea typeface="Source Sans Pro" pitchFamily="34" charset="-122"/>
                <a:cs typeface="Source Sans Pro" pitchFamily="34" charset="-120"/>
              </a:rPr>
              <a:t> Healthcare professionals responsible for interpreting medical images and diagnosing cancer. They can use the developed deep learning model as a supplementary tool to aid in their decision-making process, potentially improving diagnostic accuracy and efficiency.</a:t>
            </a:r>
            <a:endParaRPr lang="en-US" sz="1680" dirty="0"/>
          </a:p>
        </p:txBody>
      </p:sp>
      <p:sp>
        <p:nvSpPr>
          <p:cNvPr id="6" name="Text 3"/>
          <p:cNvSpPr/>
          <p:nvPr/>
        </p:nvSpPr>
        <p:spPr>
          <a:xfrm>
            <a:off x="1900118" y="3765471"/>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2"/>
            </a:pPr>
            <a:r>
              <a:rPr lang="en-US" sz="1680" b="1" kern="0" spc="-34" dirty="0">
                <a:solidFill>
                  <a:srgbClr val="272525"/>
                </a:solidFill>
                <a:latin typeface="Source Sans Pro" pitchFamily="34" charset="0"/>
                <a:ea typeface="Source Sans Pro" pitchFamily="34" charset="-122"/>
                <a:cs typeface="Source Sans Pro" pitchFamily="34" charset="-120"/>
              </a:rPr>
              <a:t>Clinicians and Healthcare Providers:</a:t>
            </a:r>
            <a:r>
              <a:rPr lang="en-US" sz="1680" kern="0" spc="-34" dirty="0">
                <a:solidFill>
                  <a:srgbClr val="272525"/>
                </a:solidFill>
                <a:latin typeface="Source Sans Pro" pitchFamily="34" charset="0"/>
                <a:ea typeface="Source Sans Pro" pitchFamily="34" charset="-122"/>
                <a:cs typeface="Source Sans Pro" pitchFamily="34" charset="-120"/>
              </a:rPr>
              <a:t> Medical professionals involved in patient care who may need to assess cancer risk or monitor treatment progress. They can benefit from the model's predictions to inform their treatment plans and interventions.</a:t>
            </a:r>
            <a:endParaRPr lang="en-US" sz="1680" dirty="0"/>
          </a:p>
        </p:txBody>
      </p:sp>
      <p:sp>
        <p:nvSpPr>
          <p:cNvPr id="7" name="Text 4"/>
          <p:cNvSpPr/>
          <p:nvPr/>
        </p:nvSpPr>
        <p:spPr>
          <a:xfrm>
            <a:off x="1900118" y="4533424"/>
            <a:ext cx="11171515" cy="1024057"/>
          </a:xfrm>
          <a:prstGeom prst="rect">
            <a:avLst/>
          </a:prstGeom>
          <a:noFill/>
          <a:ln/>
        </p:spPr>
        <p:txBody>
          <a:bodyPr wrap="square" rtlCol="0" anchor="t"/>
          <a:lstStyle/>
          <a:p>
            <a:pPr marL="342900" indent="-342900" algn="l">
              <a:lnSpc>
                <a:spcPts val="2688"/>
              </a:lnSpc>
              <a:buSzPct val="100000"/>
              <a:buFont typeface="+mj-lt"/>
              <a:buAutoNum type="arabicPeriod" startAt="3"/>
            </a:pPr>
            <a:r>
              <a:rPr lang="en-US" sz="1680" b="1" kern="0" spc="-34" dirty="0">
                <a:solidFill>
                  <a:srgbClr val="272525"/>
                </a:solidFill>
                <a:latin typeface="Source Sans Pro" pitchFamily="34" charset="0"/>
                <a:ea typeface="Source Sans Pro" pitchFamily="34" charset="-122"/>
                <a:cs typeface="Source Sans Pro" pitchFamily="34" charset="-120"/>
              </a:rPr>
              <a:t>Healthcare Institutions:</a:t>
            </a:r>
            <a:r>
              <a:rPr lang="en-US" sz="1680" kern="0" spc="-34" dirty="0">
                <a:solidFill>
                  <a:srgbClr val="272525"/>
                </a:solidFill>
                <a:latin typeface="Source Sans Pro" pitchFamily="34" charset="0"/>
                <a:ea typeface="Source Sans Pro" pitchFamily="34" charset="-122"/>
                <a:cs typeface="Source Sans Pro" pitchFamily="34" charset="-120"/>
              </a:rPr>
              <a:t> Hospitals, clinics, and medical centers can integrate the developed model into their diagnostic workflows to streamline the cancer detection process. This integration can lead to improved patient care, reduced healthcare costs, and enhanced institutional reputation.</a:t>
            </a:r>
            <a:endParaRPr lang="en-US" sz="1680" dirty="0"/>
          </a:p>
        </p:txBody>
      </p:sp>
      <p:sp>
        <p:nvSpPr>
          <p:cNvPr id="8" name="Text 5"/>
          <p:cNvSpPr/>
          <p:nvPr/>
        </p:nvSpPr>
        <p:spPr>
          <a:xfrm>
            <a:off x="1900118" y="5642729"/>
            <a:ext cx="11171515" cy="1024057"/>
          </a:xfrm>
          <a:prstGeom prst="rect">
            <a:avLst/>
          </a:prstGeom>
          <a:noFill/>
          <a:ln/>
        </p:spPr>
        <p:txBody>
          <a:bodyPr wrap="square" rtlCol="0" anchor="t"/>
          <a:lstStyle/>
          <a:p>
            <a:pPr marL="342900" indent="-342900" algn="l">
              <a:lnSpc>
                <a:spcPts val="2688"/>
              </a:lnSpc>
              <a:buSzPct val="100000"/>
              <a:buFont typeface="+mj-lt"/>
              <a:buAutoNum type="arabicPeriod" startAt="4"/>
            </a:pPr>
            <a:r>
              <a:rPr lang="en-US" sz="1680" b="1" kern="0" spc="-34" dirty="0">
                <a:solidFill>
                  <a:srgbClr val="272525"/>
                </a:solidFill>
                <a:latin typeface="Source Sans Pro" pitchFamily="34" charset="0"/>
                <a:ea typeface="Source Sans Pro" pitchFamily="34" charset="-122"/>
                <a:cs typeface="Source Sans Pro" pitchFamily="34" charset="-120"/>
              </a:rPr>
              <a:t>Patients:</a:t>
            </a:r>
            <a:r>
              <a:rPr lang="en-US" sz="1680" kern="0" spc="-34" dirty="0">
                <a:solidFill>
                  <a:srgbClr val="272525"/>
                </a:solidFill>
                <a:latin typeface="Source Sans Pro" pitchFamily="34" charset="0"/>
                <a:ea typeface="Source Sans Pro" pitchFamily="34" charset="-122"/>
                <a:cs typeface="Source Sans Pro" pitchFamily="34" charset="-120"/>
              </a:rPr>
              <a:t> Individuals undergoing medical imaging for cancer screening or diagnosis are indirect end users. The timely and accurate predictions provided by the deep learning model can offer patients peace of mind and ensure they receive appropriate medical care in a timely manner.</a:t>
            </a:r>
            <a:endParaRPr lang="en-US" sz="16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426720"/>
            <a:ext cx="13113068" cy="7376041"/>
          </a:xfrm>
          <a:prstGeom prst="roundRect">
            <a:avLst>
              <a:gd name="adj" fmla="val 2603"/>
            </a:avLst>
          </a:prstGeom>
          <a:solidFill>
            <a:srgbClr val="FFFFFF">
              <a:alpha val="75000"/>
            </a:srgbClr>
          </a:solidFill>
          <a:ln w="7620">
            <a:solidFill>
              <a:srgbClr val="FFFFFF">
                <a:alpha val="64000"/>
              </a:srgbClr>
            </a:solidFill>
            <a:prstDash val="solid"/>
          </a:ln>
        </p:spPr>
      </p:sp>
      <p:sp>
        <p:nvSpPr>
          <p:cNvPr id="4" name="Text 1"/>
          <p:cNvSpPr/>
          <p:nvPr/>
        </p:nvSpPr>
        <p:spPr>
          <a:xfrm>
            <a:off x="1558766" y="2885242"/>
            <a:ext cx="11490008"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YOUR SOLUTION AND ITS VALUE PROPOSITION</a:t>
            </a:r>
            <a:endParaRPr lang="en-US" sz="4200" dirty="0">
              <a:solidFill>
                <a:srgbClr val="FF0000"/>
              </a:solidFill>
            </a:endParaRPr>
          </a:p>
        </p:txBody>
      </p:sp>
      <p:sp>
        <p:nvSpPr>
          <p:cNvPr id="5" name="Text 2"/>
          <p:cNvSpPr/>
          <p:nvPr/>
        </p:nvSpPr>
        <p:spPr>
          <a:xfrm>
            <a:off x="1558766" y="3978712"/>
            <a:ext cx="11512868" cy="1365409"/>
          </a:xfrm>
          <a:prstGeom prst="rect">
            <a:avLst/>
          </a:prstGeom>
          <a:noFill/>
          <a:ln/>
        </p:spPr>
        <p:txBody>
          <a:bodyPr wrap="squar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Our solution involves training a deep learning model on a dataset of medical images labeled with cancer status. The trained model can then predict whether a new medical image indicates the presence of cancer or not. The value proposition lies in providing a fast and accurate screening tool that aids healthcare professionals in identifying potential cases of cancer earlier, thus improving patient care and outcomes.</a:t>
            </a: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243840"/>
            <a:ext cx="13113068" cy="7680960"/>
          </a:xfrm>
          <a:prstGeom prst="roundRect">
            <a:avLst>
              <a:gd name="adj" fmla="val 2185"/>
            </a:avLst>
          </a:prstGeom>
          <a:solidFill>
            <a:srgbClr val="FFFFFF">
              <a:alpha val="75000"/>
            </a:srgbClr>
          </a:solidFill>
          <a:ln w="7620">
            <a:solidFill>
              <a:srgbClr val="FFFFFF">
                <a:alpha val="64000"/>
              </a:srgbClr>
            </a:solidFill>
            <a:prstDash val="solid"/>
          </a:ln>
        </p:spPr>
      </p:sp>
      <p:sp>
        <p:nvSpPr>
          <p:cNvPr id="4" name="Text 1"/>
          <p:cNvSpPr/>
          <p:nvPr/>
        </p:nvSpPr>
        <p:spPr>
          <a:xfrm>
            <a:off x="1558766" y="830580"/>
            <a:ext cx="7281505"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cs typeface="adonis-web" pitchFamily="34" charset="-120"/>
              </a:rPr>
              <a:t>THE WOW IN MY SOLUTION</a:t>
            </a:r>
            <a:endParaRPr lang="en-US" sz="4200" dirty="0">
              <a:solidFill>
                <a:srgbClr val="FF0000"/>
              </a:solidFill>
            </a:endParaRPr>
          </a:p>
        </p:txBody>
      </p:sp>
      <p:sp>
        <p:nvSpPr>
          <p:cNvPr id="5" name="Text 2"/>
          <p:cNvSpPr/>
          <p:nvPr/>
        </p:nvSpPr>
        <p:spPr>
          <a:xfrm>
            <a:off x="1558766" y="1924050"/>
            <a:ext cx="11512868" cy="1024057"/>
          </a:xfrm>
          <a:prstGeom prst="rect">
            <a:avLst/>
          </a:prstGeom>
          <a:noFill/>
          <a:ln/>
        </p:spPr>
        <p:txBody>
          <a:bodyPr wrap="squar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	One unique feature of this project is its integration of deep learning technology for cancer prediction in medical imaging. By leveraging convolutional neural networks (CNNs) and transfer learning, the model can analyze complex patterns and features within medical images to accurately predict the presence of cancer.</a:t>
            </a:r>
            <a:endParaRPr lang="en-US" sz="1680" dirty="0"/>
          </a:p>
        </p:txBody>
      </p:sp>
      <p:sp>
        <p:nvSpPr>
          <p:cNvPr id="6" name="Text 3"/>
          <p:cNvSpPr/>
          <p:nvPr/>
        </p:nvSpPr>
        <p:spPr>
          <a:xfrm>
            <a:off x="1558766" y="3188137"/>
            <a:ext cx="11512868" cy="341352"/>
          </a:xfrm>
          <a:prstGeom prst="rect">
            <a:avLst/>
          </a:prstGeom>
          <a:noFill/>
          <a:ln/>
        </p:spPr>
        <p:txBody>
          <a:bodyPr wrap="non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This project stands out due to its:</a:t>
            </a:r>
            <a:endParaRPr lang="en-US" sz="1680" dirty="0"/>
          </a:p>
        </p:txBody>
      </p:sp>
      <p:sp>
        <p:nvSpPr>
          <p:cNvPr id="7" name="Text 4"/>
          <p:cNvSpPr/>
          <p:nvPr/>
        </p:nvSpPr>
        <p:spPr>
          <a:xfrm>
            <a:off x="1900118" y="3614737"/>
            <a:ext cx="11171515" cy="682704"/>
          </a:xfrm>
          <a:prstGeom prst="rect">
            <a:avLst/>
          </a:prstGeom>
          <a:noFill/>
          <a:ln/>
        </p:spPr>
        <p:txBody>
          <a:bodyPr wrap="square" rtlCol="0" anchor="t"/>
          <a:lstStyle/>
          <a:p>
            <a:pPr marL="342900" indent="-342900" algn="l">
              <a:lnSpc>
                <a:spcPts val="2688"/>
              </a:lnSpc>
              <a:buSzPct val="100000"/>
              <a:buFont typeface="+mj-lt"/>
              <a:buAutoNum type="arabicPeriod"/>
            </a:pPr>
            <a:r>
              <a:rPr lang="en-US" sz="1680" b="1" kern="0" spc="-34" dirty="0">
                <a:solidFill>
                  <a:srgbClr val="272525"/>
                </a:solidFill>
                <a:latin typeface="Source Sans Pro" pitchFamily="34" charset="0"/>
                <a:ea typeface="Source Sans Pro" pitchFamily="34" charset="-122"/>
                <a:cs typeface="Source Sans Pro" pitchFamily="34" charset="-120"/>
              </a:rPr>
              <a:t>Advanced Technology:</a:t>
            </a:r>
            <a:r>
              <a:rPr lang="en-US" sz="1680" kern="0" spc="-34" dirty="0">
                <a:solidFill>
                  <a:srgbClr val="272525"/>
                </a:solidFill>
                <a:latin typeface="Source Sans Pro" pitchFamily="34" charset="0"/>
                <a:ea typeface="Source Sans Pro" pitchFamily="34" charset="-122"/>
                <a:cs typeface="Source Sans Pro" pitchFamily="34" charset="-120"/>
              </a:rPr>
              <a:t> The use of deep learning techniques represents a cutting-edge approach to cancer diagnosis, offering superior performance compared to traditional methods.</a:t>
            </a:r>
            <a:endParaRPr lang="en-US" sz="1680" dirty="0"/>
          </a:p>
        </p:txBody>
      </p:sp>
      <p:sp>
        <p:nvSpPr>
          <p:cNvPr id="8" name="Text 5"/>
          <p:cNvSpPr/>
          <p:nvPr/>
        </p:nvSpPr>
        <p:spPr>
          <a:xfrm>
            <a:off x="1900117" y="4286965"/>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2"/>
            </a:pPr>
            <a:r>
              <a:rPr lang="en-US" sz="1680" b="1" kern="0" spc="-34" dirty="0">
                <a:solidFill>
                  <a:srgbClr val="272525"/>
                </a:solidFill>
                <a:latin typeface="Source Sans Pro" pitchFamily="34" charset="0"/>
                <a:ea typeface="Source Sans Pro" pitchFamily="34" charset="-122"/>
                <a:cs typeface="Source Sans Pro" pitchFamily="34" charset="-120"/>
              </a:rPr>
              <a:t>Automation:</a:t>
            </a:r>
            <a:r>
              <a:rPr lang="en-US" sz="1680" kern="0" spc="-34" dirty="0">
                <a:solidFill>
                  <a:srgbClr val="272525"/>
                </a:solidFill>
                <a:latin typeface="Source Sans Pro" pitchFamily="34" charset="0"/>
                <a:ea typeface="Source Sans Pro" pitchFamily="34" charset="-122"/>
                <a:cs typeface="Source Sans Pro" pitchFamily="34" charset="-120"/>
              </a:rPr>
              <a:t> The model automates the analysis of medical images, reducing the reliance on manual interpretation by healthcare professionals. This automation streamlines the diagnostic process, leading to faster results and improved efficiency.</a:t>
            </a:r>
            <a:endParaRPr lang="en-US" sz="1680" dirty="0"/>
          </a:p>
        </p:txBody>
      </p:sp>
      <p:sp>
        <p:nvSpPr>
          <p:cNvPr id="9" name="Text 6"/>
          <p:cNvSpPr/>
          <p:nvPr/>
        </p:nvSpPr>
        <p:spPr>
          <a:xfrm>
            <a:off x="1900118" y="5305425"/>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3"/>
            </a:pPr>
            <a:r>
              <a:rPr lang="en-US" sz="1680" b="1" kern="0" spc="-34" dirty="0">
                <a:solidFill>
                  <a:srgbClr val="272525"/>
                </a:solidFill>
                <a:latin typeface="Source Sans Pro" pitchFamily="34" charset="0"/>
                <a:ea typeface="Source Sans Pro" pitchFamily="34" charset="-122"/>
                <a:cs typeface="Source Sans Pro" pitchFamily="34" charset="-120"/>
              </a:rPr>
              <a:t>Scalability:</a:t>
            </a:r>
            <a:r>
              <a:rPr lang="en-US" sz="1680" kern="0" spc="-34" dirty="0">
                <a:solidFill>
                  <a:srgbClr val="272525"/>
                </a:solidFill>
                <a:latin typeface="Source Sans Pro" pitchFamily="34" charset="0"/>
                <a:ea typeface="Source Sans Pro" pitchFamily="34" charset="-122"/>
                <a:cs typeface="Source Sans Pro" pitchFamily="34" charset="-120"/>
              </a:rPr>
              <a:t> The model is designed to handle large volumes of medical image data efficiently, making it suitable for deployment in diverse healthcare settings, from small clinics to large hospitals.</a:t>
            </a:r>
            <a:endParaRPr lang="en-US" sz="1680" dirty="0"/>
          </a:p>
        </p:txBody>
      </p:sp>
      <p:sp>
        <p:nvSpPr>
          <p:cNvPr id="10" name="Text 7"/>
          <p:cNvSpPr/>
          <p:nvPr/>
        </p:nvSpPr>
        <p:spPr>
          <a:xfrm>
            <a:off x="1900118" y="6073378"/>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4"/>
            </a:pPr>
            <a:r>
              <a:rPr lang="en-US" sz="1680" b="1" kern="0" spc="-34" dirty="0">
                <a:solidFill>
                  <a:srgbClr val="272525"/>
                </a:solidFill>
                <a:latin typeface="Source Sans Pro" pitchFamily="34" charset="0"/>
                <a:ea typeface="Source Sans Pro" pitchFamily="34" charset="-122"/>
                <a:cs typeface="Source Sans Pro" pitchFamily="34" charset="-120"/>
              </a:rPr>
              <a:t>Interdisciplinary Collaboration:</a:t>
            </a:r>
            <a:r>
              <a:rPr lang="en-US" sz="1680" kern="0" spc="-34" dirty="0">
                <a:solidFill>
                  <a:srgbClr val="272525"/>
                </a:solidFill>
                <a:latin typeface="Source Sans Pro" pitchFamily="34" charset="0"/>
                <a:ea typeface="Source Sans Pro" pitchFamily="34" charset="-122"/>
                <a:cs typeface="Source Sans Pro" pitchFamily="34" charset="-120"/>
              </a:rPr>
              <a:t> The project involves collaboration between data scientists, healthcare professionals, and technologists, combining expertise from multiple domains to address a critical healthcare challenge.</a:t>
            </a:r>
            <a:endParaRPr lang="en-US" sz="1680" dirty="0"/>
          </a:p>
        </p:txBody>
      </p:sp>
      <p:sp>
        <p:nvSpPr>
          <p:cNvPr id="11" name="Text 8"/>
          <p:cNvSpPr/>
          <p:nvPr/>
        </p:nvSpPr>
        <p:spPr>
          <a:xfrm>
            <a:off x="1900118" y="6841331"/>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5"/>
            </a:pPr>
            <a:r>
              <a:rPr lang="en-US" sz="1680" b="1" kern="0" spc="-34" dirty="0">
                <a:solidFill>
                  <a:srgbClr val="272525"/>
                </a:solidFill>
                <a:latin typeface="Source Sans Pro" pitchFamily="34" charset="0"/>
                <a:ea typeface="Source Sans Pro" pitchFamily="34" charset="-122"/>
                <a:cs typeface="Source Sans Pro" pitchFamily="34" charset="-120"/>
              </a:rPr>
              <a:t>Potential Impact:</a:t>
            </a:r>
            <a:r>
              <a:rPr lang="en-US" sz="1680" kern="0" spc="-34" dirty="0">
                <a:solidFill>
                  <a:srgbClr val="272525"/>
                </a:solidFill>
                <a:latin typeface="Source Sans Pro" pitchFamily="34" charset="0"/>
                <a:ea typeface="Source Sans Pro" pitchFamily="34" charset="-122"/>
                <a:cs typeface="Source Sans Pro" pitchFamily="34" charset="-120"/>
              </a:rPr>
              <a:t> The project's focus on early cancer detection has the potential to significantly impact patient outcomes and public health by facilitating timely intervention and treatment.</a:t>
            </a:r>
            <a:endParaRPr lang="en-US" sz="1680" dirty="0"/>
          </a:p>
        </p:txBody>
      </p:sp>
      <p:sp>
        <p:nvSpPr>
          <p:cNvPr id="12" name="Text 9"/>
          <p:cNvSpPr/>
          <p:nvPr/>
        </p:nvSpPr>
        <p:spPr>
          <a:xfrm>
            <a:off x="1558766" y="7764066"/>
            <a:ext cx="11512868" cy="682704"/>
          </a:xfrm>
          <a:prstGeom prst="rect">
            <a:avLst/>
          </a:prstGeom>
          <a:noFill/>
          <a:ln/>
        </p:spPr>
        <p:txBody>
          <a:bodyPr wrap="squar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a:t>
            </a:r>
            <a:endParaRPr lang="en-US" sz="16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8666" y="243841"/>
            <a:ext cx="13113068" cy="7680960"/>
          </a:xfrm>
          <a:prstGeom prst="roundRect">
            <a:avLst>
              <a:gd name="adj" fmla="val 2224"/>
            </a:avLst>
          </a:prstGeom>
          <a:solidFill>
            <a:srgbClr val="FFFFFF">
              <a:alpha val="75000"/>
            </a:srgbClr>
          </a:solidFill>
          <a:ln w="7620">
            <a:solidFill>
              <a:srgbClr val="FFFFFF">
                <a:alpha val="64000"/>
              </a:srgbClr>
            </a:solidFill>
            <a:prstDash val="solid"/>
          </a:ln>
        </p:spPr>
      </p:sp>
      <p:sp>
        <p:nvSpPr>
          <p:cNvPr id="4" name="Text 1"/>
          <p:cNvSpPr/>
          <p:nvPr/>
        </p:nvSpPr>
        <p:spPr>
          <a:xfrm>
            <a:off x="1558766" y="830580"/>
            <a:ext cx="5334119" cy="666750"/>
          </a:xfrm>
          <a:prstGeom prst="rect">
            <a:avLst/>
          </a:prstGeom>
          <a:noFill/>
          <a:ln/>
        </p:spPr>
        <p:txBody>
          <a:bodyPr wrap="none" rtlCol="0" anchor="t"/>
          <a:lstStyle/>
          <a:p>
            <a:pPr marL="0" indent="0">
              <a:lnSpc>
                <a:spcPts val="5250"/>
              </a:lnSpc>
              <a:buNone/>
            </a:pPr>
            <a:r>
              <a:rPr lang="en-US" sz="4200" b="1" kern="0" spc="-84" dirty="0">
                <a:solidFill>
                  <a:srgbClr val="FF0000"/>
                </a:solidFill>
                <a:latin typeface="adonis-web" pitchFamily="34" charset="0"/>
                <a:ea typeface="adonis-web" pitchFamily="34" charset="-122"/>
              </a:rPr>
              <a:t>MODELLING</a:t>
            </a:r>
          </a:p>
        </p:txBody>
      </p:sp>
      <p:sp>
        <p:nvSpPr>
          <p:cNvPr id="5" name="Text 2"/>
          <p:cNvSpPr/>
          <p:nvPr/>
        </p:nvSpPr>
        <p:spPr>
          <a:xfrm>
            <a:off x="1558766" y="1565553"/>
            <a:ext cx="11512868" cy="341352"/>
          </a:xfrm>
          <a:prstGeom prst="rect">
            <a:avLst/>
          </a:prstGeom>
          <a:noFill/>
          <a:ln/>
        </p:spPr>
        <p:txBody>
          <a:bodyPr wrap="non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In this project, the following frameworks and libraries are utilized:</a:t>
            </a:r>
            <a:endParaRPr lang="en-US" sz="1680" dirty="0"/>
          </a:p>
        </p:txBody>
      </p:sp>
      <p:sp>
        <p:nvSpPr>
          <p:cNvPr id="6" name="Text 3"/>
          <p:cNvSpPr/>
          <p:nvPr/>
        </p:nvSpPr>
        <p:spPr>
          <a:xfrm>
            <a:off x="1900117" y="2086689"/>
            <a:ext cx="11171515" cy="682704"/>
          </a:xfrm>
          <a:prstGeom prst="rect">
            <a:avLst/>
          </a:prstGeom>
          <a:noFill/>
          <a:ln/>
        </p:spPr>
        <p:txBody>
          <a:bodyPr wrap="square" rtlCol="0" anchor="t"/>
          <a:lstStyle/>
          <a:p>
            <a:pPr marL="342900" indent="-342900" algn="l">
              <a:lnSpc>
                <a:spcPts val="2688"/>
              </a:lnSpc>
              <a:buSzPct val="100000"/>
              <a:buFont typeface="+mj-lt"/>
              <a:buAutoNum type="arabicPeriod"/>
            </a:pPr>
            <a:r>
              <a:rPr lang="en-US" sz="1680" b="1" kern="0" spc="-34" dirty="0">
                <a:solidFill>
                  <a:srgbClr val="272525"/>
                </a:solidFill>
                <a:latin typeface="Source Sans Pro" pitchFamily="34" charset="0"/>
                <a:ea typeface="Source Sans Pro" pitchFamily="34" charset="-122"/>
                <a:cs typeface="Source Sans Pro" pitchFamily="34" charset="-120"/>
              </a:rPr>
              <a:t>TensorFlow</a:t>
            </a:r>
            <a:r>
              <a:rPr lang="en-US" sz="1680" kern="0" spc="-34" dirty="0">
                <a:solidFill>
                  <a:srgbClr val="272525"/>
                </a:solidFill>
                <a:latin typeface="Source Sans Pro" pitchFamily="34" charset="0"/>
                <a:ea typeface="Source Sans Pro" pitchFamily="34" charset="-122"/>
                <a:cs typeface="Source Sans Pro" pitchFamily="34" charset="-120"/>
              </a:rPr>
              <a:t>: TensorFlow is an open-source machine learning framework developed by Google. It provides a comprehensive ecosystem of tools, libraries, and resources for building and deploying machine learning models, including deep learning models.</a:t>
            </a:r>
            <a:endParaRPr lang="en-US" sz="1680" dirty="0"/>
          </a:p>
        </p:txBody>
      </p:sp>
      <p:sp>
        <p:nvSpPr>
          <p:cNvPr id="7" name="Text 4"/>
          <p:cNvSpPr/>
          <p:nvPr/>
        </p:nvSpPr>
        <p:spPr>
          <a:xfrm>
            <a:off x="1900116" y="3064013"/>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2"/>
            </a:pPr>
            <a:r>
              <a:rPr lang="en-US" sz="1680" b="1" kern="0" spc="-34" dirty="0">
                <a:solidFill>
                  <a:srgbClr val="272525"/>
                </a:solidFill>
                <a:latin typeface="Source Sans Pro" pitchFamily="34" charset="0"/>
                <a:ea typeface="Source Sans Pro" pitchFamily="34" charset="-122"/>
                <a:cs typeface="Source Sans Pro" pitchFamily="34" charset="-120"/>
              </a:rPr>
              <a:t>Keras</a:t>
            </a:r>
            <a:r>
              <a:rPr lang="en-US" sz="1680" kern="0" spc="-34" dirty="0">
                <a:solidFill>
                  <a:srgbClr val="272525"/>
                </a:solidFill>
                <a:latin typeface="Source Sans Pro" pitchFamily="34" charset="0"/>
                <a:ea typeface="Source Sans Pro" pitchFamily="34" charset="-122"/>
                <a:cs typeface="Source Sans Pro" pitchFamily="34" charset="-120"/>
              </a:rPr>
              <a:t>: Keras is an open-source neural network library written in Python. It serves as a high-level API for building and training deep learning models, offering a user-friendly interface and seamless integration with TensorFlow.</a:t>
            </a:r>
            <a:endParaRPr lang="en-US" sz="1680" dirty="0"/>
          </a:p>
        </p:txBody>
      </p:sp>
      <p:sp>
        <p:nvSpPr>
          <p:cNvPr id="8" name="Text 5"/>
          <p:cNvSpPr/>
          <p:nvPr/>
        </p:nvSpPr>
        <p:spPr>
          <a:xfrm>
            <a:off x="1900115" y="3754577"/>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3"/>
            </a:pPr>
            <a:r>
              <a:rPr lang="en-US" sz="1680" b="1" kern="0" spc="-34" dirty="0">
                <a:solidFill>
                  <a:srgbClr val="272525"/>
                </a:solidFill>
                <a:latin typeface="Source Sans Pro" pitchFamily="34" charset="0"/>
                <a:ea typeface="Source Sans Pro" pitchFamily="34" charset="-122"/>
                <a:cs typeface="Source Sans Pro" pitchFamily="34" charset="-120"/>
              </a:rPr>
              <a:t>NumPy</a:t>
            </a:r>
            <a:r>
              <a:rPr lang="en-US" sz="1680" kern="0" spc="-34" dirty="0">
                <a:solidFill>
                  <a:srgbClr val="272525"/>
                </a:solidFill>
                <a:latin typeface="Source Sans Pro" pitchFamily="34" charset="0"/>
                <a:ea typeface="Source Sans Pro" pitchFamily="34" charset="-122"/>
                <a:cs typeface="Source Sans Pro" pitchFamily="34" charset="-120"/>
              </a:rPr>
              <a:t>: NumPy is a fundamental package for scientific computing in Python. It provides support for large, multi-dimensional arrays and matrices, along with a collection of mathematical functions to operate on these arrays.</a:t>
            </a:r>
            <a:endParaRPr lang="en-US" sz="1680" dirty="0"/>
          </a:p>
        </p:txBody>
      </p:sp>
      <p:sp>
        <p:nvSpPr>
          <p:cNvPr id="9" name="Text 6"/>
          <p:cNvSpPr/>
          <p:nvPr/>
        </p:nvSpPr>
        <p:spPr>
          <a:xfrm>
            <a:off x="1900119" y="4424722"/>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4"/>
            </a:pPr>
            <a:r>
              <a:rPr lang="en-US" sz="1680" b="1" kern="0" spc="-34" dirty="0">
                <a:solidFill>
                  <a:srgbClr val="272525"/>
                </a:solidFill>
                <a:latin typeface="Source Sans Pro" pitchFamily="34" charset="0"/>
                <a:ea typeface="Source Sans Pro" pitchFamily="34" charset="-122"/>
                <a:cs typeface="Source Sans Pro" pitchFamily="34" charset="-120"/>
              </a:rPr>
              <a:t>Pandas</a:t>
            </a:r>
            <a:r>
              <a:rPr lang="en-US" sz="1680" kern="0" spc="-34" dirty="0">
                <a:solidFill>
                  <a:srgbClr val="272525"/>
                </a:solidFill>
                <a:latin typeface="Source Sans Pro" pitchFamily="34" charset="0"/>
                <a:ea typeface="Source Sans Pro" pitchFamily="34" charset="-122"/>
                <a:cs typeface="Source Sans Pro" pitchFamily="34" charset="-120"/>
              </a:rPr>
              <a:t>: Pandas is a powerful data manipulation and analysis library in Python. It offers data structures and functions for efficiently handling structured data, such as tabular data and time series.</a:t>
            </a:r>
            <a:endParaRPr lang="en-US" sz="1680" dirty="0"/>
          </a:p>
        </p:txBody>
      </p:sp>
      <p:sp>
        <p:nvSpPr>
          <p:cNvPr id="10" name="Text 7"/>
          <p:cNvSpPr/>
          <p:nvPr/>
        </p:nvSpPr>
        <p:spPr>
          <a:xfrm>
            <a:off x="1900114" y="5115286"/>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5"/>
            </a:pPr>
            <a:r>
              <a:rPr lang="en-US" sz="1680" b="1" kern="0" spc="-34" dirty="0">
                <a:solidFill>
                  <a:srgbClr val="272525"/>
                </a:solidFill>
                <a:latin typeface="Source Sans Pro" pitchFamily="34" charset="0"/>
                <a:ea typeface="Source Sans Pro" pitchFamily="34" charset="-122"/>
                <a:cs typeface="Source Sans Pro" pitchFamily="34" charset="-120"/>
              </a:rPr>
              <a:t>Matplotlib</a:t>
            </a:r>
            <a:r>
              <a:rPr lang="en-US" sz="1680" kern="0" spc="-34" dirty="0">
                <a:solidFill>
                  <a:srgbClr val="272525"/>
                </a:solidFill>
                <a:latin typeface="Source Sans Pro" pitchFamily="34" charset="0"/>
                <a:ea typeface="Source Sans Pro" pitchFamily="34" charset="-122"/>
                <a:cs typeface="Source Sans Pro" pitchFamily="34" charset="-120"/>
              </a:rPr>
              <a:t>: Matplotlib is a plotting library for creating static, interactive, and animated visualizations in Python. It provides a wide range of functions for generating plots, charts, and graphs to visualize data and model performance.</a:t>
            </a:r>
            <a:endParaRPr lang="en-US" sz="1680" dirty="0"/>
          </a:p>
        </p:txBody>
      </p:sp>
      <p:sp>
        <p:nvSpPr>
          <p:cNvPr id="11" name="Text 8"/>
          <p:cNvSpPr/>
          <p:nvPr/>
        </p:nvSpPr>
        <p:spPr>
          <a:xfrm>
            <a:off x="1900119" y="5793291"/>
            <a:ext cx="11171515" cy="682704"/>
          </a:xfrm>
          <a:prstGeom prst="rect">
            <a:avLst/>
          </a:prstGeom>
          <a:noFill/>
          <a:ln/>
        </p:spPr>
        <p:txBody>
          <a:bodyPr wrap="square" rtlCol="0" anchor="t"/>
          <a:lstStyle/>
          <a:p>
            <a:pPr marL="342900" indent="-342900" algn="l">
              <a:lnSpc>
                <a:spcPts val="2688"/>
              </a:lnSpc>
              <a:buSzPct val="100000"/>
              <a:buFont typeface="+mj-lt"/>
              <a:buAutoNum type="arabicPeriod" startAt="6"/>
            </a:pPr>
            <a:r>
              <a:rPr lang="en-US" sz="1680" b="1" kern="0" spc="-34" dirty="0">
                <a:solidFill>
                  <a:srgbClr val="272525"/>
                </a:solidFill>
                <a:latin typeface="Source Sans Pro" pitchFamily="34" charset="0"/>
                <a:ea typeface="Source Sans Pro" pitchFamily="34" charset="-122"/>
                <a:cs typeface="Source Sans Pro" pitchFamily="34" charset="-120"/>
              </a:rPr>
              <a:t>Seaborn</a:t>
            </a:r>
            <a:r>
              <a:rPr lang="en-US" sz="1680" kern="0" spc="-34" dirty="0">
                <a:solidFill>
                  <a:srgbClr val="272525"/>
                </a:solidFill>
                <a:latin typeface="Source Sans Pro" pitchFamily="34" charset="0"/>
                <a:ea typeface="Source Sans Pro" pitchFamily="34" charset="-122"/>
                <a:cs typeface="Source Sans Pro" pitchFamily="34" charset="-120"/>
              </a:rPr>
              <a:t>: Seaborn is a statistical data visualization library built on top of Matplotlib. It provides a high-level interface for creating informative and visually appealing statistical graphics, including heatmaps, distribution plots, and regression plots.</a:t>
            </a:r>
            <a:endParaRPr lang="en-US" sz="1680" dirty="0"/>
          </a:p>
        </p:txBody>
      </p:sp>
      <p:sp>
        <p:nvSpPr>
          <p:cNvPr id="12" name="Text 9"/>
          <p:cNvSpPr/>
          <p:nvPr/>
        </p:nvSpPr>
        <p:spPr>
          <a:xfrm>
            <a:off x="1558766" y="7267932"/>
            <a:ext cx="11512868" cy="1024057"/>
          </a:xfrm>
          <a:prstGeom prst="rect">
            <a:avLst/>
          </a:prstGeom>
          <a:noFill/>
          <a:ln/>
        </p:spPr>
        <p:txBody>
          <a:bodyPr wrap="square" rtlCol="0" anchor="t"/>
          <a:lstStyle/>
          <a:p>
            <a:pPr marL="0" indent="0">
              <a:lnSpc>
                <a:spcPts val="2688"/>
              </a:lnSpc>
              <a:buNone/>
            </a:pPr>
            <a:r>
              <a:rPr lang="en-US" sz="1680" kern="0" spc="-34" dirty="0">
                <a:solidFill>
                  <a:srgbClr val="272525"/>
                </a:solidFill>
                <a:latin typeface="Source Sans Pro" pitchFamily="34" charset="0"/>
                <a:ea typeface="Source Sans Pro" pitchFamily="34" charset="-122"/>
                <a:cs typeface="Source Sans Pro" pitchFamily="34" charset="-120"/>
              </a:rPr>
              <a:t>.</a:t>
            </a:r>
            <a:endParaRPr lang="en-US" sz="168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1195</Words>
  <Application>Microsoft Office PowerPoint</Application>
  <PresentationFormat>Custom</PresentationFormat>
  <Paragraphs>71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sathya mohan</cp:lastModifiedBy>
  <cp:revision>2</cp:revision>
  <dcterms:created xsi:type="dcterms:W3CDTF">2024-04-05T01:39:15Z</dcterms:created>
  <dcterms:modified xsi:type="dcterms:W3CDTF">2024-04-05T01:58:03Z</dcterms:modified>
</cp:coreProperties>
</file>