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4727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applet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address.asp" TargetMode="External"/><Relationship Id="rId2" Type="http://schemas.openxmlformats.org/officeDocument/2006/relationships/hyperlink" Target="https://www.w3schools.com/TAgs/tag_comm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acronym.asp" TargetMode="External"/><Relationship Id="rId11" Type="http://schemas.openxmlformats.org/officeDocument/2006/relationships/hyperlink" Target="https://www.w3schools.com/TAgs/tag_area.asp" TargetMode="External"/><Relationship Id="rId5" Type="http://schemas.openxmlformats.org/officeDocument/2006/relationships/hyperlink" Target="https://www.w3schools.com/TAgs/tag_abbr.asp" TargetMode="External"/><Relationship Id="rId10" Type="http://schemas.openxmlformats.org/officeDocument/2006/relationships/hyperlink" Target="https://www.w3schools.com/TAgs/tag_object.asp" TargetMode="External"/><Relationship Id="rId4" Type="http://schemas.openxmlformats.org/officeDocument/2006/relationships/hyperlink" Target="https://www.w3schools.com/TAgs/tag_a.asp" TargetMode="External"/><Relationship Id="rId9" Type="http://schemas.openxmlformats.org/officeDocument/2006/relationships/hyperlink" Target="https://www.w3schools.com/TAgs/tag_embed.a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bdo.asp" TargetMode="External"/><Relationship Id="rId3" Type="http://schemas.openxmlformats.org/officeDocument/2006/relationships/hyperlink" Target="https://www.w3schools.com/TAgs/tag_audio.asp" TargetMode="External"/><Relationship Id="rId7" Type="http://schemas.openxmlformats.org/officeDocument/2006/relationships/hyperlink" Target="https://www.w3schools.com/TAgs/tag_bdi.asp" TargetMode="External"/><Relationship Id="rId2" Type="http://schemas.openxmlformats.org/officeDocument/2006/relationships/hyperlink" Target="https://www.w3schools.com/TAgs/tag_as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asefont.asp" TargetMode="External"/><Relationship Id="rId5" Type="http://schemas.openxmlformats.org/officeDocument/2006/relationships/hyperlink" Target="https://www.w3schools.com/TAgs/tag_base.asp" TargetMode="External"/><Relationship Id="rId4" Type="http://schemas.openxmlformats.org/officeDocument/2006/relationships/hyperlink" Target="https://www.w3schools.com/TAgs/tag_b.asp" TargetMode="External"/><Relationship Id="rId9" Type="http://schemas.openxmlformats.org/officeDocument/2006/relationships/hyperlink" Target="https://www.w3schools.com/TAgs/tag_big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ode.asp" TargetMode="External"/><Relationship Id="rId3" Type="http://schemas.openxmlformats.org/officeDocument/2006/relationships/hyperlink" Target="https://www.w3schools.com/TAgs/tag_button.asp" TargetMode="External"/><Relationship Id="rId7" Type="http://schemas.openxmlformats.org/officeDocument/2006/relationships/hyperlink" Target="https://www.w3schools.com/TAgs/tag_cite.asp" TargetMode="External"/><Relationship Id="rId2" Type="http://schemas.openxmlformats.org/officeDocument/2006/relationships/hyperlink" Target="https://www.w3schools.com/TAgs/tag_b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enter.asp" TargetMode="External"/><Relationship Id="rId5" Type="http://schemas.openxmlformats.org/officeDocument/2006/relationships/hyperlink" Target="https://www.w3schools.com/TAgs/tag_caption.asp" TargetMode="External"/><Relationship Id="rId10" Type="http://schemas.openxmlformats.org/officeDocument/2006/relationships/hyperlink" Target="https://www.w3schools.com/TAgs/tag_colgroup.asp" TargetMode="External"/><Relationship Id="rId4" Type="http://schemas.openxmlformats.org/officeDocument/2006/relationships/hyperlink" Target="https://www.w3schools.com/TAgs/tag_canvas.asp" TargetMode="External"/><Relationship Id="rId9" Type="http://schemas.openxmlformats.org/officeDocument/2006/relationships/hyperlink" Target="https://www.w3schools.com/TAgs/tag_col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ir.asp" TargetMode="External"/><Relationship Id="rId3" Type="http://schemas.openxmlformats.org/officeDocument/2006/relationships/hyperlink" Target="https://www.w3schools.com/TAgs/tag_dd.asp" TargetMode="External"/><Relationship Id="rId7" Type="http://schemas.openxmlformats.org/officeDocument/2006/relationships/hyperlink" Target="https://www.w3schools.com/TAgs/tag_dialog.asp" TargetMode="External"/><Relationship Id="rId2" Type="http://schemas.openxmlformats.org/officeDocument/2006/relationships/hyperlink" Target="https://www.w3schools.com/TAgs/tag_datalis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dfn.asp" TargetMode="External"/><Relationship Id="rId11" Type="http://schemas.openxmlformats.org/officeDocument/2006/relationships/hyperlink" Target="https://www.w3schools.com/TAgs/tag_dl.asp" TargetMode="External"/><Relationship Id="rId5" Type="http://schemas.openxmlformats.org/officeDocument/2006/relationships/hyperlink" Target="https://www.w3schools.com/TAgs/tag_details.asp" TargetMode="External"/><Relationship Id="rId10" Type="http://schemas.openxmlformats.org/officeDocument/2006/relationships/hyperlink" Target="https://www.w3schools.com/TAgs/tag_div.asp" TargetMode="External"/><Relationship Id="rId4" Type="http://schemas.openxmlformats.org/officeDocument/2006/relationships/hyperlink" Target="https://www.w3schools.com/TAgs/tag_del.asp" TargetMode="External"/><Relationship Id="rId9" Type="http://schemas.openxmlformats.org/officeDocument/2006/relationships/hyperlink" Target="https://www.w3schools.com/TAgs/tag_ul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6DA4E-7088-E3DB-9FB4-6D61DD2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579054" cy="4259814"/>
          </a:xfrm>
        </p:spPr>
        <p:txBody>
          <a:bodyPr>
            <a:normAutofit fontScale="90000"/>
          </a:bodyPr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designing</a:t>
            </a:r>
            <a:br>
              <a:rPr lang="en-US"/>
            </a:br>
            <a:br>
              <a:rPr lang="en-US"/>
            </a:br>
            <a:r>
              <a:rPr lang="en-US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E7DE7-6BB4-24B9-5B67-1EFDFF3B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 fontScale="92500" lnSpcReduction="20000"/>
          </a:bodyPr>
          <a:lstStyle/>
          <a:p>
            <a:r>
              <a:rPr lang="en-US" sz="3600"/>
              <a:t>Narmatha.j –</a:t>
            </a:r>
          </a:p>
          <a:p>
            <a:r>
              <a:rPr lang="en-US" sz="3600"/>
              <a:t>21coae003</a:t>
            </a:r>
            <a:endParaRPr lang="en-IN" sz="3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olorful feather design">
            <a:extLst>
              <a:ext uri="{FF2B5EF4-FFF2-40B4-BE49-F238E27FC236}">
                <a16:creationId xmlns:a16="http://schemas.microsoft.com/office/drawing/2014/main" id="{C1645838-3949-B1EF-5676-4699DAD9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8" r="732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5296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B9E2-1B9B-3E9A-CAD6-ECA00825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/>
              <a:t>Basic tags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11820-328D-313B-8D38-C0846D7DB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9833"/>
              </p:ext>
            </p:extLst>
          </p:nvPr>
        </p:nvGraphicFramePr>
        <p:xfrm>
          <a:off x="657848" y="2528888"/>
          <a:ext cx="10865193" cy="3779840"/>
        </p:xfrm>
        <a:graphic>
          <a:graphicData uri="http://schemas.openxmlformats.org/drawingml/2006/table">
            <a:tbl>
              <a:tblPr/>
              <a:tblGrid>
                <a:gridCol w="3865863">
                  <a:extLst>
                    <a:ext uri="{9D8B030D-6E8A-4147-A177-3AD203B41FA5}">
                      <a16:colId xmlns:a16="http://schemas.microsoft.com/office/drawing/2014/main" val="887694463"/>
                    </a:ext>
                  </a:extLst>
                </a:gridCol>
                <a:gridCol w="6999330">
                  <a:extLst>
                    <a:ext uri="{9D8B030D-6E8A-4147-A177-3AD203B41FA5}">
                      <a16:colId xmlns:a16="http://schemas.microsoft.com/office/drawing/2014/main" val="3495572993"/>
                    </a:ext>
                  </a:extLst>
                </a:gridCol>
              </a:tblGrid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Tag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Description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83849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2"/>
                        </a:rPr>
                        <a:t>&lt;!--...--&gt;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Defines a comment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48292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3"/>
                        </a:rPr>
                        <a:t>&lt;!DOCTYPE&gt;</a:t>
                      </a:r>
                      <a:r>
                        <a:rPr lang="en-IN" sz="1600"/>
                        <a:t> 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Defines the document type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545278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4"/>
                        </a:rPr>
                        <a:t>&lt;a&gt;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Defines a hyperlink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006751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5"/>
                        </a:rPr>
                        <a:t>&lt;abbr&gt;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an abbreviation or an acronym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66509"/>
                  </a:ext>
                </a:extLst>
              </a:tr>
              <a:tr h="612679">
                <a:tc>
                  <a:txBody>
                    <a:bodyPr/>
                    <a:lstStyle/>
                    <a:p>
                      <a:r>
                        <a:rPr lang="en-IN" sz="1600">
                          <a:hlinkClick r:id="rId6"/>
                        </a:rPr>
                        <a:t>&lt;acronym&gt;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 in HTML5. Use </a:t>
                      </a:r>
                      <a:r>
                        <a:rPr lang="en-US" sz="1600">
                          <a:hlinkClick r:id="rId5"/>
                        </a:rPr>
                        <a:t>&lt;abbr&gt;</a:t>
                      </a:r>
                      <a:r>
                        <a:rPr lang="en-US" sz="1600"/>
                        <a:t> instead.</a:t>
                      </a:r>
                      <a:br>
                        <a:rPr lang="en-US" sz="1600"/>
                      </a:br>
                      <a:r>
                        <a:rPr lang="en-US" sz="1600"/>
                        <a:t>Defines an acronym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696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7"/>
                        </a:rPr>
                        <a:t>&lt;address&gt;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contact information for the author/owner of a document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94050"/>
                  </a:ext>
                </a:extLst>
              </a:tr>
              <a:tr h="612679">
                <a:tc>
                  <a:txBody>
                    <a:bodyPr/>
                    <a:lstStyle/>
                    <a:p>
                      <a:r>
                        <a:rPr lang="en-IN" sz="1600">
                          <a:hlinkClick r:id="rId8"/>
                        </a:rPr>
                        <a:t>&lt;applet&gt;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 in HTML5. Use </a:t>
                      </a:r>
                      <a:r>
                        <a:rPr lang="en-US" sz="1600">
                          <a:hlinkClick r:id="rId9"/>
                        </a:rPr>
                        <a:t>&lt;embed&gt;</a:t>
                      </a:r>
                      <a:r>
                        <a:rPr lang="en-US" sz="1600"/>
                        <a:t> or </a:t>
                      </a:r>
                      <a:r>
                        <a:rPr lang="en-US" sz="1600">
                          <a:hlinkClick r:id="rId10"/>
                        </a:rPr>
                        <a:t>&lt;object&gt;</a:t>
                      </a:r>
                      <a:r>
                        <a:rPr lang="en-US" sz="1600"/>
                        <a:t> instead.</a:t>
                      </a:r>
                      <a:br>
                        <a:rPr lang="en-US" sz="1600"/>
                      </a:br>
                      <a:r>
                        <a:rPr lang="en-US" sz="1600"/>
                        <a:t>Defines an embedded applet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66656"/>
                  </a:ext>
                </a:extLst>
              </a:tr>
              <a:tr h="364926">
                <a:tc>
                  <a:txBody>
                    <a:bodyPr/>
                    <a:lstStyle/>
                    <a:p>
                      <a:r>
                        <a:rPr lang="en-IN" sz="1600">
                          <a:hlinkClick r:id="rId11"/>
                        </a:rPr>
                        <a:t>&lt;area&gt;</a:t>
                      </a:r>
                      <a:endParaRPr lang="en-IN" sz="1600"/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an area inside an image map</a:t>
                      </a:r>
                    </a:p>
                  </a:txBody>
                  <a:tcPr marL="80011" marR="80011" marT="40005" marB="40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7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C01785-B190-9C11-8ED4-8D120A1C0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95980"/>
              </p:ext>
            </p:extLst>
          </p:nvPr>
        </p:nvGraphicFramePr>
        <p:xfrm>
          <a:off x="539750" y="633046"/>
          <a:ext cx="11101388" cy="5488828"/>
        </p:xfrm>
        <a:graphic>
          <a:graphicData uri="http://schemas.openxmlformats.org/drawingml/2006/table">
            <a:tbl>
              <a:tblPr/>
              <a:tblGrid>
                <a:gridCol w="5550694">
                  <a:extLst>
                    <a:ext uri="{9D8B030D-6E8A-4147-A177-3AD203B41FA5}">
                      <a16:colId xmlns:a16="http://schemas.microsoft.com/office/drawing/2014/main" val="1910210629"/>
                    </a:ext>
                  </a:extLst>
                </a:gridCol>
                <a:gridCol w="5550694">
                  <a:extLst>
                    <a:ext uri="{9D8B030D-6E8A-4147-A177-3AD203B41FA5}">
                      <a16:colId xmlns:a16="http://schemas.microsoft.com/office/drawing/2014/main" val="1759011206"/>
                    </a:ext>
                  </a:extLst>
                </a:gridCol>
              </a:tblGrid>
              <a:tr h="430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18121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&lt;aside&gt;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content aside from the page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91544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&lt;audio&gt;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embedded sound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611320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r>
                        <a:rPr lang="en-IN">
                          <a:hlinkClick r:id="rId4"/>
                        </a:rPr>
                        <a:t>&lt;b&gt;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bold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651802"/>
                  </a:ext>
                </a:extLst>
              </a:tr>
              <a:tr h="753369"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&lt;base&gt;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base URL/target for all relative URLs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87902"/>
                  </a:ext>
                </a:extLst>
              </a:tr>
              <a:tr h="1076241"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&lt;basefont&gt;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 in HTML5. Use CSS instead.</a:t>
                      </a:r>
                      <a:br>
                        <a:rPr lang="en-US"/>
                      </a:br>
                      <a:r>
                        <a:rPr lang="en-US"/>
                        <a:t>Specifies a default color, size, and font for all text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086514"/>
                  </a:ext>
                </a:extLst>
              </a:tr>
              <a:tr h="753369"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&lt;bdi&gt;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Isolates a part of text that might be formatted in a different direction from other text outside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301786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r>
                        <a:rPr lang="en-IN">
                          <a:hlinkClick r:id="rId8"/>
                        </a:rPr>
                        <a:t>&lt;bdo&gt;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Overrides the current text 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671772"/>
                  </a:ext>
                </a:extLst>
              </a:tr>
              <a:tr h="753369">
                <a:tc>
                  <a:txBody>
                    <a:bodyPr/>
                    <a:lstStyle/>
                    <a:p>
                      <a:r>
                        <a:rPr lang="en-IN">
                          <a:hlinkClick r:id="rId9"/>
                        </a:rPr>
                        <a:t>&lt;big&gt;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 in HTML5. Use CSS instead.</a:t>
                      </a:r>
                      <a:br>
                        <a:rPr lang="en-US" dirty="0"/>
                      </a:br>
                      <a:r>
                        <a:rPr lang="en-US" dirty="0"/>
                        <a:t>Defines big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60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4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61F44-4F0E-9789-A63F-6A2732005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68322"/>
              </p:ext>
            </p:extLst>
          </p:nvPr>
        </p:nvGraphicFramePr>
        <p:xfrm>
          <a:off x="1195754" y="872197"/>
          <a:ext cx="9307150" cy="5436530"/>
        </p:xfrm>
        <a:graphic>
          <a:graphicData uri="http://schemas.openxmlformats.org/drawingml/2006/table">
            <a:tbl>
              <a:tblPr/>
              <a:tblGrid>
                <a:gridCol w="4653575">
                  <a:extLst>
                    <a:ext uri="{9D8B030D-6E8A-4147-A177-3AD203B41FA5}">
                      <a16:colId xmlns:a16="http://schemas.microsoft.com/office/drawing/2014/main" val="483529322"/>
                    </a:ext>
                  </a:extLst>
                </a:gridCol>
                <a:gridCol w="4653575">
                  <a:extLst>
                    <a:ext uri="{9D8B030D-6E8A-4147-A177-3AD203B41FA5}">
                      <a16:colId xmlns:a16="http://schemas.microsoft.com/office/drawing/2014/main" val="2945842750"/>
                    </a:ext>
                  </a:extLst>
                </a:gridCol>
              </a:tblGrid>
              <a:tr h="418195">
                <a:tc>
                  <a:txBody>
                    <a:bodyPr/>
                    <a:lstStyle/>
                    <a:p>
                      <a:r>
                        <a:rPr lang="en-IN" sz="1400"/>
                        <a:t>Defines the document's body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689" marR="72689" marT="36345" marB="3634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7389790"/>
                  </a:ext>
                </a:extLst>
              </a:tr>
              <a:tr h="418195">
                <a:tc>
                  <a:txBody>
                    <a:bodyPr/>
                    <a:lstStyle/>
                    <a:p>
                      <a:r>
                        <a:rPr lang="en-IN" sz="1400">
                          <a:hlinkClick r:id="rId2"/>
                        </a:rPr>
                        <a:t>&lt;br&gt;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a single line break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036561"/>
                  </a:ext>
                </a:extLst>
              </a:tr>
              <a:tr h="418195">
                <a:tc>
                  <a:txBody>
                    <a:bodyPr/>
                    <a:lstStyle/>
                    <a:p>
                      <a:r>
                        <a:rPr lang="en-IN" sz="1400">
                          <a:hlinkClick r:id="rId3"/>
                        </a:rPr>
                        <a:t>&lt;button&gt;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Defines a clickable button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9922"/>
                  </a:ext>
                </a:extLst>
              </a:tr>
              <a:tr h="731840">
                <a:tc>
                  <a:txBody>
                    <a:bodyPr/>
                    <a:lstStyle/>
                    <a:p>
                      <a:r>
                        <a:rPr lang="en-IN" sz="1400">
                          <a:hlinkClick r:id="rId4"/>
                        </a:rPr>
                        <a:t>&lt;canvas&gt;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Used to draw graphics, on the fly, via scripting (usually JavaScript)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131947"/>
                  </a:ext>
                </a:extLst>
              </a:tr>
              <a:tr h="418195">
                <a:tc>
                  <a:txBody>
                    <a:bodyPr/>
                    <a:lstStyle/>
                    <a:p>
                      <a:r>
                        <a:rPr lang="en-IN" sz="1400">
                          <a:hlinkClick r:id="rId5"/>
                        </a:rPr>
                        <a:t>&lt;caption&gt;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Defines a table caption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3776"/>
                  </a:ext>
                </a:extLst>
              </a:tr>
              <a:tr h="731840">
                <a:tc>
                  <a:txBody>
                    <a:bodyPr/>
                    <a:lstStyle/>
                    <a:p>
                      <a:r>
                        <a:rPr lang="en-IN" sz="1400">
                          <a:hlinkClick r:id="rId6"/>
                        </a:rPr>
                        <a:t>&lt;center&gt;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supported in HTML5. Use CSS instead.</a:t>
                      </a:r>
                      <a:br>
                        <a:rPr lang="en-US" sz="1400"/>
                      </a:br>
                      <a:r>
                        <a:rPr lang="en-US" sz="1400"/>
                        <a:t>Defines centered text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50385"/>
                  </a:ext>
                </a:extLst>
              </a:tr>
              <a:tr h="418195">
                <a:tc>
                  <a:txBody>
                    <a:bodyPr/>
                    <a:lstStyle/>
                    <a:p>
                      <a:r>
                        <a:rPr lang="en-IN" sz="1400">
                          <a:hlinkClick r:id="rId7"/>
                        </a:rPr>
                        <a:t>&lt;cite&gt;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the title of a work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280884"/>
                  </a:ext>
                </a:extLst>
              </a:tr>
              <a:tr h="418195">
                <a:tc>
                  <a:txBody>
                    <a:bodyPr/>
                    <a:lstStyle/>
                    <a:p>
                      <a:r>
                        <a:rPr lang="en-IN" sz="1400">
                          <a:hlinkClick r:id="rId8"/>
                        </a:rPr>
                        <a:t>&lt;code&gt;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a piece of computer code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7668"/>
                  </a:ext>
                </a:extLst>
              </a:tr>
              <a:tr h="731840">
                <a:tc>
                  <a:txBody>
                    <a:bodyPr/>
                    <a:lstStyle/>
                    <a:p>
                      <a:r>
                        <a:rPr lang="en-IN" sz="1400">
                          <a:hlinkClick r:id="rId9"/>
                        </a:rPr>
                        <a:t>&lt;col&gt;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Specifies column properties for each column within a &lt;colgroup&gt; element 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274545"/>
                  </a:ext>
                </a:extLst>
              </a:tr>
              <a:tr h="731840">
                <a:tc>
                  <a:txBody>
                    <a:bodyPr/>
                    <a:lstStyle/>
                    <a:p>
                      <a:r>
                        <a:rPr lang="en-IN" sz="1400">
                          <a:hlinkClick r:id="rId10"/>
                        </a:rPr>
                        <a:t>&lt;colgroup&gt;</a:t>
                      </a:r>
                      <a:endParaRPr lang="en-IN" sz="1400"/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Specifies a group of one or more columns in a table for formatting</a:t>
                      </a:r>
                    </a:p>
                  </a:txBody>
                  <a:tcPr marL="72689" marR="72689" marT="36345" marB="36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35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FDC3D3-2C83-D468-A31B-E6E1F555A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06870"/>
              </p:ext>
            </p:extLst>
          </p:nvPr>
        </p:nvGraphicFramePr>
        <p:xfrm>
          <a:off x="1856935" y="337625"/>
          <a:ext cx="7994950" cy="5971097"/>
        </p:xfrm>
        <a:graphic>
          <a:graphicData uri="http://schemas.openxmlformats.org/drawingml/2006/table">
            <a:tbl>
              <a:tblPr/>
              <a:tblGrid>
                <a:gridCol w="3997475">
                  <a:extLst>
                    <a:ext uri="{9D8B030D-6E8A-4147-A177-3AD203B41FA5}">
                      <a16:colId xmlns:a16="http://schemas.microsoft.com/office/drawing/2014/main" val="1690213726"/>
                    </a:ext>
                  </a:extLst>
                </a:gridCol>
                <a:gridCol w="3997475">
                  <a:extLst>
                    <a:ext uri="{9D8B030D-6E8A-4147-A177-3AD203B41FA5}">
                      <a16:colId xmlns:a16="http://schemas.microsoft.com/office/drawing/2014/main" val="3622709219"/>
                    </a:ext>
                  </a:extLst>
                </a:gridCol>
              </a:tblGrid>
              <a:tr h="68520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61965" marR="61965" marT="30982" marB="3098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3640885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2"/>
                        </a:rPr>
                        <a:t>&lt;datalist&gt;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a list of pre-defined options for input controls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594964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3"/>
                        </a:rPr>
                        <a:t>&lt;dd&gt;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Defines a description/value of a term in a description list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18679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4"/>
                        </a:rPr>
                        <a:t>&lt;del&gt;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Defines text that has been deleted from a document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128368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5"/>
                        </a:rPr>
                        <a:t>&lt;details&gt;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Defines additional details that the user can view or hide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29584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6"/>
                        </a:rPr>
                        <a:t>&lt;dfn&gt;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a term that is going to be defined within the content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84786"/>
                  </a:ext>
                </a:extLst>
              </a:tr>
              <a:tr h="391547">
                <a:tc>
                  <a:txBody>
                    <a:bodyPr/>
                    <a:lstStyle/>
                    <a:p>
                      <a:r>
                        <a:rPr lang="en-IN" sz="1200">
                          <a:hlinkClick r:id="rId7"/>
                        </a:rPr>
                        <a:t>&lt;dialog&gt;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Defines a dialog box or window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01574"/>
                  </a:ext>
                </a:extLst>
              </a:tr>
              <a:tr h="685208">
                <a:tc>
                  <a:txBody>
                    <a:bodyPr/>
                    <a:lstStyle/>
                    <a:p>
                      <a:r>
                        <a:rPr lang="en-IN" sz="1200">
                          <a:hlinkClick r:id="rId8"/>
                        </a:rPr>
                        <a:t>&lt;dir&gt;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supported in HTML5. Use </a:t>
                      </a:r>
                      <a:r>
                        <a:rPr lang="en-US" sz="1200">
                          <a:hlinkClick r:id="rId9"/>
                        </a:rPr>
                        <a:t>&lt;ul&gt;</a:t>
                      </a:r>
                      <a:r>
                        <a:rPr lang="en-US" sz="1200"/>
                        <a:t> instead.</a:t>
                      </a:r>
                      <a:br>
                        <a:rPr lang="en-US" sz="1200"/>
                      </a:br>
                      <a:r>
                        <a:rPr lang="en-US" sz="1200"/>
                        <a:t>Defines a directory list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882525"/>
                  </a:ext>
                </a:extLst>
              </a:tr>
              <a:tr h="391547">
                <a:tc>
                  <a:txBody>
                    <a:bodyPr/>
                    <a:lstStyle/>
                    <a:p>
                      <a:r>
                        <a:rPr lang="en-IN" sz="1200">
                          <a:hlinkClick r:id="rId10"/>
                        </a:rPr>
                        <a:t>&lt;div&gt;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Defines a section in a document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687004"/>
                  </a:ext>
                </a:extLst>
              </a:tr>
              <a:tr h="391547">
                <a:tc>
                  <a:txBody>
                    <a:bodyPr/>
                    <a:lstStyle/>
                    <a:p>
                      <a:r>
                        <a:rPr lang="en-IN" sz="1200">
                          <a:hlinkClick r:id="rId11"/>
                        </a:rPr>
                        <a:t>&lt;dl&gt;</a:t>
                      </a:r>
                      <a:endParaRPr lang="en-IN" sz="1200"/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Defines a description list</a:t>
                      </a:r>
                    </a:p>
                  </a:txBody>
                  <a:tcPr marL="61965" marR="61965" marT="30982" marB="30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6262-216A-089E-9971-F00CAC32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YOU…..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0269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D904A"/>
      </a:accent1>
      <a:accent2>
        <a:srgbClr val="E06059"/>
      </a:accent2>
      <a:accent3>
        <a:srgbClr val="E6779F"/>
      </a:accent3>
      <a:accent4>
        <a:srgbClr val="E059C2"/>
      </a:accent4>
      <a:accent5>
        <a:srgbClr val="D077E6"/>
      </a:accent5>
      <a:accent6>
        <a:srgbClr val="8D59E0"/>
      </a:accent6>
      <a:hlink>
        <a:srgbClr val="5E85A8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441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Web designing  html</vt:lpstr>
      <vt:lpstr>Basic tags</vt:lpstr>
      <vt:lpstr>PowerPoint Presentation</vt:lpstr>
      <vt:lpstr>PowerPoint Presentation</vt:lpstr>
      <vt:lpstr>PowerPoint Presentation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 html</dc:title>
  <dc:creator>uglab</dc:creator>
  <cp:lastModifiedBy>uglab</cp:lastModifiedBy>
  <cp:revision>1</cp:revision>
  <dcterms:created xsi:type="dcterms:W3CDTF">2022-08-16T06:35:57Z</dcterms:created>
  <dcterms:modified xsi:type="dcterms:W3CDTF">2022-08-16T06:45:17Z</dcterms:modified>
</cp:coreProperties>
</file>