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890DA-B0A0-4D21-8FC5-D7ECFAD7F335}" type="datetimeFigureOut">
              <a:rPr lang="en-IN" smtClean="0"/>
              <a:t>21-09-2022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C145F-D6FC-4A7E-BE98-F3041AA42D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8475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890DA-B0A0-4D21-8FC5-D7ECFAD7F335}" type="datetimeFigureOut">
              <a:rPr lang="en-IN" smtClean="0"/>
              <a:t>21-09-2022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C145F-D6FC-4A7E-BE98-F3041AA42D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1132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890DA-B0A0-4D21-8FC5-D7ECFAD7F335}" type="datetimeFigureOut">
              <a:rPr lang="en-IN" smtClean="0"/>
              <a:t>21-09-2022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C145F-D6FC-4A7E-BE98-F3041AA42D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973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890DA-B0A0-4D21-8FC5-D7ECFAD7F335}" type="datetimeFigureOut">
              <a:rPr lang="en-IN" smtClean="0"/>
              <a:t>21-09-2022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C145F-D6FC-4A7E-BE98-F3041AA42D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1849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890DA-B0A0-4D21-8FC5-D7ECFAD7F335}" type="datetimeFigureOut">
              <a:rPr lang="en-IN" smtClean="0"/>
              <a:t>21-09-2022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C145F-D6FC-4A7E-BE98-F3041AA42D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6330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890DA-B0A0-4D21-8FC5-D7ECFAD7F335}" type="datetimeFigureOut">
              <a:rPr lang="en-IN" smtClean="0"/>
              <a:t>21-09-2022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C145F-D6FC-4A7E-BE98-F3041AA42D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4417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890DA-B0A0-4D21-8FC5-D7ECFAD7F335}" type="datetimeFigureOut">
              <a:rPr lang="en-IN" smtClean="0"/>
              <a:t>21-09-2022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C145F-D6FC-4A7E-BE98-F3041AA42D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3239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890DA-B0A0-4D21-8FC5-D7ECFAD7F335}" type="datetimeFigureOut">
              <a:rPr lang="en-IN" smtClean="0"/>
              <a:t>21-09-2022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C145F-D6FC-4A7E-BE98-F3041AA42D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593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890DA-B0A0-4D21-8FC5-D7ECFAD7F335}" type="datetimeFigureOut">
              <a:rPr lang="en-IN" smtClean="0"/>
              <a:t>21-09-2022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C145F-D6FC-4A7E-BE98-F3041AA42D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9557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890DA-B0A0-4D21-8FC5-D7ECFAD7F335}" type="datetimeFigureOut">
              <a:rPr lang="en-IN" smtClean="0"/>
              <a:t>21-09-2022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C145F-D6FC-4A7E-BE98-F3041AA42D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5591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890DA-B0A0-4D21-8FC5-D7ECFAD7F335}" type="datetimeFigureOut">
              <a:rPr lang="en-IN" smtClean="0"/>
              <a:t>21-09-2022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C145F-D6FC-4A7E-BE98-F3041AA42D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5004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A890DA-B0A0-4D21-8FC5-D7ECFAD7F335}" type="datetimeFigureOut">
              <a:rPr lang="en-IN" smtClean="0"/>
              <a:t>21-09-2022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C145F-D6FC-4A7E-BE98-F3041AA42D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4869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2068" y="437163"/>
            <a:ext cx="8961120" cy="45377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--Data cleaning (replacing missing and Nan values)</a:t>
            </a:r>
            <a:endParaRPr lang="en-IN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IN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--Replacing values in exclusions column</a:t>
            </a:r>
            <a:endParaRPr lang="en-IN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IN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UPDATE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customer_orders</a:t>
            </a:r>
            <a:endParaRPr lang="en-IN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exclusions</a:t>
            </a:r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endParaRPr lang="en-IN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CASE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WHEN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exclusions </a:t>
            </a:r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NULL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then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'0'</a:t>
            </a:r>
            <a:endParaRPr lang="en-IN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WHEN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exclusions</a:t>
            </a:r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IN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'null'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then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'0'</a:t>
            </a:r>
            <a:endParaRPr lang="en-IN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  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WHEN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exclusions</a:t>
            </a:r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IN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''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then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'0'</a:t>
            </a:r>
            <a:endParaRPr lang="en-IN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ELSE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exclusions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</a:t>
            </a:r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endParaRPr lang="en-IN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IN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IN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UPDATE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runner_orders</a:t>
            </a:r>
            <a:endParaRPr lang="en-IN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cancellation</a:t>
            </a:r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endParaRPr lang="en-IN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CASE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WHEN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cancellation </a:t>
            </a:r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NULL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then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NULL</a:t>
            </a:r>
            <a:endParaRPr lang="en-IN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WHEN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cancellation</a:t>
            </a:r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IN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'null'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then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NULL</a:t>
            </a:r>
            <a:endParaRPr lang="en-IN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  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WHEN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cancellation</a:t>
            </a:r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IN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''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then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NULL</a:t>
            </a:r>
            <a:endParaRPr lang="en-IN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ELSE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cancellation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</a:t>
            </a:r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90888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3177" y="333475"/>
            <a:ext cx="972747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6)What was the maximum number of pizzas delivered in a single order?</a:t>
            </a:r>
            <a:endParaRPr lang="en-IN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IN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SELECT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endParaRPr lang="en-IN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order_id</a:t>
            </a:r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endParaRPr lang="en-IN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IN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COUNT</a:t>
            </a:r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pizza_id</a:t>
            </a:r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no_of_pizzas_delivered</a:t>
            </a:r>
            <a:endParaRPr lang="en-IN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FROM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customer_orders</a:t>
            </a:r>
            <a:endParaRPr lang="en-IN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GROUP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BY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order_id</a:t>
            </a:r>
            <a:endParaRPr lang="en-IN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ORDER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BY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no_of_pizzas_delivered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DESC</a:t>
            </a:r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0382616"/>
              </p:ext>
            </p:extLst>
          </p:nvPr>
        </p:nvGraphicFramePr>
        <p:xfrm>
          <a:off x="1998617" y="2953544"/>
          <a:ext cx="5107577" cy="3457575"/>
        </p:xfrm>
        <a:graphic>
          <a:graphicData uri="http://schemas.openxmlformats.org/drawingml/2006/table">
            <a:tbl>
              <a:tblPr/>
              <a:tblGrid>
                <a:gridCol w="1896378">
                  <a:extLst>
                    <a:ext uri="{9D8B030D-6E8A-4147-A177-3AD203B41FA5}">
                      <a16:colId xmlns:a16="http://schemas.microsoft.com/office/drawing/2014/main" val="1436531047"/>
                    </a:ext>
                  </a:extLst>
                </a:gridCol>
                <a:gridCol w="3211199">
                  <a:extLst>
                    <a:ext uri="{9D8B030D-6E8A-4147-A177-3AD203B41FA5}">
                      <a16:colId xmlns:a16="http://schemas.microsoft.com/office/drawing/2014/main" val="294450951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order_id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no_of_pizzas_delivered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264875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441382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451465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441384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47276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32428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086318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987169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9475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868389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97474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7285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7234" y="263262"/>
            <a:ext cx="11321144" cy="3352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7)For each customer, how many delivered pizzas had at least 1 change and how many had no changes?</a:t>
            </a:r>
            <a:endParaRPr lang="en-IN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IN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SELECT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endParaRPr lang="en-IN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customer_id</a:t>
            </a:r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en-IN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IN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COUNT</a:t>
            </a:r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CASE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WHEN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exclusions</a:t>
            </a:r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IN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'0'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AND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extras</a:t>
            </a:r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IN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'0'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THEN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pizza_id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</a:t>
            </a:r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no_change_in_pizzas</a:t>
            </a:r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en-IN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IN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COUNT</a:t>
            </a:r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CASE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WHEN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exclusions</a:t>
            </a:r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&lt;&gt;</a:t>
            </a:r>
            <a:r>
              <a:rPr lang="en-IN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'0'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OR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extras</a:t>
            </a:r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&lt;&gt;</a:t>
            </a:r>
            <a:r>
              <a:rPr lang="en-IN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'0'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THEN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pizza_id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</a:t>
            </a:r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atleast_one_change_in_pizzas</a:t>
            </a:r>
            <a:endParaRPr lang="en-IN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FROM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customer_orders</a:t>
            </a:r>
            <a:endParaRPr lang="en-IN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GROUP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BY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customer_id</a:t>
            </a:r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9986364"/>
              </p:ext>
            </p:extLst>
          </p:nvPr>
        </p:nvGraphicFramePr>
        <p:xfrm>
          <a:off x="1055370" y="4096000"/>
          <a:ext cx="9185911" cy="1885950"/>
        </p:xfrm>
        <a:graphic>
          <a:graphicData uri="http://schemas.openxmlformats.org/drawingml/2006/table">
            <a:tbl>
              <a:tblPr/>
              <a:tblGrid>
                <a:gridCol w="3039289">
                  <a:extLst>
                    <a:ext uri="{9D8B030D-6E8A-4147-A177-3AD203B41FA5}">
                      <a16:colId xmlns:a16="http://schemas.microsoft.com/office/drawing/2014/main" val="227538456"/>
                    </a:ext>
                  </a:extLst>
                </a:gridCol>
                <a:gridCol w="2585664">
                  <a:extLst>
                    <a:ext uri="{9D8B030D-6E8A-4147-A177-3AD203B41FA5}">
                      <a16:colId xmlns:a16="http://schemas.microsoft.com/office/drawing/2014/main" val="2669428808"/>
                    </a:ext>
                  </a:extLst>
                </a:gridCol>
                <a:gridCol w="3560958">
                  <a:extLst>
                    <a:ext uri="{9D8B030D-6E8A-4147-A177-3AD203B41FA5}">
                      <a16:colId xmlns:a16="http://schemas.microsoft.com/office/drawing/2014/main" val="279716272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customer_id</a:t>
                      </a:r>
                      <a:endParaRPr lang="en-IN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no_change_in_pizzas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atleast_one_change_in_pizzas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151949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08031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60919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233647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89195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1208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3963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0926" y="399197"/>
            <a:ext cx="9335588" cy="15741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8) How many pizzas were delivered that had both exclusions and extras?</a:t>
            </a:r>
            <a:endParaRPr lang="en-IN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SELECT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endParaRPr lang="en-IN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IN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COUNT</a:t>
            </a:r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pizza_id</a:t>
            </a:r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pizzas_with_exclusions_and_extras</a:t>
            </a:r>
            <a:endParaRPr lang="en-IN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FROM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customer_orders</a:t>
            </a:r>
            <a:endParaRPr lang="en-IN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WHERE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exclusions</a:t>
            </a:r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&lt;&gt;</a:t>
            </a:r>
            <a:r>
              <a:rPr lang="en-IN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'0'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AND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extras</a:t>
            </a:r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&lt;&gt;</a:t>
            </a:r>
            <a:r>
              <a:rPr lang="en-IN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'0'</a:t>
            </a:r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4230198"/>
              </p:ext>
            </p:extLst>
          </p:nvPr>
        </p:nvGraphicFramePr>
        <p:xfrm>
          <a:off x="1293223" y="2687388"/>
          <a:ext cx="5381897" cy="689610"/>
        </p:xfrm>
        <a:graphic>
          <a:graphicData uri="http://schemas.openxmlformats.org/drawingml/2006/table">
            <a:tbl>
              <a:tblPr/>
              <a:tblGrid>
                <a:gridCol w="5381897">
                  <a:extLst>
                    <a:ext uri="{9D8B030D-6E8A-4147-A177-3AD203B41FA5}">
                      <a16:colId xmlns:a16="http://schemas.microsoft.com/office/drawing/2014/main" val="219422536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pizzas_with_exclusions_and_extras</a:t>
                      </a:r>
                      <a:endParaRPr lang="en-IN" sz="2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2294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26882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47492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4171" y="368173"/>
            <a:ext cx="10746378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9) What was the total volume of pizzas ordered for each hour of the day?</a:t>
            </a:r>
            <a:endParaRPr lang="en-IN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SELECT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endParaRPr lang="en-IN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IN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CONVERT</a:t>
            </a:r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IN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date</a:t>
            </a:r>
            <a:r>
              <a:rPr lang="en-IN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order_time</a:t>
            </a:r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Date</a:t>
            </a:r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endParaRPr lang="en-IN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IN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CONVERT</a:t>
            </a:r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varchar</a:t>
            </a:r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2</a:t>
            </a:r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),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order_time</a:t>
            </a:r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108</a:t>
            </a:r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Time</a:t>
            </a:r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en-IN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IN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COUNT</a:t>
            </a:r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pizza_id</a:t>
            </a:r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toatl_vol_of_pizzas</a:t>
            </a:r>
            <a:endParaRPr lang="en-IN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FROM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customer_orders</a:t>
            </a:r>
            <a:endParaRPr lang="en-IN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GROUP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BY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CONVERT</a:t>
            </a:r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date</a:t>
            </a:r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order_time</a:t>
            </a:r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),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CONVERT</a:t>
            </a:r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varchar</a:t>
            </a:r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2</a:t>
            </a:r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),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order_time</a:t>
            </a:r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108</a:t>
            </a:r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en-IN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ORDER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BY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Date</a:t>
            </a:r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0928683"/>
              </p:ext>
            </p:extLst>
          </p:nvPr>
        </p:nvGraphicFramePr>
        <p:xfrm>
          <a:off x="1763486" y="3144044"/>
          <a:ext cx="6904264" cy="2828925"/>
        </p:xfrm>
        <a:graphic>
          <a:graphicData uri="http://schemas.openxmlformats.org/drawingml/2006/table">
            <a:tbl>
              <a:tblPr/>
              <a:tblGrid>
                <a:gridCol w="2284374">
                  <a:extLst>
                    <a:ext uri="{9D8B030D-6E8A-4147-A177-3AD203B41FA5}">
                      <a16:colId xmlns:a16="http://schemas.microsoft.com/office/drawing/2014/main" val="746842818"/>
                    </a:ext>
                  </a:extLst>
                </a:gridCol>
                <a:gridCol w="1943422">
                  <a:extLst>
                    <a:ext uri="{9D8B030D-6E8A-4147-A177-3AD203B41FA5}">
                      <a16:colId xmlns:a16="http://schemas.microsoft.com/office/drawing/2014/main" val="511566344"/>
                    </a:ext>
                  </a:extLst>
                </a:gridCol>
                <a:gridCol w="2676468">
                  <a:extLst>
                    <a:ext uri="{9D8B030D-6E8A-4147-A177-3AD203B41FA5}">
                      <a16:colId xmlns:a16="http://schemas.microsoft.com/office/drawing/2014/main" val="223985713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toatl_vol_of_pizzas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00913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01-01-2020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766203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01-01-2020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14943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02-01-2020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336689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04-01-2020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698125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08-01-2020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896422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09-01-2020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057924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10-01-2020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5789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11-01-2020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30474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40875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9484" y="184885"/>
            <a:ext cx="11255829" cy="27596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10)What was the volume of orders for each day of the week?</a:t>
            </a:r>
            <a:endParaRPr lang="en-IN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SELECT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endParaRPr lang="en-IN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IN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DATEPART</a:t>
            </a:r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IN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week</a:t>
            </a:r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order_time</a:t>
            </a:r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week_of_the_month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endParaRPr lang="en-IN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IN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CONVERT</a:t>
            </a:r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date</a:t>
            </a:r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order_time</a:t>
            </a:r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day_of_the_week</a:t>
            </a:r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endParaRPr lang="en-IN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IN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DATENAME</a:t>
            </a:r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weekday</a:t>
            </a:r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order_time</a:t>
            </a:r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week_day</a:t>
            </a:r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en-IN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IN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COUNT</a:t>
            </a:r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order_id</a:t>
            </a:r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total_vol_orders</a:t>
            </a:r>
            <a:endParaRPr lang="en-IN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FROM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customer_orders</a:t>
            </a:r>
            <a:endParaRPr lang="en-IN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GROUP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BY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DATEPART</a:t>
            </a:r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IN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week</a:t>
            </a:r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order_time</a:t>
            </a:r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),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CONVERT</a:t>
            </a:r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date</a:t>
            </a:r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order_time</a:t>
            </a:r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),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DATENAME</a:t>
            </a:r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weekday</a:t>
            </a:r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order_time</a:t>
            </a:r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5698123"/>
              </p:ext>
            </p:extLst>
          </p:nvPr>
        </p:nvGraphicFramePr>
        <p:xfrm>
          <a:off x="666206" y="3239294"/>
          <a:ext cx="10006148" cy="2514600"/>
        </p:xfrm>
        <a:graphic>
          <a:graphicData uri="http://schemas.openxmlformats.org/drawingml/2006/table">
            <a:tbl>
              <a:tblPr/>
              <a:tblGrid>
                <a:gridCol w="3605999">
                  <a:extLst>
                    <a:ext uri="{9D8B030D-6E8A-4147-A177-3AD203B41FA5}">
                      <a16:colId xmlns:a16="http://schemas.microsoft.com/office/drawing/2014/main" val="4102502062"/>
                    </a:ext>
                  </a:extLst>
                </a:gridCol>
                <a:gridCol w="1992265">
                  <a:extLst>
                    <a:ext uri="{9D8B030D-6E8A-4147-A177-3AD203B41FA5}">
                      <a16:colId xmlns:a16="http://schemas.microsoft.com/office/drawing/2014/main" val="1769994515"/>
                    </a:ext>
                  </a:extLst>
                </a:gridCol>
                <a:gridCol w="2555079">
                  <a:extLst>
                    <a:ext uri="{9D8B030D-6E8A-4147-A177-3AD203B41FA5}">
                      <a16:colId xmlns:a16="http://schemas.microsoft.com/office/drawing/2014/main" val="1526637585"/>
                    </a:ext>
                  </a:extLst>
                </a:gridCol>
                <a:gridCol w="1852805">
                  <a:extLst>
                    <a:ext uri="{9D8B030D-6E8A-4147-A177-3AD203B41FA5}">
                      <a16:colId xmlns:a16="http://schemas.microsoft.com/office/drawing/2014/main" val="401387174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week_of_the_month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day_of_the_week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week_day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total_vol_orders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30321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01-01-2020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Wednesday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17617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02-01-2020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Thursday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612799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04-01-2020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Saturday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77005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08-01-2020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Wednesday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07118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09-01-2020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Thursday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47396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10-01-2020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Friday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37659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11-01-2020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Saturday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75545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1296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2548" y="399197"/>
            <a:ext cx="6096000" cy="21668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--Replacing values in extras column</a:t>
            </a:r>
            <a:endParaRPr lang="en-IN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IN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UPDATE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customer_orders</a:t>
            </a:r>
            <a:endParaRPr lang="en-IN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extras</a:t>
            </a:r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endParaRPr lang="en-IN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CASE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WHEN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extras </a:t>
            </a:r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NULL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then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'0'</a:t>
            </a:r>
            <a:endParaRPr lang="en-IN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WHEN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extras</a:t>
            </a:r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IN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'null'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then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'0'</a:t>
            </a:r>
            <a:endParaRPr lang="en-IN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  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WHEN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extras</a:t>
            </a:r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IN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''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then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'0'</a:t>
            </a:r>
            <a:endParaRPr lang="en-IN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ELSE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extras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</a:t>
            </a:r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6518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8857" y="202439"/>
            <a:ext cx="8747760" cy="36486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--Replacing values in duration and distance columns</a:t>
            </a:r>
            <a:endParaRPr lang="en-IN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IN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UPDATE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runner_orders</a:t>
            </a:r>
            <a:endParaRPr lang="en-IN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distance</a:t>
            </a:r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IN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REPLACE</a:t>
            </a:r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distance</a:t>
            </a:r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'km'</a:t>
            </a:r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IN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''</a:t>
            </a:r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en-IN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IN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IN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UPDATE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runner_orders</a:t>
            </a:r>
            <a:endParaRPr lang="en-IN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duration</a:t>
            </a:r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IN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REPLACE</a:t>
            </a:r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duration</a:t>
            </a:r>
            <a:r>
              <a:rPr lang="en-IN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IN" dirty="0" err="1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'minutes</a:t>
            </a:r>
            <a:r>
              <a:rPr lang="en-IN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</a:t>
            </a:r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IN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''</a:t>
            </a:r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en-IN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IN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IN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UPDATE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runner_orders</a:t>
            </a:r>
            <a:endParaRPr lang="en-IN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duration</a:t>
            </a:r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IN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REPLACE</a:t>
            </a:r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duration</a:t>
            </a:r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'minute'</a:t>
            </a:r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''</a:t>
            </a:r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en-IN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IN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IN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UPDATE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runner_orders</a:t>
            </a:r>
            <a:endParaRPr lang="en-IN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duration</a:t>
            </a:r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IN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REPLACE</a:t>
            </a:r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duration</a:t>
            </a:r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</a:t>
            </a:r>
            <a:r>
              <a:rPr lang="en-IN" dirty="0" err="1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mins</a:t>
            </a:r>
            <a:r>
              <a:rPr lang="en-IN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</a:t>
            </a:r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IN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''</a:t>
            </a:r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7345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6754" y="432673"/>
            <a:ext cx="9144000" cy="48341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--Changing data types of column</a:t>
            </a:r>
            <a:endParaRPr lang="en-IN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ALTER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TABLE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pizza_names</a:t>
            </a:r>
            <a:endParaRPr lang="en-IN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ALTER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COLUMN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pizza_name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nvarchar</a:t>
            </a:r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25</a:t>
            </a:r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en-IN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IN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IN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UPDATE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runner_orders</a:t>
            </a:r>
            <a:endParaRPr lang="en-IN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pickup_time</a:t>
            </a:r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IN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TRY_CONVERT</a:t>
            </a:r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IN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datetime</a:t>
            </a:r>
            <a:r>
              <a:rPr lang="en-IN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pickup_time</a:t>
            </a:r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en-IN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ALTER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TABLE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runner_orders</a:t>
            </a:r>
            <a:endParaRPr lang="en-IN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ALTER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COLUMN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pickup_time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datetime</a:t>
            </a:r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IN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IN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IN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UPDATE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pizza_recipes</a:t>
            </a:r>
            <a:endParaRPr lang="en-IN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toppings</a:t>
            </a:r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IN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TRY_CONVERT</a:t>
            </a:r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varchar</a:t>
            </a:r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1</a:t>
            </a:r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),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toppings</a:t>
            </a:r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en-IN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ALTER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TABLE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pizza_recipes</a:t>
            </a:r>
            <a:endParaRPr lang="en-IN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ALTER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COLUMN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toppings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VARCHAR</a:t>
            </a:r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1</a:t>
            </a:r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en-IN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IN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ALTER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TABLE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pizza_recipes</a:t>
            </a:r>
            <a:endParaRPr lang="en-IN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ALTER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COLUMN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toppings </a:t>
            </a:r>
            <a:r>
              <a:rPr lang="en-IN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990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6423" y="368989"/>
            <a:ext cx="6096000" cy="157414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1)How many pizzas were ordered?</a:t>
            </a:r>
            <a:endParaRPr lang="en-IN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endParaRPr lang="en-IN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SELECT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endParaRPr lang="en-IN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IN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COUNT</a:t>
            </a:r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order_id</a:t>
            </a:r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Total_orders</a:t>
            </a:r>
            <a:endParaRPr lang="en-IN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FROM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customer_orders</a:t>
            </a:r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8782392"/>
              </p:ext>
            </p:extLst>
          </p:nvPr>
        </p:nvGraphicFramePr>
        <p:xfrm>
          <a:off x="822961" y="2442755"/>
          <a:ext cx="2547258" cy="676261"/>
        </p:xfrm>
        <a:graphic>
          <a:graphicData uri="http://schemas.openxmlformats.org/drawingml/2006/table">
            <a:tbl>
              <a:tblPr/>
              <a:tblGrid>
                <a:gridCol w="2547258">
                  <a:extLst>
                    <a:ext uri="{9D8B030D-6E8A-4147-A177-3AD203B41FA5}">
                      <a16:colId xmlns:a16="http://schemas.microsoft.com/office/drawing/2014/main" val="2876757953"/>
                    </a:ext>
                  </a:extLst>
                </a:gridCol>
              </a:tblGrid>
              <a:tr h="361936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Total_orders</a:t>
                      </a:r>
                      <a:endParaRPr lang="en-IN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7619421"/>
                  </a:ext>
                </a:extLst>
              </a:tr>
              <a:tr h="186703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5047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0236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7863" y="390624"/>
            <a:ext cx="6096000" cy="187051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2)How many unique customer orders were made?</a:t>
            </a:r>
            <a:endParaRPr lang="en-IN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endParaRPr lang="en-IN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SELECT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endParaRPr lang="en-IN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IN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COUNT</a:t>
            </a:r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DISTINCT</a:t>
            </a:r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customer_id</a:t>
            </a:r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unique_customer_orders</a:t>
            </a:r>
            <a:endParaRPr lang="en-IN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FROM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customer_orders</a:t>
            </a:r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5059932"/>
              </p:ext>
            </p:extLst>
          </p:nvPr>
        </p:nvGraphicFramePr>
        <p:xfrm>
          <a:off x="718458" y="2609011"/>
          <a:ext cx="4621711" cy="689610"/>
        </p:xfrm>
        <a:graphic>
          <a:graphicData uri="http://schemas.openxmlformats.org/drawingml/2006/table">
            <a:tbl>
              <a:tblPr/>
              <a:tblGrid>
                <a:gridCol w="4621711">
                  <a:extLst>
                    <a:ext uri="{9D8B030D-6E8A-4147-A177-3AD203B41FA5}">
                      <a16:colId xmlns:a16="http://schemas.microsoft.com/office/drawing/2014/main" val="120917610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unique_customer_orders</a:t>
                      </a:r>
                      <a:endParaRPr lang="en-IN" sz="2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9110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97019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6959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4171" y="324902"/>
            <a:ext cx="9074332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3)How many successful orders were delivered by each runner?</a:t>
            </a:r>
            <a:endParaRPr lang="en-IN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endParaRPr lang="en-IN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SELECT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endParaRPr lang="en-IN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runner_id</a:t>
            </a:r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endParaRPr lang="en-IN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IN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COUNT</a:t>
            </a:r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order_id</a:t>
            </a:r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successful_orders</a:t>
            </a:r>
            <a:endParaRPr lang="en-IN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FROM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runner_orders</a:t>
            </a:r>
            <a:endParaRPr lang="en-IN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WHERE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cancellation </a:t>
            </a:r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NULL</a:t>
            </a:r>
            <a:endParaRPr lang="en-IN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GROUP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BY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runner_id</a:t>
            </a:r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1221118"/>
              </p:ext>
            </p:extLst>
          </p:nvPr>
        </p:nvGraphicFramePr>
        <p:xfrm>
          <a:off x="822959" y="3228408"/>
          <a:ext cx="5461726" cy="1257300"/>
        </p:xfrm>
        <a:graphic>
          <a:graphicData uri="http://schemas.openxmlformats.org/drawingml/2006/table">
            <a:tbl>
              <a:tblPr/>
              <a:tblGrid>
                <a:gridCol w="3349574">
                  <a:extLst>
                    <a:ext uri="{9D8B030D-6E8A-4147-A177-3AD203B41FA5}">
                      <a16:colId xmlns:a16="http://schemas.microsoft.com/office/drawing/2014/main" val="3436402355"/>
                    </a:ext>
                  </a:extLst>
                </a:gridCol>
                <a:gridCol w="2112152">
                  <a:extLst>
                    <a:ext uri="{9D8B030D-6E8A-4147-A177-3AD203B41FA5}">
                      <a16:colId xmlns:a16="http://schemas.microsoft.com/office/drawing/2014/main" val="353199574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runner_id</a:t>
                      </a:r>
                      <a:endParaRPr lang="en-IN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successful_orders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73236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53564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082329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62398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247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3176" y="224482"/>
            <a:ext cx="10341429" cy="27596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4)How many of each type of pizza was delivered?</a:t>
            </a:r>
            <a:endParaRPr lang="en-IN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endParaRPr lang="en-IN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SELECT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endParaRPr lang="en-IN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</a:t>
            </a:r>
            <a:r>
              <a:rPr lang="en-IN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pizza_id</a:t>
            </a:r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endParaRPr lang="en-IN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IN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COUNT</a:t>
            </a:r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</a:t>
            </a:r>
            <a:r>
              <a:rPr lang="en-IN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pizza_id</a:t>
            </a:r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No_of_pizzas_delivered</a:t>
            </a:r>
            <a:endParaRPr lang="en-IN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FROM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customer_orders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 </a:t>
            </a:r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JOIN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runner_orders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</a:t>
            </a:r>
            <a:endParaRPr lang="en-IN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ON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</a:t>
            </a:r>
            <a:r>
              <a:rPr lang="en-IN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order_id</a:t>
            </a:r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</a:t>
            </a:r>
            <a:r>
              <a:rPr lang="en-IN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order_id</a:t>
            </a:r>
            <a:endParaRPr lang="en-IN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WHERE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</a:t>
            </a:r>
            <a:r>
              <a:rPr lang="en-IN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cancellation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NULL</a:t>
            </a:r>
            <a:endParaRPr lang="en-IN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GROUP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BY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pizza_id</a:t>
            </a:r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7040744"/>
              </p:ext>
            </p:extLst>
          </p:nvPr>
        </p:nvGraphicFramePr>
        <p:xfrm>
          <a:off x="1095103" y="3532664"/>
          <a:ext cx="5292634" cy="942975"/>
        </p:xfrm>
        <a:graphic>
          <a:graphicData uri="http://schemas.openxmlformats.org/drawingml/2006/table">
            <a:tbl>
              <a:tblPr/>
              <a:tblGrid>
                <a:gridCol w="2318788">
                  <a:extLst>
                    <a:ext uri="{9D8B030D-6E8A-4147-A177-3AD203B41FA5}">
                      <a16:colId xmlns:a16="http://schemas.microsoft.com/office/drawing/2014/main" val="3688907736"/>
                    </a:ext>
                  </a:extLst>
                </a:gridCol>
                <a:gridCol w="2973846">
                  <a:extLst>
                    <a:ext uri="{9D8B030D-6E8A-4147-A177-3AD203B41FA5}">
                      <a16:colId xmlns:a16="http://schemas.microsoft.com/office/drawing/2014/main" val="172071355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pizza_id</a:t>
                      </a:r>
                      <a:endParaRPr lang="en-IN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No_of_pizzas_delivered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98024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15607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44467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3653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3359" y="298369"/>
            <a:ext cx="10067110" cy="3055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5)How many Vegetarian and </a:t>
            </a:r>
            <a:r>
              <a:rPr lang="en-IN" dirty="0" err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Meatlovers</a:t>
            </a:r>
            <a:r>
              <a:rPr lang="en-IN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were ordered by each customer?</a:t>
            </a:r>
            <a:endParaRPr lang="en-IN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endParaRPr lang="en-IN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SELECT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endParaRPr lang="en-IN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</a:t>
            </a:r>
            <a:r>
              <a:rPr lang="en-IN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customer_id</a:t>
            </a:r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en-IN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IN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count</a:t>
            </a:r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case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when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</a:t>
            </a:r>
            <a:r>
              <a:rPr lang="en-IN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pizza_id</a:t>
            </a:r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1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then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</a:t>
            </a:r>
            <a:r>
              <a:rPr lang="en-IN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pizza_id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</a:t>
            </a:r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No_of_non_veg_orders</a:t>
            </a:r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en-IN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IN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count</a:t>
            </a:r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case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when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</a:t>
            </a:r>
            <a:r>
              <a:rPr lang="en-IN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pizza_id</a:t>
            </a:r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2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then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</a:t>
            </a:r>
            <a:r>
              <a:rPr lang="en-IN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pizza_id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</a:t>
            </a:r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No_of_veg_orders</a:t>
            </a:r>
            <a:endParaRPr lang="en-IN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FROM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customer_orders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 </a:t>
            </a:r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JOIN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pizza_names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p</a:t>
            </a:r>
            <a:endParaRPr lang="en-IN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ON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</a:t>
            </a:r>
            <a:r>
              <a:rPr lang="en-IN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pizza_id</a:t>
            </a:r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</a:t>
            </a:r>
            <a:r>
              <a:rPr lang="en-IN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pizza_id</a:t>
            </a:r>
            <a:endParaRPr lang="en-IN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GROUP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BY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</a:t>
            </a:r>
            <a:r>
              <a:rPr lang="en-IN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customer_id</a:t>
            </a:r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6583790"/>
              </p:ext>
            </p:extLst>
          </p:nvPr>
        </p:nvGraphicFramePr>
        <p:xfrm>
          <a:off x="1136468" y="3900057"/>
          <a:ext cx="6191613" cy="1885950"/>
        </p:xfrm>
        <a:graphic>
          <a:graphicData uri="http://schemas.openxmlformats.org/drawingml/2006/table">
            <a:tbl>
              <a:tblPr/>
              <a:tblGrid>
                <a:gridCol w="1524800">
                  <a:extLst>
                    <a:ext uri="{9D8B030D-6E8A-4147-A177-3AD203B41FA5}">
                      <a16:colId xmlns:a16="http://schemas.microsoft.com/office/drawing/2014/main" val="3502789617"/>
                    </a:ext>
                  </a:extLst>
                </a:gridCol>
                <a:gridCol w="2572138">
                  <a:extLst>
                    <a:ext uri="{9D8B030D-6E8A-4147-A177-3AD203B41FA5}">
                      <a16:colId xmlns:a16="http://schemas.microsoft.com/office/drawing/2014/main" val="1924331207"/>
                    </a:ext>
                  </a:extLst>
                </a:gridCol>
                <a:gridCol w="2094675">
                  <a:extLst>
                    <a:ext uri="{9D8B030D-6E8A-4147-A177-3AD203B41FA5}">
                      <a16:colId xmlns:a16="http://schemas.microsoft.com/office/drawing/2014/main" val="206294119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customer_id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No_of_non_veg_orders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No_of_veg_orders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240043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27549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299155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933772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455963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995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523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810</Words>
  <Application>Microsoft Office PowerPoint</Application>
  <PresentationFormat>Widescreen</PresentationFormat>
  <Paragraphs>260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Consolas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3</cp:revision>
  <dcterms:created xsi:type="dcterms:W3CDTF">2022-09-21T12:03:33Z</dcterms:created>
  <dcterms:modified xsi:type="dcterms:W3CDTF">2022-09-21T12:31:48Z</dcterms:modified>
</cp:coreProperties>
</file>