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59" r:id="rId6"/>
    <p:sldId id="265" r:id="rId7"/>
    <p:sldId id="266" r:id="rId8"/>
    <p:sldId id="267" r:id="rId9"/>
    <p:sldId id="268" r:id="rId10"/>
    <p:sldId id="270" r:id="rId11"/>
    <p:sldId id="269"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32" userDrawn="1">
          <p15:clr>
            <a:srgbClr val="A4A3A4"/>
          </p15:clr>
        </p15:guide>
        <p15:guide id="4" orient="horz" pos="4088" userDrawn="1">
          <p15:clr>
            <a:srgbClr val="A4A3A4"/>
          </p15:clr>
        </p15:guide>
        <p15:guide id="5" pos="325"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showGuides="1">
      <p:cViewPr varScale="1">
        <p:scale>
          <a:sx n="72" d="100"/>
          <a:sy n="72" d="100"/>
        </p:scale>
        <p:origin x="570" y="54"/>
      </p:cViewPr>
      <p:guideLst>
        <p:guide orient="horz" pos="2160"/>
        <p:guide pos="3840"/>
        <p:guide orient="horz" pos="232"/>
        <p:guide orient="horz" pos="4088"/>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8176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12192000" cy="952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181483942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geeksforgeeks.org/quick-sor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linear-search/"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binary-search/"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geeksforgeeks.org/divide-and-conquer-introduction/" TargetMode="External"/><Relationship Id="rId2" Type="http://schemas.openxmlformats.org/officeDocument/2006/relationships/hyperlink" Target="https://www.geeksforgeeks.org/ternary-search/"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Rectangle 1595"/>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5093179" y="382951"/>
            <a:ext cx="2005642" cy="184666"/>
          </a:xfrm>
          <a:prstGeom prst="rect">
            <a:avLst/>
          </a:prstGeom>
          <a:solidFill>
            <a:schemeClr val="bg1">
              <a:alpha val="80000"/>
            </a:schemeClr>
          </a:solidFill>
        </p:spPr>
        <p:txBody>
          <a:bodyPr wrap="square" lIns="0" tIns="0" rIns="0" bIns="0" rtlCol="0">
            <a:spAutoFit/>
          </a:bodyPr>
          <a:lstStyle/>
          <a:p>
            <a:pPr algn="ctr"/>
            <a:r>
              <a:rPr lang="az-Latn-AZ" sz="1200" b="1" dirty="0">
                <a:solidFill>
                  <a:srgbClr val="4A4B69">
                    <a:lumMod val="75000"/>
                  </a:srgbClr>
                </a:solidFill>
              </a:rPr>
              <a:t>NARMİNA TALIBOVA</a:t>
            </a:r>
            <a:endParaRPr lang="en-US" sz="1200" b="1" dirty="0">
              <a:solidFill>
                <a:srgbClr val="4A4B69">
                  <a:lumMod val="75000"/>
                </a:srgbClr>
              </a:solidFill>
            </a:endParaRPr>
          </a:p>
        </p:txBody>
      </p:sp>
      <p:grpSp>
        <p:nvGrpSpPr>
          <p:cNvPr id="13" name="Group 12"/>
          <p:cNvGrpSpPr/>
          <p:nvPr/>
        </p:nvGrpSpPr>
        <p:grpSpPr>
          <a:xfrm>
            <a:off x="3447571" y="1254813"/>
            <a:ext cx="5296861" cy="3938119"/>
            <a:chOff x="9313382" y="-125837"/>
            <a:chExt cx="9383712" cy="5765800"/>
          </a:xfrm>
          <a:solidFill>
            <a:schemeClr val="bg1">
              <a:alpha val="20000"/>
            </a:schemeClr>
          </a:solidFill>
        </p:grpSpPr>
        <p:grpSp>
          <p:nvGrpSpPr>
            <p:cNvPr id="14" name="Group 230"/>
            <p:cNvGrpSpPr>
              <a:grpSpLocks/>
            </p:cNvGrpSpPr>
            <p:nvPr/>
          </p:nvGrpSpPr>
          <p:grpSpPr bwMode="auto">
            <a:xfrm>
              <a:off x="9324494" y="-125837"/>
              <a:ext cx="9372600" cy="5765800"/>
              <a:chOff x="-67" y="344"/>
              <a:chExt cx="5904" cy="3632"/>
            </a:xfrm>
            <a:grpFill/>
          </p:grpSpPr>
          <p:sp>
            <p:nvSpPr>
              <p:cNvPr id="1396" name="Freeform 30"/>
              <p:cNvSpPr>
                <a:spLocks/>
              </p:cNvSpPr>
              <p:nvPr/>
            </p:nvSpPr>
            <p:spPr bwMode="auto">
              <a:xfrm>
                <a:off x="5827" y="344"/>
                <a:ext cx="10" cy="11"/>
              </a:xfrm>
              <a:custGeom>
                <a:avLst/>
                <a:gdLst>
                  <a:gd name="T0" fmla="*/ 2 w 4"/>
                  <a:gd name="T1" fmla="*/ 5 h 5"/>
                  <a:gd name="T2" fmla="*/ 3 w 4"/>
                  <a:gd name="T3" fmla="*/ 1 h 5"/>
                  <a:gd name="T4" fmla="*/ 2 w 4"/>
                  <a:gd name="T5" fmla="*/ 5 h 5"/>
                </a:gdLst>
                <a:ahLst/>
                <a:cxnLst>
                  <a:cxn ang="0">
                    <a:pos x="T0" y="T1"/>
                  </a:cxn>
                  <a:cxn ang="0">
                    <a:pos x="T2" y="T3"/>
                  </a:cxn>
                  <a:cxn ang="0">
                    <a:pos x="T4" y="T5"/>
                  </a:cxn>
                </a:cxnLst>
                <a:rect l="0" t="0" r="r" b="b"/>
                <a:pathLst>
                  <a:path w="4" h="5">
                    <a:moveTo>
                      <a:pt x="2" y="5"/>
                    </a:moveTo>
                    <a:cubicBezTo>
                      <a:pt x="4" y="4"/>
                      <a:pt x="3" y="2"/>
                      <a:pt x="3" y="1"/>
                    </a:cubicBezTo>
                    <a:cubicBezTo>
                      <a:pt x="0" y="0"/>
                      <a:pt x="0"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7" name="Freeform 31"/>
              <p:cNvSpPr>
                <a:spLocks/>
              </p:cNvSpPr>
              <p:nvPr/>
            </p:nvSpPr>
            <p:spPr bwMode="auto">
              <a:xfrm>
                <a:off x="5806" y="346"/>
                <a:ext cx="16" cy="5"/>
              </a:xfrm>
              <a:custGeom>
                <a:avLst/>
                <a:gdLst>
                  <a:gd name="T0" fmla="*/ 6 w 7"/>
                  <a:gd name="T1" fmla="*/ 0 h 2"/>
                  <a:gd name="T2" fmla="*/ 0 w 7"/>
                  <a:gd name="T3" fmla="*/ 2 h 2"/>
                  <a:gd name="T4" fmla="*/ 7 w 7"/>
                  <a:gd name="T5" fmla="*/ 2 h 2"/>
                  <a:gd name="T6" fmla="*/ 6 w 7"/>
                  <a:gd name="T7" fmla="*/ 0 h 2"/>
                </a:gdLst>
                <a:ahLst/>
                <a:cxnLst>
                  <a:cxn ang="0">
                    <a:pos x="T0" y="T1"/>
                  </a:cxn>
                  <a:cxn ang="0">
                    <a:pos x="T2" y="T3"/>
                  </a:cxn>
                  <a:cxn ang="0">
                    <a:pos x="T4" y="T5"/>
                  </a:cxn>
                  <a:cxn ang="0">
                    <a:pos x="T6" y="T7"/>
                  </a:cxn>
                </a:cxnLst>
                <a:rect l="0" t="0" r="r" b="b"/>
                <a:pathLst>
                  <a:path w="7" h="2">
                    <a:moveTo>
                      <a:pt x="6" y="0"/>
                    </a:moveTo>
                    <a:cubicBezTo>
                      <a:pt x="4" y="0"/>
                      <a:pt x="1" y="0"/>
                      <a:pt x="0" y="2"/>
                    </a:cubicBezTo>
                    <a:cubicBezTo>
                      <a:pt x="7" y="2"/>
                      <a:pt x="7" y="2"/>
                      <a:pt x="7" y="2"/>
                    </a:cubicBezTo>
                    <a:cubicBezTo>
                      <a:pt x="6" y="1"/>
                      <a:pt x="6"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8" name="Freeform 32"/>
              <p:cNvSpPr>
                <a:spLocks/>
              </p:cNvSpPr>
              <p:nvPr/>
            </p:nvSpPr>
            <p:spPr bwMode="auto">
              <a:xfrm>
                <a:off x="1910" y="355"/>
                <a:ext cx="26" cy="26"/>
              </a:xfrm>
              <a:custGeom>
                <a:avLst/>
                <a:gdLst>
                  <a:gd name="T0" fmla="*/ 5 w 11"/>
                  <a:gd name="T1" fmla="*/ 10 h 11"/>
                  <a:gd name="T2" fmla="*/ 11 w 11"/>
                  <a:gd name="T3" fmla="*/ 0 h 11"/>
                  <a:gd name="T4" fmla="*/ 0 w 11"/>
                  <a:gd name="T5" fmla="*/ 6 h 11"/>
                  <a:gd name="T6" fmla="*/ 5 w 11"/>
                  <a:gd name="T7" fmla="*/ 10 h 11"/>
                </a:gdLst>
                <a:ahLst/>
                <a:cxnLst>
                  <a:cxn ang="0">
                    <a:pos x="T0" y="T1"/>
                  </a:cxn>
                  <a:cxn ang="0">
                    <a:pos x="T2" y="T3"/>
                  </a:cxn>
                  <a:cxn ang="0">
                    <a:pos x="T4" y="T5"/>
                  </a:cxn>
                  <a:cxn ang="0">
                    <a:pos x="T6" y="T7"/>
                  </a:cxn>
                </a:cxnLst>
                <a:rect l="0" t="0" r="r" b="b"/>
                <a:pathLst>
                  <a:path w="11" h="11">
                    <a:moveTo>
                      <a:pt x="5" y="10"/>
                    </a:moveTo>
                    <a:cubicBezTo>
                      <a:pt x="9" y="9"/>
                      <a:pt x="10" y="2"/>
                      <a:pt x="11" y="0"/>
                    </a:cubicBezTo>
                    <a:cubicBezTo>
                      <a:pt x="8" y="4"/>
                      <a:pt x="1" y="1"/>
                      <a:pt x="0" y="6"/>
                    </a:cubicBezTo>
                    <a:cubicBezTo>
                      <a:pt x="2" y="8"/>
                      <a:pt x="2"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9" name="Freeform 33"/>
              <p:cNvSpPr>
                <a:spLocks/>
              </p:cNvSpPr>
              <p:nvPr/>
            </p:nvSpPr>
            <p:spPr bwMode="auto">
              <a:xfrm>
                <a:off x="2457" y="360"/>
                <a:ext cx="16" cy="12"/>
              </a:xfrm>
              <a:custGeom>
                <a:avLst/>
                <a:gdLst>
                  <a:gd name="T0" fmla="*/ 7 w 7"/>
                  <a:gd name="T1" fmla="*/ 1 h 5"/>
                  <a:gd name="T2" fmla="*/ 0 w 7"/>
                  <a:gd name="T3" fmla="*/ 4 h 5"/>
                  <a:gd name="T4" fmla="*/ 1 w 7"/>
                  <a:gd name="T5" fmla="*/ 5 h 5"/>
                  <a:gd name="T6" fmla="*/ 7 w 7"/>
                  <a:gd name="T7" fmla="*/ 1 h 5"/>
                </a:gdLst>
                <a:ahLst/>
                <a:cxnLst>
                  <a:cxn ang="0">
                    <a:pos x="T0" y="T1"/>
                  </a:cxn>
                  <a:cxn ang="0">
                    <a:pos x="T2" y="T3"/>
                  </a:cxn>
                  <a:cxn ang="0">
                    <a:pos x="T4" y="T5"/>
                  </a:cxn>
                  <a:cxn ang="0">
                    <a:pos x="T6" y="T7"/>
                  </a:cxn>
                </a:cxnLst>
                <a:rect l="0" t="0" r="r" b="b"/>
                <a:pathLst>
                  <a:path w="7" h="5">
                    <a:moveTo>
                      <a:pt x="7" y="1"/>
                    </a:moveTo>
                    <a:cubicBezTo>
                      <a:pt x="4" y="0"/>
                      <a:pt x="2" y="3"/>
                      <a:pt x="0" y="4"/>
                    </a:cubicBezTo>
                    <a:cubicBezTo>
                      <a:pt x="1" y="5"/>
                      <a:pt x="1" y="5"/>
                      <a:pt x="1" y="5"/>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0" name="Freeform 34"/>
              <p:cNvSpPr>
                <a:spLocks/>
              </p:cNvSpPr>
              <p:nvPr/>
            </p:nvSpPr>
            <p:spPr bwMode="auto">
              <a:xfrm>
                <a:off x="2428" y="386"/>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0"/>
                      <a:pt x="1" y="0"/>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1" name="Freeform 35"/>
              <p:cNvSpPr>
                <a:spLocks/>
              </p:cNvSpPr>
              <p:nvPr/>
            </p:nvSpPr>
            <p:spPr bwMode="auto">
              <a:xfrm>
                <a:off x="2433" y="372"/>
                <a:ext cx="24" cy="14"/>
              </a:xfrm>
              <a:custGeom>
                <a:avLst/>
                <a:gdLst>
                  <a:gd name="T0" fmla="*/ 0 w 10"/>
                  <a:gd name="T1" fmla="*/ 6 h 6"/>
                  <a:gd name="T2" fmla="*/ 10 w 10"/>
                  <a:gd name="T3" fmla="*/ 1 h 6"/>
                  <a:gd name="T4" fmla="*/ 0 w 10"/>
                  <a:gd name="T5" fmla="*/ 6 h 6"/>
                </a:gdLst>
                <a:ahLst/>
                <a:cxnLst>
                  <a:cxn ang="0">
                    <a:pos x="T0" y="T1"/>
                  </a:cxn>
                  <a:cxn ang="0">
                    <a:pos x="T2" y="T3"/>
                  </a:cxn>
                  <a:cxn ang="0">
                    <a:pos x="T4" y="T5"/>
                  </a:cxn>
                </a:cxnLst>
                <a:rect l="0" t="0" r="r" b="b"/>
                <a:pathLst>
                  <a:path w="10" h="6">
                    <a:moveTo>
                      <a:pt x="0" y="6"/>
                    </a:moveTo>
                    <a:cubicBezTo>
                      <a:pt x="3" y="5"/>
                      <a:pt x="8" y="3"/>
                      <a:pt x="10" y="1"/>
                    </a:cubicBezTo>
                    <a:cubicBezTo>
                      <a:pt x="4" y="0"/>
                      <a:pt x="3"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2" name="Freeform 36"/>
              <p:cNvSpPr>
                <a:spLocks/>
              </p:cNvSpPr>
              <p:nvPr/>
            </p:nvSpPr>
            <p:spPr bwMode="auto">
              <a:xfrm>
                <a:off x="2852" y="384"/>
                <a:ext cx="40" cy="14"/>
              </a:xfrm>
              <a:custGeom>
                <a:avLst/>
                <a:gdLst>
                  <a:gd name="T0" fmla="*/ 2 w 17"/>
                  <a:gd name="T1" fmla="*/ 6 h 6"/>
                  <a:gd name="T2" fmla="*/ 12 w 17"/>
                  <a:gd name="T3" fmla="*/ 2 h 6"/>
                  <a:gd name="T4" fmla="*/ 17 w 17"/>
                  <a:gd name="T5" fmla="*/ 1 h 6"/>
                  <a:gd name="T6" fmla="*/ 14 w 17"/>
                  <a:gd name="T7" fmla="*/ 0 h 6"/>
                  <a:gd name="T8" fmla="*/ 0 w 17"/>
                  <a:gd name="T9" fmla="*/ 3 h 6"/>
                  <a:gd name="T10" fmla="*/ 2 w 17"/>
                  <a:gd name="T11" fmla="*/ 6 h 6"/>
                </a:gdLst>
                <a:ahLst/>
                <a:cxnLst>
                  <a:cxn ang="0">
                    <a:pos x="T0" y="T1"/>
                  </a:cxn>
                  <a:cxn ang="0">
                    <a:pos x="T2" y="T3"/>
                  </a:cxn>
                  <a:cxn ang="0">
                    <a:pos x="T4" y="T5"/>
                  </a:cxn>
                  <a:cxn ang="0">
                    <a:pos x="T6" y="T7"/>
                  </a:cxn>
                  <a:cxn ang="0">
                    <a:pos x="T8" y="T9"/>
                  </a:cxn>
                  <a:cxn ang="0">
                    <a:pos x="T10" y="T11"/>
                  </a:cxn>
                </a:cxnLst>
                <a:rect l="0" t="0" r="r" b="b"/>
                <a:pathLst>
                  <a:path w="17" h="6">
                    <a:moveTo>
                      <a:pt x="2" y="6"/>
                    </a:moveTo>
                    <a:cubicBezTo>
                      <a:pt x="4" y="2"/>
                      <a:pt x="10" y="5"/>
                      <a:pt x="12" y="2"/>
                    </a:cubicBezTo>
                    <a:cubicBezTo>
                      <a:pt x="14" y="0"/>
                      <a:pt x="16" y="5"/>
                      <a:pt x="17" y="1"/>
                    </a:cubicBezTo>
                    <a:cubicBezTo>
                      <a:pt x="15" y="1"/>
                      <a:pt x="15" y="0"/>
                      <a:pt x="14" y="0"/>
                    </a:cubicBezTo>
                    <a:cubicBezTo>
                      <a:pt x="10" y="2"/>
                      <a:pt x="3" y="0"/>
                      <a:pt x="0" y="3"/>
                    </a:cubicBezTo>
                    <a:cubicBezTo>
                      <a:pt x="0" y="5"/>
                      <a:pt x="1"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3" name="Freeform 37"/>
              <p:cNvSpPr>
                <a:spLocks/>
              </p:cNvSpPr>
              <p:nvPr/>
            </p:nvSpPr>
            <p:spPr bwMode="auto">
              <a:xfrm>
                <a:off x="3308" y="1146"/>
                <a:ext cx="12" cy="5"/>
              </a:xfrm>
              <a:custGeom>
                <a:avLst/>
                <a:gdLst>
                  <a:gd name="T0" fmla="*/ 2 w 5"/>
                  <a:gd name="T1" fmla="*/ 2 h 2"/>
                  <a:gd name="T2" fmla="*/ 5 w 5"/>
                  <a:gd name="T3" fmla="*/ 0 h 2"/>
                  <a:gd name="T4" fmla="*/ 0 w 5"/>
                  <a:gd name="T5" fmla="*/ 0 h 2"/>
                  <a:gd name="T6" fmla="*/ 2 w 5"/>
                  <a:gd name="T7" fmla="*/ 2 h 2"/>
                </a:gdLst>
                <a:ahLst/>
                <a:cxnLst>
                  <a:cxn ang="0">
                    <a:pos x="T0" y="T1"/>
                  </a:cxn>
                  <a:cxn ang="0">
                    <a:pos x="T2" y="T3"/>
                  </a:cxn>
                  <a:cxn ang="0">
                    <a:pos x="T4" y="T5"/>
                  </a:cxn>
                  <a:cxn ang="0">
                    <a:pos x="T6" y="T7"/>
                  </a:cxn>
                </a:cxnLst>
                <a:rect l="0" t="0" r="r" b="b"/>
                <a:pathLst>
                  <a:path w="5" h="2">
                    <a:moveTo>
                      <a:pt x="2" y="2"/>
                    </a:moveTo>
                    <a:cubicBezTo>
                      <a:pt x="5" y="0"/>
                      <a:pt x="5" y="0"/>
                      <a:pt x="5" y="0"/>
                    </a:cubicBezTo>
                    <a:cubicBezTo>
                      <a:pt x="0" y="0"/>
                      <a:pt x="0" y="0"/>
                      <a:pt x="0" y="0"/>
                    </a:cubicBezTo>
                    <a:cubicBezTo>
                      <a:pt x="2" y="1"/>
                      <a:pt x="3"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4" name="Freeform 38"/>
              <p:cNvSpPr>
                <a:spLocks/>
              </p:cNvSpPr>
              <p:nvPr/>
            </p:nvSpPr>
            <p:spPr bwMode="auto">
              <a:xfrm>
                <a:off x="4278" y="684"/>
                <a:ext cx="26" cy="26"/>
              </a:xfrm>
              <a:custGeom>
                <a:avLst/>
                <a:gdLst>
                  <a:gd name="T0" fmla="*/ 5 w 11"/>
                  <a:gd name="T1" fmla="*/ 6 h 11"/>
                  <a:gd name="T2" fmla="*/ 7 w 11"/>
                  <a:gd name="T3" fmla="*/ 4 h 11"/>
                  <a:gd name="T4" fmla="*/ 9 w 11"/>
                  <a:gd name="T5" fmla="*/ 4 h 11"/>
                  <a:gd name="T6" fmla="*/ 11 w 11"/>
                  <a:gd name="T7" fmla="*/ 0 h 11"/>
                  <a:gd name="T8" fmla="*/ 8 w 11"/>
                  <a:gd name="T9" fmla="*/ 2 h 11"/>
                  <a:gd name="T10" fmla="*/ 2 w 11"/>
                  <a:gd name="T11" fmla="*/ 2 h 11"/>
                  <a:gd name="T12" fmla="*/ 0 w 11"/>
                  <a:gd name="T13" fmla="*/ 6 h 11"/>
                  <a:gd name="T14" fmla="*/ 3 w 11"/>
                  <a:gd name="T15" fmla="*/ 11 h 11"/>
                  <a:gd name="T16" fmla="*/ 6 w 11"/>
                  <a:gd name="T17" fmla="*/ 7 h 11"/>
                  <a:gd name="T18" fmla="*/ 5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5" y="6"/>
                    </a:moveTo>
                    <a:cubicBezTo>
                      <a:pt x="7" y="4"/>
                      <a:pt x="7" y="4"/>
                      <a:pt x="7" y="4"/>
                    </a:cubicBezTo>
                    <a:cubicBezTo>
                      <a:pt x="8" y="6"/>
                      <a:pt x="8" y="4"/>
                      <a:pt x="9" y="4"/>
                    </a:cubicBezTo>
                    <a:cubicBezTo>
                      <a:pt x="11" y="0"/>
                      <a:pt x="11" y="0"/>
                      <a:pt x="11" y="0"/>
                    </a:cubicBezTo>
                    <a:cubicBezTo>
                      <a:pt x="8" y="2"/>
                      <a:pt x="8" y="2"/>
                      <a:pt x="8" y="2"/>
                    </a:cubicBezTo>
                    <a:cubicBezTo>
                      <a:pt x="2" y="2"/>
                      <a:pt x="2" y="2"/>
                      <a:pt x="2" y="2"/>
                    </a:cubicBezTo>
                    <a:cubicBezTo>
                      <a:pt x="0" y="6"/>
                      <a:pt x="0" y="6"/>
                      <a:pt x="0" y="6"/>
                    </a:cubicBezTo>
                    <a:cubicBezTo>
                      <a:pt x="2" y="8"/>
                      <a:pt x="3" y="10"/>
                      <a:pt x="3" y="11"/>
                    </a:cubicBezTo>
                    <a:cubicBezTo>
                      <a:pt x="6" y="7"/>
                      <a:pt x="6" y="7"/>
                      <a:pt x="6" y="7"/>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5" name="Freeform 39"/>
              <p:cNvSpPr>
                <a:spLocks/>
              </p:cNvSpPr>
              <p:nvPr/>
            </p:nvSpPr>
            <p:spPr bwMode="auto">
              <a:xfrm>
                <a:off x="4474" y="1004"/>
                <a:ext cx="5" cy="2"/>
              </a:xfrm>
              <a:custGeom>
                <a:avLst/>
                <a:gdLst>
                  <a:gd name="T0" fmla="*/ 0 w 5"/>
                  <a:gd name="T1" fmla="*/ 0 h 2"/>
                  <a:gd name="T2" fmla="*/ 0 w 5"/>
                  <a:gd name="T3" fmla="*/ 2 h 2"/>
                  <a:gd name="T4" fmla="*/ 5 w 5"/>
                  <a:gd name="T5" fmla="*/ 0 h 2"/>
                  <a:gd name="T6" fmla="*/ 0 w 5"/>
                  <a:gd name="T7" fmla="*/ 0 h 2"/>
                </a:gdLst>
                <a:ahLst/>
                <a:cxnLst>
                  <a:cxn ang="0">
                    <a:pos x="T0" y="T1"/>
                  </a:cxn>
                  <a:cxn ang="0">
                    <a:pos x="T2" y="T3"/>
                  </a:cxn>
                  <a:cxn ang="0">
                    <a:pos x="T4" y="T5"/>
                  </a:cxn>
                  <a:cxn ang="0">
                    <a:pos x="T6" y="T7"/>
                  </a:cxn>
                </a:cxnLst>
                <a:rect l="0" t="0" r="r" b="b"/>
                <a:pathLst>
                  <a:path w="5" h="2">
                    <a:moveTo>
                      <a:pt x="0" y="0"/>
                    </a:moveTo>
                    <a:lnTo>
                      <a:pt x="0" y="2"/>
                    </a:lnTo>
                    <a:lnTo>
                      <a:pt x="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6" name="Freeform 40"/>
              <p:cNvSpPr>
                <a:spLocks/>
              </p:cNvSpPr>
              <p:nvPr/>
            </p:nvSpPr>
            <p:spPr bwMode="auto">
              <a:xfrm>
                <a:off x="4280" y="710"/>
                <a:ext cx="5" cy="5"/>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0" y="2"/>
                      <a:pt x="0" y="2"/>
                      <a:pt x="0" y="2"/>
                    </a:cubicBezTo>
                    <a:cubicBezTo>
                      <a:pt x="1" y="2"/>
                      <a:pt x="2"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7" name="Freeform 41"/>
              <p:cNvSpPr>
                <a:spLocks/>
              </p:cNvSpPr>
              <p:nvPr/>
            </p:nvSpPr>
            <p:spPr bwMode="auto">
              <a:xfrm>
                <a:off x="4652" y="1084"/>
                <a:ext cx="11" cy="7"/>
              </a:xfrm>
              <a:custGeom>
                <a:avLst/>
                <a:gdLst>
                  <a:gd name="T0" fmla="*/ 4 w 5"/>
                  <a:gd name="T1" fmla="*/ 0 h 3"/>
                  <a:gd name="T2" fmla="*/ 1 w 5"/>
                  <a:gd name="T3" fmla="*/ 3 h 3"/>
                  <a:gd name="T4" fmla="*/ 0 w 5"/>
                  <a:gd name="T5" fmla="*/ 2 h 3"/>
                  <a:gd name="T6" fmla="*/ 1 w 5"/>
                  <a:gd name="T7" fmla="*/ 3 h 3"/>
                  <a:gd name="T8" fmla="*/ 5 w 5"/>
                  <a:gd name="T9" fmla="*/ 1 h 3"/>
                  <a:gd name="T10" fmla="*/ 4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4" y="0"/>
                    </a:moveTo>
                    <a:cubicBezTo>
                      <a:pt x="1" y="3"/>
                      <a:pt x="1" y="3"/>
                      <a:pt x="1" y="3"/>
                    </a:cubicBezTo>
                    <a:cubicBezTo>
                      <a:pt x="1" y="2"/>
                      <a:pt x="1" y="2"/>
                      <a:pt x="0" y="2"/>
                    </a:cubicBezTo>
                    <a:cubicBezTo>
                      <a:pt x="1" y="2"/>
                      <a:pt x="1" y="3"/>
                      <a:pt x="1" y="3"/>
                    </a:cubicBezTo>
                    <a:cubicBezTo>
                      <a:pt x="5" y="1"/>
                      <a:pt x="5" y="1"/>
                      <a:pt x="5" y="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8" name="Freeform 42"/>
              <p:cNvSpPr>
                <a:spLocks/>
              </p:cNvSpPr>
              <p:nvPr/>
            </p:nvSpPr>
            <p:spPr bwMode="auto">
              <a:xfrm>
                <a:off x="3296" y="1160"/>
                <a:ext cx="5" cy="10"/>
              </a:xfrm>
              <a:custGeom>
                <a:avLst/>
                <a:gdLst>
                  <a:gd name="T0" fmla="*/ 0 w 2"/>
                  <a:gd name="T1" fmla="*/ 0 h 4"/>
                  <a:gd name="T2" fmla="*/ 2 w 2"/>
                  <a:gd name="T3" fmla="*/ 3 h 4"/>
                  <a:gd name="T4" fmla="*/ 0 w 2"/>
                  <a:gd name="T5" fmla="*/ 2 h 4"/>
                  <a:gd name="T6" fmla="*/ 0 w 2"/>
                  <a:gd name="T7" fmla="*/ 0 h 4"/>
                </a:gdLst>
                <a:ahLst/>
                <a:cxnLst>
                  <a:cxn ang="0">
                    <a:pos x="T0" y="T1"/>
                  </a:cxn>
                  <a:cxn ang="0">
                    <a:pos x="T2" y="T3"/>
                  </a:cxn>
                  <a:cxn ang="0">
                    <a:pos x="T4" y="T5"/>
                  </a:cxn>
                  <a:cxn ang="0">
                    <a:pos x="T6" y="T7"/>
                  </a:cxn>
                </a:cxnLst>
                <a:rect l="0" t="0" r="r" b="b"/>
                <a:pathLst>
                  <a:path w="2" h="4">
                    <a:moveTo>
                      <a:pt x="0" y="0"/>
                    </a:moveTo>
                    <a:cubicBezTo>
                      <a:pt x="0" y="0"/>
                      <a:pt x="0" y="4"/>
                      <a:pt x="2" y="3"/>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9" name="Freeform 43"/>
              <p:cNvSpPr>
                <a:spLocks/>
              </p:cNvSpPr>
              <p:nvPr/>
            </p:nvSpPr>
            <p:spPr bwMode="auto">
              <a:xfrm>
                <a:off x="4642" y="1087"/>
                <a:ext cx="7" cy="12"/>
              </a:xfrm>
              <a:custGeom>
                <a:avLst/>
                <a:gdLst>
                  <a:gd name="T0" fmla="*/ 1 w 3"/>
                  <a:gd name="T1" fmla="*/ 5 h 5"/>
                  <a:gd name="T2" fmla="*/ 2 w 3"/>
                  <a:gd name="T3" fmla="*/ 0 h 5"/>
                  <a:gd name="T4" fmla="*/ 0 w 3"/>
                  <a:gd name="T5" fmla="*/ 2 h 5"/>
                  <a:gd name="T6" fmla="*/ 1 w 3"/>
                  <a:gd name="T7" fmla="*/ 5 h 5"/>
                </a:gdLst>
                <a:ahLst/>
                <a:cxnLst>
                  <a:cxn ang="0">
                    <a:pos x="T0" y="T1"/>
                  </a:cxn>
                  <a:cxn ang="0">
                    <a:pos x="T2" y="T3"/>
                  </a:cxn>
                  <a:cxn ang="0">
                    <a:pos x="T4" y="T5"/>
                  </a:cxn>
                  <a:cxn ang="0">
                    <a:pos x="T6" y="T7"/>
                  </a:cxn>
                </a:cxnLst>
                <a:rect l="0" t="0" r="r" b="b"/>
                <a:pathLst>
                  <a:path w="3" h="5">
                    <a:moveTo>
                      <a:pt x="1" y="5"/>
                    </a:moveTo>
                    <a:cubicBezTo>
                      <a:pt x="1" y="5"/>
                      <a:pt x="3" y="1"/>
                      <a:pt x="2" y="0"/>
                    </a:cubicBezTo>
                    <a:cubicBezTo>
                      <a:pt x="2" y="1"/>
                      <a:pt x="1" y="1"/>
                      <a:pt x="0" y="2"/>
                    </a:cubicBez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0" name="Freeform 44"/>
              <p:cNvSpPr>
                <a:spLocks/>
              </p:cNvSpPr>
              <p:nvPr/>
            </p:nvSpPr>
            <p:spPr bwMode="auto">
              <a:xfrm>
                <a:off x="4108" y="1229"/>
                <a:ext cx="7" cy="4"/>
              </a:xfrm>
              <a:custGeom>
                <a:avLst/>
                <a:gdLst>
                  <a:gd name="T0" fmla="*/ 1 w 3"/>
                  <a:gd name="T1" fmla="*/ 1 h 2"/>
                  <a:gd name="T2" fmla="*/ 0 w 3"/>
                  <a:gd name="T3" fmla="*/ 2 h 2"/>
                  <a:gd name="T4" fmla="*/ 1 w 3"/>
                  <a:gd name="T5" fmla="*/ 1 h 2"/>
                </a:gdLst>
                <a:ahLst/>
                <a:cxnLst>
                  <a:cxn ang="0">
                    <a:pos x="T0" y="T1"/>
                  </a:cxn>
                  <a:cxn ang="0">
                    <a:pos x="T2" y="T3"/>
                  </a:cxn>
                  <a:cxn ang="0">
                    <a:pos x="T4" y="T5"/>
                  </a:cxn>
                </a:cxnLst>
                <a:rect l="0" t="0" r="r" b="b"/>
                <a:pathLst>
                  <a:path w="3" h="2">
                    <a:moveTo>
                      <a:pt x="1" y="1"/>
                    </a:moveTo>
                    <a:cubicBezTo>
                      <a:pt x="0" y="2"/>
                      <a:pt x="0" y="2"/>
                      <a:pt x="0" y="2"/>
                    </a:cubicBezTo>
                    <a:cubicBezTo>
                      <a:pt x="2" y="1"/>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1" name="Freeform 45"/>
              <p:cNvSpPr>
                <a:spLocks/>
              </p:cNvSpPr>
              <p:nvPr/>
            </p:nvSpPr>
            <p:spPr bwMode="auto">
              <a:xfrm>
                <a:off x="3937" y="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2" name="Freeform 46"/>
              <p:cNvSpPr>
                <a:spLocks/>
              </p:cNvSpPr>
              <p:nvPr/>
            </p:nvSpPr>
            <p:spPr bwMode="auto">
              <a:xfrm>
                <a:off x="3930" y="859"/>
                <a:ext cx="7" cy="5"/>
              </a:xfrm>
              <a:custGeom>
                <a:avLst/>
                <a:gdLst>
                  <a:gd name="T0" fmla="*/ 2 w 3"/>
                  <a:gd name="T1" fmla="*/ 2 h 2"/>
                  <a:gd name="T2" fmla="*/ 3 w 3"/>
                  <a:gd name="T3" fmla="*/ 2 h 2"/>
                  <a:gd name="T4" fmla="*/ 2 w 3"/>
                  <a:gd name="T5" fmla="*/ 2 h 2"/>
                </a:gdLst>
                <a:ahLst/>
                <a:cxnLst>
                  <a:cxn ang="0">
                    <a:pos x="T0" y="T1"/>
                  </a:cxn>
                  <a:cxn ang="0">
                    <a:pos x="T2" y="T3"/>
                  </a:cxn>
                  <a:cxn ang="0">
                    <a:pos x="T4" y="T5"/>
                  </a:cxn>
                </a:cxnLst>
                <a:rect l="0" t="0" r="r" b="b"/>
                <a:pathLst>
                  <a:path w="3" h="2">
                    <a:moveTo>
                      <a:pt x="2" y="2"/>
                    </a:moveTo>
                    <a:cubicBezTo>
                      <a:pt x="3" y="2"/>
                      <a:pt x="3" y="2"/>
                      <a:pt x="3" y="2"/>
                    </a:cubicBezTo>
                    <a:cubicBezTo>
                      <a:pt x="2" y="2"/>
                      <a:pt x="0"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3" name="Freeform 47"/>
              <p:cNvSpPr>
                <a:spLocks/>
              </p:cNvSpPr>
              <p:nvPr/>
            </p:nvSpPr>
            <p:spPr bwMode="auto">
              <a:xfrm>
                <a:off x="3937" y="869"/>
                <a:ext cx="3"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4" name="Freeform 48"/>
              <p:cNvSpPr>
                <a:spLocks/>
              </p:cNvSpPr>
              <p:nvPr/>
            </p:nvSpPr>
            <p:spPr bwMode="auto">
              <a:xfrm>
                <a:off x="3933" y="864"/>
                <a:ext cx="4" cy="5"/>
              </a:xfrm>
              <a:custGeom>
                <a:avLst/>
                <a:gdLst>
                  <a:gd name="T0" fmla="*/ 2 w 2"/>
                  <a:gd name="T1" fmla="*/ 2 h 2"/>
                  <a:gd name="T2" fmla="*/ 1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2" y="1"/>
                      <a:pt x="1" y="0"/>
                    </a:cubicBezTo>
                    <a:cubicBezTo>
                      <a:pt x="0" y="1"/>
                      <a:pt x="0" y="1"/>
                      <a:pt x="0" y="1"/>
                    </a:cubicBezTo>
                    <a:cubicBezTo>
                      <a:pt x="1" y="1"/>
                      <a:pt x="2"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5" name="Freeform 49"/>
              <p:cNvSpPr>
                <a:spLocks/>
              </p:cNvSpPr>
              <p:nvPr/>
            </p:nvSpPr>
            <p:spPr bwMode="auto">
              <a:xfrm>
                <a:off x="3767" y="1063"/>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6" name="Freeform 50"/>
              <p:cNvSpPr>
                <a:spLocks/>
              </p:cNvSpPr>
              <p:nvPr/>
            </p:nvSpPr>
            <p:spPr bwMode="auto">
              <a:xfrm>
                <a:off x="3769" y="867"/>
                <a:ext cx="206" cy="196"/>
              </a:xfrm>
              <a:custGeom>
                <a:avLst/>
                <a:gdLst>
                  <a:gd name="T0" fmla="*/ 9 w 87"/>
                  <a:gd name="T1" fmla="*/ 79 h 83"/>
                  <a:gd name="T2" fmla="*/ 13 w 87"/>
                  <a:gd name="T3" fmla="*/ 75 h 83"/>
                  <a:gd name="T4" fmla="*/ 12 w 87"/>
                  <a:gd name="T5" fmla="*/ 75 h 83"/>
                  <a:gd name="T6" fmla="*/ 14 w 87"/>
                  <a:gd name="T7" fmla="*/ 73 h 83"/>
                  <a:gd name="T8" fmla="*/ 17 w 87"/>
                  <a:gd name="T9" fmla="*/ 75 h 83"/>
                  <a:gd name="T10" fmla="*/ 27 w 87"/>
                  <a:gd name="T11" fmla="*/ 66 h 83"/>
                  <a:gd name="T12" fmla="*/ 33 w 87"/>
                  <a:gd name="T13" fmla="*/ 59 h 83"/>
                  <a:gd name="T14" fmla="*/ 50 w 87"/>
                  <a:gd name="T15" fmla="*/ 46 h 83"/>
                  <a:gd name="T16" fmla="*/ 52 w 87"/>
                  <a:gd name="T17" fmla="*/ 41 h 83"/>
                  <a:gd name="T18" fmla="*/ 55 w 87"/>
                  <a:gd name="T19" fmla="*/ 41 h 83"/>
                  <a:gd name="T20" fmla="*/ 59 w 87"/>
                  <a:gd name="T21" fmla="*/ 37 h 83"/>
                  <a:gd name="T22" fmla="*/ 60 w 87"/>
                  <a:gd name="T23" fmla="*/ 32 h 83"/>
                  <a:gd name="T24" fmla="*/ 71 w 87"/>
                  <a:gd name="T25" fmla="*/ 23 h 83"/>
                  <a:gd name="T26" fmla="*/ 75 w 87"/>
                  <a:gd name="T27" fmla="*/ 23 h 83"/>
                  <a:gd name="T28" fmla="*/ 75 w 87"/>
                  <a:gd name="T29" fmla="*/ 19 h 83"/>
                  <a:gd name="T30" fmla="*/ 79 w 87"/>
                  <a:gd name="T31" fmla="*/ 17 h 83"/>
                  <a:gd name="T32" fmla="*/ 87 w 87"/>
                  <a:gd name="T33" fmla="*/ 11 h 83"/>
                  <a:gd name="T34" fmla="*/ 84 w 87"/>
                  <a:gd name="T35" fmla="*/ 6 h 83"/>
                  <a:gd name="T36" fmla="*/ 85 w 87"/>
                  <a:gd name="T37" fmla="*/ 5 h 83"/>
                  <a:gd name="T38" fmla="*/ 72 w 87"/>
                  <a:gd name="T39" fmla="*/ 5 h 83"/>
                  <a:gd name="T40" fmla="*/ 69 w 87"/>
                  <a:gd name="T41" fmla="*/ 0 h 83"/>
                  <a:gd name="T42" fmla="*/ 68 w 87"/>
                  <a:gd name="T43" fmla="*/ 2 h 83"/>
                  <a:gd name="T44" fmla="*/ 68 w 87"/>
                  <a:gd name="T45" fmla="*/ 3 h 83"/>
                  <a:gd name="T46" fmla="*/ 65 w 87"/>
                  <a:gd name="T47" fmla="*/ 8 h 83"/>
                  <a:gd name="T48" fmla="*/ 70 w 87"/>
                  <a:gd name="T49" fmla="*/ 8 h 83"/>
                  <a:gd name="T50" fmla="*/ 72 w 87"/>
                  <a:gd name="T51" fmla="*/ 11 h 83"/>
                  <a:gd name="T52" fmla="*/ 75 w 87"/>
                  <a:gd name="T53" fmla="*/ 9 h 83"/>
                  <a:gd name="T54" fmla="*/ 79 w 87"/>
                  <a:gd name="T55" fmla="*/ 12 h 83"/>
                  <a:gd name="T56" fmla="*/ 76 w 87"/>
                  <a:gd name="T57" fmla="*/ 16 h 83"/>
                  <a:gd name="T58" fmla="*/ 68 w 87"/>
                  <a:gd name="T59" fmla="*/ 18 h 83"/>
                  <a:gd name="T60" fmla="*/ 72 w 87"/>
                  <a:gd name="T61" fmla="*/ 12 h 83"/>
                  <a:gd name="T62" fmla="*/ 68 w 87"/>
                  <a:gd name="T63" fmla="*/ 14 h 83"/>
                  <a:gd name="T64" fmla="*/ 64 w 87"/>
                  <a:gd name="T65" fmla="*/ 23 h 83"/>
                  <a:gd name="T66" fmla="*/ 58 w 87"/>
                  <a:gd name="T67" fmla="*/ 23 h 83"/>
                  <a:gd name="T68" fmla="*/ 56 w 87"/>
                  <a:gd name="T69" fmla="*/ 29 h 83"/>
                  <a:gd name="T70" fmla="*/ 50 w 87"/>
                  <a:gd name="T71" fmla="*/ 32 h 83"/>
                  <a:gd name="T72" fmla="*/ 47 w 87"/>
                  <a:gd name="T73" fmla="*/ 40 h 83"/>
                  <a:gd name="T74" fmla="*/ 39 w 87"/>
                  <a:gd name="T75" fmla="*/ 42 h 83"/>
                  <a:gd name="T76" fmla="*/ 26 w 87"/>
                  <a:gd name="T77" fmla="*/ 55 h 83"/>
                  <a:gd name="T78" fmla="*/ 20 w 87"/>
                  <a:gd name="T79" fmla="*/ 56 h 83"/>
                  <a:gd name="T80" fmla="*/ 20 w 87"/>
                  <a:gd name="T81" fmla="*/ 60 h 83"/>
                  <a:gd name="T82" fmla="*/ 18 w 87"/>
                  <a:gd name="T83" fmla="*/ 60 h 83"/>
                  <a:gd name="T84" fmla="*/ 8 w 87"/>
                  <a:gd name="T85" fmla="*/ 70 h 83"/>
                  <a:gd name="T86" fmla="*/ 0 w 87"/>
                  <a:gd name="T87" fmla="*/ 83 h 83"/>
                  <a:gd name="T88" fmla="*/ 1 w 87"/>
                  <a:gd name="T89" fmla="*/ 83 h 83"/>
                  <a:gd name="T90" fmla="*/ 9 w 87"/>
                  <a:gd name="T91"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83">
                    <a:moveTo>
                      <a:pt x="9" y="79"/>
                    </a:moveTo>
                    <a:cubicBezTo>
                      <a:pt x="13" y="75"/>
                      <a:pt x="13" y="75"/>
                      <a:pt x="13" y="75"/>
                    </a:cubicBezTo>
                    <a:cubicBezTo>
                      <a:pt x="12" y="75"/>
                      <a:pt x="12" y="75"/>
                      <a:pt x="12" y="75"/>
                    </a:cubicBezTo>
                    <a:cubicBezTo>
                      <a:pt x="14" y="73"/>
                      <a:pt x="14" y="73"/>
                      <a:pt x="14" y="73"/>
                    </a:cubicBezTo>
                    <a:cubicBezTo>
                      <a:pt x="15" y="76"/>
                      <a:pt x="16" y="74"/>
                      <a:pt x="17" y="75"/>
                    </a:cubicBezTo>
                    <a:cubicBezTo>
                      <a:pt x="27" y="66"/>
                      <a:pt x="27" y="66"/>
                      <a:pt x="27" y="66"/>
                    </a:cubicBezTo>
                    <a:cubicBezTo>
                      <a:pt x="33" y="59"/>
                      <a:pt x="33" y="59"/>
                      <a:pt x="33" y="59"/>
                    </a:cubicBezTo>
                    <a:cubicBezTo>
                      <a:pt x="50" y="46"/>
                      <a:pt x="50" y="46"/>
                      <a:pt x="50" y="46"/>
                    </a:cubicBezTo>
                    <a:cubicBezTo>
                      <a:pt x="52" y="41"/>
                      <a:pt x="52" y="41"/>
                      <a:pt x="52" y="41"/>
                    </a:cubicBezTo>
                    <a:cubicBezTo>
                      <a:pt x="55" y="41"/>
                      <a:pt x="55" y="41"/>
                      <a:pt x="55" y="41"/>
                    </a:cubicBezTo>
                    <a:cubicBezTo>
                      <a:pt x="59" y="37"/>
                      <a:pt x="59" y="37"/>
                      <a:pt x="59" y="37"/>
                    </a:cubicBezTo>
                    <a:cubicBezTo>
                      <a:pt x="60" y="32"/>
                      <a:pt x="60" y="32"/>
                      <a:pt x="60" y="32"/>
                    </a:cubicBezTo>
                    <a:cubicBezTo>
                      <a:pt x="71" y="23"/>
                      <a:pt x="71" y="23"/>
                      <a:pt x="71" y="23"/>
                    </a:cubicBezTo>
                    <a:cubicBezTo>
                      <a:pt x="75" y="23"/>
                      <a:pt x="75" y="23"/>
                      <a:pt x="75" y="23"/>
                    </a:cubicBezTo>
                    <a:cubicBezTo>
                      <a:pt x="75" y="19"/>
                      <a:pt x="75" y="19"/>
                      <a:pt x="75" y="19"/>
                    </a:cubicBezTo>
                    <a:cubicBezTo>
                      <a:pt x="79" y="17"/>
                      <a:pt x="79" y="17"/>
                      <a:pt x="79" y="17"/>
                    </a:cubicBezTo>
                    <a:cubicBezTo>
                      <a:pt x="79" y="9"/>
                      <a:pt x="84" y="13"/>
                      <a:pt x="87" y="11"/>
                    </a:cubicBezTo>
                    <a:cubicBezTo>
                      <a:pt x="84" y="6"/>
                      <a:pt x="84" y="6"/>
                      <a:pt x="84" y="6"/>
                    </a:cubicBezTo>
                    <a:cubicBezTo>
                      <a:pt x="85" y="5"/>
                      <a:pt x="85" y="5"/>
                      <a:pt x="85" y="5"/>
                    </a:cubicBezTo>
                    <a:cubicBezTo>
                      <a:pt x="72" y="5"/>
                      <a:pt x="72" y="5"/>
                      <a:pt x="72" y="5"/>
                    </a:cubicBezTo>
                    <a:cubicBezTo>
                      <a:pt x="69" y="2"/>
                      <a:pt x="69" y="1"/>
                      <a:pt x="69" y="0"/>
                    </a:cubicBezTo>
                    <a:cubicBezTo>
                      <a:pt x="68" y="2"/>
                      <a:pt x="68" y="2"/>
                      <a:pt x="68" y="2"/>
                    </a:cubicBezTo>
                    <a:cubicBezTo>
                      <a:pt x="68" y="3"/>
                      <a:pt x="68" y="3"/>
                      <a:pt x="68" y="3"/>
                    </a:cubicBezTo>
                    <a:cubicBezTo>
                      <a:pt x="67" y="6"/>
                      <a:pt x="66" y="7"/>
                      <a:pt x="65" y="8"/>
                    </a:cubicBezTo>
                    <a:cubicBezTo>
                      <a:pt x="70" y="8"/>
                      <a:pt x="70" y="8"/>
                      <a:pt x="70" y="8"/>
                    </a:cubicBezTo>
                    <a:cubicBezTo>
                      <a:pt x="72" y="11"/>
                      <a:pt x="72" y="11"/>
                      <a:pt x="72" y="11"/>
                    </a:cubicBezTo>
                    <a:cubicBezTo>
                      <a:pt x="72" y="9"/>
                      <a:pt x="73" y="9"/>
                      <a:pt x="75" y="9"/>
                    </a:cubicBezTo>
                    <a:cubicBezTo>
                      <a:pt x="79" y="12"/>
                      <a:pt x="79" y="12"/>
                      <a:pt x="79" y="12"/>
                    </a:cubicBezTo>
                    <a:cubicBezTo>
                      <a:pt x="76" y="16"/>
                      <a:pt x="76" y="16"/>
                      <a:pt x="76" y="16"/>
                    </a:cubicBezTo>
                    <a:cubicBezTo>
                      <a:pt x="68" y="18"/>
                      <a:pt x="68" y="18"/>
                      <a:pt x="68" y="18"/>
                    </a:cubicBezTo>
                    <a:cubicBezTo>
                      <a:pt x="72" y="12"/>
                      <a:pt x="72" y="12"/>
                      <a:pt x="72" y="12"/>
                    </a:cubicBezTo>
                    <a:cubicBezTo>
                      <a:pt x="68" y="14"/>
                      <a:pt x="68" y="14"/>
                      <a:pt x="68" y="14"/>
                    </a:cubicBezTo>
                    <a:cubicBezTo>
                      <a:pt x="64" y="23"/>
                      <a:pt x="64" y="23"/>
                      <a:pt x="64" y="23"/>
                    </a:cubicBezTo>
                    <a:cubicBezTo>
                      <a:pt x="58" y="23"/>
                      <a:pt x="58" y="23"/>
                      <a:pt x="58" y="23"/>
                    </a:cubicBezTo>
                    <a:cubicBezTo>
                      <a:pt x="56" y="29"/>
                      <a:pt x="56" y="29"/>
                      <a:pt x="56" y="29"/>
                    </a:cubicBezTo>
                    <a:cubicBezTo>
                      <a:pt x="50" y="32"/>
                      <a:pt x="50" y="32"/>
                      <a:pt x="50" y="32"/>
                    </a:cubicBezTo>
                    <a:cubicBezTo>
                      <a:pt x="47" y="40"/>
                      <a:pt x="47" y="40"/>
                      <a:pt x="47" y="40"/>
                    </a:cubicBezTo>
                    <a:cubicBezTo>
                      <a:pt x="39" y="42"/>
                      <a:pt x="39" y="42"/>
                      <a:pt x="39" y="42"/>
                    </a:cubicBezTo>
                    <a:cubicBezTo>
                      <a:pt x="26" y="55"/>
                      <a:pt x="26" y="55"/>
                      <a:pt x="26" y="55"/>
                    </a:cubicBezTo>
                    <a:cubicBezTo>
                      <a:pt x="20" y="56"/>
                      <a:pt x="20" y="56"/>
                      <a:pt x="20" y="56"/>
                    </a:cubicBezTo>
                    <a:cubicBezTo>
                      <a:pt x="20" y="60"/>
                      <a:pt x="20" y="60"/>
                      <a:pt x="20" y="60"/>
                    </a:cubicBezTo>
                    <a:cubicBezTo>
                      <a:pt x="19" y="60"/>
                      <a:pt x="18" y="60"/>
                      <a:pt x="18" y="60"/>
                    </a:cubicBezTo>
                    <a:cubicBezTo>
                      <a:pt x="8" y="70"/>
                      <a:pt x="8" y="70"/>
                      <a:pt x="8" y="70"/>
                    </a:cubicBezTo>
                    <a:cubicBezTo>
                      <a:pt x="6" y="78"/>
                      <a:pt x="3" y="82"/>
                      <a:pt x="0" y="83"/>
                    </a:cubicBezTo>
                    <a:cubicBezTo>
                      <a:pt x="0" y="83"/>
                      <a:pt x="0" y="83"/>
                      <a:pt x="1" y="83"/>
                    </a:cubicBezTo>
                    <a:lnTo>
                      <a:pt x="9"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7" name="Freeform 51"/>
              <p:cNvSpPr>
                <a:spLocks/>
              </p:cNvSpPr>
              <p:nvPr/>
            </p:nvSpPr>
            <p:spPr bwMode="auto">
              <a:xfrm>
                <a:off x="3987" y="997"/>
                <a:ext cx="0" cy="4"/>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0"/>
                      <a:pt x="0" y="0"/>
                      <a:pt x="0" y="0"/>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8" name="Freeform 52"/>
              <p:cNvSpPr>
                <a:spLocks/>
              </p:cNvSpPr>
              <p:nvPr/>
            </p:nvSpPr>
            <p:spPr bwMode="auto">
              <a:xfrm>
                <a:off x="3779" y="1075"/>
                <a:ext cx="5" cy="7"/>
              </a:xfrm>
              <a:custGeom>
                <a:avLst/>
                <a:gdLst>
                  <a:gd name="T0" fmla="*/ 0 w 2"/>
                  <a:gd name="T1" fmla="*/ 3 h 3"/>
                  <a:gd name="T2" fmla="*/ 1 w 2"/>
                  <a:gd name="T3" fmla="*/ 1 h 3"/>
                  <a:gd name="T4" fmla="*/ 0 w 2"/>
                  <a:gd name="T5" fmla="*/ 3 h 3"/>
                </a:gdLst>
                <a:ahLst/>
                <a:cxnLst>
                  <a:cxn ang="0">
                    <a:pos x="T0" y="T1"/>
                  </a:cxn>
                  <a:cxn ang="0">
                    <a:pos x="T2" y="T3"/>
                  </a:cxn>
                  <a:cxn ang="0">
                    <a:pos x="T4" y="T5"/>
                  </a:cxn>
                </a:cxnLst>
                <a:rect l="0" t="0" r="r" b="b"/>
                <a:pathLst>
                  <a:path w="2" h="3">
                    <a:moveTo>
                      <a:pt x="0" y="3"/>
                    </a:moveTo>
                    <a:cubicBezTo>
                      <a:pt x="1" y="1"/>
                      <a:pt x="1" y="1"/>
                      <a:pt x="1" y="1"/>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9" name="Freeform 53"/>
              <p:cNvSpPr>
                <a:spLocks/>
              </p:cNvSpPr>
              <p:nvPr/>
            </p:nvSpPr>
            <p:spPr bwMode="auto">
              <a:xfrm>
                <a:off x="5300" y="1711"/>
                <a:ext cx="2" cy="3"/>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1" y="1"/>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0" name="Freeform 54"/>
              <p:cNvSpPr>
                <a:spLocks/>
              </p:cNvSpPr>
              <p:nvPr/>
            </p:nvSpPr>
            <p:spPr bwMode="auto">
              <a:xfrm>
                <a:off x="5302" y="1711"/>
                <a:ext cx="2"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1" name="Freeform 55"/>
              <p:cNvSpPr>
                <a:spLocks/>
              </p:cNvSpPr>
              <p:nvPr/>
            </p:nvSpPr>
            <p:spPr bwMode="auto">
              <a:xfrm>
                <a:off x="5293" y="1567"/>
                <a:ext cx="9" cy="10"/>
              </a:xfrm>
              <a:custGeom>
                <a:avLst/>
                <a:gdLst>
                  <a:gd name="T0" fmla="*/ 4 w 4"/>
                  <a:gd name="T1" fmla="*/ 4 h 4"/>
                  <a:gd name="T2" fmla="*/ 2 w 4"/>
                  <a:gd name="T3" fmla="*/ 0 h 4"/>
                  <a:gd name="T4" fmla="*/ 4 w 4"/>
                  <a:gd name="T5" fmla="*/ 4 h 4"/>
                </a:gdLst>
                <a:ahLst/>
                <a:cxnLst>
                  <a:cxn ang="0">
                    <a:pos x="T0" y="T1"/>
                  </a:cxn>
                  <a:cxn ang="0">
                    <a:pos x="T2" y="T3"/>
                  </a:cxn>
                  <a:cxn ang="0">
                    <a:pos x="T4" y="T5"/>
                  </a:cxn>
                </a:cxnLst>
                <a:rect l="0" t="0" r="r" b="b"/>
                <a:pathLst>
                  <a:path w="4" h="4">
                    <a:moveTo>
                      <a:pt x="4" y="4"/>
                    </a:moveTo>
                    <a:cubicBezTo>
                      <a:pt x="2" y="0"/>
                      <a:pt x="2" y="0"/>
                      <a:pt x="2" y="0"/>
                    </a:cubicBezTo>
                    <a:cubicBezTo>
                      <a:pt x="1" y="0"/>
                      <a:pt x="0" y="1"/>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2" name="Freeform 56"/>
              <p:cNvSpPr>
                <a:spLocks/>
              </p:cNvSpPr>
              <p:nvPr/>
            </p:nvSpPr>
            <p:spPr bwMode="auto">
              <a:xfrm>
                <a:off x="5260" y="176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3" name="Freeform 57"/>
              <p:cNvSpPr>
                <a:spLocks/>
              </p:cNvSpPr>
              <p:nvPr/>
            </p:nvSpPr>
            <p:spPr bwMode="auto">
              <a:xfrm>
                <a:off x="5262" y="17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4" name="Freeform 58"/>
              <p:cNvSpPr>
                <a:spLocks/>
              </p:cNvSpPr>
              <p:nvPr/>
            </p:nvSpPr>
            <p:spPr bwMode="auto">
              <a:xfrm>
                <a:off x="5444" y="1816"/>
                <a:ext cx="7" cy="2"/>
              </a:xfrm>
              <a:custGeom>
                <a:avLst/>
                <a:gdLst>
                  <a:gd name="T0" fmla="*/ 0 w 3"/>
                  <a:gd name="T1" fmla="*/ 0 h 1"/>
                  <a:gd name="T2" fmla="*/ 2 w 3"/>
                  <a:gd name="T3" fmla="*/ 1 h 1"/>
                  <a:gd name="T4" fmla="*/ 0 w 3"/>
                  <a:gd name="T5" fmla="*/ 0 h 1"/>
                </a:gdLst>
                <a:ahLst/>
                <a:cxnLst>
                  <a:cxn ang="0">
                    <a:pos x="T0" y="T1"/>
                  </a:cxn>
                  <a:cxn ang="0">
                    <a:pos x="T2" y="T3"/>
                  </a:cxn>
                  <a:cxn ang="0">
                    <a:pos x="T4" y="T5"/>
                  </a:cxn>
                </a:cxnLst>
                <a:rect l="0" t="0" r="r" b="b"/>
                <a:pathLst>
                  <a:path w="3" h="1">
                    <a:moveTo>
                      <a:pt x="0" y="0"/>
                    </a:moveTo>
                    <a:cubicBezTo>
                      <a:pt x="0" y="0"/>
                      <a:pt x="1" y="1"/>
                      <a:pt x="2" y="1"/>
                    </a:cubicBezTo>
                    <a:cubicBezTo>
                      <a:pt x="3" y="1"/>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5" name="Freeform 59"/>
              <p:cNvSpPr>
                <a:spLocks/>
              </p:cNvSpPr>
              <p:nvPr/>
            </p:nvSpPr>
            <p:spPr bwMode="auto">
              <a:xfrm>
                <a:off x="4096" y="1233"/>
                <a:ext cx="12" cy="10"/>
              </a:xfrm>
              <a:custGeom>
                <a:avLst/>
                <a:gdLst>
                  <a:gd name="T0" fmla="*/ 1 w 5"/>
                  <a:gd name="T1" fmla="*/ 4 h 4"/>
                  <a:gd name="T2" fmla="*/ 5 w 5"/>
                  <a:gd name="T3" fmla="*/ 0 h 4"/>
                  <a:gd name="T4" fmla="*/ 1 w 5"/>
                  <a:gd name="T5" fmla="*/ 4 h 4"/>
                </a:gdLst>
                <a:ahLst/>
                <a:cxnLst>
                  <a:cxn ang="0">
                    <a:pos x="T0" y="T1"/>
                  </a:cxn>
                  <a:cxn ang="0">
                    <a:pos x="T2" y="T3"/>
                  </a:cxn>
                  <a:cxn ang="0">
                    <a:pos x="T4" y="T5"/>
                  </a:cxn>
                </a:cxnLst>
                <a:rect l="0" t="0" r="r" b="b"/>
                <a:pathLst>
                  <a:path w="5" h="4">
                    <a:moveTo>
                      <a:pt x="1" y="4"/>
                    </a:moveTo>
                    <a:cubicBezTo>
                      <a:pt x="5" y="0"/>
                      <a:pt x="5" y="0"/>
                      <a:pt x="5" y="0"/>
                    </a:cubicBezTo>
                    <a:cubicBezTo>
                      <a:pt x="2" y="2"/>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6" name="Freeform 60"/>
              <p:cNvSpPr>
                <a:spLocks/>
              </p:cNvSpPr>
              <p:nvPr/>
            </p:nvSpPr>
            <p:spPr bwMode="auto">
              <a:xfrm>
                <a:off x="5262" y="1468"/>
                <a:ext cx="5" cy="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0" y="0"/>
                      <a:pt x="0" y="0"/>
                      <a:pt x="0" y="0"/>
                    </a:cubicBezTo>
                    <a:cubicBezTo>
                      <a:pt x="1" y="1"/>
                      <a:pt x="1"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7" name="Freeform 61"/>
              <p:cNvSpPr>
                <a:spLocks/>
              </p:cNvSpPr>
              <p:nvPr/>
            </p:nvSpPr>
            <p:spPr bwMode="auto">
              <a:xfrm>
                <a:off x="4883" y="1300"/>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8" name="Freeform 62"/>
              <p:cNvSpPr>
                <a:spLocks/>
              </p:cNvSpPr>
              <p:nvPr/>
            </p:nvSpPr>
            <p:spPr bwMode="auto">
              <a:xfrm>
                <a:off x="4235" y="1217"/>
                <a:ext cx="5" cy="2"/>
              </a:xfrm>
              <a:custGeom>
                <a:avLst/>
                <a:gdLst>
                  <a:gd name="T0" fmla="*/ 2 w 2"/>
                  <a:gd name="T1" fmla="*/ 0 h 1"/>
                  <a:gd name="T2" fmla="*/ 1 w 2"/>
                  <a:gd name="T3" fmla="*/ 0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1" y="0"/>
                    </a:cubicBezTo>
                    <a:cubicBezTo>
                      <a:pt x="0" y="1"/>
                      <a:pt x="0" y="1"/>
                      <a:pt x="0" y="1"/>
                    </a:cubicBezTo>
                    <a:cubicBezTo>
                      <a:pt x="1"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9" name="Freeform 63"/>
              <p:cNvSpPr>
                <a:spLocks/>
              </p:cNvSpPr>
              <p:nvPr/>
            </p:nvSpPr>
            <p:spPr bwMode="auto">
              <a:xfrm>
                <a:off x="5141" y="1354"/>
                <a:ext cx="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0" name="Freeform 64"/>
              <p:cNvSpPr>
                <a:spLocks/>
              </p:cNvSpPr>
              <p:nvPr/>
            </p:nvSpPr>
            <p:spPr bwMode="auto">
              <a:xfrm>
                <a:off x="4235" y="1205"/>
                <a:ext cx="7" cy="12"/>
              </a:xfrm>
              <a:custGeom>
                <a:avLst/>
                <a:gdLst>
                  <a:gd name="T0" fmla="*/ 0 w 3"/>
                  <a:gd name="T1" fmla="*/ 0 h 5"/>
                  <a:gd name="T2" fmla="*/ 2 w 3"/>
                  <a:gd name="T3" fmla="*/ 5 h 5"/>
                  <a:gd name="T4" fmla="*/ 3 w 3"/>
                  <a:gd name="T5" fmla="*/ 5 h 5"/>
                  <a:gd name="T6" fmla="*/ 0 w 3"/>
                  <a:gd name="T7" fmla="*/ 0 h 5"/>
                </a:gdLst>
                <a:ahLst/>
                <a:cxnLst>
                  <a:cxn ang="0">
                    <a:pos x="T0" y="T1"/>
                  </a:cxn>
                  <a:cxn ang="0">
                    <a:pos x="T2" y="T3"/>
                  </a:cxn>
                  <a:cxn ang="0">
                    <a:pos x="T4" y="T5"/>
                  </a:cxn>
                  <a:cxn ang="0">
                    <a:pos x="T6" y="T7"/>
                  </a:cxn>
                </a:cxnLst>
                <a:rect l="0" t="0" r="r" b="b"/>
                <a:pathLst>
                  <a:path w="3" h="5">
                    <a:moveTo>
                      <a:pt x="0" y="0"/>
                    </a:moveTo>
                    <a:cubicBezTo>
                      <a:pt x="1" y="3"/>
                      <a:pt x="2" y="4"/>
                      <a:pt x="2" y="5"/>
                    </a:cubicBezTo>
                    <a:cubicBezTo>
                      <a:pt x="3" y="5"/>
                      <a:pt x="3" y="5"/>
                      <a:pt x="3" y="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1" name="Freeform 65"/>
              <p:cNvSpPr>
                <a:spLocks/>
              </p:cNvSpPr>
              <p:nvPr/>
            </p:nvSpPr>
            <p:spPr bwMode="auto">
              <a:xfrm>
                <a:off x="5144" y="1347"/>
                <a:ext cx="9" cy="7"/>
              </a:xfrm>
              <a:custGeom>
                <a:avLst/>
                <a:gdLst>
                  <a:gd name="T0" fmla="*/ 1 w 4"/>
                  <a:gd name="T1" fmla="*/ 2 h 3"/>
                  <a:gd name="T2" fmla="*/ 0 w 4"/>
                  <a:gd name="T3" fmla="*/ 3 h 3"/>
                  <a:gd name="T4" fmla="*/ 1 w 4"/>
                  <a:gd name="T5" fmla="*/ 2 h 3"/>
                </a:gdLst>
                <a:ahLst/>
                <a:cxnLst>
                  <a:cxn ang="0">
                    <a:pos x="T0" y="T1"/>
                  </a:cxn>
                  <a:cxn ang="0">
                    <a:pos x="T2" y="T3"/>
                  </a:cxn>
                  <a:cxn ang="0">
                    <a:pos x="T4" y="T5"/>
                  </a:cxn>
                </a:cxnLst>
                <a:rect l="0" t="0" r="r" b="b"/>
                <a:pathLst>
                  <a:path w="4" h="3">
                    <a:moveTo>
                      <a:pt x="1" y="2"/>
                    </a:moveTo>
                    <a:cubicBezTo>
                      <a:pt x="0" y="3"/>
                      <a:pt x="0" y="3"/>
                      <a:pt x="0" y="3"/>
                    </a:cubicBezTo>
                    <a:cubicBezTo>
                      <a:pt x="1" y="2"/>
                      <a:pt x="4"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2" name="Freeform 66"/>
              <p:cNvSpPr>
                <a:spLocks/>
              </p:cNvSpPr>
              <p:nvPr/>
            </p:nvSpPr>
            <p:spPr bwMode="auto">
              <a:xfrm>
                <a:off x="5139" y="1319"/>
                <a:ext cx="14" cy="4"/>
              </a:xfrm>
              <a:custGeom>
                <a:avLst/>
                <a:gdLst>
                  <a:gd name="T0" fmla="*/ 0 w 6"/>
                  <a:gd name="T1" fmla="*/ 1 h 2"/>
                  <a:gd name="T2" fmla="*/ 6 w 6"/>
                  <a:gd name="T3" fmla="*/ 2 h 2"/>
                  <a:gd name="T4" fmla="*/ 2 w 6"/>
                  <a:gd name="T5" fmla="*/ 0 h 2"/>
                  <a:gd name="T6" fmla="*/ 0 w 6"/>
                  <a:gd name="T7" fmla="*/ 1 h 2"/>
                </a:gdLst>
                <a:ahLst/>
                <a:cxnLst>
                  <a:cxn ang="0">
                    <a:pos x="T0" y="T1"/>
                  </a:cxn>
                  <a:cxn ang="0">
                    <a:pos x="T2" y="T3"/>
                  </a:cxn>
                  <a:cxn ang="0">
                    <a:pos x="T4" y="T5"/>
                  </a:cxn>
                  <a:cxn ang="0">
                    <a:pos x="T6" y="T7"/>
                  </a:cxn>
                </a:cxnLst>
                <a:rect l="0" t="0" r="r" b="b"/>
                <a:pathLst>
                  <a:path w="6" h="2">
                    <a:moveTo>
                      <a:pt x="0" y="1"/>
                    </a:moveTo>
                    <a:cubicBezTo>
                      <a:pt x="6" y="2"/>
                      <a:pt x="6" y="2"/>
                      <a:pt x="6" y="2"/>
                    </a:cubicBezTo>
                    <a:cubicBezTo>
                      <a:pt x="2" y="0"/>
                      <a:pt x="2" y="0"/>
                      <a:pt x="2"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3" name="Freeform 67"/>
              <p:cNvSpPr>
                <a:spLocks/>
              </p:cNvSpPr>
              <p:nvPr/>
            </p:nvSpPr>
            <p:spPr bwMode="auto">
              <a:xfrm>
                <a:off x="5144" y="1316"/>
                <a:ext cx="4" cy="3"/>
              </a:xfrm>
              <a:custGeom>
                <a:avLst/>
                <a:gdLst>
                  <a:gd name="T0" fmla="*/ 0 w 2"/>
                  <a:gd name="T1" fmla="*/ 1 h 1"/>
                  <a:gd name="T2" fmla="*/ 0 w 2"/>
                  <a:gd name="T3" fmla="*/ 1 h 1"/>
                  <a:gd name="T4" fmla="*/ 0 w 2"/>
                  <a:gd name="T5" fmla="*/ 1 h 1"/>
                </a:gdLst>
                <a:ahLst/>
                <a:cxnLst>
                  <a:cxn ang="0">
                    <a:pos x="T0" y="T1"/>
                  </a:cxn>
                  <a:cxn ang="0">
                    <a:pos x="T2" y="T3"/>
                  </a:cxn>
                  <a:cxn ang="0">
                    <a:pos x="T4" y="T5"/>
                  </a:cxn>
                </a:cxnLst>
                <a:rect l="0" t="0" r="r" b="b"/>
                <a:pathLst>
                  <a:path w="2" h="1">
                    <a:moveTo>
                      <a:pt x="0" y="1"/>
                    </a:moveTo>
                    <a:cubicBezTo>
                      <a:pt x="0" y="1"/>
                      <a:pt x="0" y="1"/>
                      <a:pt x="0" y="1"/>
                    </a:cubicBezTo>
                    <a:cubicBezTo>
                      <a:pt x="1"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4" name="Freeform 68"/>
              <p:cNvSpPr>
                <a:spLocks/>
              </p:cNvSpPr>
              <p:nvPr/>
            </p:nvSpPr>
            <p:spPr bwMode="auto">
              <a:xfrm>
                <a:off x="5446" y="1818"/>
                <a:ext cx="5" cy="2"/>
              </a:xfrm>
              <a:custGeom>
                <a:avLst/>
                <a:gdLst>
                  <a:gd name="T0" fmla="*/ 2 w 2"/>
                  <a:gd name="T1" fmla="*/ 0 h 1"/>
                  <a:gd name="T2" fmla="*/ 1 w 2"/>
                  <a:gd name="T3" fmla="*/ 0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1" y="0"/>
                    </a:cubicBezTo>
                    <a:cubicBezTo>
                      <a:pt x="1" y="1"/>
                      <a:pt x="0" y="1"/>
                      <a:pt x="0" y="1"/>
                    </a:cubicBezTo>
                    <a:cubicBezTo>
                      <a:pt x="0" y="1"/>
                      <a:pt x="0"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5" name="Freeform 69"/>
              <p:cNvSpPr>
                <a:spLocks/>
              </p:cNvSpPr>
              <p:nvPr/>
            </p:nvSpPr>
            <p:spPr bwMode="auto">
              <a:xfrm>
                <a:off x="3299" y="1146"/>
                <a:ext cx="14" cy="9"/>
              </a:xfrm>
              <a:custGeom>
                <a:avLst/>
                <a:gdLst>
                  <a:gd name="T0" fmla="*/ 3 w 6"/>
                  <a:gd name="T1" fmla="*/ 0 h 4"/>
                  <a:gd name="T2" fmla="*/ 4 w 6"/>
                  <a:gd name="T3" fmla="*/ 0 h 4"/>
                  <a:gd name="T4" fmla="*/ 6 w 6"/>
                  <a:gd name="T5" fmla="*/ 4 h 4"/>
                  <a:gd name="T6" fmla="*/ 6 w 6"/>
                  <a:gd name="T7" fmla="*/ 4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4" y="0"/>
                      <a:pt x="4" y="0"/>
                      <a:pt x="4" y="0"/>
                    </a:cubicBezTo>
                    <a:cubicBezTo>
                      <a:pt x="2" y="0"/>
                      <a:pt x="0" y="0"/>
                      <a:pt x="6" y="4"/>
                    </a:cubicBezTo>
                    <a:cubicBezTo>
                      <a:pt x="6" y="4"/>
                      <a:pt x="6" y="4"/>
                      <a:pt x="6" y="4"/>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6" name="Freeform 70"/>
              <p:cNvSpPr>
                <a:spLocks/>
              </p:cNvSpPr>
              <p:nvPr/>
            </p:nvSpPr>
            <p:spPr bwMode="auto">
              <a:xfrm>
                <a:off x="4122" y="623"/>
                <a:ext cx="7" cy="2"/>
              </a:xfrm>
              <a:custGeom>
                <a:avLst/>
                <a:gdLst>
                  <a:gd name="T0" fmla="*/ 1 w 3"/>
                  <a:gd name="T1" fmla="*/ 0 h 1"/>
                  <a:gd name="T2" fmla="*/ 0 w 3"/>
                  <a:gd name="T3" fmla="*/ 1 h 1"/>
                  <a:gd name="T4" fmla="*/ 1 w 3"/>
                  <a:gd name="T5" fmla="*/ 0 h 1"/>
                </a:gdLst>
                <a:ahLst/>
                <a:cxnLst>
                  <a:cxn ang="0">
                    <a:pos x="T0" y="T1"/>
                  </a:cxn>
                  <a:cxn ang="0">
                    <a:pos x="T2" y="T3"/>
                  </a:cxn>
                  <a:cxn ang="0">
                    <a:pos x="T4" y="T5"/>
                  </a:cxn>
                </a:cxnLst>
                <a:rect l="0" t="0" r="r" b="b"/>
                <a:pathLst>
                  <a:path w="3" h="1">
                    <a:moveTo>
                      <a:pt x="1" y="0"/>
                    </a:moveTo>
                    <a:cubicBezTo>
                      <a:pt x="1" y="0"/>
                      <a:pt x="0" y="0"/>
                      <a:pt x="0" y="1"/>
                    </a:cubicBezTo>
                    <a:cubicBezTo>
                      <a:pt x="1" y="1"/>
                      <a:pt x="3"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7" name="Freeform 71"/>
              <p:cNvSpPr>
                <a:spLocks/>
              </p:cNvSpPr>
              <p:nvPr/>
            </p:nvSpPr>
            <p:spPr bwMode="auto">
              <a:xfrm>
                <a:off x="3668" y="805"/>
                <a:ext cx="4" cy="2"/>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1" y="0"/>
                      <a:pt x="2" y="1"/>
                      <a:pt x="2" y="1"/>
                    </a:cubicBezTo>
                    <a:cubicBezTo>
                      <a:pt x="2" y="0"/>
                      <a:pt x="2" y="0"/>
                      <a:pt x="2"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8" name="Freeform 72"/>
              <p:cNvSpPr>
                <a:spLocks/>
              </p:cNvSpPr>
              <p:nvPr/>
            </p:nvSpPr>
            <p:spPr bwMode="auto">
              <a:xfrm>
                <a:off x="3762" y="1056"/>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9" name="Freeform 73"/>
              <p:cNvSpPr>
                <a:spLocks/>
              </p:cNvSpPr>
              <p:nvPr/>
            </p:nvSpPr>
            <p:spPr bwMode="auto">
              <a:xfrm>
                <a:off x="3608" y="876"/>
                <a:ext cx="10" cy="10"/>
              </a:xfrm>
              <a:custGeom>
                <a:avLst/>
                <a:gdLst>
                  <a:gd name="T0" fmla="*/ 4 w 4"/>
                  <a:gd name="T1" fmla="*/ 0 h 4"/>
                  <a:gd name="T2" fmla="*/ 0 w 4"/>
                  <a:gd name="T3" fmla="*/ 1 h 4"/>
                  <a:gd name="T4" fmla="*/ 0 w 4"/>
                  <a:gd name="T5" fmla="*/ 2 h 4"/>
                  <a:gd name="T6" fmla="*/ 4 w 4"/>
                  <a:gd name="T7" fmla="*/ 0 h 4"/>
                </a:gdLst>
                <a:ahLst/>
                <a:cxnLst>
                  <a:cxn ang="0">
                    <a:pos x="T0" y="T1"/>
                  </a:cxn>
                  <a:cxn ang="0">
                    <a:pos x="T2" y="T3"/>
                  </a:cxn>
                  <a:cxn ang="0">
                    <a:pos x="T4" y="T5"/>
                  </a:cxn>
                  <a:cxn ang="0">
                    <a:pos x="T6" y="T7"/>
                  </a:cxn>
                </a:cxnLst>
                <a:rect l="0" t="0" r="r" b="b"/>
                <a:pathLst>
                  <a:path w="4" h="4">
                    <a:moveTo>
                      <a:pt x="4" y="0"/>
                    </a:moveTo>
                    <a:cubicBezTo>
                      <a:pt x="0" y="1"/>
                      <a:pt x="0" y="1"/>
                      <a:pt x="0" y="1"/>
                    </a:cubicBezTo>
                    <a:cubicBezTo>
                      <a:pt x="0" y="2"/>
                      <a:pt x="0" y="2"/>
                      <a:pt x="0" y="2"/>
                    </a:cubicBezTo>
                    <a:cubicBezTo>
                      <a:pt x="1" y="3"/>
                      <a:pt x="2"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0" name="Freeform 74"/>
              <p:cNvSpPr>
                <a:spLocks/>
              </p:cNvSpPr>
              <p:nvPr/>
            </p:nvSpPr>
            <p:spPr bwMode="auto">
              <a:xfrm>
                <a:off x="4119" y="625"/>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1" name="Freeform 75"/>
              <p:cNvSpPr>
                <a:spLocks/>
              </p:cNvSpPr>
              <p:nvPr/>
            </p:nvSpPr>
            <p:spPr bwMode="auto">
              <a:xfrm>
                <a:off x="3618" y="871"/>
                <a:ext cx="0" cy="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2" name="Freeform 76"/>
              <p:cNvSpPr>
                <a:spLocks/>
              </p:cNvSpPr>
              <p:nvPr/>
            </p:nvSpPr>
            <p:spPr bwMode="auto">
              <a:xfrm>
                <a:off x="3672" y="791"/>
                <a:ext cx="17" cy="14"/>
              </a:xfrm>
              <a:custGeom>
                <a:avLst/>
                <a:gdLst>
                  <a:gd name="T0" fmla="*/ 0 w 7"/>
                  <a:gd name="T1" fmla="*/ 6 h 6"/>
                  <a:gd name="T2" fmla="*/ 7 w 7"/>
                  <a:gd name="T3" fmla="*/ 3 h 6"/>
                  <a:gd name="T4" fmla="*/ 0 w 7"/>
                  <a:gd name="T5" fmla="*/ 6 h 6"/>
                </a:gdLst>
                <a:ahLst/>
                <a:cxnLst>
                  <a:cxn ang="0">
                    <a:pos x="T0" y="T1"/>
                  </a:cxn>
                  <a:cxn ang="0">
                    <a:pos x="T2" y="T3"/>
                  </a:cxn>
                  <a:cxn ang="0">
                    <a:pos x="T4" y="T5"/>
                  </a:cxn>
                </a:cxnLst>
                <a:rect l="0" t="0" r="r" b="b"/>
                <a:pathLst>
                  <a:path w="7" h="6">
                    <a:moveTo>
                      <a:pt x="0" y="6"/>
                    </a:moveTo>
                    <a:cubicBezTo>
                      <a:pt x="7" y="3"/>
                      <a:pt x="7" y="3"/>
                      <a:pt x="7" y="3"/>
                    </a:cubicBezTo>
                    <a:cubicBezTo>
                      <a:pt x="0" y="0"/>
                      <a:pt x="2"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3" name="Freeform 77"/>
              <p:cNvSpPr>
                <a:spLocks/>
              </p:cNvSpPr>
              <p:nvPr/>
            </p:nvSpPr>
            <p:spPr bwMode="auto">
              <a:xfrm>
                <a:off x="3672" y="80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4" name="Freeform 78"/>
              <p:cNvSpPr>
                <a:spLocks/>
              </p:cNvSpPr>
              <p:nvPr/>
            </p:nvSpPr>
            <p:spPr bwMode="auto">
              <a:xfrm>
                <a:off x="4124" y="547"/>
                <a:ext cx="19" cy="14"/>
              </a:xfrm>
              <a:custGeom>
                <a:avLst/>
                <a:gdLst>
                  <a:gd name="T0" fmla="*/ 0 w 8"/>
                  <a:gd name="T1" fmla="*/ 6 h 6"/>
                  <a:gd name="T2" fmla="*/ 4 w 8"/>
                  <a:gd name="T3" fmla="*/ 6 h 6"/>
                  <a:gd name="T4" fmla="*/ 8 w 8"/>
                  <a:gd name="T5" fmla="*/ 0 h 6"/>
                  <a:gd name="T6" fmla="*/ 0 w 8"/>
                  <a:gd name="T7" fmla="*/ 6 h 6"/>
                </a:gdLst>
                <a:ahLst/>
                <a:cxnLst>
                  <a:cxn ang="0">
                    <a:pos x="T0" y="T1"/>
                  </a:cxn>
                  <a:cxn ang="0">
                    <a:pos x="T2" y="T3"/>
                  </a:cxn>
                  <a:cxn ang="0">
                    <a:pos x="T4" y="T5"/>
                  </a:cxn>
                  <a:cxn ang="0">
                    <a:pos x="T6" y="T7"/>
                  </a:cxn>
                </a:cxnLst>
                <a:rect l="0" t="0" r="r" b="b"/>
                <a:pathLst>
                  <a:path w="8" h="6">
                    <a:moveTo>
                      <a:pt x="0" y="6"/>
                    </a:moveTo>
                    <a:cubicBezTo>
                      <a:pt x="4" y="6"/>
                      <a:pt x="4" y="6"/>
                      <a:pt x="4" y="6"/>
                    </a:cubicBezTo>
                    <a:cubicBezTo>
                      <a:pt x="6" y="4"/>
                      <a:pt x="7" y="2"/>
                      <a:pt x="8" y="0"/>
                    </a:cubicBez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5" name="Freeform 79"/>
              <p:cNvSpPr>
                <a:spLocks/>
              </p:cNvSpPr>
              <p:nvPr/>
            </p:nvSpPr>
            <p:spPr bwMode="auto">
              <a:xfrm>
                <a:off x="4169" y="535"/>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1" y="1"/>
                      <a:pt x="2"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6" name="Freeform 80"/>
              <p:cNvSpPr>
                <a:spLocks/>
              </p:cNvSpPr>
              <p:nvPr/>
            </p:nvSpPr>
            <p:spPr bwMode="auto">
              <a:xfrm>
                <a:off x="4098" y="554"/>
                <a:ext cx="5" cy="5"/>
              </a:xfrm>
              <a:custGeom>
                <a:avLst/>
                <a:gdLst>
                  <a:gd name="T0" fmla="*/ 2 w 2"/>
                  <a:gd name="T1" fmla="*/ 0 h 2"/>
                  <a:gd name="T2" fmla="*/ 2 w 2"/>
                  <a:gd name="T3" fmla="*/ 0 h 2"/>
                </a:gdLst>
                <a:ahLst/>
                <a:cxnLst>
                  <a:cxn ang="0">
                    <a:pos x="T0" y="T1"/>
                  </a:cxn>
                  <a:cxn ang="0">
                    <a:pos x="T2" y="T3"/>
                  </a:cxn>
                </a:cxnLst>
                <a:rect l="0" t="0" r="r" b="b"/>
                <a:pathLst>
                  <a:path w="2" h="2">
                    <a:moveTo>
                      <a:pt x="2" y="0"/>
                    </a:moveTo>
                    <a:cubicBezTo>
                      <a:pt x="0" y="1"/>
                      <a:pt x="0"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7" name="Freeform 81"/>
              <p:cNvSpPr>
                <a:spLocks/>
              </p:cNvSpPr>
              <p:nvPr/>
            </p:nvSpPr>
            <p:spPr bwMode="auto">
              <a:xfrm>
                <a:off x="4030" y="625"/>
                <a:ext cx="2"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8" name="Freeform 82"/>
              <p:cNvSpPr>
                <a:spLocks/>
              </p:cNvSpPr>
              <p:nvPr/>
            </p:nvSpPr>
            <p:spPr bwMode="auto">
              <a:xfrm>
                <a:off x="4134" y="5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9" name="Freeform 83"/>
              <p:cNvSpPr>
                <a:spLocks/>
              </p:cNvSpPr>
              <p:nvPr/>
            </p:nvSpPr>
            <p:spPr bwMode="auto">
              <a:xfrm>
                <a:off x="3800" y="765"/>
                <a:ext cx="24" cy="21"/>
              </a:xfrm>
              <a:custGeom>
                <a:avLst/>
                <a:gdLst>
                  <a:gd name="T0" fmla="*/ 0 w 10"/>
                  <a:gd name="T1" fmla="*/ 6 h 9"/>
                  <a:gd name="T2" fmla="*/ 0 w 10"/>
                  <a:gd name="T3" fmla="*/ 6 h 9"/>
                  <a:gd name="T4" fmla="*/ 0 w 10"/>
                  <a:gd name="T5" fmla="*/ 6 h 9"/>
                </a:gdLst>
                <a:ahLst/>
                <a:cxnLst>
                  <a:cxn ang="0">
                    <a:pos x="T0" y="T1"/>
                  </a:cxn>
                  <a:cxn ang="0">
                    <a:pos x="T2" y="T3"/>
                  </a:cxn>
                  <a:cxn ang="0">
                    <a:pos x="T4" y="T5"/>
                  </a:cxn>
                </a:cxnLst>
                <a:rect l="0" t="0" r="r" b="b"/>
                <a:pathLst>
                  <a:path w="10" h="9">
                    <a:moveTo>
                      <a:pt x="0" y="6"/>
                    </a:moveTo>
                    <a:cubicBezTo>
                      <a:pt x="0" y="6"/>
                      <a:pt x="0" y="6"/>
                      <a:pt x="0" y="6"/>
                    </a:cubicBezTo>
                    <a:cubicBezTo>
                      <a:pt x="0" y="9"/>
                      <a:pt x="10" y="0"/>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0" name="Freeform 84"/>
              <p:cNvSpPr>
                <a:spLocks/>
              </p:cNvSpPr>
              <p:nvPr/>
            </p:nvSpPr>
            <p:spPr bwMode="auto">
              <a:xfrm>
                <a:off x="4143" y="535"/>
                <a:ext cx="26" cy="12"/>
              </a:xfrm>
              <a:custGeom>
                <a:avLst/>
                <a:gdLst>
                  <a:gd name="T0" fmla="*/ 5 w 11"/>
                  <a:gd name="T1" fmla="*/ 4 h 5"/>
                  <a:gd name="T2" fmla="*/ 11 w 11"/>
                  <a:gd name="T3" fmla="*/ 1 h 5"/>
                  <a:gd name="T4" fmla="*/ 0 w 11"/>
                  <a:gd name="T5" fmla="*/ 5 h 5"/>
                  <a:gd name="T6" fmla="*/ 3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11" y="1"/>
                      <a:pt x="11" y="1"/>
                      <a:pt x="11" y="1"/>
                    </a:cubicBezTo>
                    <a:cubicBezTo>
                      <a:pt x="9" y="1"/>
                      <a:pt x="4" y="0"/>
                      <a:pt x="0" y="5"/>
                    </a:cubicBezTo>
                    <a:cubicBezTo>
                      <a:pt x="3" y="3"/>
                      <a:pt x="3" y="3"/>
                      <a:pt x="3" y="3"/>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1" name="Freeform 85"/>
              <p:cNvSpPr>
                <a:spLocks/>
              </p:cNvSpPr>
              <p:nvPr/>
            </p:nvSpPr>
            <p:spPr bwMode="auto">
              <a:xfrm>
                <a:off x="3672" y="807"/>
                <a:ext cx="7" cy="5"/>
              </a:xfrm>
              <a:custGeom>
                <a:avLst/>
                <a:gdLst>
                  <a:gd name="T0" fmla="*/ 1 w 3"/>
                  <a:gd name="T1" fmla="*/ 2 h 2"/>
                  <a:gd name="T2" fmla="*/ 3 w 3"/>
                  <a:gd name="T3" fmla="*/ 2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cubicBezTo>
                      <a:pt x="3" y="2"/>
                      <a:pt x="3" y="2"/>
                      <a:pt x="3" y="2"/>
                    </a:cubicBezTo>
                    <a:cubicBezTo>
                      <a:pt x="2" y="1"/>
                      <a:pt x="1" y="1"/>
                      <a:pt x="0"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2" name="Freeform 86"/>
              <p:cNvSpPr>
                <a:spLocks/>
              </p:cNvSpPr>
              <p:nvPr/>
            </p:nvSpPr>
            <p:spPr bwMode="auto">
              <a:xfrm>
                <a:off x="3332" y="110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3" name="Freeform 87"/>
              <p:cNvSpPr>
                <a:spLocks/>
              </p:cNvSpPr>
              <p:nvPr/>
            </p:nvSpPr>
            <p:spPr bwMode="auto">
              <a:xfrm>
                <a:off x="3921" y="867"/>
                <a:ext cx="9" cy="4"/>
              </a:xfrm>
              <a:custGeom>
                <a:avLst/>
                <a:gdLst>
                  <a:gd name="T0" fmla="*/ 0 w 9"/>
                  <a:gd name="T1" fmla="*/ 4 h 4"/>
                  <a:gd name="T2" fmla="*/ 9 w 9"/>
                  <a:gd name="T3" fmla="*/ 4 h 4"/>
                  <a:gd name="T4" fmla="*/ 4 w 9"/>
                  <a:gd name="T5" fmla="*/ 0 h 4"/>
                  <a:gd name="T6" fmla="*/ 0 w 9"/>
                  <a:gd name="T7" fmla="*/ 4 h 4"/>
                </a:gdLst>
                <a:ahLst/>
                <a:cxnLst>
                  <a:cxn ang="0">
                    <a:pos x="T0" y="T1"/>
                  </a:cxn>
                  <a:cxn ang="0">
                    <a:pos x="T2" y="T3"/>
                  </a:cxn>
                  <a:cxn ang="0">
                    <a:pos x="T4" y="T5"/>
                  </a:cxn>
                  <a:cxn ang="0">
                    <a:pos x="T6" y="T7"/>
                  </a:cxn>
                </a:cxnLst>
                <a:rect l="0" t="0" r="r" b="b"/>
                <a:pathLst>
                  <a:path w="9" h="4">
                    <a:moveTo>
                      <a:pt x="0" y="4"/>
                    </a:moveTo>
                    <a:lnTo>
                      <a:pt x="9" y="4"/>
                    </a:lnTo>
                    <a:lnTo>
                      <a:pt x="4"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4" name="Freeform 88"/>
              <p:cNvSpPr>
                <a:spLocks/>
              </p:cNvSpPr>
              <p:nvPr/>
            </p:nvSpPr>
            <p:spPr bwMode="auto">
              <a:xfrm>
                <a:off x="3332" y="1094"/>
                <a:ext cx="12" cy="7"/>
              </a:xfrm>
              <a:custGeom>
                <a:avLst/>
                <a:gdLst>
                  <a:gd name="T0" fmla="*/ 1 w 5"/>
                  <a:gd name="T1" fmla="*/ 3 h 3"/>
                  <a:gd name="T2" fmla="*/ 5 w 5"/>
                  <a:gd name="T3" fmla="*/ 0 h 3"/>
                  <a:gd name="T4" fmla="*/ 0 w 5"/>
                  <a:gd name="T5" fmla="*/ 3 h 3"/>
                  <a:gd name="T6" fmla="*/ 1 w 5"/>
                  <a:gd name="T7" fmla="*/ 3 h 3"/>
                </a:gdLst>
                <a:ahLst/>
                <a:cxnLst>
                  <a:cxn ang="0">
                    <a:pos x="T0" y="T1"/>
                  </a:cxn>
                  <a:cxn ang="0">
                    <a:pos x="T2" y="T3"/>
                  </a:cxn>
                  <a:cxn ang="0">
                    <a:pos x="T4" y="T5"/>
                  </a:cxn>
                  <a:cxn ang="0">
                    <a:pos x="T6" y="T7"/>
                  </a:cxn>
                </a:cxnLst>
                <a:rect l="0" t="0" r="r" b="b"/>
                <a:pathLst>
                  <a:path w="5" h="3">
                    <a:moveTo>
                      <a:pt x="1" y="3"/>
                    </a:moveTo>
                    <a:cubicBezTo>
                      <a:pt x="5" y="0"/>
                      <a:pt x="5" y="0"/>
                      <a:pt x="5" y="0"/>
                    </a:cubicBezTo>
                    <a:cubicBezTo>
                      <a:pt x="2" y="2"/>
                      <a:pt x="1" y="3"/>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5" name="Freeform 89"/>
              <p:cNvSpPr>
                <a:spLocks/>
              </p:cNvSpPr>
              <p:nvPr/>
            </p:nvSpPr>
            <p:spPr bwMode="auto">
              <a:xfrm>
                <a:off x="3332" y="1101"/>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6" name="Freeform 90"/>
              <p:cNvSpPr>
                <a:spLocks/>
              </p:cNvSpPr>
              <p:nvPr/>
            </p:nvSpPr>
            <p:spPr bwMode="auto">
              <a:xfrm>
                <a:off x="3918" y="886"/>
                <a:ext cx="5" cy="2"/>
              </a:xfrm>
              <a:custGeom>
                <a:avLst/>
                <a:gdLst>
                  <a:gd name="T0" fmla="*/ 0 w 2"/>
                  <a:gd name="T1" fmla="*/ 1 h 1"/>
                  <a:gd name="T2" fmla="*/ 2 w 2"/>
                  <a:gd name="T3" fmla="*/ 0 h 1"/>
                  <a:gd name="T4" fmla="*/ 1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2"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7" name="Freeform 91"/>
              <p:cNvSpPr>
                <a:spLocks/>
              </p:cNvSpPr>
              <p:nvPr/>
            </p:nvSpPr>
            <p:spPr bwMode="auto">
              <a:xfrm>
                <a:off x="3422" y="1030"/>
                <a:ext cx="9" cy="12"/>
              </a:xfrm>
              <a:custGeom>
                <a:avLst/>
                <a:gdLst>
                  <a:gd name="T0" fmla="*/ 0 w 4"/>
                  <a:gd name="T1" fmla="*/ 5 h 5"/>
                  <a:gd name="T2" fmla="*/ 2 w 4"/>
                  <a:gd name="T3" fmla="*/ 4 h 5"/>
                  <a:gd name="T4" fmla="*/ 4 w 4"/>
                  <a:gd name="T5" fmla="*/ 0 h 5"/>
                  <a:gd name="T6" fmla="*/ 0 w 4"/>
                  <a:gd name="T7" fmla="*/ 5 h 5"/>
                </a:gdLst>
                <a:ahLst/>
                <a:cxnLst>
                  <a:cxn ang="0">
                    <a:pos x="T0" y="T1"/>
                  </a:cxn>
                  <a:cxn ang="0">
                    <a:pos x="T2" y="T3"/>
                  </a:cxn>
                  <a:cxn ang="0">
                    <a:pos x="T4" y="T5"/>
                  </a:cxn>
                  <a:cxn ang="0">
                    <a:pos x="T6" y="T7"/>
                  </a:cxn>
                </a:cxnLst>
                <a:rect l="0" t="0" r="r" b="b"/>
                <a:pathLst>
                  <a:path w="4" h="5">
                    <a:moveTo>
                      <a:pt x="0" y="5"/>
                    </a:moveTo>
                    <a:cubicBezTo>
                      <a:pt x="2" y="4"/>
                      <a:pt x="2" y="4"/>
                      <a:pt x="2" y="4"/>
                    </a:cubicBezTo>
                    <a:cubicBezTo>
                      <a:pt x="3" y="3"/>
                      <a:pt x="3" y="2"/>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8" name="Freeform 92"/>
              <p:cNvSpPr>
                <a:spLocks/>
              </p:cNvSpPr>
              <p:nvPr/>
            </p:nvSpPr>
            <p:spPr bwMode="auto">
              <a:xfrm>
                <a:off x="3843" y="805"/>
                <a:ext cx="0" cy="5"/>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2"/>
                      <a:pt x="0" y="2"/>
                      <a:pt x="0" y="2"/>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9" name="Freeform 93"/>
              <p:cNvSpPr>
                <a:spLocks/>
              </p:cNvSpPr>
              <p:nvPr/>
            </p:nvSpPr>
            <p:spPr bwMode="auto">
              <a:xfrm>
                <a:off x="3812" y="100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0" name="Freeform 94"/>
              <p:cNvSpPr>
                <a:spLocks/>
              </p:cNvSpPr>
              <p:nvPr/>
            </p:nvSpPr>
            <p:spPr bwMode="auto">
              <a:xfrm>
                <a:off x="3327" y="1101"/>
                <a:ext cx="5" cy="2"/>
              </a:xfrm>
              <a:custGeom>
                <a:avLst/>
                <a:gdLst>
                  <a:gd name="T0" fmla="*/ 2 w 2"/>
                  <a:gd name="T1" fmla="*/ 0 h 1"/>
                  <a:gd name="T2" fmla="*/ 0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1"/>
                      <a:pt x="1" y="1"/>
                      <a:pt x="0" y="1"/>
                    </a:cubicBezTo>
                    <a:cubicBezTo>
                      <a:pt x="0" y="1"/>
                      <a:pt x="0" y="1"/>
                      <a:pt x="0" y="1"/>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1" name="Freeform 95"/>
              <p:cNvSpPr>
                <a:spLocks/>
              </p:cNvSpPr>
              <p:nvPr/>
            </p:nvSpPr>
            <p:spPr bwMode="auto">
              <a:xfrm>
                <a:off x="3812" y="100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2" name="Freeform 96"/>
              <p:cNvSpPr>
                <a:spLocks/>
              </p:cNvSpPr>
              <p:nvPr/>
            </p:nvSpPr>
            <p:spPr bwMode="auto">
              <a:xfrm>
                <a:off x="3412" y="1051"/>
                <a:ext cx="10" cy="5"/>
              </a:xfrm>
              <a:custGeom>
                <a:avLst/>
                <a:gdLst>
                  <a:gd name="T0" fmla="*/ 3 w 4"/>
                  <a:gd name="T1" fmla="*/ 2 h 2"/>
                  <a:gd name="T2" fmla="*/ 4 w 4"/>
                  <a:gd name="T3" fmla="*/ 1 h 2"/>
                  <a:gd name="T4" fmla="*/ 3 w 4"/>
                  <a:gd name="T5" fmla="*/ 2 h 2"/>
                </a:gdLst>
                <a:ahLst/>
                <a:cxnLst>
                  <a:cxn ang="0">
                    <a:pos x="T0" y="T1"/>
                  </a:cxn>
                  <a:cxn ang="0">
                    <a:pos x="T2" y="T3"/>
                  </a:cxn>
                  <a:cxn ang="0">
                    <a:pos x="T4" y="T5"/>
                  </a:cxn>
                </a:cxnLst>
                <a:rect l="0" t="0" r="r" b="b"/>
                <a:pathLst>
                  <a:path w="4" h="2">
                    <a:moveTo>
                      <a:pt x="3" y="2"/>
                    </a:moveTo>
                    <a:cubicBezTo>
                      <a:pt x="4" y="1"/>
                      <a:pt x="4" y="1"/>
                      <a:pt x="4" y="1"/>
                    </a:cubicBezTo>
                    <a:cubicBezTo>
                      <a:pt x="0" y="0"/>
                      <a:pt x="3"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3" name="Freeform 97"/>
              <p:cNvSpPr>
                <a:spLocks/>
              </p:cNvSpPr>
              <p:nvPr/>
            </p:nvSpPr>
            <p:spPr bwMode="auto">
              <a:xfrm>
                <a:off x="3422" y="105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4" name="Freeform 98"/>
              <p:cNvSpPr>
                <a:spLocks/>
              </p:cNvSpPr>
              <p:nvPr/>
            </p:nvSpPr>
            <p:spPr bwMode="auto">
              <a:xfrm>
                <a:off x="3365" y="1072"/>
                <a:ext cx="26" cy="8"/>
              </a:xfrm>
              <a:custGeom>
                <a:avLst/>
                <a:gdLst>
                  <a:gd name="T0" fmla="*/ 0 w 11"/>
                  <a:gd name="T1" fmla="*/ 1 h 3"/>
                  <a:gd name="T2" fmla="*/ 5 w 11"/>
                  <a:gd name="T3" fmla="*/ 2 h 3"/>
                  <a:gd name="T4" fmla="*/ 4 w 11"/>
                  <a:gd name="T5" fmla="*/ 3 h 3"/>
                  <a:gd name="T6" fmla="*/ 5 w 11"/>
                  <a:gd name="T7" fmla="*/ 2 h 3"/>
                  <a:gd name="T8" fmla="*/ 6 w 11"/>
                  <a:gd name="T9" fmla="*/ 2 h 3"/>
                  <a:gd name="T10" fmla="*/ 9 w 11"/>
                  <a:gd name="T11" fmla="*/ 1 h 3"/>
                  <a:gd name="T12" fmla="*/ 0 w 11"/>
                  <a:gd name="T13" fmla="*/ 0 h 3"/>
                  <a:gd name="T14" fmla="*/ 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0" y="1"/>
                    </a:moveTo>
                    <a:cubicBezTo>
                      <a:pt x="2" y="1"/>
                      <a:pt x="3" y="2"/>
                      <a:pt x="5" y="2"/>
                    </a:cubicBezTo>
                    <a:cubicBezTo>
                      <a:pt x="4" y="3"/>
                      <a:pt x="4" y="3"/>
                      <a:pt x="4" y="3"/>
                    </a:cubicBezTo>
                    <a:cubicBezTo>
                      <a:pt x="4" y="2"/>
                      <a:pt x="5" y="2"/>
                      <a:pt x="5" y="2"/>
                    </a:cubicBezTo>
                    <a:cubicBezTo>
                      <a:pt x="11" y="3"/>
                      <a:pt x="7" y="2"/>
                      <a:pt x="6" y="2"/>
                    </a:cubicBezTo>
                    <a:cubicBezTo>
                      <a:pt x="7" y="1"/>
                      <a:pt x="8" y="1"/>
                      <a:pt x="9" y="1"/>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5" name="Freeform 99"/>
              <p:cNvSpPr>
                <a:spLocks/>
              </p:cNvSpPr>
              <p:nvPr/>
            </p:nvSpPr>
            <p:spPr bwMode="auto">
              <a:xfrm>
                <a:off x="3907" y="878"/>
                <a:ext cx="11" cy="17"/>
              </a:xfrm>
              <a:custGeom>
                <a:avLst/>
                <a:gdLst>
                  <a:gd name="T0" fmla="*/ 2 w 5"/>
                  <a:gd name="T1" fmla="*/ 0 h 7"/>
                  <a:gd name="T2" fmla="*/ 0 w 5"/>
                  <a:gd name="T3" fmla="*/ 5 h 7"/>
                  <a:gd name="T4" fmla="*/ 2 w 5"/>
                  <a:gd name="T5" fmla="*/ 6 h 7"/>
                  <a:gd name="T6" fmla="*/ 5 w 5"/>
                  <a:gd name="T7" fmla="*/ 4 h 7"/>
                  <a:gd name="T8" fmla="*/ 2 w 5"/>
                  <a:gd name="T9" fmla="*/ 0 h 7"/>
                </a:gdLst>
                <a:ahLst/>
                <a:cxnLst>
                  <a:cxn ang="0">
                    <a:pos x="T0" y="T1"/>
                  </a:cxn>
                  <a:cxn ang="0">
                    <a:pos x="T2" y="T3"/>
                  </a:cxn>
                  <a:cxn ang="0">
                    <a:pos x="T4" y="T5"/>
                  </a:cxn>
                  <a:cxn ang="0">
                    <a:pos x="T6" y="T7"/>
                  </a:cxn>
                  <a:cxn ang="0">
                    <a:pos x="T8" y="T9"/>
                  </a:cxn>
                </a:cxnLst>
                <a:rect l="0" t="0" r="r" b="b"/>
                <a:pathLst>
                  <a:path w="5" h="7">
                    <a:moveTo>
                      <a:pt x="2" y="0"/>
                    </a:moveTo>
                    <a:cubicBezTo>
                      <a:pt x="0" y="5"/>
                      <a:pt x="0" y="5"/>
                      <a:pt x="0" y="5"/>
                    </a:cubicBezTo>
                    <a:cubicBezTo>
                      <a:pt x="0" y="6"/>
                      <a:pt x="2" y="7"/>
                      <a:pt x="2" y="6"/>
                    </a:cubicBezTo>
                    <a:cubicBezTo>
                      <a:pt x="5" y="4"/>
                      <a:pt x="5" y="4"/>
                      <a:pt x="5" y="4"/>
                    </a:cubicBezTo>
                    <a:cubicBezTo>
                      <a:pt x="3"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6" name="Freeform 100"/>
              <p:cNvSpPr>
                <a:spLocks/>
              </p:cNvSpPr>
              <p:nvPr/>
            </p:nvSpPr>
            <p:spPr bwMode="auto">
              <a:xfrm>
                <a:off x="3386" y="1075"/>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7" name="Freeform 101"/>
              <p:cNvSpPr>
                <a:spLocks/>
              </p:cNvSpPr>
              <p:nvPr/>
            </p:nvSpPr>
            <p:spPr bwMode="auto">
              <a:xfrm>
                <a:off x="5709" y="23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8" name="Freeform 102"/>
              <p:cNvSpPr>
                <a:spLocks/>
              </p:cNvSpPr>
              <p:nvPr/>
            </p:nvSpPr>
            <p:spPr bwMode="auto">
              <a:xfrm>
                <a:off x="3202" y="12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9" name="Freeform 103"/>
              <p:cNvSpPr>
                <a:spLocks/>
              </p:cNvSpPr>
              <p:nvPr/>
            </p:nvSpPr>
            <p:spPr bwMode="auto">
              <a:xfrm>
                <a:off x="72" y="2343"/>
                <a:ext cx="12" cy="10"/>
              </a:xfrm>
              <a:custGeom>
                <a:avLst/>
                <a:gdLst>
                  <a:gd name="T0" fmla="*/ 1 w 5"/>
                  <a:gd name="T1" fmla="*/ 0 h 4"/>
                  <a:gd name="T2" fmla="*/ 0 w 5"/>
                  <a:gd name="T3" fmla="*/ 2 h 4"/>
                  <a:gd name="T4" fmla="*/ 5 w 5"/>
                  <a:gd name="T5" fmla="*/ 4 h 4"/>
                  <a:gd name="T6" fmla="*/ 1 w 5"/>
                  <a:gd name="T7" fmla="*/ 0 h 4"/>
                </a:gdLst>
                <a:ahLst/>
                <a:cxnLst>
                  <a:cxn ang="0">
                    <a:pos x="T0" y="T1"/>
                  </a:cxn>
                  <a:cxn ang="0">
                    <a:pos x="T2" y="T3"/>
                  </a:cxn>
                  <a:cxn ang="0">
                    <a:pos x="T4" y="T5"/>
                  </a:cxn>
                  <a:cxn ang="0">
                    <a:pos x="T6" y="T7"/>
                  </a:cxn>
                </a:cxnLst>
                <a:rect l="0" t="0" r="r" b="b"/>
                <a:pathLst>
                  <a:path w="5" h="4">
                    <a:moveTo>
                      <a:pt x="1" y="0"/>
                    </a:moveTo>
                    <a:cubicBezTo>
                      <a:pt x="0" y="2"/>
                      <a:pt x="0" y="2"/>
                      <a:pt x="0" y="2"/>
                    </a:cubicBezTo>
                    <a:cubicBezTo>
                      <a:pt x="5" y="4"/>
                      <a:pt x="5" y="4"/>
                      <a:pt x="5" y="4"/>
                    </a:cubicBezTo>
                    <a:cubicBezTo>
                      <a:pt x="5" y="2"/>
                      <a:pt x="5"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0" name="Freeform 104"/>
              <p:cNvSpPr>
                <a:spLocks/>
              </p:cNvSpPr>
              <p:nvPr/>
            </p:nvSpPr>
            <p:spPr bwMode="auto">
              <a:xfrm>
                <a:off x="131" y="17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1" name="Freeform 105"/>
              <p:cNvSpPr>
                <a:spLocks/>
              </p:cNvSpPr>
              <p:nvPr/>
            </p:nvSpPr>
            <p:spPr bwMode="auto">
              <a:xfrm>
                <a:off x="77" y="2350"/>
                <a:ext cx="38" cy="26"/>
              </a:xfrm>
              <a:custGeom>
                <a:avLst/>
                <a:gdLst>
                  <a:gd name="T0" fmla="*/ 15 w 16"/>
                  <a:gd name="T1" fmla="*/ 1 h 11"/>
                  <a:gd name="T2" fmla="*/ 13 w 16"/>
                  <a:gd name="T3" fmla="*/ 0 h 11"/>
                  <a:gd name="T4" fmla="*/ 5 w 16"/>
                  <a:gd name="T5" fmla="*/ 0 h 11"/>
                  <a:gd name="T6" fmla="*/ 5 w 16"/>
                  <a:gd name="T7" fmla="*/ 2 h 11"/>
                  <a:gd name="T8" fmla="*/ 3 w 16"/>
                  <a:gd name="T9" fmla="*/ 1 h 11"/>
                  <a:gd name="T10" fmla="*/ 6 w 16"/>
                  <a:gd name="T11" fmla="*/ 5 h 11"/>
                  <a:gd name="T12" fmla="*/ 0 w 16"/>
                  <a:gd name="T13" fmla="*/ 7 h 11"/>
                  <a:gd name="T14" fmla="*/ 6 w 16"/>
                  <a:gd name="T15" fmla="*/ 9 h 11"/>
                  <a:gd name="T16" fmla="*/ 7 w 16"/>
                  <a:gd name="T17" fmla="*/ 11 h 11"/>
                  <a:gd name="T18" fmla="*/ 8 w 16"/>
                  <a:gd name="T19" fmla="*/ 10 h 11"/>
                  <a:gd name="T20" fmla="*/ 9 w 16"/>
                  <a:gd name="T21" fmla="*/ 9 h 11"/>
                  <a:gd name="T22" fmla="*/ 13 w 16"/>
                  <a:gd name="T23" fmla="*/ 6 h 11"/>
                  <a:gd name="T24" fmla="*/ 16 w 16"/>
                  <a:gd name="T25" fmla="*/ 7 h 11"/>
                  <a:gd name="T26" fmla="*/ 13 w 16"/>
                  <a:gd name="T27" fmla="*/ 2 h 11"/>
                  <a:gd name="T28" fmla="*/ 15 w 16"/>
                  <a:gd name="T29" fmla="*/ 2 h 11"/>
                  <a:gd name="T30" fmla="*/ 15 w 16"/>
                  <a:gd name="T3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1">
                    <a:moveTo>
                      <a:pt x="15" y="1"/>
                    </a:moveTo>
                    <a:cubicBezTo>
                      <a:pt x="13" y="0"/>
                      <a:pt x="13" y="0"/>
                      <a:pt x="13" y="0"/>
                    </a:cubicBezTo>
                    <a:cubicBezTo>
                      <a:pt x="5" y="0"/>
                      <a:pt x="5" y="0"/>
                      <a:pt x="5" y="0"/>
                    </a:cubicBezTo>
                    <a:cubicBezTo>
                      <a:pt x="5" y="2"/>
                      <a:pt x="5" y="2"/>
                      <a:pt x="5" y="2"/>
                    </a:cubicBezTo>
                    <a:cubicBezTo>
                      <a:pt x="3" y="1"/>
                      <a:pt x="3" y="1"/>
                      <a:pt x="3" y="1"/>
                    </a:cubicBezTo>
                    <a:cubicBezTo>
                      <a:pt x="3" y="3"/>
                      <a:pt x="2" y="6"/>
                      <a:pt x="6" y="5"/>
                    </a:cubicBezTo>
                    <a:cubicBezTo>
                      <a:pt x="0" y="7"/>
                      <a:pt x="0" y="7"/>
                      <a:pt x="0" y="7"/>
                    </a:cubicBezTo>
                    <a:cubicBezTo>
                      <a:pt x="3" y="8"/>
                      <a:pt x="5" y="9"/>
                      <a:pt x="6" y="9"/>
                    </a:cubicBezTo>
                    <a:cubicBezTo>
                      <a:pt x="6" y="10"/>
                      <a:pt x="7" y="10"/>
                      <a:pt x="7" y="11"/>
                    </a:cubicBezTo>
                    <a:cubicBezTo>
                      <a:pt x="8" y="10"/>
                      <a:pt x="8" y="10"/>
                      <a:pt x="8" y="10"/>
                    </a:cubicBezTo>
                    <a:cubicBezTo>
                      <a:pt x="14" y="11"/>
                      <a:pt x="12" y="10"/>
                      <a:pt x="9" y="9"/>
                    </a:cubicBezTo>
                    <a:cubicBezTo>
                      <a:pt x="13" y="6"/>
                      <a:pt x="13" y="6"/>
                      <a:pt x="13" y="6"/>
                    </a:cubicBezTo>
                    <a:cubicBezTo>
                      <a:pt x="16" y="7"/>
                      <a:pt x="16" y="7"/>
                      <a:pt x="16" y="7"/>
                    </a:cubicBezTo>
                    <a:cubicBezTo>
                      <a:pt x="13" y="2"/>
                      <a:pt x="13" y="2"/>
                      <a:pt x="13" y="2"/>
                    </a:cubicBezTo>
                    <a:cubicBezTo>
                      <a:pt x="15" y="2"/>
                      <a:pt x="15" y="2"/>
                      <a:pt x="15" y="2"/>
                    </a:cubicBezTo>
                    <a:cubicBezTo>
                      <a:pt x="15" y="1"/>
                      <a:pt x="15"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2" name="Freeform 106"/>
              <p:cNvSpPr>
                <a:spLocks/>
              </p:cNvSpPr>
              <p:nvPr/>
            </p:nvSpPr>
            <p:spPr bwMode="auto">
              <a:xfrm>
                <a:off x="3202" y="1269"/>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0"/>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3" name="Freeform 107"/>
              <p:cNvSpPr>
                <a:spLocks/>
              </p:cNvSpPr>
              <p:nvPr/>
            </p:nvSpPr>
            <p:spPr bwMode="auto">
              <a:xfrm>
                <a:off x="524" y="2989"/>
                <a:ext cx="9" cy="7"/>
              </a:xfrm>
              <a:custGeom>
                <a:avLst/>
                <a:gdLst>
                  <a:gd name="T0" fmla="*/ 0 w 4"/>
                  <a:gd name="T1" fmla="*/ 2 h 3"/>
                  <a:gd name="T2" fmla="*/ 4 w 4"/>
                  <a:gd name="T3" fmla="*/ 0 h 3"/>
                  <a:gd name="T4" fmla="*/ 2 w 4"/>
                  <a:gd name="T5" fmla="*/ 1 h 3"/>
                  <a:gd name="T6" fmla="*/ 0 w 4"/>
                  <a:gd name="T7" fmla="*/ 2 h 3"/>
                </a:gdLst>
                <a:ahLst/>
                <a:cxnLst>
                  <a:cxn ang="0">
                    <a:pos x="T0" y="T1"/>
                  </a:cxn>
                  <a:cxn ang="0">
                    <a:pos x="T2" y="T3"/>
                  </a:cxn>
                  <a:cxn ang="0">
                    <a:pos x="T4" y="T5"/>
                  </a:cxn>
                  <a:cxn ang="0">
                    <a:pos x="T6" y="T7"/>
                  </a:cxn>
                </a:cxnLst>
                <a:rect l="0" t="0" r="r" b="b"/>
                <a:pathLst>
                  <a:path w="4" h="3">
                    <a:moveTo>
                      <a:pt x="0" y="2"/>
                    </a:moveTo>
                    <a:cubicBezTo>
                      <a:pt x="0" y="3"/>
                      <a:pt x="4" y="0"/>
                      <a:pt x="4" y="0"/>
                    </a:cubicBezTo>
                    <a:cubicBezTo>
                      <a:pt x="2" y="1"/>
                      <a:pt x="2" y="1"/>
                      <a:pt x="2" y="1"/>
                    </a:cubicBezTo>
                    <a:cubicBezTo>
                      <a:pt x="1" y="1"/>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4" name="Freeform 108"/>
              <p:cNvSpPr>
                <a:spLocks/>
              </p:cNvSpPr>
              <p:nvPr/>
            </p:nvSpPr>
            <p:spPr bwMode="auto">
              <a:xfrm>
                <a:off x="1688" y="3467"/>
                <a:ext cx="7" cy="3"/>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0"/>
                      <a:pt x="3"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5" name="Freeform 109"/>
              <p:cNvSpPr>
                <a:spLocks/>
              </p:cNvSpPr>
              <p:nvPr/>
            </p:nvSpPr>
            <p:spPr bwMode="auto">
              <a:xfrm>
                <a:off x="902" y="3167"/>
                <a:ext cx="36" cy="9"/>
              </a:xfrm>
              <a:custGeom>
                <a:avLst/>
                <a:gdLst>
                  <a:gd name="T0" fmla="*/ 12 w 15"/>
                  <a:gd name="T1" fmla="*/ 3 h 4"/>
                  <a:gd name="T2" fmla="*/ 15 w 15"/>
                  <a:gd name="T3" fmla="*/ 3 h 4"/>
                  <a:gd name="T4" fmla="*/ 11 w 15"/>
                  <a:gd name="T5" fmla="*/ 0 h 4"/>
                  <a:gd name="T6" fmla="*/ 12 w 15"/>
                  <a:gd name="T7" fmla="*/ 3 h 4"/>
                  <a:gd name="T8" fmla="*/ 12 w 15"/>
                  <a:gd name="T9" fmla="*/ 3 h 4"/>
                </a:gdLst>
                <a:ahLst/>
                <a:cxnLst>
                  <a:cxn ang="0">
                    <a:pos x="T0" y="T1"/>
                  </a:cxn>
                  <a:cxn ang="0">
                    <a:pos x="T2" y="T3"/>
                  </a:cxn>
                  <a:cxn ang="0">
                    <a:pos x="T4" y="T5"/>
                  </a:cxn>
                  <a:cxn ang="0">
                    <a:pos x="T6" y="T7"/>
                  </a:cxn>
                  <a:cxn ang="0">
                    <a:pos x="T8" y="T9"/>
                  </a:cxn>
                </a:cxnLst>
                <a:rect l="0" t="0" r="r" b="b"/>
                <a:pathLst>
                  <a:path w="15" h="4">
                    <a:moveTo>
                      <a:pt x="12" y="3"/>
                    </a:moveTo>
                    <a:cubicBezTo>
                      <a:pt x="13" y="3"/>
                      <a:pt x="14" y="3"/>
                      <a:pt x="15" y="3"/>
                    </a:cubicBezTo>
                    <a:cubicBezTo>
                      <a:pt x="11" y="0"/>
                      <a:pt x="11" y="0"/>
                      <a:pt x="11" y="0"/>
                    </a:cubicBezTo>
                    <a:cubicBezTo>
                      <a:pt x="12" y="1"/>
                      <a:pt x="0" y="4"/>
                      <a:pt x="12" y="3"/>
                    </a:cubicBezTo>
                    <a:cubicBezTo>
                      <a:pt x="12" y="3"/>
                      <a:pt x="12" y="3"/>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6" name="Freeform 110"/>
              <p:cNvSpPr>
                <a:spLocks/>
              </p:cNvSpPr>
              <p:nvPr/>
            </p:nvSpPr>
            <p:spPr bwMode="auto">
              <a:xfrm>
                <a:off x="2719" y="869"/>
                <a:ext cx="2" cy="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7" name="Freeform 111"/>
              <p:cNvSpPr>
                <a:spLocks/>
              </p:cNvSpPr>
              <p:nvPr/>
            </p:nvSpPr>
            <p:spPr bwMode="auto">
              <a:xfrm>
                <a:off x="2537" y="1373"/>
                <a:ext cx="14" cy="9"/>
              </a:xfrm>
              <a:custGeom>
                <a:avLst/>
                <a:gdLst>
                  <a:gd name="T0" fmla="*/ 2 w 6"/>
                  <a:gd name="T1" fmla="*/ 4 h 4"/>
                  <a:gd name="T2" fmla="*/ 6 w 6"/>
                  <a:gd name="T3" fmla="*/ 2 h 4"/>
                  <a:gd name="T4" fmla="*/ 2 w 6"/>
                  <a:gd name="T5" fmla="*/ 4 h 4"/>
                  <a:gd name="T6" fmla="*/ 2 w 6"/>
                  <a:gd name="T7" fmla="*/ 3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4" y="3"/>
                      <a:pt x="6" y="2"/>
                    </a:cubicBezTo>
                    <a:cubicBezTo>
                      <a:pt x="6" y="0"/>
                      <a:pt x="0" y="4"/>
                      <a:pt x="2" y="4"/>
                    </a:cubicBezTo>
                    <a:cubicBezTo>
                      <a:pt x="2" y="4"/>
                      <a:pt x="2" y="4"/>
                      <a:pt x="2" y="3"/>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8" name="Freeform 112"/>
              <p:cNvSpPr>
                <a:spLocks/>
              </p:cNvSpPr>
              <p:nvPr/>
            </p:nvSpPr>
            <p:spPr bwMode="auto">
              <a:xfrm>
                <a:off x="3247" y="1219"/>
                <a:ext cx="2" cy="3"/>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0"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9" name="Freeform 113"/>
              <p:cNvSpPr>
                <a:spLocks/>
              </p:cNvSpPr>
              <p:nvPr/>
            </p:nvSpPr>
            <p:spPr bwMode="auto">
              <a:xfrm>
                <a:off x="959" y="3247"/>
                <a:ext cx="7" cy="5"/>
              </a:xfrm>
              <a:custGeom>
                <a:avLst/>
                <a:gdLst>
                  <a:gd name="T0" fmla="*/ 3 w 3"/>
                  <a:gd name="T1" fmla="*/ 0 h 2"/>
                  <a:gd name="T2" fmla="*/ 0 w 3"/>
                  <a:gd name="T3" fmla="*/ 2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1" y="1"/>
                      <a:pt x="0" y="2"/>
                    </a:cubicBezTo>
                    <a:cubicBezTo>
                      <a:pt x="0" y="2"/>
                      <a:pt x="0" y="2"/>
                      <a:pt x="0" y="2"/>
                    </a:cubicBezTo>
                    <a:cubicBezTo>
                      <a:pt x="1"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0" name="Freeform 114"/>
              <p:cNvSpPr>
                <a:spLocks/>
              </p:cNvSpPr>
              <p:nvPr/>
            </p:nvSpPr>
            <p:spPr bwMode="auto">
              <a:xfrm>
                <a:off x="2551" y="1378"/>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1" name="Freeform 115"/>
              <p:cNvSpPr>
                <a:spLocks/>
              </p:cNvSpPr>
              <p:nvPr/>
            </p:nvSpPr>
            <p:spPr bwMode="auto">
              <a:xfrm>
                <a:off x="2755" y="1096"/>
                <a:ext cx="9" cy="7"/>
              </a:xfrm>
              <a:custGeom>
                <a:avLst/>
                <a:gdLst>
                  <a:gd name="T0" fmla="*/ 4 w 4"/>
                  <a:gd name="T1" fmla="*/ 2 h 3"/>
                  <a:gd name="T2" fmla="*/ 1 w 4"/>
                  <a:gd name="T3" fmla="*/ 1 h 3"/>
                  <a:gd name="T4" fmla="*/ 3 w 4"/>
                  <a:gd name="T5" fmla="*/ 3 h 3"/>
                  <a:gd name="T6" fmla="*/ 4 w 4"/>
                  <a:gd name="T7" fmla="*/ 2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3" y="2"/>
                      <a:pt x="2" y="1"/>
                      <a:pt x="1" y="1"/>
                    </a:cubicBezTo>
                    <a:cubicBezTo>
                      <a:pt x="0" y="0"/>
                      <a:pt x="2" y="2"/>
                      <a:pt x="3" y="3"/>
                    </a:cubicBezTo>
                    <a:cubicBezTo>
                      <a:pt x="4" y="2"/>
                      <a:pt x="4" y="2"/>
                      <a:pt x="4" y="2"/>
                    </a:cubicBezTo>
                    <a:cubicBezTo>
                      <a:pt x="4"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2" name="Freeform 116"/>
              <p:cNvSpPr>
                <a:spLocks/>
              </p:cNvSpPr>
              <p:nvPr/>
            </p:nvSpPr>
            <p:spPr bwMode="auto">
              <a:xfrm>
                <a:off x="519" y="1453"/>
                <a:ext cx="3" cy="3"/>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0"/>
                      <a:pt x="0" y="0"/>
                    </a:cubicBezTo>
                    <a:cubicBezTo>
                      <a:pt x="0" y="0"/>
                      <a:pt x="0" y="0"/>
                      <a:pt x="0" y="0"/>
                    </a:cubicBezTo>
                    <a:cubicBezTo>
                      <a:pt x="1" y="1"/>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3" name="Freeform 117"/>
              <p:cNvSpPr>
                <a:spLocks/>
              </p:cNvSpPr>
              <p:nvPr/>
            </p:nvSpPr>
            <p:spPr bwMode="auto">
              <a:xfrm>
                <a:off x="363" y="9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4" name="Freeform 118"/>
              <p:cNvSpPr>
                <a:spLocks/>
              </p:cNvSpPr>
              <p:nvPr/>
            </p:nvSpPr>
            <p:spPr bwMode="auto">
              <a:xfrm>
                <a:off x="406" y="852"/>
                <a:ext cx="4" cy="7"/>
              </a:xfrm>
              <a:custGeom>
                <a:avLst/>
                <a:gdLst>
                  <a:gd name="T0" fmla="*/ 2 w 2"/>
                  <a:gd name="T1" fmla="*/ 2 h 3"/>
                  <a:gd name="T2" fmla="*/ 1 w 2"/>
                  <a:gd name="T3" fmla="*/ 1 h 3"/>
                  <a:gd name="T4" fmla="*/ 0 w 2"/>
                  <a:gd name="T5" fmla="*/ 3 h 3"/>
                  <a:gd name="T6" fmla="*/ 1 w 2"/>
                  <a:gd name="T7" fmla="*/ 3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1" y="1"/>
                      <a:pt x="1" y="1"/>
                      <a:pt x="1" y="1"/>
                    </a:cubicBezTo>
                    <a:cubicBezTo>
                      <a:pt x="1" y="0"/>
                      <a:pt x="0" y="2"/>
                      <a:pt x="0" y="3"/>
                    </a:cubicBezTo>
                    <a:cubicBezTo>
                      <a:pt x="1" y="3"/>
                      <a:pt x="1" y="3"/>
                      <a:pt x="1" y="3"/>
                    </a:cubicBezTo>
                    <a:cubicBezTo>
                      <a:pt x="2" y="3"/>
                      <a:pt x="2"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5" name="Freeform 119"/>
              <p:cNvSpPr>
                <a:spLocks/>
              </p:cNvSpPr>
              <p:nvPr/>
            </p:nvSpPr>
            <p:spPr bwMode="auto">
              <a:xfrm>
                <a:off x="5496" y="2530"/>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6" name="Freeform 120"/>
              <p:cNvSpPr>
                <a:spLocks/>
              </p:cNvSpPr>
              <p:nvPr/>
            </p:nvSpPr>
            <p:spPr bwMode="auto">
              <a:xfrm>
                <a:off x="3649" y="1077"/>
                <a:ext cx="2" cy="3"/>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1"/>
                      <a:pt x="1" y="0"/>
                    </a:cubicBezTo>
                    <a:cubicBezTo>
                      <a:pt x="1" y="0"/>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7" name="Freeform 121"/>
              <p:cNvSpPr>
                <a:spLocks/>
              </p:cNvSpPr>
              <p:nvPr/>
            </p:nvSpPr>
            <p:spPr bwMode="auto">
              <a:xfrm>
                <a:off x="5108" y="2746"/>
                <a:ext cx="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8" name="Freeform 122"/>
              <p:cNvSpPr>
                <a:spLocks/>
              </p:cNvSpPr>
              <p:nvPr/>
            </p:nvSpPr>
            <p:spPr bwMode="auto">
              <a:xfrm>
                <a:off x="5598" y="2611"/>
                <a:ext cx="2" cy="2"/>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1"/>
                    </a:cubicBezTo>
                    <a:cubicBezTo>
                      <a:pt x="1" y="0"/>
                      <a:pt x="1" y="0"/>
                      <a:pt x="1"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9" name="Freeform 123"/>
              <p:cNvSpPr>
                <a:spLocks/>
              </p:cNvSpPr>
              <p:nvPr/>
            </p:nvSpPr>
            <p:spPr bwMode="auto">
              <a:xfrm>
                <a:off x="5191" y="2800"/>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0" name="Freeform 124"/>
              <p:cNvSpPr>
                <a:spLocks/>
              </p:cNvSpPr>
              <p:nvPr/>
            </p:nvSpPr>
            <p:spPr bwMode="auto">
              <a:xfrm>
                <a:off x="3663" y="781"/>
                <a:ext cx="16" cy="5"/>
              </a:xfrm>
              <a:custGeom>
                <a:avLst/>
                <a:gdLst>
                  <a:gd name="T0" fmla="*/ 0 w 7"/>
                  <a:gd name="T1" fmla="*/ 0 h 2"/>
                  <a:gd name="T2" fmla="*/ 1 w 7"/>
                  <a:gd name="T3" fmla="*/ 1 h 2"/>
                  <a:gd name="T4" fmla="*/ 0 w 7"/>
                  <a:gd name="T5" fmla="*/ 0 h 2"/>
                </a:gdLst>
                <a:ahLst/>
                <a:cxnLst>
                  <a:cxn ang="0">
                    <a:pos x="T0" y="T1"/>
                  </a:cxn>
                  <a:cxn ang="0">
                    <a:pos x="T2" y="T3"/>
                  </a:cxn>
                  <a:cxn ang="0">
                    <a:pos x="T4" y="T5"/>
                  </a:cxn>
                </a:cxnLst>
                <a:rect l="0" t="0" r="r" b="b"/>
                <a:pathLst>
                  <a:path w="7" h="2">
                    <a:moveTo>
                      <a:pt x="0" y="0"/>
                    </a:moveTo>
                    <a:cubicBezTo>
                      <a:pt x="0" y="1"/>
                      <a:pt x="1" y="1"/>
                      <a:pt x="1" y="1"/>
                    </a:cubicBezTo>
                    <a:cubicBezTo>
                      <a:pt x="0" y="2"/>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1" name="Freeform 125"/>
              <p:cNvSpPr>
                <a:spLocks/>
              </p:cNvSpPr>
              <p:nvPr/>
            </p:nvSpPr>
            <p:spPr bwMode="auto">
              <a:xfrm>
                <a:off x="2556" y="1241"/>
                <a:ext cx="7" cy="7"/>
              </a:xfrm>
              <a:custGeom>
                <a:avLst/>
                <a:gdLst>
                  <a:gd name="T0" fmla="*/ 2 w 3"/>
                  <a:gd name="T1" fmla="*/ 0 h 3"/>
                  <a:gd name="T2" fmla="*/ 0 w 3"/>
                  <a:gd name="T3" fmla="*/ 2 h 3"/>
                  <a:gd name="T4" fmla="*/ 1 w 3"/>
                  <a:gd name="T5" fmla="*/ 3 h 3"/>
                  <a:gd name="T6" fmla="*/ 2 w 3"/>
                  <a:gd name="T7" fmla="*/ 3 h 3"/>
                  <a:gd name="T8" fmla="*/ 3 w 3"/>
                  <a:gd name="T9" fmla="*/ 2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0"/>
                      <a:pt x="1" y="1"/>
                      <a:pt x="0" y="2"/>
                    </a:cubicBezTo>
                    <a:cubicBezTo>
                      <a:pt x="1" y="3"/>
                      <a:pt x="1" y="3"/>
                      <a:pt x="1" y="3"/>
                    </a:cubicBezTo>
                    <a:cubicBezTo>
                      <a:pt x="1" y="3"/>
                      <a:pt x="1" y="3"/>
                      <a:pt x="2" y="3"/>
                    </a:cubicBezTo>
                    <a:cubicBezTo>
                      <a:pt x="2" y="3"/>
                      <a:pt x="3" y="3"/>
                      <a:pt x="3" y="2"/>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2" name="Freeform 126"/>
              <p:cNvSpPr>
                <a:spLocks/>
              </p:cNvSpPr>
              <p:nvPr/>
            </p:nvSpPr>
            <p:spPr bwMode="auto">
              <a:xfrm>
                <a:off x="1785" y="3399"/>
                <a:ext cx="54" cy="12"/>
              </a:xfrm>
              <a:custGeom>
                <a:avLst/>
                <a:gdLst>
                  <a:gd name="T0" fmla="*/ 23 w 23"/>
                  <a:gd name="T1" fmla="*/ 1 h 5"/>
                  <a:gd name="T2" fmla="*/ 16 w 23"/>
                  <a:gd name="T3" fmla="*/ 1 h 5"/>
                  <a:gd name="T4" fmla="*/ 15 w 23"/>
                  <a:gd name="T5" fmla="*/ 0 h 5"/>
                  <a:gd name="T6" fmla="*/ 0 w 23"/>
                  <a:gd name="T7" fmla="*/ 5 h 5"/>
                  <a:gd name="T8" fmla="*/ 7 w 23"/>
                  <a:gd name="T9" fmla="*/ 4 h 5"/>
                  <a:gd name="T10" fmla="*/ 23 w 23"/>
                  <a:gd name="T11" fmla="*/ 1 h 5"/>
                </a:gdLst>
                <a:ahLst/>
                <a:cxnLst>
                  <a:cxn ang="0">
                    <a:pos x="T0" y="T1"/>
                  </a:cxn>
                  <a:cxn ang="0">
                    <a:pos x="T2" y="T3"/>
                  </a:cxn>
                  <a:cxn ang="0">
                    <a:pos x="T4" y="T5"/>
                  </a:cxn>
                  <a:cxn ang="0">
                    <a:pos x="T6" y="T7"/>
                  </a:cxn>
                  <a:cxn ang="0">
                    <a:pos x="T8" y="T9"/>
                  </a:cxn>
                  <a:cxn ang="0">
                    <a:pos x="T10" y="T11"/>
                  </a:cxn>
                </a:cxnLst>
                <a:rect l="0" t="0" r="r" b="b"/>
                <a:pathLst>
                  <a:path w="23" h="5">
                    <a:moveTo>
                      <a:pt x="23" y="1"/>
                    </a:moveTo>
                    <a:cubicBezTo>
                      <a:pt x="21" y="1"/>
                      <a:pt x="18" y="1"/>
                      <a:pt x="16" y="1"/>
                    </a:cubicBezTo>
                    <a:cubicBezTo>
                      <a:pt x="15" y="0"/>
                      <a:pt x="15" y="0"/>
                      <a:pt x="15" y="0"/>
                    </a:cubicBezTo>
                    <a:cubicBezTo>
                      <a:pt x="11" y="2"/>
                      <a:pt x="3" y="4"/>
                      <a:pt x="0" y="5"/>
                    </a:cubicBezTo>
                    <a:cubicBezTo>
                      <a:pt x="7" y="4"/>
                      <a:pt x="7" y="4"/>
                      <a:pt x="7" y="4"/>
                    </a:cubicBezTo>
                    <a:cubicBezTo>
                      <a:pt x="11" y="4"/>
                      <a:pt x="16"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3" name="Freeform 127"/>
              <p:cNvSpPr>
                <a:spLocks/>
              </p:cNvSpPr>
              <p:nvPr/>
            </p:nvSpPr>
            <p:spPr bwMode="auto">
              <a:xfrm>
                <a:off x="5553" y="2478"/>
                <a:ext cx="12" cy="3"/>
              </a:xfrm>
              <a:custGeom>
                <a:avLst/>
                <a:gdLst>
                  <a:gd name="T0" fmla="*/ 5 w 5"/>
                  <a:gd name="T1" fmla="*/ 0 h 1"/>
                  <a:gd name="T2" fmla="*/ 0 w 5"/>
                  <a:gd name="T3" fmla="*/ 0 h 1"/>
                  <a:gd name="T4" fmla="*/ 5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4" y="0"/>
                      <a:pt x="3" y="0"/>
                      <a:pt x="0" y="0"/>
                    </a:cubicBezTo>
                    <a:cubicBezTo>
                      <a:pt x="1" y="0"/>
                      <a:pt x="4" y="1"/>
                      <a:pt x="5" y="1"/>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4" name="Freeform 128"/>
              <p:cNvSpPr>
                <a:spLocks/>
              </p:cNvSpPr>
              <p:nvPr/>
            </p:nvSpPr>
            <p:spPr bwMode="auto">
              <a:xfrm>
                <a:off x="1011" y="3538"/>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5" name="Freeform 129"/>
              <p:cNvSpPr>
                <a:spLocks/>
              </p:cNvSpPr>
              <p:nvPr/>
            </p:nvSpPr>
            <p:spPr bwMode="auto">
              <a:xfrm>
                <a:off x="952" y="3356"/>
                <a:ext cx="10" cy="7"/>
              </a:xfrm>
              <a:custGeom>
                <a:avLst/>
                <a:gdLst>
                  <a:gd name="T0" fmla="*/ 3 w 4"/>
                  <a:gd name="T1" fmla="*/ 2 h 3"/>
                  <a:gd name="T2" fmla="*/ 1 w 4"/>
                  <a:gd name="T3" fmla="*/ 0 h 3"/>
                  <a:gd name="T4" fmla="*/ 0 w 4"/>
                  <a:gd name="T5" fmla="*/ 1 h 3"/>
                  <a:gd name="T6" fmla="*/ 4 w 4"/>
                  <a:gd name="T7" fmla="*/ 3 h 3"/>
                  <a:gd name="T8" fmla="*/ 3 w 4"/>
                  <a:gd name="T9" fmla="*/ 2 h 3"/>
                </a:gdLst>
                <a:ahLst/>
                <a:cxnLst>
                  <a:cxn ang="0">
                    <a:pos x="T0" y="T1"/>
                  </a:cxn>
                  <a:cxn ang="0">
                    <a:pos x="T2" y="T3"/>
                  </a:cxn>
                  <a:cxn ang="0">
                    <a:pos x="T4" y="T5"/>
                  </a:cxn>
                  <a:cxn ang="0">
                    <a:pos x="T6" y="T7"/>
                  </a:cxn>
                  <a:cxn ang="0">
                    <a:pos x="T8" y="T9"/>
                  </a:cxn>
                </a:cxnLst>
                <a:rect l="0" t="0" r="r" b="b"/>
                <a:pathLst>
                  <a:path w="4" h="3">
                    <a:moveTo>
                      <a:pt x="3" y="2"/>
                    </a:moveTo>
                    <a:cubicBezTo>
                      <a:pt x="2" y="1"/>
                      <a:pt x="1" y="1"/>
                      <a:pt x="1" y="0"/>
                    </a:cubicBezTo>
                    <a:cubicBezTo>
                      <a:pt x="0" y="1"/>
                      <a:pt x="0" y="1"/>
                      <a:pt x="0" y="1"/>
                    </a:cubicBezTo>
                    <a:cubicBezTo>
                      <a:pt x="1" y="2"/>
                      <a:pt x="3" y="3"/>
                      <a:pt x="4" y="3"/>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6" name="Freeform 130"/>
              <p:cNvSpPr>
                <a:spLocks/>
              </p:cNvSpPr>
              <p:nvPr/>
            </p:nvSpPr>
            <p:spPr bwMode="auto">
              <a:xfrm>
                <a:off x="1021" y="3505"/>
                <a:ext cx="4" cy="3"/>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0" y="1"/>
                      <a:pt x="0"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7" name="Freeform 131"/>
              <p:cNvSpPr>
                <a:spLocks/>
              </p:cNvSpPr>
              <p:nvPr/>
            </p:nvSpPr>
            <p:spPr bwMode="auto">
              <a:xfrm>
                <a:off x="1014" y="3527"/>
                <a:ext cx="4" cy="4"/>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0"/>
                      <a:pt x="2" y="0"/>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8" name="Freeform 132"/>
              <p:cNvSpPr>
                <a:spLocks/>
              </p:cNvSpPr>
              <p:nvPr/>
            </p:nvSpPr>
            <p:spPr bwMode="auto">
              <a:xfrm>
                <a:off x="879" y="3550"/>
                <a:ext cx="21" cy="12"/>
              </a:xfrm>
              <a:custGeom>
                <a:avLst/>
                <a:gdLst>
                  <a:gd name="T0" fmla="*/ 4 w 9"/>
                  <a:gd name="T1" fmla="*/ 2 h 5"/>
                  <a:gd name="T2" fmla="*/ 4 w 9"/>
                  <a:gd name="T3" fmla="*/ 2 h 5"/>
                  <a:gd name="T4" fmla="*/ 9 w 9"/>
                  <a:gd name="T5" fmla="*/ 1 h 5"/>
                  <a:gd name="T6" fmla="*/ 8 w 9"/>
                  <a:gd name="T7" fmla="*/ 0 h 5"/>
                  <a:gd name="T8" fmla="*/ 3 w 9"/>
                  <a:gd name="T9" fmla="*/ 2 h 5"/>
                  <a:gd name="T10" fmla="*/ 3 w 9"/>
                  <a:gd name="T11" fmla="*/ 2 h 5"/>
                  <a:gd name="T12" fmla="*/ 2 w 9"/>
                  <a:gd name="T13" fmla="*/ 2 h 5"/>
                  <a:gd name="T14" fmla="*/ 0 w 9"/>
                  <a:gd name="T15" fmla="*/ 4 h 5"/>
                  <a:gd name="T16" fmla="*/ 1 w 9"/>
                  <a:gd name="T17" fmla="*/ 5 h 5"/>
                  <a:gd name="T18" fmla="*/ 4 w 9"/>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4" y="2"/>
                    </a:moveTo>
                    <a:cubicBezTo>
                      <a:pt x="4" y="2"/>
                      <a:pt x="4" y="2"/>
                      <a:pt x="4" y="2"/>
                    </a:cubicBezTo>
                    <a:cubicBezTo>
                      <a:pt x="5" y="1"/>
                      <a:pt x="6" y="1"/>
                      <a:pt x="9" y="1"/>
                    </a:cubicBezTo>
                    <a:cubicBezTo>
                      <a:pt x="8" y="0"/>
                      <a:pt x="8" y="0"/>
                      <a:pt x="8" y="0"/>
                    </a:cubicBezTo>
                    <a:cubicBezTo>
                      <a:pt x="8" y="0"/>
                      <a:pt x="5" y="1"/>
                      <a:pt x="3" y="2"/>
                    </a:cubicBezTo>
                    <a:cubicBezTo>
                      <a:pt x="3" y="2"/>
                      <a:pt x="3" y="2"/>
                      <a:pt x="3" y="2"/>
                    </a:cubicBezTo>
                    <a:cubicBezTo>
                      <a:pt x="2" y="2"/>
                      <a:pt x="2" y="2"/>
                      <a:pt x="2" y="2"/>
                    </a:cubicBezTo>
                    <a:cubicBezTo>
                      <a:pt x="2" y="2"/>
                      <a:pt x="0" y="3"/>
                      <a:pt x="0" y="4"/>
                    </a:cubicBezTo>
                    <a:cubicBezTo>
                      <a:pt x="1" y="5"/>
                      <a:pt x="1" y="5"/>
                      <a:pt x="1" y="5"/>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9" name="Freeform 133"/>
              <p:cNvSpPr>
                <a:spLocks/>
              </p:cNvSpPr>
              <p:nvPr/>
            </p:nvSpPr>
            <p:spPr bwMode="auto">
              <a:xfrm>
                <a:off x="1018" y="3517"/>
                <a:ext cx="3" cy="7"/>
              </a:xfrm>
              <a:custGeom>
                <a:avLst/>
                <a:gdLst>
                  <a:gd name="T0" fmla="*/ 0 w 1"/>
                  <a:gd name="T1" fmla="*/ 3 h 3"/>
                  <a:gd name="T2" fmla="*/ 1 w 1"/>
                  <a:gd name="T3" fmla="*/ 1 h 3"/>
                  <a:gd name="T4" fmla="*/ 0 w 1"/>
                  <a:gd name="T5" fmla="*/ 3 h 3"/>
                </a:gdLst>
                <a:ahLst/>
                <a:cxnLst>
                  <a:cxn ang="0">
                    <a:pos x="T0" y="T1"/>
                  </a:cxn>
                  <a:cxn ang="0">
                    <a:pos x="T2" y="T3"/>
                  </a:cxn>
                  <a:cxn ang="0">
                    <a:pos x="T4" y="T5"/>
                  </a:cxn>
                </a:cxnLst>
                <a:rect l="0" t="0" r="r" b="b"/>
                <a:pathLst>
                  <a:path w="1" h="3">
                    <a:moveTo>
                      <a:pt x="0" y="3"/>
                    </a:moveTo>
                    <a:cubicBezTo>
                      <a:pt x="1" y="1"/>
                      <a:pt x="1" y="1"/>
                      <a:pt x="1" y="1"/>
                    </a:cubicBezTo>
                    <a:cubicBezTo>
                      <a:pt x="1" y="0"/>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0" name="Freeform 134"/>
              <p:cNvSpPr>
                <a:spLocks/>
              </p:cNvSpPr>
              <p:nvPr/>
            </p:nvSpPr>
            <p:spPr bwMode="auto">
              <a:xfrm>
                <a:off x="1172" y="3491"/>
                <a:ext cx="5" cy="5"/>
              </a:xfrm>
              <a:custGeom>
                <a:avLst/>
                <a:gdLst>
                  <a:gd name="T0" fmla="*/ 0 w 2"/>
                  <a:gd name="T1" fmla="*/ 1 h 2"/>
                  <a:gd name="T2" fmla="*/ 2 w 2"/>
                  <a:gd name="T3" fmla="*/ 2 h 2"/>
                  <a:gd name="T4" fmla="*/ 1 w 2"/>
                  <a:gd name="T5" fmla="*/ 0 h 2"/>
                  <a:gd name="T6" fmla="*/ 0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1" y="1"/>
                      <a:pt x="2" y="2"/>
                    </a:cubicBezTo>
                    <a:cubicBezTo>
                      <a:pt x="1" y="0"/>
                      <a:pt x="1" y="0"/>
                      <a:pt x="1" y="0"/>
                    </a:cubicBezTo>
                    <a:cubicBezTo>
                      <a:pt x="1"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1" name="Freeform 135"/>
              <p:cNvSpPr>
                <a:spLocks/>
              </p:cNvSpPr>
              <p:nvPr/>
            </p:nvSpPr>
            <p:spPr bwMode="auto">
              <a:xfrm>
                <a:off x="1078" y="3510"/>
                <a:ext cx="4" cy="2"/>
              </a:xfrm>
              <a:custGeom>
                <a:avLst/>
                <a:gdLst>
                  <a:gd name="T0" fmla="*/ 2 w 2"/>
                  <a:gd name="T1" fmla="*/ 1 h 1"/>
                  <a:gd name="T2" fmla="*/ 2 w 2"/>
                  <a:gd name="T3" fmla="*/ 1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2" y="1"/>
                      <a:pt x="2" y="1"/>
                      <a:pt x="2" y="1"/>
                    </a:cubicBezTo>
                    <a:cubicBezTo>
                      <a:pt x="2" y="1"/>
                      <a:pt x="1" y="0"/>
                      <a:pt x="0" y="0"/>
                    </a:cubicBezTo>
                    <a:cubicBezTo>
                      <a:pt x="0" y="0"/>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2" name="Freeform 136"/>
              <p:cNvSpPr>
                <a:spLocks/>
              </p:cNvSpPr>
              <p:nvPr/>
            </p:nvSpPr>
            <p:spPr bwMode="auto">
              <a:xfrm>
                <a:off x="1018" y="3503"/>
                <a:ext cx="67" cy="31"/>
              </a:xfrm>
              <a:custGeom>
                <a:avLst/>
                <a:gdLst>
                  <a:gd name="T0" fmla="*/ 19 w 28"/>
                  <a:gd name="T1" fmla="*/ 5 h 13"/>
                  <a:gd name="T2" fmla="*/ 21 w 28"/>
                  <a:gd name="T3" fmla="*/ 3 h 13"/>
                  <a:gd name="T4" fmla="*/ 14 w 28"/>
                  <a:gd name="T5" fmla="*/ 3 h 13"/>
                  <a:gd name="T6" fmla="*/ 5 w 28"/>
                  <a:gd name="T7" fmla="*/ 3 h 13"/>
                  <a:gd name="T8" fmla="*/ 6 w 28"/>
                  <a:gd name="T9" fmla="*/ 3 h 13"/>
                  <a:gd name="T10" fmla="*/ 5 w 28"/>
                  <a:gd name="T11" fmla="*/ 3 h 13"/>
                  <a:gd name="T12" fmla="*/ 2 w 28"/>
                  <a:gd name="T13" fmla="*/ 5 h 13"/>
                  <a:gd name="T14" fmla="*/ 4 w 28"/>
                  <a:gd name="T15" fmla="*/ 6 h 13"/>
                  <a:gd name="T16" fmla="*/ 0 w 28"/>
                  <a:gd name="T17" fmla="*/ 9 h 13"/>
                  <a:gd name="T18" fmla="*/ 0 w 28"/>
                  <a:gd name="T19" fmla="*/ 10 h 13"/>
                  <a:gd name="T20" fmla="*/ 1 w 28"/>
                  <a:gd name="T21" fmla="*/ 9 h 13"/>
                  <a:gd name="T22" fmla="*/ 5 w 28"/>
                  <a:gd name="T23" fmla="*/ 8 h 13"/>
                  <a:gd name="T24" fmla="*/ 5 w 28"/>
                  <a:gd name="T25" fmla="*/ 12 h 13"/>
                  <a:gd name="T26" fmla="*/ 7 w 28"/>
                  <a:gd name="T27" fmla="*/ 11 h 13"/>
                  <a:gd name="T28" fmla="*/ 10 w 28"/>
                  <a:gd name="T29" fmla="*/ 12 h 13"/>
                  <a:gd name="T30" fmla="*/ 16 w 28"/>
                  <a:gd name="T31" fmla="*/ 9 h 13"/>
                  <a:gd name="T32" fmla="*/ 21 w 28"/>
                  <a:gd name="T33" fmla="*/ 8 h 13"/>
                  <a:gd name="T34" fmla="*/ 28 w 28"/>
                  <a:gd name="T35" fmla="*/ 5 h 13"/>
                  <a:gd name="T36" fmla="*/ 27 w 28"/>
                  <a:gd name="T37" fmla="*/ 4 h 13"/>
                  <a:gd name="T38" fmla="*/ 19 w 28"/>
                  <a:gd name="T3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3">
                    <a:moveTo>
                      <a:pt x="19" y="5"/>
                    </a:moveTo>
                    <a:cubicBezTo>
                      <a:pt x="21" y="3"/>
                      <a:pt x="21" y="3"/>
                      <a:pt x="21" y="3"/>
                    </a:cubicBezTo>
                    <a:cubicBezTo>
                      <a:pt x="16" y="7"/>
                      <a:pt x="18" y="0"/>
                      <a:pt x="14" y="3"/>
                    </a:cubicBezTo>
                    <a:cubicBezTo>
                      <a:pt x="6" y="13"/>
                      <a:pt x="8" y="2"/>
                      <a:pt x="5" y="3"/>
                    </a:cubicBezTo>
                    <a:cubicBezTo>
                      <a:pt x="6" y="3"/>
                      <a:pt x="6" y="3"/>
                      <a:pt x="6" y="3"/>
                    </a:cubicBezTo>
                    <a:cubicBezTo>
                      <a:pt x="5" y="3"/>
                      <a:pt x="5" y="3"/>
                      <a:pt x="5" y="3"/>
                    </a:cubicBezTo>
                    <a:cubicBezTo>
                      <a:pt x="2" y="5"/>
                      <a:pt x="2" y="5"/>
                      <a:pt x="2" y="5"/>
                    </a:cubicBezTo>
                    <a:cubicBezTo>
                      <a:pt x="3" y="5"/>
                      <a:pt x="4" y="5"/>
                      <a:pt x="4" y="6"/>
                    </a:cubicBezTo>
                    <a:cubicBezTo>
                      <a:pt x="2" y="8"/>
                      <a:pt x="1" y="9"/>
                      <a:pt x="0" y="9"/>
                    </a:cubicBezTo>
                    <a:cubicBezTo>
                      <a:pt x="0" y="10"/>
                      <a:pt x="0" y="10"/>
                      <a:pt x="0" y="10"/>
                    </a:cubicBezTo>
                    <a:cubicBezTo>
                      <a:pt x="1" y="9"/>
                      <a:pt x="1" y="9"/>
                      <a:pt x="1" y="9"/>
                    </a:cubicBezTo>
                    <a:cubicBezTo>
                      <a:pt x="5" y="8"/>
                      <a:pt x="5" y="8"/>
                      <a:pt x="5" y="8"/>
                    </a:cubicBezTo>
                    <a:cubicBezTo>
                      <a:pt x="5" y="12"/>
                      <a:pt x="5" y="12"/>
                      <a:pt x="5" y="12"/>
                    </a:cubicBezTo>
                    <a:cubicBezTo>
                      <a:pt x="7" y="11"/>
                      <a:pt x="7" y="11"/>
                      <a:pt x="7" y="11"/>
                    </a:cubicBezTo>
                    <a:cubicBezTo>
                      <a:pt x="10" y="12"/>
                      <a:pt x="10" y="12"/>
                      <a:pt x="10" y="12"/>
                    </a:cubicBezTo>
                    <a:cubicBezTo>
                      <a:pt x="16" y="9"/>
                      <a:pt x="16" y="9"/>
                      <a:pt x="16" y="9"/>
                    </a:cubicBezTo>
                    <a:cubicBezTo>
                      <a:pt x="21" y="8"/>
                      <a:pt x="21" y="8"/>
                      <a:pt x="21" y="8"/>
                    </a:cubicBezTo>
                    <a:cubicBezTo>
                      <a:pt x="28" y="5"/>
                      <a:pt x="28" y="5"/>
                      <a:pt x="28" y="5"/>
                    </a:cubicBezTo>
                    <a:cubicBezTo>
                      <a:pt x="28" y="5"/>
                      <a:pt x="27" y="5"/>
                      <a:pt x="27" y="4"/>
                    </a:cubicBezTo>
                    <a:lnTo>
                      <a:pt x="1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3" name="Freeform 137"/>
              <p:cNvSpPr>
                <a:spLocks/>
              </p:cNvSpPr>
              <p:nvPr/>
            </p:nvSpPr>
            <p:spPr bwMode="auto">
              <a:xfrm>
                <a:off x="5234" y="2026"/>
                <a:ext cx="11" cy="7"/>
              </a:xfrm>
              <a:custGeom>
                <a:avLst/>
                <a:gdLst>
                  <a:gd name="T0" fmla="*/ 0 w 5"/>
                  <a:gd name="T1" fmla="*/ 3 h 3"/>
                  <a:gd name="T2" fmla="*/ 5 w 5"/>
                  <a:gd name="T3" fmla="*/ 1 h 3"/>
                  <a:gd name="T4" fmla="*/ 0 w 5"/>
                  <a:gd name="T5" fmla="*/ 3 h 3"/>
                </a:gdLst>
                <a:ahLst/>
                <a:cxnLst>
                  <a:cxn ang="0">
                    <a:pos x="T0" y="T1"/>
                  </a:cxn>
                  <a:cxn ang="0">
                    <a:pos x="T2" y="T3"/>
                  </a:cxn>
                  <a:cxn ang="0">
                    <a:pos x="T4" y="T5"/>
                  </a:cxn>
                </a:cxnLst>
                <a:rect l="0" t="0" r="r" b="b"/>
                <a:pathLst>
                  <a:path w="5" h="3">
                    <a:moveTo>
                      <a:pt x="0" y="3"/>
                    </a:moveTo>
                    <a:cubicBezTo>
                      <a:pt x="2" y="2"/>
                      <a:pt x="4" y="2"/>
                      <a:pt x="5" y="1"/>
                    </a:cubicBezTo>
                    <a:cubicBezTo>
                      <a:pt x="3" y="1"/>
                      <a:pt x="1"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4" name="Freeform 138"/>
              <p:cNvSpPr>
                <a:spLocks/>
              </p:cNvSpPr>
              <p:nvPr/>
            </p:nvSpPr>
            <p:spPr bwMode="auto">
              <a:xfrm>
                <a:off x="5245" y="2026"/>
                <a:ext cx="5" cy="3"/>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1"/>
                      <a:pt x="2" y="1"/>
                    </a:cubicBezTo>
                    <a:cubicBezTo>
                      <a:pt x="2" y="1"/>
                      <a:pt x="2" y="1"/>
                      <a:pt x="2" y="0"/>
                    </a:cubicBezTo>
                    <a:cubicBezTo>
                      <a:pt x="2"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5" name="Freeform 139"/>
              <p:cNvSpPr>
                <a:spLocks/>
              </p:cNvSpPr>
              <p:nvPr/>
            </p:nvSpPr>
            <p:spPr bwMode="auto">
              <a:xfrm>
                <a:off x="4791" y="224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6" name="Freeform 140"/>
              <p:cNvSpPr>
                <a:spLocks/>
              </p:cNvSpPr>
              <p:nvPr/>
            </p:nvSpPr>
            <p:spPr bwMode="auto">
              <a:xfrm>
                <a:off x="5427" y="1827"/>
                <a:ext cx="10" cy="0"/>
              </a:xfrm>
              <a:custGeom>
                <a:avLst/>
                <a:gdLst>
                  <a:gd name="T0" fmla="*/ 0 w 4"/>
                  <a:gd name="T1" fmla="*/ 0 w 4"/>
                  <a:gd name="T2" fmla="*/ 0 w 4"/>
                </a:gdLst>
                <a:ahLst/>
                <a:cxnLst>
                  <a:cxn ang="0">
                    <a:pos x="T0" y="0"/>
                  </a:cxn>
                  <a:cxn ang="0">
                    <a:pos x="T1" y="0"/>
                  </a:cxn>
                  <a:cxn ang="0">
                    <a:pos x="T2" y="0"/>
                  </a:cxn>
                </a:cxnLst>
                <a:rect l="0" t="0" r="r" b="b"/>
                <a:pathLst>
                  <a:path w="4">
                    <a:moveTo>
                      <a:pt x="0" y="0"/>
                    </a:moveTo>
                    <a:cubicBezTo>
                      <a:pt x="0" y="0"/>
                      <a:pt x="0" y="0"/>
                      <a:pt x="0" y="0"/>
                    </a:cubicBezTo>
                    <a:cubicBezTo>
                      <a:pt x="1" y="0"/>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7" name="Freeform 141"/>
              <p:cNvSpPr>
                <a:spLocks/>
              </p:cNvSpPr>
              <p:nvPr/>
            </p:nvSpPr>
            <p:spPr bwMode="auto">
              <a:xfrm>
                <a:off x="4786" y="2239"/>
                <a:ext cx="5" cy="5"/>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2" y="0"/>
                      <a:pt x="2" y="0"/>
                    </a:cubicBezTo>
                    <a:cubicBezTo>
                      <a:pt x="0" y="1"/>
                      <a:pt x="0" y="1"/>
                      <a:pt x="0" y="1"/>
                    </a:cubicBezTo>
                    <a:cubicBezTo>
                      <a:pt x="1" y="2"/>
                      <a:pt x="2"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8" name="Freeform 142"/>
              <p:cNvSpPr>
                <a:spLocks/>
              </p:cNvSpPr>
              <p:nvPr/>
            </p:nvSpPr>
            <p:spPr bwMode="auto">
              <a:xfrm>
                <a:off x="5432" y="1948"/>
                <a:ext cx="12" cy="7"/>
              </a:xfrm>
              <a:custGeom>
                <a:avLst/>
                <a:gdLst>
                  <a:gd name="T0" fmla="*/ 2 w 5"/>
                  <a:gd name="T1" fmla="*/ 0 h 3"/>
                  <a:gd name="T2" fmla="*/ 0 w 5"/>
                  <a:gd name="T3" fmla="*/ 1 h 3"/>
                  <a:gd name="T4" fmla="*/ 1 w 5"/>
                  <a:gd name="T5" fmla="*/ 2 h 3"/>
                  <a:gd name="T6" fmla="*/ 1 w 5"/>
                  <a:gd name="T7" fmla="*/ 1 h 3"/>
                  <a:gd name="T8" fmla="*/ 4 w 5"/>
                  <a:gd name="T9" fmla="*/ 1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cubicBezTo>
                      <a:pt x="0" y="1"/>
                      <a:pt x="0" y="1"/>
                      <a:pt x="0" y="1"/>
                    </a:cubicBezTo>
                    <a:cubicBezTo>
                      <a:pt x="0" y="3"/>
                      <a:pt x="1" y="1"/>
                      <a:pt x="1" y="2"/>
                    </a:cubicBezTo>
                    <a:cubicBezTo>
                      <a:pt x="1" y="1"/>
                      <a:pt x="1" y="1"/>
                      <a:pt x="1" y="1"/>
                    </a:cubicBezTo>
                    <a:cubicBezTo>
                      <a:pt x="4" y="1"/>
                      <a:pt x="4" y="1"/>
                      <a:pt x="4" y="1"/>
                    </a:cubicBezTo>
                    <a:cubicBezTo>
                      <a:pt x="5" y="1"/>
                      <a:pt x="5"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9" name="Freeform 143"/>
              <p:cNvSpPr>
                <a:spLocks/>
              </p:cNvSpPr>
              <p:nvPr/>
            </p:nvSpPr>
            <p:spPr bwMode="auto">
              <a:xfrm>
                <a:off x="4791" y="22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0" name="Freeform 144"/>
              <p:cNvSpPr>
                <a:spLocks/>
              </p:cNvSpPr>
              <p:nvPr/>
            </p:nvSpPr>
            <p:spPr bwMode="auto">
              <a:xfrm>
                <a:off x="4609" y="2313"/>
                <a:ext cx="7" cy="2"/>
              </a:xfrm>
              <a:custGeom>
                <a:avLst/>
                <a:gdLst>
                  <a:gd name="T0" fmla="*/ 3 w 3"/>
                  <a:gd name="T1" fmla="*/ 0 h 1"/>
                  <a:gd name="T2" fmla="*/ 0 w 3"/>
                  <a:gd name="T3" fmla="*/ 0 h 1"/>
                  <a:gd name="T4" fmla="*/ 3 w 3"/>
                  <a:gd name="T5" fmla="*/ 0 h 1"/>
                </a:gdLst>
                <a:ahLst/>
                <a:cxnLst>
                  <a:cxn ang="0">
                    <a:pos x="T0" y="T1"/>
                  </a:cxn>
                  <a:cxn ang="0">
                    <a:pos x="T2" y="T3"/>
                  </a:cxn>
                  <a:cxn ang="0">
                    <a:pos x="T4" y="T5"/>
                  </a:cxn>
                </a:cxnLst>
                <a:rect l="0" t="0" r="r" b="b"/>
                <a:pathLst>
                  <a:path w="3" h="1">
                    <a:moveTo>
                      <a:pt x="3" y="0"/>
                    </a:moveTo>
                    <a:cubicBezTo>
                      <a:pt x="0" y="0"/>
                      <a:pt x="0" y="0"/>
                      <a:pt x="0" y="0"/>
                    </a:cubicBezTo>
                    <a:cubicBezTo>
                      <a:pt x="1" y="0"/>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1" name="Freeform 145"/>
              <p:cNvSpPr>
                <a:spLocks/>
              </p:cNvSpPr>
              <p:nvPr/>
            </p:nvSpPr>
            <p:spPr bwMode="auto">
              <a:xfrm>
                <a:off x="4678" y="2268"/>
                <a:ext cx="23" cy="9"/>
              </a:xfrm>
              <a:custGeom>
                <a:avLst/>
                <a:gdLst>
                  <a:gd name="T0" fmla="*/ 1 w 10"/>
                  <a:gd name="T1" fmla="*/ 3 h 4"/>
                  <a:gd name="T2" fmla="*/ 1 w 10"/>
                  <a:gd name="T3" fmla="*/ 3 h 4"/>
                  <a:gd name="T4" fmla="*/ 1 w 10"/>
                  <a:gd name="T5" fmla="*/ 3 h 4"/>
                </a:gdLst>
                <a:ahLst/>
                <a:cxnLst>
                  <a:cxn ang="0">
                    <a:pos x="T0" y="T1"/>
                  </a:cxn>
                  <a:cxn ang="0">
                    <a:pos x="T2" y="T3"/>
                  </a:cxn>
                  <a:cxn ang="0">
                    <a:pos x="T4" y="T5"/>
                  </a:cxn>
                </a:cxnLst>
                <a:rect l="0" t="0" r="r" b="b"/>
                <a:pathLst>
                  <a:path w="10" h="4">
                    <a:moveTo>
                      <a:pt x="1" y="3"/>
                    </a:moveTo>
                    <a:cubicBezTo>
                      <a:pt x="1" y="3"/>
                      <a:pt x="1" y="3"/>
                      <a:pt x="1" y="3"/>
                    </a:cubicBezTo>
                    <a:cubicBezTo>
                      <a:pt x="0" y="4"/>
                      <a:pt x="10" y="0"/>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2" name="Freeform 146"/>
              <p:cNvSpPr>
                <a:spLocks/>
              </p:cNvSpPr>
              <p:nvPr/>
            </p:nvSpPr>
            <p:spPr bwMode="auto">
              <a:xfrm>
                <a:off x="5425" y="1827"/>
                <a:ext cx="2"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3" name="Freeform 147"/>
              <p:cNvSpPr>
                <a:spLocks/>
              </p:cNvSpPr>
              <p:nvPr/>
            </p:nvSpPr>
            <p:spPr bwMode="auto">
              <a:xfrm>
                <a:off x="5522" y="1922"/>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4" name="Freeform 148"/>
              <p:cNvSpPr>
                <a:spLocks/>
              </p:cNvSpPr>
              <p:nvPr/>
            </p:nvSpPr>
            <p:spPr bwMode="auto">
              <a:xfrm>
                <a:off x="5148" y="20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5" name="Freeform 149"/>
              <p:cNvSpPr>
                <a:spLocks/>
              </p:cNvSpPr>
              <p:nvPr/>
            </p:nvSpPr>
            <p:spPr bwMode="auto">
              <a:xfrm>
                <a:off x="5423" y="1950"/>
                <a:ext cx="28" cy="12"/>
              </a:xfrm>
              <a:custGeom>
                <a:avLst/>
                <a:gdLst>
                  <a:gd name="T0" fmla="*/ 12 w 12"/>
                  <a:gd name="T1" fmla="*/ 1 h 5"/>
                  <a:gd name="T2" fmla="*/ 8 w 12"/>
                  <a:gd name="T3" fmla="*/ 0 h 5"/>
                  <a:gd name="T4" fmla="*/ 12 w 12"/>
                  <a:gd name="T5" fmla="*/ 1 h 5"/>
                </a:gdLst>
                <a:ahLst/>
                <a:cxnLst>
                  <a:cxn ang="0">
                    <a:pos x="T0" y="T1"/>
                  </a:cxn>
                  <a:cxn ang="0">
                    <a:pos x="T2" y="T3"/>
                  </a:cxn>
                  <a:cxn ang="0">
                    <a:pos x="T4" y="T5"/>
                  </a:cxn>
                </a:cxnLst>
                <a:rect l="0" t="0" r="r" b="b"/>
                <a:pathLst>
                  <a:path w="12" h="5">
                    <a:moveTo>
                      <a:pt x="12" y="1"/>
                    </a:moveTo>
                    <a:cubicBezTo>
                      <a:pt x="8" y="0"/>
                      <a:pt x="8" y="0"/>
                      <a:pt x="8" y="0"/>
                    </a:cubicBezTo>
                    <a:cubicBezTo>
                      <a:pt x="7" y="2"/>
                      <a:pt x="0" y="5"/>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6" name="Freeform 150"/>
              <p:cNvSpPr>
                <a:spLocks/>
              </p:cNvSpPr>
              <p:nvPr/>
            </p:nvSpPr>
            <p:spPr bwMode="auto">
              <a:xfrm>
                <a:off x="4597" y="2305"/>
                <a:ext cx="14" cy="15"/>
              </a:xfrm>
              <a:custGeom>
                <a:avLst/>
                <a:gdLst>
                  <a:gd name="T0" fmla="*/ 4 w 6"/>
                  <a:gd name="T1" fmla="*/ 6 h 6"/>
                  <a:gd name="T2" fmla="*/ 6 w 6"/>
                  <a:gd name="T3" fmla="*/ 4 h 6"/>
                  <a:gd name="T4" fmla="*/ 5 w 6"/>
                  <a:gd name="T5" fmla="*/ 3 h 6"/>
                  <a:gd name="T6" fmla="*/ 5 w 6"/>
                  <a:gd name="T7" fmla="*/ 3 h 6"/>
                  <a:gd name="T8" fmla="*/ 1 w 6"/>
                  <a:gd name="T9" fmla="*/ 5 h 6"/>
                  <a:gd name="T10" fmla="*/ 2 w 6"/>
                  <a:gd name="T11" fmla="*/ 4 h 6"/>
                  <a:gd name="T12" fmla="*/ 4 w 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6"/>
                    </a:moveTo>
                    <a:cubicBezTo>
                      <a:pt x="6" y="4"/>
                      <a:pt x="6" y="4"/>
                      <a:pt x="6" y="4"/>
                    </a:cubicBezTo>
                    <a:cubicBezTo>
                      <a:pt x="5" y="3"/>
                      <a:pt x="5" y="3"/>
                      <a:pt x="5" y="3"/>
                    </a:cubicBezTo>
                    <a:cubicBezTo>
                      <a:pt x="5" y="3"/>
                      <a:pt x="5" y="3"/>
                      <a:pt x="5" y="3"/>
                    </a:cubicBezTo>
                    <a:cubicBezTo>
                      <a:pt x="3" y="2"/>
                      <a:pt x="0" y="0"/>
                      <a:pt x="1" y="5"/>
                    </a:cubicBezTo>
                    <a:cubicBezTo>
                      <a:pt x="1" y="5"/>
                      <a:pt x="2" y="5"/>
                      <a:pt x="2" y="4"/>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7" name="Freeform 151"/>
              <p:cNvSpPr>
                <a:spLocks/>
              </p:cNvSpPr>
              <p:nvPr/>
            </p:nvSpPr>
            <p:spPr bwMode="auto">
              <a:xfrm>
                <a:off x="5319" y="1908"/>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8" name="Freeform 152"/>
              <p:cNvSpPr>
                <a:spLocks/>
              </p:cNvSpPr>
              <p:nvPr/>
            </p:nvSpPr>
            <p:spPr bwMode="auto">
              <a:xfrm>
                <a:off x="5520" y="1924"/>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9" name="Freeform 153"/>
              <p:cNvSpPr>
                <a:spLocks/>
              </p:cNvSpPr>
              <p:nvPr/>
            </p:nvSpPr>
            <p:spPr bwMode="auto">
              <a:xfrm>
                <a:off x="5522" y="1922"/>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0" y="0"/>
                      <a:pt x="1" y="0"/>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0" name="Freeform 154"/>
              <p:cNvSpPr>
                <a:spLocks/>
              </p:cNvSpPr>
              <p:nvPr/>
            </p:nvSpPr>
            <p:spPr bwMode="auto">
              <a:xfrm>
                <a:off x="4214" y="774"/>
                <a:ext cx="2"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1" name="Freeform 155"/>
              <p:cNvSpPr>
                <a:spLocks/>
              </p:cNvSpPr>
              <p:nvPr/>
            </p:nvSpPr>
            <p:spPr bwMode="auto">
              <a:xfrm>
                <a:off x="5517" y="1910"/>
                <a:ext cx="33" cy="19"/>
              </a:xfrm>
              <a:custGeom>
                <a:avLst/>
                <a:gdLst>
                  <a:gd name="T0" fmla="*/ 5 w 14"/>
                  <a:gd name="T1" fmla="*/ 6 h 8"/>
                  <a:gd name="T2" fmla="*/ 5 w 14"/>
                  <a:gd name="T3" fmla="*/ 4 h 8"/>
                  <a:gd name="T4" fmla="*/ 14 w 14"/>
                  <a:gd name="T5" fmla="*/ 5 h 8"/>
                  <a:gd name="T6" fmla="*/ 13 w 14"/>
                  <a:gd name="T7" fmla="*/ 0 h 8"/>
                  <a:gd name="T8" fmla="*/ 11 w 14"/>
                  <a:gd name="T9" fmla="*/ 0 h 8"/>
                  <a:gd name="T10" fmla="*/ 0 w 14"/>
                  <a:gd name="T11" fmla="*/ 2 h 8"/>
                  <a:gd name="T12" fmla="*/ 3 w 14"/>
                  <a:gd name="T13" fmla="*/ 5 h 8"/>
                  <a:gd name="T14" fmla="*/ 5 w 1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5" y="6"/>
                    </a:moveTo>
                    <a:cubicBezTo>
                      <a:pt x="5" y="4"/>
                      <a:pt x="5" y="4"/>
                      <a:pt x="5" y="4"/>
                    </a:cubicBezTo>
                    <a:cubicBezTo>
                      <a:pt x="14" y="5"/>
                      <a:pt x="14" y="5"/>
                      <a:pt x="14" y="5"/>
                    </a:cubicBezTo>
                    <a:cubicBezTo>
                      <a:pt x="13" y="0"/>
                      <a:pt x="13" y="0"/>
                      <a:pt x="13" y="0"/>
                    </a:cubicBezTo>
                    <a:cubicBezTo>
                      <a:pt x="11" y="0"/>
                      <a:pt x="11" y="0"/>
                      <a:pt x="11" y="0"/>
                    </a:cubicBezTo>
                    <a:cubicBezTo>
                      <a:pt x="0" y="2"/>
                      <a:pt x="0" y="2"/>
                      <a:pt x="0" y="2"/>
                    </a:cubicBezTo>
                    <a:cubicBezTo>
                      <a:pt x="3" y="5"/>
                      <a:pt x="3" y="5"/>
                      <a:pt x="3" y="5"/>
                    </a:cubicBezTo>
                    <a:cubicBezTo>
                      <a:pt x="7" y="2"/>
                      <a:pt x="2" y="8"/>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2" name="Freeform 156"/>
              <p:cNvSpPr>
                <a:spLocks/>
              </p:cNvSpPr>
              <p:nvPr/>
            </p:nvSpPr>
            <p:spPr bwMode="auto">
              <a:xfrm>
                <a:off x="5387" y="2130"/>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3" name="Freeform 157"/>
              <p:cNvSpPr>
                <a:spLocks/>
              </p:cNvSpPr>
              <p:nvPr/>
            </p:nvSpPr>
            <p:spPr bwMode="auto">
              <a:xfrm>
                <a:off x="5390" y="2128"/>
                <a:ext cx="11" cy="9"/>
              </a:xfrm>
              <a:custGeom>
                <a:avLst/>
                <a:gdLst>
                  <a:gd name="T0" fmla="*/ 0 w 5"/>
                  <a:gd name="T1" fmla="*/ 4 h 4"/>
                  <a:gd name="T2" fmla="*/ 5 w 5"/>
                  <a:gd name="T3" fmla="*/ 1 h 4"/>
                  <a:gd name="T4" fmla="*/ 4 w 5"/>
                  <a:gd name="T5" fmla="*/ 0 h 4"/>
                  <a:gd name="T6" fmla="*/ 0 w 5"/>
                  <a:gd name="T7" fmla="*/ 1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5" y="1"/>
                      <a:pt x="5" y="1"/>
                      <a:pt x="5" y="1"/>
                    </a:cubicBezTo>
                    <a:cubicBezTo>
                      <a:pt x="4" y="0"/>
                      <a:pt x="4" y="0"/>
                      <a:pt x="4" y="0"/>
                    </a:cubicBezTo>
                    <a:cubicBezTo>
                      <a:pt x="2" y="1"/>
                      <a:pt x="1" y="1"/>
                      <a:pt x="0" y="1"/>
                    </a:cubicBezTo>
                    <a:cubicBezTo>
                      <a:pt x="1" y="1"/>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4" name="Freeform 158"/>
              <p:cNvSpPr>
                <a:spLocks/>
              </p:cNvSpPr>
              <p:nvPr/>
            </p:nvSpPr>
            <p:spPr bwMode="auto">
              <a:xfrm>
                <a:off x="5380" y="2130"/>
                <a:ext cx="3" cy="3"/>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1"/>
                      <a:pt x="1"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5" name="Freeform 159"/>
              <p:cNvSpPr>
                <a:spLocks/>
              </p:cNvSpPr>
              <p:nvPr/>
            </p:nvSpPr>
            <p:spPr bwMode="auto">
              <a:xfrm>
                <a:off x="5383" y="2128"/>
                <a:ext cx="4" cy="2"/>
              </a:xfrm>
              <a:custGeom>
                <a:avLst/>
                <a:gdLst>
                  <a:gd name="T0" fmla="*/ 0 w 2"/>
                  <a:gd name="T1" fmla="*/ 1 h 1"/>
                  <a:gd name="T2" fmla="*/ 2 w 2"/>
                  <a:gd name="T3" fmla="*/ 1 h 1"/>
                  <a:gd name="T4" fmla="*/ 0 w 2"/>
                  <a:gd name="T5" fmla="*/ 1 h 1"/>
                </a:gdLst>
                <a:ahLst/>
                <a:cxnLst>
                  <a:cxn ang="0">
                    <a:pos x="T0" y="T1"/>
                  </a:cxn>
                  <a:cxn ang="0">
                    <a:pos x="T2" y="T3"/>
                  </a:cxn>
                  <a:cxn ang="0">
                    <a:pos x="T4" y="T5"/>
                  </a:cxn>
                </a:cxnLst>
                <a:rect l="0" t="0" r="r" b="b"/>
                <a:pathLst>
                  <a:path w="2" h="1">
                    <a:moveTo>
                      <a:pt x="0" y="1"/>
                    </a:moveTo>
                    <a:cubicBezTo>
                      <a:pt x="1" y="1"/>
                      <a:pt x="2" y="1"/>
                      <a:pt x="2" y="1"/>
                    </a:cubicBezTo>
                    <a:cubicBezTo>
                      <a:pt x="2"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6" name="Freeform 160"/>
              <p:cNvSpPr>
                <a:spLocks/>
              </p:cNvSpPr>
              <p:nvPr/>
            </p:nvSpPr>
            <p:spPr bwMode="auto">
              <a:xfrm>
                <a:off x="5399" y="2149"/>
                <a:ext cx="10" cy="3"/>
              </a:xfrm>
              <a:custGeom>
                <a:avLst/>
                <a:gdLst>
                  <a:gd name="T0" fmla="*/ 3 w 4"/>
                  <a:gd name="T1" fmla="*/ 0 h 1"/>
                  <a:gd name="T2" fmla="*/ 0 w 4"/>
                  <a:gd name="T3" fmla="*/ 1 h 1"/>
                  <a:gd name="T4" fmla="*/ 2 w 4"/>
                  <a:gd name="T5" fmla="*/ 1 h 1"/>
                  <a:gd name="T6" fmla="*/ 4 w 4"/>
                  <a:gd name="T7" fmla="*/ 0 h 1"/>
                  <a:gd name="T8" fmla="*/ 3 w 4"/>
                  <a:gd name="T9" fmla="*/ 0 h 1"/>
                </a:gdLst>
                <a:ahLst/>
                <a:cxnLst>
                  <a:cxn ang="0">
                    <a:pos x="T0" y="T1"/>
                  </a:cxn>
                  <a:cxn ang="0">
                    <a:pos x="T2" y="T3"/>
                  </a:cxn>
                  <a:cxn ang="0">
                    <a:pos x="T4" y="T5"/>
                  </a:cxn>
                  <a:cxn ang="0">
                    <a:pos x="T6" y="T7"/>
                  </a:cxn>
                  <a:cxn ang="0">
                    <a:pos x="T8" y="T9"/>
                  </a:cxn>
                </a:cxnLst>
                <a:rect l="0" t="0" r="r" b="b"/>
                <a:pathLst>
                  <a:path w="4" h="1">
                    <a:moveTo>
                      <a:pt x="3" y="0"/>
                    </a:moveTo>
                    <a:cubicBezTo>
                      <a:pt x="2" y="0"/>
                      <a:pt x="1" y="1"/>
                      <a:pt x="0" y="1"/>
                    </a:cubicBezTo>
                    <a:cubicBezTo>
                      <a:pt x="1" y="1"/>
                      <a:pt x="1" y="1"/>
                      <a:pt x="2" y="1"/>
                    </a:cubicBezTo>
                    <a:cubicBezTo>
                      <a:pt x="4" y="0"/>
                      <a:pt x="4" y="0"/>
                      <a:pt x="4" y="0"/>
                    </a:cubicBezTo>
                    <a:cubicBezTo>
                      <a:pt x="4"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7" name="Freeform 161"/>
              <p:cNvSpPr>
                <a:spLocks/>
              </p:cNvSpPr>
              <p:nvPr/>
            </p:nvSpPr>
            <p:spPr bwMode="auto">
              <a:xfrm>
                <a:off x="5489" y="1922"/>
                <a:ext cx="5" cy="2"/>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1" y="0"/>
                      <a:pt x="0" y="0"/>
                    </a:cubicBezTo>
                    <a:cubicBezTo>
                      <a:pt x="2" y="1"/>
                      <a:pt x="2" y="1"/>
                      <a:pt x="2" y="1"/>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8" name="Freeform 162"/>
              <p:cNvSpPr>
                <a:spLocks/>
              </p:cNvSpPr>
              <p:nvPr/>
            </p:nvSpPr>
            <p:spPr bwMode="auto">
              <a:xfrm>
                <a:off x="5695" y="2360"/>
                <a:ext cx="14" cy="9"/>
              </a:xfrm>
              <a:custGeom>
                <a:avLst/>
                <a:gdLst>
                  <a:gd name="T0" fmla="*/ 6 w 6"/>
                  <a:gd name="T1" fmla="*/ 4 h 4"/>
                  <a:gd name="T2" fmla="*/ 6 w 6"/>
                  <a:gd name="T3" fmla="*/ 2 h 4"/>
                  <a:gd name="T4" fmla="*/ 6 w 6"/>
                  <a:gd name="T5" fmla="*/ 4 h 4"/>
                </a:gdLst>
                <a:ahLst/>
                <a:cxnLst>
                  <a:cxn ang="0">
                    <a:pos x="T0" y="T1"/>
                  </a:cxn>
                  <a:cxn ang="0">
                    <a:pos x="T2" y="T3"/>
                  </a:cxn>
                  <a:cxn ang="0">
                    <a:pos x="T4" y="T5"/>
                  </a:cxn>
                </a:cxnLst>
                <a:rect l="0" t="0" r="r" b="b"/>
                <a:pathLst>
                  <a:path w="6" h="4">
                    <a:moveTo>
                      <a:pt x="6" y="4"/>
                    </a:moveTo>
                    <a:cubicBezTo>
                      <a:pt x="6" y="2"/>
                      <a:pt x="6" y="2"/>
                      <a:pt x="6" y="2"/>
                    </a:cubicBezTo>
                    <a:cubicBezTo>
                      <a:pt x="6" y="4"/>
                      <a:pt x="0" y="0"/>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9" name="Freeform 163"/>
              <p:cNvSpPr>
                <a:spLocks/>
              </p:cNvSpPr>
              <p:nvPr/>
            </p:nvSpPr>
            <p:spPr bwMode="auto">
              <a:xfrm>
                <a:off x="5111" y="2206"/>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0" name="Freeform 164"/>
              <p:cNvSpPr>
                <a:spLocks/>
              </p:cNvSpPr>
              <p:nvPr/>
            </p:nvSpPr>
            <p:spPr bwMode="auto">
              <a:xfrm>
                <a:off x="5108" y="2201"/>
                <a:ext cx="5" cy="5"/>
              </a:xfrm>
              <a:custGeom>
                <a:avLst/>
                <a:gdLst>
                  <a:gd name="T0" fmla="*/ 2 w 2"/>
                  <a:gd name="T1" fmla="*/ 1 h 2"/>
                  <a:gd name="T2" fmla="*/ 2 w 2"/>
                  <a:gd name="T3" fmla="*/ 0 h 2"/>
                  <a:gd name="T4" fmla="*/ 1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2" y="0"/>
                      <a:pt x="2" y="0"/>
                      <a:pt x="2" y="0"/>
                    </a:cubicBezTo>
                    <a:cubicBezTo>
                      <a:pt x="0" y="0"/>
                      <a:pt x="0" y="1"/>
                      <a:pt x="1" y="2"/>
                    </a:cubicBezTo>
                    <a:cubicBezTo>
                      <a:pt x="1" y="2"/>
                      <a:pt x="1"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1" name="Freeform 165"/>
              <p:cNvSpPr>
                <a:spLocks/>
              </p:cNvSpPr>
              <p:nvPr/>
            </p:nvSpPr>
            <p:spPr bwMode="auto">
              <a:xfrm>
                <a:off x="5210" y="2102"/>
                <a:ext cx="40" cy="26"/>
              </a:xfrm>
              <a:custGeom>
                <a:avLst/>
                <a:gdLst>
                  <a:gd name="T0" fmla="*/ 6 w 17"/>
                  <a:gd name="T1" fmla="*/ 9 h 11"/>
                  <a:gd name="T2" fmla="*/ 2 w 17"/>
                  <a:gd name="T3" fmla="*/ 11 h 11"/>
                  <a:gd name="T4" fmla="*/ 6 w 17"/>
                  <a:gd name="T5" fmla="*/ 9 h 11"/>
                  <a:gd name="T6" fmla="*/ 6 w 17"/>
                  <a:gd name="T7" fmla="*/ 10 h 11"/>
                  <a:gd name="T8" fmla="*/ 15 w 17"/>
                  <a:gd name="T9" fmla="*/ 6 h 11"/>
                  <a:gd name="T10" fmla="*/ 15 w 17"/>
                  <a:gd name="T11" fmla="*/ 3 h 11"/>
                  <a:gd name="T12" fmla="*/ 17 w 17"/>
                  <a:gd name="T13" fmla="*/ 1 h 11"/>
                  <a:gd name="T14" fmla="*/ 13 w 17"/>
                  <a:gd name="T15" fmla="*/ 0 h 11"/>
                  <a:gd name="T16" fmla="*/ 14 w 17"/>
                  <a:gd name="T17" fmla="*/ 3 h 11"/>
                  <a:gd name="T18" fmla="*/ 4 w 17"/>
                  <a:gd name="T19" fmla="*/ 7 h 11"/>
                  <a:gd name="T20" fmla="*/ 0 w 17"/>
                  <a:gd name="T21" fmla="*/ 10 h 11"/>
                  <a:gd name="T22" fmla="*/ 1 w 17"/>
                  <a:gd name="T23" fmla="*/ 11 h 11"/>
                  <a:gd name="T24" fmla="*/ 2 w 17"/>
                  <a:gd name="T25" fmla="*/ 9 h 11"/>
                  <a:gd name="T26" fmla="*/ 6 w 17"/>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1">
                    <a:moveTo>
                      <a:pt x="6" y="9"/>
                    </a:moveTo>
                    <a:cubicBezTo>
                      <a:pt x="5" y="10"/>
                      <a:pt x="3" y="10"/>
                      <a:pt x="2" y="11"/>
                    </a:cubicBezTo>
                    <a:cubicBezTo>
                      <a:pt x="3" y="10"/>
                      <a:pt x="5" y="10"/>
                      <a:pt x="6" y="9"/>
                    </a:cubicBezTo>
                    <a:cubicBezTo>
                      <a:pt x="5" y="10"/>
                      <a:pt x="5" y="10"/>
                      <a:pt x="6" y="10"/>
                    </a:cubicBezTo>
                    <a:cubicBezTo>
                      <a:pt x="15" y="6"/>
                      <a:pt x="15" y="6"/>
                      <a:pt x="15" y="6"/>
                    </a:cubicBezTo>
                    <a:cubicBezTo>
                      <a:pt x="15" y="3"/>
                      <a:pt x="15" y="3"/>
                      <a:pt x="15" y="3"/>
                    </a:cubicBezTo>
                    <a:cubicBezTo>
                      <a:pt x="17" y="1"/>
                      <a:pt x="17" y="1"/>
                      <a:pt x="17" y="1"/>
                    </a:cubicBezTo>
                    <a:cubicBezTo>
                      <a:pt x="13" y="0"/>
                      <a:pt x="13" y="0"/>
                      <a:pt x="13" y="0"/>
                    </a:cubicBezTo>
                    <a:cubicBezTo>
                      <a:pt x="14" y="3"/>
                      <a:pt x="14" y="3"/>
                      <a:pt x="14" y="3"/>
                    </a:cubicBezTo>
                    <a:cubicBezTo>
                      <a:pt x="4" y="7"/>
                      <a:pt x="4" y="7"/>
                      <a:pt x="4" y="7"/>
                    </a:cubicBezTo>
                    <a:cubicBezTo>
                      <a:pt x="0" y="10"/>
                      <a:pt x="0" y="10"/>
                      <a:pt x="0" y="10"/>
                    </a:cubicBezTo>
                    <a:cubicBezTo>
                      <a:pt x="0" y="10"/>
                      <a:pt x="0" y="11"/>
                      <a:pt x="1" y="11"/>
                    </a:cubicBezTo>
                    <a:cubicBezTo>
                      <a:pt x="2" y="9"/>
                      <a:pt x="2" y="9"/>
                      <a:pt x="2" y="9"/>
                    </a:cubicBezTo>
                    <a:cubicBezTo>
                      <a:pt x="7" y="8"/>
                      <a:pt x="7" y="8"/>
                      <a:pt x="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2" name="Freeform 166"/>
              <p:cNvSpPr>
                <a:spLocks noEditPoints="1"/>
              </p:cNvSpPr>
              <p:nvPr/>
            </p:nvSpPr>
            <p:spPr bwMode="auto">
              <a:xfrm>
                <a:off x="5198" y="2128"/>
                <a:ext cx="17" cy="14"/>
              </a:xfrm>
              <a:custGeom>
                <a:avLst/>
                <a:gdLst>
                  <a:gd name="T0" fmla="*/ 6 w 7"/>
                  <a:gd name="T1" fmla="*/ 1 h 6"/>
                  <a:gd name="T2" fmla="*/ 7 w 7"/>
                  <a:gd name="T3" fmla="*/ 0 h 6"/>
                  <a:gd name="T4" fmla="*/ 6 w 7"/>
                  <a:gd name="T5" fmla="*/ 1 h 6"/>
                  <a:gd name="T6" fmla="*/ 6 w 7"/>
                  <a:gd name="T7" fmla="*/ 0 h 6"/>
                  <a:gd name="T8" fmla="*/ 5 w 7"/>
                  <a:gd name="T9" fmla="*/ 2 h 6"/>
                  <a:gd name="T10" fmla="*/ 0 w 7"/>
                  <a:gd name="T11" fmla="*/ 4 h 6"/>
                  <a:gd name="T12" fmla="*/ 6 w 7"/>
                  <a:gd name="T13" fmla="*/ 1 h 6"/>
                  <a:gd name="T14" fmla="*/ 4 w 7"/>
                  <a:gd name="T15" fmla="*/ 2 h 6"/>
                  <a:gd name="T16" fmla="*/ 3 w 7"/>
                  <a:gd name="T17" fmla="*/ 4 h 6"/>
                  <a:gd name="T18" fmla="*/ 4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6" y="1"/>
                    </a:moveTo>
                    <a:cubicBezTo>
                      <a:pt x="6" y="1"/>
                      <a:pt x="6" y="1"/>
                      <a:pt x="7" y="0"/>
                    </a:cubicBezTo>
                    <a:cubicBezTo>
                      <a:pt x="6" y="1"/>
                      <a:pt x="6" y="1"/>
                      <a:pt x="6" y="1"/>
                    </a:cubicBezTo>
                    <a:cubicBezTo>
                      <a:pt x="6" y="1"/>
                      <a:pt x="6" y="0"/>
                      <a:pt x="6" y="0"/>
                    </a:cubicBezTo>
                    <a:cubicBezTo>
                      <a:pt x="5" y="2"/>
                      <a:pt x="5" y="2"/>
                      <a:pt x="5" y="2"/>
                    </a:cubicBezTo>
                    <a:cubicBezTo>
                      <a:pt x="3" y="2"/>
                      <a:pt x="2" y="3"/>
                      <a:pt x="0" y="4"/>
                    </a:cubicBezTo>
                    <a:cubicBezTo>
                      <a:pt x="3" y="5"/>
                      <a:pt x="7" y="6"/>
                      <a:pt x="6" y="1"/>
                    </a:cubicBezTo>
                    <a:close/>
                    <a:moveTo>
                      <a:pt x="4" y="2"/>
                    </a:moveTo>
                    <a:cubicBezTo>
                      <a:pt x="3" y="4"/>
                      <a:pt x="3" y="4"/>
                      <a:pt x="3" y="4"/>
                    </a:cubicBezTo>
                    <a:cubicBezTo>
                      <a:pt x="1" y="4"/>
                      <a:pt x="2"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3" name="Freeform 167"/>
              <p:cNvSpPr>
                <a:spLocks/>
              </p:cNvSpPr>
              <p:nvPr/>
            </p:nvSpPr>
            <p:spPr bwMode="auto">
              <a:xfrm>
                <a:off x="4990" y="2199"/>
                <a:ext cx="12" cy="7"/>
              </a:xfrm>
              <a:custGeom>
                <a:avLst/>
                <a:gdLst>
                  <a:gd name="T0" fmla="*/ 3 w 5"/>
                  <a:gd name="T1" fmla="*/ 3 h 3"/>
                  <a:gd name="T2" fmla="*/ 5 w 5"/>
                  <a:gd name="T3" fmla="*/ 1 h 3"/>
                  <a:gd name="T4" fmla="*/ 3 w 5"/>
                  <a:gd name="T5" fmla="*/ 3 h 3"/>
                </a:gdLst>
                <a:ahLst/>
                <a:cxnLst>
                  <a:cxn ang="0">
                    <a:pos x="T0" y="T1"/>
                  </a:cxn>
                  <a:cxn ang="0">
                    <a:pos x="T2" y="T3"/>
                  </a:cxn>
                  <a:cxn ang="0">
                    <a:pos x="T4" y="T5"/>
                  </a:cxn>
                </a:cxnLst>
                <a:rect l="0" t="0" r="r" b="b"/>
                <a:pathLst>
                  <a:path w="5" h="3">
                    <a:moveTo>
                      <a:pt x="3" y="3"/>
                    </a:moveTo>
                    <a:cubicBezTo>
                      <a:pt x="4" y="2"/>
                      <a:pt x="5" y="1"/>
                      <a:pt x="5" y="1"/>
                    </a:cubicBezTo>
                    <a:cubicBezTo>
                      <a:pt x="5" y="1"/>
                      <a:pt x="0"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4" name="Freeform 168"/>
              <p:cNvSpPr>
                <a:spLocks/>
              </p:cNvSpPr>
              <p:nvPr/>
            </p:nvSpPr>
            <p:spPr bwMode="auto">
              <a:xfrm>
                <a:off x="5056" y="2097"/>
                <a:ext cx="142" cy="88"/>
              </a:xfrm>
              <a:custGeom>
                <a:avLst/>
                <a:gdLst>
                  <a:gd name="T0" fmla="*/ 60 w 60"/>
                  <a:gd name="T1" fmla="*/ 17 h 37"/>
                  <a:gd name="T2" fmla="*/ 56 w 60"/>
                  <a:gd name="T3" fmla="*/ 17 h 37"/>
                  <a:gd name="T4" fmla="*/ 54 w 60"/>
                  <a:gd name="T5" fmla="*/ 13 h 37"/>
                  <a:gd name="T6" fmla="*/ 52 w 60"/>
                  <a:gd name="T7" fmla="*/ 16 h 37"/>
                  <a:gd name="T8" fmla="*/ 48 w 60"/>
                  <a:gd name="T9" fmla="*/ 17 h 37"/>
                  <a:gd name="T10" fmla="*/ 47 w 60"/>
                  <a:gd name="T11" fmla="*/ 10 h 37"/>
                  <a:gd name="T12" fmla="*/ 54 w 60"/>
                  <a:gd name="T13" fmla="*/ 9 h 37"/>
                  <a:gd name="T14" fmla="*/ 54 w 60"/>
                  <a:gd name="T15" fmla="*/ 9 h 37"/>
                  <a:gd name="T16" fmla="*/ 58 w 60"/>
                  <a:gd name="T17" fmla="*/ 10 h 37"/>
                  <a:gd name="T18" fmla="*/ 59 w 60"/>
                  <a:gd name="T19" fmla="*/ 9 h 37"/>
                  <a:gd name="T20" fmla="*/ 60 w 60"/>
                  <a:gd name="T21" fmla="*/ 3 h 37"/>
                  <a:gd name="T22" fmla="*/ 58 w 60"/>
                  <a:gd name="T23" fmla="*/ 3 h 37"/>
                  <a:gd name="T24" fmla="*/ 57 w 60"/>
                  <a:gd name="T25" fmla="*/ 0 h 37"/>
                  <a:gd name="T26" fmla="*/ 55 w 60"/>
                  <a:gd name="T27" fmla="*/ 4 h 37"/>
                  <a:gd name="T28" fmla="*/ 49 w 60"/>
                  <a:gd name="T29" fmla="*/ 4 h 37"/>
                  <a:gd name="T30" fmla="*/ 46 w 60"/>
                  <a:gd name="T31" fmla="*/ 9 h 37"/>
                  <a:gd name="T32" fmla="*/ 42 w 60"/>
                  <a:gd name="T33" fmla="*/ 10 h 37"/>
                  <a:gd name="T34" fmla="*/ 44 w 60"/>
                  <a:gd name="T35" fmla="*/ 12 h 37"/>
                  <a:gd name="T36" fmla="*/ 42 w 60"/>
                  <a:gd name="T37" fmla="*/ 14 h 37"/>
                  <a:gd name="T38" fmla="*/ 39 w 60"/>
                  <a:gd name="T39" fmla="*/ 14 h 37"/>
                  <a:gd name="T40" fmla="*/ 39 w 60"/>
                  <a:gd name="T41" fmla="*/ 16 h 37"/>
                  <a:gd name="T42" fmla="*/ 33 w 60"/>
                  <a:gd name="T43" fmla="*/ 18 h 37"/>
                  <a:gd name="T44" fmla="*/ 30 w 60"/>
                  <a:gd name="T45" fmla="*/ 17 h 37"/>
                  <a:gd name="T46" fmla="*/ 30 w 60"/>
                  <a:gd name="T47" fmla="*/ 16 h 37"/>
                  <a:gd name="T48" fmla="*/ 25 w 60"/>
                  <a:gd name="T49" fmla="*/ 17 h 37"/>
                  <a:gd name="T50" fmla="*/ 18 w 60"/>
                  <a:gd name="T51" fmla="*/ 22 h 37"/>
                  <a:gd name="T52" fmla="*/ 16 w 60"/>
                  <a:gd name="T53" fmla="*/ 20 h 37"/>
                  <a:gd name="T54" fmla="*/ 4 w 60"/>
                  <a:gd name="T55" fmla="*/ 26 h 37"/>
                  <a:gd name="T56" fmla="*/ 4 w 60"/>
                  <a:gd name="T57" fmla="*/ 27 h 37"/>
                  <a:gd name="T58" fmla="*/ 3 w 60"/>
                  <a:gd name="T59" fmla="*/ 28 h 37"/>
                  <a:gd name="T60" fmla="*/ 8 w 60"/>
                  <a:gd name="T61" fmla="*/ 28 h 37"/>
                  <a:gd name="T62" fmla="*/ 8 w 60"/>
                  <a:gd name="T63" fmla="*/ 32 h 37"/>
                  <a:gd name="T64" fmla="*/ 2 w 60"/>
                  <a:gd name="T65" fmla="*/ 32 h 37"/>
                  <a:gd name="T66" fmla="*/ 1 w 60"/>
                  <a:gd name="T67" fmla="*/ 28 h 37"/>
                  <a:gd name="T68" fmla="*/ 0 w 60"/>
                  <a:gd name="T69" fmla="*/ 35 h 37"/>
                  <a:gd name="T70" fmla="*/ 4 w 60"/>
                  <a:gd name="T71" fmla="*/ 35 h 37"/>
                  <a:gd name="T72" fmla="*/ 4 w 60"/>
                  <a:gd name="T73" fmla="*/ 37 h 37"/>
                  <a:gd name="T74" fmla="*/ 6 w 60"/>
                  <a:gd name="T75" fmla="*/ 37 h 37"/>
                  <a:gd name="T76" fmla="*/ 6 w 60"/>
                  <a:gd name="T77" fmla="*/ 33 h 37"/>
                  <a:gd name="T78" fmla="*/ 10 w 60"/>
                  <a:gd name="T79" fmla="*/ 34 h 37"/>
                  <a:gd name="T80" fmla="*/ 18 w 60"/>
                  <a:gd name="T81" fmla="*/ 30 h 37"/>
                  <a:gd name="T82" fmla="*/ 25 w 60"/>
                  <a:gd name="T83" fmla="*/ 30 h 37"/>
                  <a:gd name="T84" fmla="*/ 18 w 60"/>
                  <a:gd name="T85" fmla="*/ 28 h 37"/>
                  <a:gd name="T86" fmla="*/ 22 w 60"/>
                  <a:gd name="T87" fmla="*/ 24 h 37"/>
                  <a:gd name="T88" fmla="*/ 28 w 60"/>
                  <a:gd name="T89" fmla="*/ 26 h 37"/>
                  <a:gd name="T90" fmla="*/ 35 w 60"/>
                  <a:gd name="T91" fmla="*/ 25 h 37"/>
                  <a:gd name="T92" fmla="*/ 34 w 60"/>
                  <a:gd name="T93" fmla="*/ 22 h 37"/>
                  <a:gd name="T94" fmla="*/ 41 w 60"/>
                  <a:gd name="T95" fmla="*/ 16 h 37"/>
                  <a:gd name="T96" fmla="*/ 47 w 60"/>
                  <a:gd name="T97" fmla="*/ 16 h 37"/>
                  <a:gd name="T98" fmla="*/ 47 w 60"/>
                  <a:gd name="T99" fmla="*/ 17 h 37"/>
                  <a:gd name="T100" fmla="*/ 45 w 60"/>
                  <a:gd name="T101" fmla="*/ 18 h 37"/>
                  <a:gd name="T102" fmla="*/ 44 w 60"/>
                  <a:gd name="T103" fmla="*/ 22 h 37"/>
                  <a:gd name="T104" fmla="*/ 37 w 60"/>
                  <a:gd name="T105" fmla="*/ 22 h 37"/>
                  <a:gd name="T106" fmla="*/ 40 w 60"/>
                  <a:gd name="T107" fmla="*/ 26 h 37"/>
                  <a:gd name="T108" fmla="*/ 37 w 60"/>
                  <a:gd name="T109" fmla="*/ 26 h 37"/>
                  <a:gd name="T110" fmla="*/ 38 w 60"/>
                  <a:gd name="T111" fmla="*/ 29 h 37"/>
                  <a:gd name="T112" fmla="*/ 40 w 60"/>
                  <a:gd name="T113" fmla="*/ 28 h 37"/>
                  <a:gd name="T114" fmla="*/ 60 w 60"/>
                  <a:gd name="T115"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37">
                    <a:moveTo>
                      <a:pt x="60" y="17"/>
                    </a:moveTo>
                    <a:cubicBezTo>
                      <a:pt x="58" y="17"/>
                      <a:pt x="56" y="16"/>
                      <a:pt x="56" y="17"/>
                    </a:cubicBezTo>
                    <a:cubicBezTo>
                      <a:pt x="54" y="13"/>
                      <a:pt x="54" y="13"/>
                      <a:pt x="54" y="13"/>
                    </a:cubicBezTo>
                    <a:cubicBezTo>
                      <a:pt x="56" y="19"/>
                      <a:pt x="53" y="14"/>
                      <a:pt x="52" y="16"/>
                    </a:cubicBezTo>
                    <a:cubicBezTo>
                      <a:pt x="48" y="17"/>
                      <a:pt x="48" y="17"/>
                      <a:pt x="48" y="17"/>
                    </a:cubicBezTo>
                    <a:cubicBezTo>
                      <a:pt x="47" y="10"/>
                      <a:pt x="47" y="10"/>
                      <a:pt x="47" y="10"/>
                    </a:cubicBezTo>
                    <a:cubicBezTo>
                      <a:pt x="54" y="9"/>
                      <a:pt x="54" y="9"/>
                      <a:pt x="54" y="9"/>
                    </a:cubicBezTo>
                    <a:cubicBezTo>
                      <a:pt x="54" y="9"/>
                      <a:pt x="54" y="9"/>
                      <a:pt x="54" y="9"/>
                    </a:cubicBezTo>
                    <a:cubicBezTo>
                      <a:pt x="54" y="10"/>
                      <a:pt x="58" y="8"/>
                      <a:pt x="58" y="10"/>
                    </a:cubicBezTo>
                    <a:cubicBezTo>
                      <a:pt x="59" y="9"/>
                      <a:pt x="59" y="9"/>
                      <a:pt x="59" y="9"/>
                    </a:cubicBezTo>
                    <a:cubicBezTo>
                      <a:pt x="60" y="3"/>
                      <a:pt x="60" y="3"/>
                      <a:pt x="60" y="3"/>
                    </a:cubicBezTo>
                    <a:cubicBezTo>
                      <a:pt x="58" y="3"/>
                      <a:pt x="58" y="3"/>
                      <a:pt x="58" y="3"/>
                    </a:cubicBezTo>
                    <a:cubicBezTo>
                      <a:pt x="57" y="0"/>
                      <a:pt x="57" y="0"/>
                      <a:pt x="57" y="0"/>
                    </a:cubicBezTo>
                    <a:cubicBezTo>
                      <a:pt x="55" y="4"/>
                      <a:pt x="55" y="4"/>
                      <a:pt x="55" y="4"/>
                    </a:cubicBezTo>
                    <a:cubicBezTo>
                      <a:pt x="49" y="4"/>
                      <a:pt x="49" y="4"/>
                      <a:pt x="49" y="4"/>
                    </a:cubicBezTo>
                    <a:cubicBezTo>
                      <a:pt x="46" y="9"/>
                      <a:pt x="46" y="9"/>
                      <a:pt x="46" y="9"/>
                    </a:cubicBezTo>
                    <a:cubicBezTo>
                      <a:pt x="42" y="10"/>
                      <a:pt x="42" y="10"/>
                      <a:pt x="42" y="10"/>
                    </a:cubicBezTo>
                    <a:cubicBezTo>
                      <a:pt x="44" y="12"/>
                      <a:pt x="44" y="12"/>
                      <a:pt x="44" y="12"/>
                    </a:cubicBezTo>
                    <a:cubicBezTo>
                      <a:pt x="42" y="14"/>
                      <a:pt x="42" y="14"/>
                      <a:pt x="42" y="14"/>
                    </a:cubicBezTo>
                    <a:cubicBezTo>
                      <a:pt x="39" y="14"/>
                      <a:pt x="39" y="14"/>
                      <a:pt x="39" y="14"/>
                    </a:cubicBezTo>
                    <a:cubicBezTo>
                      <a:pt x="39" y="16"/>
                      <a:pt x="39" y="16"/>
                      <a:pt x="39" y="16"/>
                    </a:cubicBezTo>
                    <a:cubicBezTo>
                      <a:pt x="33" y="18"/>
                      <a:pt x="33" y="18"/>
                      <a:pt x="33" y="18"/>
                    </a:cubicBezTo>
                    <a:cubicBezTo>
                      <a:pt x="30" y="17"/>
                      <a:pt x="30" y="17"/>
                      <a:pt x="30" y="17"/>
                    </a:cubicBezTo>
                    <a:cubicBezTo>
                      <a:pt x="30" y="16"/>
                      <a:pt x="30" y="16"/>
                      <a:pt x="30" y="16"/>
                    </a:cubicBezTo>
                    <a:cubicBezTo>
                      <a:pt x="25" y="17"/>
                      <a:pt x="25" y="17"/>
                      <a:pt x="25" y="17"/>
                    </a:cubicBezTo>
                    <a:cubicBezTo>
                      <a:pt x="18" y="22"/>
                      <a:pt x="18" y="22"/>
                      <a:pt x="18" y="22"/>
                    </a:cubicBezTo>
                    <a:cubicBezTo>
                      <a:pt x="16" y="20"/>
                      <a:pt x="16" y="20"/>
                      <a:pt x="16" y="20"/>
                    </a:cubicBezTo>
                    <a:cubicBezTo>
                      <a:pt x="4" y="26"/>
                      <a:pt x="4" y="26"/>
                      <a:pt x="4" y="26"/>
                    </a:cubicBezTo>
                    <a:cubicBezTo>
                      <a:pt x="4" y="27"/>
                      <a:pt x="4" y="27"/>
                      <a:pt x="4" y="27"/>
                    </a:cubicBezTo>
                    <a:cubicBezTo>
                      <a:pt x="3" y="28"/>
                      <a:pt x="3" y="28"/>
                      <a:pt x="3" y="28"/>
                    </a:cubicBezTo>
                    <a:cubicBezTo>
                      <a:pt x="8" y="28"/>
                      <a:pt x="8" y="28"/>
                      <a:pt x="8" y="28"/>
                    </a:cubicBezTo>
                    <a:cubicBezTo>
                      <a:pt x="8" y="32"/>
                      <a:pt x="8" y="32"/>
                      <a:pt x="8" y="32"/>
                    </a:cubicBezTo>
                    <a:cubicBezTo>
                      <a:pt x="2" y="32"/>
                      <a:pt x="2" y="32"/>
                      <a:pt x="2" y="32"/>
                    </a:cubicBezTo>
                    <a:cubicBezTo>
                      <a:pt x="1" y="28"/>
                      <a:pt x="1" y="28"/>
                      <a:pt x="1" y="28"/>
                    </a:cubicBezTo>
                    <a:cubicBezTo>
                      <a:pt x="0" y="35"/>
                      <a:pt x="0" y="35"/>
                      <a:pt x="0" y="35"/>
                    </a:cubicBezTo>
                    <a:cubicBezTo>
                      <a:pt x="4" y="35"/>
                      <a:pt x="4" y="35"/>
                      <a:pt x="4" y="35"/>
                    </a:cubicBezTo>
                    <a:cubicBezTo>
                      <a:pt x="4" y="37"/>
                      <a:pt x="4" y="37"/>
                      <a:pt x="4" y="37"/>
                    </a:cubicBezTo>
                    <a:cubicBezTo>
                      <a:pt x="6" y="37"/>
                      <a:pt x="6" y="37"/>
                      <a:pt x="6" y="37"/>
                    </a:cubicBezTo>
                    <a:cubicBezTo>
                      <a:pt x="6" y="33"/>
                      <a:pt x="6" y="33"/>
                      <a:pt x="6" y="33"/>
                    </a:cubicBezTo>
                    <a:cubicBezTo>
                      <a:pt x="10" y="34"/>
                      <a:pt x="10" y="34"/>
                      <a:pt x="10" y="34"/>
                    </a:cubicBezTo>
                    <a:cubicBezTo>
                      <a:pt x="18" y="30"/>
                      <a:pt x="18" y="30"/>
                      <a:pt x="18" y="30"/>
                    </a:cubicBezTo>
                    <a:cubicBezTo>
                      <a:pt x="25" y="30"/>
                      <a:pt x="25" y="30"/>
                      <a:pt x="25" y="30"/>
                    </a:cubicBezTo>
                    <a:cubicBezTo>
                      <a:pt x="22" y="25"/>
                      <a:pt x="19" y="27"/>
                      <a:pt x="18" y="28"/>
                    </a:cubicBezTo>
                    <a:cubicBezTo>
                      <a:pt x="22" y="24"/>
                      <a:pt x="22" y="24"/>
                      <a:pt x="22" y="24"/>
                    </a:cubicBezTo>
                    <a:cubicBezTo>
                      <a:pt x="28" y="26"/>
                      <a:pt x="28" y="26"/>
                      <a:pt x="28" y="26"/>
                    </a:cubicBezTo>
                    <a:cubicBezTo>
                      <a:pt x="35" y="25"/>
                      <a:pt x="35" y="25"/>
                      <a:pt x="35" y="25"/>
                    </a:cubicBezTo>
                    <a:cubicBezTo>
                      <a:pt x="34" y="22"/>
                      <a:pt x="34" y="22"/>
                      <a:pt x="34" y="22"/>
                    </a:cubicBezTo>
                    <a:cubicBezTo>
                      <a:pt x="41" y="16"/>
                      <a:pt x="41" y="16"/>
                      <a:pt x="41" y="16"/>
                    </a:cubicBezTo>
                    <a:cubicBezTo>
                      <a:pt x="47" y="16"/>
                      <a:pt x="47" y="16"/>
                      <a:pt x="47" y="16"/>
                    </a:cubicBezTo>
                    <a:cubicBezTo>
                      <a:pt x="47" y="17"/>
                      <a:pt x="47" y="17"/>
                      <a:pt x="47" y="17"/>
                    </a:cubicBezTo>
                    <a:cubicBezTo>
                      <a:pt x="46" y="19"/>
                      <a:pt x="45" y="18"/>
                      <a:pt x="45" y="18"/>
                    </a:cubicBezTo>
                    <a:cubicBezTo>
                      <a:pt x="44" y="22"/>
                      <a:pt x="44" y="22"/>
                      <a:pt x="44" y="22"/>
                    </a:cubicBezTo>
                    <a:cubicBezTo>
                      <a:pt x="37" y="22"/>
                      <a:pt x="37" y="22"/>
                      <a:pt x="37" y="22"/>
                    </a:cubicBezTo>
                    <a:cubicBezTo>
                      <a:pt x="40" y="26"/>
                      <a:pt x="40" y="26"/>
                      <a:pt x="40" y="26"/>
                    </a:cubicBezTo>
                    <a:cubicBezTo>
                      <a:pt x="37" y="26"/>
                      <a:pt x="37" y="26"/>
                      <a:pt x="37" y="26"/>
                    </a:cubicBezTo>
                    <a:cubicBezTo>
                      <a:pt x="38" y="28"/>
                      <a:pt x="38" y="29"/>
                      <a:pt x="38" y="29"/>
                    </a:cubicBezTo>
                    <a:cubicBezTo>
                      <a:pt x="40" y="28"/>
                      <a:pt x="40" y="28"/>
                      <a:pt x="40" y="28"/>
                    </a:cubicBezTo>
                    <a:cubicBezTo>
                      <a:pt x="48" y="23"/>
                      <a:pt x="55" y="20"/>
                      <a:pt x="6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5" name="Freeform 169"/>
              <p:cNvSpPr>
                <a:spLocks noEditPoints="1"/>
              </p:cNvSpPr>
              <p:nvPr/>
            </p:nvSpPr>
            <p:spPr bwMode="auto">
              <a:xfrm>
                <a:off x="-67" y="391"/>
                <a:ext cx="5901" cy="3585"/>
              </a:xfrm>
              <a:custGeom>
                <a:avLst/>
                <a:gdLst>
                  <a:gd name="T0" fmla="*/ 2374 w 2495"/>
                  <a:gd name="T1" fmla="*/ 783 h 1515"/>
                  <a:gd name="T2" fmla="*/ 2237 w 2495"/>
                  <a:gd name="T3" fmla="*/ 751 h 1515"/>
                  <a:gd name="T4" fmla="*/ 1993 w 2495"/>
                  <a:gd name="T5" fmla="*/ 810 h 1515"/>
                  <a:gd name="T6" fmla="*/ 2284 w 2495"/>
                  <a:gd name="T7" fmla="*/ 677 h 1515"/>
                  <a:gd name="T8" fmla="*/ 2289 w 2495"/>
                  <a:gd name="T9" fmla="*/ 638 h 1515"/>
                  <a:gd name="T10" fmla="*/ 2263 w 2495"/>
                  <a:gd name="T11" fmla="*/ 501 h 1515"/>
                  <a:gd name="T12" fmla="*/ 2152 w 2495"/>
                  <a:gd name="T13" fmla="*/ 381 h 1515"/>
                  <a:gd name="T14" fmla="*/ 1803 w 2495"/>
                  <a:gd name="T15" fmla="*/ 362 h 1515"/>
                  <a:gd name="T16" fmla="*/ 1839 w 2495"/>
                  <a:gd name="T17" fmla="*/ 326 h 1515"/>
                  <a:gd name="T18" fmla="*/ 1824 w 2495"/>
                  <a:gd name="T19" fmla="*/ 255 h 1515"/>
                  <a:gd name="T20" fmla="*/ 1781 w 2495"/>
                  <a:gd name="T21" fmla="*/ 188 h 1515"/>
                  <a:gd name="T22" fmla="*/ 1597 w 2495"/>
                  <a:gd name="T23" fmla="*/ 301 h 1515"/>
                  <a:gd name="T24" fmla="*/ 1757 w 2495"/>
                  <a:gd name="T25" fmla="*/ 164 h 1515"/>
                  <a:gd name="T26" fmla="*/ 1713 w 2495"/>
                  <a:gd name="T27" fmla="*/ 118 h 1515"/>
                  <a:gd name="T28" fmla="*/ 1487 w 2495"/>
                  <a:gd name="T29" fmla="*/ 299 h 1515"/>
                  <a:gd name="T30" fmla="*/ 1552 w 2495"/>
                  <a:gd name="T31" fmla="*/ 205 h 1515"/>
                  <a:gd name="T32" fmla="*/ 1418 w 2495"/>
                  <a:gd name="T33" fmla="*/ 343 h 1515"/>
                  <a:gd name="T34" fmla="*/ 1651 w 2495"/>
                  <a:gd name="T35" fmla="*/ 92 h 1515"/>
                  <a:gd name="T36" fmla="*/ 1552 w 2495"/>
                  <a:gd name="T37" fmla="*/ 138 h 1515"/>
                  <a:gd name="T38" fmla="*/ 1294 w 2495"/>
                  <a:gd name="T39" fmla="*/ 375 h 1515"/>
                  <a:gd name="T40" fmla="*/ 1126 w 2495"/>
                  <a:gd name="T41" fmla="*/ 358 h 1515"/>
                  <a:gd name="T42" fmla="*/ 1134 w 2495"/>
                  <a:gd name="T43" fmla="*/ 315 h 1515"/>
                  <a:gd name="T44" fmla="*/ 1219 w 2495"/>
                  <a:gd name="T45" fmla="*/ 198 h 1515"/>
                  <a:gd name="T46" fmla="*/ 1128 w 2495"/>
                  <a:gd name="T47" fmla="*/ 224 h 1515"/>
                  <a:gd name="T48" fmla="*/ 1022 w 2495"/>
                  <a:gd name="T49" fmla="*/ 208 h 1515"/>
                  <a:gd name="T50" fmla="*/ 1211 w 2495"/>
                  <a:gd name="T51" fmla="*/ 6 h 1515"/>
                  <a:gd name="T52" fmla="*/ 988 w 2495"/>
                  <a:gd name="T53" fmla="*/ 96 h 1515"/>
                  <a:gd name="T54" fmla="*/ 988 w 2495"/>
                  <a:gd name="T55" fmla="*/ 44 h 1515"/>
                  <a:gd name="T56" fmla="*/ 674 w 2495"/>
                  <a:gd name="T57" fmla="*/ 119 h 1515"/>
                  <a:gd name="T58" fmla="*/ 500 w 2495"/>
                  <a:gd name="T59" fmla="*/ 73 h 1515"/>
                  <a:gd name="T60" fmla="*/ 365 w 2495"/>
                  <a:gd name="T61" fmla="*/ 107 h 1515"/>
                  <a:gd name="T62" fmla="*/ 195 w 2495"/>
                  <a:gd name="T63" fmla="*/ 163 h 1515"/>
                  <a:gd name="T64" fmla="*/ 208 w 2495"/>
                  <a:gd name="T65" fmla="*/ 196 h 1515"/>
                  <a:gd name="T66" fmla="*/ 155 w 2495"/>
                  <a:gd name="T67" fmla="*/ 268 h 1515"/>
                  <a:gd name="T68" fmla="*/ 248 w 2495"/>
                  <a:gd name="T69" fmla="*/ 371 h 1515"/>
                  <a:gd name="T70" fmla="*/ 196 w 2495"/>
                  <a:gd name="T71" fmla="*/ 444 h 1515"/>
                  <a:gd name="T72" fmla="*/ 107 w 2495"/>
                  <a:gd name="T73" fmla="*/ 545 h 1515"/>
                  <a:gd name="T74" fmla="*/ 109 w 2495"/>
                  <a:gd name="T75" fmla="*/ 625 h 1515"/>
                  <a:gd name="T76" fmla="*/ 99 w 2495"/>
                  <a:gd name="T77" fmla="*/ 660 h 1515"/>
                  <a:gd name="T78" fmla="*/ 133 w 2495"/>
                  <a:gd name="T79" fmla="*/ 706 h 1515"/>
                  <a:gd name="T80" fmla="*/ 37 w 2495"/>
                  <a:gd name="T81" fmla="*/ 879 h 1515"/>
                  <a:gd name="T82" fmla="*/ 68 w 2495"/>
                  <a:gd name="T83" fmla="*/ 1003 h 1515"/>
                  <a:gd name="T84" fmla="*/ 196 w 2495"/>
                  <a:gd name="T85" fmla="*/ 1055 h 1515"/>
                  <a:gd name="T86" fmla="*/ 380 w 2495"/>
                  <a:gd name="T87" fmla="*/ 1037 h 1515"/>
                  <a:gd name="T88" fmla="*/ 422 w 2495"/>
                  <a:gd name="T89" fmla="*/ 1147 h 1515"/>
                  <a:gd name="T90" fmla="*/ 417 w 2495"/>
                  <a:gd name="T91" fmla="*/ 1202 h 1515"/>
                  <a:gd name="T92" fmla="*/ 435 w 2495"/>
                  <a:gd name="T93" fmla="*/ 1276 h 1515"/>
                  <a:gd name="T94" fmla="*/ 450 w 2495"/>
                  <a:gd name="T95" fmla="*/ 1334 h 1515"/>
                  <a:gd name="T96" fmla="*/ 660 w 2495"/>
                  <a:gd name="T97" fmla="*/ 1304 h 1515"/>
                  <a:gd name="T98" fmla="*/ 809 w 2495"/>
                  <a:gd name="T99" fmla="*/ 1253 h 1515"/>
                  <a:gd name="T100" fmla="*/ 742 w 2495"/>
                  <a:gd name="T101" fmla="*/ 1290 h 1515"/>
                  <a:gd name="T102" fmla="*/ 1208 w 2495"/>
                  <a:gd name="T103" fmla="*/ 1240 h 1515"/>
                  <a:gd name="T104" fmla="*/ 1538 w 2495"/>
                  <a:gd name="T105" fmla="*/ 1221 h 1515"/>
                  <a:gd name="T106" fmla="*/ 1458 w 2495"/>
                  <a:gd name="T107" fmla="*/ 1296 h 1515"/>
                  <a:gd name="T108" fmla="*/ 1418 w 2495"/>
                  <a:gd name="T109" fmla="*/ 1426 h 1515"/>
                  <a:gd name="T110" fmla="*/ 1570 w 2495"/>
                  <a:gd name="T111" fmla="*/ 1469 h 1515"/>
                  <a:gd name="T112" fmla="*/ 1945 w 2495"/>
                  <a:gd name="T113" fmla="*/ 1235 h 1515"/>
                  <a:gd name="T114" fmla="*/ 2396 w 2495"/>
                  <a:gd name="T115" fmla="*/ 984 h 1515"/>
                  <a:gd name="T116" fmla="*/ 2213 w 2495"/>
                  <a:gd name="T117" fmla="*/ 989 h 1515"/>
                  <a:gd name="T118" fmla="*/ 2324 w 2495"/>
                  <a:gd name="T119" fmla="*/ 908 h 1515"/>
                  <a:gd name="T120" fmla="*/ 1815 w 2495"/>
                  <a:gd name="T121" fmla="*/ 324 h 1515"/>
                  <a:gd name="T122" fmla="*/ 995 w 2495"/>
                  <a:gd name="T123" fmla="*/ 80 h 1515"/>
                  <a:gd name="T124" fmla="*/ 745 w 2495"/>
                  <a:gd name="T125" fmla="*/ 1305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5" h="1515">
                    <a:moveTo>
                      <a:pt x="2492" y="828"/>
                    </a:moveTo>
                    <a:cubicBezTo>
                      <a:pt x="2487" y="827"/>
                      <a:pt x="2487" y="827"/>
                      <a:pt x="2487" y="827"/>
                    </a:cubicBezTo>
                    <a:cubicBezTo>
                      <a:pt x="2466" y="832"/>
                      <a:pt x="2466" y="832"/>
                      <a:pt x="2466" y="832"/>
                    </a:cubicBezTo>
                    <a:cubicBezTo>
                      <a:pt x="2464" y="830"/>
                      <a:pt x="2464" y="830"/>
                      <a:pt x="2464" y="830"/>
                    </a:cubicBezTo>
                    <a:cubicBezTo>
                      <a:pt x="2456" y="833"/>
                      <a:pt x="2456" y="833"/>
                      <a:pt x="2456" y="833"/>
                    </a:cubicBezTo>
                    <a:cubicBezTo>
                      <a:pt x="2452" y="831"/>
                      <a:pt x="2452" y="831"/>
                      <a:pt x="2452" y="831"/>
                    </a:cubicBezTo>
                    <a:cubicBezTo>
                      <a:pt x="2446" y="833"/>
                      <a:pt x="2446" y="833"/>
                      <a:pt x="2446" y="833"/>
                    </a:cubicBezTo>
                    <a:cubicBezTo>
                      <a:pt x="2445" y="838"/>
                      <a:pt x="2445" y="838"/>
                      <a:pt x="2445" y="838"/>
                    </a:cubicBezTo>
                    <a:cubicBezTo>
                      <a:pt x="2444" y="837"/>
                      <a:pt x="2443" y="836"/>
                      <a:pt x="2442" y="836"/>
                    </a:cubicBezTo>
                    <a:cubicBezTo>
                      <a:pt x="2442" y="836"/>
                      <a:pt x="2442" y="836"/>
                      <a:pt x="2442" y="836"/>
                    </a:cubicBezTo>
                    <a:cubicBezTo>
                      <a:pt x="2440" y="836"/>
                      <a:pt x="2440" y="836"/>
                      <a:pt x="2440" y="836"/>
                    </a:cubicBezTo>
                    <a:cubicBezTo>
                      <a:pt x="2433" y="833"/>
                      <a:pt x="2433" y="833"/>
                      <a:pt x="2433" y="833"/>
                    </a:cubicBezTo>
                    <a:cubicBezTo>
                      <a:pt x="2419" y="829"/>
                      <a:pt x="2419" y="829"/>
                      <a:pt x="2419" y="829"/>
                    </a:cubicBezTo>
                    <a:cubicBezTo>
                      <a:pt x="2393" y="834"/>
                      <a:pt x="2393" y="834"/>
                      <a:pt x="2393" y="834"/>
                    </a:cubicBezTo>
                    <a:cubicBezTo>
                      <a:pt x="2376" y="836"/>
                      <a:pt x="2376" y="836"/>
                      <a:pt x="2376" y="836"/>
                    </a:cubicBezTo>
                    <a:cubicBezTo>
                      <a:pt x="2365" y="841"/>
                      <a:pt x="2363" y="835"/>
                      <a:pt x="2356" y="841"/>
                    </a:cubicBezTo>
                    <a:cubicBezTo>
                      <a:pt x="2348" y="840"/>
                      <a:pt x="2348" y="840"/>
                      <a:pt x="2348" y="840"/>
                    </a:cubicBezTo>
                    <a:cubicBezTo>
                      <a:pt x="2333" y="846"/>
                      <a:pt x="2333" y="846"/>
                      <a:pt x="2333" y="846"/>
                    </a:cubicBezTo>
                    <a:cubicBezTo>
                      <a:pt x="2330" y="843"/>
                      <a:pt x="2330" y="843"/>
                      <a:pt x="2330" y="843"/>
                    </a:cubicBezTo>
                    <a:cubicBezTo>
                      <a:pt x="2333" y="843"/>
                      <a:pt x="2333" y="843"/>
                      <a:pt x="2333" y="843"/>
                    </a:cubicBezTo>
                    <a:cubicBezTo>
                      <a:pt x="2339" y="840"/>
                      <a:pt x="2339" y="840"/>
                      <a:pt x="2339" y="840"/>
                    </a:cubicBezTo>
                    <a:cubicBezTo>
                      <a:pt x="2337" y="839"/>
                      <a:pt x="2337" y="839"/>
                      <a:pt x="2337" y="839"/>
                    </a:cubicBezTo>
                    <a:cubicBezTo>
                      <a:pt x="2311" y="842"/>
                      <a:pt x="2316" y="836"/>
                      <a:pt x="2308" y="838"/>
                    </a:cubicBezTo>
                    <a:cubicBezTo>
                      <a:pt x="2307" y="836"/>
                      <a:pt x="2307" y="836"/>
                      <a:pt x="2307" y="836"/>
                    </a:cubicBezTo>
                    <a:cubicBezTo>
                      <a:pt x="2305" y="838"/>
                      <a:pt x="2305" y="838"/>
                      <a:pt x="2305" y="838"/>
                    </a:cubicBezTo>
                    <a:cubicBezTo>
                      <a:pt x="2304" y="837"/>
                      <a:pt x="2304" y="837"/>
                      <a:pt x="2304" y="837"/>
                    </a:cubicBezTo>
                    <a:cubicBezTo>
                      <a:pt x="2304" y="834"/>
                      <a:pt x="2304" y="834"/>
                      <a:pt x="2304" y="834"/>
                    </a:cubicBezTo>
                    <a:cubicBezTo>
                      <a:pt x="2304" y="834"/>
                      <a:pt x="2304" y="834"/>
                      <a:pt x="2304" y="834"/>
                    </a:cubicBezTo>
                    <a:cubicBezTo>
                      <a:pt x="2303" y="833"/>
                      <a:pt x="2303" y="833"/>
                      <a:pt x="2303" y="833"/>
                    </a:cubicBezTo>
                    <a:cubicBezTo>
                      <a:pt x="2309" y="829"/>
                      <a:pt x="2304" y="831"/>
                      <a:pt x="2304" y="830"/>
                    </a:cubicBezTo>
                    <a:cubicBezTo>
                      <a:pt x="2320" y="825"/>
                      <a:pt x="2320" y="825"/>
                      <a:pt x="2320" y="825"/>
                    </a:cubicBezTo>
                    <a:cubicBezTo>
                      <a:pt x="2320" y="824"/>
                      <a:pt x="2320" y="824"/>
                      <a:pt x="2320" y="824"/>
                    </a:cubicBezTo>
                    <a:cubicBezTo>
                      <a:pt x="2319" y="825"/>
                      <a:pt x="2319" y="825"/>
                      <a:pt x="2319" y="825"/>
                    </a:cubicBezTo>
                    <a:cubicBezTo>
                      <a:pt x="2300" y="828"/>
                      <a:pt x="2300" y="828"/>
                      <a:pt x="2300" y="828"/>
                    </a:cubicBezTo>
                    <a:cubicBezTo>
                      <a:pt x="2295" y="833"/>
                      <a:pt x="2295" y="833"/>
                      <a:pt x="2295" y="833"/>
                    </a:cubicBezTo>
                    <a:cubicBezTo>
                      <a:pt x="2289" y="833"/>
                      <a:pt x="2289" y="833"/>
                      <a:pt x="2289" y="833"/>
                    </a:cubicBezTo>
                    <a:cubicBezTo>
                      <a:pt x="2281" y="831"/>
                      <a:pt x="2281" y="831"/>
                      <a:pt x="2281" y="831"/>
                    </a:cubicBezTo>
                    <a:cubicBezTo>
                      <a:pt x="2285" y="829"/>
                      <a:pt x="2285" y="829"/>
                      <a:pt x="2285" y="829"/>
                    </a:cubicBezTo>
                    <a:cubicBezTo>
                      <a:pt x="2281" y="826"/>
                      <a:pt x="2281" y="826"/>
                      <a:pt x="2281" y="826"/>
                    </a:cubicBezTo>
                    <a:cubicBezTo>
                      <a:pt x="2276" y="825"/>
                      <a:pt x="2276" y="825"/>
                      <a:pt x="2276" y="825"/>
                    </a:cubicBezTo>
                    <a:cubicBezTo>
                      <a:pt x="2283" y="818"/>
                      <a:pt x="2282" y="829"/>
                      <a:pt x="2284" y="823"/>
                    </a:cubicBezTo>
                    <a:cubicBezTo>
                      <a:pt x="2285" y="825"/>
                      <a:pt x="2285" y="825"/>
                      <a:pt x="2285" y="825"/>
                    </a:cubicBezTo>
                    <a:cubicBezTo>
                      <a:pt x="2289" y="819"/>
                      <a:pt x="2289" y="819"/>
                      <a:pt x="2289" y="819"/>
                    </a:cubicBezTo>
                    <a:cubicBezTo>
                      <a:pt x="2293" y="822"/>
                      <a:pt x="2293" y="822"/>
                      <a:pt x="2293" y="822"/>
                    </a:cubicBezTo>
                    <a:cubicBezTo>
                      <a:pt x="2303" y="816"/>
                      <a:pt x="2303" y="816"/>
                      <a:pt x="2303" y="816"/>
                    </a:cubicBezTo>
                    <a:cubicBezTo>
                      <a:pt x="2301" y="821"/>
                      <a:pt x="2304" y="818"/>
                      <a:pt x="2304" y="818"/>
                    </a:cubicBezTo>
                    <a:cubicBezTo>
                      <a:pt x="2310" y="819"/>
                      <a:pt x="2310" y="819"/>
                      <a:pt x="2310" y="819"/>
                    </a:cubicBezTo>
                    <a:cubicBezTo>
                      <a:pt x="2320" y="818"/>
                      <a:pt x="2320" y="818"/>
                      <a:pt x="2320" y="818"/>
                    </a:cubicBezTo>
                    <a:cubicBezTo>
                      <a:pt x="2321" y="816"/>
                      <a:pt x="2322" y="815"/>
                      <a:pt x="2325" y="816"/>
                    </a:cubicBezTo>
                    <a:cubicBezTo>
                      <a:pt x="2340" y="813"/>
                      <a:pt x="2340" y="813"/>
                      <a:pt x="2340" y="813"/>
                    </a:cubicBezTo>
                    <a:cubicBezTo>
                      <a:pt x="2343" y="806"/>
                      <a:pt x="2343" y="806"/>
                      <a:pt x="2343" y="806"/>
                    </a:cubicBezTo>
                    <a:cubicBezTo>
                      <a:pt x="2347" y="811"/>
                      <a:pt x="2347" y="811"/>
                      <a:pt x="2347" y="811"/>
                    </a:cubicBezTo>
                    <a:cubicBezTo>
                      <a:pt x="2356" y="810"/>
                      <a:pt x="2356" y="810"/>
                      <a:pt x="2356" y="810"/>
                    </a:cubicBezTo>
                    <a:cubicBezTo>
                      <a:pt x="2360" y="813"/>
                      <a:pt x="2360" y="813"/>
                      <a:pt x="2360" y="813"/>
                    </a:cubicBezTo>
                    <a:cubicBezTo>
                      <a:pt x="2354" y="813"/>
                      <a:pt x="2354" y="813"/>
                      <a:pt x="2354" y="813"/>
                    </a:cubicBezTo>
                    <a:cubicBezTo>
                      <a:pt x="2358" y="820"/>
                      <a:pt x="2358" y="820"/>
                      <a:pt x="2358" y="820"/>
                    </a:cubicBezTo>
                    <a:cubicBezTo>
                      <a:pt x="2356" y="823"/>
                      <a:pt x="2356" y="823"/>
                      <a:pt x="2356" y="823"/>
                    </a:cubicBezTo>
                    <a:cubicBezTo>
                      <a:pt x="2357" y="821"/>
                      <a:pt x="2357" y="821"/>
                      <a:pt x="2357" y="821"/>
                    </a:cubicBezTo>
                    <a:cubicBezTo>
                      <a:pt x="2367" y="816"/>
                      <a:pt x="2367" y="816"/>
                      <a:pt x="2367" y="816"/>
                    </a:cubicBezTo>
                    <a:cubicBezTo>
                      <a:pt x="2376" y="816"/>
                      <a:pt x="2376" y="816"/>
                      <a:pt x="2376" y="816"/>
                    </a:cubicBezTo>
                    <a:cubicBezTo>
                      <a:pt x="2388" y="810"/>
                      <a:pt x="2388" y="810"/>
                      <a:pt x="2388" y="810"/>
                    </a:cubicBezTo>
                    <a:cubicBezTo>
                      <a:pt x="2389" y="815"/>
                      <a:pt x="2389" y="815"/>
                      <a:pt x="2389" y="815"/>
                    </a:cubicBezTo>
                    <a:cubicBezTo>
                      <a:pt x="2397" y="815"/>
                      <a:pt x="2397" y="815"/>
                      <a:pt x="2397" y="815"/>
                    </a:cubicBezTo>
                    <a:cubicBezTo>
                      <a:pt x="2403" y="811"/>
                      <a:pt x="2405" y="811"/>
                      <a:pt x="2405" y="811"/>
                    </a:cubicBezTo>
                    <a:cubicBezTo>
                      <a:pt x="2419" y="808"/>
                      <a:pt x="2419" y="808"/>
                      <a:pt x="2419" y="808"/>
                    </a:cubicBezTo>
                    <a:cubicBezTo>
                      <a:pt x="2419" y="806"/>
                      <a:pt x="2419" y="806"/>
                      <a:pt x="2419" y="806"/>
                    </a:cubicBezTo>
                    <a:cubicBezTo>
                      <a:pt x="2415" y="806"/>
                      <a:pt x="2415" y="806"/>
                      <a:pt x="2415" y="806"/>
                    </a:cubicBezTo>
                    <a:cubicBezTo>
                      <a:pt x="2414" y="803"/>
                      <a:pt x="2414" y="803"/>
                      <a:pt x="2414" y="803"/>
                    </a:cubicBezTo>
                    <a:cubicBezTo>
                      <a:pt x="2414" y="804"/>
                      <a:pt x="2414" y="804"/>
                      <a:pt x="2414" y="804"/>
                    </a:cubicBezTo>
                    <a:cubicBezTo>
                      <a:pt x="2407" y="805"/>
                      <a:pt x="2407" y="805"/>
                      <a:pt x="2407" y="805"/>
                    </a:cubicBezTo>
                    <a:cubicBezTo>
                      <a:pt x="2405" y="807"/>
                      <a:pt x="2405" y="807"/>
                      <a:pt x="2405" y="807"/>
                    </a:cubicBezTo>
                    <a:cubicBezTo>
                      <a:pt x="2396" y="808"/>
                      <a:pt x="2396" y="808"/>
                      <a:pt x="2396" y="808"/>
                    </a:cubicBezTo>
                    <a:cubicBezTo>
                      <a:pt x="2391" y="802"/>
                      <a:pt x="2391" y="802"/>
                      <a:pt x="2391" y="802"/>
                    </a:cubicBezTo>
                    <a:cubicBezTo>
                      <a:pt x="2395" y="798"/>
                      <a:pt x="2395" y="798"/>
                      <a:pt x="2395" y="798"/>
                    </a:cubicBezTo>
                    <a:cubicBezTo>
                      <a:pt x="2399" y="799"/>
                      <a:pt x="2399" y="799"/>
                      <a:pt x="2399" y="799"/>
                    </a:cubicBezTo>
                    <a:cubicBezTo>
                      <a:pt x="2397" y="798"/>
                      <a:pt x="2397" y="798"/>
                      <a:pt x="2397" y="798"/>
                    </a:cubicBezTo>
                    <a:cubicBezTo>
                      <a:pt x="2399" y="796"/>
                      <a:pt x="2399" y="796"/>
                      <a:pt x="2399" y="796"/>
                    </a:cubicBezTo>
                    <a:cubicBezTo>
                      <a:pt x="2377" y="799"/>
                      <a:pt x="2377" y="799"/>
                      <a:pt x="2377" y="799"/>
                    </a:cubicBezTo>
                    <a:cubicBezTo>
                      <a:pt x="2376" y="795"/>
                      <a:pt x="2379" y="798"/>
                      <a:pt x="2378" y="796"/>
                    </a:cubicBezTo>
                    <a:cubicBezTo>
                      <a:pt x="2382" y="795"/>
                      <a:pt x="2382" y="795"/>
                      <a:pt x="2382" y="795"/>
                    </a:cubicBezTo>
                    <a:cubicBezTo>
                      <a:pt x="2383" y="797"/>
                      <a:pt x="2383" y="797"/>
                      <a:pt x="2383" y="797"/>
                    </a:cubicBezTo>
                    <a:cubicBezTo>
                      <a:pt x="2387" y="793"/>
                      <a:pt x="2387" y="793"/>
                      <a:pt x="2387" y="793"/>
                    </a:cubicBezTo>
                    <a:cubicBezTo>
                      <a:pt x="2386" y="792"/>
                      <a:pt x="2386" y="792"/>
                      <a:pt x="2386" y="792"/>
                    </a:cubicBezTo>
                    <a:cubicBezTo>
                      <a:pt x="2398" y="790"/>
                      <a:pt x="2398" y="790"/>
                      <a:pt x="2398" y="790"/>
                    </a:cubicBezTo>
                    <a:cubicBezTo>
                      <a:pt x="2405" y="793"/>
                      <a:pt x="2405" y="793"/>
                      <a:pt x="2405" y="793"/>
                    </a:cubicBezTo>
                    <a:cubicBezTo>
                      <a:pt x="2420" y="788"/>
                      <a:pt x="2420" y="788"/>
                      <a:pt x="2420" y="788"/>
                    </a:cubicBezTo>
                    <a:cubicBezTo>
                      <a:pt x="2421" y="789"/>
                      <a:pt x="2421" y="789"/>
                      <a:pt x="2421" y="789"/>
                    </a:cubicBezTo>
                    <a:cubicBezTo>
                      <a:pt x="2430" y="789"/>
                      <a:pt x="2430" y="789"/>
                      <a:pt x="2430" y="789"/>
                    </a:cubicBezTo>
                    <a:cubicBezTo>
                      <a:pt x="2437" y="786"/>
                      <a:pt x="2437" y="786"/>
                      <a:pt x="2437" y="786"/>
                    </a:cubicBezTo>
                    <a:cubicBezTo>
                      <a:pt x="2437" y="783"/>
                      <a:pt x="2437" y="783"/>
                      <a:pt x="2437" y="783"/>
                    </a:cubicBezTo>
                    <a:cubicBezTo>
                      <a:pt x="2431" y="781"/>
                      <a:pt x="2431" y="781"/>
                      <a:pt x="2431" y="781"/>
                    </a:cubicBezTo>
                    <a:cubicBezTo>
                      <a:pt x="2429" y="782"/>
                      <a:pt x="2429" y="782"/>
                      <a:pt x="2429" y="782"/>
                    </a:cubicBezTo>
                    <a:cubicBezTo>
                      <a:pt x="2409" y="781"/>
                      <a:pt x="2409" y="781"/>
                      <a:pt x="2409" y="781"/>
                    </a:cubicBezTo>
                    <a:cubicBezTo>
                      <a:pt x="2398" y="783"/>
                      <a:pt x="2398" y="783"/>
                      <a:pt x="2398" y="783"/>
                    </a:cubicBezTo>
                    <a:cubicBezTo>
                      <a:pt x="2367" y="790"/>
                      <a:pt x="2367" y="790"/>
                      <a:pt x="2367" y="790"/>
                    </a:cubicBezTo>
                    <a:cubicBezTo>
                      <a:pt x="2363" y="788"/>
                      <a:pt x="2363" y="788"/>
                      <a:pt x="2363" y="788"/>
                    </a:cubicBezTo>
                    <a:cubicBezTo>
                      <a:pt x="2364" y="787"/>
                      <a:pt x="2364" y="787"/>
                      <a:pt x="2364" y="787"/>
                    </a:cubicBezTo>
                    <a:cubicBezTo>
                      <a:pt x="2374" y="783"/>
                      <a:pt x="2374" y="783"/>
                      <a:pt x="2374" y="783"/>
                    </a:cubicBezTo>
                    <a:cubicBezTo>
                      <a:pt x="2374" y="784"/>
                      <a:pt x="2374" y="784"/>
                      <a:pt x="2374" y="784"/>
                    </a:cubicBezTo>
                    <a:cubicBezTo>
                      <a:pt x="2379" y="780"/>
                      <a:pt x="2379" y="780"/>
                      <a:pt x="2379" y="780"/>
                    </a:cubicBezTo>
                    <a:cubicBezTo>
                      <a:pt x="2384" y="773"/>
                      <a:pt x="2384" y="773"/>
                      <a:pt x="2384" y="773"/>
                    </a:cubicBezTo>
                    <a:cubicBezTo>
                      <a:pt x="2382" y="777"/>
                      <a:pt x="2386" y="774"/>
                      <a:pt x="2385" y="777"/>
                    </a:cubicBezTo>
                    <a:cubicBezTo>
                      <a:pt x="2391" y="777"/>
                      <a:pt x="2391" y="777"/>
                      <a:pt x="2391" y="777"/>
                    </a:cubicBezTo>
                    <a:cubicBezTo>
                      <a:pt x="2394" y="778"/>
                      <a:pt x="2394" y="778"/>
                      <a:pt x="2394" y="778"/>
                    </a:cubicBezTo>
                    <a:cubicBezTo>
                      <a:pt x="2401" y="775"/>
                      <a:pt x="2401" y="775"/>
                      <a:pt x="2401" y="775"/>
                    </a:cubicBezTo>
                    <a:cubicBezTo>
                      <a:pt x="2415" y="773"/>
                      <a:pt x="2415" y="773"/>
                      <a:pt x="2415" y="773"/>
                    </a:cubicBezTo>
                    <a:cubicBezTo>
                      <a:pt x="2420" y="771"/>
                      <a:pt x="2420" y="771"/>
                      <a:pt x="2420" y="771"/>
                    </a:cubicBezTo>
                    <a:cubicBezTo>
                      <a:pt x="2419" y="768"/>
                      <a:pt x="2419" y="768"/>
                      <a:pt x="2419" y="768"/>
                    </a:cubicBezTo>
                    <a:cubicBezTo>
                      <a:pt x="2427" y="770"/>
                      <a:pt x="2421" y="767"/>
                      <a:pt x="2423" y="767"/>
                    </a:cubicBezTo>
                    <a:cubicBezTo>
                      <a:pt x="2425" y="768"/>
                      <a:pt x="2425" y="768"/>
                      <a:pt x="2425" y="768"/>
                    </a:cubicBezTo>
                    <a:cubicBezTo>
                      <a:pt x="2462" y="759"/>
                      <a:pt x="2430" y="766"/>
                      <a:pt x="2435" y="764"/>
                    </a:cubicBezTo>
                    <a:cubicBezTo>
                      <a:pt x="2445" y="762"/>
                      <a:pt x="2445" y="762"/>
                      <a:pt x="2445" y="762"/>
                    </a:cubicBezTo>
                    <a:cubicBezTo>
                      <a:pt x="2444" y="764"/>
                      <a:pt x="2444" y="764"/>
                      <a:pt x="2444" y="764"/>
                    </a:cubicBezTo>
                    <a:cubicBezTo>
                      <a:pt x="2449" y="760"/>
                      <a:pt x="2449" y="760"/>
                      <a:pt x="2449" y="760"/>
                    </a:cubicBezTo>
                    <a:cubicBezTo>
                      <a:pt x="2455" y="761"/>
                      <a:pt x="2455" y="761"/>
                      <a:pt x="2455" y="761"/>
                    </a:cubicBezTo>
                    <a:cubicBezTo>
                      <a:pt x="2458" y="758"/>
                      <a:pt x="2458" y="758"/>
                      <a:pt x="2458" y="758"/>
                    </a:cubicBezTo>
                    <a:cubicBezTo>
                      <a:pt x="2461" y="760"/>
                      <a:pt x="2461" y="760"/>
                      <a:pt x="2461" y="760"/>
                    </a:cubicBezTo>
                    <a:cubicBezTo>
                      <a:pt x="2466" y="760"/>
                      <a:pt x="2466" y="760"/>
                      <a:pt x="2466" y="760"/>
                    </a:cubicBezTo>
                    <a:cubicBezTo>
                      <a:pt x="2464" y="758"/>
                      <a:pt x="2464" y="758"/>
                      <a:pt x="2464" y="758"/>
                    </a:cubicBezTo>
                    <a:cubicBezTo>
                      <a:pt x="2465" y="756"/>
                      <a:pt x="2465" y="756"/>
                      <a:pt x="2465" y="756"/>
                    </a:cubicBezTo>
                    <a:cubicBezTo>
                      <a:pt x="2466" y="757"/>
                      <a:pt x="2466" y="757"/>
                      <a:pt x="2466" y="757"/>
                    </a:cubicBezTo>
                    <a:cubicBezTo>
                      <a:pt x="2466" y="752"/>
                      <a:pt x="2466" y="752"/>
                      <a:pt x="2466" y="752"/>
                    </a:cubicBezTo>
                    <a:cubicBezTo>
                      <a:pt x="2464" y="747"/>
                      <a:pt x="2464" y="747"/>
                      <a:pt x="2464" y="747"/>
                    </a:cubicBezTo>
                    <a:cubicBezTo>
                      <a:pt x="2486" y="746"/>
                      <a:pt x="2486" y="746"/>
                      <a:pt x="2486" y="746"/>
                    </a:cubicBezTo>
                    <a:cubicBezTo>
                      <a:pt x="2484" y="743"/>
                      <a:pt x="2484" y="743"/>
                      <a:pt x="2484" y="743"/>
                    </a:cubicBezTo>
                    <a:cubicBezTo>
                      <a:pt x="2486" y="741"/>
                      <a:pt x="2486" y="741"/>
                      <a:pt x="2486" y="741"/>
                    </a:cubicBezTo>
                    <a:cubicBezTo>
                      <a:pt x="2459" y="744"/>
                      <a:pt x="2459" y="744"/>
                      <a:pt x="2459" y="744"/>
                    </a:cubicBezTo>
                    <a:cubicBezTo>
                      <a:pt x="2406" y="742"/>
                      <a:pt x="2406" y="742"/>
                      <a:pt x="2406" y="742"/>
                    </a:cubicBezTo>
                    <a:cubicBezTo>
                      <a:pt x="2416" y="738"/>
                      <a:pt x="2416" y="738"/>
                      <a:pt x="2416" y="738"/>
                    </a:cubicBezTo>
                    <a:cubicBezTo>
                      <a:pt x="2415" y="737"/>
                      <a:pt x="2415" y="737"/>
                      <a:pt x="2415" y="737"/>
                    </a:cubicBezTo>
                    <a:cubicBezTo>
                      <a:pt x="2408" y="738"/>
                      <a:pt x="2408" y="738"/>
                      <a:pt x="2408" y="738"/>
                    </a:cubicBezTo>
                    <a:cubicBezTo>
                      <a:pt x="2357" y="741"/>
                      <a:pt x="2357" y="741"/>
                      <a:pt x="2357" y="741"/>
                    </a:cubicBezTo>
                    <a:cubicBezTo>
                      <a:pt x="2346" y="743"/>
                      <a:pt x="2346" y="743"/>
                      <a:pt x="2346" y="743"/>
                    </a:cubicBezTo>
                    <a:cubicBezTo>
                      <a:pt x="2339" y="741"/>
                      <a:pt x="2339" y="741"/>
                      <a:pt x="2339" y="741"/>
                    </a:cubicBezTo>
                    <a:cubicBezTo>
                      <a:pt x="2329" y="743"/>
                      <a:pt x="2329" y="743"/>
                      <a:pt x="2329" y="743"/>
                    </a:cubicBezTo>
                    <a:cubicBezTo>
                      <a:pt x="2326" y="742"/>
                      <a:pt x="2326" y="742"/>
                      <a:pt x="2326" y="742"/>
                    </a:cubicBezTo>
                    <a:cubicBezTo>
                      <a:pt x="2338" y="731"/>
                      <a:pt x="2338" y="731"/>
                      <a:pt x="2338" y="731"/>
                    </a:cubicBezTo>
                    <a:cubicBezTo>
                      <a:pt x="2339" y="740"/>
                      <a:pt x="2341" y="731"/>
                      <a:pt x="2344" y="733"/>
                    </a:cubicBezTo>
                    <a:cubicBezTo>
                      <a:pt x="2341" y="731"/>
                      <a:pt x="2341" y="731"/>
                      <a:pt x="2341" y="731"/>
                    </a:cubicBezTo>
                    <a:cubicBezTo>
                      <a:pt x="2351" y="731"/>
                      <a:pt x="2351" y="731"/>
                      <a:pt x="2351" y="731"/>
                    </a:cubicBezTo>
                    <a:cubicBezTo>
                      <a:pt x="2347" y="730"/>
                      <a:pt x="2347" y="729"/>
                      <a:pt x="2348" y="728"/>
                    </a:cubicBezTo>
                    <a:cubicBezTo>
                      <a:pt x="2355" y="729"/>
                      <a:pt x="2355" y="729"/>
                      <a:pt x="2355" y="729"/>
                    </a:cubicBezTo>
                    <a:cubicBezTo>
                      <a:pt x="2353" y="725"/>
                      <a:pt x="2353" y="725"/>
                      <a:pt x="2353" y="725"/>
                    </a:cubicBezTo>
                    <a:cubicBezTo>
                      <a:pt x="2357" y="722"/>
                      <a:pt x="2357" y="722"/>
                      <a:pt x="2357" y="722"/>
                    </a:cubicBezTo>
                    <a:cubicBezTo>
                      <a:pt x="2356" y="721"/>
                      <a:pt x="2356" y="721"/>
                      <a:pt x="2356" y="721"/>
                    </a:cubicBezTo>
                    <a:cubicBezTo>
                      <a:pt x="2359" y="719"/>
                      <a:pt x="2359" y="719"/>
                      <a:pt x="2359" y="719"/>
                    </a:cubicBezTo>
                    <a:cubicBezTo>
                      <a:pt x="2360" y="712"/>
                      <a:pt x="2360" y="712"/>
                      <a:pt x="2360" y="712"/>
                    </a:cubicBezTo>
                    <a:cubicBezTo>
                      <a:pt x="2357" y="712"/>
                      <a:pt x="2357" y="712"/>
                      <a:pt x="2357" y="712"/>
                    </a:cubicBezTo>
                    <a:cubicBezTo>
                      <a:pt x="2354" y="716"/>
                      <a:pt x="2354" y="716"/>
                      <a:pt x="2354" y="716"/>
                    </a:cubicBezTo>
                    <a:cubicBezTo>
                      <a:pt x="2349" y="715"/>
                      <a:pt x="2349" y="715"/>
                      <a:pt x="2349" y="715"/>
                    </a:cubicBezTo>
                    <a:cubicBezTo>
                      <a:pt x="2347" y="717"/>
                      <a:pt x="2347" y="717"/>
                      <a:pt x="2347" y="717"/>
                    </a:cubicBezTo>
                    <a:cubicBezTo>
                      <a:pt x="2348" y="721"/>
                      <a:pt x="2348" y="721"/>
                      <a:pt x="2348" y="721"/>
                    </a:cubicBezTo>
                    <a:cubicBezTo>
                      <a:pt x="2341" y="726"/>
                      <a:pt x="2341" y="726"/>
                      <a:pt x="2341" y="726"/>
                    </a:cubicBezTo>
                    <a:cubicBezTo>
                      <a:pt x="2340" y="723"/>
                      <a:pt x="2340" y="723"/>
                      <a:pt x="2340" y="723"/>
                    </a:cubicBezTo>
                    <a:cubicBezTo>
                      <a:pt x="2336" y="724"/>
                      <a:pt x="2336" y="724"/>
                      <a:pt x="2336" y="724"/>
                    </a:cubicBezTo>
                    <a:cubicBezTo>
                      <a:pt x="2330" y="724"/>
                      <a:pt x="2330" y="724"/>
                      <a:pt x="2330" y="724"/>
                    </a:cubicBezTo>
                    <a:cubicBezTo>
                      <a:pt x="2330" y="721"/>
                      <a:pt x="2330" y="721"/>
                      <a:pt x="2330" y="721"/>
                    </a:cubicBezTo>
                    <a:cubicBezTo>
                      <a:pt x="2327" y="723"/>
                      <a:pt x="2327" y="723"/>
                      <a:pt x="2327" y="723"/>
                    </a:cubicBezTo>
                    <a:cubicBezTo>
                      <a:pt x="2322" y="715"/>
                      <a:pt x="2328" y="720"/>
                      <a:pt x="2329" y="718"/>
                    </a:cubicBezTo>
                    <a:cubicBezTo>
                      <a:pt x="2326" y="717"/>
                      <a:pt x="2326" y="717"/>
                      <a:pt x="2326" y="717"/>
                    </a:cubicBezTo>
                    <a:cubicBezTo>
                      <a:pt x="2322" y="722"/>
                      <a:pt x="2322" y="722"/>
                      <a:pt x="2322" y="722"/>
                    </a:cubicBezTo>
                    <a:cubicBezTo>
                      <a:pt x="2323" y="723"/>
                      <a:pt x="2323" y="723"/>
                      <a:pt x="2323" y="723"/>
                    </a:cubicBezTo>
                    <a:cubicBezTo>
                      <a:pt x="2320" y="726"/>
                      <a:pt x="2320" y="726"/>
                      <a:pt x="2320" y="726"/>
                    </a:cubicBezTo>
                    <a:cubicBezTo>
                      <a:pt x="2321" y="728"/>
                      <a:pt x="2321" y="728"/>
                      <a:pt x="2321" y="728"/>
                    </a:cubicBezTo>
                    <a:cubicBezTo>
                      <a:pt x="2322" y="726"/>
                      <a:pt x="2322" y="726"/>
                      <a:pt x="2322" y="726"/>
                    </a:cubicBezTo>
                    <a:cubicBezTo>
                      <a:pt x="2328" y="733"/>
                      <a:pt x="2326" y="724"/>
                      <a:pt x="2330" y="726"/>
                    </a:cubicBezTo>
                    <a:cubicBezTo>
                      <a:pt x="2335" y="730"/>
                      <a:pt x="2335" y="730"/>
                      <a:pt x="2335" y="730"/>
                    </a:cubicBezTo>
                    <a:cubicBezTo>
                      <a:pt x="2331" y="733"/>
                      <a:pt x="2331" y="733"/>
                      <a:pt x="2331" y="733"/>
                    </a:cubicBezTo>
                    <a:cubicBezTo>
                      <a:pt x="2330" y="733"/>
                      <a:pt x="2330" y="733"/>
                      <a:pt x="2330" y="733"/>
                    </a:cubicBezTo>
                    <a:cubicBezTo>
                      <a:pt x="2308" y="745"/>
                      <a:pt x="2308" y="745"/>
                      <a:pt x="2311" y="744"/>
                    </a:cubicBezTo>
                    <a:cubicBezTo>
                      <a:pt x="2311" y="744"/>
                      <a:pt x="2313" y="743"/>
                      <a:pt x="2314" y="743"/>
                    </a:cubicBezTo>
                    <a:cubicBezTo>
                      <a:pt x="2317" y="742"/>
                      <a:pt x="2320" y="741"/>
                      <a:pt x="2320" y="743"/>
                    </a:cubicBezTo>
                    <a:cubicBezTo>
                      <a:pt x="2316" y="744"/>
                      <a:pt x="2314" y="744"/>
                      <a:pt x="2313" y="744"/>
                    </a:cubicBezTo>
                    <a:cubicBezTo>
                      <a:pt x="2302" y="747"/>
                      <a:pt x="2302" y="747"/>
                      <a:pt x="2302" y="747"/>
                    </a:cubicBezTo>
                    <a:cubicBezTo>
                      <a:pt x="2310" y="741"/>
                      <a:pt x="2310" y="741"/>
                      <a:pt x="2310" y="741"/>
                    </a:cubicBezTo>
                    <a:cubicBezTo>
                      <a:pt x="2302" y="742"/>
                      <a:pt x="2308" y="741"/>
                      <a:pt x="2308" y="741"/>
                    </a:cubicBezTo>
                    <a:cubicBezTo>
                      <a:pt x="2302" y="742"/>
                      <a:pt x="2302" y="742"/>
                      <a:pt x="2302" y="742"/>
                    </a:cubicBezTo>
                    <a:cubicBezTo>
                      <a:pt x="2300" y="745"/>
                      <a:pt x="2300" y="745"/>
                      <a:pt x="2300" y="745"/>
                    </a:cubicBezTo>
                    <a:cubicBezTo>
                      <a:pt x="2295" y="747"/>
                      <a:pt x="2295" y="747"/>
                      <a:pt x="2295" y="747"/>
                    </a:cubicBezTo>
                    <a:cubicBezTo>
                      <a:pt x="2289" y="746"/>
                      <a:pt x="2289" y="746"/>
                      <a:pt x="2289" y="746"/>
                    </a:cubicBezTo>
                    <a:cubicBezTo>
                      <a:pt x="2289" y="744"/>
                      <a:pt x="2289" y="744"/>
                      <a:pt x="2289" y="744"/>
                    </a:cubicBezTo>
                    <a:cubicBezTo>
                      <a:pt x="2289" y="741"/>
                      <a:pt x="2293" y="741"/>
                      <a:pt x="2296" y="741"/>
                    </a:cubicBezTo>
                    <a:cubicBezTo>
                      <a:pt x="2298" y="738"/>
                      <a:pt x="2301" y="736"/>
                      <a:pt x="2303" y="735"/>
                    </a:cubicBezTo>
                    <a:cubicBezTo>
                      <a:pt x="2302" y="733"/>
                      <a:pt x="2302" y="733"/>
                      <a:pt x="2302" y="733"/>
                    </a:cubicBezTo>
                    <a:cubicBezTo>
                      <a:pt x="2300" y="734"/>
                      <a:pt x="2301" y="735"/>
                      <a:pt x="2301" y="735"/>
                    </a:cubicBezTo>
                    <a:cubicBezTo>
                      <a:pt x="2296" y="736"/>
                      <a:pt x="2296" y="736"/>
                      <a:pt x="2296" y="736"/>
                    </a:cubicBezTo>
                    <a:cubicBezTo>
                      <a:pt x="2296" y="740"/>
                      <a:pt x="2296" y="740"/>
                      <a:pt x="2296" y="740"/>
                    </a:cubicBezTo>
                    <a:cubicBezTo>
                      <a:pt x="2289" y="740"/>
                      <a:pt x="2289" y="740"/>
                      <a:pt x="2289" y="740"/>
                    </a:cubicBezTo>
                    <a:cubicBezTo>
                      <a:pt x="2277" y="746"/>
                      <a:pt x="2277" y="746"/>
                      <a:pt x="2277" y="746"/>
                    </a:cubicBezTo>
                    <a:cubicBezTo>
                      <a:pt x="2266" y="749"/>
                      <a:pt x="2266" y="749"/>
                      <a:pt x="2266" y="749"/>
                    </a:cubicBezTo>
                    <a:cubicBezTo>
                      <a:pt x="2265" y="751"/>
                      <a:pt x="2265" y="751"/>
                      <a:pt x="2265" y="751"/>
                    </a:cubicBezTo>
                    <a:cubicBezTo>
                      <a:pt x="2253" y="756"/>
                      <a:pt x="2253" y="756"/>
                      <a:pt x="2253" y="756"/>
                    </a:cubicBezTo>
                    <a:cubicBezTo>
                      <a:pt x="2249" y="755"/>
                      <a:pt x="2249" y="755"/>
                      <a:pt x="2249" y="755"/>
                    </a:cubicBezTo>
                    <a:cubicBezTo>
                      <a:pt x="2253" y="751"/>
                      <a:pt x="2253" y="751"/>
                      <a:pt x="2253" y="751"/>
                    </a:cubicBezTo>
                    <a:cubicBezTo>
                      <a:pt x="2251" y="746"/>
                      <a:pt x="2249" y="751"/>
                      <a:pt x="2247" y="751"/>
                    </a:cubicBezTo>
                    <a:cubicBezTo>
                      <a:pt x="2243" y="747"/>
                      <a:pt x="2241" y="751"/>
                      <a:pt x="2237" y="751"/>
                    </a:cubicBezTo>
                    <a:cubicBezTo>
                      <a:pt x="2237" y="756"/>
                      <a:pt x="2237" y="756"/>
                      <a:pt x="2237" y="756"/>
                    </a:cubicBezTo>
                    <a:cubicBezTo>
                      <a:pt x="2232" y="758"/>
                      <a:pt x="2232" y="758"/>
                      <a:pt x="2232" y="758"/>
                    </a:cubicBezTo>
                    <a:cubicBezTo>
                      <a:pt x="2232" y="754"/>
                      <a:pt x="2232" y="754"/>
                      <a:pt x="2232" y="754"/>
                    </a:cubicBezTo>
                    <a:cubicBezTo>
                      <a:pt x="2227" y="753"/>
                      <a:pt x="2227" y="753"/>
                      <a:pt x="2227" y="753"/>
                    </a:cubicBezTo>
                    <a:cubicBezTo>
                      <a:pt x="2227" y="758"/>
                      <a:pt x="2227" y="758"/>
                      <a:pt x="2227" y="758"/>
                    </a:cubicBezTo>
                    <a:cubicBezTo>
                      <a:pt x="2230" y="759"/>
                      <a:pt x="2230" y="759"/>
                      <a:pt x="2230" y="759"/>
                    </a:cubicBezTo>
                    <a:cubicBezTo>
                      <a:pt x="2229" y="760"/>
                      <a:pt x="2229" y="760"/>
                      <a:pt x="2229" y="760"/>
                    </a:cubicBezTo>
                    <a:cubicBezTo>
                      <a:pt x="2230" y="760"/>
                      <a:pt x="2230" y="760"/>
                      <a:pt x="2230" y="760"/>
                    </a:cubicBezTo>
                    <a:cubicBezTo>
                      <a:pt x="2235" y="763"/>
                      <a:pt x="2235" y="763"/>
                      <a:pt x="2235" y="763"/>
                    </a:cubicBezTo>
                    <a:cubicBezTo>
                      <a:pt x="2234" y="763"/>
                      <a:pt x="2233" y="763"/>
                      <a:pt x="2231" y="763"/>
                    </a:cubicBezTo>
                    <a:cubicBezTo>
                      <a:pt x="2229" y="766"/>
                      <a:pt x="2229" y="766"/>
                      <a:pt x="2229" y="766"/>
                    </a:cubicBezTo>
                    <a:cubicBezTo>
                      <a:pt x="2222" y="766"/>
                      <a:pt x="2222" y="766"/>
                      <a:pt x="2222" y="766"/>
                    </a:cubicBezTo>
                    <a:cubicBezTo>
                      <a:pt x="2223" y="763"/>
                      <a:pt x="2223" y="763"/>
                      <a:pt x="2223" y="763"/>
                    </a:cubicBezTo>
                    <a:cubicBezTo>
                      <a:pt x="2219" y="765"/>
                      <a:pt x="2219" y="765"/>
                      <a:pt x="2219" y="765"/>
                    </a:cubicBezTo>
                    <a:cubicBezTo>
                      <a:pt x="2218" y="768"/>
                      <a:pt x="2218" y="768"/>
                      <a:pt x="2218" y="768"/>
                    </a:cubicBezTo>
                    <a:cubicBezTo>
                      <a:pt x="2217" y="770"/>
                      <a:pt x="2216" y="768"/>
                      <a:pt x="2214" y="768"/>
                    </a:cubicBezTo>
                    <a:cubicBezTo>
                      <a:pt x="2214" y="765"/>
                      <a:pt x="2214" y="765"/>
                      <a:pt x="2214" y="765"/>
                    </a:cubicBezTo>
                    <a:cubicBezTo>
                      <a:pt x="2213" y="766"/>
                      <a:pt x="2213" y="766"/>
                      <a:pt x="2213" y="766"/>
                    </a:cubicBezTo>
                    <a:cubicBezTo>
                      <a:pt x="2202" y="764"/>
                      <a:pt x="2202" y="764"/>
                      <a:pt x="2202" y="764"/>
                    </a:cubicBezTo>
                    <a:cubicBezTo>
                      <a:pt x="2206" y="761"/>
                      <a:pt x="2206" y="761"/>
                      <a:pt x="2206" y="761"/>
                    </a:cubicBezTo>
                    <a:cubicBezTo>
                      <a:pt x="2198" y="762"/>
                      <a:pt x="2198" y="762"/>
                      <a:pt x="2198" y="762"/>
                    </a:cubicBezTo>
                    <a:cubicBezTo>
                      <a:pt x="2195" y="763"/>
                      <a:pt x="2195" y="763"/>
                      <a:pt x="2195" y="763"/>
                    </a:cubicBezTo>
                    <a:cubicBezTo>
                      <a:pt x="2195" y="762"/>
                      <a:pt x="2195" y="762"/>
                      <a:pt x="2195" y="762"/>
                    </a:cubicBezTo>
                    <a:cubicBezTo>
                      <a:pt x="2194" y="771"/>
                      <a:pt x="2189" y="769"/>
                      <a:pt x="2189" y="768"/>
                    </a:cubicBezTo>
                    <a:cubicBezTo>
                      <a:pt x="2174" y="767"/>
                      <a:pt x="2167" y="776"/>
                      <a:pt x="2164" y="773"/>
                    </a:cubicBezTo>
                    <a:cubicBezTo>
                      <a:pt x="2170" y="772"/>
                      <a:pt x="2165" y="771"/>
                      <a:pt x="2166" y="771"/>
                    </a:cubicBezTo>
                    <a:cubicBezTo>
                      <a:pt x="2178" y="765"/>
                      <a:pt x="2178" y="765"/>
                      <a:pt x="2178" y="765"/>
                    </a:cubicBezTo>
                    <a:cubicBezTo>
                      <a:pt x="2178" y="767"/>
                      <a:pt x="2178" y="767"/>
                      <a:pt x="2178" y="767"/>
                    </a:cubicBezTo>
                    <a:cubicBezTo>
                      <a:pt x="2182" y="765"/>
                      <a:pt x="2182" y="765"/>
                      <a:pt x="2182" y="765"/>
                    </a:cubicBezTo>
                    <a:cubicBezTo>
                      <a:pt x="2192" y="754"/>
                      <a:pt x="2192" y="754"/>
                      <a:pt x="2192" y="754"/>
                    </a:cubicBezTo>
                    <a:cubicBezTo>
                      <a:pt x="2193" y="756"/>
                      <a:pt x="2193" y="756"/>
                      <a:pt x="2193" y="756"/>
                    </a:cubicBezTo>
                    <a:cubicBezTo>
                      <a:pt x="2204" y="750"/>
                      <a:pt x="2204" y="750"/>
                      <a:pt x="2204" y="750"/>
                    </a:cubicBezTo>
                    <a:cubicBezTo>
                      <a:pt x="2203" y="750"/>
                      <a:pt x="2202" y="749"/>
                      <a:pt x="2202" y="751"/>
                    </a:cubicBezTo>
                    <a:cubicBezTo>
                      <a:pt x="2200" y="750"/>
                      <a:pt x="2197" y="757"/>
                      <a:pt x="2193" y="753"/>
                    </a:cubicBezTo>
                    <a:cubicBezTo>
                      <a:pt x="2186" y="753"/>
                      <a:pt x="2186" y="753"/>
                      <a:pt x="2186" y="753"/>
                    </a:cubicBezTo>
                    <a:cubicBezTo>
                      <a:pt x="2182" y="756"/>
                      <a:pt x="2182" y="756"/>
                      <a:pt x="2182" y="756"/>
                    </a:cubicBezTo>
                    <a:cubicBezTo>
                      <a:pt x="2183" y="754"/>
                      <a:pt x="2182" y="755"/>
                      <a:pt x="2182" y="755"/>
                    </a:cubicBezTo>
                    <a:cubicBezTo>
                      <a:pt x="2181" y="757"/>
                      <a:pt x="2181" y="757"/>
                      <a:pt x="2181" y="757"/>
                    </a:cubicBezTo>
                    <a:cubicBezTo>
                      <a:pt x="2174" y="757"/>
                      <a:pt x="2174" y="757"/>
                      <a:pt x="2174" y="757"/>
                    </a:cubicBezTo>
                    <a:cubicBezTo>
                      <a:pt x="2174" y="760"/>
                      <a:pt x="2174" y="760"/>
                      <a:pt x="2174" y="760"/>
                    </a:cubicBezTo>
                    <a:cubicBezTo>
                      <a:pt x="2165" y="763"/>
                      <a:pt x="2165" y="763"/>
                      <a:pt x="2165" y="763"/>
                    </a:cubicBezTo>
                    <a:cubicBezTo>
                      <a:pt x="2159" y="758"/>
                      <a:pt x="2159" y="758"/>
                      <a:pt x="2159" y="758"/>
                    </a:cubicBezTo>
                    <a:cubicBezTo>
                      <a:pt x="2158" y="760"/>
                      <a:pt x="2158" y="760"/>
                      <a:pt x="2158" y="760"/>
                    </a:cubicBezTo>
                    <a:cubicBezTo>
                      <a:pt x="2157" y="760"/>
                      <a:pt x="2157" y="760"/>
                      <a:pt x="2157" y="760"/>
                    </a:cubicBezTo>
                    <a:cubicBezTo>
                      <a:pt x="2152" y="763"/>
                      <a:pt x="2152" y="763"/>
                      <a:pt x="2152" y="763"/>
                    </a:cubicBezTo>
                    <a:cubicBezTo>
                      <a:pt x="2153" y="764"/>
                      <a:pt x="2153" y="764"/>
                      <a:pt x="2153" y="764"/>
                    </a:cubicBezTo>
                    <a:cubicBezTo>
                      <a:pt x="2143" y="768"/>
                      <a:pt x="2143" y="768"/>
                      <a:pt x="2143" y="768"/>
                    </a:cubicBezTo>
                    <a:cubicBezTo>
                      <a:pt x="2142" y="768"/>
                      <a:pt x="2141" y="767"/>
                      <a:pt x="2141" y="767"/>
                    </a:cubicBezTo>
                    <a:cubicBezTo>
                      <a:pt x="2138" y="768"/>
                      <a:pt x="2137" y="769"/>
                      <a:pt x="2136" y="770"/>
                    </a:cubicBezTo>
                    <a:cubicBezTo>
                      <a:pt x="2136" y="770"/>
                      <a:pt x="2136" y="770"/>
                      <a:pt x="2136" y="770"/>
                    </a:cubicBezTo>
                    <a:cubicBezTo>
                      <a:pt x="2133" y="773"/>
                      <a:pt x="2133" y="773"/>
                      <a:pt x="2133" y="773"/>
                    </a:cubicBezTo>
                    <a:cubicBezTo>
                      <a:pt x="2127" y="772"/>
                      <a:pt x="2127" y="772"/>
                      <a:pt x="2127" y="772"/>
                    </a:cubicBezTo>
                    <a:cubicBezTo>
                      <a:pt x="2122" y="773"/>
                      <a:pt x="2122" y="773"/>
                      <a:pt x="2122" y="773"/>
                    </a:cubicBezTo>
                    <a:cubicBezTo>
                      <a:pt x="2122" y="775"/>
                      <a:pt x="2122" y="775"/>
                      <a:pt x="2122" y="775"/>
                    </a:cubicBezTo>
                    <a:cubicBezTo>
                      <a:pt x="2125" y="773"/>
                      <a:pt x="2125" y="773"/>
                      <a:pt x="2125" y="773"/>
                    </a:cubicBezTo>
                    <a:cubicBezTo>
                      <a:pt x="2129" y="774"/>
                      <a:pt x="2129" y="774"/>
                      <a:pt x="2129" y="774"/>
                    </a:cubicBezTo>
                    <a:cubicBezTo>
                      <a:pt x="2128" y="776"/>
                      <a:pt x="2128" y="776"/>
                      <a:pt x="2128" y="776"/>
                    </a:cubicBezTo>
                    <a:cubicBezTo>
                      <a:pt x="2123" y="778"/>
                      <a:pt x="2123" y="778"/>
                      <a:pt x="2123" y="778"/>
                    </a:cubicBezTo>
                    <a:cubicBezTo>
                      <a:pt x="2122" y="776"/>
                      <a:pt x="2122" y="776"/>
                      <a:pt x="2122" y="776"/>
                    </a:cubicBezTo>
                    <a:cubicBezTo>
                      <a:pt x="2118" y="779"/>
                      <a:pt x="2118" y="779"/>
                      <a:pt x="2118" y="779"/>
                    </a:cubicBezTo>
                    <a:cubicBezTo>
                      <a:pt x="2107" y="779"/>
                      <a:pt x="2107" y="779"/>
                      <a:pt x="2107" y="779"/>
                    </a:cubicBezTo>
                    <a:cubicBezTo>
                      <a:pt x="2108" y="787"/>
                      <a:pt x="2108" y="787"/>
                      <a:pt x="2108" y="787"/>
                    </a:cubicBezTo>
                    <a:cubicBezTo>
                      <a:pt x="2103" y="785"/>
                      <a:pt x="2099" y="784"/>
                      <a:pt x="2098" y="783"/>
                    </a:cubicBezTo>
                    <a:cubicBezTo>
                      <a:pt x="2094" y="785"/>
                      <a:pt x="2094" y="785"/>
                      <a:pt x="2094" y="785"/>
                    </a:cubicBezTo>
                    <a:cubicBezTo>
                      <a:pt x="2092" y="783"/>
                      <a:pt x="2092" y="783"/>
                      <a:pt x="2092" y="783"/>
                    </a:cubicBezTo>
                    <a:cubicBezTo>
                      <a:pt x="2088" y="785"/>
                      <a:pt x="2088" y="785"/>
                      <a:pt x="2088" y="785"/>
                    </a:cubicBezTo>
                    <a:cubicBezTo>
                      <a:pt x="2084" y="790"/>
                      <a:pt x="2084" y="790"/>
                      <a:pt x="2084" y="790"/>
                    </a:cubicBezTo>
                    <a:cubicBezTo>
                      <a:pt x="2072" y="791"/>
                      <a:pt x="2072" y="791"/>
                      <a:pt x="2072" y="791"/>
                    </a:cubicBezTo>
                    <a:cubicBezTo>
                      <a:pt x="2070" y="788"/>
                      <a:pt x="2070" y="788"/>
                      <a:pt x="2070" y="788"/>
                    </a:cubicBezTo>
                    <a:cubicBezTo>
                      <a:pt x="2066" y="789"/>
                      <a:pt x="2066" y="789"/>
                      <a:pt x="2066" y="789"/>
                    </a:cubicBezTo>
                    <a:cubicBezTo>
                      <a:pt x="2064" y="788"/>
                      <a:pt x="2064" y="788"/>
                      <a:pt x="2064" y="788"/>
                    </a:cubicBezTo>
                    <a:cubicBezTo>
                      <a:pt x="2062" y="790"/>
                      <a:pt x="2062" y="790"/>
                      <a:pt x="2062" y="790"/>
                    </a:cubicBezTo>
                    <a:cubicBezTo>
                      <a:pt x="2061" y="796"/>
                      <a:pt x="2057" y="790"/>
                      <a:pt x="2054" y="793"/>
                    </a:cubicBezTo>
                    <a:cubicBezTo>
                      <a:pt x="2053" y="799"/>
                      <a:pt x="2053" y="799"/>
                      <a:pt x="2053" y="799"/>
                    </a:cubicBezTo>
                    <a:cubicBezTo>
                      <a:pt x="2044" y="800"/>
                      <a:pt x="2044" y="800"/>
                      <a:pt x="2044" y="800"/>
                    </a:cubicBezTo>
                    <a:cubicBezTo>
                      <a:pt x="2043" y="802"/>
                      <a:pt x="2043" y="802"/>
                      <a:pt x="2043" y="802"/>
                    </a:cubicBezTo>
                    <a:cubicBezTo>
                      <a:pt x="2042" y="801"/>
                      <a:pt x="2041" y="801"/>
                      <a:pt x="2041" y="801"/>
                    </a:cubicBezTo>
                    <a:cubicBezTo>
                      <a:pt x="2041" y="801"/>
                      <a:pt x="2041" y="801"/>
                      <a:pt x="2041" y="801"/>
                    </a:cubicBezTo>
                    <a:cubicBezTo>
                      <a:pt x="2042" y="799"/>
                      <a:pt x="2041" y="797"/>
                      <a:pt x="2039" y="796"/>
                    </a:cubicBezTo>
                    <a:cubicBezTo>
                      <a:pt x="2040" y="794"/>
                      <a:pt x="2040" y="794"/>
                      <a:pt x="2040" y="794"/>
                    </a:cubicBezTo>
                    <a:cubicBezTo>
                      <a:pt x="2039" y="791"/>
                      <a:pt x="2035" y="794"/>
                      <a:pt x="2032" y="794"/>
                    </a:cubicBezTo>
                    <a:cubicBezTo>
                      <a:pt x="2036" y="793"/>
                      <a:pt x="2038" y="798"/>
                      <a:pt x="2040" y="800"/>
                    </a:cubicBezTo>
                    <a:cubicBezTo>
                      <a:pt x="2039" y="801"/>
                      <a:pt x="2039" y="801"/>
                      <a:pt x="2039" y="801"/>
                    </a:cubicBezTo>
                    <a:cubicBezTo>
                      <a:pt x="2037" y="802"/>
                      <a:pt x="2035" y="807"/>
                      <a:pt x="2032" y="803"/>
                    </a:cubicBezTo>
                    <a:cubicBezTo>
                      <a:pt x="2037" y="802"/>
                      <a:pt x="2035" y="801"/>
                      <a:pt x="2034" y="801"/>
                    </a:cubicBezTo>
                    <a:cubicBezTo>
                      <a:pt x="2036" y="797"/>
                      <a:pt x="2036" y="797"/>
                      <a:pt x="2036" y="797"/>
                    </a:cubicBezTo>
                    <a:cubicBezTo>
                      <a:pt x="2033" y="797"/>
                      <a:pt x="2033" y="797"/>
                      <a:pt x="2033" y="797"/>
                    </a:cubicBezTo>
                    <a:cubicBezTo>
                      <a:pt x="2032" y="800"/>
                      <a:pt x="2032" y="800"/>
                      <a:pt x="2032" y="800"/>
                    </a:cubicBezTo>
                    <a:cubicBezTo>
                      <a:pt x="2030" y="799"/>
                      <a:pt x="2030" y="799"/>
                      <a:pt x="2030" y="799"/>
                    </a:cubicBezTo>
                    <a:cubicBezTo>
                      <a:pt x="2027" y="800"/>
                      <a:pt x="2025" y="802"/>
                      <a:pt x="2024" y="803"/>
                    </a:cubicBezTo>
                    <a:cubicBezTo>
                      <a:pt x="2021" y="800"/>
                      <a:pt x="2021" y="800"/>
                      <a:pt x="2021" y="800"/>
                    </a:cubicBezTo>
                    <a:cubicBezTo>
                      <a:pt x="2017" y="803"/>
                      <a:pt x="2017" y="803"/>
                      <a:pt x="2017" y="803"/>
                    </a:cubicBezTo>
                    <a:cubicBezTo>
                      <a:pt x="2017" y="803"/>
                      <a:pt x="2018" y="803"/>
                      <a:pt x="2018" y="804"/>
                    </a:cubicBezTo>
                    <a:cubicBezTo>
                      <a:pt x="2014" y="807"/>
                      <a:pt x="2014" y="807"/>
                      <a:pt x="2014" y="807"/>
                    </a:cubicBezTo>
                    <a:cubicBezTo>
                      <a:pt x="2012" y="808"/>
                      <a:pt x="2012" y="808"/>
                      <a:pt x="2012" y="808"/>
                    </a:cubicBezTo>
                    <a:cubicBezTo>
                      <a:pt x="2004" y="813"/>
                      <a:pt x="2004" y="813"/>
                      <a:pt x="2004" y="813"/>
                    </a:cubicBezTo>
                    <a:cubicBezTo>
                      <a:pt x="2003" y="812"/>
                      <a:pt x="1997" y="815"/>
                      <a:pt x="1993" y="813"/>
                    </a:cubicBezTo>
                    <a:cubicBezTo>
                      <a:pt x="1993" y="810"/>
                      <a:pt x="1993" y="810"/>
                      <a:pt x="1993" y="810"/>
                    </a:cubicBezTo>
                    <a:cubicBezTo>
                      <a:pt x="1997" y="808"/>
                      <a:pt x="1997" y="808"/>
                      <a:pt x="1997" y="808"/>
                    </a:cubicBezTo>
                    <a:cubicBezTo>
                      <a:pt x="1995" y="809"/>
                      <a:pt x="1995" y="809"/>
                      <a:pt x="1995" y="809"/>
                    </a:cubicBezTo>
                    <a:cubicBezTo>
                      <a:pt x="1991" y="808"/>
                      <a:pt x="1991" y="808"/>
                      <a:pt x="1991" y="808"/>
                    </a:cubicBezTo>
                    <a:cubicBezTo>
                      <a:pt x="1997" y="800"/>
                      <a:pt x="1993" y="803"/>
                      <a:pt x="1993" y="804"/>
                    </a:cubicBezTo>
                    <a:cubicBezTo>
                      <a:pt x="1991" y="803"/>
                      <a:pt x="1991" y="803"/>
                      <a:pt x="1991" y="803"/>
                    </a:cubicBezTo>
                    <a:cubicBezTo>
                      <a:pt x="1989" y="805"/>
                      <a:pt x="1989" y="805"/>
                      <a:pt x="1989" y="805"/>
                    </a:cubicBezTo>
                    <a:cubicBezTo>
                      <a:pt x="1984" y="808"/>
                      <a:pt x="1990" y="807"/>
                      <a:pt x="1990" y="808"/>
                    </a:cubicBezTo>
                    <a:cubicBezTo>
                      <a:pt x="1989" y="813"/>
                      <a:pt x="1989" y="813"/>
                      <a:pt x="1989" y="813"/>
                    </a:cubicBezTo>
                    <a:cubicBezTo>
                      <a:pt x="1989" y="813"/>
                      <a:pt x="1989" y="813"/>
                      <a:pt x="1989" y="813"/>
                    </a:cubicBezTo>
                    <a:cubicBezTo>
                      <a:pt x="1989" y="812"/>
                      <a:pt x="1991" y="814"/>
                      <a:pt x="1992" y="815"/>
                    </a:cubicBezTo>
                    <a:cubicBezTo>
                      <a:pt x="1989" y="818"/>
                      <a:pt x="1989" y="818"/>
                      <a:pt x="1989" y="818"/>
                    </a:cubicBezTo>
                    <a:cubicBezTo>
                      <a:pt x="1975" y="820"/>
                      <a:pt x="1975" y="820"/>
                      <a:pt x="1975" y="820"/>
                    </a:cubicBezTo>
                    <a:cubicBezTo>
                      <a:pt x="1974" y="817"/>
                      <a:pt x="1973" y="815"/>
                      <a:pt x="1973" y="814"/>
                    </a:cubicBezTo>
                    <a:cubicBezTo>
                      <a:pt x="1949" y="822"/>
                      <a:pt x="1969" y="815"/>
                      <a:pt x="1967" y="817"/>
                    </a:cubicBezTo>
                    <a:cubicBezTo>
                      <a:pt x="1969" y="818"/>
                      <a:pt x="1969" y="818"/>
                      <a:pt x="1969" y="818"/>
                    </a:cubicBezTo>
                    <a:cubicBezTo>
                      <a:pt x="1966" y="820"/>
                      <a:pt x="1966" y="820"/>
                      <a:pt x="1966" y="820"/>
                    </a:cubicBezTo>
                    <a:cubicBezTo>
                      <a:pt x="1967" y="821"/>
                      <a:pt x="1968" y="820"/>
                      <a:pt x="1969" y="821"/>
                    </a:cubicBezTo>
                    <a:cubicBezTo>
                      <a:pt x="1967" y="822"/>
                      <a:pt x="1967" y="822"/>
                      <a:pt x="1967" y="822"/>
                    </a:cubicBezTo>
                    <a:cubicBezTo>
                      <a:pt x="1966" y="822"/>
                      <a:pt x="1966" y="822"/>
                      <a:pt x="1966" y="822"/>
                    </a:cubicBezTo>
                    <a:cubicBezTo>
                      <a:pt x="1960" y="823"/>
                      <a:pt x="1963" y="823"/>
                      <a:pt x="1957" y="825"/>
                    </a:cubicBezTo>
                    <a:cubicBezTo>
                      <a:pt x="1953" y="823"/>
                      <a:pt x="1953" y="823"/>
                      <a:pt x="1953" y="823"/>
                    </a:cubicBezTo>
                    <a:cubicBezTo>
                      <a:pt x="1954" y="819"/>
                      <a:pt x="1954" y="819"/>
                      <a:pt x="1954" y="819"/>
                    </a:cubicBezTo>
                    <a:cubicBezTo>
                      <a:pt x="1962" y="816"/>
                      <a:pt x="1962" y="816"/>
                      <a:pt x="1962" y="816"/>
                    </a:cubicBezTo>
                    <a:cubicBezTo>
                      <a:pt x="1962" y="815"/>
                      <a:pt x="1962" y="815"/>
                      <a:pt x="1962" y="815"/>
                    </a:cubicBezTo>
                    <a:cubicBezTo>
                      <a:pt x="1974" y="808"/>
                      <a:pt x="1974" y="808"/>
                      <a:pt x="1974" y="808"/>
                    </a:cubicBezTo>
                    <a:cubicBezTo>
                      <a:pt x="2000" y="796"/>
                      <a:pt x="2000" y="796"/>
                      <a:pt x="2000" y="796"/>
                    </a:cubicBezTo>
                    <a:cubicBezTo>
                      <a:pt x="2003" y="798"/>
                      <a:pt x="2003" y="798"/>
                      <a:pt x="2003" y="798"/>
                    </a:cubicBezTo>
                    <a:cubicBezTo>
                      <a:pt x="2005" y="797"/>
                      <a:pt x="2006" y="796"/>
                      <a:pt x="2007" y="796"/>
                    </a:cubicBezTo>
                    <a:cubicBezTo>
                      <a:pt x="2006" y="791"/>
                      <a:pt x="2011" y="795"/>
                      <a:pt x="2012" y="795"/>
                    </a:cubicBezTo>
                    <a:cubicBezTo>
                      <a:pt x="2014" y="793"/>
                      <a:pt x="2014" y="793"/>
                      <a:pt x="2014" y="793"/>
                    </a:cubicBezTo>
                    <a:cubicBezTo>
                      <a:pt x="2016" y="789"/>
                      <a:pt x="2016" y="789"/>
                      <a:pt x="2016" y="789"/>
                    </a:cubicBezTo>
                    <a:cubicBezTo>
                      <a:pt x="2020" y="789"/>
                      <a:pt x="2020" y="789"/>
                      <a:pt x="2020" y="789"/>
                    </a:cubicBezTo>
                    <a:cubicBezTo>
                      <a:pt x="2016" y="790"/>
                      <a:pt x="2020" y="790"/>
                      <a:pt x="2019" y="792"/>
                    </a:cubicBezTo>
                    <a:cubicBezTo>
                      <a:pt x="2022" y="792"/>
                      <a:pt x="2022" y="792"/>
                      <a:pt x="2022" y="792"/>
                    </a:cubicBezTo>
                    <a:cubicBezTo>
                      <a:pt x="2025" y="789"/>
                      <a:pt x="2025" y="789"/>
                      <a:pt x="2025" y="789"/>
                    </a:cubicBezTo>
                    <a:cubicBezTo>
                      <a:pt x="2027" y="790"/>
                      <a:pt x="2027" y="790"/>
                      <a:pt x="2027" y="790"/>
                    </a:cubicBezTo>
                    <a:cubicBezTo>
                      <a:pt x="2033" y="786"/>
                      <a:pt x="2033" y="786"/>
                      <a:pt x="2033" y="786"/>
                    </a:cubicBezTo>
                    <a:cubicBezTo>
                      <a:pt x="2034" y="785"/>
                      <a:pt x="2034" y="785"/>
                      <a:pt x="2034" y="785"/>
                    </a:cubicBezTo>
                    <a:cubicBezTo>
                      <a:pt x="2036" y="789"/>
                      <a:pt x="2036" y="789"/>
                      <a:pt x="2036" y="789"/>
                    </a:cubicBezTo>
                    <a:cubicBezTo>
                      <a:pt x="2037" y="788"/>
                      <a:pt x="2037" y="788"/>
                      <a:pt x="2037" y="788"/>
                    </a:cubicBezTo>
                    <a:cubicBezTo>
                      <a:pt x="2032" y="782"/>
                      <a:pt x="2032" y="782"/>
                      <a:pt x="2032" y="782"/>
                    </a:cubicBezTo>
                    <a:cubicBezTo>
                      <a:pt x="2034" y="780"/>
                      <a:pt x="2034" y="780"/>
                      <a:pt x="2034" y="780"/>
                    </a:cubicBezTo>
                    <a:cubicBezTo>
                      <a:pt x="2037" y="779"/>
                      <a:pt x="2037" y="779"/>
                      <a:pt x="2037" y="779"/>
                    </a:cubicBezTo>
                    <a:cubicBezTo>
                      <a:pt x="2036" y="778"/>
                      <a:pt x="2036" y="778"/>
                      <a:pt x="2036" y="778"/>
                    </a:cubicBezTo>
                    <a:cubicBezTo>
                      <a:pt x="2044" y="778"/>
                      <a:pt x="2044" y="778"/>
                      <a:pt x="2044" y="778"/>
                    </a:cubicBezTo>
                    <a:cubicBezTo>
                      <a:pt x="2044" y="776"/>
                      <a:pt x="2044" y="776"/>
                      <a:pt x="2044" y="776"/>
                    </a:cubicBezTo>
                    <a:cubicBezTo>
                      <a:pt x="2053" y="778"/>
                      <a:pt x="2053" y="778"/>
                      <a:pt x="2053" y="778"/>
                    </a:cubicBezTo>
                    <a:cubicBezTo>
                      <a:pt x="2054" y="781"/>
                      <a:pt x="2054" y="781"/>
                      <a:pt x="2054" y="781"/>
                    </a:cubicBezTo>
                    <a:cubicBezTo>
                      <a:pt x="2055" y="780"/>
                      <a:pt x="2057" y="781"/>
                      <a:pt x="2058" y="781"/>
                    </a:cubicBezTo>
                    <a:cubicBezTo>
                      <a:pt x="2058" y="778"/>
                      <a:pt x="2058" y="778"/>
                      <a:pt x="2058" y="778"/>
                    </a:cubicBezTo>
                    <a:cubicBezTo>
                      <a:pt x="2047" y="777"/>
                      <a:pt x="2056" y="778"/>
                      <a:pt x="2054" y="778"/>
                    </a:cubicBezTo>
                    <a:cubicBezTo>
                      <a:pt x="2057" y="773"/>
                      <a:pt x="2057" y="773"/>
                      <a:pt x="2057" y="773"/>
                    </a:cubicBezTo>
                    <a:cubicBezTo>
                      <a:pt x="2056" y="773"/>
                      <a:pt x="2056" y="773"/>
                      <a:pt x="2056" y="773"/>
                    </a:cubicBezTo>
                    <a:cubicBezTo>
                      <a:pt x="2054" y="772"/>
                      <a:pt x="2054" y="772"/>
                      <a:pt x="2054" y="772"/>
                    </a:cubicBezTo>
                    <a:cubicBezTo>
                      <a:pt x="2055" y="770"/>
                      <a:pt x="2056" y="769"/>
                      <a:pt x="2056" y="768"/>
                    </a:cubicBezTo>
                    <a:cubicBezTo>
                      <a:pt x="2063" y="765"/>
                      <a:pt x="2063" y="765"/>
                      <a:pt x="2063" y="765"/>
                    </a:cubicBezTo>
                    <a:cubicBezTo>
                      <a:pt x="2076" y="758"/>
                      <a:pt x="2076" y="758"/>
                      <a:pt x="2076" y="758"/>
                    </a:cubicBezTo>
                    <a:cubicBezTo>
                      <a:pt x="2103" y="745"/>
                      <a:pt x="2103" y="745"/>
                      <a:pt x="2103" y="745"/>
                    </a:cubicBezTo>
                    <a:cubicBezTo>
                      <a:pt x="2102" y="742"/>
                      <a:pt x="2102" y="742"/>
                      <a:pt x="2102" y="742"/>
                    </a:cubicBezTo>
                    <a:cubicBezTo>
                      <a:pt x="2103" y="742"/>
                      <a:pt x="2103" y="742"/>
                      <a:pt x="2103" y="742"/>
                    </a:cubicBezTo>
                    <a:cubicBezTo>
                      <a:pt x="2102" y="738"/>
                      <a:pt x="2102" y="738"/>
                      <a:pt x="2102" y="738"/>
                    </a:cubicBezTo>
                    <a:cubicBezTo>
                      <a:pt x="2103" y="735"/>
                      <a:pt x="2103" y="735"/>
                      <a:pt x="2103" y="735"/>
                    </a:cubicBezTo>
                    <a:cubicBezTo>
                      <a:pt x="2104" y="736"/>
                      <a:pt x="2104" y="736"/>
                      <a:pt x="2104" y="736"/>
                    </a:cubicBezTo>
                    <a:cubicBezTo>
                      <a:pt x="2103" y="737"/>
                      <a:pt x="2103" y="737"/>
                      <a:pt x="2103" y="737"/>
                    </a:cubicBezTo>
                    <a:cubicBezTo>
                      <a:pt x="2107" y="737"/>
                      <a:pt x="2107" y="737"/>
                      <a:pt x="2107" y="737"/>
                    </a:cubicBezTo>
                    <a:cubicBezTo>
                      <a:pt x="2131" y="725"/>
                      <a:pt x="2131" y="725"/>
                      <a:pt x="2131" y="725"/>
                    </a:cubicBezTo>
                    <a:cubicBezTo>
                      <a:pt x="2138" y="727"/>
                      <a:pt x="2138" y="727"/>
                      <a:pt x="2138" y="727"/>
                    </a:cubicBezTo>
                    <a:cubicBezTo>
                      <a:pt x="2142" y="724"/>
                      <a:pt x="2142" y="724"/>
                      <a:pt x="2142" y="724"/>
                    </a:cubicBezTo>
                    <a:cubicBezTo>
                      <a:pt x="2145" y="724"/>
                      <a:pt x="2145" y="724"/>
                      <a:pt x="2145" y="724"/>
                    </a:cubicBezTo>
                    <a:cubicBezTo>
                      <a:pt x="2154" y="719"/>
                      <a:pt x="2154" y="719"/>
                      <a:pt x="2154" y="719"/>
                    </a:cubicBezTo>
                    <a:cubicBezTo>
                      <a:pt x="2155" y="721"/>
                      <a:pt x="2155" y="721"/>
                      <a:pt x="2155" y="721"/>
                    </a:cubicBezTo>
                    <a:cubicBezTo>
                      <a:pt x="2163" y="719"/>
                      <a:pt x="2163" y="719"/>
                      <a:pt x="2163" y="719"/>
                    </a:cubicBezTo>
                    <a:cubicBezTo>
                      <a:pt x="2167" y="714"/>
                      <a:pt x="2167" y="714"/>
                      <a:pt x="2167" y="714"/>
                    </a:cubicBezTo>
                    <a:cubicBezTo>
                      <a:pt x="2185" y="708"/>
                      <a:pt x="2185" y="708"/>
                      <a:pt x="2185" y="708"/>
                    </a:cubicBezTo>
                    <a:cubicBezTo>
                      <a:pt x="2185" y="709"/>
                      <a:pt x="2185" y="709"/>
                      <a:pt x="2185" y="709"/>
                    </a:cubicBezTo>
                    <a:cubicBezTo>
                      <a:pt x="2185" y="706"/>
                      <a:pt x="2185" y="706"/>
                      <a:pt x="2185" y="706"/>
                    </a:cubicBezTo>
                    <a:cubicBezTo>
                      <a:pt x="2199" y="702"/>
                      <a:pt x="2199" y="702"/>
                      <a:pt x="2199" y="702"/>
                    </a:cubicBezTo>
                    <a:cubicBezTo>
                      <a:pt x="2220" y="693"/>
                      <a:pt x="2220" y="693"/>
                      <a:pt x="2220" y="693"/>
                    </a:cubicBezTo>
                    <a:cubicBezTo>
                      <a:pt x="2223" y="695"/>
                      <a:pt x="2223" y="695"/>
                      <a:pt x="2223" y="695"/>
                    </a:cubicBezTo>
                    <a:cubicBezTo>
                      <a:pt x="2223" y="693"/>
                      <a:pt x="2223" y="693"/>
                      <a:pt x="2223" y="693"/>
                    </a:cubicBezTo>
                    <a:cubicBezTo>
                      <a:pt x="2234" y="689"/>
                      <a:pt x="2235" y="685"/>
                      <a:pt x="2247" y="687"/>
                    </a:cubicBezTo>
                    <a:cubicBezTo>
                      <a:pt x="2247" y="684"/>
                      <a:pt x="2247" y="684"/>
                      <a:pt x="2247" y="684"/>
                    </a:cubicBezTo>
                    <a:cubicBezTo>
                      <a:pt x="2256" y="680"/>
                      <a:pt x="2256" y="680"/>
                      <a:pt x="2256" y="680"/>
                    </a:cubicBezTo>
                    <a:cubicBezTo>
                      <a:pt x="2261" y="675"/>
                      <a:pt x="2267" y="677"/>
                      <a:pt x="2271" y="680"/>
                    </a:cubicBezTo>
                    <a:cubicBezTo>
                      <a:pt x="2267" y="683"/>
                      <a:pt x="2267" y="683"/>
                      <a:pt x="2267" y="683"/>
                    </a:cubicBezTo>
                    <a:cubicBezTo>
                      <a:pt x="2256" y="689"/>
                      <a:pt x="2252" y="679"/>
                      <a:pt x="2256" y="685"/>
                    </a:cubicBezTo>
                    <a:cubicBezTo>
                      <a:pt x="2257" y="686"/>
                      <a:pt x="2257" y="686"/>
                      <a:pt x="2257" y="686"/>
                    </a:cubicBezTo>
                    <a:cubicBezTo>
                      <a:pt x="2255" y="690"/>
                      <a:pt x="2252" y="685"/>
                      <a:pt x="2249" y="688"/>
                    </a:cubicBezTo>
                    <a:cubicBezTo>
                      <a:pt x="2249" y="689"/>
                      <a:pt x="2249" y="689"/>
                      <a:pt x="2249" y="690"/>
                    </a:cubicBezTo>
                    <a:cubicBezTo>
                      <a:pt x="2248" y="690"/>
                      <a:pt x="2247" y="690"/>
                      <a:pt x="2248" y="691"/>
                    </a:cubicBezTo>
                    <a:cubicBezTo>
                      <a:pt x="2248" y="691"/>
                      <a:pt x="2249" y="691"/>
                      <a:pt x="2249" y="691"/>
                    </a:cubicBezTo>
                    <a:cubicBezTo>
                      <a:pt x="2249" y="691"/>
                      <a:pt x="2248" y="692"/>
                      <a:pt x="2248" y="692"/>
                    </a:cubicBezTo>
                    <a:cubicBezTo>
                      <a:pt x="2248" y="692"/>
                      <a:pt x="2248" y="692"/>
                      <a:pt x="2249" y="692"/>
                    </a:cubicBezTo>
                    <a:cubicBezTo>
                      <a:pt x="2256" y="690"/>
                      <a:pt x="2256" y="690"/>
                      <a:pt x="2256" y="690"/>
                    </a:cubicBezTo>
                    <a:cubicBezTo>
                      <a:pt x="2259" y="686"/>
                      <a:pt x="2259" y="686"/>
                      <a:pt x="2259" y="686"/>
                    </a:cubicBezTo>
                    <a:cubicBezTo>
                      <a:pt x="2269" y="687"/>
                      <a:pt x="2273" y="684"/>
                      <a:pt x="2273" y="682"/>
                    </a:cubicBezTo>
                    <a:cubicBezTo>
                      <a:pt x="2277" y="681"/>
                      <a:pt x="2277" y="681"/>
                      <a:pt x="2277" y="681"/>
                    </a:cubicBezTo>
                    <a:cubicBezTo>
                      <a:pt x="2284" y="677"/>
                      <a:pt x="2284" y="677"/>
                      <a:pt x="2284" y="677"/>
                    </a:cubicBezTo>
                    <a:cubicBezTo>
                      <a:pt x="2271" y="679"/>
                      <a:pt x="2271" y="679"/>
                      <a:pt x="2271" y="679"/>
                    </a:cubicBezTo>
                    <a:cubicBezTo>
                      <a:pt x="2274" y="676"/>
                      <a:pt x="2274" y="676"/>
                      <a:pt x="2274" y="676"/>
                    </a:cubicBezTo>
                    <a:cubicBezTo>
                      <a:pt x="2287" y="672"/>
                      <a:pt x="2287" y="672"/>
                      <a:pt x="2287" y="672"/>
                    </a:cubicBezTo>
                    <a:cubicBezTo>
                      <a:pt x="2288" y="668"/>
                      <a:pt x="2288" y="668"/>
                      <a:pt x="2288" y="668"/>
                    </a:cubicBezTo>
                    <a:cubicBezTo>
                      <a:pt x="2290" y="669"/>
                      <a:pt x="2290" y="669"/>
                      <a:pt x="2290" y="669"/>
                    </a:cubicBezTo>
                    <a:cubicBezTo>
                      <a:pt x="2300" y="664"/>
                      <a:pt x="2300" y="664"/>
                      <a:pt x="2300" y="664"/>
                    </a:cubicBezTo>
                    <a:cubicBezTo>
                      <a:pt x="2308" y="663"/>
                      <a:pt x="2308" y="663"/>
                      <a:pt x="2308" y="663"/>
                    </a:cubicBezTo>
                    <a:cubicBezTo>
                      <a:pt x="2336" y="648"/>
                      <a:pt x="2316" y="662"/>
                      <a:pt x="2318" y="660"/>
                    </a:cubicBezTo>
                    <a:cubicBezTo>
                      <a:pt x="2323" y="656"/>
                      <a:pt x="2323" y="656"/>
                      <a:pt x="2323" y="656"/>
                    </a:cubicBezTo>
                    <a:cubicBezTo>
                      <a:pt x="2346" y="651"/>
                      <a:pt x="2346" y="651"/>
                      <a:pt x="2346" y="651"/>
                    </a:cubicBezTo>
                    <a:cubicBezTo>
                      <a:pt x="2356" y="654"/>
                      <a:pt x="2356" y="654"/>
                      <a:pt x="2356" y="654"/>
                    </a:cubicBezTo>
                    <a:cubicBezTo>
                      <a:pt x="2354" y="656"/>
                      <a:pt x="2354" y="656"/>
                      <a:pt x="2354" y="656"/>
                    </a:cubicBezTo>
                    <a:cubicBezTo>
                      <a:pt x="2341" y="658"/>
                      <a:pt x="2341" y="658"/>
                      <a:pt x="2341" y="658"/>
                    </a:cubicBezTo>
                    <a:cubicBezTo>
                      <a:pt x="2339" y="657"/>
                      <a:pt x="2339" y="657"/>
                      <a:pt x="2339" y="657"/>
                    </a:cubicBezTo>
                    <a:cubicBezTo>
                      <a:pt x="2336" y="658"/>
                      <a:pt x="2334" y="659"/>
                      <a:pt x="2333" y="660"/>
                    </a:cubicBezTo>
                    <a:cubicBezTo>
                      <a:pt x="2336" y="660"/>
                      <a:pt x="2336" y="660"/>
                      <a:pt x="2336" y="660"/>
                    </a:cubicBezTo>
                    <a:cubicBezTo>
                      <a:pt x="2326" y="665"/>
                      <a:pt x="2326" y="665"/>
                      <a:pt x="2326" y="665"/>
                    </a:cubicBezTo>
                    <a:cubicBezTo>
                      <a:pt x="2324" y="664"/>
                      <a:pt x="2324" y="664"/>
                      <a:pt x="2324" y="664"/>
                    </a:cubicBezTo>
                    <a:cubicBezTo>
                      <a:pt x="2313" y="671"/>
                      <a:pt x="2317" y="661"/>
                      <a:pt x="2311" y="667"/>
                    </a:cubicBezTo>
                    <a:cubicBezTo>
                      <a:pt x="2308" y="669"/>
                      <a:pt x="2308" y="669"/>
                      <a:pt x="2308" y="669"/>
                    </a:cubicBezTo>
                    <a:cubicBezTo>
                      <a:pt x="2316" y="667"/>
                      <a:pt x="2316" y="667"/>
                      <a:pt x="2316" y="667"/>
                    </a:cubicBezTo>
                    <a:cubicBezTo>
                      <a:pt x="2329" y="670"/>
                      <a:pt x="2329" y="670"/>
                      <a:pt x="2329" y="670"/>
                    </a:cubicBezTo>
                    <a:cubicBezTo>
                      <a:pt x="2327" y="672"/>
                      <a:pt x="2327" y="672"/>
                      <a:pt x="2327" y="672"/>
                    </a:cubicBezTo>
                    <a:cubicBezTo>
                      <a:pt x="2323" y="671"/>
                      <a:pt x="2323" y="671"/>
                      <a:pt x="2323" y="671"/>
                    </a:cubicBezTo>
                    <a:cubicBezTo>
                      <a:pt x="2313" y="678"/>
                      <a:pt x="2313" y="678"/>
                      <a:pt x="2313" y="678"/>
                    </a:cubicBezTo>
                    <a:cubicBezTo>
                      <a:pt x="2314" y="679"/>
                      <a:pt x="2314" y="679"/>
                      <a:pt x="2314" y="679"/>
                    </a:cubicBezTo>
                    <a:cubicBezTo>
                      <a:pt x="2316" y="679"/>
                      <a:pt x="2316" y="679"/>
                      <a:pt x="2316" y="679"/>
                    </a:cubicBezTo>
                    <a:cubicBezTo>
                      <a:pt x="2316" y="676"/>
                      <a:pt x="2316" y="676"/>
                      <a:pt x="2316" y="676"/>
                    </a:cubicBezTo>
                    <a:cubicBezTo>
                      <a:pt x="2320" y="674"/>
                      <a:pt x="2320" y="674"/>
                      <a:pt x="2320" y="674"/>
                    </a:cubicBezTo>
                    <a:cubicBezTo>
                      <a:pt x="2320" y="678"/>
                      <a:pt x="2320" y="678"/>
                      <a:pt x="2320" y="678"/>
                    </a:cubicBezTo>
                    <a:cubicBezTo>
                      <a:pt x="2325" y="676"/>
                      <a:pt x="2327" y="675"/>
                      <a:pt x="2327" y="675"/>
                    </a:cubicBezTo>
                    <a:cubicBezTo>
                      <a:pt x="2338" y="670"/>
                      <a:pt x="2338" y="670"/>
                      <a:pt x="2338" y="670"/>
                    </a:cubicBezTo>
                    <a:cubicBezTo>
                      <a:pt x="2341" y="667"/>
                      <a:pt x="2341" y="667"/>
                      <a:pt x="2341" y="667"/>
                    </a:cubicBezTo>
                    <a:cubicBezTo>
                      <a:pt x="2348" y="663"/>
                      <a:pt x="2348" y="663"/>
                      <a:pt x="2348" y="663"/>
                    </a:cubicBezTo>
                    <a:cubicBezTo>
                      <a:pt x="2363" y="653"/>
                      <a:pt x="2363" y="653"/>
                      <a:pt x="2363" y="653"/>
                    </a:cubicBezTo>
                    <a:cubicBezTo>
                      <a:pt x="2364" y="655"/>
                      <a:pt x="2364" y="655"/>
                      <a:pt x="2364" y="655"/>
                    </a:cubicBezTo>
                    <a:cubicBezTo>
                      <a:pt x="2367" y="653"/>
                      <a:pt x="2367" y="653"/>
                      <a:pt x="2367" y="653"/>
                    </a:cubicBezTo>
                    <a:cubicBezTo>
                      <a:pt x="2361" y="649"/>
                      <a:pt x="2361" y="649"/>
                      <a:pt x="2361" y="649"/>
                    </a:cubicBezTo>
                    <a:cubicBezTo>
                      <a:pt x="2361" y="649"/>
                      <a:pt x="2362" y="649"/>
                      <a:pt x="2362" y="648"/>
                    </a:cubicBezTo>
                    <a:cubicBezTo>
                      <a:pt x="2358" y="648"/>
                      <a:pt x="2355" y="648"/>
                      <a:pt x="2353" y="648"/>
                    </a:cubicBezTo>
                    <a:cubicBezTo>
                      <a:pt x="2354" y="645"/>
                      <a:pt x="2354" y="645"/>
                      <a:pt x="2354" y="645"/>
                    </a:cubicBezTo>
                    <a:cubicBezTo>
                      <a:pt x="2351" y="647"/>
                      <a:pt x="2351" y="647"/>
                      <a:pt x="2351" y="647"/>
                    </a:cubicBezTo>
                    <a:cubicBezTo>
                      <a:pt x="2352" y="647"/>
                      <a:pt x="2352" y="648"/>
                      <a:pt x="2353" y="648"/>
                    </a:cubicBezTo>
                    <a:cubicBezTo>
                      <a:pt x="2343" y="647"/>
                      <a:pt x="2346" y="646"/>
                      <a:pt x="2349" y="647"/>
                    </a:cubicBezTo>
                    <a:cubicBezTo>
                      <a:pt x="2344" y="645"/>
                      <a:pt x="2344" y="645"/>
                      <a:pt x="2344" y="645"/>
                    </a:cubicBezTo>
                    <a:cubicBezTo>
                      <a:pt x="2341" y="646"/>
                      <a:pt x="2341" y="646"/>
                      <a:pt x="2341" y="646"/>
                    </a:cubicBezTo>
                    <a:cubicBezTo>
                      <a:pt x="2321" y="650"/>
                      <a:pt x="2321" y="650"/>
                      <a:pt x="2321" y="650"/>
                    </a:cubicBezTo>
                    <a:cubicBezTo>
                      <a:pt x="2308" y="656"/>
                      <a:pt x="2308" y="656"/>
                      <a:pt x="2308" y="656"/>
                    </a:cubicBezTo>
                    <a:cubicBezTo>
                      <a:pt x="2296" y="657"/>
                      <a:pt x="2296" y="657"/>
                      <a:pt x="2296" y="657"/>
                    </a:cubicBezTo>
                    <a:cubicBezTo>
                      <a:pt x="2275" y="663"/>
                      <a:pt x="2275" y="663"/>
                      <a:pt x="2275" y="663"/>
                    </a:cubicBezTo>
                    <a:cubicBezTo>
                      <a:pt x="2263" y="667"/>
                      <a:pt x="2263" y="667"/>
                      <a:pt x="2263" y="667"/>
                    </a:cubicBezTo>
                    <a:cubicBezTo>
                      <a:pt x="2261" y="665"/>
                      <a:pt x="2261" y="665"/>
                      <a:pt x="2261" y="665"/>
                    </a:cubicBezTo>
                    <a:cubicBezTo>
                      <a:pt x="2266" y="663"/>
                      <a:pt x="2262" y="664"/>
                      <a:pt x="2263" y="664"/>
                    </a:cubicBezTo>
                    <a:cubicBezTo>
                      <a:pt x="2256" y="664"/>
                      <a:pt x="2256" y="664"/>
                      <a:pt x="2256" y="664"/>
                    </a:cubicBezTo>
                    <a:cubicBezTo>
                      <a:pt x="2246" y="661"/>
                      <a:pt x="2249" y="671"/>
                      <a:pt x="2240" y="668"/>
                    </a:cubicBezTo>
                    <a:cubicBezTo>
                      <a:pt x="2241" y="672"/>
                      <a:pt x="2241" y="672"/>
                      <a:pt x="2241" y="672"/>
                    </a:cubicBezTo>
                    <a:cubicBezTo>
                      <a:pt x="2227" y="674"/>
                      <a:pt x="2227" y="674"/>
                      <a:pt x="2227" y="674"/>
                    </a:cubicBezTo>
                    <a:cubicBezTo>
                      <a:pt x="2227" y="674"/>
                      <a:pt x="2227" y="674"/>
                      <a:pt x="2227" y="674"/>
                    </a:cubicBezTo>
                    <a:cubicBezTo>
                      <a:pt x="2231" y="670"/>
                      <a:pt x="2231" y="670"/>
                      <a:pt x="2231" y="670"/>
                    </a:cubicBezTo>
                    <a:cubicBezTo>
                      <a:pt x="2227" y="670"/>
                      <a:pt x="2227" y="670"/>
                      <a:pt x="2227" y="670"/>
                    </a:cubicBezTo>
                    <a:cubicBezTo>
                      <a:pt x="2226" y="674"/>
                      <a:pt x="2226" y="674"/>
                      <a:pt x="2226" y="674"/>
                    </a:cubicBezTo>
                    <a:cubicBezTo>
                      <a:pt x="2213" y="666"/>
                      <a:pt x="2224" y="675"/>
                      <a:pt x="2216" y="674"/>
                    </a:cubicBezTo>
                    <a:cubicBezTo>
                      <a:pt x="2219" y="676"/>
                      <a:pt x="2215" y="674"/>
                      <a:pt x="2216" y="676"/>
                    </a:cubicBezTo>
                    <a:cubicBezTo>
                      <a:pt x="2220" y="679"/>
                      <a:pt x="2222" y="670"/>
                      <a:pt x="2226" y="676"/>
                    </a:cubicBezTo>
                    <a:cubicBezTo>
                      <a:pt x="2225" y="678"/>
                      <a:pt x="2222" y="678"/>
                      <a:pt x="2221" y="680"/>
                    </a:cubicBezTo>
                    <a:cubicBezTo>
                      <a:pt x="2219" y="679"/>
                      <a:pt x="2219" y="679"/>
                      <a:pt x="2219" y="679"/>
                    </a:cubicBezTo>
                    <a:cubicBezTo>
                      <a:pt x="2218" y="677"/>
                      <a:pt x="2218" y="677"/>
                      <a:pt x="2218" y="677"/>
                    </a:cubicBezTo>
                    <a:cubicBezTo>
                      <a:pt x="2217" y="679"/>
                      <a:pt x="2215" y="678"/>
                      <a:pt x="2215" y="679"/>
                    </a:cubicBezTo>
                    <a:cubicBezTo>
                      <a:pt x="2214" y="678"/>
                      <a:pt x="2214" y="678"/>
                      <a:pt x="2214" y="678"/>
                    </a:cubicBezTo>
                    <a:cubicBezTo>
                      <a:pt x="2211" y="681"/>
                      <a:pt x="2211" y="681"/>
                      <a:pt x="2211" y="681"/>
                    </a:cubicBezTo>
                    <a:cubicBezTo>
                      <a:pt x="2209" y="679"/>
                      <a:pt x="2209" y="679"/>
                      <a:pt x="2209" y="679"/>
                    </a:cubicBezTo>
                    <a:cubicBezTo>
                      <a:pt x="2206" y="681"/>
                      <a:pt x="2206" y="681"/>
                      <a:pt x="2206" y="681"/>
                    </a:cubicBezTo>
                    <a:cubicBezTo>
                      <a:pt x="2208" y="683"/>
                      <a:pt x="2208" y="683"/>
                      <a:pt x="2208" y="683"/>
                    </a:cubicBezTo>
                    <a:cubicBezTo>
                      <a:pt x="2201" y="688"/>
                      <a:pt x="2205" y="685"/>
                      <a:pt x="2205" y="684"/>
                    </a:cubicBezTo>
                    <a:cubicBezTo>
                      <a:pt x="2197" y="681"/>
                      <a:pt x="2197" y="681"/>
                      <a:pt x="2197" y="681"/>
                    </a:cubicBezTo>
                    <a:cubicBezTo>
                      <a:pt x="2214" y="671"/>
                      <a:pt x="2201" y="680"/>
                      <a:pt x="2203" y="680"/>
                    </a:cubicBezTo>
                    <a:cubicBezTo>
                      <a:pt x="2214" y="672"/>
                      <a:pt x="2214" y="672"/>
                      <a:pt x="2214" y="672"/>
                    </a:cubicBezTo>
                    <a:cubicBezTo>
                      <a:pt x="2235" y="658"/>
                      <a:pt x="2235" y="658"/>
                      <a:pt x="2235" y="658"/>
                    </a:cubicBezTo>
                    <a:cubicBezTo>
                      <a:pt x="2239" y="658"/>
                      <a:pt x="2239" y="658"/>
                      <a:pt x="2239" y="658"/>
                    </a:cubicBezTo>
                    <a:cubicBezTo>
                      <a:pt x="2242" y="653"/>
                      <a:pt x="2242" y="653"/>
                      <a:pt x="2242" y="653"/>
                    </a:cubicBezTo>
                    <a:cubicBezTo>
                      <a:pt x="2249" y="655"/>
                      <a:pt x="2249" y="655"/>
                      <a:pt x="2249" y="655"/>
                    </a:cubicBezTo>
                    <a:cubicBezTo>
                      <a:pt x="2250" y="654"/>
                      <a:pt x="2249" y="653"/>
                      <a:pt x="2250" y="653"/>
                    </a:cubicBezTo>
                    <a:cubicBezTo>
                      <a:pt x="2233" y="652"/>
                      <a:pt x="2247" y="651"/>
                      <a:pt x="2245" y="651"/>
                    </a:cubicBezTo>
                    <a:cubicBezTo>
                      <a:pt x="2251" y="646"/>
                      <a:pt x="2251" y="646"/>
                      <a:pt x="2251" y="646"/>
                    </a:cubicBezTo>
                    <a:cubicBezTo>
                      <a:pt x="2267" y="646"/>
                      <a:pt x="2267" y="646"/>
                      <a:pt x="2267" y="646"/>
                    </a:cubicBezTo>
                    <a:cubicBezTo>
                      <a:pt x="2267" y="647"/>
                      <a:pt x="2267" y="647"/>
                      <a:pt x="2267" y="647"/>
                    </a:cubicBezTo>
                    <a:cubicBezTo>
                      <a:pt x="2261" y="650"/>
                      <a:pt x="2261" y="650"/>
                      <a:pt x="2261" y="650"/>
                    </a:cubicBezTo>
                    <a:cubicBezTo>
                      <a:pt x="2258" y="651"/>
                      <a:pt x="2263" y="652"/>
                      <a:pt x="2264" y="651"/>
                    </a:cubicBezTo>
                    <a:cubicBezTo>
                      <a:pt x="2275" y="651"/>
                      <a:pt x="2275" y="651"/>
                      <a:pt x="2275" y="651"/>
                    </a:cubicBezTo>
                    <a:cubicBezTo>
                      <a:pt x="2275" y="649"/>
                      <a:pt x="2275" y="649"/>
                      <a:pt x="2275" y="649"/>
                    </a:cubicBezTo>
                    <a:cubicBezTo>
                      <a:pt x="2274" y="648"/>
                      <a:pt x="2273" y="647"/>
                      <a:pt x="2273" y="647"/>
                    </a:cubicBezTo>
                    <a:cubicBezTo>
                      <a:pt x="2273" y="644"/>
                      <a:pt x="2273" y="644"/>
                      <a:pt x="2273" y="644"/>
                    </a:cubicBezTo>
                    <a:cubicBezTo>
                      <a:pt x="2275" y="644"/>
                      <a:pt x="2275" y="644"/>
                      <a:pt x="2275" y="644"/>
                    </a:cubicBezTo>
                    <a:cubicBezTo>
                      <a:pt x="2281" y="635"/>
                      <a:pt x="2278" y="640"/>
                      <a:pt x="2277" y="641"/>
                    </a:cubicBezTo>
                    <a:cubicBezTo>
                      <a:pt x="2284" y="640"/>
                      <a:pt x="2284" y="640"/>
                      <a:pt x="2284" y="640"/>
                    </a:cubicBezTo>
                    <a:cubicBezTo>
                      <a:pt x="2283" y="643"/>
                      <a:pt x="2283" y="643"/>
                      <a:pt x="2283" y="643"/>
                    </a:cubicBezTo>
                    <a:cubicBezTo>
                      <a:pt x="2284" y="643"/>
                      <a:pt x="2284" y="643"/>
                      <a:pt x="2284" y="643"/>
                    </a:cubicBezTo>
                    <a:cubicBezTo>
                      <a:pt x="2289" y="638"/>
                      <a:pt x="2289" y="638"/>
                      <a:pt x="2289" y="638"/>
                    </a:cubicBezTo>
                    <a:cubicBezTo>
                      <a:pt x="2290" y="633"/>
                      <a:pt x="2288" y="635"/>
                      <a:pt x="2287" y="635"/>
                    </a:cubicBezTo>
                    <a:cubicBezTo>
                      <a:pt x="2289" y="633"/>
                      <a:pt x="2289" y="633"/>
                      <a:pt x="2289" y="633"/>
                    </a:cubicBezTo>
                    <a:cubicBezTo>
                      <a:pt x="2280" y="631"/>
                      <a:pt x="2280" y="631"/>
                      <a:pt x="2280" y="631"/>
                    </a:cubicBezTo>
                    <a:cubicBezTo>
                      <a:pt x="2278" y="632"/>
                      <a:pt x="2278" y="632"/>
                      <a:pt x="2278" y="632"/>
                    </a:cubicBezTo>
                    <a:cubicBezTo>
                      <a:pt x="2279" y="630"/>
                      <a:pt x="2279" y="629"/>
                      <a:pt x="2278" y="629"/>
                    </a:cubicBezTo>
                    <a:cubicBezTo>
                      <a:pt x="2283" y="626"/>
                      <a:pt x="2283" y="626"/>
                      <a:pt x="2283" y="626"/>
                    </a:cubicBezTo>
                    <a:cubicBezTo>
                      <a:pt x="2285" y="627"/>
                      <a:pt x="2285" y="627"/>
                      <a:pt x="2285" y="627"/>
                    </a:cubicBezTo>
                    <a:cubicBezTo>
                      <a:pt x="2287" y="631"/>
                      <a:pt x="2287" y="631"/>
                      <a:pt x="2287" y="631"/>
                    </a:cubicBezTo>
                    <a:cubicBezTo>
                      <a:pt x="2291" y="630"/>
                      <a:pt x="2291" y="630"/>
                      <a:pt x="2291" y="630"/>
                    </a:cubicBezTo>
                    <a:cubicBezTo>
                      <a:pt x="2294" y="625"/>
                      <a:pt x="2294" y="625"/>
                      <a:pt x="2294" y="625"/>
                    </a:cubicBezTo>
                    <a:cubicBezTo>
                      <a:pt x="2304" y="621"/>
                      <a:pt x="2304" y="621"/>
                      <a:pt x="2304" y="621"/>
                    </a:cubicBezTo>
                    <a:cubicBezTo>
                      <a:pt x="2304" y="620"/>
                      <a:pt x="2304" y="620"/>
                      <a:pt x="2304" y="620"/>
                    </a:cubicBezTo>
                    <a:cubicBezTo>
                      <a:pt x="2307" y="615"/>
                      <a:pt x="2307" y="615"/>
                      <a:pt x="2307" y="615"/>
                    </a:cubicBezTo>
                    <a:cubicBezTo>
                      <a:pt x="2302" y="616"/>
                      <a:pt x="2302" y="616"/>
                      <a:pt x="2302" y="616"/>
                    </a:cubicBezTo>
                    <a:cubicBezTo>
                      <a:pt x="2302" y="615"/>
                      <a:pt x="2302" y="615"/>
                      <a:pt x="2302" y="615"/>
                    </a:cubicBezTo>
                    <a:cubicBezTo>
                      <a:pt x="2305" y="612"/>
                      <a:pt x="2307" y="611"/>
                      <a:pt x="2308" y="610"/>
                    </a:cubicBezTo>
                    <a:cubicBezTo>
                      <a:pt x="2325" y="604"/>
                      <a:pt x="2304" y="612"/>
                      <a:pt x="2316" y="612"/>
                    </a:cubicBezTo>
                    <a:cubicBezTo>
                      <a:pt x="2316" y="611"/>
                      <a:pt x="2317" y="610"/>
                      <a:pt x="2318" y="610"/>
                    </a:cubicBezTo>
                    <a:cubicBezTo>
                      <a:pt x="2319" y="610"/>
                      <a:pt x="2319" y="610"/>
                      <a:pt x="2319" y="610"/>
                    </a:cubicBezTo>
                    <a:cubicBezTo>
                      <a:pt x="2318" y="609"/>
                      <a:pt x="2318" y="609"/>
                      <a:pt x="2318" y="609"/>
                    </a:cubicBezTo>
                    <a:cubicBezTo>
                      <a:pt x="2319" y="608"/>
                      <a:pt x="2318" y="609"/>
                      <a:pt x="2318" y="609"/>
                    </a:cubicBezTo>
                    <a:cubicBezTo>
                      <a:pt x="2316" y="607"/>
                      <a:pt x="2316" y="607"/>
                      <a:pt x="2316" y="607"/>
                    </a:cubicBezTo>
                    <a:cubicBezTo>
                      <a:pt x="2318" y="606"/>
                      <a:pt x="2318" y="606"/>
                      <a:pt x="2318" y="606"/>
                    </a:cubicBezTo>
                    <a:cubicBezTo>
                      <a:pt x="2321" y="606"/>
                      <a:pt x="2322" y="607"/>
                      <a:pt x="2323" y="607"/>
                    </a:cubicBezTo>
                    <a:cubicBezTo>
                      <a:pt x="2328" y="602"/>
                      <a:pt x="2328" y="602"/>
                      <a:pt x="2328" y="602"/>
                    </a:cubicBezTo>
                    <a:cubicBezTo>
                      <a:pt x="2329" y="602"/>
                      <a:pt x="2329" y="602"/>
                      <a:pt x="2330" y="602"/>
                    </a:cubicBezTo>
                    <a:cubicBezTo>
                      <a:pt x="2329" y="601"/>
                      <a:pt x="2332" y="602"/>
                      <a:pt x="2331" y="601"/>
                    </a:cubicBezTo>
                    <a:cubicBezTo>
                      <a:pt x="2325" y="597"/>
                      <a:pt x="2325" y="597"/>
                      <a:pt x="2325" y="597"/>
                    </a:cubicBezTo>
                    <a:cubicBezTo>
                      <a:pt x="2327" y="594"/>
                      <a:pt x="2327" y="594"/>
                      <a:pt x="2327" y="594"/>
                    </a:cubicBezTo>
                    <a:cubicBezTo>
                      <a:pt x="2320" y="593"/>
                      <a:pt x="2320" y="593"/>
                      <a:pt x="2320" y="593"/>
                    </a:cubicBezTo>
                    <a:cubicBezTo>
                      <a:pt x="2317" y="588"/>
                      <a:pt x="2317" y="588"/>
                      <a:pt x="2317" y="588"/>
                    </a:cubicBezTo>
                    <a:cubicBezTo>
                      <a:pt x="2319" y="586"/>
                      <a:pt x="2319" y="586"/>
                      <a:pt x="2319" y="586"/>
                    </a:cubicBezTo>
                    <a:cubicBezTo>
                      <a:pt x="2322" y="589"/>
                      <a:pt x="2322" y="589"/>
                      <a:pt x="2322" y="589"/>
                    </a:cubicBezTo>
                    <a:cubicBezTo>
                      <a:pt x="2327" y="583"/>
                      <a:pt x="2319" y="588"/>
                      <a:pt x="2319" y="584"/>
                    </a:cubicBezTo>
                    <a:cubicBezTo>
                      <a:pt x="2318" y="579"/>
                      <a:pt x="2318" y="579"/>
                      <a:pt x="2318" y="579"/>
                    </a:cubicBezTo>
                    <a:cubicBezTo>
                      <a:pt x="2320" y="579"/>
                      <a:pt x="2320" y="579"/>
                      <a:pt x="2320" y="579"/>
                    </a:cubicBezTo>
                    <a:cubicBezTo>
                      <a:pt x="2321" y="574"/>
                      <a:pt x="2321" y="574"/>
                      <a:pt x="2321" y="574"/>
                    </a:cubicBezTo>
                    <a:cubicBezTo>
                      <a:pt x="2320" y="575"/>
                      <a:pt x="2318" y="574"/>
                      <a:pt x="2317" y="575"/>
                    </a:cubicBezTo>
                    <a:cubicBezTo>
                      <a:pt x="2299" y="564"/>
                      <a:pt x="2315" y="581"/>
                      <a:pt x="2304" y="576"/>
                    </a:cubicBezTo>
                    <a:cubicBezTo>
                      <a:pt x="2296" y="575"/>
                      <a:pt x="2296" y="575"/>
                      <a:pt x="2296" y="575"/>
                    </a:cubicBezTo>
                    <a:cubicBezTo>
                      <a:pt x="2296" y="573"/>
                      <a:pt x="2296" y="573"/>
                      <a:pt x="2296" y="573"/>
                    </a:cubicBezTo>
                    <a:cubicBezTo>
                      <a:pt x="2292" y="577"/>
                      <a:pt x="2292" y="577"/>
                      <a:pt x="2292" y="577"/>
                    </a:cubicBezTo>
                    <a:cubicBezTo>
                      <a:pt x="2291" y="580"/>
                      <a:pt x="2291" y="580"/>
                      <a:pt x="2291" y="580"/>
                    </a:cubicBezTo>
                    <a:cubicBezTo>
                      <a:pt x="2287" y="580"/>
                      <a:pt x="2287" y="580"/>
                      <a:pt x="2287" y="580"/>
                    </a:cubicBezTo>
                    <a:cubicBezTo>
                      <a:pt x="2289" y="578"/>
                      <a:pt x="2289" y="578"/>
                      <a:pt x="2289" y="578"/>
                    </a:cubicBezTo>
                    <a:cubicBezTo>
                      <a:pt x="2287" y="575"/>
                      <a:pt x="2287" y="575"/>
                      <a:pt x="2287" y="575"/>
                    </a:cubicBezTo>
                    <a:cubicBezTo>
                      <a:pt x="2282" y="577"/>
                      <a:pt x="2282" y="577"/>
                      <a:pt x="2282" y="577"/>
                    </a:cubicBezTo>
                    <a:cubicBezTo>
                      <a:pt x="2281" y="576"/>
                      <a:pt x="2281" y="576"/>
                      <a:pt x="2281" y="576"/>
                    </a:cubicBezTo>
                    <a:cubicBezTo>
                      <a:pt x="2261" y="574"/>
                      <a:pt x="2282" y="577"/>
                      <a:pt x="2275" y="579"/>
                    </a:cubicBezTo>
                    <a:cubicBezTo>
                      <a:pt x="2267" y="581"/>
                      <a:pt x="2267" y="581"/>
                      <a:pt x="2267" y="581"/>
                    </a:cubicBezTo>
                    <a:cubicBezTo>
                      <a:pt x="2263" y="577"/>
                      <a:pt x="2263" y="577"/>
                      <a:pt x="2263" y="577"/>
                    </a:cubicBezTo>
                    <a:cubicBezTo>
                      <a:pt x="2260" y="578"/>
                      <a:pt x="2260" y="578"/>
                      <a:pt x="2260" y="578"/>
                    </a:cubicBezTo>
                    <a:cubicBezTo>
                      <a:pt x="2253" y="581"/>
                      <a:pt x="2253" y="581"/>
                      <a:pt x="2253" y="581"/>
                    </a:cubicBezTo>
                    <a:cubicBezTo>
                      <a:pt x="2252" y="580"/>
                      <a:pt x="2252" y="579"/>
                      <a:pt x="2252" y="579"/>
                    </a:cubicBezTo>
                    <a:cubicBezTo>
                      <a:pt x="2251" y="579"/>
                      <a:pt x="2251" y="579"/>
                      <a:pt x="2251" y="579"/>
                    </a:cubicBezTo>
                    <a:cubicBezTo>
                      <a:pt x="2249" y="581"/>
                      <a:pt x="2249" y="581"/>
                      <a:pt x="2249" y="581"/>
                    </a:cubicBezTo>
                    <a:cubicBezTo>
                      <a:pt x="2247" y="578"/>
                      <a:pt x="2247" y="578"/>
                      <a:pt x="2247" y="578"/>
                    </a:cubicBezTo>
                    <a:cubicBezTo>
                      <a:pt x="2256" y="572"/>
                      <a:pt x="2256" y="572"/>
                      <a:pt x="2256" y="572"/>
                    </a:cubicBezTo>
                    <a:cubicBezTo>
                      <a:pt x="2253" y="568"/>
                      <a:pt x="2253" y="568"/>
                      <a:pt x="2253" y="568"/>
                    </a:cubicBezTo>
                    <a:cubicBezTo>
                      <a:pt x="2260" y="568"/>
                      <a:pt x="2260" y="568"/>
                      <a:pt x="2260" y="568"/>
                    </a:cubicBezTo>
                    <a:cubicBezTo>
                      <a:pt x="2261" y="559"/>
                      <a:pt x="2261" y="559"/>
                      <a:pt x="2261" y="559"/>
                    </a:cubicBezTo>
                    <a:cubicBezTo>
                      <a:pt x="2266" y="560"/>
                      <a:pt x="2266" y="560"/>
                      <a:pt x="2266" y="560"/>
                    </a:cubicBezTo>
                    <a:cubicBezTo>
                      <a:pt x="2267" y="558"/>
                      <a:pt x="2267" y="558"/>
                      <a:pt x="2267" y="558"/>
                    </a:cubicBezTo>
                    <a:cubicBezTo>
                      <a:pt x="2269" y="558"/>
                      <a:pt x="2270" y="558"/>
                      <a:pt x="2270" y="558"/>
                    </a:cubicBezTo>
                    <a:cubicBezTo>
                      <a:pt x="2271" y="555"/>
                      <a:pt x="2271" y="555"/>
                      <a:pt x="2271" y="555"/>
                    </a:cubicBezTo>
                    <a:cubicBezTo>
                      <a:pt x="2276" y="552"/>
                      <a:pt x="2276" y="552"/>
                      <a:pt x="2276" y="552"/>
                    </a:cubicBezTo>
                    <a:cubicBezTo>
                      <a:pt x="2278" y="553"/>
                      <a:pt x="2278" y="553"/>
                      <a:pt x="2278" y="553"/>
                    </a:cubicBezTo>
                    <a:cubicBezTo>
                      <a:pt x="2281" y="546"/>
                      <a:pt x="2281" y="546"/>
                      <a:pt x="2281" y="546"/>
                    </a:cubicBezTo>
                    <a:cubicBezTo>
                      <a:pt x="2294" y="530"/>
                      <a:pt x="2294" y="530"/>
                      <a:pt x="2294" y="530"/>
                    </a:cubicBezTo>
                    <a:cubicBezTo>
                      <a:pt x="2288" y="528"/>
                      <a:pt x="2288" y="528"/>
                      <a:pt x="2288" y="528"/>
                    </a:cubicBezTo>
                    <a:cubicBezTo>
                      <a:pt x="2296" y="526"/>
                      <a:pt x="2296" y="526"/>
                      <a:pt x="2296" y="526"/>
                    </a:cubicBezTo>
                    <a:cubicBezTo>
                      <a:pt x="2300" y="521"/>
                      <a:pt x="2300" y="521"/>
                      <a:pt x="2300" y="521"/>
                    </a:cubicBezTo>
                    <a:cubicBezTo>
                      <a:pt x="2298" y="519"/>
                      <a:pt x="2298" y="519"/>
                      <a:pt x="2298" y="519"/>
                    </a:cubicBezTo>
                    <a:cubicBezTo>
                      <a:pt x="2296" y="521"/>
                      <a:pt x="2296" y="521"/>
                      <a:pt x="2296" y="521"/>
                    </a:cubicBezTo>
                    <a:cubicBezTo>
                      <a:pt x="2294" y="518"/>
                      <a:pt x="2294" y="518"/>
                      <a:pt x="2294" y="518"/>
                    </a:cubicBezTo>
                    <a:cubicBezTo>
                      <a:pt x="2292" y="523"/>
                      <a:pt x="2292" y="523"/>
                      <a:pt x="2292" y="523"/>
                    </a:cubicBezTo>
                    <a:cubicBezTo>
                      <a:pt x="2285" y="525"/>
                      <a:pt x="2285" y="525"/>
                      <a:pt x="2285" y="525"/>
                    </a:cubicBezTo>
                    <a:cubicBezTo>
                      <a:pt x="2272" y="514"/>
                      <a:pt x="2282" y="525"/>
                      <a:pt x="2273" y="525"/>
                    </a:cubicBezTo>
                    <a:cubicBezTo>
                      <a:pt x="2271" y="524"/>
                      <a:pt x="2271" y="524"/>
                      <a:pt x="2271" y="524"/>
                    </a:cubicBezTo>
                    <a:cubicBezTo>
                      <a:pt x="2267" y="525"/>
                      <a:pt x="2267" y="525"/>
                      <a:pt x="2267" y="525"/>
                    </a:cubicBezTo>
                    <a:cubicBezTo>
                      <a:pt x="2262" y="523"/>
                      <a:pt x="2269" y="523"/>
                      <a:pt x="2266" y="522"/>
                    </a:cubicBezTo>
                    <a:cubicBezTo>
                      <a:pt x="2267" y="521"/>
                      <a:pt x="2267" y="521"/>
                      <a:pt x="2267" y="521"/>
                    </a:cubicBezTo>
                    <a:cubicBezTo>
                      <a:pt x="2271" y="519"/>
                      <a:pt x="2271" y="519"/>
                      <a:pt x="2271" y="519"/>
                    </a:cubicBezTo>
                    <a:cubicBezTo>
                      <a:pt x="2275" y="521"/>
                      <a:pt x="2275" y="521"/>
                      <a:pt x="2275" y="521"/>
                    </a:cubicBezTo>
                    <a:cubicBezTo>
                      <a:pt x="2279" y="519"/>
                      <a:pt x="2279" y="519"/>
                      <a:pt x="2279" y="519"/>
                    </a:cubicBezTo>
                    <a:cubicBezTo>
                      <a:pt x="2275" y="517"/>
                      <a:pt x="2275" y="517"/>
                      <a:pt x="2275" y="517"/>
                    </a:cubicBezTo>
                    <a:cubicBezTo>
                      <a:pt x="2271" y="518"/>
                      <a:pt x="2271" y="518"/>
                      <a:pt x="2271" y="518"/>
                    </a:cubicBezTo>
                    <a:cubicBezTo>
                      <a:pt x="2272" y="513"/>
                      <a:pt x="2272" y="513"/>
                      <a:pt x="2272" y="513"/>
                    </a:cubicBezTo>
                    <a:cubicBezTo>
                      <a:pt x="2274" y="513"/>
                      <a:pt x="2274" y="513"/>
                      <a:pt x="2274" y="513"/>
                    </a:cubicBezTo>
                    <a:cubicBezTo>
                      <a:pt x="2277" y="512"/>
                      <a:pt x="2277" y="512"/>
                      <a:pt x="2277" y="512"/>
                    </a:cubicBezTo>
                    <a:cubicBezTo>
                      <a:pt x="2277" y="506"/>
                      <a:pt x="2277" y="506"/>
                      <a:pt x="2277" y="506"/>
                    </a:cubicBezTo>
                    <a:cubicBezTo>
                      <a:pt x="2274" y="506"/>
                      <a:pt x="2274" y="506"/>
                      <a:pt x="2274" y="506"/>
                    </a:cubicBezTo>
                    <a:cubicBezTo>
                      <a:pt x="2273" y="510"/>
                      <a:pt x="2273" y="510"/>
                      <a:pt x="2273" y="510"/>
                    </a:cubicBezTo>
                    <a:cubicBezTo>
                      <a:pt x="2270" y="508"/>
                      <a:pt x="2270" y="508"/>
                      <a:pt x="2270" y="508"/>
                    </a:cubicBezTo>
                    <a:cubicBezTo>
                      <a:pt x="2271" y="508"/>
                      <a:pt x="2271" y="508"/>
                      <a:pt x="2271" y="508"/>
                    </a:cubicBezTo>
                    <a:cubicBezTo>
                      <a:pt x="2266" y="504"/>
                      <a:pt x="2266" y="504"/>
                      <a:pt x="2266" y="504"/>
                    </a:cubicBezTo>
                    <a:cubicBezTo>
                      <a:pt x="2265" y="501"/>
                      <a:pt x="2265" y="501"/>
                      <a:pt x="2265" y="501"/>
                    </a:cubicBezTo>
                    <a:cubicBezTo>
                      <a:pt x="2263" y="501"/>
                      <a:pt x="2263" y="501"/>
                      <a:pt x="2263" y="501"/>
                    </a:cubicBezTo>
                    <a:cubicBezTo>
                      <a:pt x="2264" y="496"/>
                      <a:pt x="2264" y="496"/>
                      <a:pt x="2264" y="496"/>
                    </a:cubicBezTo>
                    <a:cubicBezTo>
                      <a:pt x="2259" y="500"/>
                      <a:pt x="2259" y="500"/>
                      <a:pt x="2259" y="500"/>
                    </a:cubicBezTo>
                    <a:cubicBezTo>
                      <a:pt x="2247" y="495"/>
                      <a:pt x="2247" y="495"/>
                      <a:pt x="2247" y="495"/>
                    </a:cubicBezTo>
                    <a:cubicBezTo>
                      <a:pt x="2248" y="498"/>
                      <a:pt x="2248" y="498"/>
                      <a:pt x="2248" y="498"/>
                    </a:cubicBezTo>
                    <a:cubicBezTo>
                      <a:pt x="2247" y="498"/>
                      <a:pt x="2247" y="498"/>
                      <a:pt x="2247" y="498"/>
                    </a:cubicBezTo>
                    <a:cubicBezTo>
                      <a:pt x="2237" y="496"/>
                      <a:pt x="2237" y="496"/>
                      <a:pt x="2237" y="496"/>
                    </a:cubicBezTo>
                    <a:cubicBezTo>
                      <a:pt x="2237" y="493"/>
                      <a:pt x="2237" y="493"/>
                      <a:pt x="2237" y="493"/>
                    </a:cubicBezTo>
                    <a:cubicBezTo>
                      <a:pt x="2244" y="491"/>
                      <a:pt x="2249" y="489"/>
                      <a:pt x="2253" y="489"/>
                    </a:cubicBezTo>
                    <a:cubicBezTo>
                      <a:pt x="2255" y="489"/>
                      <a:pt x="2255" y="489"/>
                      <a:pt x="2255" y="489"/>
                    </a:cubicBezTo>
                    <a:cubicBezTo>
                      <a:pt x="2259" y="487"/>
                      <a:pt x="2259" y="487"/>
                      <a:pt x="2259" y="487"/>
                    </a:cubicBezTo>
                    <a:cubicBezTo>
                      <a:pt x="2271" y="489"/>
                      <a:pt x="2271" y="489"/>
                      <a:pt x="2271" y="489"/>
                    </a:cubicBezTo>
                    <a:cubicBezTo>
                      <a:pt x="2273" y="492"/>
                      <a:pt x="2270" y="494"/>
                      <a:pt x="2267" y="494"/>
                    </a:cubicBezTo>
                    <a:cubicBezTo>
                      <a:pt x="2268" y="497"/>
                      <a:pt x="2268" y="497"/>
                      <a:pt x="2268" y="497"/>
                    </a:cubicBezTo>
                    <a:cubicBezTo>
                      <a:pt x="2269" y="497"/>
                      <a:pt x="2270" y="496"/>
                      <a:pt x="2271" y="496"/>
                    </a:cubicBezTo>
                    <a:cubicBezTo>
                      <a:pt x="2283" y="496"/>
                      <a:pt x="2283" y="496"/>
                      <a:pt x="2283" y="496"/>
                    </a:cubicBezTo>
                    <a:cubicBezTo>
                      <a:pt x="2285" y="492"/>
                      <a:pt x="2285" y="492"/>
                      <a:pt x="2285" y="492"/>
                    </a:cubicBezTo>
                    <a:cubicBezTo>
                      <a:pt x="2283" y="491"/>
                      <a:pt x="2283" y="491"/>
                      <a:pt x="2283" y="491"/>
                    </a:cubicBezTo>
                    <a:cubicBezTo>
                      <a:pt x="2285" y="487"/>
                      <a:pt x="2285" y="487"/>
                      <a:pt x="2285" y="487"/>
                    </a:cubicBezTo>
                    <a:cubicBezTo>
                      <a:pt x="2281" y="482"/>
                      <a:pt x="2281" y="482"/>
                      <a:pt x="2281" y="482"/>
                    </a:cubicBezTo>
                    <a:cubicBezTo>
                      <a:pt x="2276" y="485"/>
                      <a:pt x="2276" y="485"/>
                      <a:pt x="2276" y="485"/>
                    </a:cubicBezTo>
                    <a:cubicBezTo>
                      <a:pt x="2272" y="483"/>
                      <a:pt x="2272" y="483"/>
                      <a:pt x="2272" y="483"/>
                    </a:cubicBezTo>
                    <a:cubicBezTo>
                      <a:pt x="2258" y="491"/>
                      <a:pt x="2265" y="482"/>
                      <a:pt x="2266" y="483"/>
                    </a:cubicBezTo>
                    <a:cubicBezTo>
                      <a:pt x="2267" y="483"/>
                      <a:pt x="2267" y="483"/>
                      <a:pt x="2267" y="483"/>
                    </a:cubicBezTo>
                    <a:cubicBezTo>
                      <a:pt x="2264" y="481"/>
                      <a:pt x="2264" y="481"/>
                      <a:pt x="2264" y="481"/>
                    </a:cubicBezTo>
                    <a:cubicBezTo>
                      <a:pt x="2265" y="479"/>
                      <a:pt x="2266" y="478"/>
                      <a:pt x="2266" y="478"/>
                    </a:cubicBezTo>
                    <a:cubicBezTo>
                      <a:pt x="2266" y="478"/>
                      <a:pt x="2267" y="479"/>
                      <a:pt x="2268" y="478"/>
                    </a:cubicBezTo>
                    <a:cubicBezTo>
                      <a:pt x="2273" y="481"/>
                      <a:pt x="2273" y="481"/>
                      <a:pt x="2273" y="481"/>
                    </a:cubicBezTo>
                    <a:cubicBezTo>
                      <a:pt x="2275" y="475"/>
                      <a:pt x="2275" y="475"/>
                      <a:pt x="2275" y="475"/>
                    </a:cubicBezTo>
                    <a:cubicBezTo>
                      <a:pt x="2271" y="475"/>
                      <a:pt x="2271" y="475"/>
                      <a:pt x="2271" y="475"/>
                    </a:cubicBezTo>
                    <a:cubicBezTo>
                      <a:pt x="2265" y="471"/>
                      <a:pt x="2265" y="471"/>
                      <a:pt x="2265" y="471"/>
                    </a:cubicBezTo>
                    <a:cubicBezTo>
                      <a:pt x="2265" y="466"/>
                      <a:pt x="2265" y="466"/>
                      <a:pt x="2265" y="466"/>
                    </a:cubicBezTo>
                    <a:cubicBezTo>
                      <a:pt x="2259" y="457"/>
                      <a:pt x="2259" y="457"/>
                      <a:pt x="2259" y="457"/>
                    </a:cubicBezTo>
                    <a:cubicBezTo>
                      <a:pt x="2261" y="455"/>
                      <a:pt x="2261" y="455"/>
                      <a:pt x="2261" y="455"/>
                    </a:cubicBezTo>
                    <a:cubicBezTo>
                      <a:pt x="2256" y="452"/>
                      <a:pt x="2255" y="456"/>
                      <a:pt x="2255" y="457"/>
                    </a:cubicBezTo>
                    <a:cubicBezTo>
                      <a:pt x="2255" y="457"/>
                      <a:pt x="2255" y="457"/>
                      <a:pt x="2255" y="457"/>
                    </a:cubicBezTo>
                    <a:cubicBezTo>
                      <a:pt x="2259" y="458"/>
                      <a:pt x="2259" y="458"/>
                      <a:pt x="2259" y="458"/>
                    </a:cubicBezTo>
                    <a:cubicBezTo>
                      <a:pt x="2260" y="460"/>
                      <a:pt x="2257" y="461"/>
                      <a:pt x="2256" y="462"/>
                    </a:cubicBezTo>
                    <a:cubicBezTo>
                      <a:pt x="2261" y="462"/>
                      <a:pt x="2261" y="462"/>
                      <a:pt x="2261" y="462"/>
                    </a:cubicBezTo>
                    <a:cubicBezTo>
                      <a:pt x="2263" y="466"/>
                      <a:pt x="2263" y="466"/>
                      <a:pt x="2263" y="466"/>
                    </a:cubicBezTo>
                    <a:cubicBezTo>
                      <a:pt x="2258" y="466"/>
                      <a:pt x="2256" y="469"/>
                      <a:pt x="2256" y="466"/>
                    </a:cubicBezTo>
                    <a:cubicBezTo>
                      <a:pt x="2246" y="454"/>
                      <a:pt x="2246" y="454"/>
                      <a:pt x="2246" y="454"/>
                    </a:cubicBezTo>
                    <a:cubicBezTo>
                      <a:pt x="2251" y="453"/>
                      <a:pt x="2251" y="453"/>
                      <a:pt x="2251" y="453"/>
                    </a:cubicBezTo>
                    <a:cubicBezTo>
                      <a:pt x="2250" y="451"/>
                      <a:pt x="2250" y="451"/>
                      <a:pt x="2250" y="451"/>
                    </a:cubicBezTo>
                    <a:cubicBezTo>
                      <a:pt x="2246" y="452"/>
                      <a:pt x="2246" y="452"/>
                      <a:pt x="2246" y="452"/>
                    </a:cubicBezTo>
                    <a:cubicBezTo>
                      <a:pt x="2239" y="450"/>
                      <a:pt x="2239" y="450"/>
                      <a:pt x="2239" y="450"/>
                    </a:cubicBezTo>
                    <a:cubicBezTo>
                      <a:pt x="2237" y="450"/>
                      <a:pt x="2237" y="450"/>
                      <a:pt x="2237" y="450"/>
                    </a:cubicBezTo>
                    <a:cubicBezTo>
                      <a:pt x="2226" y="448"/>
                      <a:pt x="2226" y="448"/>
                      <a:pt x="2226" y="448"/>
                    </a:cubicBezTo>
                    <a:cubicBezTo>
                      <a:pt x="2235" y="443"/>
                      <a:pt x="2223" y="447"/>
                      <a:pt x="2227" y="443"/>
                    </a:cubicBezTo>
                    <a:cubicBezTo>
                      <a:pt x="2231" y="443"/>
                      <a:pt x="2231" y="443"/>
                      <a:pt x="2231" y="443"/>
                    </a:cubicBezTo>
                    <a:cubicBezTo>
                      <a:pt x="2237" y="439"/>
                      <a:pt x="2237" y="439"/>
                      <a:pt x="2237" y="439"/>
                    </a:cubicBezTo>
                    <a:cubicBezTo>
                      <a:pt x="2225" y="441"/>
                      <a:pt x="2225" y="441"/>
                      <a:pt x="2225" y="441"/>
                    </a:cubicBezTo>
                    <a:cubicBezTo>
                      <a:pt x="2217" y="439"/>
                      <a:pt x="2217" y="439"/>
                      <a:pt x="2217" y="439"/>
                    </a:cubicBezTo>
                    <a:cubicBezTo>
                      <a:pt x="2229" y="431"/>
                      <a:pt x="2229" y="431"/>
                      <a:pt x="2229" y="431"/>
                    </a:cubicBezTo>
                    <a:cubicBezTo>
                      <a:pt x="2233" y="431"/>
                      <a:pt x="2233" y="431"/>
                      <a:pt x="2233" y="431"/>
                    </a:cubicBezTo>
                    <a:cubicBezTo>
                      <a:pt x="2232" y="429"/>
                      <a:pt x="2232" y="429"/>
                      <a:pt x="2232" y="429"/>
                    </a:cubicBezTo>
                    <a:cubicBezTo>
                      <a:pt x="2237" y="427"/>
                      <a:pt x="2237" y="427"/>
                      <a:pt x="2237" y="427"/>
                    </a:cubicBezTo>
                    <a:cubicBezTo>
                      <a:pt x="2236" y="426"/>
                      <a:pt x="2236" y="426"/>
                      <a:pt x="2236" y="426"/>
                    </a:cubicBezTo>
                    <a:cubicBezTo>
                      <a:pt x="2232" y="425"/>
                      <a:pt x="2232" y="425"/>
                      <a:pt x="2232" y="425"/>
                    </a:cubicBezTo>
                    <a:cubicBezTo>
                      <a:pt x="2231" y="427"/>
                      <a:pt x="2231" y="427"/>
                      <a:pt x="2231" y="427"/>
                    </a:cubicBezTo>
                    <a:cubicBezTo>
                      <a:pt x="2223" y="428"/>
                      <a:pt x="2223" y="428"/>
                      <a:pt x="2223" y="428"/>
                    </a:cubicBezTo>
                    <a:cubicBezTo>
                      <a:pt x="2226" y="422"/>
                      <a:pt x="2226" y="422"/>
                      <a:pt x="2226" y="422"/>
                    </a:cubicBezTo>
                    <a:cubicBezTo>
                      <a:pt x="2221" y="421"/>
                      <a:pt x="2221" y="421"/>
                      <a:pt x="2221" y="421"/>
                    </a:cubicBezTo>
                    <a:cubicBezTo>
                      <a:pt x="2220" y="418"/>
                      <a:pt x="2220" y="418"/>
                      <a:pt x="2220" y="418"/>
                    </a:cubicBezTo>
                    <a:cubicBezTo>
                      <a:pt x="2225" y="415"/>
                      <a:pt x="2225" y="415"/>
                      <a:pt x="2225" y="415"/>
                    </a:cubicBezTo>
                    <a:cubicBezTo>
                      <a:pt x="2218" y="415"/>
                      <a:pt x="2218" y="415"/>
                      <a:pt x="2218" y="415"/>
                    </a:cubicBezTo>
                    <a:cubicBezTo>
                      <a:pt x="2216" y="408"/>
                      <a:pt x="2216" y="408"/>
                      <a:pt x="2216" y="408"/>
                    </a:cubicBezTo>
                    <a:cubicBezTo>
                      <a:pt x="2222" y="411"/>
                      <a:pt x="2222" y="411"/>
                      <a:pt x="2222" y="411"/>
                    </a:cubicBezTo>
                    <a:cubicBezTo>
                      <a:pt x="2222" y="410"/>
                      <a:pt x="2222" y="410"/>
                      <a:pt x="2222" y="410"/>
                    </a:cubicBezTo>
                    <a:cubicBezTo>
                      <a:pt x="2216" y="408"/>
                      <a:pt x="2216" y="408"/>
                      <a:pt x="2216" y="408"/>
                    </a:cubicBezTo>
                    <a:cubicBezTo>
                      <a:pt x="2213" y="409"/>
                      <a:pt x="2213" y="409"/>
                      <a:pt x="2213" y="409"/>
                    </a:cubicBezTo>
                    <a:cubicBezTo>
                      <a:pt x="2206" y="402"/>
                      <a:pt x="2210" y="411"/>
                      <a:pt x="2207" y="410"/>
                    </a:cubicBezTo>
                    <a:cubicBezTo>
                      <a:pt x="2205" y="408"/>
                      <a:pt x="2205" y="408"/>
                      <a:pt x="2205" y="408"/>
                    </a:cubicBezTo>
                    <a:cubicBezTo>
                      <a:pt x="2206" y="410"/>
                      <a:pt x="2206" y="410"/>
                      <a:pt x="2206" y="410"/>
                    </a:cubicBezTo>
                    <a:cubicBezTo>
                      <a:pt x="2200" y="410"/>
                      <a:pt x="2200" y="410"/>
                      <a:pt x="2200" y="410"/>
                    </a:cubicBezTo>
                    <a:cubicBezTo>
                      <a:pt x="2200" y="408"/>
                      <a:pt x="2200" y="408"/>
                      <a:pt x="2200" y="408"/>
                    </a:cubicBezTo>
                    <a:cubicBezTo>
                      <a:pt x="2201" y="407"/>
                      <a:pt x="2203" y="406"/>
                      <a:pt x="2204" y="406"/>
                    </a:cubicBezTo>
                    <a:cubicBezTo>
                      <a:pt x="2209" y="400"/>
                      <a:pt x="2209" y="400"/>
                      <a:pt x="2209" y="400"/>
                    </a:cubicBezTo>
                    <a:cubicBezTo>
                      <a:pt x="2197" y="397"/>
                      <a:pt x="2197" y="397"/>
                      <a:pt x="2197" y="397"/>
                    </a:cubicBezTo>
                    <a:cubicBezTo>
                      <a:pt x="2196" y="394"/>
                      <a:pt x="2196" y="394"/>
                      <a:pt x="2196" y="394"/>
                    </a:cubicBezTo>
                    <a:cubicBezTo>
                      <a:pt x="2200" y="393"/>
                      <a:pt x="2202" y="392"/>
                      <a:pt x="2203" y="392"/>
                    </a:cubicBezTo>
                    <a:cubicBezTo>
                      <a:pt x="2199" y="389"/>
                      <a:pt x="2199" y="389"/>
                      <a:pt x="2199" y="389"/>
                    </a:cubicBezTo>
                    <a:cubicBezTo>
                      <a:pt x="2205" y="382"/>
                      <a:pt x="2196" y="390"/>
                      <a:pt x="2199" y="385"/>
                    </a:cubicBezTo>
                    <a:cubicBezTo>
                      <a:pt x="2194" y="390"/>
                      <a:pt x="2194" y="390"/>
                      <a:pt x="2194" y="390"/>
                    </a:cubicBezTo>
                    <a:cubicBezTo>
                      <a:pt x="2193" y="389"/>
                      <a:pt x="2193" y="389"/>
                      <a:pt x="2193" y="389"/>
                    </a:cubicBezTo>
                    <a:cubicBezTo>
                      <a:pt x="2192" y="385"/>
                      <a:pt x="2192" y="385"/>
                      <a:pt x="2192" y="385"/>
                    </a:cubicBezTo>
                    <a:cubicBezTo>
                      <a:pt x="2186" y="385"/>
                      <a:pt x="2186" y="385"/>
                      <a:pt x="2186" y="385"/>
                    </a:cubicBezTo>
                    <a:cubicBezTo>
                      <a:pt x="2181" y="382"/>
                      <a:pt x="2181" y="382"/>
                      <a:pt x="2181" y="382"/>
                    </a:cubicBezTo>
                    <a:cubicBezTo>
                      <a:pt x="2179" y="385"/>
                      <a:pt x="2179" y="385"/>
                      <a:pt x="2179" y="385"/>
                    </a:cubicBezTo>
                    <a:cubicBezTo>
                      <a:pt x="2177" y="380"/>
                      <a:pt x="2177" y="380"/>
                      <a:pt x="2177" y="380"/>
                    </a:cubicBezTo>
                    <a:cubicBezTo>
                      <a:pt x="2178" y="378"/>
                      <a:pt x="2178" y="378"/>
                      <a:pt x="2178" y="378"/>
                    </a:cubicBezTo>
                    <a:cubicBezTo>
                      <a:pt x="2180" y="380"/>
                      <a:pt x="2180" y="380"/>
                      <a:pt x="2180" y="380"/>
                    </a:cubicBezTo>
                    <a:cubicBezTo>
                      <a:pt x="2185" y="374"/>
                      <a:pt x="2185" y="374"/>
                      <a:pt x="2185" y="374"/>
                    </a:cubicBezTo>
                    <a:cubicBezTo>
                      <a:pt x="2188" y="367"/>
                      <a:pt x="2188" y="367"/>
                      <a:pt x="2188" y="367"/>
                    </a:cubicBezTo>
                    <a:cubicBezTo>
                      <a:pt x="2181" y="371"/>
                      <a:pt x="2181" y="371"/>
                      <a:pt x="2181" y="371"/>
                    </a:cubicBezTo>
                    <a:cubicBezTo>
                      <a:pt x="2179" y="370"/>
                      <a:pt x="2179" y="370"/>
                      <a:pt x="2179" y="370"/>
                    </a:cubicBezTo>
                    <a:cubicBezTo>
                      <a:pt x="2173" y="378"/>
                      <a:pt x="2173" y="378"/>
                      <a:pt x="2173" y="378"/>
                    </a:cubicBezTo>
                    <a:cubicBezTo>
                      <a:pt x="2155" y="383"/>
                      <a:pt x="2155" y="383"/>
                      <a:pt x="2155" y="383"/>
                    </a:cubicBezTo>
                    <a:cubicBezTo>
                      <a:pt x="2152" y="381"/>
                      <a:pt x="2152" y="381"/>
                      <a:pt x="2152" y="381"/>
                    </a:cubicBezTo>
                    <a:cubicBezTo>
                      <a:pt x="2151" y="377"/>
                      <a:pt x="2151" y="377"/>
                      <a:pt x="2151" y="377"/>
                    </a:cubicBezTo>
                    <a:cubicBezTo>
                      <a:pt x="2147" y="380"/>
                      <a:pt x="2147" y="380"/>
                      <a:pt x="2147" y="380"/>
                    </a:cubicBezTo>
                    <a:cubicBezTo>
                      <a:pt x="2143" y="377"/>
                      <a:pt x="2143" y="377"/>
                      <a:pt x="2143" y="377"/>
                    </a:cubicBezTo>
                    <a:cubicBezTo>
                      <a:pt x="2142" y="381"/>
                      <a:pt x="2142" y="381"/>
                      <a:pt x="2142" y="381"/>
                    </a:cubicBezTo>
                    <a:cubicBezTo>
                      <a:pt x="2137" y="383"/>
                      <a:pt x="2137" y="383"/>
                      <a:pt x="2137" y="383"/>
                    </a:cubicBezTo>
                    <a:cubicBezTo>
                      <a:pt x="2133" y="388"/>
                      <a:pt x="2133" y="388"/>
                      <a:pt x="2133" y="388"/>
                    </a:cubicBezTo>
                    <a:cubicBezTo>
                      <a:pt x="2130" y="386"/>
                      <a:pt x="2130" y="386"/>
                      <a:pt x="2130" y="386"/>
                    </a:cubicBezTo>
                    <a:cubicBezTo>
                      <a:pt x="2129" y="387"/>
                      <a:pt x="2129" y="388"/>
                      <a:pt x="2128" y="388"/>
                    </a:cubicBezTo>
                    <a:cubicBezTo>
                      <a:pt x="2128" y="388"/>
                      <a:pt x="2128" y="388"/>
                      <a:pt x="2128" y="388"/>
                    </a:cubicBezTo>
                    <a:cubicBezTo>
                      <a:pt x="2123" y="389"/>
                      <a:pt x="2123" y="389"/>
                      <a:pt x="2123" y="389"/>
                    </a:cubicBezTo>
                    <a:cubicBezTo>
                      <a:pt x="2123" y="388"/>
                      <a:pt x="2123" y="388"/>
                      <a:pt x="2123" y="388"/>
                    </a:cubicBezTo>
                    <a:cubicBezTo>
                      <a:pt x="2113" y="386"/>
                      <a:pt x="2113" y="386"/>
                      <a:pt x="2113" y="386"/>
                    </a:cubicBezTo>
                    <a:cubicBezTo>
                      <a:pt x="2116" y="385"/>
                      <a:pt x="2116" y="385"/>
                      <a:pt x="2116" y="385"/>
                    </a:cubicBezTo>
                    <a:cubicBezTo>
                      <a:pt x="2115" y="379"/>
                      <a:pt x="2115" y="379"/>
                      <a:pt x="2115" y="379"/>
                    </a:cubicBezTo>
                    <a:cubicBezTo>
                      <a:pt x="2123" y="377"/>
                      <a:pt x="2123" y="377"/>
                      <a:pt x="2123" y="377"/>
                    </a:cubicBezTo>
                    <a:cubicBezTo>
                      <a:pt x="2115" y="376"/>
                      <a:pt x="2115" y="376"/>
                      <a:pt x="2115" y="376"/>
                    </a:cubicBezTo>
                    <a:cubicBezTo>
                      <a:pt x="2100" y="378"/>
                      <a:pt x="2100" y="378"/>
                      <a:pt x="2100" y="378"/>
                    </a:cubicBezTo>
                    <a:cubicBezTo>
                      <a:pt x="2096" y="380"/>
                      <a:pt x="2096" y="380"/>
                      <a:pt x="2096" y="380"/>
                    </a:cubicBezTo>
                    <a:cubicBezTo>
                      <a:pt x="2100" y="381"/>
                      <a:pt x="2100" y="381"/>
                      <a:pt x="2100" y="381"/>
                    </a:cubicBezTo>
                    <a:cubicBezTo>
                      <a:pt x="2097" y="385"/>
                      <a:pt x="2097" y="385"/>
                      <a:pt x="2097" y="385"/>
                    </a:cubicBezTo>
                    <a:cubicBezTo>
                      <a:pt x="2093" y="385"/>
                      <a:pt x="2093" y="385"/>
                      <a:pt x="2093" y="385"/>
                    </a:cubicBezTo>
                    <a:cubicBezTo>
                      <a:pt x="2093" y="385"/>
                      <a:pt x="2093" y="385"/>
                      <a:pt x="2093" y="385"/>
                    </a:cubicBezTo>
                    <a:cubicBezTo>
                      <a:pt x="2091" y="385"/>
                      <a:pt x="2091" y="385"/>
                      <a:pt x="2091" y="385"/>
                    </a:cubicBezTo>
                    <a:cubicBezTo>
                      <a:pt x="2088" y="381"/>
                      <a:pt x="2088" y="381"/>
                      <a:pt x="2088" y="381"/>
                    </a:cubicBezTo>
                    <a:cubicBezTo>
                      <a:pt x="2086" y="383"/>
                      <a:pt x="2086" y="383"/>
                      <a:pt x="2086" y="383"/>
                    </a:cubicBezTo>
                    <a:cubicBezTo>
                      <a:pt x="2088" y="388"/>
                      <a:pt x="2088" y="388"/>
                      <a:pt x="2088" y="388"/>
                    </a:cubicBezTo>
                    <a:cubicBezTo>
                      <a:pt x="2085" y="388"/>
                      <a:pt x="2085" y="388"/>
                      <a:pt x="2085" y="388"/>
                    </a:cubicBezTo>
                    <a:cubicBezTo>
                      <a:pt x="2082" y="386"/>
                      <a:pt x="2082" y="386"/>
                      <a:pt x="2082" y="386"/>
                    </a:cubicBezTo>
                    <a:cubicBezTo>
                      <a:pt x="2084" y="383"/>
                      <a:pt x="2084" y="383"/>
                      <a:pt x="2084" y="383"/>
                    </a:cubicBezTo>
                    <a:cubicBezTo>
                      <a:pt x="2080" y="382"/>
                      <a:pt x="2080" y="382"/>
                      <a:pt x="2080" y="382"/>
                    </a:cubicBezTo>
                    <a:cubicBezTo>
                      <a:pt x="2076" y="384"/>
                      <a:pt x="2076" y="384"/>
                      <a:pt x="2076" y="384"/>
                    </a:cubicBezTo>
                    <a:cubicBezTo>
                      <a:pt x="2075" y="383"/>
                      <a:pt x="2075" y="383"/>
                      <a:pt x="2075" y="383"/>
                    </a:cubicBezTo>
                    <a:cubicBezTo>
                      <a:pt x="2073" y="381"/>
                      <a:pt x="2073" y="381"/>
                      <a:pt x="2073" y="381"/>
                    </a:cubicBezTo>
                    <a:cubicBezTo>
                      <a:pt x="2072" y="385"/>
                      <a:pt x="2072" y="385"/>
                      <a:pt x="2072" y="385"/>
                    </a:cubicBezTo>
                    <a:cubicBezTo>
                      <a:pt x="2070" y="383"/>
                      <a:pt x="2070" y="383"/>
                      <a:pt x="2070" y="383"/>
                    </a:cubicBezTo>
                    <a:cubicBezTo>
                      <a:pt x="2067" y="385"/>
                      <a:pt x="2067" y="385"/>
                      <a:pt x="2067" y="385"/>
                    </a:cubicBezTo>
                    <a:cubicBezTo>
                      <a:pt x="2068" y="386"/>
                      <a:pt x="2068" y="386"/>
                      <a:pt x="2068" y="386"/>
                    </a:cubicBezTo>
                    <a:cubicBezTo>
                      <a:pt x="2064" y="390"/>
                      <a:pt x="2064" y="390"/>
                      <a:pt x="2064" y="390"/>
                    </a:cubicBezTo>
                    <a:cubicBezTo>
                      <a:pt x="2061" y="388"/>
                      <a:pt x="2063" y="387"/>
                      <a:pt x="2063" y="385"/>
                    </a:cubicBezTo>
                    <a:cubicBezTo>
                      <a:pt x="2059" y="381"/>
                      <a:pt x="2059" y="381"/>
                      <a:pt x="2059" y="381"/>
                    </a:cubicBezTo>
                    <a:cubicBezTo>
                      <a:pt x="2044" y="386"/>
                      <a:pt x="2044" y="386"/>
                      <a:pt x="2044" y="386"/>
                    </a:cubicBezTo>
                    <a:cubicBezTo>
                      <a:pt x="2038" y="384"/>
                      <a:pt x="2038" y="384"/>
                      <a:pt x="2038" y="384"/>
                    </a:cubicBezTo>
                    <a:cubicBezTo>
                      <a:pt x="2041" y="383"/>
                      <a:pt x="2041" y="383"/>
                      <a:pt x="2041" y="383"/>
                    </a:cubicBezTo>
                    <a:cubicBezTo>
                      <a:pt x="2038" y="382"/>
                      <a:pt x="2038" y="382"/>
                      <a:pt x="2038" y="382"/>
                    </a:cubicBezTo>
                    <a:cubicBezTo>
                      <a:pt x="2041" y="379"/>
                      <a:pt x="2041" y="379"/>
                      <a:pt x="2041" y="379"/>
                    </a:cubicBezTo>
                    <a:cubicBezTo>
                      <a:pt x="2045" y="381"/>
                      <a:pt x="2045" y="381"/>
                      <a:pt x="2045" y="381"/>
                    </a:cubicBezTo>
                    <a:cubicBezTo>
                      <a:pt x="2054" y="376"/>
                      <a:pt x="2054" y="376"/>
                      <a:pt x="2054" y="376"/>
                    </a:cubicBezTo>
                    <a:cubicBezTo>
                      <a:pt x="2057" y="378"/>
                      <a:pt x="2057" y="378"/>
                      <a:pt x="2057" y="378"/>
                    </a:cubicBezTo>
                    <a:cubicBezTo>
                      <a:pt x="2057" y="376"/>
                      <a:pt x="2061" y="377"/>
                      <a:pt x="2061" y="374"/>
                    </a:cubicBezTo>
                    <a:cubicBezTo>
                      <a:pt x="2088" y="359"/>
                      <a:pt x="2088" y="359"/>
                      <a:pt x="2088" y="359"/>
                    </a:cubicBezTo>
                    <a:cubicBezTo>
                      <a:pt x="2096" y="350"/>
                      <a:pt x="2096" y="350"/>
                      <a:pt x="2096" y="350"/>
                    </a:cubicBezTo>
                    <a:cubicBezTo>
                      <a:pt x="2101" y="349"/>
                      <a:pt x="2101" y="349"/>
                      <a:pt x="2101" y="349"/>
                    </a:cubicBezTo>
                    <a:cubicBezTo>
                      <a:pt x="2103" y="342"/>
                      <a:pt x="2103" y="342"/>
                      <a:pt x="2103" y="342"/>
                    </a:cubicBezTo>
                    <a:cubicBezTo>
                      <a:pt x="2097" y="340"/>
                      <a:pt x="2097" y="340"/>
                      <a:pt x="2097" y="340"/>
                    </a:cubicBezTo>
                    <a:cubicBezTo>
                      <a:pt x="2096" y="344"/>
                      <a:pt x="2096" y="344"/>
                      <a:pt x="2096" y="344"/>
                    </a:cubicBezTo>
                    <a:cubicBezTo>
                      <a:pt x="2095" y="344"/>
                      <a:pt x="2095" y="344"/>
                      <a:pt x="2095" y="344"/>
                    </a:cubicBezTo>
                    <a:cubicBezTo>
                      <a:pt x="2089" y="343"/>
                      <a:pt x="2091" y="342"/>
                      <a:pt x="2092" y="341"/>
                    </a:cubicBezTo>
                    <a:cubicBezTo>
                      <a:pt x="2094" y="339"/>
                      <a:pt x="2094" y="339"/>
                      <a:pt x="2094" y="339"/>
                    </a:cubicBezTo>
                    <a:cubicBezTo>
                      <a:pt x="2088" y="338"/>
                      <a:pt x="2088" y="338"/>
                      <a:pt x="2088" y="338"/>
                    </a:cubicBezTo>
                    <a:cubicBezTo>
                      <a:pt x="2076" y="336"/>
                      <a:pt x="2076" y="336"/>
                      <a:pt x="2076" y="336"/>
                    </a:cubicBezTo>
                    <a:cubicBezTo>
                      <a:pt x="2051" y="333"/>
                      <a:pt x="2051" y="333"/>
                      <a:pt x="2051" y="333"/>
                    </a:cubicBezTo>
                    <a:cubicBezTo>
                      <a:pt x="2045" y="335"/>
                      <a:pt x="2045" y="335"/>
                      <a:pt x="2045" y="335"/>
                    </a:cubicBezTo>
                    <a:cubicBezTo>
                      <a:pt x="2041" y="333"/>
                      <a:pt x="2041" y="333"/>
                      <a:pt x="2041" y="333"/>
                    </a:cubicBezTo>
                    <a:cubicBezTo>
                      <a:pt x="2040" y="334"/>
                      <a:pt x="2039" y="334"/>
                      <a:pt x="2039" y="335"/>
                    </a:cubicBezTo>
                    <a:cubicBezTo>
                      <a:pt x="2030" y="335"/>
                      <a:pt x="2030" y="335"/>
                      <a:pt x="2030" y="335"/>
                    </a:cubicBezTo>
                    <a:cubicBezTo>
                      <a:pt x="2014" y="336"/>
                      <a:pt x="2014" y="336"/>
                      <a:pt x="2014" y="336"/>
                    </a:cubicBezTo>
                    <a:cubicBezTo>
                      <a:pt x="2003" y="337"/>
                      <a:pt x="2003" y="337"/>
                      <a:pt x="2003" y="337"/>
                    </a:cubicBezTo>
                    <a:cubicBezTo>
                      <a:pt x="1999" y="326"/>
                      <a:pt x="2002" y="336"/>
                      <a:pt x="2001" y="334"/>
                    </a:cubicBezTo>
                    <a:cubicBezTo>
                      <a:pt x="1996" y="333"/>
                      <a:pt x="1996" y="333"/>
                      <a:pt x="1996" y="333"/>
                    </a:cubicBezTo>
                    <a:cubicBezTo>
                      <a:pt x="1999" y="335"/>
                      <a:pt x="1999" y="335"/>
                      <a:pt x="1999" y="335"/>
                    </a:cubicBezTo>
                    <a:cubicBezTo>
                      <a:pt x="1993" y="337"/>
                      <a:pt x="1993" y="337"/>
                      <a:pt x="1993" y="337"/>
                    </a:cubicBezTo>
                    <a:cubicBezTo>
                      <a:pt x="1977" y="339"/>
                      <a:pt x="1977" y="339"/>
                      <a:pt x="1977" y="339"/>
                    </a:cubicBezTo>
                    <a:cubicBezTo>
                      <a:pt x="1967" y="338"/>
                      <a:pt x="1967" y="338"/>
                      <a:pt x="1967" y="338"/>
                    </a:cubicBezTo>
                    <a:cubicBezTo>
                      <a:pt x="1969" y="335"/>
                      <a:pt x="1969" y="335"/>
                      <a:pt x="1969" y="335"/>
                    </a:cubicBezTo>
                    <a:cubicBezTo>
                      <a:pt x="1961" y="334"/>
                      <a:pt x="1961" y="334"/>
                      <a:pt x="1961" y="334"/>
                    </a:cubicBezTo>
                    <a:cubicBezTo>
                      <a:pt x="1959" y="330"/>
                      <a:pt x="1959" y="330"/>
                      <a:pt x="1959" y="330"/>
                    </a:cubicBezTo>
                    <a:cubicBezTo>
                      <a:pt x="1951" y="337"/>
                      <a:pt x="1951" y="337"/>
                      <a:pt x="1951" y="337"/>
                    </a:cubicBezTo>
                    <a:cubicBezTo>
                      <a:pt x="1943" y="334"/>
                      <a:pt x="1943" y="334"/>
                      <a:pt x="1943" y="334"/>
                    </a:cubicBezTo>
                    <a:cubicBezTo>
                      <a:pt x="1953" y="331"/>
                      <a:pt x="1953" y="331"/>
                      <a:pt x="1953" y="331"/>
                    </a:cubicBezTo>
                    <a:cubicBezTo>
                      <a:pt x="1954" y="328"/>
                      <a:pt x="1954" y="328"/>
                      <a:pt x="1954" y="328"/>
                    </a:cubicBezTo>
                    <a:cubicBezTo>
                      <a:pt x="1953" y="326"/>
                      <a:pt x="1953" y="326"/>
                      <a:pt x="1953" y="326"/>
                    </a:cubicBezTo>
                    <a:cubicBezTo>
                      <a:pt x="1950" y="328"/>
                      <a:pt x="1950" y="328"/>
                      <a:pt x="1950" y="328"/>
                    </a:cubicBezTo>
                    <a:cubicBezTo>
                      <a:pt x="1949" y="331"/>
                      <a:pt x="1949" y="331"/>
                      <a:pt x="1949" y="331"/>
                    </a:cubicBezTo>
                    <a:cubicBezTo>
                      <a:pt x="1936" y="333"/>
                      <a:pt x="1936" y="333"/>
                      <a:pt x="1936" y="333"/>
                    </a:cubicBezTo>
                    <a:cubicBezTo>
                      <a:pt x="1932" y="335"/>
                      <a:pt x="1932" y="335"/>
                      <a:pt x="1932" y="335"/>
                    </a:cubicBezTo>
                    <a:cubicBezTo>
                      <a:pt x="1900" y="343"/>
                      <a:pt x="1900" y="343"/>
                      <a:pt x="1900" y="343"/>
                    </a:cubicBezTo>
                    <a:cubicBezTo>
                      <a:pt x="1888" y="344"/>
                      <a:pt x="1888" y="344"/>
                      <a:pt x="1888" y="344"/>
                    </a:cubicBezTo>
                    <a:cubicBezTo>
                      <a:pt x="1874" y="346"/>
                      <a:pt x="1874" y="346"/>
                      <a:pt x="1874" y="346"/>
                    </a:cubicBezTo>
                    <a:cubicBezTo>
                      <a:pt x="1873" y="349"/>
                      <a:pt x="1873" y="349"/>
                      <a:pt x="1873" y="349"/>
                    </a:cubicBezTo>
                    <a:cubicBezTo>
                      <a:pt x="1864" y="348"/>
                      <a:pt x="1864" y="348"/>
                      <a:pt x="1864" y="348"/>
                    </a:cubicBezTo>
                    <a:cubicBezTo>
                      <a:pt x="1865" y="351"/>
                      <a:pt x="1865" y="351"/>
                      <a:pt x="1865" y="351"/>
                    </a:cubicBezTo>
                    <a:cubicBezTo>
                      <a:pt x="1862" y="352"/>
                      <a:pt x="1862" y="352"/>
                      <a:pt x="1862" y="352"/>
                    </a:cubicBezTo>
                    <a:cubicBezTo>
                      <a:pt x="1858" y="351"/>
                      <a:pt x="1860" y="349"/>
                      <a:pt x="1861" y="349"/>
                    </a:cubicBezTo>
                    <a:cubicBezTo>
                      <a:pt x="1854" y="349"/>
                      <a:pt x="1854" y="349"/>
                      <a:pt x="1854" y="349"/>
                    </a:cubicBezTo>
                    <a:cubicBezTo>
                      <a:pt x="1833" y="354"/>
                      <a:pt x="1833" y="354"/>
                      <a:pt x="1833" y="354"/>
                    </a:cubicBezTo>
                    <a:cubicBezTo>
                      <a:pt x="1813" y="360"/>
                      <a:pt x="1813" y="360"/>
                      <a:pt x="1813" y="360"/>
                    </a:cubicBezTo>
                    <a:cubicBezTo>
                      <a:pt x="1810" y="360"/>
                      <a:pt x="1810" y="360"/>
                      <a:pt x="1810" y="360"/>
                    </a:cubicBezTo>
                    <a:cubicBezTo>
                      <a:pt x="1803" y="362"/>
                      <a:pt x="1803" y="362"/>
                      <a:pt x="1803" y="362"/>
                    </a:cubicBezTo>
                    <a:cubicBezTo>
                      <a:pt x="1791" y="357"/>
                      <a:pt x="1802" y="361"/>
                      <a:pt x="1802" y="357"/>
                    </a:cubicBezTo>
                    <a:cubicBezTo>
                      <a:pt x="1810" y="361"/>
                      <a:pt x="1801" y="355"/>
                      <a:pt x="1807" y="356"/>
                    </a:cubicBezTo>
                    <a:cubicBezTo>
                      <a:pt x="1809" y="353"/>
                      <a:pt x="1809" y="353"/>
                      <a:pt x="1809" y="353"/>
                    </a:cubicBezTo>
                    <a:cubicBezTo>
                      <a:pt x="1813" y="353"/>
                      <a:pt x="1813" y="353"/>
                      <a:pt x="1813" y="353"/>
                    </a:cubicBezTo>
                    <a:cubicBezTo>
                      <a:pt x="1819" y="350"/>
                      <a:pt x="1819" y="350"/>
                      <a:pt x="1819" y="350"/>
                    </a:cubicBezTo>
                    <a:cubicBezTo>
                      <a:pt x="1818" y="349"/>
                      <a:pt x="1816" y="348"/>
                      <a:pt x="1816" y="350"/>
                    </a:cubicBezTo>
                    <a:cubicBezTo>
                      <a:pt x="1810" y="347"/>
                      <a:pt x="1810" y="347"/>
                      <a:pt x="1810" y="347"/>
                    </a:cubicBezTo>
                    <a:cubicBezTo>
                      <a:pt x="1810" y="349"/>
                      <a:pt x="1810" y="349"/>
                      <a:pt x="1810" y="349"/>
                    </a:cubicBezTo>
                    <a:cubicBezTo>
                      <a:pt x="1809" y="352"/>
                      <a:pt x="1809" y="352"/>
                      <a:pt x="1809" y="352"/>
                    </a:cubicBezTo>
                    <a:cubicBezTo>
                      <a:pt x="1802" y="354"/>
                      <a:pt x="1802" y="354"/>
                      <a:pt x="1802" y="354"/>
                    </a:cubicBezTo>
                    <a:cubicBezTo>
                      <a:pt x="1797" y="357"/>
                      <a:pt x="1797" y="357"/>
                      <a:pt x="1797" y="357"/>
                    </a:cubicBezTo>
                    <a:cubicBezTo>
                      <a:pt x="1781" y="351"/>
                      <a:pt x="1781" y="351"/>
                      <a:pt x="1781" y="351"/>
                    </a:cubicBezTo>
                    <a:cubicBezTo>
                      <a:pt x="1791" y="359"/>
                      <a:pt x="1791" y="359"/>
                      <a:pt x="1791" y="359"/>
                    </a:cubicBezTo>
                    <a:cubicBezTo>
                      <a:pt x="1784" y="365"/>
                      <a:pt x="1784" y="365"/>
                      <a:pt x="1784" y="365"/>
                    </a:cubicBezTo>
                    <a:cubicBezTo>
                      <a:pt x="1780" y="366"/>
                      <a:pt x="1780" y="366"/>
                      <a:pt x="1780" y="366"/>
                    </a:cubicBezTo>
                    <a:cubicBezTo>
                      <a:pt x="1778" y="363"/>
                      <a:pt x="1778" y="363"/>
                      <a:pt x="1778" y="363"/>
                    </a:cubicBezTo>
                    <a:cubicBezTo>
                      <a:pt x="1773" y="361"/>
                      <a:pt x="1773" y="361"/>
                      <a:pt x="1773" y="361"/>
                    </a:cubicBezTo>
                    <a:cubicBezTo>
                      <a:pt x="1766" y="366"/>
                      <a:pt x="1766" y="366"/>
                      <a:pt x="1766" y="366"/>
                    </a:cubicBezTo>
                    <a:cubicBezTo>
                      <a:pt x="1766" y="368"/>
                      <a:pt x="1766" y="368"/>
                      <a:pt x="1766" y="368"/>
                    </a:cubicBezTo>
                    <a:cubicBezTo>
                      <a:pt x="1762" y="369"/>
                      <a:pt x="1762" y="369"/>
                      <a:pt x="1762" y="369"/>
                    </a:cubicBezTo>
                    <a:cubicBezTo>
                      <a:pt x="1753" y="364"/>
                      <a:pt x="1753" y="364"/>
                      <a:pt x="1753" y="364"/>
                    </a:cubicBezTo>
                    <a:cubicBezTo>
                      <a:pt x="1753" y="360"/>
                      <a:pt x="1753" y="360"/>
                      <a:pt x="1753" y="360"/>
                    </a:cubicBezTo>
                    <a:cubicBezTo>
                      <a:pt x="1760" y="357"/>
                      <a:pt x="1764" y="355"/>
                      <a:pt x="1766" y="355"/>
                    </a:cubicBezTo>
                    <a:cubicBezTo>
                      <a:pt x="1766" y="354"/>
                      <a:pt x="1766" y="354"/>
                      <a:pt x="1766" y="354"/>
                    </a:cubicBezTo>
                    <a:cubicBezTo>
                      <a:pt x="1765" y="354"/>
                      <a:pt x="1765" y="354"/>
                      <a:pt x="1765" y="354"/>
                    </a:cubicBezTo>
                    <a:cubicBezTo>
                      <a:pt x="1760" y="353"/>
                      <a:pt x="1760" y="353"/>
                      <a:pt x="1760" y="353"/>
                    </a:cubicBezTo>
                    <a:cubicBezTo>
                      <a:pt x="1764" y="348"/>
                      <a:pt x="1764" y="348"/>
                      <a:pt x="1764" y="348"/>
                    </a:cubicBezTo>
                    <a:cubicBezTo>
                      <a:pt x="1776" y="346"/>
                      <a:pt x="1776" y="346"/>
                      <a:pt x="1776" y="346"/>
                    </a:cubicBezTo>
                    <a:cubicBezTo>
                      <a:pt x="1775" y="346"/>
                      <a:pt x="1775" y="346"/>
                      <a:pt x="1775" y="346"/>
                    </a:cubicBezTo>
                    <a:cubicBezTo>
                      <a:pt x="1777" y="343"/>
                      <a:pt x="1777" y="343"/>
                      <a:pt x="1777" y="343"/>
                    </a:cubicBezTo>
                    <a:cubicBezTo>
                      <a:pt x="1791" y="340"/>
                      <a:pt x="1791" y="340"/>
                      <a:pt x="1791" y="340"/>
                    </a:cubicBezTo>
                    <a:cubicBezTo>
                      <a:pt x="1794" y="341"/>
                      <a:pt x="1794" y="341"/>
                      <a:pt x="1794" y="341"/>
                    </a:cubicBezTo>
                    <a:cubicBezTo>
                      <a:pt x="1793" y="346"/>
                      <a:pt x="1793" y="346"/>
                      <a:pt x="1793" y="346"/>
                    </a:cubicBezTo>
                    <a:cubicBezTo>
                      <a:pt x="1794" y="346"/>
                      <a:pt x="1800" y="339"/>
                      <a:pt x="1804" y="336"/>
                    </a:cubicBezTo>
                    <a:cubicBezTo>
                      <a:pt x="1811" y="337"/>
                      <a:pt x="1811" y="337"/>
                      <a:pt x="1811" y="337"/>
                    </a:cubicBezTo>
                    <a:cubicBezTo>
                      <a:pt x="1820" y="333"/>
                      <a:pt x="1820" y="333"/>
                      <a:pt x="1820" y="333"/>
                    </a:cubicBezTo>
                    <a:cubicBezTo>
                      <a:pt x="1820" y="331"/>
                      <a:pt x="1820" y="331"/>
                      <a:pt x="1820" y="331"/>
                    </a:cubicBezTo>
                    <a:cubicBezTo>
                      <a:pt x="1818" y="329"/>
                      <a:pt x="1818" y="329"/>
                      <a:pt x="1818" y="329"/>
                    </a:cubicBezTo>
                    <a:cubicBezTo>
                      <a:pt x="1821" y="328"/>
                      <a:pt x="1821" y="328"/>
                      <a:pt x="1821" y="328"/>
                    </a:cubicBezTo>
                    <a:cubicBezTo>
                      <a:pt x="1826" y="327"/>
                      <a:pt x="1826" y="327"/>
                      <a:pt x="1826" y="327"/>
                    </a:cubicBezTo>
                    <a:cubicBezTo>
                      <a:pt x="1827" y="328"/>
                      <a:pt x="1827" y="328"/>
                      <a:pt x="1827" y="328"/>
                    </a:cubicBezTo>
                    <a:cubicBezTo>
                      <a:pt x="1812" y="334"/>
                      <a:pt x="1828" y="329"/>
                      <a:pt x="1822" y="334"/>
                    </a:cubicBezTo>
                    <a:cubicBezTo>
                      <a:pt x="1837" y="329"/>
                      <a:pt x="1837" y="329"/>
                      <a:pt x="1837" y="329"/>
                    </a:cubicBezTo>
                    <a:cubicBezTo>
                      <a:pt x="1863" y="325"/>
                      <a:pt x="1863" y="325"/>
                      <a:pt x="1863" y="325"/>
                    </a:cubicBezTo>
                    <a:cubicBezTo>
                      <a:pt x="1875" y="325"/>
                      <a:pt x="1875" y="325"/>
                      <a:pt x="1875" y="325"/>
                    </a:cubicBezTo>
                    <a:cubicBezTo>
                      <a:pt x="1883" y="325"/>
                      <a:pt x="1888" y="319"/>
                      <a:pt x="1890" y="323"/>
                    </a:cubicBezTo>
                    <a:cubicBezTo>
                      <a:pt x="1889" y="321"/>
                      <a:pt x="1889" y="321"/>
                      <a:pt x="1889" y="321"/>
                    </a:cubicBezTo>
                    <a:cubicBezTo>
                      <a:pt x="1910" y="318"/>
                      <a:pt x="1910" y="318"/>
                      <a:pt x="1910" y="318"/>
                    </a:cubicBezTo>
                    <a:cubicBezTo>
                      <a:pt x="1907" y="316"/>
                      <a:pt x="1907" y="316"/>
                      <a:pt x="1907" y="316"/>
                    </a:cubicBezTo>
                    <a:cubicBezTo>
                      <a:pt x="1909" y="315"/>
                      <a:pt x="1909" y="315"/>
                      <a:pt x="1909" y="315"/>
                    </a:cubicBezTo>
                    <a:cubicBezTo>
                      <a:pt x="1913" y="313"/>
                      <a:pt x="1913" y="313"/>
                      <a:pt x="1913" y="313"/>
                    </a:cubicBezTo>
                    <a:cubicBezTo>
                      <a:pt x="1915" y="313"/>
                      <a:pt x="1915" y="313"/>
                      <a:pt x="1915" y="313"/>
                    </a:cubicBezTo>
                    <a:cubicBezTo>
                      <a:pt x="1919" y="313"/>
                      <a:pt x="1919" y="313"/>
                      <a:pt x="1919" y="313"/>
                    </a:cubicBezTo>
                    <a:cubicBezTo>
                      <a:pt x="1938" y="307"/>
                      <a:pt x="1938" y="307"/>
                      <a:pt x="1938" y="307"/>
                    </a:cubicBezTo>
                    <a:cubicBezTo>
                      <a:pt x="1943" y="308"/>
                      <a:pt x="1943" y="308"/>
                      <a:pt x="1943" y="308"/>
                    </a:cubicBezTo>
                    <a:cubicBezTo>
                      <a:pt x="1947" y="305"/>
                      <a:pt x="1947" y="305"/>
                      <a:pt x="1947" y="305"/>
                    </a:cubicBezTo>
                    <a:cubicBezTo>
                      <a:pt x="1962" y="300"/>
                      <a:pt x="1962" y="300"/>
                      <a:pt x="1962" y="300"/>
                    </a:cubicBezTo>
                    <a:cubicBezTo>
                      <a:pt x="1969" y="301"/>
                      <a:pt x="1969" y="301"/>
                      <a:pt x="1969" y="301"/>
                    </a:cubicBezTo>
                    <a:cubicBezTo>
                      <a:pt x="1970" y="299"/>
                      <a:pt x="1970" y="299"/>
                      <a:pt x="1970" y="299"/>
                    </a:cubicBezTo>
                    <a:cubicBezTo>
                      <a:pt x="1973" y="301"/>
                      <a:pt x="1973" y="301"/>
                      <a:pt x="1973" y="301"/>
                    </a:cubicBezTo>
                    <a:cubicBezTo>
                      <a:pt x="1971" y="294"/>
                      <a:pt x="1974" y="301"/>
                      <a:pt x="1977" y="299"/>
                    </a:cubicBezTo>
                    <a:cubicBezTo>
                      <a:pt x="1987" y="301"/>
                      <a:pt x="1987" y="301"/>
                      <a:pt x="1987" y="301"/>
                    </a:cubicBezTo>
                    <a:cubicBezTo>
                      <a:pt x="1991" y="295"/>
                      <a:pt x="1992" y="294"/>
                      <a:pt x="1993" y="294"/>
                    </a:cubicBezTo>
                    <a:cubicBezTo>
                      <a:pt x="1994" y="294"/>
                      <a:pt x="1994" y="294"/>
                      <a:pt x="1995" y="294"/>
                    </a:cubicBezTo>
                    <a:cubicBezTo>
                      <a:pt x="1993" y="293"/>
                      <a:pt x="1993" y="293"/>
                      <a:pt x="1992" y="294"/>
                    </a:cubicBezTo>
                    <a:cubicBezTo>
                      <a:pt x="1981" y="297"/>
                      <a:pt x="1981" y="297"/>
                      <a:pt x="1981" y="297"/>
                    </a:cubicBezTo>
                    <a:cubicBezTo>
                      <a:pt x="1976" y="296"/>
                      <a:pt x="1976" y="296"/>
                      <a:pt x="1976" y="296"/>
                    </a:cubicBezTo>
                    <a:cubicBezTo>
                      <a:pt x="1982" y="293"/>
                      <a:pt x="1982" y="293"/>
                      <a:pt x="1982" y="293"/>
                    </a:cubicBezTo>
                    <a:cubicBezTo>
                      <a:pt x="1981" y="291"/>
                      <a:pt x="1981" y="291"/>
                      <a:pt x="1981" y="291"/>
                    </a:cubicBezTo>
                    <a:cubicBezTo>
                      <a:pt x="1988" y="280"/>
                      <a:pt x="1981" y="292"/>
                      <a:pt x="1988" y="288"/>
                    </a:cubicBezTo>
                    <a:cubicBezTo>
                      <a:pt x="1999" y="284"/>
                      <a:pt x="1999" y="284"/>
                      <a:pt x="1999" y="284"/>
                    </a:cubicBezTo>
                    <a:cubicBezTo>
                      <a:pt x="1987" y="285"/>
                      <a:pt x="1987" y="285"/>
                      <a:pt x="1987" y="285"/>
                    </a:cubicBezTo>
                    <a:cubicBezTo>
                      <a:pt x="1979" y="289"/>
                      <a:pt x="1979" y="289"/>
                      <a:pt x="1979" y="289"/>
                    </a:cubicBezTo>
                    <a:cubicBezTo>
                      <a:pt x="1977" y="292"/>
                      <a:pt x="1977" y="292"/>
                      <a:pt x="1977" y="292"/>
                    </a:cubicBezTo>
                    <a:cubicBezTo>
                      <a:pt x="1972" y="293"/>
                      <a:pt x="1972" y="293"/>
                      <a:pt x="1972" y="293"/>
                    </a:cubicBezTo>
                    <a:cubicBezTo>
                      <a:pt x="1968" y="291"/>
                      <a:pt x="1968" y="291"/>
                      <a:pt x="1968" y="291"/>
                    </a:cubicBezTo>
                    <a:cubicBezTo>
                      <a:pt x="1954" y="297"/>
                      <a:pt x="1954" y="297"/>
                      <a:pt x="1954" y="297"/>
                    </a:cubicBezTo>
                    <a:cubicBezTo>
                      <a:pt x="1950" y="296"/>
                      <a:pt x="1950" y="296"/>
                      <a:pt x="1950" y="296"/>
                    </a:cubicBezTo>
                    <a:cubicBezTo>
                      <a:pt x="1950" y="295"/>
                      <a:pt x="1950" y="295"/>
                      <a:pt x="1950" y="295"/>
                    </a:cubicBezTo>
                    <a:cubicBezTo>
                      <a:pt x="1948" y="295"/>
                      <a:pt x="1948" y="295"/>
                      <a:pt x="1948" y="295"/>
                    </a:cubicBezTo>
                    <a:cubicBezTo>
                      <a:pt x="1938" y="299"/>
                      <a:pt x="1938" y="299"/>
                      <a:pt x="1938" y="299"/>
                    </a:cubicBezTo>
                    <a:cubicBezTo>
                      <a:pt x="1933" y="296"/>
                      <a:pt x="1933" y="296"/>
                      <a:pt x="1933" y="296"/>
                    </a:cubicBezTo>
                    <a:cubicBezTo>
                      <a:pt x="1931" y="296"/>
                      <a:pt x="1931" y="296"/>
                      <a:pt x="1931" y="296"/>
                    </a:cubicBezTo>
                    <a:cubicBezTo>
                      <a:pt x="1932" y="299"/>
                      <a:pt x="1932" y="299"/>
                      <a:pt x="1932" y="299"/>
                    </a:cubicBezTo>
                    <a:cubicBezTo>
                      <a:pt x="1924" y="300"/>
                      <a:pt x="1924" y="300"/>
                      <a:pt x="1924" y="300"/>
                    </a:cubicBezTo>
                    <a:cubicBezTo>
                      <a:pt x="1922" y="303"/>
                      <a:pt x="1922" y="303"/>
                      <a:pt x="1922" y="303"/>
                    </a:cubicBezTo>
                    <a:cubicBezTo>
                      <a:pt x="1918" y="303"/>
                      <a:pt x="1918" y="303"/>
                      <a:pt x="1918" y="303"/>
                    </a:cubicBezTo>
                    <a:cubicBezTo>
                      <a:pt x="1911" y="302"/>
                      <a:pt x="1911" y="302"/>
                      <a:pt x="1911" y="302"/>
                    </a:cubicBezTo>
                    <a:cubicBezTo>
                      <a:pt x="1910" y="305"/>
                      <a:pt x="1910" y="305"/>
                      <a:pt x="1910" y="305"/>
                    </a:cubicBezTo>
                    <a:cubicBezTo>
                      <a:pt x="1897" y="307"/>
                      <a:pt x="1897" y="307"/>
                      <a:pt x="1897" y="307"/>
                    </a:cubicBezTo>
                    <a:cubicBezTo>
                      <a:pt x="1894" y="309"/>
                      <a:pt x="1894" y="309"/>
                      <a:pt x="1894" y="309"/>
                    </a:cubicBezTo>
                    <a:cubicBezTo>
                      <a:pt x="1888" y="310"/>
                      <a:pt x="1888" y="310"/>
                      <a:pt x="1888" y="310"/>
                    </a:cubicBezTo>
                    <a:cubicBezTo>
                      <a:pt x="1899" y="312"/>
                      <a:pt x="1899" y="312"/>
                      <a:pt x="1899" y="312"/>
                    </a:cubicBezTo>
                    <a:cubicBezTo>
                      <a:pt x="1895" y="315"/>
                      <a:pt x="1895" y="315"/>
                      <a:pt x="1895" y="315"/>
                    </a:cubicBezTo>
                    <a:cubicBezTo>
                      <a:pt x="1893" y="314"/>
                      <a:pt x="1893" y="314"/>
                      <a:pt x="1893" y="314"/>
                    </a:cubicBezTo>
                    <a:cubicBezTo>
                      <a:pt x="1883" y="316"/>
                      <a:pt x="1883" y="316"/>
                      <a:pt x="1883" y="316"/>
                    </a:cubicBezTo>
                    <a:cubicBezTo>
                      <a:pt x="1858" y="323"/>
                      <a:pt x="1858" y="323"/>
                      <a:pt x="1858" y="323"/>
                    </a:cubicBezTo>
                    <a:cubicBezTo>
                      <a:pt x="1839" y="326"/>
                      <a:pt x="1839" y="326"/>
                      <a:pt x="1839" y="326"/>
                    </a:cubicBezTo>
                    <a:cubicBezTo>
                      <a:pt x="1836" y="324"/>
                      <a:pt x="1836" y="324"/>
                      <a:pt x="1836" y="324"/>
                    </a:cubicBezTo>
                    <a:cubicBezTo>
                      <a:pt x="1838" y="320"/>
                      <a:pt x="1838" y="320"/>
                      <a:pt x="1838" y="320"/>
                    </a:cubicBezTo>
                    <a:cubicBezTo>
                      <a:pt x="1829" y="322"/>
                      <a:pt x="1829" y="322"/>
                      <a:pt x="1829" y="322"/>
                    </a:cubicBezTo>
                    <a:cubicBezTo>
                      <a:pt x="1827" y="325"/>
                      <a:pt x="1827" y="325"/>
                      <a:pt x="1827" y="325"/>
                    </a:cubicBezTo>
                    <a:cubicBezTo>
                      <a:pt x="1818" y="324"/>
                      <a:pt x="1818" y="324"/>
                      <a:pt x="1818" y="324"/>
                    </a:cubicBezTo>
                    <a:cubicBezTo>
                      <a:pt x="1814" y="321"/>
                      <a:pt x="1814" y="321"/>
                      <a:pt x="1814" y="321"/>
                    </a:cubicBezTo>
                    <a:cubicBezTo>
                      <a:pt x="1813" y="323"/>
                      <a:pt x="1813" y="325"/>
                      <a:pt x="1813" y="325"/>
                    </a:cubicBezTo>
                    <a:cubicBezTo>
                      <a:pt x="1811" y="327"/>
                      <a:pt x="1811" y="327"/>
                      <a:pt x="1811" y="327"/>
                    </a:cubicBezTo>
                    <a:cubicBezTo>
                      <a:pt x="1810" y="326"/>
                      <a:pt x="1810" y="326"/>
                      <a:pt x="1810" y="326"/>
                    </a:cubicBezTo>
                    <a:cubicBezTo>
                      <a:pt x="1800" y="329"/>
                      <a:pt x="1800" y="329"/>
                      <a:pt x="1800" y="329"/>
                    </a:cubicBezTo>
                    <a:cubicBezTo>
                      <a:pt x="1804" y="331"/>
                      <a:pt x="1804" y="331"/>
                      <a:pt x="1804" y="331"/>
                    </a:cubicBezTo>
                    <a:cubicBezTo>
                      <a:pt x="1802" y="333"/>
                      <a:pt x="1802" y="333"/>
                      <a:pt x="1802" y="333"/>
                    </a:cubicBezTo>
                    <a:cubicBezTo>
                      <a:pt x="1798" y="332"/>
                      <a:pt x="1798" y="332"/>
                      <a:pt x="1798" y="332"/>
                    </a:cubicBezTo>
                    <a:cubicBezTo>
                      <a:pt x="1793" y="325"/>
                      <a:pt x="1793" y="325"/>
                      <a:pt x="1793" y="325"/>
                    </a:cubicBezTo>
                    <a:cubicBezTo>
                      <a:pt x="1791" y="327"/>
                      <a:pt x="1791" y="327"/>
                      <a:pt x="1791" y="327"/>
                    </a:cubicBezTo>
                    <a:cubicBezTo>
                      <a:pt x="1786" y="329"/>
                      <a:pt x="1789" y="326"/>
                      <a:pt x="1789" y="326"/>
                    </a:cubicBezTo>
                    <a:cubicBezTo>
                      <a:pt x="1784" y="328"/>
                      <a:pt x="1791" y="320"/>
                      <a:pt x="1794" y="319"/>
                    </a:cubicBezTo>
                    <a:cubicBezTo>
                      <a:pt x="1810" y="306"/>
                      <a:pt x="1810" y="306"/>
                      <a:pt x="1810" y="306"/>
                    </a:cubicBezTo>
                    <a:cubicBezTo>
                      <a:pt x="1806" y="303"/>
                      <a:pt x="1806" y="303"/>
                      <a:pt x="1806" y="303"/>
                    </a:cubicBezTo>
                    <a:cubicBezTo>
                      <a:pt x="1816" y="302"/>
                      <a:pt x="1814" y="294"/>
                      <a:pt x="1819" y="293"/>
                    </a:cubicBezTo>
                    <a:cubicBezTo>
                      <a:pt x="1828" y="291"/>
                      <a:pt x="1828" y="291"/>
                      <a:pt x="1828" y="291"/>
                    </a:cubicBezTo>
                    <a:cubicBezTo>
                      <a:pt x="1833" y="291"/>
                      <a:pt x="1838" y="290"/>
                      <a:pt x="1838" y="285"/>
                    </a:cubicBezTo>
                    <a:cubicBezTo>
                      <a:pt x="1847" y="285"/>
                      <a:pt x="1847" y="285"/>
                      <a:pt x="1847" y="285"/>
                    </a:cubicBezTo>
                    <a:cubicBezTo>
                      <a:pt x="1847" y="286"/>
                      <a:pt x="1847" y="286"/>
                      <a:pt x="1847" y="286"/>
                    </a:cubicBezTo>
                    <a:cubicBezTo>
                      <a:pt x="1852" y="284"/>
                      <a:pt x="1852" y="284"/>
                      <a:pt x="1852" y="284"/>
                    </a:cubicBezTo>
                    <a:cubicBezTo>
                      <a:pt x="1850" y="278"/>
                      <a:pt x="1850" y="278"/>
                      <a:pt x="1850" y="278"/>
                    </a:cubicBezTo>
                    <a:cubicBezTo>
                      <a:pt x="1857" y="278"/>
                      <a:pt x="1857" y="278"/>
                      <a:pt x="1857" y="278"/>
                    </a:cubicBezTo>
                    <a:cubicBezTo>
                      <a:pt x="1849" y="283"/>
                      <a:pt x="1856" y="282"/>
                      <a:pt x="1855" y="281"/>
                    </a:cubicBezTo>
                    <a:cubicBezTo>
                      <a:pt x="1858" y="284"/>
                      <a:pt x="1858" y="284"/>
                      <a:pt x="1858" y="284"/>
                    </a:cubicBezTo>
                    <a:cubicBezTo>
                      <a:pt x="1860" y="282"/>
                      <a:pt x="1860" y="282"/>
                      <a:pt x="1860" y="282"/>
                    </a:cubicBezTo>
                    <a:cubicBezTo>
                      <a:pt x="1868" y="277"/>
                      <a:pt x="1866" y="279"/>
                      <a:pt x="1869" y="281"/>
                    </a:cubicBezTo>
                    <a:cubicBezTo>
                      <a:pt x="1869" y="283"/>
                      <a:pt x="1869" y="283"/>
                      <a:pt x="1869" y="283"/>
                    </a:cubicBezTo>
                    <a:cubicBezTo>
                      <a:pt x="1872" y="285"/>
                      <a:pt x="1872" y="285"/>
                      <a:pt x="1872" y="285"/>
                    </a:cubicBezTo>
                    <a:cubicBezTo>
                      <a:pt x="1869" y="279"/>
                      <a:pt x="1874" y="280"/>
                      <a:pt x="1877" y="278"/>
                    </a:cubicBezTo>
                    <a:cubicBezTo>
                      <a:pt x="1879" y="279"/>
                      <a:pt x="1879" y="279"/>
                      <a:pt x="1879" y="279"/>
                    </a:cubicBezTo>
                    <a:cubicBezTo>
                      <a:pt x="1880" y="276"/>
                      <a:pt x="1880" y="276"/>
                      <a:pt x="1880" y="276"/>
                    </a:cubicBezTo>
                    <a:cubicBezTo>
                      <a:pt x="1885" y="278"/>
                      <a:pt x="1885" y="278"/>
                      <a:pt x="1885" y="278"/>
                    </a:cubicBezTo>
                    <a:cubicBezTo>
                      <a:pt x="1885" y="277"/>
                      <a:pt x="1885" y="277"/>
                      <a:pt x="1885" y="277"/>
                    </a:cubicBezTo>
                    <a:cubicBezTo>
                      <a:pt x="1884" y="273"/>
                      <a:pt x="1886" y="274"/>
                      <a:pt x="1889" y="274"/>
                    </a:cubicBezTo>
                    <a:cubicBezTo>
                      <a:pt x="1891" y="281"/>
                      <a:pt x="1890" y="275"/>
                      <a:pt x="1892" y="275"/>
                    </a:cubicBezTo>
                    <a:cubicBezTo>
                      <a:pt x="1888" y="275"/>
                      <a:pt x="1892" y="274"/>
                      <a:pt x="1891" y="274"/>
                    </a:cubicBezTo>
                    <a:cubicBezTo>
                      <a:pt x="1903" y="270"/>
                      <a:pt x="1903" y="270"/>
                      <a:pt x="1903" y="270"/>
                    </a:cubicBezTo>
                    <a:cubicBezTo>
                      <a:pt x="1904" y="271"/>
                      <a:pt x="1904" y="271"/>
                      <a:pt x="1904" y="271"/>
                    </a:cubicBezTo>
                    <a:cubicBezTo>
                      <a:pt x="1908" y="272"/>
                      <a:pt x="1908" y="272"/>
                      <a:pt x="1908" y="272"/>
                    </a:cubicBezTo>
                    <a:cubicBezTo>
                      <a:pt x="1909" y="269"/>
                      <a:pt x="1906" y="266"/>
                      <a:pt x="1911" y="267"/>
                    </a:cubicBezTo>
                    <a:cubicBezTo>
                      <a:pt x="1924" y="268"/>
                      <a:pt x="1924" y="268"/>
                      <a:pt x="1924" y="268"/>
                    </a:cubicBezTo>
                    <a:cubicBezTo>
                      <a:pt x="1926" y="266"/>
                      <a:pt x="1926" y="266"/>
                      <a:pt x="1926" y="266"/>
                    </a:cubicBezTo>
                    <a:cubicBezTo>
                      <a:pt x="1920" y="264"/>
                      <a:pt x="1920" y="264"/>
                      <a:pt x="1920" y="264"/>
                    </a:cubicBezTo>
                    <a:cubicBezTo>
                      <a:pt x="1920" y="260"/>
                      <a:pt x="1920" y="260"/>
                      <a:pt x="1920" y="260"/>
                    </a:cubicBezTo>
                    <a:cubicBezTo>
                      <a:pt x="1914" y="261"/>
                      <a:pt x="1914" y="261"/>
                      <a:pt x="1914" y="261"/>
                    </a:cubicBezTo>
                    <a:cubicBezTo>
                      <a:pt x="1909" y="263"/>
                      <a:pt x="1909" y="263"/>
                      <a:pt x="1909" y="263"/>
                    </a:cubicBezTo>
                    <a:cubicBezTo>
                      <a:pt x="1906" y="263"/>
                      <a:pt x="1906" y="263"/>
                      <a:pt x="1906" y="263"/>
                    </a:cubicBezTo>
                    <a:cubicBezTo>
                      <a:pt x="1900" y="266"/>
                      <a:pt x="1900" y="266"/>
                      <a:pt x="1900" y="266"/>
                    </a:cubicBezTo>
                    <a:cubicBezTo>
                      <a:pt x="1899" y="263"/>
                      <a:pt x="1899" y="263"/>
                      <a:pt x="1899" y="263"/>
                    </a:cubicBezTo>
                    <a:cubicBezTo>
                      <a:pt x="1895" y="266"/>
                      <a:pt x="1895" y="266"/>
                      <a:pt x="1895" y="266"/>
                    </a:cubicBezTo>
                    <a:cubicBezTo>
                      <a:pt x="1888" y="266"/>
                      <a:pt x="1888" y="266"/>
                      <a:pt x="1888" y="266"/>
                    </a:cubicBezTo>
                    <a:cubicBezTo>
                      <a:pt x="1890" y="265"/>
                      <a:pt x="1889" y="264"/>
                      <a:pt x="1888" y="263"/>
                    </a:cubicBezTo>
                    <a:cubicBezTo>
                      <a:pt x="1877" y="266"/>
                      <a:pt x="1876" y="268"/>
                      <a:pt x="1877" y="269"/>
                    </a:cubicBezTo>
                    <a:cubicBezTo>
                      <a:pt x="1873" y="270"/>
                      <a:pt x="1873" y="270"/>
                      <a:pt x="1873" y="270"/>
                    </a:cubicBezTo>
                    <a:cubicBezTo>
                      <a:pt x="1851" y="274"/>
                      <a:pt x="1851" y="274"/>
                      <a:pt x="1851" y="274"/>
                    </a:cubicBezTo>
                    <a:cubicBezTo>
                      <a:pt x="1867" y="270"/>
                      <a:pt x="1862" y="270"/>
                      <a:pt x="1871" y="263"/>
                    </a:cubicBezTo>
                    <a:cubicBezTo>
                      <a:pt x="1863" y="264"/>
                      <a:pt x="1863" y="264"/>
                      <a:pt x="1863" y="264"/>
                    </a:cubicBezTo>
                    <a:cubicBezTo>
                      <a:pt x="1859" y="268"/>
                      <a:pt x="1859" y="268"/>
                      <a:pt x="1859" y="268"/>
                    </a:cubicBezTo>
                    <a:cubicBezTo>
                      <a:pt x="1852" y="268"/>
                      <a:pt x="1852" y="268"/>
                      <a:pt x="1852" y="268"/>
                    </a:cubicBezTo>
                    <a:cubicBezTo>
                      <a:pt x="1857" y="261"/>
                      <a:pt x="1857" y="261"/>
                      <a:pt x="1857" y="261"/>
                    </a:cubicBezTo>
                    <a:cubicBezTo>
                      <a:pt x="1861" y="267"/>
                      <a:pt x="1859" y="260"/>
                      <a:pt x="1861" y="261"/>
                    </a:cubicBezTo>
                    <a:cubicBezTo>
                      <a:pt x="1862" y="259"/>
                      <a:pt x="1862" y="259"/>
                      <a:pt x="1862" y="259"/>
                    </a:cubicBezTo>
                    <a:cubicBezTo>
                      <a:pt x="1859" y="259"/>
                      <a:pt x="1859" y="259"/>
                      <a:pt x="1859" y="259"/>
                    </a:cubicBezTo>
                    <a:cubicBezTo>
                      <a:pt x="1859" y="256"/>
                      <a:pt x="1859" y="256"/>
                      <a:pt x="1859" y="256"/>
                    </a:cubicBezTo>
                    <a:cubicBezTo>
                      <a:pt x="1852" y="266"/>
                      <a:pt x="1852" y="266"/>
                      <a:pt x="1852" y="266"/>
                    </a:cubicBezTo>
                    <a:cubicBezTo>
                      <a:pt x="1846" y="268"/>
                      <a:pt x="1846" y="268"/>
                      <a:pt x="1846" y="268"/>
                    </a:cubicBezTo>
                    <a:cubicBezTo>
                      <a:pt x="1845" y="266"/>
                      <a:pt x="1845" y="266"/>
                      <a:pt x="1845" y="266"/>
                    </a:cubicBezTo>
                    <a:cubicBezTo>
                      <a:pt x="1851" y="261"/>
                      <a:pt x="1851" y="261"/>
                      <a:pt x="1851" y="261"/>
                    </a:cubicBezTo>
                    <a:cubicBezTo>
                      <a:pt x="1851" y="257"/>
                      <a:pt x="1851" y="257"/>
                      <a:pt x="1851" y="257"/>
                    </a:cubicBezTo>
                    <a:cubicBezTo>
                      <a:pt x="1847" y="261"/>
                      <a:pt x="1847" y="261"/>
                      <a:pt x="1847" y="261"/>
                    </a:cubicBezTo>
                    <a:cubicBezTo>
                      <a:pt x="1844" y="260"/>
                      <a:pt x="1844" y="260"/>
                      <a:pt x="1844" y="260"/>
                    </a:cubicBezTo>
                    <a:cubicBezTo>
                      <a:pt x="1841" y="254"/>
                      <a:pt x="1849" y="253"/>
                      <a:pt x="1852" y="251"/>
                    </a:cubicBezTo>
                    <a:cubicBezTo>
                      <a:pt x="1845" y="249"/>
                      <a:pt x="1845" y="249"/>
                      <a:pt x="1845" y="249"/>
                    </a:cubicBezTo>
                    <a:cubicBezTo>
                      <a:pt x="1845" y="241"/>
                      <a:pt x="1854" y="243"/>
                      <a:pt x="1855" y="235"/>
                    </a:cubicBezTo>
                    <a:cubicBezTo>
                      <a:pt x="1870" y="222"/>
                      <a:pt x="1870" y="222"/>
                      <a:pt x="1870" y="222"/>
                    </a:cubicBezTo>
                    <a:cubicBezTo>
                      <a:pt x="1870" y="217"/>
                      <a:pt x="1870" y="217"/>
                      <a:pt x="1870" y="217"/>
                    </a:cubicBezTo>
                    <a:cubicBezTo>
                      <a:pt x="1873" y="215"/>
                      <a:pt x="1873" y="215"/>
                      <a:pt x="1873" y="215"/>
                    </a:cubicBezTo>
                    <a:cubicBezTo>
                      <a:pt x="1883" y="201"/>
                      <a:pt x="1883" y="201"/>
                      <a:pt x="1883" y="201"/>
                    </a:cubicBezTo>
                    <a:cubicBezTo>
                      <a:pt x="1863" y="219"/>
                      <a:pt x="1879" y="204"/>
                      <a:pt x="1878" y="207"/>
                    </a:cubicBezTo>
                    <a:cubicBezTo>
                      <a:pt x="1873" y="211"/>
                      <a:pt x="1873" y="211"/>
                      <a:pt x="1873" y="211"/>
                    </a:cubicBezTo>
                    <a:cubicBezTo>
                      <a:pt x="1861" y="224"/>
                      <a:pt x="1861" y="224"/>
                      <a:pt x="1861" y="224"/>
                    </a:cubicBezTo>
                    <a:cubicBezTo>
                      <a:pt x="1840" y="236"/>
                      <a:pt x="1842" y="235"/>
                      <a:pt x="1847" y="234"/>
                    </a:cubicBezTo>
                    <a:cubicBezTo>
                      <a:pt x="1846" y="235"/>
                      <a:pt x="1845" y="237"/>
                      <a:pt x="1845" y="237"/>
                    </a:cubicBezTo>
                    <a:cubicBezTo>
                      <a:pt x="1842" y="239"/>
                      <a:pt x="1842" y="239"/>
                      <a:pt x="1842" y="239"/>
                    </a:cubicBezTo>
                    <a:cubicBezTo>
                      <a:pt x="1844" y="244"/>
                      <a:pt x="1844" y="244"/>
                      <a:pt x="1844" y="244"/>
                    </a:cubicBezTo>
                    <a:cubicBezTo>
                      <a:pt x="1843" y="245"/>
                      <a:pt x="1843" y="245"/>
                      <a:pt x="1843" y="245"/>
                    </a:cubicBezTo>
                    <a:cubicBezTo>
                      <a:pt x="1836" y="241"/>
                      <a:pt x="1836" y="241"/>
                      <a:pt x="1836" y="241"/>
                    </a:cubicBezTo>
                    <a:cubicBezTo>
                      <a:pt x="1838" y="238"/>
                      <a:pt x="1838" y="238"/>
                      <a:pt x="1838" y="238"/>
                    </a:cubicBezTo>
                    <a:cubicBezTo>
                      <a:pt x="1836" y="238"/>
                      <a:pt x="1836" y="238"/>
                      <a:pt x="1836" y="238"/>
                    </a:cubicBezTo>
                    <a:cubicBezTo>
                      <a:pt x="1827" y="246"/>
                      <a:pt x="1836" y="241"/>
                      <a:pt x="1835" y="241"/>
                    </a:cubicBezTo>
                    <a:cubicBezTo>
                      <a:pt x="1814" y="255"/>
                      <a:pt x="1832" y="244"/>
                      <a:pt x="1830" y="246"/>
                    </a:cubicBezTo>
                    <a:cubicBezTo>
                      <a:pt x="1823" y="251"/>
                      <a:pt x="1823" y="251"/>
                      <a:pt x="1823" y="251"/>
                    </a:cubicBezTo>
                    <a:cubicBezTo>
                      <a:pt x="1824" y="255"/>
                      <a:pt x="1824" y="255"/>
                      <a:pt x="1824" y="255"/>
                    </a:cubicBezTo>
                    <a:cubicBezTo>
                      <a:pt x="1823" y="255"/>
                      <a:pt x="1823" y="255"/>
                      <a:pt x="1823" y="255"/>
                    </a:cubicBezTo>
                    <a:cubicBezTo>
                      <a:pt x="1824" y="258"/>
                      <a:pt x="1824" y="258"/>
                      <a:pt x="1824" y="258"/>
                    </a:cubicBezTo>
                    <a:cubicBezTo>
                      <a:pt x="1820" y="262"/>
                      <a:pt x="1820" y="262"/>
                      <a:pt x="1820" y="262"/>
                    </a:cubicBezTo>
                    <a:cubicBezTo>
                      <a:pt x="1812" y="265"/>
                      <a:pt x="1812" y="265"/>
                      <a:pt x="1812" y="265"/>
                    </a:cubicBezTo>
                    <a:cubicBezTo>
                      <a:pt x="1812" y="271"/>
                      <a:pt x="1812" y="271"/>
                      <a:pt x="1812" y="271"/>
                    </a:cubicBezTo>
                    <a:cubicBezTo>
                      <a:pt x="1810" y="270"/>
                      <a:pt x="1809" y="270"/>
                      <a:pt x="1808" y="270"/>
                    </a:cubicBezTo>
                    <a:cubicBezTo>
                      <a:pt x="1808" y="270"/>
                      <a:pt x="1808" y="269"/>
                      <a:pt x="1808" y="269"/>
                    </a:cubicBezTo>
                    <a:cubicBezTo>
                      <a:pt x="1808" y="269"/>
                      <a:pt x="1808" y="269"/>
                      <a:pt x="1808" y="270"/>
                    </a:cubicBezTo>
                    <a:cubicBezTo>
                      <a:pt x="1803" y="269"/>
                      <a:pt x="1806" y="270"/>
                      <a:pt x="1807" y="270"/>
                    </a:cubicBezTo>
                    <a:cubicBezTo>
                      <a:pt x="1807" y="271"/>
                      <a:pt x="1806" y="272"/>
                      <a:pt x="1806" y="272"/>
                    </a:cubicBezTo>
                    <a:cubicBezTo>
                      <a:pt x="1803" y="273"/>
                      <a:pt x="1803" y="273"/>
                      <a:pt x="1803" y="273"/>
                    </a:cubicBezTo>
                    <a:cubicBezTo>
                      <a:pt x="1798" y="280"/>
                      <a:pt x="1798" y="280"/>
                      <a:pt x="1798" y="280"/>
                    </a:cubicBezTo>
                    <a:cubicBezTo>
                      <a:pt x="1796" y="278"/>
                      <a:pt x="1796" y="278"/>
                      <a:pt x="1796" y="278"/>
                    </a:cubicBezTo>
                    <a:cubicBezTo>
                      <a:pt x="1794" y="279"/>
                      <a:pt x="1792" y="280"/>
                      <a:pt x="1791" y="281"/>
                    </a:cubicBezTo>
                    <a:cubicBezTo>
                      <a:pt x="1787" y="279"/>
                      <a:pt x="1787" y="279"/>
                      <a:pt x="1787" y="279"/>
                    </a:cubicBezTo>
                    <a:cubicBezTo>
                      <a:pt x="1786" y="283"/>
                      <a:pt x="1786" y="283"/>
                      <a:pt x="1786" y="283"/>
                    </a:cubicBezTo>
                    <a:cubicBezTo>
                      <a:pt x="1782" y="282"/>
                      <a:pt x="1782" y="282"/>
                      <a:pt x="1782" y="282"/>
                    </a:cubicBezTo>
                    <a:cubicBezTo>
                      <a:pt x="1777" y="285"/>
                      <a:pt x="1777" y="285"/>
                      <a:pt x="1777" y="285"/>
                    </a:cubicBezTo>
                    <a:cubicBezTo>
                      <a:pt x="1775" y="284"/>
                      <a:pt x="1775" y="284"/>
                      <a:pt x="1775" y="284"/>
                    </a:cubicBezTo>
                    <a:cubicBezTo>
                      <a:pt x="1773" y="285"/>
                      <a:pt x="1773" y="285"/>
                      <a:pt x="1773" y="285"/>
                    </a:cubicBezTo>
                    <a:cubicBezTo>
                      <a:pt x="1770" y="283"/>
                      <a:pt x="1770" y="283"/>
                      <a:pt x="1770" y="283"/>
                    </a:cubicBezTo>
                    <a:cubicBezTo>
                      <a:pt x="1770" y="285"/>
                      <a:pt x="1770" y="285"/>
                      <a:pt x="1770" y="285"/>
                    </a:cubicBezTo>
                    <a:cubicBezTo>
                      <a:pt x="1758" y="289"/>
                      <a:pt x="1758" y="289"/>
                      <a:pt x="1758" y="289"/>
                    </a:cubicBezTo>
                    <a:cubicBezTo>
                      <a:pt x="1753" y="286"/>
                      <a:pt x="1753" y="286"/>
                      <a:pt x="1753" y="286"/>
                    </a:cubicBezTo>
                    <a:cubicBezTo>
                      <a:pt x="1752" y="289"/>
                      <a:pt x="1752" y="289"/>
                      <a:pt x="1752" y="289"/>
                    </a:cubicBezTo>
                    <a:cubicBezTo>
                      <a:pt x="1731" y="295"/>
                      <a:pt x="1731" y="295"/>
                      <a:pt x="1731" y="295"/>
                    </a:cubicBezTo>
                    <a:cubicBezTo>
                      <a:pt x="1729" y="294"/>
                      <a:pt x="1729" y="294"/>
                      <a:pt x="1729" y="294"/>
                    </a:cubicBezTo>
                    <a:cubicBezTo>
                      <a:pt x="1734" y="292"/>
                      <a:pt x="1734" y="292"/>
                      <a:pt x="1734" y="292"/>
                    </a:cubicBezTo>
                    <a:cubicBezTo>
                      <a:pt x="1734" y="291"/>
                      <a:pt x="1734" y="291"/>
                      <a:pt x="1734" y="291"/>
                    </a:cubicBezTo>
                    <a:cubicBezTo>
                      <a:pt x="1724" y="291"/>
                      <a:pt x="1724" y="291"/>
                      <a:pt x="1724" y="291"/>
                    </a:cubicBezTo>
                    <a:cubicBezTo>
                      <a:pt x="1726" y="294"/>
                      <a:pt x="1726" y="294"/>
                      <a:pt x="1726" y="294"/>
                    </a:cubicBezTo>
                    <a:cubicBezTo>
                      <a:pt x="1724" y="296"/>
                      <a:pt x="1724" y="296"/>
                      <a:pt x="1724" y="296"/>
                    </a:cubicBezTo>
                    <a:cubicBezTo>
                      <a:pt x="1714" y="297"/>
                      <a:pt x="1714" y="297"/>
                      <a:pt x="1714" y="297"/>
                    </a:cubicBezTo>
                    <a:cubicBezTo>
                      <a:pt x="1704" y="301"/>
                      <a:pt x="1704" y="301"/>
                      <a:pt x="1704" y="301"/>
                    </a:cubicBezTo>
                    <a:cubicBezTo>
                      <a:pt x="1698" y="300"/>
                      <a:pt x="1698" y="300"/>
                      <a:pt x="1698" y="300"/>
                    </a:cubicBezTo>
                    <a:cubicBezTo>
                      <a:pt x="1699" y="298"/>
                      <a:pt x="1699" y="298"/>
                      <a:pt x="1699" y="298"/>
                    </a:cubicBezTo>
                    <a:cubicBezTo>
                      <a:pt x="1710" y="295"/>
                      <a:pt x="1710" y="295"/>
                      <a:pt x="1710" y="295"/>
                    </a:cubicBezTo>
                    <a:cubicBezTo>
                      <a:pt x="1705" y="294"/>
                      <a:pt x="1705" y="294"/>
                      <a:pt x="1705" y="294"/>
                    </a:cubicBezTo>
                    <a:cubicBezTo>
                      <a:pt x="1707" y="290"/>
                      <a:pt x="1707" y="290"/>
                      <a:pt x="1707" y="290"/>
                    </a:cubicBezTo>
                    <a:cubicBezTo>
                      <a:pt x="1708" y="291"/>
                      <a:pt x="1710" y="290"/>
                      <a:pt x="1710" y="291"/>
                    </a:cubicBezTo>
                    <a:cubicBezTo>
                      <a:pt x="1708" y="280"/>
                      <a:pt x="1716" y="284"/>
                      <a:pt x="1719" y="280"/>
                    </a:cubicBezTo>
                    <a:cubicBezTo>
                      <a:pt x="1728" y="271"/>
                      <a:pt x="1728" y="271"/>
                      <a:pt x="1728" y="271"/>
                    </a:cubicBezTo>
                    <a:cubicBezTo>
                      <a:pt x="1743" y="258"/>
                      <a:pt x="1743" y="258"/>
                      <a:pt x="1743" y="258"/>
                    </a:cubicBezTo>
                    <a:cubicBezTo>
                      <a:pt x="1740" y="252"/>
                      <a:pt x="1752" y="253"/>
                      <a:pt x="1753" y="248"/>
                    </a:cubicBezTo>
                    <a:cubicBezTo>
                      <a:pt x="1753" y="245"/>
                      <a:pt x="1753" y="245"/>
                      <a:pt x="1753" y="245"/>
                    </a:cubicBezTo>
                    <a:cubicBezTo>
                      <a:pt x="1759" y="242"/>
                      <a:pt x="1759" y="242"/>
                      <a:pt x="1759" y="242"/>
                    </a:cubicBezTo>
                    <a:cubicBezTo>
                      <a:pt x="1761" y="238"/>
                      <a:pt x="1761" y="238"/>
                      <a:pt x="1761" y="238"/>
                    </a:cubicBezTo>
                    <a:cubicBezTo>
                      <a:pt x="1767" y="235"/>
                      <a:pt x="1767" y="235"/>
                      <a:pt x="1767" y="235"/>
                    </a:cubicBezTo>
                    <a:cubicBezTo>
                      <a:pt x="1764" y="230"/>
                      <a:pt x="1764" y="230"/>
                      <a:pt x="1764" y="230"/>
                    </a:cubicBezTo>
                    <a:cubicBezTo>
                      <a:pt x="1764" y="226"/>
                      <a:pt x="1769" y="224"/>
                      <a:pt x="1773" y="224"/>
                    </a:cubicBezTo>
                    <a:cubicBezTo>
                      <a:pt x="1769" y="218"/>
                      <a:pt x="1773" y="222"/>
                      <a:pt x="1773" y="221"/>
                    </a:cubicBezTo>
                    <a:cubicBezTo>
                      <a:pt x="1778" y="224"/>
                      <a:pt x="1775" y="216"/>
                      <a:pt x="1780" y="218"/>
                    </a:cubicBezTo>
                    <a:cubicBezTo>
                      <a:pt x="1780" y="214"/>
                      <a:pt x="1780" y="214"/>
                      <a:pt x="1780" y="214"/>
                    </a:cubicBezTo>
                    <a:cubicBezTo>
                      <a:pt x="1786" y="208"/>
                      <a:pt x="1786" y="208"/>
                      <a:pt x="1786" y="208"/>
                    </a:cubicBezTo>
                    <a:cubicBezTo>
                      <a:pt x="1788" y="212"/>
                      <a:pt x="1788" y="212"/>
                      <a:pt x="1788" y="212"/>
                    </a:cubicBezTo>
                    <a:cubicBezTo>
                      <a:pt x="1788" y="206"/>
                      <a:pt x="1788" y="206"/>
                      <a:pt x="1788" y="206"/>
                    </a:cubicBezTo>
                    <a:cubicBezTo>
                      <a:pt x="1786" y="206"/>
                      <a:pt x="1786" y="206"/>
                      <a:pt x="1786" y="206"/>
                    </a:cubicBezTo>
                    <a:cubicBezTo>
                      <a:pt x="1796" y="191"/>
                      <a:pt x="1796" y="191"/>
                      <a:pt x="1796" y="191"/>
                    </a:cubicBezTo>
                    <a:cubicBezTo>
                      <a:pt x="1800" y="188"/>
                      <a:pt x="1800" y="188"/>
                      <a:pt x="1800" y="188"/>
                    </a:cubicBezTo>
                    <a:cubicBezTo>
                      <a:pt x="1793" y="188"/>
                      <a:pt x="1797" y="186"/>
                      <a:pt x="1797" y="186"/>
                    </a:cubicBezTo>
                    <a:cubicBezTo>
                      <a:pt x="1801" y="182"/>
                      <a:pt x="1801" y="182"/>
                      <a:pt x="1801" y="182"/>
                    </a:cubicBezTo>
                    <a:cubicBezTo>
                      <a:pt x="1803" y="183"/>
                      <a:pt x="1803" y="183"/>
                      <a:pt x="1803" y="183"/>
                    </a:cubicBezTo>
                    <a:cubicBezTo>
                      <a:pt x="1807" y="176"/>
                      <a:pt x="1807" y="176"/>
                      <a:pt x="1807" y="176"/>
                    </a:cubicBezTo>
                    <a:cubicBezTo>
                      <a:pt x="1806" y="175"/>
                      <a:pt x="1806" y="175"/>
                      <a:pt x="1806" y="175"/>
                    </a:cubicBezTo>
                    <a:cubicBezTo>
                      <a:pt x="1810" y="174"/>
                      <a:pt x="1810" y="174"/>
                      <a:pt x="1810" y="174"/>
                    </a:cubicBezTo>
                    <a:cubicBezTo>
                      <a:pt x="1818" y="163"/>
                      <a:pt x="1818" y="163"/>
                      <a:pt x="1818" y="163"/>
                    </a:cubicBezTo>
                    <a:cubicBezTo>
                      <a:pt x="1809" y="165"/>
                      <a:pt x="1809" y="165"/>
                      <a:pt x="1809" y="165"/>
                    </a:cubicBezTo>
                    <a:cubicBezTo>
                      <a:pt x="1809" y="164"/>
                      <a:pt x="1810" y="163"/>
                      <a:pt x="1810" y="162"/>
                    </a:cubicBezTo>
                    <a:cubicBezTo>
                      <a:pt x="1810" y="162"/>
                      <a:pt x="1810" y="162"/>
                      <a:pt x="1810" y="162"/>
                    </a:cubicBezTo>
                    <a:cubicBezTo>
                      <a:pt x="1810" y="162"/>
                      <a:pt x="1810" y="162"/>
                      <a:pt x="1810" y="162"/>
                    </a:cubicBezTo>
                    <a:cubicBezTo>
                      <a:pt x="1812" y="160"/>
                      <a:pt x="1811" y="161"/>
                      <a:pt x="1811" y="162"/>
                    </a:cubicBezTo>
                    <a:cubicBezTo>
                      <a:pt x="1818" y="161"/>
                      <a:pt x="1818" y="161"/>
                      <a:pt x="1818" y="161"/>
                    </a:cubicBezTo>
                    <a:cubicBezTo>
                      <a:pt x="1830" y="149"/>
                      <a:pt x="1830" y="149"/>
                      <a:pt x="1830" y="149"/>
                    </a:cubicBezTo>
                    <a:cubicBezTo>
                      <a:pt x="1828" y="147"/>
                      <a:pt x="1828" y="147"/>
                      <a:pt x="1828" y="147"/>
                    </a:cubicBezTo>
                    <a:cubicBezTo>
                      <a:pt x="1838" y="137"/>
                      <a:pt x="1838" y="137"/>
                      <a:pt x="1838" y="137"/>
                    </a:cubicBezTo>
                    <a:cubicBezTo>
                      <a:pt x="1836" y="137"/>
                      <a:pt x="1834" y="136"/>
                      <a:pt x="1834" y="136"/>
                    </a:cubicBezTo>
                    <a:cubicBezTo>
                      <a:pt x="1830" y="133"/>
                      <a:pt x="1831" y="140"/>
                      <a:pt x="1828" y="136"/>
                    </a:cubicBezTo>
                    <a:cubicBezTo>
                      <a:pt x="1822" y="145"/>
                      <a:pt x="1822" y="145"/>
                      <a:pt x="1822" y="145"/>
                    </a:cubicBezTo>
                    <a:cubicBezTo>
                      <a:pt x="1815" y="147"/>
                      <a:pt x="1815" y="147"/>
                      <a:pt x="1815" y="147"/>
                    </a:cubicBezTo>
                    <a:cubicBezTo>
                      <a:pt x="1798" y="166"/>
                      <a:pt x="1798" y="166"/>
                      <a:pt x="1798" y="166"/>
                    </a:cubicBezTo>
                    <a:cubicBezTo>
                      <a:pt x="1797" y="170"/>
                      <a:pt x="1797" y="170"/>
                      <a:pt x="1797" y="170"/>
                    </a:cubicBezTo>
                    <a:cubicBezTo>
                      <a:pt x="1801" y="169"/>
                      <a:pt x="1801" y="169"/>
                      <a:pt x="1801" y="169"/>
                    </a:cubicBezTo>
                    <a:cubicBezTo>
                      <a:pt x="1801" y="171"/>
                      <a:pt x="1801" y="171"/>
                      <a:pt x="1801" y="171"/>
                    </a:cubicBezTo>
                    <a:cubicBezTo>
                      <a:pt x="1796" y="176"/>
                      <a:pt x="1796" y="176"/>
                      <a:pt x="1796" y="176"/>
                    </a:cubicBezTo>
                    <a:cubicBezTo>
                      <a:pt x="1793" y="174"/>
                      <a:pt x="1793" y="174"/>
                      <a:pt x="1793" y="174"/>
                    </a:cubicBezTo>
                    <a:cubicBezTo>
                      <a:pt x="1790" y="178"/>
                      <a:pt x="1790" y="178"/>
                      <a:pt x="1790" y="178"/>
                    </a:cubicBezTo>
                    <a:cubicBezTo>
                      <a:pt x="1794" y="178"/>
                      <a:pt x="1794" y="178"/>
                      <a:pt x="1794" y="178"/>
                    </a:cubicBezTo>
                    <a:cubicBezTo>
                      <a:pt x="1794" y="180"/>
                      <a:pt x="1794" y="180"/>
                      <a:pt x="1794" y="180"/>
                    </a:cubicBezTo>
                    <a:cubicBezTo>
                      <a:pt x="1799" y="181"/>
                      <a:pt x="1799" y="181"/>
                      <a:pt x="1799" y="181"/>
                    </a:cubicBezTo>
                    <a:cubicBezTo>
                      <a:pt x="1795" y="184"/>
                      <a:pt x="1795" y="184"/>
                      <a:pt x="1795" y="184"/>
                    </a:cubicBezTo>
                    <a:cubicBezTo>
                      <a:pt x="1791" y="181"/>
                      <a:pt x="1791" y="181"/>
                      <a:pt x="1791" y="181"/>
                    </a:cubicBezTo>
                    <a:cubicBezTo>
                      <a:pt x="1786" y="187"/>
                      <a:pt x="1786" y="187"/>
                      <a:pt x="1786" y="187"/>
                    </a:cubicBezTo>
                    <a:cubicBezTo>
                      <a:pt x="1788" y="184"/>
                      <a:pt x="1783" y="187"/>
                      <a:pt x="1783" y="184"/>
                    </a:cubicBezTo>
                    <a:cubicBezTo>
                      <a:pt x="1780" y="184"/>
                      <a:pt x="1780" y="184"/>
                      <a:pt x="1780" y="184"/>
                    </a:cubicBezTo>
                    <a:cubicBezTo>
                      <a:pt x="1776" y="186"/>
                      <a:pt x="1776" y="186"/>
                      <a:pt x="1776" y="186"/>
                    </a:cubicBezTo>
                    <a:cubicBezTo>
                      <a:pt x="1780" y="186"/>
                      <a:pt x="1780" y="186"/>
                      <a:pt x="1780" y="186"/>
                    </a:cubicBezTo>
                    <a:cubicBezTo>
                      <a:pt x="1779" y="191"/>
                      <a:pt x="1779" y="191"/>
                      <a:pt x="1779" y="191"/>
                    </a:cubicBezTo>
                    <a:cubicBezTo>
                      <a:pt x="1781" y="188"/>
                      <a:pt x="1781" y="188"/>
                      <a:pt x="1781" y="188"/>
                    </a:cubicBezTo>
                    <a:cubicBezTo>
                      <a:pt x="1785" y="190"/>
                      <a:pt x="1785" y="190"/>
                      <a:pt x="1785" y="190"/>
                    </a:cubicBezTo>
                    <a:cubicBezTo>
                      <a:pt x="1782" y="193"/>
                      <a:pt x="1782" y="193"/>
                      <a:pt x="1782" y="193"/>
                    </a:cubicBezTo>
                    <a:cubicBezTo>
                      <a:pt x="1776" y="194"/>
                      <a:pt x="1776" y="194"/>
                      <a:pt x="1776" y="194"/>
                    </a:cubicBezTo>
                    <a:cubicBezTo>
                      <a:pt x="1769" y="201"/>
                      <a:pt x="1769" y="201"/>
                      <a:pt x="1769" y="201"/>
                    </a:cubicBezTo>
                    <a:cubicBezTo>
                      <a:pt x="1772" y="205"/>
                      <a:pt x="1772" y="205"/>
                      <a:pt x="1772" y="205"/>
                    </a:cubicBezTo>
                    <a:cubicBezTo>
                      <a:pt x="1769" y="207"/>
                      <a:pt x="1769" y="207"/>
                      <a:pt x="1769" y="207"/>
                    </a:cubicBezTo>
                    <a:cubicBezTo>
                      <a:pt x="1765" y="207"/>
                      <a:pt x="1765" y="207"/>
                      <a:pt x="1765" y="207"/>
                    </a:cubicBezTo>
                    <a:cubicBezTo>
                      <a:pt x="1766" y="209"/>
                      <a:pt x="1766" y="209"/>
                      <a:pt x="1766" y="209"/>
                    </a:cubicBezTo>
                    <a:cubicBezTo>
                      <a:pt x="1764" y="212"/>
                      <a:pt x="1764" y="212"/>
                      <a:pt x="1764" y="212"/>
                    </a:cubicBezTo>
                    <a:cubicBezTo>
                      <a:pt x="1767" y="215"/>
                      <a:pt x="1767" y="215"/>
                      <a:pt x="1767" y="215"/>
                    </a:cubicBezTo>
                    <a:cubicBezTo>
                      <a:pt x="1765" y="217"/>
                      <a:pt x="1764" y="218"/>
                      <a:pt x="1763" y="218"/>
                    </a:cubicBezTo>
                    <a:cubicBezTo>
                      <a:pt x="1762" y="219"/>
                      <a:pt x="1762" y="219"/>
                      <a:pt x="1762" y="219"/>
                    </a:cubicBezTo>
                    <a:cubicBezTo>
                      <a:pt x="1759" y="213"/>
                      <a:pt x="1759" y="213"/>
                      <a:pt x="1759" y="213"/>
                    </a:cubicBezTo>
                    <a:cubicBezTo>
                      <a:pt x="1754" y="216"/>
                      <a:pt x="1754" y="216"/>
                      <a:pt x="1754" y="216"/>
                    </a:cubicBezTo>
                    <a:cubicBezTo>
                      <a:pt x="1753" y="223"/>
                      <a:pt x="1753" y="223"/>
                      <a:pt x="1753" y="223"/>
                    </a:cubicBezTo>
                    <a:cubicBezTo>
                      <a:pt x="1753" y="224"/>
                      <a:pt x="1751" y="225"/>
                      <a:pt x="1749" y="225"/>
                    </a:cubicBezTo>
                    <a:cubicBezTo>
                      <a:pt x="1747" y="231"/>
                      <a:pt x="1747" y="231"/>
                      <a:pt x="1747" y="231"/>
                    </a:cubicBezTo>
                    <a:cubicBezTo>
                      <a:pt x="1743" y="228"/>
                      <a:pt x="1743" y="228"/>
                      <a:pt x="1743" y="228"/>
                    </a:cubicBezTo>
                    <a:cubicBezTo>
                      <a:pt x="1740" y="233"/>
                      <a:pt x="1740" y="233"/>
                      <a:pt x="1740" y="233"/>
                    </a:cubicBezTo>
                    <a:cubicBezTo>
                      <a:pt x="1741" y="235"/>
                      <a:pt x="1741" y="235"/>
                      <a:pt x="1741" y="235"/>
                    </a:cubicBezTo>
                    <a:cubicBezTo>
                      <a:pt x="1733" y="240"/>
                      <a:pt x="1735" y="241"/>
                      <a:pt x="1732" y="238"/>
                    </a:cubicBezTo>
                    <a:cubicBezTo>
                      <a:pt x="1729" y="246"/>
                      <a:pt x="1729" y="246"/>
                      <a:pt x="1729" y="246"/>
                    </a:cubicBezTo>
                    <a:cubicBezTo>
                      <a:pt x="1734" y="246"/>
                      <a:pt x="1734" y="246"/>
                      <a:pt x="1734" y="246"/>
                    </a:cubicBezTo>
                    <a:cubicBezTo>
                      <a:pt x="1736" y="250"/>
                      <a:pt x="1736" y="250"/>
                      <a:pt x="1736" y="250"/>
                    </a:cubicBezTo>
                    <a:cubicBezTo>
                      <a:pt x="1735" y="250"/>
                      <a:pt x="1735" y="250"/>
                      <a:pt x="1735" y="250"/>
                    </a:cubicBezTo>
                    <a:cubicBezTo>
                      <a:pt x="1725" y="247"/>
                      <a:pt x="1725" y="247"/>
                      <a:pt x="1725" y="247"/>
                    </a:cubicBezTo>
                    <a:cubicBezTo>
                      <a:pt x="1726" y="247"/>
                      <a:pt x="1726" y="247"/>
                      <a:pt x="1726" y="247"/>
                    </a:cubicBezTo>
                    <a:cubicBezTo>
                      <a:pt x="1726" y="246"/>
                      <a:pt x="1726" y="246"/>
                      <a:pt x="1726" y="246"/>
                    </a:cubicBezTo>
                    <a:cubicBezTo>
                      <a:pt x="1724" y="251"/>
                      <a:pt x="1724" y="251"/>
                      <a:pt x="1724" y="251"/>
                    </a:cubicBezTo>
                    <a:cubicBezTo>
                      <a:pt x="1723" y="251"/>
                      <a:pt x="1722" y="250"/>
                      <a:pt x="1722" y="250"/>
                    </a:cubicBezTo>
                    <a:cubicBezTo>
                      <a:pt x="1722" y="250"/>
                      <a:pt x="1722" y="250"/>
                      <a:pt x="1722" y="250"/>
                    </a:cubicBezTo>
                    <a:cubicBezTo>
                      <a:pt x="1717" y="254"/>
                      <a:pt x="1717" y="254"/>
                      <a:pt x="1717" y="254"/>
                    </a:cubicBezTo>
                    <a:cubicBezTo>
                      <a:pt x="1720" y="257"/>
                      <a:pt x="1720" y="257"/>
                      <a:pt x="1720" y="257"/>
                    </a:cubicBezTo>
                    <a:cubicBezTo>
                      <a:pt x="1717" y="259"/>
                      <a:pt x="1714" y="259"/>
                      <a:pt x="1714" y="258"/>
                    </a:cubicBezTo>
                    <a:cubicBezTo>
                      <a:pt x="1713" y="263"/>
                      <a:pt x="1713" y="263"/>
                      <a:pt x="1713" y="263"/>
                    </a:cubicBezTo>
                    <a:cubicBezTo>
                      <a:pt x="1707" y="264"/>
                      <a:pt x="1707" y="264"/>
                      <a:pt x="1707" y="264"/>
                    </a:cubicBezTo>
                    <a:cubicBezTo>
                      <a:pt x="1707" y="268"/>
                      <a:pt x="1707" y="268"/>
                      <a:pt x="1707" y="268"/>
                    </a:cubicBezTo>
                    <a:cubicBezTo>
                      <a:pt x="1710" y="272"/>
                      <a:pt x="1710" y="272"/>
                      <a:pt x="1710" y="272"/>
                    </a:cubicBezTo>
                    <a:cubicBezTo>
                      <a:pt x="1707" y="276"/>
                      <a:pt x="1707" y="276"/>
                      <a:pt x="1707" y="276"/>
                    </a:cubicBezTo>
                    <a:cubicBezTo>
                      <a:pt x="1706" y="274"/>
                      <a:pt x="1706" y="274"/>
                      <a:pt x="1706" y="274"/>
                    </a:cubicBezTo>
                    <a:cubicBezTo>
                      <a:pt x="1706" y="271"/>
                      <a:pt x="1706" y="271"/>
                      <a:pt x="1706" y="271"/>
                    </a:cubicBezTo>
                    <a:cubicBezTo>
                      <a:pt x="1698" y="274"/>
                      <a:pt x="1698" y="274"/>
                      <a:pt x="1698" y="274"/>
                    </a:cubicBezTo>
                    <a:cubicBezTo>
                      <a:pt x="1696" y="273"/>
                      <a:pt x="1696" y="273"/>
                      <a:pt x="1696" y="273"/>
                    </a:cubicBezTo>
                    <a:cubicBezTo>
                      <a:pt x="1696" y="271"/>
                      <a:pt x="1696" y="271"/>
                      <a:pt x="1696" y="271"/>
                    </a:cubicBezTo>
                    <a:cubicBezTo>
                      <a:pt x="1691" y="274"/>
                      <a:pt x="1691" y="274"/>
                      <a:pt x="1691" y="274"/>
                    </a:cubicBezTo>
                    <a:cubicBezTo>
                      <a:pt x="1692" y="274"/>
                      <a:pt x="1692" y="274"/>
                      <a:pt x="1692" y="274"/>
                    </a:cubicBezTo>
                    <a:cubicBezTo>
                      <a:pt x="1693" y="281"/>
                      <a:pt x="1693" y="281"/>
                      <a:pt x="1693" y="281"/>
                    </a:cubicBezTo>
                    <a:cubicBezTo>
                      <a:pt x="1695" y="289"/>
                      <a:pt x="1690" y="282"/>
                      <a:pt x="1688" y="285"/>
                    </a:cubicBezTo>
                    <a:cubicBezTo>
                      <a:pt x="1683" y="284"/>
                      <a:pt x="1683" y="284"/>
                      <a:pt x="1683" y="284"/>
                    </a:cubicBezTo>
                    <a:cubicBezTo>
                      <a:pt x="1685" y="282"/>
                      <a:pt x="1685" y="282"/>
                      <a:pt x="1685" y="282"/>
                    </a:cubicBezTo>
                    <a:cubicBezTo>
                      <a:pt x="1680" y="280"/>
                      <a:pt x="1680" y="280"/>
                      <a:pt x="1680" y="280"/>
                    </a:cubicBezTo>
                    <a:cubicBezTo>
                      <a:pt x="1680" y="275"/>
                      <a:pt x="1680" y="275"/>
                      <a:pt x="1680" y="275"/>
                    </a:cubicBezTo>
                    <a:cubicBezTo>
                      <a:pt x="1679" y="277"/>
                      <a:pt x="1677" y="277"/>
                      <a:pt x="1676" y="277"/>
                    </a:cubicBezTo>
                    <a:cubicBezTo>
                      <a:pt x="1668" y="287"/>
                      <a:pt x="1668" y="287"/>
                      <a:pt x="1668" y="287"/>
                    </a:cubicBezTo>
                    <a:cubicBezTo>
                      <a:pt x="1661" y="289"/>
                      <a:pt x="1661" y="289"/>
                      <a:pt x="1661" y="289"/>
                    </a:cubicBezTo>
                    <a:cubicBezTo>
                      <a:pt x="1661" y="293"/>
                      <a:pt x="1661" y="293"/>
                      <a:pt x="1661" y="293"/>
                    </a:cubicBezTo>
                    <a:cubicBezTo>
                      <a:pt x="1654" y="297"/>
                      <a:pt x="1654" y="297"/>
                      <a:pt x="1654" y="297"/>
                    </a:cubicBezTo>
                    <a:cubicBezTo>
                      <a:pt x="1654" y="299"/>
                      <a:pt x="1654" y="299"/>
                      <a:pt x="1654" y="299"/>
                    </a:cubicBezTo>
                    <a:cubicBezTo>
                      <a:pt x="1645" y="303"/>
                      <a:pt x="1645" y="303"/>
                      <a:pt x="1645" y="303"/>
                    </a:cubicBezTo>
                    <a:cubicBezTo>
                      <a:pt x="1644" y="307"/>
                      <a:pt x="1644" y="307"/>
                      <a:pt x="1644" y="307"/>
                    </a:cubicBezTo>
                    <a:cubicBezTo>
                      <a:pt x="1640" y="308"/>
                      <a:pt x="1640" y="308"/>
                      <a:pt x="1640" y="308"/>
                    </a:cubicBezTo>
                    <a:cubicBezTo>
                      <a:pt x="1635" y="306"/>
                      <a:pt x="1635" y="306"/>
                      <a:pt x="1635" y="306"/>
                    </a:cubicBezTo>
                    <a:cubicBezTo>
                      <a:pt x="1631" y="307"/>
                      <a:pt x="1631" y="307"/>
                      <a:pt x="1631" y="307"/>
                    </a:cubicBezTo>
                    <a:cubicBezTo>
                      <a:pt x="1632" y="315"/>
                      <a:pt x="1632" y="315"/>
                      <a:pt x="1632" y="315"/>
                    </a:cubicBezTo>
                    <a:cubicBezTo>
                      <a:pt x="1623" y="318"/>
                      <a:pt x="1623" y="318"/>
                      <a:pt x="1623" y="318"/>
                    </a:cubicBezTo>
                    <a:cubicBezTo>
                      <a:pt x="1609" y="321"/>
                      <a:pt x="1609" y="321"/>
                      <a:pt x="1609" y="321"/>
                    </a:cubicBezTo>
                    <a:cubicBezTo>
                      <a:pt x="1608" y="318"/>
                      <a:pt x="1611" y="320"/>
                      <a:pt x="1611" y="319"/>
                    </a:cubicBezTo>
                    <a:cubicBezTo>
                      <a:pt x="1609" y="319"/>
                      <a:pt x="1609" y="319"/>
                      <a:pt x="1609" y="319"/>
                    </a:cubicBezTo>
                    <a:cubicBezTo>
                      <a:pt x="1605" y="321"/>
                      <a:pt x="1605" y="321"/>
                      <a:pt x="1605" y="321"/>
                    </a:cubicBezTo>
                    <a:cubicBezTo>
                      <a:pt x="1603" y="323"/>
                      <a:pt x="1603" y="323"/>
                      <a:pt x="1603" y="323"/>
                    </a:cubicBezTo>
                    <a:cubicBezTo>
                      <a:pt x="1597" y="325"/>
                      <a:pt x="1597" y="325"/>
                      <a:pt x="1597" y="325"/>
                    </a:cubicBezTo>
                    <a:cubicBezTo>
                      <a:pt x="1600" y="319"/>
                      <a:pt x="1600" y="319"/>
                      <a:pt x="1600" y="319"/>
                    </a:cubicBezTo>
                    <a:cubicBezTo>
                      <a:pt x="1607" y="315"/>
                      <a:pt x="1607" y="315"/>
                      <a:pt x="1607" y="315"/>
                    </a:cubicBezTo>
                    <a:cubicBezTo>
                      <a:pt x="1609" y="311"/>
                      <a:pt x="1609" y="311"/>
                      <a:pt x="1609" y="311"/>
                    </a:cubicBezTo>
                    <a:cubicBezTo>
                      <a:pt x="1602" y="314"/>
                      <a:pt x="1602" y="314"/>
                      <a:pt x="1602" y="314"/>
                    </a:cubicBezTo>
                    <a:cubicBezTo>
                      <a:pt x="1600" y="312"/>
                      <a:pt x="1600" y="312"/>
                      <a:pt x="1600" y="312"/>
                    </a:cubicBezTo>
                    <a:cubicBezTo>
                      <a:pt x="1607" y="305"/>
                      <a:pt x="1607" y="305"/>
                      <a:pt x="1607" y="305"/>
                    </a:cubicBezTo>
                    <a:cubicBezTo>
                      <a:pt x="1605" y="305"/>
                      <a:pt x="1604" y="305"/>
                      <a:pt x="1603" y="305"/>
                    </a:cubicBezTo>
                    <a:cubicBezTo>
                      <a:pt x="1604" y="305"/>
                      <a:pt x="1605" y="305"/>
                      <a:pt x="1605" y="304"/>
                    </a:cubicBezTo>
                    <a:cubicBezTo>
                      <a:pt x="1611" y="301"/>
                      <a:pt x="1611" y="301"/>
                      <a:pt x="1611" y="301"/>
                    </a:cubicBezTo>
                    <a:cubicBezTo>
                      <a:pt x="1617" y="303"/>
                      <a:pt x="1617" y="303"/>
                      <a:pt x="1617" y="303"/>
                    </a:cubicBezTo>
                    <a:cubicBezTo>
                      <a:pt x="1631" y="288"/>
                      <a:pt x="1631" y="288"/>
                      <a:pt x="1631" y="288"/>
                    </a:cubicBezTo>
                    <a:cubicBezTo>
                      <a:pt x="1627" y="292"/>
                      <a:pt x="1625" y="292"/>
                      <a:pt x="1626" y="292"/>
                    </a:cubicBezTo>
                    <a:cubicBezTo>
                      <a:pt x="1622" y="296"/>
                      <a:pt x="1622" y="296"/>
                      <a:pt x="1622" y="296"/>
                    </a:cubicBezTo>
                    <a:cubicBezTo>
                      <a:pt x="1618" y="296"/>
                      <a:pt x="1618" y="296"/>
                      <a:pt x="1618" y="296"/>
                    </a:cubicBezTo>
                    <a:cubicBezTo>
                      <a:pt x="1618" y="294"/>
                      <a:pt x="1618" y="294"/>
                      <a:pt x="1618" y="294"/>
                    </a:cubicBezTo>
                    <a:cubicBezTo>
                      <a:pt x="1619" y="293"/>
                      <a:pt x="1619" y="293"/>
                      <a:pt x="1619" y="293"/>
                    </a:cubicBezTo>
                    <a:cubicBezTo>
                      <a:pt x="1623" y="290"/>
                      <a:pt x="1623" y="290"/>
                      <a:pt x="1623" y="290"/>
                    </a:cubicBezTo>
                    <a:cubicBezTo>
                      <a:pt x="1618" y="287"/>
                      <a:pt x="1619" y="285"/>
                      <a:pt x="1621" y="285"/>
                    </a:cubicBezTo>
                    <a:cubicBezTo>
                      <a:pt x="1619" y="285"/>
                      <a:pt x="1618" y="284"/>
                      <a:pt x="1619" y="282"/>
                    </a:cubicBezTo>
                    <a:cubicBezTo>
                      <a:pt x="1613" y="285"/>
                      <a:pt x="1613" y="285"/>
                      <a:pt x="1613" y="285"/>
                    </a:cubicBezTo>
                    <a:cubicBezTo>
                      <a:pt x="1603" y="296"/>
                      <a:pt x="1603" y="296"/>
                      <a:pt x="1603" y="296"/>
                    </a:cubicBezTo>
                    <a:cubicBezTo>
                      <a:pt x="1597" y="294"/>
                      <a:pt x="1597" y="294"/>
                      <a:pt x="1597" y="294"/>
                    </a:cubicBezTo>
                    <a:cubicBezTo>
                      <a:pt x="1595" y="297"/>
                      <a:pt x="1595" y="297"/>
                      <a:pt x="1595" y="297"/>
                    </a:cubicBezTo>
                    <a:cubicBezTo>
                      <a:pt x="1598" y="296"/>
                      <a:pt x="1598" y="296"/>
                      <a:pt x="1598" y="296"/>
                    </a:cubicBezTo>
                    <a:cubicBezTo>
                      <a:pt x="1601" y="297"/>
                      <a:pt x="1601" y="297"/>
                      <a:pt x="1601" y="297"/>
                    </a:cubicBezTo>
                    <a:cubicBezTo>
                      <a:pt x="1601" y="299"/>
                      <a:pt x="1601" y="299"/>
                      <a:pt x="1601" y="299"/>
                    </a:cubicBezTo>
                    <a:cubicBezTo>
                      <a:pt x="1597" y="301"/>
                      <a:pt x="1597" y="301"/>
                      <a:pt x="1597" y="301"/>
                    </a:cubicBezTo>
                    <a:cubicBezTo>
                      <a:pt x="1585" y="307"/>
                      <a:pt x="1585" y="307"/>
                      <a:pt x="1585" y="307"/>
                    </a:cubicBezTo>
                    <a:cubicBezTo>
                      <a:pt x="1585" y="311"/>
                      <a:pt x="1585" y="311"/>
                      <a:pt x="1585" y="311"/>
                    </a:cubicBezTo>
                    <a:cubicBezTo>
                      <a:pt x="1570" y="319"/>
                      <a:pt x="1570" y="319"/>
                      <a:pt x="1570" y="319"/>
                    </a:cubicBezTo>
                    <a:cubicBezTo>
                      <a:pt x="1571" y="323"/>
                      <a:pt x="1571" y="323"/>
                      <a:pt x="1571" y="323"/>
                    </a:cubicBezTo>
                    <a:cubicBezTo>
                      <a:pt x="1570" y="326"/>
                      <a:pt x="1567" y="325"/>
                      <a:pt x="1565" y="325"/>
                    </a:cubicBezTo>
                    <a:cubicBezTo>
                      <a:pt x="1562" y="327"/>
                      <a:pt x="1562" y="327"/>
                      <a:pt x="1562" y="327"/>
                    </a:cubicBezTo>
                    <a:cubicBezTo>
                      <a:pt x="1557" y="317"/>
                      <a:pt x="1551" y="325"/>
                      <a:pt x="1547" y="324"/>
                    </a:cubicBezTo>
                    <a:cubicBezTo>
                      <a:pt x="1539" y="323"/>
                      <a:pt x="1539" y="323"/>
                      <a:pt x="1539" y="323"/>
                    </a:cubicBezTo>
                    <a:cubicBezTo>
                      <a:pt x="1541" y="321"/>
                      <a:pt x="1541" y="321"/>
                      <a:pt x="1541" y="321"/>
                    </a:cubicBezTo>
                    <a:cubicBezTo>
                      <a:pt x="1548" y="317"/>
                      <a:pt x="1548" y="317"/>
                      <a:pt x="1548" y="317"/>
                    </a:cubicBezTo>
                    <a:cubicBezTo>
                      <a:pt x="1559" y="319"/>
                      <a:pt x="1559" y="319"/>
                      <a:pt x="1559" y="319"/>
                    </a:cubicBezTo>
                    <a:cubicBezTo>
                      <a:pt x="1560" y="318"/>
                      <a:pt x="1560" y="318"/>
                      <a:pt x="1560" y="318"/>
                    </a:cubicBezTo>
                    <a:cubicBezTo>
                      <a:pt x="1562" y="311"/>
                      <a:pt x="1562" y="311"/>
                      <a:pt x="1562" y="311"/>
                    </a:cubicBezTo>
                    <a:cubicBezTo>
                      <a:pt x="1560" y="313"/>
                      <a:pt x="1560" y="313"/>
                      <a:pt x="1560" y="313"/>
                    </a:cubicBezTo>
                    <a:cubicBezTo>
                      <a:pt x="1556" y="310"/>
                      <a:pt x="1556" y="310"/>
                      <a:pt x="1556" y="310"/>
                    </a:cubicBezTo>
                    <a:cubicBezTo>
                      <a:pt x="1560" y="302"/>
                      <a:pt x="1560" y="302"/>
                      <a:pt x="1560" y="302"/>
                    </a:cubicBezTo>
                    <a:cubicBezTo>
                      <a:pt x="1564" y="303"/>
                      <a:pt x="1564" y="303"/>
                      <a:pt x="1564" y="303"/>
                    </a:cubicBezTo>
                    <a:cubicBezTo>
                      <a:pt x="1564" y="300"/>
                      <a:pt x="1564" y="300"/>
                      <a:pt x="1564" y="300"/>
                    </a:cubicBezTo>
                    <a:cubicBezTo>
                      <a:pt x="1570" y="294"/>
                      <a:pt x="1570" y="294"/>
                      <a:pt x="1570" y="294"/>
                    </a:cubicBezTo>
                    <a:cubicBezTo>
                      <a:pt x="1568" y="292"/>
                      <a:pt x="1568" y="292"/>
                      <a:pt x="1568" y="292"/>
                    </a:cubicBezTo>
                    <a:cubicBezTo>
                      <a:pt x="1569" y="291"/>
                      <a:pt x="1570" y="291"/>
                      <a:pt x="1571" y="291"/>
                    </a:cubicBezTo>
                    <a:cubicBezTo>
                      <a:pt x="1571" y="291"/>
                      <a:pt x="1571" y="291"/>
                      <a:pt x="1571" y="291"/>
                    </a:cubicBezTo>
                    <a:cubicBezTo>
                      <a:pt x="1572" y="290"/>
                      <a:pt x="1572" y="290"/>
                      <a:pt x="1572" y="290"/>
                    </a:cubicBezTo>
                    <a:cubicBezTo>
                      <a:pt x="1573" y="290"/>
                      <a:pt x="1573" y="290"/>
                      <a:pt x="1572" y="290"/>
                    </a:cubicBezTo>
                    <a:cubicBezTo>
                      <a:pt x="1575" y="290"/>
                      <a:pt x="1575" y="290"/>
                      <a:pt x="1575" y="290"/>
                    </a:cubicBezTo>
                    <a:cubicBezTo>
                      <a:pt x="1575" y="288"/>
                      <a:pt x="1575" y="288"/>
                      <a:pt x="1575" y="288"/>
                    </a:cubicBezTo>
                    <a:cubicBezTo>
                      <a:pt x="1586" y="283"/>
                      <a:pt x="1586" y="283"/>
                      <a:pt x="1586" y="283"/>
                    </a:cubicBezTo>
                    <a:cubicBezTo>
                      <a:pt x="1585" y="289"/>
                      <a:pt x="1585" y="289"/>
                      <a:pt x="1585" y="289"/>
                    </a:cubicBezTo>
                    <a:cubicBezTo>
                      <a:pt x="1589" y="288"/>
                      <a:pt x="1589" y="288"/>
                      <a:pt x="1589" y="288"/>
                    </a:cubicBezTo>
                    <a:cubicBezTo>
                      <a:pt x="1602" y="275"/>
                      <a:pt x="1602" y="275"/>
                      <a:pt x="1602" y="275"/>
                    </a:cubicBezTo>
                    <a:cubicBezTo>
                      <a:pt x="1605" y="271"/>
                      <a:pt x="1605" y="271"/>
                      <a:pt x="1605" y="271"/>
                    </a:cubicBezTo>
                    <a:cubicBezTo>
                      <a:pt x="1600" y="271"/>
                      <a:pt x="1600" y="271"/>
                      <a:pt x="1600" y="271"/>
                    </a:cubicBezTo>
                    <a:cubicBezTo>
                      <a:pt x="1602" y="265"/>
                      <a:pt x="1605" y="264"/>
                      <a:pt x="1601" y="266"/>
                    </a:cubicBezTo>
                    <a:cubicBezTo>
                      <a:pt x="1628" y="241"/>
                      <a:pt x="1628" y="241"/>
                      <a:pt x="1628" y="241"/>
                    </a:cubicBezTo>
                    <a:cubicBezTo>
                      <a:pt x="1628" y="237"/>
                      <a:pt x="1628" y="237"/>
                      <a:pt x="1628" y="237"/>
                    </a:cubicBezTo>
                    <a:cubicBezTo>
                      <a:pt x="1631" y="236"/>
                      <a:pt x="1631" y="236"/>
                      <a:pt x="1631" y="236"/>
                    </a:cubicBezTo>
                    <a:cubicBezTo>
                      <a:pt x="1635" y="231"/>
                      <a:pt x="1635" y="231"/>
                      <a:pt x="1635" y="231"/>
                    </a:cubicBezTo>
                    <a:cubicBezTo>
                      <a:pt x="1636" y="231"/>
                      <a:pt x="1636" y="231"/>
                      <a:pt x="1636" y="231"/>
                    </a:cubicBezTo>
                    <a:cubicBezTo>
                      <a:pt x="1642" y="228"/>
                      <a:pt x="1642" y="228"/>
                      <a:pt x="1642" y="228"/>
                    </a:cubicBezTo>
                    <a:cubicBezTo>
                      <a:pt x="1644" y="224"/>
                      <a:pt x="1644" y="224"/>
                      <a:pt x="1644" y="224"/>
                    </a:cubicBezTo>
                    <a:cubicBezTo>
                      <a:pt x="1646" y="224"/>
                      <a:pt x="1646" y="224"/>
                      <a:pt x="1646" y="224"/>
                    </a:cubicBezTo>
                    <a:cubicBezTo>
                      <a:pt x="1648" y="218"/>
                      <a:pt x="1648" y="218"/>
                      <a:pt x="1648" y="218"/>
                    </a:cubicBezTo>
                    <a:cubicBezTo>
                      <a:pt x="1652" y="214"/>
                      <a:pt x="1659" y="213"/>
                      <a:pt x="1662" y="212"/>
                    </a:cubicBezTo>
                    <a:cubicBezTo>
                      <a:pt x="1662" y="210"/>
                      <a:pt x="1662" y="210"/>
                      <a:pt x="1662" y="210"/>
                    </a:cubicBezTo>
                    <a:cubicBezTo>
                      <a:pt x="1673" y="204"/>
                      <a:pt x="1673" y="204"/>
                      <a:pt x="1673" y="204"/>
                    </a:cubicBezTo>
                    <a:cubicBezTo>
                      <a:pt x="1673" y="195"/>
                      <a:pt x="1673" y="195"/>
                      <a:pt x="1673" y="195"/>
                    </a:cubicBezTo>
                    <a:cubicBezTo>
                      <a:pt x="1675" y="197"/>
                      <a:pt x="1676" y="197"/>
                      <a:pt x="1676" y="196"/>
                    </a:cubicBezTo>
                    <a:cubicBezTo>
                      <a:pt x="1680" y="191"/>
                      <a:pt x="1680" y="191"/>
                      <a:pt x="1680" y="191"/>
                    </a:cubicBezTo>
                    <a:cubicBezTo>
                      <a:pt x="1687" y="199"/>
                      <a:pt x="1680" y="190"/>
                      <a:pt x="1684" y="191"/>
                    </a:cubicBezTo>
                    <a:cubicBezTo>
                      <a:pt x="1683" y="191"/>
                      <a:pt x="1683" y="191"/>
                      <a:pt x="1683" y="191"/>
                    </a:cubicBezTo>
                    <a:cubicBezTo>
                      <a:pt x="1688" y="189"/>
                      <a:pt x="1688" y="189"/>
                      <a:pt x="1688" y="189"/>
                    </a:cubicBezTo>
                    <a:cubicBezTo>
                      <a:pt x="1686" y="185"/>
                      <a:pt x="1686" y="185"/>
                      <a:pt x="1686" y="185"/>
                    </a:cubicBezTo>
                    <a:cubicBezTo>
                      <a:pt x="1687" y="184"/>
                      <a:pt x="1687" y="184"/>
                      <a:pt x="1687" y="184"/>
                    </a:cubicBezTo>
                    <a:cubicBezTo>
                      <a:pt x="1691" y="187"/>
                      <a:pt x="1691" y="187"/>
                      <a:pt x="1691" y="187"/>
                    </a:cubicBezTo>
                    <a:cubicBezTo>
                      <a:pt x="1696" y="180"/>
                      <a:pt x="1696" y="180"/>
                      <a:pt x="1696" y="180"/>
                    </a:cubicBezTo>
                    <a:cubicBezTo>
                      <a:pt x="1700" y="178"/>
                      <a:pt x="1700" y="178"/>
                      <a:pt x="1700" y="178"/>
                    </a:cubicBezTo>
                    <a:cubicBezTo>
                      <a:pt x="1705" y="171"/>
                      <a:pt x="1705" y="171"/>
                      <a:pt x="1705" y="171"/>
                    </a:cubicBezTo>
                    <a:cubicBezTo>
                      <a:pt x="1707" y="166"/>
                      <a:pt x="1707" y="166"/>
                      <a:pt x="1707" y="166"/>
                    </a:cubicBezTo>
                    <a:cubicBezTo>
                      <a:pt x="1713" y="164"/>
                      <a:pt x="1713" y="164"/>
                      <a:pt x="1713" y="164"/>
                    </a:cubicBezTo>
                    <a:cubicBezTo>
                      <a:pt x="1729" y="149"/>
                      <a:pt x="1729" y="149"/>
                      <a:pt x="1729" y="149"/>
                    </a:cubicBezTo>
                    <a:cubicBezTo>
                      <a:pt x="1734" y="149"/>
                      <a:pt x="1734" y="149"/>
                      <a:pt x="1734" y="149"/>
                    </a:cubicBezTo>
                    <a:cubicBezTo>
                      <a:pt x="1734" y="149"/>
                      <a:pt x="1734" y="149"/>
                      <a:pt x="1734" y="149"/>
                    </a:cubicBezTo>
                    <a:cubicBezTo>
                      <a:pt x="1739" y="145"/>
                      <a:pt x="1739" y="145"/>
                      <a:pt x="1739" y="145"/>
                    </a:cubicBezTo>
                    <a:cubicBezTo>
                      <a:pt x="1744" y="146"/>
                      <a:pt x="1744" y="146"/>
                      <a:pt x="1744" y="146"/>
                    </a:cubicBezTo>
                    <a:cubicBezTo>
                      <a:pt x="1735" y="156"/>
                      <a:pt x="1735" y="156"/>
                      <a:pt x="1735" y="156"/>
                    </a:cubicBezTo>
                    <a:cubicBezTo>
                      <a:pt x="1737" y="157"/>
                      <a:pt x="1737" y="157"/>
                      <a:pt x="1737" y="157"/>
                    </a:cubicBezTo>
                    <a:cubicBezTo>
                      <a:pt x="1740" y="161"/>
                      <a:pt x="1740" y="161"/>
                      <a:pt x="1740" y="161"/>
                    </a:cubicBezTo>
                    <a:cubicBezTo>
                      <a:pt x="1739" y="164"/>
                      <a:pt x="1739" y="164"/>
                      <a:pt x="1739" y="164"/>
                    </a:cubicBezTo>
                    <a:cubicBezTo>
                      <a:pt x="1738" y="164"/>
                      <a:pt x="1738" y="164"/>
                      <a:pt x="1738" y="164"/>
                    </a:cubicBezTo>
                    <a:cubicBezTo>
                      <a:pt x="1735" y="162"/>
                      <a:pt x="1735" y="162"/>
                      <a:pt x="1735" y="162"/>
                    </a:cubicBezTo>
                    <a:cubicBezTo>
                      <a:pt x="1735" y="164"/>
                      <a:pt x="1735" y="164"/>
                      <a:pt x="1735" y="164"/>
                    </a:cubicBezTo>
                    <a:cubicBezTo>
                      <a:pt x="1734" y="165"/>
                      <a:pt x="1734" y="165"/>
                      <a:pt x="1734" y="165"/>
                    </a:cubicBezTo>
                    <a:cubicBezTo>
                      <a:pt x="1735" y="170"/>
                      <a:pt x="1735" y="170"/>
                      <a:pt x="1735" y="170"/>
                    </a:cubicBezTo>
                    <a:cubicBezTo>
                      <a:pt x="1731" y="171"/>
                      <a:pt x="1731" y="171"/>
                      <a:pt x="1731" y="171"/>
                    </a:cubicBezTo>
                    <a:cubicBezTo>
                      <a:pt x="1731" y="176"/>
                      <a:pt x="1731" y="176"/>
                      <a:pt x="1731" y="176"/>
                    </a:cubicBezTo>
                    <a:cubicBezTo>
                      <a:pt x="1724" y="179"/>
                      <a:pt x="1724" y="179"/>
                      <a:pt x="1724" y="179"/>
                    </a:cubicBezTo>
                    <a:cubicBezTo>
                      <a:pt x="1714" y="178"/>
                      <a:pt x="1714" y="178"/>
                      <a:pt x="1714" y="178"/>
                    </a:cubicBezTo>
                    <a:cubicBezTo>
                      <a:pt x="1705" y="184"/>
                      <a:pt x="1705" y="184"/>
                      <a:pt x="1705" y="184"/>
                    </a:cubicBezTo>
                    <a:cubicBezTo>
                      <a:pt x="1701" y="190"/>
                      <a:pt x="1699" y="194"/>
                      <a:pt x="1698" y="196"/>
                    </a:cubicBezTo>
                    <a:cubicBezTo>
                      <a:pt x="1699" y="194"/>
                      <a:pt x="1699" y="191"/>
                      <a:pt x="1693" y="195"/>
                    </a:cubicBezTo>
                    <a:cubicBezTo>
                      <a:pt x="1697" y="198"/>
                      <a:pt x="1697" y="198"/>
                      <a:pt x="1697" y="198"/>
                    </a:cubicBezTo>
                    <a:cubicBezTo>
                      <a:pt x="1697" y="197"/>
                      <a:pt x="1697" y="197"/>
                      <a:pt x="1697" y="197"/>
                    </a:cubicBezTo>
                    <a:cubicBezTo>
                      <a:pt x="1695" y="201"/>
                      <a:pt x="1697" y="200"/>
                      <a:pt x="1698" y="197"/>
                    </a:cubicBezTo>
                    <a:cubicBezTo>
                      <a:pt x="1703" y="193"/>
                      <a:pt x="1703" y="193"/>
                      <a:pt x="1703" y="193"/>
                    </a:cubicBezTo>
                    <a:cubicBezTo>
                      <a:pt x="1709" y="202"/>
                      <a:pt x="1709" y="202"/>
                      <a:pt x="1709" y="202"/>
                    </a:cubicBezTo>
                    <a:cubicBezTo>
                      <a:pt x="1710" y="200"/>
                      <a:pt x="1710" y="200"/>
                      <a:pt x="1710" y="200"/>
                    </a:cubicBezTo>
                    <a:cubicBezTo>
                      <a:pt x="1719" y="199"/>
                      <a:pt x="1719" y="199"/>
                      <a:pt x="1719" y="199"/>
                    </a:cubicBezTo>
                    <a:cubicBezTo>
                      <a:pt x="1726" y="193"/>
                      <a:pt x="1726" y="193"/>
                      <a:pt x="1726" y="193"/>
                    </a:cubicBezTo>
                    <a:cubicBezTo>
                      <a:pt x="1731" y="188"/>
                      <a:pt x="1731" y="188"/>
                      <a:pt x="1731" y="188"/>
                    </a:cubicBezTo>
                    <a:cubicBezTo>
                      <a:pt x="1735" y="188"/>
                      <a:pt x="1735" y="188"/>
                      <a:pt x="1735" y="188"/>
                    </a:cubicBezTo>
                    <a:cubicBezTo>
                      <a:pt x="1735" y="185"/>
                      <a:pt x="1735" y="185"/>
                      <a:pt x="1735" y="185"/>
                    </a:cubicBezTo>
                    <a:cubicBezTo>
                      <a:pt x="1737" y="188"/>
                      <a:pt x="1736" y="185"/>
                      <a:pt x="1737" y="186"/>
                    </a:cubicBezTo>
                    <a:cubicBezTo>
                      <a:pt x="1747" y="174"/>
                      <a:pt x="1747" y="174"/>
                      <a:pt x="1747" y="174"/>
                    </a:cubicBezTo>
                    <a:cubicBezTo>
                      <a:pt x="1749" y="176"/>
                      <a:pt x="1749" y="176"/>
                      <a:pt x="1749" y="176"/>
                    </a:cubicBezTo>
                    <a:cubicBezTo>
                      <a:pt x="1749" y="174"/>
                      <a:pt x="1749" y="173"/>
                      <a:pt x="1749" y="173"/>
                    </a:cubicBezTo>
                    <a:cubicBezTo>
                      <a:pt x="1750" y="171"/>
                      <a:pt x="1750" y="171"/>
                      <a:pt x="1750" y="171"/>
                    </a:cubicBezTo>
                    <a:cubicBezTo>
                      <a:pt x="1751" y="172"/>
                      <a:pt x="1757" y="171"/>
                      <a:pt x="1759" y="169"/>
                    </a:cubicBezTo>
                    <a:cubicBezTo>
                      <a:pt x="1757" y="164"/>
                      <a:pt x="1757" y="164"/>
                      <a:pt x="1757" y="164"/>
                    </a:cubicBezTo>
                    <a:cubicBezTo>
                      <a:pt x="1762" y="163"/>
                      <a:pt x="1762" y="163"/>
                      <a:pt x="1762" y="163"/>
                    </a:cubicBezTo>
                    <a:cubicBezTo>
                      <a:pt x="1764" y="164"/>
                      <a:pt x="1764" y="164"/>
                      <a:pt x="1764" y="164"/>
                    </a:cubicBezTo>
                    <a:cubicBezTo>
                      <a:pt x="1768" y="170"/>
                      <a:pt x="1768" y="170"/>
                      <a:pt x="1768" y="170"/>
                    </a:cubicBezTo>
                    <a:cubicBezTo>
                      <a:pt x="1764" y="172"/>
                      <a:pt x="1761" y="174"/>
                      <a:pt x="1759" y="175"/>
                    </a:cubicBezTo>
                    <a:cubicBezTo>
                      <a:pt x="1759" y="175"/>
                      <a:pt x="1759" y="175"/>
                      <a:pt x="1759" y="175"/>
                    </a:cubicBezTo>
                    <a:cubicBezTo>
                      <a:pt x="1758" y="176"/>
                      <a:pt x="1758" y="176"/>
                      <a:pt x="1758" y="176"/>
                    </a:cubicBezTo>
                    <a:cubicBezTo>
                      <a:pt x="1754" y="178"/>
                      <a:pt x="1754" y="178"/>
                      <a:pt x="1755" y="178"/>
                    </a:cubicBezTo>
                    <a:cubicBezTo>
                      <a:pt x="1748" y="186"/>
                      <a:pt x="1748" y="186"/>
                      <a:pt x="1748" y="186"/>
                    </a:cubicBezTo>
                    <a:cubicBezTo>
                      <a:pt x="1740" y="188"/>
                      <a:pt x="1740" y="188"/>
                      <a:pt x="1740" y="188"/>
                    </a:cubicBezTo>
                    <a:cubicBezTo>
                      <a:pt x="1743" y="192"/>
                      <a:pt x="1743" y="192"/>
                      <a:pt x="1743" y="192"/>
                    </a:cubicBezTo>
                    <a:cubicBezTo>
                      <a:pt x="1749" y="191"/>
                      <a:pt x="1749" y="191"/>
                      <a:pt x="1749" y="191"/>
                    </a:cubicBezTo>
                    <a:cubicBezTo>
                      <a:pt x="1753" y="183"/>
                      <a:pt x="1753" y="183"/>
                      <a:pt x="1753" y="183"/>
                    </a:cubicBezTo>
                    <a:cubicBezTo>
                      <a:pt x="1761" y="183"/>
                      <a:pt x="1761" y="183"/>
                      <a:pt x="1761" y="183"/>
                    </a:cubicBezTo>
                    <a:cubicBezTo>
                      <a:pt x="1750" y="193"/>
                      <a:pt x="1750" y="193"/>
                      <a:pt x="1750" y="193"/>
                    </a:cubicBezTo>
                    <a:cubicBezTo>
                      <a:pt x="1762" y="185"/>
                      <a:pt x="1762" y="185"/>
                      <a:pt x="1762" y="185"/>
                    </a:cubicBezTo>
                    <a:cubicBezTo>
                      <a:pt x="1767" y="178"/>
                      <a:pt x="1767" y="178"/>
                      <a:pt x="1767" y="178"/>
                    </a:cubicBezTo>
                    <a:cubicBezTo>
                      <a:pt x="1761" y="181"/>
                      <a:pt x="1765" y="177"/>
                      <a:pt x="1764" y="177"/>
                    </a:cubicBezTo>
                    <a:cubicBezTo>
                      <a:pt x="1764" y="175"/>
                      <a:pt x="1764" y="175"/>
                      <a:pt x="1764" y="175"/>
                    </a:cubicBezTo>
                    <a:cubicBezTo>
                      <a:pt x="1770" y="178"/>
                      <a:pt x="1763" y="172"/>
                      <a:pt x="1769" y="171"/>
                    </a:cubicBezTo>
                    <a:cubicBezTo>
                      <a:pt x="1773" y="174"/>
                      <a:pt x="1773" y="174"/>
                      <a:pt x="1773" y="174"/>
                    </a:cubicBezTo>
                    <a:cubicBezTo>
                      <a:pt x="1774" y="172"/>
                      <a:pt x="1776" y="170"/>
                      <a:pt x="1777" y="169"/>
                    </a:cubicBezTo>
                    <a:cubicBezTo>
                      <a:pt x="1778" y="170"/>
                      <a:pt x="1778" y="170"/>
                      <a:pt x="1778" y="170"/>
                    </a:cubicBezTo>
                    <a:cubicBezTo>
                      <a:pt x="1778" y="169"/>
                      <a:pt x="1778" y="169"/>
                      <a:pt x="1778" y="169"/>
                    </a:cubicBezTo>
                    <a:cubicBezTo>
                      <a:pt x="1778" y="168"/>
                      <a:pt x="1778" y="168"/>
                      <a:pt x="1779" y="168"/>
                    </a:cubicBezTo>
                    <a:cubicBezTo>
                      <a:pt x="1780" y="168"/>
                      <a:pt x="1780" y="168"/>
                      <a:pt x="1780" y="168"/>
                    </a:cubicBezTo>
                    <a:cubicBezTo>
                      <a:pt x="1787" y="163"/>
                      <a:pt x="1787" y="163"/>
                      <a:pt x="1787" y="163"/>
                    </a:cubicBezTo>
                    <a:cubicBezTo>
                      <a:pt x="1784" y="162"/>
                      <a:pt x="1784" y="162"/>
                      <a:pt x="1784" y="162"/>
                    </a:cubicBezTo>
                    <a:cubicBezTo>
                      <a:pt x="1781" y="157"/>
                      <a:pt x="1781" y="157"/>
                      <a:pt x="1781" y="157"/>
                    </a:cubicBezTo>
                    <a:cubicBezTo>
                      <a:pt x="1779" y="158"/>
                      <a:pt x="1779" y="158"/>
                      <a:pt x="1779" y="158"/>
                    </a:cubicBezTo>
                    <a:cubicBezTo>
                      <a:pt x="1775" y="154"/>
                      <a:pt x="1772" y="156"/>
                      <a:pt x="1772" y="157"/>
                    </a:cubicBezTo>
                    <a:cubicBezTo>
                      <a:pt x="1770" y="153"/>
                      <a:pt x="1770" y="153"/>
                      <a:pt x="1770" y="153"/>
                    </a:cubicBezTo>
                    <a:cubicBezTo>
                      <a:pt x="1774" y="148"/>
                      <a:pt x="1774" y="148"/>
                      <a:pt x="1774" y="148"/>
                    </a:cubicBezTo>
                    <a:cubicBezTo>
                      <a:pt x="1770" y="147"/>
                      <a:pt x="1769" y="145"/>
                      <a:pt x="1766" y="146"/>
                    </a:cubicBezTo>
                    <a:cubicBezTo>
                      <a:pt x="1761" y="141"/>
                      <a:pt x="1761" y="141"/>
                      <a:pt x="1761" y="141"/>
                    </a:cubicBezTo>
                    <a:cubicBezTo>
                      <a:pt x="1766" y="138"/>
                      <a:pt x="1766" y="138"/>
                      <a:pt x="1766" y="138"/>
                    </a:cubicBezTo>
                    <a:cubicBezTo>
                      <a:pt x="1765" y="137"/>
                      <a:pt x="1765" y="137"/>
                      <a:pt x="1765" y="137"/>
                    </a:cubicBezTo>
                    <a:cubicBezTo>
                      <a:pt x="1769" y="136"/>
                      <a:pt x="1769" y="136"/>
                      <a:pt x="1769" y="136"/>
                    </a:cubicBezTo>
                    <a:cubicBezTo>
                      <a:pt x="1768" y="134"/>
                      <a:pt x="1766" y="135"/>
                      <a:pt x="1765" y="135"/>
                    </a:cubicBezTo>
                    <a:cubicBezTo>
                      <a:pt x="1765" y="133"/>
                      <a:pt x="1765" y="133"/>
                      <a:pt x="1765" y="133"/>
                    </a:cubicBezTo>
                    <a:cubicBezTo>
                      <a:pt x="1770" y="133"/>
                      <a:pt x="1770" y="133"/>
                      <a:pt x="1770" y="133"/>
                    </a:cubicBezTo>
                    <a:cubicBezTo>
                      <a:pt x="1771" y="131"/>
                      <a:pt x="1771" y="131"/>
                      <a:pt x="1771" y="131"/>
                    </a:cubicBezTo>
                    <a:cubicBezTo>
                      <a:pt x="1803" y="99"/>
                      <a:pt x="1803" y="99"/>
                      <a:pt x="1803" y="99"/>
                    </a:cubicBezTo>
                    <a:cubicBezTo>
                      <a:pt x="1802" y="98"/>
                      <a:pt x="1802" y="98"/>
                      <a:pt x="1802" y="98"/>
                    </a:cubicBezTo>
                    <a:cubicBezTo>
                      <a:pt x="1806" y="96"/>
                      <a:pt x="1806" y="96"/>
                      <a:pt x="1806" y="96"/>
                    </a:cubicBezTo>
                    <a:cubicBezTo>
                      <a:pt x="1797" y="98"/>
                      <a:pt x="1797" y="98"/>
                      <a:pt x="1797" y="98"/>
                    </a:cubicBezTo>
                    <a:cubicBezTo>
                      <a:pt x="1794" y="97"/>
                      <a:pt x="1794" y="97"/>
                      <a:pt x="1794" y="97"/>
                    </a:cubicBezTo>
                    <a:cubicBezTo>
                      <a:pt x="1795" y="96"/>
                      <a:pt x="1794" y="96"/>
                      <a:pt x="1794" y="97"/>
                    </a:cubicBezTo>
                    <a:cubicBezTo>
                      <a:pt x="1791" y="96"/>
                      <a:pt x="1791" y="96"/>
                      <a:pt x="1791" y="96"/>
                    </a:cubicBezTo>
                    <a:cubicBezTo>
                      <a:pt x="1793" y="88"/>
                      <a:pt x="1793" y="88"/>
                      <a:pt x="1793" y="88"/>
                    </a:cubicBezTo>
                    <a:cubicBezTo>
                      <a:pt x="1791" y="88"/>
                      <a:pt x="1791" y="88"/>
                      <a:pt x="1791" y="88"/>
                    </a:cubicBezTo>
                    <a:cubicBezTo>
                      <a:pt x="1786" y="93"/>
                      <a:pt x="1786" y="93"/>
                      <a:pt x="1786" y="93"/>
                    </a:cubicBezTo>
                    <a:cubicBezTo>
                      <a:pt x="1782" y="93"/>
                      <a:pt x="1782" y="93"/>
                      <a:pt x="1782" y="93"/>
                    </a:cubicBezTo>
                    <a:cubicBezTo>
                      <a:pt x="1785" y="96"/>
                      <a:pt x="1785" y="96"/>
                      <a:pt x="1785" y="96"/>
                    </a:cubicBezTo>
                    <a:cubicBezTo>
                      <a:pt x="1782" y="100"/>
                      <a:pt x="1782" y="100"/>
                      <a:pt x="1782" y="100"/>
                    </a:cubicBezTo>
                    <a:cubicBezTo>
                      <a:pt x="1785" y="99"/>
                      <a:pt x="1787" y="98"/>
                      <a:pt x="1789" y="98"/>
                    </a:cubicBezTo>
                    <a:cubicBezTo>
                      <a:pt x="1793" y="101"/>
                      <a:pt x="1793" y="101"/>
                      <a:pt x="1793" y="101"/>
                    </a:cubicBezTo>
                    <a:cubicBezTo>
                      <a:pt x="1790" y="104"/>
                      <a:pt x="1790" y="104"/>
                      <a:pt x="1790" y="104"/>
                    </a:cubicBezTo>
                    <a:cubicBezTo>
                      <a:pt x="1776" y="108"/>
                      <a:pt x="1776" y="108"/>
                      <a:pt x="1776" y="108"/>
                    </a:cubicBezTo>
                    <a:cubicBezTo>
                      <a:pt x="1773" y="103"/>
                      <a:pt x="1773" y="103"/>
                      <a:pt x="1773" y="103"/>
                    </a:cubicBezTo>
                    <a:cubicBezTo>
                      <a:pt x="1773" y="106"/>
                      <a:pt x="1773" y="106"/>
                      <a:pt x="1773" y="106"/>
                    </a:cubicBezTo>
                    <a:cubicBezTo>
                      <a:pt x="1771" y="108"/>
                      <a:pt x="1771" y="108"/>
                      <a:pt x="1771" y="108"/>
                    </a:cubicBezTo>
                    <a:cubicBezTo>
                      <a:pt x="1764" y="111"/>
                      <a:pt x="1764" y="111"/>
                      <a:pt x="1764" y="111"/>
                    </a:cubicBezTo>
                    <a:cubicBezTo>
                      <a:pt x="1759" y="107"/>
                      <a:pt x="1759" y="107"/>
                      <a:pt x="1759" y="107"/>
                    </a:cubicBezTo>
                    <a:cubicBezTo>
                      <a:pt x="1766" y="103"/>
                      <a:pt x="1768" y="103"/>
                      <a:pt x="1765" y="103"/>
                    </a:cubicBezTo>
                    <a:cubicBezTo>
                      <a:pt x="1768" y="96"/>
                      <a:pt x="1768" y="96"/>
                      <a:pt x="1768" y="96"/>
                    </a:cubicBezTo>
                    <a:cubicBezTo>
                      <a:pt x="1770" y="97"/>
                      <a:pt x="1771" y="97"/>
                      <a:pt x="1772" y="98"/>
                    </a:cubicBezTo>
                    <a:cubicBezTo>
                      <a:pt x="1779" y="92"/>
                      <a:pt x="1775" y="93"/>
                      <a:pt x="1773" y="94"/>
                    </a:cubicBezTo>
                    <a:cubicBezTo>
                      <a:pt x="1780" y="88"/>
                      <a:pt x="1780" y="88"/>
                      <a:pt x="1780" y="88"/>
                    </a:cubicBezTo>
                    <a:cubicBezTo>
                      <a:pt x="1784" y="83"/>
                      <a:pt x="1784" y="83"/>
                      <a:pt x="1784" y="83"/>
                    </a:cubicBezTo>
                    <a:cubicBezTo>
                      <a:pt x="1781" y="79"/>
                      <a:pt x="1779" y="85"/>
                      <a:pt x="1778" y="81"/>
                    </a:cubicBezTo>
                    <a:cubicBezTo>
                      <a:pt x="1779" y="78"/>
                      <a:pt x="1779" y="78"/>
                      <a:pt x="1779" y="78"/>
                    </a:cubicBezTo>
                    <a:cubicBezTo>
                      <a:pt x="1775" y="76"/>
                      <a:pt x="1775" y="76"/>
                      <a:pt x="1775" y="76"/>
                    </a:cubicBezTo>
                    <a:cubicBezTo>
                      <a:pt x="1775" y="75"/>
                      <a:pt x="1776" y="73"/>
                      <a:pt x="1776" y="72"/>
                    </a:cubicBezTo>
                    <a:cubicBezTo>
                      <a:pt x="1762" y="89"/>
                      <a:pt x="1762" y="89"/>
                      <a:pt x="1762" y="89"/>
                    </a:cubicBezTo>
                    <a:cubicBezTo>
                      <a:pt x="1753" y="92"/>
                      <a:pt x="1753" y="92"/>
                      <a:pt x="1753" y="92"/>
                    </a:cubicBezTo>
                    <a:cubicBezTo>
                      <a:pt x="1749" y="100"/>
                      <a:pt x="1749" y="100"/>
                      <a:pt x="1749" y="100"/>
                    </a:cubicBezTo>
                    <a:cubicBezTo>
                      <a:pt x="1741" y="101"/>
                      <a:pt x="1741" y="101"/>
                      <a:pt x="1741" y="101"/>
                    </a:cubicBezTo>
                    <a:cubicBezTo>
                      <a:pt x="1742" y="96"/>
                      <a:pt x="1742" y="96"/>
                      <a:pt x="1742" y="96"/>
                    </a:cubicBezTo>
                    <a:cubicBezTo>
                      <a:pt x="1756" y="82"/>
                      <a:pt x="1756" y="82"/>
                      <a:pt x="1756" y="82"/>
                    </a:cubicBezTo>
                    <a:cubicBezTo>
                      <a:pt x="1758" y="85"/>
                      <a:pt x="1763" y="78"/>
                      <a:pt x="1766" y="78"/>
                    </a:cubicBezTo>
                    <a:cubicBezTo>
                      <a:pt x="1766" y="76"/>
                      <a:pt x="1766" y="76"/>
                      <a:pt x="1766" y="76"/>
                    </a:cubicBezTo>
                    <a:cubicBezTo>
                      <a:pt x="1761" y="76"/>
                      <a:pt x="1761" y="76"/>
                      <a:pt x="1761" y="76"/>
                    </a:cubicBezTo>
                    <a:cubicBezTo>
                      <a:pt x="1769" y="68"/>
                      <a:pt x="1769" y="68"/>
                      <a:pt x="1769" y="68"/>
                    </a:cubicBezTo>
                    <a:cubicBezTo>
                      <a:pt x="1767" y="66"/>
                      <a:pt x="1767" y="66"/>
                      <a:pt x="1767" y="66"/>
                    </a:cubicBezTo>
                    <a:cubicBezTo>
                      <a:pt x="1765" y="67"/>
                      <a:pt x="1763" y="68"/>
                      <a:pt x="1763" y="69"/>
                    </a:cubicBezTo>
                    <a:cubicBezTo>
                      <a:pt x="1764" y="68"/>
                      <a:pt x="1765" y="68"/>
                      <a:pt x="1764" y="71"/>
                    </a:cubicBezTo>
                    <a:cubicBezTo>
                      <a:pt x="1757" y="74"/>
                      <a:pt x="1757" y="74"/>
                      <a:pt x="1757" y="74"/>
                    </a:cubicBezTo>
                    <a:cubicBezTo>
                      <a:pt x="1740" y="92"/>
                      <a:pt x="1740" y="92"/>
                      <a:pt x="1740" y="92"/>
                    </a:cubicBezTo>
                    <a:cubicBezTo>
                      <a:pt x="1735" y="94"/>
                      <a:pt x="1735" y="94"/>
                      <a:pt x="1735" y="94"/>
                    </a:cubicBezTo>
                    <a:cubicBezTo>
                      <a:pt x="1734" y="96"/>
                      <a:pt x="1734" y="96"/>
                      <a:pt x="1734" y="96"/>
                    </a:cubicBezTo>
                    <a:cubicBezTo>
                      <a:pt x="1736" y="99"/>
                      <a:pt x="1736" y="99"/>
                      <a:pt x="1736" y="99"/>
                    </a:cubicBezTo>
                    <a:cubicBezTo>
                      <a:pt x="1735" y="102"/>
                      <a:pt x="1735" y="100"/>
                      <a:pt x="1734" y="101"/>
                    </a:cubicBezTo>
                    <a:cubicBezTo>
                      <a:pt x="1733" y="100"/>
                      <a:pt x="1732" y="100"/>
                      <a:pt x="1732" y="100"/>
                    </a:cubicBezTo>
                    <a:cubicBezTo>
                      <a:pt x="1719" y="111"/>
                      <a:pt x="1719" y="111"/>
                      <a:pt x="1719" y="111"/>
                    </a:cubicBezTo>
                    <a:cubicBezTo>
                      <a:pt x="1717" y="116"/>
                      <a:pt x="1717" y="116"/>
                      <a:pt x="1717" y="116"/>
                    </a:cubicBezTo>
                    <a:cubicBezTo>
                      <a:pt x="1713" y="117"/>
                      <a:pt x="1713" y="117"/>
                      <a:pt x="1713" y="117"/>
                    </a:cubicBezTo>
                    <a:cubicBezTo>
                      <a:pt x="1710" y="116"/>
                      <a:pt x="1710" y="116"/>
                      <a:pt x="1710" y="116"/>
                    </a:cubicBezTo>
                    <a:cubicBezTo>
                      <a:pt x="1713" y="118"/>
                      <a:pt x="1713" y="118"/>
                      <a:pt x="1713" y="118"/>
                    </a:cubicBezTo>
                    <a:cubicBezTo>
                      <a:pt x="1709" y="124"/>
                      <a:pt x="1709" y="124"/>
                      <a:pt x="1709" y="124"/>
                    </a:cubicBezTo>
                    <a:cubicBezTo>
                      <a:pt x="1706" y="123"/>
                      <a:pt x="1706" y="123"/>
                      <a:pt x="1706" y="123"/>
                    </a:cubicBezTo>
                    <a:cubicBezTo>
                      <a:pt x="1706" y="124"/>
                      <a:pt x="1706" y="124"/>
                      <a:pt x="1706" y="124"/>
                    </a:cubicBezTo>
                    <a:cubicBezTo>
                      <a:pt x="1703" y="128"/>
                      <a:pt x="1703" y="128"/>
                      <a:pt x="1703" y="128"/>
                    </a:cubicBezTo>
                    <a:cubicBezTo>
                      <a:pt x="1701" y="127"/>
                      <a:pt x="1701" y="127"/>
                      <a:pt x="1701" y="127"/>
                    </a:cubicBezTo>
                    <a:cubicBezTo>
                      <a:pt x="1699" y="133"/>
                      <a:pt x="1699" y="133"/>
                      <a:pt x="1699" y="133"/>
                    </a:cubicBezTo>
                    <a:cubicBezTo>
                      <a:pt x="1694" y="136"/>
                      <a:pt x="1694" y="136"/>
                      <a:pt x="1694" y="136"/>
                    </a:cubicBezTo>
                    <a:cubicBezTo>
                      <a:pt x="1690" y="141"/>
                      <a:pt x="1690" y="141"/>
                      <a:pt x="1690" y="141"/>
                    </a:cubicBezTo>
                    <a:cubicBezTo>
                      <a:pt x="1687" y="142"/>
                      <a:pt x="1687" y="142"/>
                      <a:pt x="1687" y="142"/>
                    </a:cubicBezTo>
                    <a:cubicBezTo>
                      <a:pt x="1692" y="148"/>
                      <a:pt x="1694" y="140"/>
                      <a:pt x="1695" y="141"/>
                    </a:cubicBezTo>
                    <a:cubicBezTo>
                      <a:pt x="1701" y="143"/>
                      <a:pt x="1701" y="143"/>
                      <a:pt x="1701" y="143"/>
                    </a:cubicBezTo>
                    <a:cubicBezTo>
                      <a:pt x="1699" y="144"/>
                      <a:pt x="1699" y="144"/>
                      <a:pt x="1699" y="144"/>
                    </a:cubicBezTo>
                    <a:cubicBezTo>
                      <a:pt x="1695" y="144"/>
                      <a:pt x="1695" y="144"/>
                      <a:pt x="1695" y="144"/>
                    </a:cubicBezTo>
                    <a:cubicBezTo>
                      <a:pt x="1674" y="164"/>
                      <a:pt x="1674" y="164"/>
                      <a:pt x="1674" y="164"/>
                    </a:cubicBezTo>
                    <a:cubicBezTo>
                      <a:pt x="1676" y="166"/>
                      <a:pt x="1676" y="166"/>
                      <a:pt x="1676" y="166"/>
                    </a:cubicBezTo>
                    <a:cubicBezTo>
                      <a:pt x="1660" y="176"/>
                      <a:pt x="1660" y="176"/>
                      <a:pt x="1660" y="176"/>
                    </a:cubicBezTo>
                    <a:cubicBezTo>
                      <a:pt x="1654" y="169"/>
                      <a:pt x="1654" y="169"/>
                      <a:pt x="1654" y="169"/>
                    </a:cubicBezTo>
                    <a:cubicBezTo>
                      <a:pt x="1652" y="172"/>
                      <a:pt x="1652" y="172"/>
                      <a:pt x="1652" y="172"/>
                    </a:cubicBezTo>
                    <a:cubicBezTo>
                      <a:pt x="1660" y="177"/>
                      <a:pt x="1660" y="177"/>
                      <a:pt x="1660" y="177"/>
                    </a:cubicBezTo>
                    <a:cubicBezTo>
                      <a:pt x="1659" y="180"/>
                      <a:pt x="1657" y="178"/>
                      <a:pt x="1656" y="178"/>
                    </a:cubicBezTo>
                    <a:cubicBezTo>
                      <a:pt x="1653" y="177"/>
                      <a:pt x="1653" y="177"/>
                      <a:pt x="1653" y="177"/>
                    </a:cubicBezTo>
                    <a:cubicBezTo>
                      <a:pt x="1653" y="177"/>
                      <a:pt x="1653" y="177"/>
                      <a:pt x="1653" y="177"/>
                    </a:cubicBezTo>
                    <a:cubicBezTo>
                      <a:pt x="1652" y="178"/>
                      <a:pt x="1652" y="178"/>
                      <a:pt x="1651" y="178"/>
                    </a:cubicBezTo>
                    <a:cubicBezTo>
                      <a:pt x="1655" y="181"/>
                      <a:pt x="1655" y="181"/>
                      <a:pt x="1655" y="181"/>
                    </a:cubicBezTo>
                    <a:cubicBezTo>
                      <a:pt x="1654" y="183"/>
                      <a:pt x="1654" y="183"/>
                      <a:pt x="1654" y="183"/>
                    </a:cubicBezTo>
                    <a:cubicBezTo>
                      <a:pt x="1656" y="188"/>
                      <a:pt x="1656" y="188"/>
                      <a:pt x="1656" y="188"/>
                    </a:cubicBezTo>
                    <a:cubicBezTo>
                      <a:pt x="1650" y="191"/>
                      <a:pt x="1650" y="191"/>
                      <a:pt x="1650" y="191"/>
                    </a:cubicBezTo>
                    <a:cubicBezTo>
                      <a:pt x="1642" y="189"/>
                      <a:pt x="1642" y="189"/>
                      <a:pt x="1642" y="189"/>
                    </a:cubicBezTo>
                    <a:cubicBezTo>
                      <a:pt x="1639" y="197"/>
                      <a:pt x="1639" y="197"/>
                      <a:pt x="1639" y="197"/>
                    </a:cubicBezTo>
                    <a:cubicBezTo>
                      <a:pt x="1635" y="199"/>
                      <a:pt x="1635" y="199"/>
                      <a:pt x="1635" y="199"/>
                    </a:cubicBezTo>
                    <a:cubicBezTo>
                      <a:pt x="1626" y="208"/>
                      <a:pt x="1626" y="208"/>
                      <a:pt x="1626" y="208"/>
                    </a:cubicBezTo>
                    <a:cubicBezTo>
                      <a:pt x="1623" y="208"/>
                      <a:pt x="1623" y="208"/>
                      <a:pt x="1623" y="208"/>
                    </a:cubicBezTo>
                    <a:cubicBezTo>
                      <a:pt x="1622" y="212"/>
                      <a:pt x="1622" y="212"/>
                      <a:pt x="1622" y="212"/>
                    </a:cubicBezTo>
                    <a:cubicBezTo>
                      <a:pt x="1622" y="214"/>
                      <a:pt x="1622" y="214"/>
                      <a:pt x="1622" y="214"/>
                    </a:cubicBezTo>
                    <a:cubicBezTo>
                      <a:pt x="1616" y="216"/>
                      <a:pt x="1616" y="216"/>
                      <a:pt x="1616" y="216"/>
                    </a:cubicBezTo>
                    <a:cubicBezTo>
                      <a:pt x="1616" y="217"/>
                      <a:pt x="1615" y="218"/>
                      <a:pt x="1615" y="219"/>
                    </a:cubicBezTo>
                    <a:cubicBezTo>
                      <a:pt x="1609" y="219"/>
                      <a:pt x="1609" y="219"/>
                      <a:pt x="1609" y="219"/>
                    </a:cubicBezTo>
                    <a:cubicBezTo>
                      <a:pt x="1610" y="224"/>
                      <a:pt x="1611" y="219"/>
                      <a:pt x="1612" y="221"/>
                    </a:cubicBezTo>
                    <a:cubicBezTo>
                      <a:pt x="1610" y="222"/>
                      <a:pt x="1610" y="222"/>
                      <a:pt x="1610" y="222"/>
                    </a:cubicBezTo>
                    <a:cubicBezTo>
                      <a:pt x="1597" y="231"/>
                      <a:pt x="1596" y="234"/>
                      <a:pt x="1599" y="234"/>
                    </a:cubicBezTo>
                    <a:cubicBezTo>
                      <a:pt x="1597" y="236"/>
                      <a:pt x="1597" y="236"/>
                      <a:pt x="1597" y="236"/>
                    </a:cubicBezTo>
                    <a:cubicBezTo>
                      <a:pt x="1585" y="247"/>
                      <a:pt x="1585" y="247"/>
                      <a:pt x="1585" y="247"/>
                    </a:cubicBezTo>
                    <a:cubicBezTo>
                      <a:pt x="1579" y="249"/>
                      <a:pt x="1579" y="249"/>
                      <a:pt x="1579" y="249"/>
                    </a:cubicBezTo>
                    <a:cubicBezTo>
                      <a:pt x="1579" y="253"/>
                      <a:pt x="1579" y="253"/>
                      <a:pt x="1579" y="253"/>
                    </a:cubicBezTo>
                    <a:cubicBezTo>
                      <a:pt x="1575" y="253"/>
                      <a:pt x="1575" y="253"/>
                      <a:pt x="1575" y="253"/>
                    </a:cubicBezTo>
                    <a:cubicBezTo>
                      <a:pt x="1571" y="255"/>
                      <a:pt x="1571" y="255"/>
                      <a:pt x="1571" y="255"/>
                    </a:cubicBezTo>
                    <a:cubicBezTo>
                      <a:pt x="1572" y="256"/>
                      <a:pt x="1572" y="257"/>
                      <a:pt x="1572" y="257"/>
                    </a:cubicBezTo>
                    <a:cubicBezTo>
                      <a:pt x="1572" y="262"/>
                      <a:pt x="1572" y="262"/>
                      <a:pt x="1572" y="262"/>
                    </a:cubicBezTo>
                    <a:cubicBezTo>
                      <a:pt x="1569" y="262"/>
                      <a:pt x="1569" y="262"/>
                      <a:pt x="1569" y="262"/>
                    </a:cubicBezTo>
                    <a:cubicBezTo>
                      <a:pt x="1563" y="269"/>
                      <a:pt x="1563" y="269"/>
                      <a:pt x="1563" y="269"/>
                    </a:cubicBezTo>
                    <a:cubicBezTo>
                      <a:pt x="1564" y="271"/>
                      <a:pt x="1564" y="271"/>
                      <a:pt x="1564" y="271"/>
                    </a:cubicBezTo>
                    <a:cubicBezTo>
                      <a:pt x="1560" y="274"/>
                      <a:pt x="1560" y="274"/>
                      <a:pt x="1560" y="274"/>
                    </a:cubicBezTo>
                    <a:cubicBezTo>
                      <a:pt x="1559" y="273"/>
                      <a:pt x="1559" y="273"/>
                      <a:pt x="1559" y="273"/>
                    </a:cubicBezTo>
                    <a:cubicBezTo>
                      <a:pt x="1543" y="281"/>
                      <a:pt x="1556" y="276"/>
                      <a:pt x="1555" y="277"/>
                    </a:cubicBezTo>
                    <a:cubicBezTo>
                      <a:pt x="1550" y="279"/>
                      <a:pt x="1550" y="279"/>
                      <a:pt x="1550" y="279"/>
                    </a:cubicBezTo>
                    <a:cubicBezTo>
                      <a:pt x="1544" y="288"/>
                      <a:pt x="1544" y="288"/>
                      <a:pt x="1544" y="288"/>
                    </a:cubicBezTo>
                    <a:cubicBezTo>
                      <a:pt x="1533" y="291"/>
                      <a:pt x="1533" y="291"/>
                      <a:pt x="1533" y="291"/>
                    </a:cubicBezTo>
                    <a:cubicBezTo>
                      <a:pt x="1530" y="287"/>
                      <a:pt x="1530" y="287"/>
                      <a:pt x="1530" y="287"/>
                    </a:cubicBezTo>
                    <a:cubicBezTo>
                      <a:pt x="1527" y="291"/>
                      <a:pt x="1527" y="291"/>
                      <a:pt x="1527" y="291"/>
                    </a:cubicBezTo>
                    <a:cubicBezTo>
                      <a:pt x="1529" y="293"/>
                      <a:pt x="1529" y="293"/>
                      <a:pt x="1529" y="293"/>
                    </a:cubicBezTo>
                    <a:cubicBezTo>
                      <a:pt x="1532" y="294"/>
                      <a:pt x="1532" y="294"/>
                      <a:pt x="1532" y="294"/>
                    </a:cubicBezTo>
                    <a:cubicBezTo>
                      <a:pt x="1532" y="295"/>
                      <a:pt x="1532" y="295"/>
                      <a:pt x="1532" y="295"/>
                    </a:cubicBezTo>
                    <a:cubicBezTo>
                      <a:pt x="1528" y="302"/>
                      <a:pt x="1528" y="302"/>
                      <a:pt x="1528" y="302"/>
                    </a:cubicBezTo>
                    <a:cubicBezTo>
                      <a:pt x="1524" y="302"/>
                      <a:pt x="1524" y="302"/>
                      <a:pt x="1524" y="302"/>
                    </a:cubicBezTo>
                    <a:cubicBezTo>
                      <a:pt x="1519" y="305"/>
                      <a:pt x="1519" y="305"/>
                      <a:pt x="1519" y="305"/>
                    </a:cubicBezTo>
                    <a:cubicBezTo>
                      <a:pt x="1518" y="309"/>
                      <a:pt x="1518" y="309"/>
                      <a:pt x="1518" y="309"/>
                    </a:cubicBezTo>
                    <a:cubicBezTo>
                      <a:pt x="1510" y="308"/>
                      <a:pt x="1510" y="308"/>
                      <a:pt x="1510" y="308"/>
                    </a:cubicBezTo>
                    <a:cubicBezTo>
                      <a:pt x="1510" y="310"/>
                      <a:pt x="1510" y="310"/>
                      <a:pt x="1510" y="310"/>
                    </a:cubicBezTo>
                    <a:cubicBezTo>
                      <a:pt x="1511" y="312"/>
                      <a:pt x="1511" y="312"/>
                      <a:pt x="1511" y="312"/>
                    </a:cubicBezTo>
                    <a:cubicBezTo>
                      <a:pt x="1506" y="317"/>
                      <a:pt x="1506" y="317"/>
                      <a:pt x="1506" y="317"/>
                    </a:cubicBezTo>
                    <a:cubicBezTo>
                      <a:pt x="1507" y="321"/>
                      <a:pt x="1507" y="321"/>
                      <a:pt x="1507" y="321"/>
                    </a:cubicBezTo>
                    <a:cubicBezTo>
                      <a:pt x="1501" y="321"/>
                      <a:pt x="1501" y="321"/>
                      <a:pt x="1501" y="321"/>
                    </a:cubicBezTo>
                    <a:cubicBezTo>
                      <a:pt x="1496" y="328"/>
                      <a:pt x="1496" y="328"/>
                      <a:pt x="1496" y="328"/>
                    </a:cubicBezTo>
                    <a:cubicBezTo>
                      <a:pt x="1493" y="326"/>
                      <a:pt x="1493" y="326"/>
                      <a:pt x="1493" y="326"/>
                    </a:cubicBezTo>
                    <a:cubicBezTo>
                      <a:pt x="1489" y="342"/>
                      <a:pt x="1491" y="325"/>
                      <a:pt x="1487" y="332"/>
                    </a:cubicBezTo>
                    <a:cubicBezTo>
                      <a:pt x="1485" y="337"/>
                      <a:pt x="1485" y="337"/>
                      <a:pt x="1485" y="337"/>
                    </a:cubicBezTo>
                    <a:cubicBezTo>
                      <a:pt x="1480" y="339"/>
                      <a:pt x="1480" y="339"/>
                      <a:pt x="1480" y="339"/>
                    </a:cubicBezTo>
                    <a:cubicBezTo>
                      <a:pt x="1478" y="338"/>
                      <a:pt x="1478" y="338"/>
                      <a:pt x="1478" y="338"/>
                    </a:cubicBezTo>
                    <a:cubicBezTo>
                      <a:pt x="1477" y="342"/>
                      <a:pt x="1471" y="341"/>
                      <a:pt x="1468" y="342"/>
                    </a:cubicBezTo>
                    <a:cubicBezTo>
                      <a:pt x="1464" y="348"/>
                      <a:pt x="1464" y="348"/>
                      <a:pt x="1464" y="348"/>
                    </a:cubicBezTo>
                    <a:cubicBezTo>
                      <a:pt x="1453" y="354"/>
                      <a:pt x="1453" y="354"/>
                      <a:pt x="1453" y="354"/>
                    </a:cubicBezTo>
                    <a:cubicBezTo>
                      <a:pt x="1444" y="356"/>
                      <a:pt x="1444" y="356"/>
                      <a:pt x="1444" y="356"/>
                    </a:cubicBezTo>
                    <a:cubicBezTo>
                      <a:pt x="1445" y="362"/>
                      <a:pt x="1440" y="358"/>
                      <a:pt x="1437" y="360"/>
                    </a:cubicBezTo>
                    <a:cubicBezTo>
                      <a:pt x="1440" y="357"/>
                      <a:pt x="1437" y="359"/>
                      <a:pt x="1438" y="358"/>
                    </a:cubicBezTo>
                    <a:cubicBezTo>
                      <a:pt x="1433" y="361"/>
                      <a:pt x="1433" y="361"/>
                      <a:pt x="1433" y="361"/>
                    </a:cubicBezTo>
                    <a:cubicBezTo>
                      <a:pt x="1434" y="358"/>
                      <a:pt x="1432" y="360"/>
                      <a:pt x="1431" y="359"/>
                    </a:cubicBezTo>
                    <a:cubicBezTo>
                      <a:pt x="1427" y="361"/>
                      <a:pt x="1427" y="361"/>
                      <a:pt x="1427" y="361"/>
                    </a:cubicBezTo>
                    <a:cubicBezTo>
                      <a:pt x="1420" y="360"/>
                      <a:pt x="1420" y="360"/>
                      <a:pt x="1420" y="360"/>
                    </a:cubicBezTo>
                    <a:cubicBezTo>
                      <a:pt x="1422" y="358"/>
                      <a:pt x="1422" y="358"/>
                      <a:pt x="1422" y="358"/>
                    </a:cubicBezTo>
                    <a:cubicBezTo>
                      <a:pt x="1429" y="354"/>
                      <a:pt x="1429" y="354"/>
                      <a:pt x="1429" y="354"/>
                    </a:cubicBezTo>
                    <a:cubicBezTo>
                      <a:pt x="1431" y="349"/>
                      <a:pt x="1431" y="349"/>
                      <a:pt x="1431" y="349"/>
                    </a:cubicBezTo>
                    <a:cubicBezTo>
                      <a:pt x="1432" y="350"/>
                      <a:pt x="1432" y="350"/>
                      <a:pt x="1432" y="350"/>
                    </a:cubicBezTo>
                    <a:cubicBezTo>
                      <a:pt x="1436" y="343"/>
                      <a:pt x="1436" y="343"/>
                      <a:pt x="1436" y="343"/>
                    </a:cubicBezTo>
                    <a:cubicBezTo>
                      <a:pt x="1448" y="335"/>
                      <a:pt x="1448" y="335"/>
                      <a:pt x="1448" y="335"/>
                    </a:cubicBezTo>
                    <a:cubicBezTo>
                      <a:pt x="1471" y="313"/>
                      <a:pt x="1471" y="313"/>
                      <a:pt x="1471" y="313"/>
                    </a:cubicBezTo>
                    <a:cubicBezTo>
                      <a:pt x="1470" y="310"/>
                      <a:pt x="1470" y="310"/>
                      <a:pt x="1470" y="310"/>
                    </a:cubicBezTo>
                    <a:cubicBezTo>
                      <a:pt x="1478" y="308"/>
                      <a:pt x="1478" y="308"/>
                      <a:pt x="1478" y="308"/>
                    </a:cubicBezTo>
                    <a:cubicBezTo>
                      <a:pt x="1487" y="299"/>
                      <a:pt x="1487" y="299"/>
                      <a:pt x="1487" y="299"/>
                    </a:cubicBezTo>
                    <a:cubicBezTo>
                      <a:pt x="1530" y="259"/>
                      <a:pt x="1530" y="259"/>
                      <a:pt x="1530" y="259"/>
                    </a:cubicBezTo>
                    <a:cubicBezTo>
                      <a:pt x="1536" y="251"/>
                      <a:pt x="1536" y="251"/>
                      <a:pt x="1536" y="251"/>
                    </a:cubicBezTo>
                    <a:cubicBezTo>
                      <a:pt x="1547" y="242"/>
                      <a:pt x="1547" y="242"/>
                      <a:pt x="1547" y="242"/>
                    </a:cubicBezTo>
                    <a:cubicBezTo>
                      <a:pt x="1556" y="232"/>
                      <a:pt x="1556" y="232"/>
                      <a:pt x="1556" y="232"/>
                    </a:cubicBezTo>
                    <a:cubicBezTo>
                      <a:pt x="1563" y="228"/>
                      <a:pt x="1563" y="228"/>
                      <a:pt x="1563" y="228"/>
                    </a:cubicBezTo>
                    <a:cubicBezTo>
                      <a:pt x="1560" y="226"/>
                      <a:pt x="1560" y="226"/>
                      <a:pt x="1560" y="226"/>
                    </a:cubicBezTo>
                    <a:cubicBezTo>
                      <a:pt x="1569" y="223"/>
                      <a:pt x="1569" y="223"/>
                      <a:pt x="1569" y="223"/>
                    </a:cubicBezTo>
                    <a:cubicBezTo>
                      <a:pt x="1572" y="216"/>
                      <a:pt x="1572" y="216"/>
                      <a:pt x="1572" y="216"/>
                    </a:cubicBezTo>
                    <a:cubicBezTo>
                      <a:pt x="1579" y="213"/>
                      <a:pt x="1579" y="213"/>
                      <a:pt x="1579" y="213"/>
                    </a:cubicBezTo>
                    <a:cubicBezTo>
                      <a:pt x="1583" y="206"/>
                      <a:pt x="1583" y="206"/>
                      <a:pt x="1583" y="206"/>
                    </a:cubicBezTo>
                    <a:cubicBezTo>
                      <a:pt x="1600" y="200"/>
                      <a:pt x="1585" y="204"/>
                      <a:pt x="1587" y="202"/>
                    </a:cubicBezTo>
                    <a:cubicBezTo>
                      <a:pt x="1592" y="201"/>
                      <a:pt x="1592" y="201"/>
                      <a:pt x="1592" y="201"/>
                    </a:cubicBezTo>
                    <a:cubicBezTo>
                      <a:pt x="1592" y="194"/>
                      <a:pt x="1594" y="198"/>
                      <a:pt x="1596" y="196"/>
                    </a:cubicBezTo>
                    <a:cubicBezTo>
                      <a:pt x="1594" y="191"/>
                      <a:pt x="1601" y="196"/>
                      <a:pt x="1601" y="192"/>
                    </a:cubicBezTo>
                    <a:cubicBezTo>
                      <a:pt x="1599" y="191"/>
                      <a:pt x="1599" y="191"/>
                      <a:pt x="1599" y="191"/>
                    </a:cubicBezTo>
                    <a:cubicBezTo>
                      <a:pt x="1602" y="188"/>
                      <a:pt x="1602" y="188"/>
                      <a:pt x="1602" y="188"/>
                    </a:cubicBezTo>
                    <a:cubicBezTo>
                      <a:pt x="1610" y="188"/>
                      <a:pt x="1610" y="188"/>
                      <a:pt x="1610" y="188"/>
                    </a:cubicBezTo>
                    <a:cubicBezTo>
                      <a:pt x="1613" y="185"/>
                      <a:pt x="1613" y="185"/>
                      <a:pt x="1613" y="185"/>
                    </a:cubicBezTo>
                    <a:cubicBezTo>
                      <a:pt x="1611" y="182"/>
                      <a:pt x="1610" y="181"/>
                      <a:pt x="1609" y="180"/>
                    </a:cubicBezTo>
                    <a:cubicBezTo>
                      <a:pt x="1614" y="177"/>
                      <a:pt x="1614" y="177"/>
                      <a:pt x="1614" y="177"/>
                    </a:cubicBezTo>
                    <a:cubicBezTo>
                      <a:pt x="1620" y="178"/>
                      <a:pt x="1620" y="178"/>
                      <a:pt x="1620" y="178"/>
                    </a:cubicBezTo>
                    <a:cubicBezTo>
                      <a:pt x="1623" y="176"/>
                      <a:pt x="1623" y="176"/>
                      <a:pt x="1623" y="176"/>
                    </a:cubicBezTo>
                    <a:cubicBezTo>
                      <a:pt x="1620" y="175"/>
                      <a:pt x="1620" y="175"/>
                      <a:pt x="1620" y="175"/>
                    </a:cubicBezTo>
                    <a:cubicBezTo>
                      <a:pt x="1619" y="172"/>
                      <a:pt x="1619" y="172"/>
                      <a:pt x="1619" y="172"/>
                    </a:cubicBezTo>
                    <a:cubicBezTo>
                      <a:pt x="1624" y="167"/>
                      <a:pt x="1624" y="167"/>
                      <a:pt x="1624" y="167"/>
                    </a:cubicBezTo>
                    <a:cubicBezTo>
                      <a:pt x="1629" y="171"/>
                      <a:pt x="1629" y="171"/>
                      <a:pt x="1629" y="171"/>
                    </a:cubicBezTo>
                    <a:cubicBezTo>
                      <a:pt x="1629" y="169"/>
                      <a:pt x="1629" y="169"/>
                      <a:pt x="1629" y="169"/>
                    </a:cubicBezTo>
                    <a:cubicBezTo>
                      <a:pt x="1632" y="166"/>
                      <a:pt x="1634" y="165"/>
                      <a:pt x="1635" y="164"/>
                    </a:cubicBezTo>
                    <a:cubicBezTo>
                      <a:pt x="1640" y="160"/>
                      <a:pt x="1640" y="160"/>
                      <a:pt x="1640" y="160"/>
                    </a:cubicBezTo>
                    <a:cubicBezTo>
                      <a:pt x="1634" y="153"/>
                      <a:pt x="1634" y="153"/>
                      <a:pt x="1634" y="153"/>
                    </a:cubicBezTo>
                    <a:cubicBezTo>
                      <a:pt x="1639" y="151"/>
                      <a:pt x="1639" y="151"/>
                      <a:pt x="1639" y="151"/>
                    </a:cubicBezTo>
                    <a:cubicBezTo>
                      <a:pt x="1645" y="154"/>
                      <a:pt x="1645" y="154"/>
                      <a:pt x="1645" y="154"/>
                    </a:cubicBezTo>
                    <a:cubicBezTo>
                      <a:pt x="1643" y="156"/>
                      <a:pt x="1643" y="156"/>
                      <a:pt x="1643" y="156"/>
                    </a:cubicBezTo>
                    <a:cubicBezTo>
                      <a:pt x="1651" y="151"/>
                      <a:pt x="1651" y="151"/>
                      <a:pt x="1651" y="151"/>
                    </a:cubicBezTo>
                    <a:cubicBezTo>
                      <a:pt x="1656" y="145"/>
                      <a:pt x="1656" y="145"/>
                      <a:pt x="1656" y="145"/>
                    </a:cubicBezTo>
                    <a:cubicBezTo>
                      <a:pt x="1652" y="142"/>
                      <a:pt x="1652" y="142"/>
                      <a:pt x="1652" y="142"/>
                    </a:cubicBezTo>
                    <a:cubicBezTo>
                      <a:pt x="1659" y="141"/>
                      <a:pt x="1659" y="141"/>
                      <a:pt x="1659" y="141"/>
                    </a:cubicBezTo>
                    <a:cubicBezTo>
                      <a:pt x="1661" y="137"/>
                      <a:pt x="1661" y="137"/>
                      <a:pt x="1661" y="137"/>
                    </a:cubicBezTo>
                    <a:cubicBezTo>
                      <a:pt x="1668" y="131"/>
                      <a:pt x="1668" y="131"/>
                      <a:pt x="1668" y="131"/>
                    </a:cubicBezTo>
                    <a:cubicBezTo>
                      <a:pt x="1672" y="124"/>
                      <a:pt x="1672" y="124"/>
                      <a:pt x="1672" y="124"/>
                    </a:cubicBezTo>
                    <a:cubicBezTo>
                      <a:pt x="1689" y="124"/>
                      <a:pt x="1668" y="123"/>
                      <a:pt x="1678" y="120"/>
                    </a:cubicBezTo>
                    <a:cubicBezTo>
                      <a:pt x="1669" y="120"/>
                      <a:pt x="1669" y="120"/>
                      <a:pt x="1669" y="120"/>
                    </a:cubicBezTo>
                    <a:cubicBezTo>
                      <a:pt x="1665" y="124"/>
                      <a:pt x="1665" y="124"/>
                      <a:pt x="1665" y="124"/>
                    </a:cubicBezTo>
                    <a:cubicBezTo>
                      <a:pt x="1667" y="128"/>
                      <a:pt x="1667" y="128"/>
                      <a:pt x="1667" y="128"/>
                    </a:cubicBezTo>
                    <a:cubicBezTo>
                      <a:pt x="1665" y="133"/>
                      <a:pt x="1662" y="128"/>
                      <a:pt x="1659" y="129"/>
                    </a:cubicBezTo>
                    <a:cubicBezTo>
                      <a:pt x="1654" y="133"/>
                      <a:pt x="1654" y="133"/>
                      <a:pt x="1654" y="133"/>
                    </a:cubicBezTo>
                    <a:cubicBezTo>
                      <a:pt x="1652" y="136"/>
                      <a:pt x="1652" y="136"/>
                      <a:pt x="1652" y="136"/>
                    </a:cubicBezTo>
                    <a:cubicBezTo>
                      <a:pt x="1650" y="134"/>
                      <a:pt x="1650" y="134"/>
                      <a:pt x="1650" y="134"/>
                    </a:cubicBezTo>
                    <a:cubicBezTo>
                      <a:pt x="1650" y="131"/>
                      <a:pt x="1650" y="131"/>
                      <a:pt x="1650" y="131"/>
                    </a:cubicBezTo>
                    <a:cubicBezTo>
                      <a:pt x="1651" y="129"/>
                      <a:pt x="1651" y="129"/>
                      <a:pt x="1651" y="129"/>
                    </a:cubicBezTo>
                    <a:cubicBezTo>
                      <a:pt x="1654" y="126"/>
                      <a:pt x="1654" y="126"/>
                      <a:pt x="1654" y="126"/>
                    </a:cubicBezTo>
                    <a:cubicBezTo>
                      <a:pt x="1651" y="124"/>
                      <a:pt x="1651" y="124"/>
                      <a:pt x="1651" y="124"/>
                    </a:cubicBezTo>
                    <a:cubicBezTo>
                      <a:pt x="1661" y="120"/>
                      <a:pt x="1661" y="120"/>
                      <a:pt x="1661" y="120"/>
                    </a:cubicBezTo>
                    <a:cubicBezTo>
                      <a:pt x="1659" y="119"/>
                      <a:pt x="1659" y="119"/>
                      <a:pt x="1659" y="119"/>
                    </a:cubicBezTo>
                    <a:cubicBezTo>
                      <a:pt x="1658" y="121"/>
                      <a:pt x="1654" y="120"/>
                      <a:pt x="1651" y="121"/>
                    </a:cubicBezTo>
                    <a:cubicBezTo>
                      <a:pt x="1646" y="126"/>
                      <a:pt x="1646" y="126"/>
                      <a:pt x="1646" y="126"/>
                    </a:cubicBezTo>
                    <a:cubicBezTo>
                      <a:pt x="1646" y="129"/>
                      <a:pt x="1646" y="129"/>
                      <a:pt x="1646" y="129"/>
                    </a:cubicBezTo>
                    <a:cubicBezTo>
                      <a:pt x="1638" y="133"/>
                      <a:pt x="1638" y="133"/>
                      <a:pt x="1638" y="133"/>
                    </a:cubicBezTo>
                    <a:cubicBezTo>
                      <a:pt x="1627" y="146"/>
                      <a:pt x="1627" y="146"/>
                      <a:pt x="1627" y="146"/>
                    </a:cubicBezTo>
                    <a:cubicBezTo>
                      <a:pt x="1621" y="148"/>
                      <a:pt x="1621" y="148"/>
                      <a:pt x="1621" y="148"/>
                    </a:cubicBezTo>
                    <a:cubicBezTo>
                      <a:pt x="1612" y="156"/>
                      <a:pt x="1612" y="156"/>
                      <a:pt x="1612" y="156"/>
                    </a:cubicBezTo>
                    <a:cubicBezTo>
                      <a:pt x="1609" y="149"/>
                      <a:pt x="1609" y="149"/>
                      <a:pt x="1609" y="149"/>
                    </a:cubicBezTo>
                    <a:cubicBezTo>
                      <a:pt x="1603" y="153"/>
                      <a:pt x="1601" y="155"/>
                      <a:pt x="1601" y="155"/>
                    </a:cubicBezTo>
                    <a:cubicBezTo>
                      <a:pt x="1600" y="156"/>
                      <a:pt x="1600" y="156"/>
                      <a:pt x="1600" y="156"/>
                    </a:cubicBezTo>
                    <a:cubicBezTo>
                      <a:pt x="1602" y="161"/>
                      <a:pt x="1605" y="155"/>
                      <a:pt x="1607" y="155"/>
                    </a:cubicBezTo>
                    <a:cubicBezTo>
                      <a:pt x="1611" y="156"/>
                      <a:pt x="1611" y="156"/>
                      <a:pt x="1611" y="156"/>
                    </a:cubicBezTo>
                    <a:cubicBezTo>
                      <a:pt x="1609" y="160"/>
                      <a:pt x="1609" y="160"/>
                      <a:pt x="1609" y="160"/>
                    </a:cubicBezTo>
                    <a:cubicBezTo>
                      <a:pt x="1604" y="164"/>
                      <a:pt x="1600" y="168"/>
                      <a:pt x="1598" y="170"/>
                    </a:cubicBezTo>
                    <a:cubicBezTo>
                      <a:pt x="1597" y="170"/>
                      <a:pt x="1597" y="170"/>
                      <a:pt x="1597" y="170"/>
                    </a:cubicBezTo>
                    <a:cubicBezTo>
                      <a:pt x="1596" y="171"/>
                      <a:pt x="1596" y="171"/>
                      <a:pt x="1596" y="171"/>
                    </a:cubicBezTo>
                    <a:cubicBezTo>
                      <a:pt x="1596" y="172"/>
                      <a:pt x="1596" y="172"/>
                      <a:pt x="1595" y="172"/>
                    </a:cubicBezTo>
                    <a:cubicBezTo>
                      <a:pt x="1592" y="172"/>
                      <a:pt x="1592" y="172"/>
                      <a:pt x="1592" y="172"/>
                    </a:cubicBezTo>
                    <a:cubicBezTo>
                      <a:pt x="1591" y="175"/>
                      <a:pt x="1591" y="175"/>
                      <a:pt x="1591" y="175"/>
                    </a:cubicBezTo>
                    <a:cubicBezTo>
                      <a:pt x="1584" y="178"/>
                      <a:pt x="1584" y="178"/>
                      <a:pt x="1584" y="178"/>
                    </a:cubicBezTo>
                    <a:cubicBezTo>
                      <a:pt x="1590" y="181"/>
                      <a:pt x="1579" y="180"/>
                      <a:pt x="1581" y="182"/>
                    </a:cubicBezTo>
                    <a:cubicBezTo>
                      <a:pt x="1584" y="182"/>
                      <a:pt x="1584" y="182"/>
                      <a:pt x="1584" y="182"/>
                    </a:cubicBezTo>
                    <a:cubicBezTo>
                      <a:pt x="1584" y="184"/>
                      <a:pt x="1584" y="184"/>
                      <a:pt x="1584" y="184"/>
                    </a:cubicBezTo>
                    <a:cubicBezTo>
                      <a:pt x="1591" y="187"/>
                      <a:pt x="1591" y="187"/>
                      <a:pt x="1591" y="187"/>
                    </a:cubicBezTo>
                    <a:cubicBezTo>
                      <a:pt x="1590" y="188"/>
                      <a:pt x="1590" y="189"/>
                      <a:pt x="1589" y="188"/>
                    </a:cubicBezTo>
                    <a:cubicBezTo>
                      <a:pt x="1591" y="190"/>
                      <a:pt x="1591" y="190"/>
                      <a:pt x="1591" y="190"/>
                    </a:cubicBezTo>
                    <a:cubicBezTo>
                      <a:pt x="1589" y="200"/>
                      <a:pt x="1591" y="191"/>
                      <a:pt x="1589" y="193"/>
                    </a:cubicBezTo>
                    <a:cubicBezTo>
                      <a:pt x="1587" y="193"/>
                      <a:pt x="1587" y="193"/>
                      <a:pt x="1587" y="193"/>
                    </a:cubicBezTo>
                    <a:cubicBezTo>
                      <a:pt x="1579" y="191"/>
                      <a:pt x="1579" y="191"/>
                      <a:pt x="1579" y="191"/>
                    </a:cubicBezTo>
                    <a:cubicBezTo>
                      <a:pt x="1572" y="192"/>
                      <a:pt x="1572" y="192"/>
                      <a:pt x="1572" y="192"/>
                    </a:cubicBezTo>
                    <a:cubicBezTo>
                      <a:pt x="1575" y="186"/>
                      <a:pt x="1573" y="189"/>
                      <a:pt x="1573" y="190"/>
                    </a:cubicBezTo>
                    <a:cubicBezTo>
                      <a:pt x="1568" y="187"/>
                      <a:pt x="1568" y="187"/>
                      <a:pt x="1568" y="187"/>
                    </a:cubicBezTo>
                    <a:cubicBezTo>
                      <a:pt x="1555" y="194"/>
                      <a:pt x="1569" y="185"/>
                      <a:pt x="1560" y="188"/>
                    </a:cubicBezTo>
                    <a:cubicBezTo>
                      <a:pt x="1556" y="191"/>
                      <a:pt x="1556" y="191"/>
                      <a:pt x="1556" y="191"/>
                    </a:cubicBezTo>
                    <a:cubicBezTo>
                      <a:pt x="1560" y="193"/>
                      <a:pt x="1560" y="193"/>
                      <a:pt x="1560" y="193"/>
                    </a:cubicBezTo>
                    <a:cubicBezTo>
                      <a:pt x="1555" y="192"/>
                      <a:pt x="1550" y="193"/>
                      <a:pt x="1552" y="197"/>
                    </a:cubicBezTo>
                    <a:cubicBezTo>
                      <a:pt x="1556" y="197"/>
                      <a:pt x="1556" y="197"/>
                      <a:pt x="1556" y="197"/>
                    </a:cubicBezTo>
                    <a:cubicBezTo>
                      <a:pt x="1556" y="199"/>
                      <a:pt x="1556" y="199"/>
                      <a:pt x="1556" y="199"/>
                    </a:cubicBezTo>
                    <a:cubicBezTo>
                      <a:pt x="1557" y="198"/>
                      <a:pt x="1557" y="198"/>
                      <a:pt x="1557" y="198"/>
                    </a:cubicBezTo>
                    <a:cubicBezTo>
                      <a:pt x="1565" y="201"/>
                      <a:pt x="1565" y="201"/>
                      <a:pt x="1565" y="201"/>
                    </a:cubicBezTo>
                    <a:cubicBezTo>
                      <a:pt x="1563" y="213"/>
                      <a:pt x="1555" y="208"/>
                      <a:pt x="1554" y="208"/>
                    </a:cubicBezTo>
                    <a:cubicBezTo>
                      <a:pt x="1554" y="207"/>
                      <a:pt x="1554" y="207"/>
                      <a:pt x="1554" y="207"/>
                    </a:cubicBezTo>
                    <a:cubicBezTo>
                      <a:pt x="1554" y="207"/>
                      <a:pt x="1554" y="206"/>
                      <a:pt x="1554" y="206"/>
                    </a:cubicBezTo>
                    <a:cubicBezTo>
                      <a:pt x="1552" y="205"/>
                      <a:pt x="1552" y="205"/>
                      <a:pt x="1552" y="205"/>
                    </a:cubicBezTo>
                    <a:cubicBezTo>
                      <a:pt x="1548" y="204"/>
                      <a:pt x="1548" y="204"/>
                      <a:pt x="1548" y="204"/>
                    </a:cubicBezTo>
                    <a:cubicBezTo>
                      <a:pt x="1549" y="207"/>
                      <a:pt x="1549" y="207"/>
                      <a:pt x="1549" y="207"/>
                    </a:cubicBezTo>
                    <a:cubicBezTo>
                      <a:pt x="1548" y="207"/>
                      <a:pt x="1548" y="207"/>
                      <a:pt x="1548" y="207"/>
                    </a:cubicBezTo>
                    <a:cubicBezTo>
                      <a:pt x="1548" y="212"/>
                      <a:pt x="1548" y="212"/>
                      <a:pt x="1548" y="212"/>
                    </a:cubicBezTo>
                    <a:cubicBezTo>
                      <a:pt x="1545" y="212"/>
                      <a:pt x="1543" y="212"/>
                      <a:pt x="1542" y="212"/>
                    </a:cubicBezTo>
                    <a:cubicBezTo>
                      <a:pt x="1542" y="212"/>
                      <a:pt x="1542" y="211"/>
                      <a:pt x="1542" y="211"/>
                    </a:cubicBezTo>
                    <a:cubicBezTo>
                      <a:pt x="1540" y="212"/>
                      <a:pt x="1540" y="212"/>
                      <a:pt x="1540" y="212"/>
                    </a:cubicBezTo>
                    <a:cubicBezTo>
                      <a:pt x="1538" y="212"/>
                      <a:pt x="1538" y="212"/>
                      <a:pt x="1540" y="212"/>
                    </a:cubicBezTo>
                    <a:cubicBezTo>
                      <a:pt x="1524" y="224"/>
                      <a:pt x="1524" y="224"/>
                      <a:pt x="1524" y="224"/>
                    </a:cubicBezTo>
                    <a:cubicBezTo>
                      <a:pt x="1526" y="226"/>
                      <a:pt x="1526" y="226"/>
                      <a:pt x="1526" y="226"/>
                    </a:cubicBezTo>
                    <a:cubicBezTo>
                      <a:pt x="1524" y="227"/>
                      <a:pt x="1524" y="227"/>
                      <a:pt x="1524" y="227"/>
                    </a:cubicBezTo>
                    <a:cubicBezTo>
                      <a:pt x="1520" y="228"/>
                      <a:pt x="1520" y="228"/>
                      <a:pt x="1520" y="228"/>
                    </a:cubicBezTo>
                    <a:cubicBezTo>
                      <a:pt x="1516" y="233"/>
                      <a:pt x="1516" y="233"/>
                      <a:pt x="1516" y="233"/>
                    </a:cubicBezTo>
                    <a:cubicBezTo>
                      <a:pt x="1508" y="239"/>
                      <a:pt x="1508" y="239"/>
                      <a:pt x="1508" y="239"/>
                    </a:cubicBezTo>
                    <a:cubicBezTo>
                      <a:pt x="1509" y="242"/>
                      <a:pt x="1509" y="242"/>
                      <a:pt x="1509" y="242"/>
                    </a:cubicBezTo>
                    <a:cubicBezTo>
                      <a:pt x="1508" y="242"/>
                      <a:pt x="1508" y="242"/>
                      <a:pt x="1508" y="242"/>
                    </a:cubicBezTo>
                    <a:cubicBezTo>
                      <a:pt x="1501" y="249"/>
                      <a:pt x="1501" y="249"/>
                      <a:pt x="1501" y="249"/>
                    </a:cubicBezTo>
                    <a:cubicBezTo>
                      <a:pt x="1492" y="249"/>
                      <a:pt x="1492" y="249"/>
                      <a:pt x="1492" y="249"/>
                    </a:cubicBezTo>
                    <a:cubicBezTo>
                      <a:pt x="1492" y="250"/>
                      <a:pt x="1494" y="250"/>
                      <a:pt x="1494" y="251"/>
                    </a:cubicBezTo>
                    <a:cubicBezTo>
                      <a:pt x="1492" y="258"/>
                      <a:pt x="1492" y="258"/>
                      <a:pt x="1492" y="258"/>
                    </a:cubicBezTo>
                    <a:cubicBezTo>
                      <a:pt x="1491" y="257"/>
                      <a:pt x="1491" y="257"/>
                      <a:pt x="1491" y="256"/>
                    </a:cubicBezTo>
                    <a:cubicBezTo>
                      <a:pt x="1490" y="256"/>
                      <a:pt x="1490" y="256"/>
                      <a:pt x="1490" y="256"/>
                    </a:cubicBezTo>
                    <a:cubicBezTo>
                      <a:pt x="1490" y="258"/>
                      <a:pt x="1490" y="258"/>
                      <a:pt x="1490" y="258"/>
                    </a:cubicBezTo>
                    <a:cubicBezTo>
                      <a:pt x="1498" y="258"/>
                      <a:pt x="1498" y="258"/>
                      <a:pt x="1498" y="258"/>
                    </a:cubicBezTo>
                    <a:cubicBezTo>
                      <a:pt x="1497" y="258"/>
                      <a:pt x="1497" y="258"/>
                      <a:pt x="1497" y="258"/>
                    </a:cubicBezTo>
                    <a:cubicBezTo>
                      <a:pt x="1501" y="253"/>
                      <a:pt x="1501" y="253"/>
                      <a:pt x="1501" y="253"/>
                    </a:cubicBezTo>
                    <a:cubicBezTo>
                      <a:pt x="1508" y="256"/>
                      <a:pt x="1508" y="256"/>
                      <a:pt x="1508" y="256"/>
                    </a:cubicBezTo>
                    <a:cubicBezTo>
                      <a:pt x="1508" y="259"/>
                      <a:pt x="1508" y="259"/>
                      <a:pt x="1508" y="259"/>
                    </a:cubicBezTo>
                    <a:cubicBezTo>
                      <a:pt x="1508" y="259"/>
                      <a:pt x="1508" y="259"/>
                      <a:pt x="1508" y="259"/>
                    </a:cubicBezTo>
                    <a:cubicBezTo>
                      <a:pt x="1504" y="258"/>
                      <a:pt x="1504" y="258"/>
                      <a:pt x="1504" y="258"/>
                    </a:cubicBezTo>
                    <a:cubicBezTo>
                      <a:pt x="1504" y="259"/>
                      <a:pt x="1504" y="259"/>
                      <a:pt x="1504" y="259"/>
                    </a:cubicBezTo>
                    <a:cubicBezTo>
                      <a:pt x="1506" y="263"/>
                      <a:pt x="1506" y="263"/>
                      <a:pt x="1506" y="263"/>
                    </a:cubicBezTo>
                    <a:cubicBezTo>
                      <a:pt x="1500" y="270"/>
                      <a:pt x="1493" y="269"/>
                      <a:pt x="1492" y="270"/>
                    </a:cubicBezTo>
                    <a:cubicBezTo>
                      <a:pt x="1490" y="274"/>
                      <a:pt x="1490" y="274"/>
                      <a:pt x="1490" y="274"/>
                    </a:cubicBezTo>
                    <a:cubicBezTo>
                      <a:pt x="1492" y="275"/>
                      <a:pt x="1492" y="275"/>
                      <a:pt x="1492" y="275"/>
                    </a:cubicBezTo>
                    <a:cubicBezTo>
                      <a:pt x="1488" y="275"/>
                      <a:pt x="1490" y="278"/>
                      <a:pt x="1487" y="278"/>
                    </a:cubicBezTo>
                    <a:cubicBezTo>
                      <a:pt x="1483" y="273"/>
                      <a:pt x="1483" y="273"/>
                      <a:pt x="1483" y="273"/>
                    </a:cubicBezTo>
                    <a:cubicBezTo>
                      <a:pt x="1477" y="274"/>
                      <a:pt x="1477" y="274"/>
                      <a:pt x="1477" y="274"/>
                    </a:cubicBezTo>
                    <a:cubicBezTo>
                      <a:pt x="1475" y="280"/>
                      <a:pt x="1475" y="271"/>
                      <a:pt x="1471" y="274"/>
                    </a:cubicBezTo>
                    <a:cubicBezTo>
                      <a:pt x="1471" y="272"/>
                      <a:pt x="1470" y="273"/>
                      <a:pt x="1469" y="271"/>
                    </a:cubicBezTo>
                    <a:cubicBezTo>
                      <a:pt x="1475" y="281"/>
                      <a:pt x="1465" y="273"/>
                      <a:pt x="1466" y="278"/>
                    </a:cubicBezTo>
                    <a:cubicBezTo>
                      <a:pt x="1462" y="279"/>
                      <a:pt x="1462" y="279"/>
                      <a:pt x="1462" y="279"/>
                    </a:cubicBezTo>
                    <a:cubicBezTo>
                      <a:pt x="1475" y="281"/>
                      <a:pt x="1464" y="280"/>
                      <a:pt x="1465" y="283"/>
                    </a:cubicBezTo>
                    <a:cubicBezTo>
                      <a:pt x="1469" y="281"/>
                      <a:pt x="1469" y="281"/>
                      <a:pt x="1469" y="281"/>
                    </a:cubicBezTo>
                    <a:cubicBezTo>
                      <a:pt x="1472" y="280"/>
                      <a:pt x="1474" y="279"/>
                      <a:pt x="1475" y="279"/>
                    </a:cubicBezTo>
                    <a:cubicBezTo>
                      <a:pt x="1476" y="279"/>
                      <a:pt x="1475" y="279"/>
                      <a:pt x="1475" y="280"/>
                    </a:cubicBezTo>
                    <a:cubicBezTo>
                      <a:pt x="1479" y="278"/>
                      <a:pt x="1479" y="278"/>
                      <a:pt x="1479" y="278"/>
                    </a:cubicBezTo>
                    <a:cubicBezTo>
                      <a:pt x="1483" y="279"/>
                      <a:pt x="1483" y="279"/>
                      <a:pt x="1483" y="279"/>
                    </a:cubicBezTo>
                    <a:cubicBezTo>
                      <a:pt x="1479" y="282"/>
                      <a:pt x="1479" y="282"/>
                      <a:pt x="1479" y="282"/>
                    </a:cubicBezTo>
                    <a:cubicBezTo>
                      <a:pt x="1480" y="293"/>
                      <a:pt x="1469" y="283"/>
                      <a:pt x="1473" y="291"/>
                    </a:cubicBezTo>
                    <a:cubicBezTo>
                      <a:pt x="1461" y="289"/>
                      <a:pt x="1461" y="289"/>
                      <a:pt x="1461" y="289"/>
                    </a:cubicBezTo>
                    <a:cubicBezTo>
                      <a:pt x="1462" y="290"/>
                      <a:pt x="1460" y="292"/>
                      <a:pt x="1461" y="293"/>
                    </a:cubicBezTo>
                    <a:cubicBezTo>
                      <a:pt x="1465" y="291"/>
                      <a:pt x="1465" y="291"/>
                      <a:pt x="1465" y="291"/>
                    </a:cubicBezTo>
                    <a:cubicBezTo>
                      <a:pt x="1467" y="294"/>
                      <a:pt x="1467" y="294"/>
                      <a:pt x="1467" y="294"/>
                    </a:cubicBezTo>
                    <a:cubicBezTo>
                      <a:pt x="1464" y="301"/>
                      <a:pt x="1464" y="301"/>
                      <a:pt x="1464" y="301"/>
                    </a:cubicBezTo>
                    <a:cubicBezTo>
                      <a:pt x="1457" y="299"/>
                      <a:pt x="1457" y="299"/>
                      <a:pt x="1457" y="299"/>
                    </a:cubicBezTo>
                    <a:cubicBezTo>
                      <a:pt x="1456" y="301"/>
                      <a:pt x="1456" y="301"/>
                      <a:pt x="1456" y="301"/>
                    </a:cubicBezTo>
                    <a:cubicBezTo>
                      <a:pt x="1464" y="300"/>
                      <a:pt x="1457" y="301"/>
                      <a:pt x="1458" y="302"/>
                    </a:cubicBezTo>
                    <a:cubicBezTo>
                      <a:pt x="1456" y="303"/>
                      <a:pt x="1456" y="303"/>
                      <a:pt x="1456" y="303"/>
                    </a:cubicBezTo>
                    <a:cubicBezTo>
                      <a:pt x="1456" y="307"/>
                      <a:pt x="1456" y="307"/>
                      <a:pt x="1456" y="307"/>
                    </a:cubicBezTo>
                    <a:cubicBezTo>
                      <a:pt x="1452" y="309"/>
                      <a:pt x="1452" y="309"/>
                      <a:pt x="1452" y="309"/>
                    </a:cubicBezTo>
                    <a:cubicBezTo>
                      <a:pt x="1453" y="311"/>
                      <a:pt x="1453" y="311"/>
                      <a:pt x="1453" y="311"/>
                    </a:cubicBezTo>
                    <a:cubicBezTo>
                      <a:pt x="1448" y="312"/>
                      <a:pt x="1448" y="312"/>
                      <a:pt x="1448" y="312"/>
                    </a:cubicBezTo>
                    <a:cubicBezTo>
                      <a:pt x="1448" y="313"/>
                      <a:pt x="1449" y="314"/>
                      <a:pt x="1449" y="314"/>
                    </a:cubicBezTo>
                    <a:cubicBezTo>
                      <a:pt x="1448" y="316"/>
                      <a:pt x="1448" y="316"/>
                      <a:pt x="1448" y="316"/>
                    </a:cubicBezTo>
                    <a:cubicBezTo>
                      <a:pt x="1439" y="313"/>
                      <a:pt x="1439" y="313"/>
                      <a:pt x="1439" y="313"/>
                    </a:cubicBezTo>
                    <a:cubicBezTo>
                      <a:pt x="1440" y="311"/>
                      <a:pt x="1440" y="311"/>
                      <a:pt x="1440" y="311"/>
                    </a:cubicBezTo>
                    <a:cubicBezTo>
                      <a:pt x="1437" y="311"/>
                      <a:pt x="1437" y="311"/>
                      <a:pt x="1437" y="311"/>
                    </a:cubicBezTo>
                    <a:cubicBezTo>
                      <a:pt x="1439" y="309"/>
                      <a:pt x="1440" y="309"/>
                      <a:pt x="1440" y="308"/>
                    </a:cubicBezTo>
                    <a:cubicBezTo>
                      <a:pt x="1444" y="308"/>
                      <a:pt x="1444" y="308"/>
                      <a:pt x="1444" y="308"/>
                    </a:cubicBezTo>
                    <a:cubicBezTo>
                      <a:pt x="1444" y="307"/>
                      <a:pt x="1444" y="307"/>
                      <a:pt x="1444" y="307"/>
                    </a:cubicBezTo>
                    <a:cubicBezTo>
                      <a:pt x="1443" y="306"/>
                      <a:pt x="1441" y="305"/>
                      <a:pt x="1440" y="306"/>
                    </a:cubicBezTo>
                    <a:cubicBezTo>
                      <a:pt x="1442" y="303"/>
                      <a:pt x="1442" y="303"/>
                      <a:pt x="1442" y="303"/>
                    </a:cubicBezTo>
                    <a:cubicBezTo>
                      <a:pt x="1439" y="303"/>
                      <a:pt x="1439" y="303"/>
                      <a:pt x="1439" y="303"/>
                    </a:cubicBezTo>
                    <a:cubicBezTo>
                      <a:pt x="1437" y="303"/>
                      <a:pt x="1437" y="303"/>
                      <a:pt x="1437" y="303"/>
                    </a:cubicBezTo>
                    <a:cubicBezTo>
                      <a:pt x="1435" y="301"/>
                      <a:pt x="1435" y="301"/>
                      <a:pt x="1435" y="301"/>
                    </a:cubicBezTo>
                    <a:cubicBezTo>
                      <a:pt x="1434" y="300"/>
                      <a:pt x="1439" y="295"/>
                      <a:pt x="1433" y="298"/>
                    </a:cubicBezTo>
                    <a:cubicBezTo>
                      <a:pt x="1439" y="307"/>
                      <a:pt x="1427" y="302"/>
                      <a:pt x="1431" y="306"/>
                    </a:cubicBezTo>
                    <a:cubicBezTo>
                      <a:pt x="1422" y="313"/>
                      <a:pt x="1422" y="313"/>
                      <a:pt x="1422" y="313"/>
                    </a:cubicBezTo>
                    <a:cubicBezTo>
                      <a:pt x="1420" y="319"/>
                      <a:pt x="1420" y="319"/>
                      <a:pt x="1420" y="319"/>
                    </a:cubicBezTo>
                    <a:cubicBezTo>
                      <a:pt x="1422" y="322"/>
                      <a:pt x="1422" y="322"/>
                      <a:pt x="1422" y="322"/>
                    </a:cubicBezTo>
                    <a:cubicBezTo>
                      <a:pt x="1424" y="316"/>
                      <a:pt x="1424" y="316"/>
                      <a:pt x="1424" y="316"/>
                    </a:cubicBezTo>
                    <a:cubicBezTo>
                      <a:pt x="1427" y="315"/>
                      <a:pt x="1427" y="315"/>
                      <a:pt x="1427" y="315"/>
                    </a:cubicBezTo>
                    <a:cubicBezTo>
                      <a:pt x="1430" y="311"/>
                      <a:pt x="1430" y="311"/>
                      <a:pt x="1430" y="311"/>
                    </a:cubicBezTo>
                    <a:cubicBezTo>
                      <a:pt x="1436" y="311"/>
                      <a:pt x="1436" y="311"/>
                      <a:pt x="1436" y="311"/>
                    </a:cubicBezTo>
                    <a:cubicBezTo>
                      <a:pt x="1443" y="317"/>
                      <a:pt x="1443" y="317"/>
                      <a:pt x="1443" y="317"/>
                    </a:cubicBezTo>
                    <a:cubicBezTo>
                      <a:pt x="1442" y="318"/>
                      <a:pt x="1442" y="318"/>
                      <a:pt x="1442" y="318"/>
                    </a:cubicBezTo>
                    <a:cubicBezTo>
                      <a:pt x="1438" y="321"/>
                      <a:pt x="1438" y="321"/>
                      <a:pt x="1438" y="321"/>
                    </a:cubicBezTo>
                    <a:cubicBezTo>
                      <a:pt x="1438" y="316"/>
                      <a:pt x="1438" y="316"/>
                      <a:pt x="1438" y="316"/>
                    </a:cubicBezTo>
                    <a:cubicBezTo>
                      <a:pt x="1435" y="316"/>
                      <a:pt x="1435" y="316"/>
                      <a:pt x="1435" y="316"/>
                    </a:cubicBezTo>
                    <a:cubicBezTo>
                      <a:pt x="1438" y="317"/>
                      <a:pt x="1436" y="318"/>
                      <a:pt x="1435" y="319"/>
                    </a:cubicBezTo>
                    <a:cubicBezTo>
                      <a:pt x="1434" y="326"/>
                      <a:pt x="1434" y="326"/>
                      <a:pt x="1434" y="326"/>
                    </a:cubicBezTo>
                    <a:cubicBezTo>
                      <a:pt x="1432" y="325"/>
                      <a:pt x="1430" y="324"/>
                      <a:pt x="1429" y="323"/>
                    </a:cubicBezTo>
                    <a:cubicBezTo>
                      <a:pt x="1427" y="326"/>
                      <a:pt x="1425" y="327"/>
                      <a:pt x="1424" y="328"/>
                    </a:cubicBezTo>
                    <a:cubicBezTo>
                      <a:pt x="1428" y="329"/>
                      <a:pt x="1428" y="329"/>
                      <a:pt x="1428" y="329"/>
                    </a:cubicBezTo>
                    <a:cubicBezTo>
                      <a:pt x="1423" y="332"/>
                      <a:pt x="1431" y="333"/>
                      <a:pt x="1426" y="333"/>
                    </a:cubicBezTo>
                    <a:cubicBezTo>
                      <a:pt x="1423" y="335"/>
                      <a:pt x="1419" y="340"/>
                      <a:pt x="1417" y="339"/>
                    </a:cubicBezTo>
                    <a:cubicBezTo>
                      <a:pt x="1418" y="343"/>
                      <a:pt x="1418" y="343"/>
                      <a:pt x="1418" y="343"/>
                    </a:cubicBezTo>
                    <a:cubicBezTo>
                      <a:pt x="1415" y="343"/>
                      <a:pt x="1416" y="346"/>
                      <a:pt x="1413" y="346"/>
                    </a:cubicBezTo>
                    <a:cubicBezTo>
                      <a:pt x="1410" y="349"/>
                      <a:pt x="1410" y="349"/>
                      <a:pt x="1410" y="349"/>
                    </a:cubicBezTo>
                    <a:cubicBezTo>
                      <a:pt x="1404" y="344"/>
                      <a:pt x="1404" y="344"/>
                      <a:pt x="1404" y="344"/>
                    </a:cubicBezTo>
                    <a:cubicBezTo>
                      <a:pt x="1399" y="345"/>
                      <a:pt x="1399" y="345"/>
                      <a:pt x="1399" y="345"/>
                    </a:cubicBezTo>
                    <a:cubicBezTo>
                      <a:pt x="1396" y="349"/>
                      <a:pt x="1394" y="352"/>
                      <a:pt x="1393" y="354"/>
                    </a:cubicBezTo>
                    <a:cubicBezTo>
                      <a:pt x="1390" y="351"/>
                      <a:pt x="1390" y="351"/>
                      <a:pt x="1390" y="351"/>
                    </a:cubicBezTo>
                    <a:cubicBezTo>
                      <a:pt x="1393" y="350"/>
                      <a:pt x="1393" y="350"/>
                      <a:pt x="1393" y="350"/>
                    </a:cubicBezTo>
                    <a:cubicBezTo>
                      <a:pt x="1394" y="344"/>
                      <a:pt x="1394" y="344"/>
                      <a:pt x="1394" y="344"/>
                    </a:cubicBezTo>
                    <a:cubicBezTo>
                      <a:pt x="1396" y="346"/>
                      <a:pt x="1396" y="343"/>
                      <a:pt x="1397" y="344"/>
                    </a:cubicBezTo>
                    <a:cubicBezTo>
                      <a:pt x="1398" y="336"/>
                      <a:pt x="1400" y="338"/>
                      <a:pt x="1403" y="339"/>
                    </a:cubicBezTo>
                    <a:cubicBezTo>
                      <a:pt x="1404" y="325"/>
                      <a:pt x="1407" y="333"/>
                      <a:pt x="1408" y="334"/>
                    </a:cubicBezTo>
                    <a:cubicBezTo>
                      <a:pt x="1412" y="328"/>
                      <a:pt x="1412" y="328"/>
                      <a:pt x="1412" y="328"/>
                    </a:cubicBezTo>
                    <a:cubicBezTo>
                      <a:pt x="1410" y="326"/>
                      <a:pt x="1410" y="326"/>
                      <a:pt x="1410" y="326"/>
                    </a:cubicBezTo>
                    <a:cubicBezTo>
                      <a:pt x="1408" y="325"/>
                      <a:pt x="1408" y="325"/>
                      <a:pt x="1408" y="325"/>
                    </a:cubicBezTo>
                    <a:cubicBezTo>
                      <a:pt x="1408" y="328"/>
                      <a:pt x="1408" y="328"/>
                      <a:pt x="1408" y="328"/>
                    </a:cubicBezTo>
                    <a:cubicBezTo>
                      <a:pt x="1401" y="333"/>
                      <a:pt x="1401" y="333"/>
                      <a:pt x="1401" y="333"/>
                    </a:cubicBezTo>
                    <a:cubicBezTo>
                      <a:pt x="1397" y="333"/>
                      <a:pt x="1397" y="333"/>
                      <a:pt x="1397" y="333"/>
                    </a:cubicBezTo>
                    <a:cubicBezTo>
                      <a:pt x="1397" y="336"/>
                      <a:pt x="1397" y="336"/>
                      <a:pt x="1397" y="336"/>
                    </a:cubicBezTo>
                    <a:cubicBezTo>
                      <a:pt x="1390" y="343"/>
                      <a:pt x="1390" y="343"/>
                      <a:pt x="1390" y="343"/>
                    </a:cubicBezTo>
                    <a:cubicBezTo>
                      <a:pt x="1385" y="343"/>
                      <a:pt x="1385" y="343"/>
                      <a:pt x="1385" y="343"/>
                    </a:cubicBezTo>
                    <a:cubicBezTo>
                      <a:pt x="1385" y="337"/>
                      <a:pt x="1385" y="337"/>
                      <a:pt x="1385" y="337"/>
                    </a:cubicBezTo>
                    <a:cubicBezTo>
                      <a:pt x="1388" y="335"/>
                      <a:pt x="1388" y="335"/>
                      <a:pt x="1388" y="335"/>
                    </a:cubicBezTo>
                    <a:cubicBezTo>
                      <a:pt x="1387" y="329"/>
                      <a:pt x="1396" y="328"/>
                      <a:pt x="1401" y="325"/>
                    </a:cubicBezTo>
                    <a:cubicBezTo>
                      <a:pt x="1405" y="318"/>
                      <a:pt x="1405" y="318"/>
                      <a:pt x="1405" y="318"/>
                    </a:cubicBezTo>
                    <a:cubicBezTo>
                      <a:pt x="1412" y="315"/>
                      <a:pt x="1412" y="315"/>
                      <a:pt x="1412" y="315"/>
                    </a:cubicBezTo>
                    <a:cubicBezTo>
                      <a:pt x="1415" y="316"/>
                      <a:pt x="1415" y="316"/>
                      <a:pt x="1415" y="316"/>
                    </a:cubicBezTo>
                    <a:cubicBezTo>
                      <a:pt x="1418" y="313"/>
                      <a:pt x="1418" y="313"/>
                      <a:pt x="1418" y="313"/>
                    </a:cubicBezTo>
                    <a:cubicBezTo>
                      <a:pt x="1416" y="308"/>
                      <a:pt x="1416" y="308"/>
                      <a:pt x="1416" y="308"/>
                    </a:cubicBezTo>
                    <a:cubicBezTo>
                      <a:pt x="1423" y="301"/>
                      <a:pt x="1423" y="301"/>
                      <a:pt x="1423" y="301"/>
                    </a:cubicBezTo>
                    <a:cubicBezTo>
                      <a:pt x="1424" y="297"/>
                      <a:pt x="1431" y="294"/>
                      <a:pt x="1436" y="292"/>
                    </a:cubicBezTo>
                    <a:cubicBezTo>
                      <a:pt x="1441" y="288"/>
                      <a:pt x="1441" y="288"/>
                      <a:pt x="1441" y="288"/>
                    </a:cubicBezTo>
                    <a:cubicBezTo>
                      <a:pt x="1445" y="288"/>
                      <a:pt x="1445" y="288"/>
                      <a:pt x="1445" y="288"/>
                    </a:cubicBezTo>
                    <a:cubicBezTo>
                      <a:pt x="1442" y="281"/>
                      <a:pt x="1451" y="286"/>
                      <a:pt x="1451" y="281"/>
                    </a:cubicBezTo>
                    <a:cubicBezTo>
                      <a:pt x="1452" y="276"/>
                      <a:pt x="1452" y="276"/>
                      <a:pt x="1452" y="276"/>
                    </a:cubicBezTo>
                    <a:cubicBezTo>
                      <a:pt x="1457" y="276"/>
                      <a:pt x="1457" y="276"/>
                      <a:pt x="1457" y="276"/>
                    </a:cubicBezTo>
                    <a:cubicBezTo>
                      <a:pt x="1454" y="273"/>
                      <a:pt x="1454" y="273"/>
                      <a:pt x="1454" y="273"/>
                    </a:cubicBezTo>
                    <a:cubicBezTo>
                      <a:pt x="1458" y="271"/>
                      <a:pt x="1458" y="271"/>
                      <a:pt x="1458" y="271"/>
                    </a:cubicBezTo>
                    <a:cubicBezTo>
                      <a:pt x="1457" y="265"/>
                      <a:pt x="1465" y="264"/>
                      <a:pt x="1469" y="262"/>
                    </a:cubicBezTo>
                    <a:cubicBezTo>
                      <a:pt x="1479" y="246"/>
                      <a:pt x="1475" y="261"/>
                      <a:pt x="1479" y="253"/>
                    </a:cubicBezTo>
                    <a:cubicBezTo>
                      <a:pt x="1477" y="253"/>
                      <a:pt x="1476" y="253"/>
                      <a:pt x="1476" y="253"/>
                    </a:cubicBezTo>
                    <a:cubicBezTo>
                      <a:pt x="1476" y="253"/>
                      <a:pt x="1477" y="253"/>
                      <a:pt x="1477" y="252"/>
                    </a:cubicBezTo>
                    <a:cubicBezTo>
                      <a:pt x="1483" y="251"/>
                      <a:pt x="1483" y="251"/>
                      <a:pt x="1483" y="251"/>
                    </a:cubicBezTo>
                    <a:cubicBezTo>
                      <a:pt x="1485" y="245"/>
                      <a:pt x="1485" y="245"/>
                      <a:pt x="1485" y="245"/>
                    </a:cubicBezTo>
                    <a:cubicBezTo>
                      <a:pt x="1487" y="246"/>
                      <a:pt x="1487" y="246"/>
                      <a:pt x="1487" y="246"/>
                    </a:cubicBezTo>
                    <a:cubicBezTo>
                      <a:pt x="1486" y="244"/>
                      <a:pt x="1489" y="241"/>
                      <a:pt x="1493" y="242"/>
                    </a:cubicBezTo>
                    <a:cubicBezTo>
                      <a:pt x="1490" y="241"/>
                      <a:pt x="1490" y="241"/>
                      <a:pt x="1490" y="241"/>
                    </a:cubicBezTo>
                    <a:cubicBezTo>
                      <a:pt x="1492" y="239"/>
                      <a:pt x="1492" y="239"/>
                      <a:pt x="1492" y="239"/>
                    </a:cubicBezTo>
                    <a:cubicBezTo>
                      <a:pt x="1488" y="235"/>
                      <a:pt x="1488" y="235"/>
                      <a:pt x="1488" y="235"/>
                    </a:cubicBezTo>
                    <a:cubicBezTo>
                      <a:pt x="1489" y="233"/>
                      <a:pt x="1489" y="233"/>
                      <a:pt x="1489" y="233"/>
                    </a:cubicBezTo>
                    <a:cubicBezTo>
                      <a:pt x="1491" y="234"/>
                      <a:pt x="1491" y="234"/>
                      <a:pt x="1491" y="234"/>
                    </a:cubicBezTo>
                    <a:cubicBezTo>
                      <a:pt x="1489" y="233"/>
                      <a:pt x="1489" y="233"/>
                      <a:pt x="1489" y="233"/>
                    </a:cubicBezTo>
                    <a:cubicBezTo>
                      <a:pt x="1492" y="231"/>
                      <a:pt x="1492" y="231"/>
                      <a:pt x="1492" y="231"/>
                    </a:cubicBezTo>
                    <a:cubicBezTo>
                      <a:pt x="1493" y="233"/>
                      <a:pt x="1494" y="230"/>
                      <a:pt x="1495" y="231"/>
                    </a:cubicBezTo>
                    <a:cubicBezTo>
                      <a:pt x="1490" y="248"/>
                      <a:pt x="1496" y="233"/>
                      <a:pt x="1497" y="237"/>
                    </a:cubicBezTo>
                    <a:cubicBezTo>
                      <a:pt x="1499" y="233"/>
                      <a:pt x="1499" y="233"/>
                      <a:pt x="1499" y="233"/>
                    </a:cubicBezTo>
                    <a:cubicBezTo>
                      <a:pt x="1503" y="232"/>
                      <a:pt x="1503" y="232"/>
                      <a:pt x="1503" y="232"/>
                    </a:cubicBezTo>
                    <a:cubicBezTo>
                      <a:pt x="1508" y="226"/>
                      <a:pt x="1508" y="226"/>
                      <a:pt x="1508" y="226"/>
                    </a:cubicBezTo>
                    <a:cubicBezTo>
                      <a:pt x="1513" y="224"/>
                      <a:pt x="1513" y="224"/>
                      <a:pt x="1513" y="224"/>
                    </a:cubicBezTo>
                    <a:cubicBezTo>
                      <a:pt x="1514" y="219"/>
                      <a:pt x="1514" y="219"/>
                      <a:pt x="1514" y="219"/>
                    </a:cubicBezTo>
                    <a:cubicBezTo>
                      <a:pt x="1525" y="213"/>
                      <a:pt x="1525" y="213"/>
                      <a:pt x="1525" y="213"/>
                    </a:cubicBezTo>
                    <a:cubicBezTo>
                      <a:pt x="1524" y="209"/>
                      <a:pt x="1524" y="209"/>
                      <a:pt x="1524" y="209"/>
                    </a:cubicBezTo>
                    <a:cubicBezTo>
                      <a:pt x="1528" y="206"/>
                      <a:pt x="1528" y="206"/>
                      <a:pt x="1528" y="206"/>
                    </a:cubicBezTo>
                    <a:cubicBezTo>
                      <a:pt x="1536" y="208"/>
                      <a:pt x="1536" y="208"/>
                      <a:pt x="1536" y="208"/>
                    </a:cubicBezTo>
                    <a:cubicBezTo>
                      <a:pt x="1548" y="197"/>
                      <a:pt x="1548" y="197"/>
                      <a:pt x="1548" y="197"/>
                    </a:cubicBezTo>
                    <a:cubicBezTo>
                      <a:pt x="1551" y="189"/>
                      <a:pt x="1551" y="189"/>
                      <a:pt x="1551" y="189"/>
                    </a:cubicBezTo>
                    <a:cubicBezTo>
                      <a:pt x="1554" y="189"/>
                      <a:pt x="1558" y="185"/>
                      <a:pt x="1561" y="186"/>
                    </a:cubicBezTo>
                    <a:cubicBezTo>
                      <a:pt x="1568" y="178"/>
                      <a:pt x="1568" y="178"/>
                      <a:pt x="1568" y="178"/>
                    </a:cubicBezTo>
                    <a:cubicBezTo>
                      <a:pt x="1569" y="174"/>
                      <a:pt x="1569" y="174"/>
                      <a:pt x="1569" y="174"/>
                    </a:cubicBezTo>
                    <a:cubicBezTo>
                      <a:pt x="1564" y="172"/>
                      <a:pt x="1564" y="172"/>
                      <a:pt x="1564" y="172"/>
                    </a:cubicBezTo>
                    <a:cubicBezTo>
                      <a:pt x="1567" y="169"/>
                      <a:pt x="1567" y="169"/>
                      <a:pt x="1567" y="169"/>
                    </a:cubicBezTo>
                    <a:cubicBezTo>
                      <a:pt x="1568" y="171"/>
                      <a:pt x="1568" y="171"/>
                      <a:pt x="1568" y="171"/>
                    </a:cubicBezTo>
                    <a:cubicBezTo>
                      <a:pt x="1575" y="169"/>
                      <a:pt x="1575" y="169"/>
                      <a:pt x="1575" y="169"/>
                    </a:cubicBezTo>
                    <a:cubicBezTo>
                      <a:pt x="1573" y="168"/>
                      <a:pt x="1573" y="168"/>
                      <a:pt x="1573" y="168"/>
                    </a:cubicBezTo>
                    <a:cubicBezTo>
                      <a:pt x="1575" y="166"/>
                      <a:pt x="1575" y="166"/>
                      <a:pt x="1575" y="166"/>
                    </a:cubicBezTo>
                    <a:cubicBezTo>
                      <a:pt x="1576" y="166"/>
                      <a:pt x="1577" y="166"/>
                      <a:pt x="1577" y="165"/>
                    </a:cubicBezTo>
                    <a:cubicBezTo>
                      <a:pt x="1577" y="163"/>
                      <a:pt x="1582" y="160"/>
                      <a:pt x="1585" y="161"/>
                    </a:cubicBezTo>
                    <a:cubicBezTo>
                      <a:pt x="1589" y="152"/>
                      <a:pt x="1589" y="152"/>
                      <a:pt x="1589" y="152"/>
                    </a:cubicBezTo>
                    <a:cubicBezTo>
                      <a:pt x="1590" y="148"/>
                      <a:pt x="1593" y="155"/>
                      <a:pt x="1595" y="151"/>
                    </a:cubicBezTo>
                    <a:cubicBezTo>
                      <a:pt x="1596" y="147"/>
                      <a:pt x="1596" y="147"/>
                      <a:pt x="1596" y="147"/>
                    </a:cubicBezTo>
                    <a:cubicBezTo>
                      <a:pt x="1598" y="147"/>
                      <a:pt x="1598" y="147"/>
                      <a:pt x="1598" y="147"/>
                    </a:cubicBezTo>
                    <a:cubicBezTo>
                      <a:pt x="1602" y="140"/>
                      <a:pt x="1602" y="140"/>
                      <a:pt x="1602" y="140"/>
                    </a:cubicBezTo>
                    <a:cubicBezTo>
                      <a:pt x="1607" y="139"/>
                      <a:pt x="1607" y="139"/>
                      <a:pt x="1607" y="139"/>
                    </a:cubicBezTo>
                    <a:cubicBezTo>
                      <a:pt x="1609" y="136"/>
                      <a:pt x="1609" y="136"/>
                      <a:pt x="1609" y="136"/>
                    </a:cubicBezTo>
                    <a:cubicBezTo>
                      <a:pt x="1605" y="136"/>
                      <a:pt x="1605" y="136"/>
                      <a:pt x="1605" y="136"/>
                    </a:cubicBezTo>
                    <a:cubicBezTo>
                      <a:pt x="1605" y="136"/>
                      <a:pt x="1605" y="136"/>
                      <a:pt x="1605" y="136"/>
                    </a:cubicBezTo>
                    <a:cubicBezTo>
                      <a:pt x="1608" y="128"/>
                      <a:pt x="1608" y="128"/>
                      <a:pt x="1608" y="128"/>
                    </a:cubicBezTo>
                    <a:cubicBezTo>
                      <a:pt x="1613" y="130"/>
                      <a:pt x="1613" y="130"/>
                      <a:pt x="1613" y="130"/>
                    </a:cubicBezTo>
                    <a:cubicBezTo>
                      <a:pt x="1615" y="126"/>
                      <a:pt x="1618" y="128"/>
                      <a:pt x="1620" y="126"/>
                    </a:cubicBezTo>
                    <a:cubicBezTo>
                      <a:pt x="1623" y="123"/>
                      <a:pt x="1623" y="123"/>
                      <a:pt x="1623" y="123"/>
                    </a:cubicBezTo>
                    <a:cubicBezTo>
                      <a:pt x="1623" y="122"/>
                      <a:pt x="1623" y="122"/>
                      <a:pt x="1623" y="122"/>
                    </a:cubicBezTo>
                    <a:cubicBezTo>
                      <a:pt x="1627" y="119"/>
                      <a:pt x="1627" y="119"/>
                      <a:pt x="1627" y="119"/>
                    </a:cubicBezTo>
                    <a:cubicBezTo>
                      <a:pt x="1637" y="107"/>
                      <a:pt x="1637" y="107"/>
                      <a:pt x="1637" y="107"/>
                    </a:cubicBezTo>
                    <a:cubicBezTo>
                      <a:pt x="1639" y="101"/>
                      <a:pt x="1639" y="101"/>
                      <a:pt x="1639" y="101"/>
                    </a:cubicBezTo>
                    <a:cubicBezTo>
                      <a:pt x="1644" y="99"/>
                      <a:pt x="1644" y="99"/>
                      <a:pt x="1644" y="99"/>
                    </a:cubicBezTo>
                    <a:cubicBezTo>
                      <a:pt x="1647" y="95"/>
                      <a:pt x="1647" y="95"/>
                      <a:pt x="1647" y="95"/>
                    </a:cubicBezTo>
                    <a:cubicBezTo>
                      <a:pt x="1646" y="94"/>
                      <a:pt x="1646" y="94"/>
                      <a:pt x="1646" y="94"/>
                    </a:cubicBezTo>
                    <a:cubicBezTo>
                      <a:pt x="1648" y="93"/>
                      <a:pt x="1649" y="92"/>
                      <a:pt x="1650" y="92"/>
                    </a:cubicBezTo>
                    <a:cubicBezTo>
                      <a:pt x="1650" y="92"/>
                      <a:pt x="1651" y="92"/>
                      <a:pt x="1651" y="92"/>
                    </a:cubicBezTo>
                    <a:cubicBezTo>
                      <a:pt x="1651" y="92"/>
                      <a:pt x="1651" y="91"/>
                      <a:pt x="1651" y="91"/>
                    </a:cubicBezTo>
                    <a:cubicBezTo>
                      <a:pt x="1654" y="90"/>
                      <a:pt x="1653" y="90"/>
                      <a:pt x="1652" y="90"/>
                    </a:cubicBezTo>
                    <a:cubicBezTo>
                      <a:pt x="1654" y="86"/>
                      <a:pt x="1654" y="92"/>
                      <a:pt x="1658" y="90"/>
                    </a:cubicBezTo>
                    <a:cubicBezTo>
                      <a:pt x="1661" y="83"/>
                      <a:pt x="1661" y="83"/>
                      <a:pt x="1661" y="83"/>
                    </a:cubicBezTo>
                    <a:cubicBezTo>
                      <a:pt x="1664" y="83"/>
                      <a:pt x="1664" y="83"/>
                      <a:pt x="1664" y="83"/>
                    </a:cubicBezTo>
                    <a:cubicBezTo>
                      <a:pt x="1668" y="77"/>
                      <a:pt x="1668" y="77"/>
                      <a:pt x="1668" y="77"/>
                    </a:cubicBezTo>
                    <a:cubicBezTo>
                      <a:pt x="1665" y="72"/>
                      <a:pt x="1665" y="72"/>
                      <a:pt x="1665" y="72"/>
                    </a:cubicBezTo>
                    <a:cubicBezTo>
                      <a:pt x="1666" y="69"/>
                      <a:pt x="1666" y="69"/>
                      <a:pt x="1666" y="69"/>
                    </a:cubicBezTo>
                    <a:cubicBezTo>
                      <a:pt x="1671" y="68"/>
                      <a:pt x="1671" y="68"/>
                      <a:pt x="1671" y="68"/>
                    </a:cubicBezTo>
                    <a:cubicBezTo>
                      <a:pt x="1673" y="74"/>
                      <a:pt x="1673" y="74"/>
                      <a:pt x="1673" y="74"/>
                    </a:cubicBezTo>
                    <a:cubicBezTo>
                      <a:pt x="1680" y="65"/>
                      <a:pt x="1680" y="65"/>
                      <a:pt x="1680" y="65"/>
                    </a:cubicBezTo>
                    <a:cubicBezTo>
                      <a:pt x="1686" y="61"/>
                      <a:pt x="1686" y="61"/>
                      <a:pt x="1686" y="61"/>
                    </a:cubicBezTo>
                    <a:cubicBezTo>
                      <a:pt x="1690" y="53"/>
                      <a:pt x="1690" y="53"/>
                      <a:pt x="1690" y="53"/>
                    </a:cubicBezTo>
                    <a:cubicBezTo>
                      <a:pt x="1691" y="54"/>
                      <a:pt x="1691" y="54"/>
                      <a:pt x="1691" y="54"/>
                    </a:cubicBezTo>
                    <a:cubicBezTo>
                      <a:pt x="1693" y="54"/>
                      <a:pt x="1693" y="54"/>
                      <a:pt x="1693" y="54"/>
                    </a:cubicBezTo>
                    <a:cubicBezTo>
                      <a:pt x="1701" y="45"/>
                      <a:pt x="1701" y="45"/>
                      <a:pt x="1701" y="45"/>
                    </a:cubicBezTo>
                    <a:cubicBezTo>
                      <a:pt x="1698" y="47"/>
                      <a:pt x="1698" y="47"/>
                      <a:pt x="1698" y="47"/>
                    </a:cubicBezTo>
                    <a:cubicBezTo>
                      <a:pt x="1697" y="46"/>
                      <a:pt x="1697" y="46"/>
                      <a:pt x="1697" y="46"/>
                    </a:cubicBezTo>
                    <a:cubicBezTo>
                      <a:pt x="1698" y="44"/>
                      <a:pt x="1698" y="44"/>
                      <a:pt x="1698" y="44"/>
                    </a:cubicBezTo>
                    <a:cubicBezTo>
                      <a:pt x="1700" y="41"/>
                      <a:pt x="1700" y="41"/>
                      <a:pt x="1700" y="41"/>
                    </a:cubicBezTo>
                    <a:cubicBezTo>
                      <a:pt x="1703" y="52"/>
                      <a:pt x="1704" y="41"/>
                      <a:pt x="1708" y="44"/>
                    </a:cubicBezTo>
                    <a:cubicBezTo>
                      <a:pt x="1717" y="35"/>
                      <a:pt x="1717" y="35"/>
                      <a:pt x="1717" y="35"/>
                    </a:cubicBezTo>
                    <a:cubicBezTo>
                      <a:pt x="1727" y="34"/>
                      <a:pt x="1727" y="34"/>
                      <a:pt x="1727" y="34"/>
                    </a:cubicBezTo>
                    <a:cubicBezTo>
                      <a:pt x="1728" y="32"/>
                      <a:pt x="1728" y="32"/>
                      <a:pt x="1728" y="32"/>
                    </a:cubicBezTo>
                    <a:cubicBezTo>
                      <a:pt x="1722" y="28"/>
                      <a:pt x="1729" y="31"/>
                      <a:pt x="1728" y="28"/>
                    </a:cubicBezTo>
                    <a:cubicBezTo>
                      <a:pt x="1731" y="28"/>
                      <a:pt x="1731" y="28"/>
                      <a:pt x="1731" y="28"/>
                    </a:cubicBezTo>
                    <a:cubicBezTo>
                      <a:pt x="1737" y="23"/>
                      <a:pt x="1737" y="23"/>
                      <a:pt x="1737" y="23"/>
                    </a:cubicBezTo>
                    <a:cubicBezTo>
                      <a:pt x="1743" y="20"/>
                      <a:pt x="1743" y="20"/>
                      <a:pt x="1743" y="20"/>
                    </a:cubicBezTo>
                    <a:cubicBezTo>
                      <a:pt x="1742" y="19"/>
                      <a:pt x="1742" y="19"/>
                      <a:pt x="1742" y="19"/>
                    </a:cubicBezTo>
                    <a:cubicBezTo>
                      <a:pt x="1736" y="22"/>
                      <a:pt x="1732" y="24"/>
                      <a:pt x="1729" y="25"/>
                    </a:cubicBezTo>
                    <a:cubicBezTo>
                      <a:pt x="1729" y="25"/>
                      <a:pt x="1729" y="25"/>
                      <a:pt x="1729" y="25"/>
                    </a:cubicBezTo>
                    <a:cubicBezTo>
                      <a:pt x="1729" y="25"/>
                      <a:pt x="1729" y="25"/>
                      <a:pt x="1729" y="25"/>
                    </a:cubicBezTo>
                    <a:cubicBezTo>
                      <a:pt x="1726" y="26"/>
                      <a:pt x="1724" y="27"/>
                      <a:pt x="1723" y="28"/>
                    </a:cubicBezTo>
                    <a:cubicBezTo>
                      <a:pt x="1719" y="25"/>
                      <a:pt x="1719" y="25"/>
                      <a:pt x="1719" y="25"/>
                    </a:cubicBezTo>
                    <a:cubicBezTo>
                      <a:pt x="1721" y="23"/>
                      <a:pt x="1721" y="23"/>
                      <a:pt x="1721" y="23"/>
                    </a:cubicBezTo>
                    <a:cubicBezTo>
                      <a:pt x="1723" y="19"/>
                      <a:pt x="1723" y="19"/>
                      <a:pt x="1723" y="19"/>
                    </a:cubicBezTo>
                    <a:cubicBezTo>
                      <a:pt x="1722" y="19"/>
                      <a:pt x="1720" y="19"/>
                      <a:pt x="1719" y="19"/>
                    </a:cubicBezTo>
                    <a:cubicBezTo>
                      <a:pt x="1720" y="24"/>
                      <a:pt x="1718" y="23"/>
                      <a:pt x="1721" y="23"/>
                    </a:cubicBezTo>
                    <a:cubicBezTo>
                      <a:pt x="1719" y="24"/>
                      <a:pt x="1719" y="24"/>
                      <a:pt x="1719" y="24"/>
                    </a:cubicBezTo>
                    <a:cubicBezTo>
                      <a:pt x="1717" y="24"/>
                      <a:pt x="1717" y="24"/>
                      <a:pt x="1717" y="24"/>
                    </a:cubicBezTo>
                    <a:cubicBezTo>
                      <a:pt x="1716" y="23"/>
                      <a:pt x="1716" y="23"/>
                      <a:pt x="1716" y="23"/>
                    </a:cubicBezTo>
                    <a:cubicBezTo>
                      <a:pt x="1719" y="19"/>
                      <a:pt x="1720" y="16"/>
                      <a:pt x="1721" y="15"/>
                    </a:cubicBezTo>
                    <a:cubicBezTo>
                      <a:pt x="1725" y="13"/>
                      <a:pt x="1725" y="13"/>
                      <a:pt x="1725" y="13"/>
                    </a:cubicBezTo>
                    <a:cubicBezTo>
                      <a:pt x="1727" y="16"/>
                      <a:pt x="1727" y="16"/>
                      <a:pt x="1727" y="16"/>
                    </a:cubicBezTo>
                    <a:cubicBezTo>
                      <a:pt x="1737" y="10"/>
                      <a:pt x="1725" y="13"/>
                      <a:pt x="1728" y="10"/>
                    </a:cubicBezTo>
                    <a:cubicBezTo>
                      <a:pt x="1726" y="8"/>
                      <a:pt x="1724" y="9"/>
                      <a:pt x="1722" y="11"/>
                    </a:cubicBezTo>
                    <a:cubicBezTo>
                      <a:pt x="1722" y="8"/>
                      <a:pt x="1718" y="8"/>
                      <a:pt x="1717" y="9"/>
                    </a:cubicBezTo>
                    <a:cubicBezTo>
                      <a:pt x="1709" y="15"/>
                      <a:pt x="1709" y="15"/>
                      <a:pt x="1709" y="15"/>
                    </a:cubicBezTo>
                    <a:cubicBezTo>
                      <a:pt x="1710" y="11"/>
                      <a:pt x="1710" y="11"/>
                      <a:pt x="1710" y="11"/>
                    </a:cubicBezTo>
                    <a:cubicBezTo>
                      <a:pt x="1705" y="10"/>
                      <a:pt x="1705" y="10"/>
                      <a:pt x="1705" y="10"/>
                    </a:cubicBezTo>
                    <a:cubicBezTo>
                      <a:pt x="1703" y="12"/>
                      <a:pt x="1703" y="12"/>
                      <a:pt x="1703" y="12"/>
                    </a:cubicBezTo>
                    <a:cubicBezTo>
                      <a:pt x="1699" y="8"/>
                      <a:pt x="1699" y="8"/>
                      <a:pt x="1699" y="8"/>
                    </a:cubicBezTo>
                    <a:cubicBezTo>
                      <a:pt x="1701" y="13"/>
                      <a:pt x="1697" y="12"/>
                      <a:pt x="1696" y="12"/>
                    </a:cubicBezTo>
                    <a:cubicBezTo>
                      <a:pt x="1698" y="19"/>
                      <a:pt x="1698" y="19"/>
                      <a:pt x="1698" y="19"/>
                    </a:cubicBezTo>
                    <a:cubicBezTo>
                      <a:pt x="1694" y="20"/>
                      <a:pt x="1694" y="20"/>
                      <a:pt x="1694" y="20"/>
                    </a:cubicBezTo>
                    <a:cubicBezTo>
                      <a:pt x="1690" y="14"/>
                      <a:pt x="1688" y="22"/>
                      <a:pt x="1684" y="21"/>
                    </a:cubicBezTo>
                    <a:cubicBezTo>
                      <a:pt x="1690" y="25"/>
                      <a:pt x="1682" y="24"/>
                      <a:pt x="1680" y="26"/>
                    </a:cubicBezTo>
                    <a:cubicBezTo>
                      <a:pt x="1679" y="28"/>
                      <a:pt x="1677" y="32"/>
                      <a:pt x="1674" y="30"/>
                    </a:cubicBezTo>
                    <a:cubicBezTo>
                      <a:pt x="1673" y="35"/>
                      <a:pt x="1673" y="35"/>
                      <a:pt x="1673" y="35"/>
                    </a:cubicBezTo>
                    <a:cubicBezTo>
                      <a:pt x="1672" y="35"/>
                      <a:pt x="1672" y="35"/>
                      <a:pt x="1672" y="35"/>
                    </a:cubicBezTo>
                    <a:cubicBezTo>
                      <a:pt x="1667" y="42"/>
                      <a:pt x="1667" y="42"/>
                      <a:pt x="1667" y="42"/>
                    </a:cubicBezTo>
                    <a:cubicBezTo>
                      <a:pt x="1664" y="41"/>
                      <a:pt x="1664" y="41"/>
                      <a:pt x="1664" y="41"/>
                    </a:cubicBezTo>
                    <a:cubicBezTo>
                      <a:pt x="1665" y="50"/>
                      <a:pt x="1658" y="43"/>
                      <a:pt x="1659" y="46"/>
                    </a:cubicBezTo>
                    <a:cubicBezTo>
                      <a:pt x="1649" y="53"/>
                      <a:pt x="1649" y="53"/>
                      <a:pt x="1649" y="53"/>
                    </a:cubicBezTo>
                    <a:cubicBezTo>
                      <a:pt x="1648" y="56"/>
                      <a:pt x="1648" y="56"/>
                      <a:pt x="1648" y="56"/>
                    </a:cubicBezTo>
                    <a:cubicBezTo>
                      <a:pt x="1639" y="61"/>
                      <a:pt x="1639" y="61"/>
                      <a:pt x="1639" y="61"/>
                    </a:cubicBezTo>
                    <a:cubicBezTo>
                      <a:pt x="1629" y="61"/>
                      <a:pt x="1629" y="61"/>
                      <a:pt x="1629" y="61"/>
                    </a:cubicBezTo>
                    <a:cubicBezTo>
                      <a:pt x="1629" y="61"/>
                      <a:pt x="1629" y="61"/>
                      <a:pt x="1629" y="61"/>
                    </a:cubicBezTo>
                    <a:cubicBezTo>
                      <a:pt x="1634" y="65"/>
                      <a:pt x="1634" y="65"/>
                      <a:pt x="1634" y="65"/>
                    </a:cubicBezTo>
                    <a:cubicBezTo>
                      <a:pt x="1633" y="65"/>
                      <a:pt x="1633" y="65"/>
                      <a:pt x="1632" y="66"/>
                    </a:cubicBezTo>
                    <a:cubicBezTo>
                      <a:pt x="1634" y="69"/>
                      <a:pt x="1634" y="69"/>
                      <a:pt x="1634" y="69"/>
                    </a:cubicBezTo>
                    <a:cubicBezTo>
                      <a:pt x="1625" y="72"/>
                      <a:pt x="1625" y="72"/>
                      <a:pt x="1625" y="72"/>
                    </a:cubicBezTo>
                    <a:cubicBezTo>
                      <a:pt x="1621" y="70"/>
                      <a:pt x="1621" y="70"/>
                      <a:pt x="1621" y="70"/>
                    </a:cubicBezTo>
                    <a:cubicBezTo>
                      <a:pt x="1623" y="74"/>
                      <a:pt x="1623" y="74"/>
                      <a:pt x="1623" y="74"/>
                    </a:cubicBezTo>
                    <a:cubicBezTo>
                      <a:pt x="1617" y="74"/>
                      <a:pt x="1617" y="74"/>
                      <a:pt x="1617" y="74"/>
                    </a:cubicBezTo>
                    <a:cubicBezTo>
                      <a:pt x="1616" y="78"/>
                      <a:pt x="1616" y="78"/>
                      <a:pt x="1616" y="78"/>
                    </a:cubicBezTo>
                    <a:cubicBezTo>
                      <a:pt x="1601" y="88"/>
                      <a:pt x="1601" y="88"/>
                      <a:pt x="1601" y="88"/>
                    </a:cubicBezTo>
                    <a:cubicBezTo>
                      <a:pt x="1604" y="96"/>
                      <a:pt x="1604" y="96"/>
                      <a:pt x="1604" y="96"/>
                    </a:cubicBezTo>
                    <a:cubicBezTo>
                      <a:pt x="1601" y="98"/>
                      <a:pt x="1601" y="98"/>
                      <a:pt x="1601" y="98"/>
                    </a:cubicBezTo>
                    <a:cubicBezTo>
                      <a:pt x="1595" y="96"/>
                      <a:pt x="1595" y="96"/>
                      <a:pt x="1595" y="96"/>
                    </a:cubicBezTo>
                    <a:cubicBezTo>
                      <a:pt x="1591" y="96"/>
                      <a:pt x="1591" y="96"/>
                      <a:pt x="1591" y="96"/>
                    </a:cubicBezTo>
                    <a:cubicBezTo>
                      <a:pt x="1591" y="98"/>
                      <a:pt x="1591" y="99"/>
                      <a:pt x="1591" y="99"/>
                    </a:cubicBezTo>
                    <a:cubicBezTo>
                      <a:pt x="1575" y="107"/>
                      <a:pt x="1584" y="104"/>
                      <a:pt x="1586" y="103"/>
                    </a:cubicBezTo>
                    <a:cubicBezTo>
                      <a:pt x="1575" y="111"/>
                      <a:pt x="1575" y="111"/>
                      <a:pt x="1575" y="111"/>
                    </a:cubicBezTo>
                    <a:cubicBezTo>
                      <a:pt x="1569" y="111"/>
                      <a:pt x="1569" y="111"/>
                      <a:pt x="1569" y="111"/>
                    </a:cubicBezTo>
                    <a:cubicBezTo>
                      <a:pt x="1569" y="113"/>
                      <a:pt x="1568" y="115"/>
                      <a:pt x="1568" y="116"/>
                    </a:cubicBezTo>
                    <a:cubicBezTo>
                      <a:pt x="1568" y="116"/>
                      <a:pt x="1569" y="116"/>
                      <a:pt x="1569" y="116"/>
                    </a:cubicBezTo>
                    <a:cubicBezTo>
                      <a:pt x="1573" y="117"/>
                      <a:pt x="1573" y="117"/>
                      <a:pt x="1573" y="117"/>
                    </a:cubicBezTo>
                    <a:cubicBezTo>
                      <a:pt x="1570" y="120"/>
                      <a:pt x="1570" y="120"/>
                      <a:pt x="1570" y="120"/>
                    </a:cubicBezTo>
                    <a:cubicBezTo>
                      <a:pt x="1566" y="119"/>
                      <a:pt x="1566" y="119"/>
                      <a:pt x="1566" y="119"/>
                    </a:cubicBezTo>
                    <a:cubicBezTo>
                      <a:pt x="1554" y="123"/>
                      <a:pt x="1554" y="123"/>
                      <a:pt x="1554" y="123"/>
                    </a:cubicBezTo>
                    <a:cubicBezTo>
                      <a:pt x="1556" y="124"/>
                      <a:pt x="1556" y="124"/>
                      <a:pt x="1556" y="124"/>
                    </a:cubicBezTo>
                    <a:cubicBezTo>
                      <a:pt x="1557" y="127"/>
                      <a:pt x="1557" y="127"/>
                      <a:pt x="1557" y="127"/>
                    </a:cubicBezTo>
                    <a:cubicBezTo>
                      <a:pt x="1562" y="126"/>
                      <a:pt x="1562" y="126"/>
                      <a:pt x="1562" y="126"/>
                    </a:cubicBezTo>
                    <a:cubicBezTo>
                      <a:pt x="1564" y="128"/>
                      <a:pt x="1564" y="128"/>
                      <a:pt x="1564" y="128"/>
                    </a:cubicBezTo>
                    <a:cubicBezTo>
                      <a:pt x="1563" y="131"/>
                      <a:pt x="1561" y="128"/>
                      <a:pt x="1560" y="129"/>
                    </a:cubicBezTo>
                    <a:cubicBezTo>
                      <a:pt x="1556" y="136"/>
                      <a:pt x="1556" y="136"/>
                      <a:pt x="1556" y="136"/>
                    </a:cubicBezTo>
                    <a:cubicBezTo>
                      <a:pt x="1552" y="138"/>
                      <a:pt x="1552" y="138"/>
                      <a:pt x="1552" y="138"/>
                    </a:cubicBezTo>
                    <a:cubicBezTo>
                      <a:pt x="1551" y="137"/>
                      <a:pt x="1551" y="137"/>
                      <a:pt x="1551" y="137"/>
                    </a:cubicBezTo>
                    <a:cubicBezTo>
                      <a:pt x="1551" y="136"/>
                      <a:pt x="1551" y="136"/>
                      <a:pt x="1551" y="136"/>
                    </a:cubicBezTo>
                    <a:cubicBezTo>
                      <a:pt x="1544" y="137"/>
                      <a:pt x="1544" y="137"/>
                      <a:pt x="1544" y="137"/>
                    </a:cubicBezTo>
                    <a:cubicBezTo>
                      <a:pt x="1544" y="142"/>
                      <a:pt x="1544" y="142"/>
                      <a:pt x="1544" y="142"/>
                    </a:cubicBezTo>
                    <a:cubicBezTo>
                      <a:pt x="1546" y="144"/>
                      <a:pt x="1546" y="144"/>
                      <a:pt x="1546" y="144"/>
                    </a:cubicBezTo>
                    <a:cubicBezTo>
                      <a:pt x="1538" y="149"/>
                      <a:pt x="1538" y="149"/>
                      <a:pt x="1538" y="149"/>
                    </a:cubicBezTo>
                    <a:cubicBezTo>
                      <a:pt x="1539" y="151"/>
                      <a:pt x="1539" y="151"/>
                      <a:pt x="1539" y="151"/>
                    </a:cubicBezTo>
                    <a:cubicBezTo>
                      <a:pt x="1535" y="157"/>
                      <a:pt x="1535" y="157"/>
                      <a:pt x="1535" y="157"/>
                    </a:cubicBezTo>
                    <a:cubicBezTo>
                      <a:pt x="1534" y="159"/>
                      <a:pt x="1529" y="154"/>
                      <a:pt x="1525" y="156"/>
                    </a:cubicBezTo>
                    <a:cubicBezTo>
                      <a:pt x="1524" y="161"/>
                      <a:pt x="1524" y="161"/>
                      <a:pt x="1524" y="161"/>
                    </a:cubicBezTo>
                    <a:cubicBezTo>
                      <a:pt x="1528" y="164"/>
                      <a:pt x="1528" y="164"/>
                      <a:pt x="1528" y="164"/>
                    </a:cubicBezTo>
                    <a:cubicBezTo>
                      <a:pt x="1521" y="165"/>
                      <a:pt x="1521" y="165"/>
                      <a:pt x="1521" y="165"/>
                    </a:cubicBezTo>
                    <a:cubicBezTo>
                      <a:pt x="1521" y="169"/>
                      <a:pt x="1521" y="169"/>
                      <a:pt x="1521" y="169"/>
                    </a:cubicBezTo>
                    <a:cubicBezTo>
                      <a:pt x="1519" y="169"/>
                      <a:pt x="1518" y="170"/>
                      <a:pt x="1516" y="170"/>
                    </a:cubicBezTo>
                    <a:cubicBezTo>
                      <a:pt x="1518" y="173"/>
                      <a:pt x="1518" y="173"/>
                      <a:pt x="1518" y="173"/>
                    </a:cubicBezTo>
                    <a:cubicBezTo>
                      <a:pt x="1515" y="173"/>
                      <a:pt x="1513" y="174"/>
                      <a:pt x="1512" y="174"/>
                    </a:cubicBezTo>
                    <a:cubicBezTo>
                      <a:pt x="1514" y="173"/>
                      <a:pt x="1515" y="173"/>
                      <a:pt x="1512" y="172"/>
                    </a:cubicBezTo>
                    <a:cubicBezTo>
                      <a:pt x="1508" y="173"/>
                      <a:pt x="1508" y="173"/>
                      <a:pt x="1508" y="173"/>
                    </a:cubicBezTo>
                    <a:cubicBezTo>
                      <a:pt x="1506" y="181"/>
                      <a:pt x="1506" y="176"/>
                      <a:pt x="1503" y="178"/>
                    </a:cubicBezTo>
                    <a:cubicBezTo>
                      <a:pt x="1505" y="179"/>
                      <a:pt x="1505" y="179"/>
                      <a:pt x="1505" y="179"/>
                    </a:cubicBezTo>
                    <a:cubicBezTo>
                      <a:pt x="1503" y="182"/>
                      <a:pt x="1503" y="182"/>
                      <a:pt x="1503" y="182"/>
                    </a:cubicBezTo>
                    <a:cubicBezTo>
                      <a:pt x="1490" y="185"/>
                      <a:pt x="1490" y="185"/>
                      <a:pt x="1490" y="185"/>
                    </a:cubicBezTo>
                    <a:cubicBezTo>
                      <a:pt x="1489" y="191"/>
                      <a:pt x="1489" y="191"/>
                      <a:pt x="1489" y="191"/>
                    </a:cubicBezTo>
                    <a:cubicBezTo>
                      <a:pt x="1493" y="191"/>
                      <a:pt x="1493" y="191"/>
                      <a:pt x="1493" y="191"/>
                    </a:cubicBezTo>
                    <a:cubicBezTo>
                      <a:pt x="1495" y="196"/>
                      <a:pt x="1495" y="196"/>
                      <a:pt x="1495" y="196"/>
                    </a:cubicBezTo>
                    <a:cubicBezTo>
                      <a:pt x="1486" y="200"/>
                      <a:pt x="1484" y="199"/>
                      <a:pt x="1485" y="198"/>
                    </a:cubicBezTo>
                    <a:cubicBezTo>
                      <a:pt x="1477" y="201"/>
                      <a:pt x="1476" y="203"/>
                      <a:pt x="1477" y="204"/>
                    </a:cubicBezTo>
                    <a:cubicBezTo>
                      <a:pt x="1476" y="204"/>
                      <a:pt x="1476" y="204"/>
                      <a:pt x="1476" y="204"/>
                    </a:cubicBezTo>
                    <a:cubicBezTo>
                      <a:pt x="1474" y="209"/>
                      <a:pt x="1472" y="211"/>
                      <a:pt x="1471" y="213"/>
                    </a:cubicBezTo>
                    <a:cubicBezTo>
                      <a:pt x="1475" y="213"/>
                      <a:pt x="1475" y="213"/>
                      <a:pt x="1475" y="213"/>
                    </a:cubicBezTo>
                    <a:cubicBezTo>
                      <a:pt x="1472" y="217"/>
                      <a:pt x="1472" y="217"/>
                      <a:pt x="1472" y="217"/>
                    </a:cubicBezTo>
                    <a:cubicBezTo>
                      <a:pt x="1453" y="213"/>
                      <a:pt x="1469" y="217"/>
                      <a:pt x="1465" y="219"/>
                    </a:cubicBezTo>
                    <a:cubicBezTo>
                      <a:pt x="1461" y="220"/>
                      <a:pt x="1464" y="216"/>
                      <a:pt x="1462" y="216"/>
                    </a:cubicBezTo>
                    <a:cubicBezTo>
                      <a:pt x="1457" y="219"/>
                      <a:pt x="1457" y="219"/>
                      <a:pt x="1457" y="219"/>
                    </a:cubicBezTo>
                    <a:cubicBezTo>
                      <a:pt x="1458" y="223"/>
                      <a:pt x="1458" y="223"/>
                      <a:pt x="1458" y="223"/>
                    </a:cubicBezTo>
                    <a:cubicBezTo>
                      <a:pt x="1463" y="223"/>
                      <a:pt x="1463" y="223"/>
                      <a:pt x="1463" y="223"/>
                    </a:cubicBezTo>
                    <a:cubicBezTo>
                      <a:pt x="1463" y="233"/>
                      <a:pt x="1463" y="233"/>
                      <a:pt x="1463" y="233"/>
                    </a:cubicBezTo>
                    <a:cubicBezTo>
                      <a:pt x="1461" y="233"/>
                      <a:pt x="1461" y="233"/>
                      <a:pt x="1461" y="233"/>
                    </a:cubicBezTo>
                    <a:cubicBezTo>
                      <a:pt x="1460" y="232"/>
                      <a:pt x="1460" y="232"/>
                      <a:pt x="1460" y="232"/>
                    </a:cubicBezTo>
                    <a:cubicBezTo>
                      <a:pt x="1461" y="230"/>
                      <a:pt x="1461" y="230"/>
                      <a:pt x="1461" y="230"/>
                    </a:cubicBezTo>
                    <a:cubicBezTo>
                      <a:pt x="1455" y="229"/>
                      <a:pt x="1455" y="229"/>
                      <a:pt x="1455" y="229"/>
                    </a:cubicBezTo>
                    <a:cubicBezTo>
                      <a:pt x="1455" y="230"/>
                      <a:pt x="1455" y="230"/>
                      <a:pt x="1455" y="230"/>
                    </a:cubicBezTo>
                    <a:cubicBezTo>
                      <a:pt x="1447" y="249"/>
                      <a:pt x="1452" y="233"/>
                      <a:pt x="1446" y="242"/>
                    </a:cubicBezTo>
                    <a:cubicBezTo>
                      <a:pt x="1438" y="241"/>
                      <a:pt x="1438" y="241"/>
                      <a:pt x="1438" y="241"/>
                    </a:cubicBezTo>
                    <a:cubicBezTo>
                      <a:pt x="1438" y="245"/>
                      <a:pt x="1438" y="245"/>
                      <a:pt x="1438" y="245"/>
                    </a:cubicBezTo>
                    <a:cubicBezTo>
                      <a:pt x="1436" y="244"/>
                      <a:pt x="1436" y="244"/>
                      <a:pt x="1436" y="244"/>
                    </a:cubicBezTo>
                    <a:cubicBezTo>
                      <a:pt x="1428" y="249"/>
                      <a:pt x="1428" y="249"/>
                      <a:pt x="1428" y="249"/>
                    </a:cubicBezTo>
                    <a:cubicBezTo>
                      <a:pt x="1427" y="252"/>
                      <a:pt x="1427" y="252"/>
                      <a:pt x="1427" y="252"/>
                    </a:cubicBezTo>
                    <a:cubicBezTo>
                      <a:pt x="1430" y="249"/>
                      <a:pt x="1430" y="249"/>
                      <a:pt x="1430" y="249"/>
                    </a:cubicBezTo>
                    <a:cubicBezTo>
                      <a:pt x="1434" y="252"/>
                      <a:pt x="1434" y="252"/>
                      <a:pt x="1434" y="252"/>
                    </a:cubicBezTo>
                    <a:cubicBezTo>
                      <a:pt x="1434" y="254"/>
                      <a:pt x="1434" y="254"/>
                      <a:pt x="1434" y="254"/>
                    </a:cubicBezTo>
                    <a:cubicBezTo>
                      <a:pt x="1422" y="263"/>
                      <a:pt x="1421" y="250"/>
                      <a:pt x="1416" y="258"/>
                    </a:cubicBezTo>
                    <a:cubicBezTo>
                      <a:pt x="1415" y="256"/>
                      <a:pt x="1415" y="256"/>
                      <a:pt x="1415" y="256"/>
                    </a:cubicBezTo>
                    <a:cubicBezTo>
                      <a:pt x="1415" y="258"/>
                      <a:pt x="1415" y="258"/>
                      <a:pt x="1415" y="258"/>
                    </a:cubicBezTo>
                    <a:cubicBezTo>
                      <a:pt x="1418" y="262"/>
                      <a:pt x="1418" y="262"/>
                      <a:pt x="1418" y="262"/>
                    </a:cubicBezTo>
                    <a:cubicBezTo>
                      <a:pt x="1413" y="267"/>
                      <a:pt x="1413" y="267"/>
                      <a:pt x="1413" y="267"/>
                    </a:cubicBezTo>
                    <a:cubicBezTo>
                      <a:pt x="1416" y="272"/>
                      <a:pt x="1416" y="272"/>
                      <a:pt x="1416" y="272"/>
                    </a:cubicBezTo>
                    <a:cubicBezTo>
                      <a:pt x="1408" y="276"/>
                      <a:pt x="1408" y="276"/>
                      <a:pt x="1408" y="276"/>
                    </a:cubicBezTo>
                    <a:cubicBezTo>
                      <a:pt x="1398" y="273"/>
                      <a:pt x="1408" y="275"/>
                      <a:pt x="1405" y="272"/>
                    </a:cubicBezTo>
                    <a:cubicBezTo>
                      <a:pt x="1398" y="277"/>
                      <a:pt x="1398" y="277"/>
                      <a:pt x="1398" y="277"/>
                    </a:cubicBezTo>
                    <a:cubicBezTo>
                      <a:pt x="1400" y="277"/>
                      <a:pt x="1400" y="277"/>
                      <a:pt x="1400" y="277"/>
                    </a:cubicBezTo>
                    <a:cubicBezTo>
                      <a:pt x="1404" y="278"/>
                      <a:pt x="1404" y="278"/>
                      <a:pt x="1404" y="278"/>
                    </a:cubicBezTo>
                    <a:cubicBezTo>
                      <a:pt x="1405" y="281"/>
                      <a:pt x="1405" y="281"/>
                      <a:pt x="1405" y="281"/>
                    </a:cubicBezTo>
                    <a:cubicBezTo>
                      <a:pt x="1394" y="288"/>
                      <a:pt x="1394" y="288"/>
                      <a:pt x="1394" y="288"/>
                    </a:cubicBezTo>
                    <a:cubicBezTo>
                      <a:pt x="1400" y="294"/>
                      <a:pt x="1400" y="294"/>
                      <a:pt x="1400" y="294"/>
                    </a:cubicBezTo>
                    <a:cubicBezTo>
                      <a:pt x="1399" y="295"/>
                      <a:pt x="1399" y="295"/>
                      <a:pt x="1399" y="295"/>
                    </a:cubicBezTo>
                    <a:cubicBezTo>
                      <a:pt x="1392" y="291"/>
                      <a:pt x="1392" y="291"/>
                      <a:pt x="1392" y="291"/>
                    </a:cubicBezTo>
                    <a:cubicBezTo>
                      <a:pt x="1387" y="290"/>
                      <a:pt x="1387" y="290"/>
                      <a:pt x="1387" y="290"/>
                    </a:cubicBezTo>
                    <a:cubicBezTo>
                      <a:pt x="1382" y="296"/>
                      <a:pt x="1382" y="296"/>
                      <a:pt x="1382" y="296"/>
                    </a:cubicBezTo>
                    <a:cubicBezTo>
                      <a:pt x="1384" y="296"/>
                      <a:pt x="1384" y="296"/>
                      <a:pt x="1384" y="296"/>
                    </a:cubicBezTo>
                    <a:cubicBezTo>
                      <a:pt x="1387" y="295"/>
                      <a:pt x="1387" y="295"/>
                      <a:pt x="1387" y="295"/>
                    </a:cubicBezTo>
                    <a:cubicBezTo>
                      <a:pt x="1390" y="302"/>
                      <a:pt x="1390" y="302"/>
                      <a:pt x="1390" y="302"/>
                    </a:cubicBezTo>
                    <a:cubicBezTo>
                      <a:pt x="1377" y="304"/>
                      <a:pt x="1387" y="301"/>
                      <a:pt x="1386" y="301"/>
                    </a:cubicBezTo>
                    <a:cubicBezTo>
                      <a:pt x="1376" y="302"/>
                      <a:pt x="1376" y="302"/>
                      <a:pt x="1376" y="302"/>
                    </a:cubicBezTo>
                    <a:cubicBezTo>
                      <a:pt x="1376" y="298"/>
                      <a:pt x="1376" y="298"/>
                      <a:pt x="1376" y="298"/>
                    </a:cubicBezTo>
                    <a:cubicBezTo>
                      <a:pt x="1363" y="309"/>
                      <a:pt x="1363" y="309"/>
                      <a:pt x="1363" y="309"/>
                    </a:cubicBezTo>
                    <a:cubicBezTo>
                      <a:pt x="1370" y="311"/>
                      <a:pt x="1365" y="311"/>
                      <a:pt x="1365" y="311"/>
                    </a:cubicBezTo>
                    <a:cubicBezTo>
                      <a:pt x="1370" y="313"/>
                      <a:pt x="1370" y="313"/>
                      <a:pt x="1370" y="313"/>
                    </a:cubicBezTo>
                    <a:cubicBezTo>
                      <a:pt x="1364" y="321"/>
                      <a:pt x="1364" y="321"/>
                      <a:pt x="1364" y="321"/>
                    </a:cubicBezTo>
                    <a:cubicBezTo>
                      <a:pt x="1357" y="319"/>
                      <a:pt x="1357" y="319"/>
                      <a:pt x="1357" y="319"/>
                    </a:cubicBezTo>
                    <a:cubicBezTo>
                      <a:pt x="1353" y="324"/>
                      <a:pt x="1358" y="321"/>
                      <a:pt x="1358" y="323"/>
                    </a:cubicBezTo>
                    <a:cubicBezTo>
                      <a:pt x="1345" y="335"/>
                      <a:pt x="1345" y="335"/>
                      <a:pt x="1345" y="335"/>
                    </a:cubicBezTo>
                    <a:cubicBezTo>
                      <a:pt x="1341" y="337"/>
                      <a:pt x="1341" y="337"/>
                      <a:pt x="1341" y="337"/>
                    </a:cubicBezTo>
                    <a:cubicBezTo>
                      <a:pt x="1342" y="338"/>
                      <a:pt x="1342" y="338"/>
                      <a:pt x="1342" y="338"/>
                    </a:cubicBezTo>
                    <a:cubicBezTo>
                      <a:pt x="1335" y="341"/>
                      <a:pt x="1335" y="341"/>
                      <a:pt x="1335" y="341"/>
                    </a:cubicBezTo>
                    <a:cubicBezTo>
                      <a:pt x="1342" y="340"/>
                      <a:pt x="1338" y="344"/>
                      <a:pt x="1340" y="346"/>
                    </a:cubicBezTo>
                    <a:cubicBezTo>
                      <a:pt x="1328" y="348"/>
                      <a:pt x="1328" y="348"/>
                      <a:pt x="1328" y="348"/>
                    </a:cubicBezTo>
                    <a:cubicBezTo>
                      <a:pt x="1325" y="351"/>
                      <a:pt x="1325" y="351"/>
                      <a:pt x="1325" y="351"/>
                    </a:cubicBezTo>
                    <a:cubicBezTo>
                      <a:pt x="1324" y="354"/>
                      <a:pt x="1324" y="354"/>
                      <a:pt x="1324" y="354"/>
                    </a:cubicBezTo>
                    <a:cubicBezTo>
                      <a:pt x="1319" y="360"/>
                      <a:pt x="1319" y="360"/>
                      <a:pt x="1319" y="360"/>
                    </a:cubicBezTo>
                    <a:cubicBezTo>
                      <a:pt x="1317" y="358"/>
                      <a:pt x="1317" y="358"/>
                      <a:pt x="1317" y="358"/>
                    </a:cubicBezTo>
                    <a:cubicBezTo>
                      <a:pt x="1314" y="360"/>
                      <a:pt x="1312" y="362"/>
                      <a:pt x="1309" y="360"/>
                    </a:cubicBezTo>
                    <a:cubicBezTo>
                      <a:pt x="1302" y="366"/>
                      <a:pt x="1302" y="366"/>
                      <a:pt x="1302" y="366"/>
                    </a:cubicBezTo>
                    <a:cubicBezTo>
                      <a:pt x="1292" y="366"/>
                      <a:pt x="1292" y="366"/>
                      <a:pt x="1292" y="366"/>
                    </a:cubicBezTo>
                    <a:cubicBezTo>
                      <a:pt x="1290" y="367"/>
                      <a:pt x="1290" y="367"/>
                      <a:pt x="1290" y="367"/>
                    </a:cubicBezTo>
                    <a:cubicBezTo>
                      <a:pt x="1290" y="374"/>
                      <a:pt x="1290" y="374"/>
                      <a:pt x="1290" y="374"/>
                    </a:cubicBezTo>
                    <a:cubicBezTo>
                      <a:pt x="1296" y="373"/>
                      <a:pt x="1296" y="373"/>
                      <a:pt x="1296" y="373"/>
                    </a:cubicBezTo>
                    <a:cubicBezTo>
                      <a:pt x="1290" y="377"/>
                      <a:pt x="1295" y="374"/>
                      <a:pt x="1294" y="375"/>
                    </a:cubicBezTo>
                    <a:cubicBezTo>
                      <a:pt x="1299" y="376"/>
                      <a:pt x="1299" y="376"/>
                      <a:pt x="1299" y="376"/>
                    </a:cubicBezTo>
                    <a:cubicBezTo>
                      <a:pt x="1296" y="378"/>
                      <a:pt x="1295" y="380"/>
                      <a:pt x="1294" y="380"/>
                    </a:cubicBezTo>
                    <a:cubicBezTo>
                      <a:pt x="1292" y="380"/>
                      <a:pt x="1292" y="380"/>
                      <a:pt x="1292" y="380"/>
                    </a:cubicBezTo>
                    <a:cubicBezTo>
                      <a:pt x="1290" y="376"/>
                      <a:pt x="1290" y="376"/>
                      <a:pt x="1290" y="376"/>
                    </a:cubicBezTo>
                    <a:cubicBezTo>
                      <a:pt x="1285" y="381"/>
                      <a:pt x="1285" y="381"/>
                      <a:pt x="1285" y="381"/>
                    </a:cubicBezTo>
                    <a:cubicBezTo>
                      <a:pt x="1281" y="380"/>
                      <a:pt x="1281" y="380"/>
                      <a:pt x="1281" y="380"/>
                    </a:cubicBezTo>
                    <a:cubicBezTo>
                      <a:pt x="1278" y="380"/>
                      <a:pt x="1278" y="380"/>
                      <a:pt x="1278" y="380"/>
                    </a:cubicBezTo>
                    <a:cubicBezTo>
                      <a:pt x="1273" y="385"/>
                      <a:pt x="1273" y="385"/>
                      <a:pt x="1273" y="385"/>
                    </a:cubicBezTo>
                    <a:cubicBezTo>
                      <a:pt x="1274" y="388"/>
                      <a:pt x="1274" y="388"/>
                      <a:pt x="1274" y="388"/>
                    </a:cubicBezTo>
                    <a:cubicBezTo>
                      <a:pt x="1267" y="390"/>
                      <a:pt x="1267" y="390"/>
                      <a:pt x="1267" y="390"/>
                    </a:cubicBezTo>
                    <a:cubicBezTo>
                      <a:pt x="1261" y="386"/>
                      <a:pt x="1261" y="386"/>
                      <a:pt x="1261" y="386"/>
                    </a:cubicBezTo>
                    <a:cubicBezTo>
                      <a:pt x="1261" y="391"/>
                      <a:pt x="1261" y="391"/>
                      <a:pt x="1261" y="391"/>
                    </a:cubicBezTo>
                    <a:cubicBezTo>
                      <a:pt x="1251" y="394"/>
                      <a:pt x="1251" y="394"/>
                      <a:pt x="1251" y="394"/>
                    </a:cubicBezTo>
                    <a:cubicBezTo>
                      <a:pt x="1250" y="398"/>
                      <a:pt x="1250" y="398"/>
                      <a:pt x="1250" y="398"/>
                    </a:cubicBezTo>
                    <a:cubicBezTo>
                      <a:pt x="1249" y="396"/>
                      <a:pt x="1248" y="397"/>
                      <a:pt x="1248" y="397"/>
                    </a:cubicBezTo>
                    <a:cubicBezTo>
                      <a:pt x="1251" y="395"/>
                      <a:pt x="1248" y="397"/>
                      <a:pt x="1248" y="396"/>
                    </a:cubicBezTo>
                    <a:cubicBezTo>
                      <a:pt x="1245" y="394"/>
                      <a:pt x="1243" y="398"/>
                      <a:pt x="1240" y="396"/>
                    </a:cubicBezTo>
                    <a:cubicBezTo>
                      <a:pt x="1237" y="395"/>
                      <a:pt x="1237" y="395"/>
                      <a:pt x="1237" y="395"/>
                    </a:cubicBezTo>
                    <a:cubicBezTo>
                      <a:pt x="1233" y="397"/>
                      <a:pt x="1233" y="397"/>
                      <a:pt x="1233" y="397"/>
                    </a:cubicBezTo>
                    <a:cubicBezTo>
                      <a:pt x="1234" y="398"/>
                      <a:pt x="1234" y="398"/>
                      <a:pt x="1234" y="398"/>
                    </a:cubicBezTo>
                    <a:cubicBezTo>
                      <a:pt x="1219" y="401"/>
                      <a:pt x="1219" y="401"/>
                      <a:pt x="1219" y="401"/>
                    </a:cubicBezTo>
                    <a:cubicBezTo>
                      <a:pt x="1221" y="403"/>
                      <a:pt x="1221" y="403"/>
                      <a:pt x="1221" y="403"/>
                    </a:cubicBezTo>
                    <a:cubicBezTo>
                      <a:pt x="1218" y="408"/>
                      <a:pt x="1218" y="408"/>
                      <a:pt x="1218" y="408"/>
                    </a:cubicBezTo>
                    <a:cubicBezTo>
                      <a:pt x="1210" y="408"/>
                      <a:pt x="1210" y="408"/>
                      <a:pt x="1210" y="408"/>
                    </a:cubicBezTo>
                    <a:cubicBezTo>
                      <a:pt x="1210" y="406"/>
                      <a:pt x="1210" y="406"/>
                      <a:pt x="1210" y="406"/>
                    </a:cubicBezTo>
                    <a:cubicBezTo>
                      <a:pt x="1215" y="402"/>
                      <a:pt x="1215" y="402"/>
                      <a:pt x="1215" y="402"/>
                    </a:cubicBezTo>
                    <a:cubicBezTo>
                      <a:pt x="1215" y="401"/>
                      <a:pt x="1215" y="401"/>
                      <a:pt x="1215" y="401"/>
                    </a:cubicBezTo>
                    <a:cubicBezTo>
                      <a:pt x="1213" y="403"/>
                      <a:pt x="1213" y="403"/>
                      <a:pt x="1213" y="403"/>
                    </a:cubicBezTo>
                    <a:cubicBezTo>
                      <a:pt x="1209" y="404"/>
                      <a:pt x="1208" y="403"/>
                      <a:pt x="1208" y="403"/>
                    </a:cubicBezTo>
                    <a:cubicBezTo>
                      <a:pt x="1206" y="405"/>
                      <a:pt x="1206" y="405"/>
                      <a:pt x="1206" y="405"/>
                    </a:cubicBezTo>
                    <a:cubicBezTo>
                      <a:pt x="1193" y="406"/>
                      <a:pt x="1193" y="406"/>
                      <a:pt x="1193" y="406"/>
                    </a:cubicBezTo>
                    <a:cubicBezTo>
                      <a:pt x="1188" y="408"/>
                      <a:pt x="1188" y="408"/>
                      <a:pt x="1188" y="408"/>
                    </a:cubicBezTo>
                    <a:cubicBezTo>
                      <a:pt x="1184" y="406"/>
                      <a:pt x="1184" y="406"/>
                      <a:pt x="1184" y="406"/>
                    </a:cubicBezTo>
                    <a:cubicBezTo>
                      <a:pt x="1183" y="408"/>
                      <a:pt x="1183" y="408"/>
                      <a:pt x="1183" y="408"/>
                    </a:cubicBezTo>
                    <a:cubicBezTo>
                      <a:pt x="1167" y="410"/>
                      <a:pt x="1167" y="410"/>
                      <a:pt x="1167" y="410"/>
                    </a:cubicBezTo>
                    <a:cubicBezTo>
                      <a:pt x="1166" y="413"/>
                      <a:pt x="1166" y="413"/>
                      <a:pt x="1166" y="413"/>
                    </a:cubicBezTo>
                    <a:cubicBezTo>
                      <a:pt x="1162" y="412"/>
                      <a:pt x="1162" y="412"/>
                      <a:pt x="1162" y="412"/>
                    </a:cubicBezTo>
                    <a:cubicBezTo>
                      <a:pt x="1160" y="413"/>
                      <a:pt x="1160" y="413"/>
                      <a:pt x="1160" y="413"/>
                    </a:cubicBezTo>
                    <a:cubicBezTo>
                      <a:pt x="1157" y="413"/>
                      <a:pt x="1160" y="405"/>
                      <a:pt x="1155" y="410"/>
                    </a:cubicBezTo>
                    <a:cubicBezTo>
                      <a:pt x="1155" y="414"/>
                      <a:pt x="1155" y="414"/>
                      <a:pt x="1155" y="414"/>
                    </a:cubicBezTo>
                    <a:cubicBezTo>
                      <a:pt x="1150" y="414"/>
                      <a:pt x="1150" y="414"/>
                      <a:pt x="1150" y="414"/>
                    </a:cubicBezTo>
                    <a:cubicBezTo>
                      <a:pt x="1148" y="416"/>
                      <a:pt x="1148" y="416"/>
                      <a:pt x="1148" y="416"/>
                    </a:cubicBezTo>
                    <a:cubicBezTo>
                      <a:pt x="1136" y="415"/>
                      <a:pt x="1136" y="415"/>
                      <a:pt x="1136" y="415"/>
                    </a:cubicBezTo>
                    <a:cubicBezTo>
                      <a:pt x="1136" y="413"/>
                      <a:pt x="1136" y="413"/>
                      <a:pt x="1136" y="413"/>
                    </a:cubicBezTo>
                    <a:cubicBezTo>
                      <a:pt x="1135" y="418"/>
                      <a:pt x="1135" y="418"/>
                      <a:pt x="1135" y="418"/>
                    </a:cubicBezTo>
                    <a:cubicBezTo>
                      <a:pt x="1123" y="421"/>
                      <a:pt x="1123" y="421"/>
                      <a:pt x="1123" y="421"/>
                    </a:cubicBezTo>
                    <a:cubicBezTo>
                      <a:pt x="1121" y="416"/>
                      <a:pt x="1116" y="417"/>
                      <a:pt x="1115" y="419"/>
                    </a:cubicBezTo>
                    <a:cubicBezTo>
                      <a:pt x="1118" y="419"/>
                      <a:pt x="1118" y="419"/>
                      <a:pt x="1118" y="419"/>
                    </a:cubicBezTo>
                    <a:cubicBezTo>
                      <a:pt x="1121" y="431"/>
                      <a:pt x="1115" y="424"/>
                      <a:pt x="1117" y="423"/>
                    </a:cubicBezTo>
                    <a:cubicBezTo>
                      <a:pt x="1109" y="422"/>
                      <a:pt x="1109" y="422"/>
                      <a:pt x="1109" y="422"/>
                    </a:cubicBezTo>
                    <a:cubicBezTo>
                      <a:pt x="1111" y="415"/>
                      <a:pt x="1111" y="415"/>
                      <a:pt x="1111" y="415"/>
                    </a:cubicBezTo>
                    <a:cubicBezTo>
                      <a:pt x="1110" y="416"/>
                      <a:pt x="1108" y="417"/>
                      <a:pt x="1107" y="417"/>
                    </a:cubicBezTo>
                    <a:cubicBezTo>
                      <a:pt x="1109" y="418"/>
                      <a:pt x="1109" y="418"/>
                      <a:pt x="1109" y="418"/>
                    </a:cubicBezTo>
                    <a:cubicBezTo>
                      <a:pt x="1107" y="419"/>
                      <a:pt x="1105" y="420"/>
                      <a:pt x="1103" y="419"/>
                    </a:cubicBezTo>
                    <a:cubicBezTo>
                      <a:pt x="1103" y="419"/>
                      <a:pt x="1103" y="419"/>
                      <a:pt x="1103" y="419"/>
                    </a:cubicBezTo>
                    <a:cubicBezTo>
                      <a:pt x="1105" y="423"/>
                      <a:pt x="1101" y="422"/>
                      <a:pt x="1099" y="422"/>
                    </a:cubicBezTo>
                    <a:cubicBezTo>
                      <a:pt x="1098" y="420"/>
                      <a:pt x="1098" y="420"/>
                      <a:pt x="1098" y="420"/>
                    </a:cubicBezTo>
                    <a:cubicBezTo>
                      <a:pt x="1101" y="413"/>
                      <a:pt x="1101" y="413"/>
                      <a:pt x="1101" y="413"/>
                    </a:cubicBezTo>
                    <a:cubicBezTo>
                      <a:pt x="1104" y="414"/>
                      <a:pt x="1106" y="415"/>
                      <a:pt x="1108" y="415"/>
                    </a:cubicBezTo>
                    <a:cubicBezTo>
                      <a:pt x="1106" y="415"/>
                      <a:pt x="1104" y="413"/>
                      <a:pt x="1107" y="412"/>
                    </a:cubicBezTo>
                    <a:cubicBezTo>
                      <a:pt x="1108" y="410"/>
                      <a:pt x="1108" y="410"/>
                      <a:pt x="1108" y="410"/>
                    </a:cubicBezTo>
                    <a:cubicBezTo>
                      <a:pt x="1106" y="409"/>
                      <a:pt x="1106" y="409"/>
                      <a:pt x="1106" y="409"/>
                    </a:cubicBezTo>
                    <a:cubicBezTo>
                      <a:pt x="1107" y="407"/>
                      <a:pt x="1107" y="407"/>
                      <a:pt x="1107" y="407"/>
                    </a:cubicBezTo>
                    <a:cubicBezTo>
                      <a:pt x="1110" y="406"/>
                      <a:pt x="1110" y="406"/>
                      <a:pt x="1110" y="406"/>
                    </a:cubicBezTo>
                    <a:cubicBezTo>
                      <a:pt x="1112" y="408"/>
                      <a:pt x="1112" y="408"/>
                      <a:pt x="1112" y="408"/>
                    </a:cubicBezTo>
                    <a:cubicBezTo>
                      <a:pt x="1112" y="406"/>
                      <a:pt x="1112" y="406"/>
                      <a:pt x="1112" y="406"/>
                    </a:cubicBezTo>
                    <a:cubicBezTo>
                      <a:pt x="1118" y="403"/>
                      <a:pt x="1118" y="403"/>
                      <a:pt x="1118" y="403"/>
                    </a:cubicBezTo>
                    <a:cubicBezTo>
                      <a:pt x="1118" y="401"/>
                      <a:pt x="1118" y="401"/>
                      <a:pt x="1118" y="401"/>
                    </a:cubicBezTo>
                    <a:cubicBezTo>
                      <a:pt x="1129" y="394"/>
                      <a:pt x="1129" y="394"/>
                      <a:pt x="1129" y="394"/>
                    </a:cubicBezTo>
                    <a:cubicBezTo>
                      <a:pt x="1124" y="391"/>
                      <a:pt x="1124" y="391"/>
                      <a:pt x="1124" y="391"/>
                    </a:cubicBezTo>
                    <a:cubicBezTo>
                      <a:pt x="1123" y="403"/>
                      <a:pt x="1121" y="394"/>
                      <a:pt x="1121" y="396"/>
                    </a:cubicBezTo>
                    <a:cubicBezTo>
                      <a:pt x="1108" y="397"/>
                      <a:pt x="1108" y="397"/>
                      <a:pt x="1108" y="397"/>
                    </a:cubicBezTo>
                    <a:cubicBezTo>
                      <a:pt x="1111" y="394"/>
                      <a:pt x="1111" y="394"/>
                      <a:pt x="1111" y="394"/>
                    </a:cubicBezTo>
                    <a:cubicBezTo>
                      <a:pt x="1125" y="381"/>
                      <a:pt x="1125" y="381"/>
                      <a:pt x="1125" y="381"/>
                    </a:cubicBezTo>
                    <a:cubicBezTo>
                      <a:pt x="1103" y="393"/>
                      <a:pt x="1103" y="393"/>
                      <a:pt x="1103" y="393"/>
                    </a:cubicBezTo>
                    <a:cubicBezTo>
                      <a:pt x="1104" y="398"/>
                      <a:pt x="1100" y="390"/>
                      <a:pt x="1099" y="395"/>
                    </a:cubicBezTo>
                    <a:cubicBezTo>
                      <a:pt x="1074" y="411"/>
                      <a:pt x="1074" y="411"/>
                      <a:pt x="1074" y="411"/>
                    </a:cubicBezTo>
                    <a:cubicBezTo>
                      <a:pt x="1069" y="411"/>
                      <a:pt x="1069" y="411"/>
                      <a:pt x="1069" y="411"/>
                    </a:cubicBezTo>
                    <a:cubicBezTo>
                      <a:pt x="1049" y="422"/>
                      <a:pt x="1049" y="422"/>
                      <a:pt x="1049" y="422"/>
                    </a:cubicBezTo>
                    <a:cubicBezTo>
                      <a:pt x="1048" y="421"/>
                      <a:pt x="1048" y="421"/>
                      <a:pt x="1048" y="421"/>
                    </a:cubicBezTo>
                    <a:cubicBezTo>
                      <a:pt x="1045" y="423"/>
                      <a:pt x="1045" y="423"/>
                      <a:pt x="1045" y="423"/>
                    </a:cubicBezTo>
                    <a:cubicBezTo>
                      <a:pt x="1044" y="421"/>
                      <a:pt x="1044" y="421"/>
                      <a:pt x="1044" y="421"/>
                    </a:cubicBezTo>
                    <a:cubicBezTo>
                      <a:pt x="1047" y="418"/>
                      <a:pt x="1047" y="418"/>
                      <a:pt x="1047" y="418"/>
                    </a:cubicBezTo>
                    <a:cubicBezTo>
                      <a:pt x="1057" y="413"/>
                      <a:pt x="1057" y="413"/>
                      <a:pt x="1057" y="413"/>
                    </a:cubicBezTo>
                    <a:cubicBezTo>
                      <a:pt x="1063" y="407"/>
                      <a:pt x="1063" y="407"/>
                      <a:pt x="1063" y="407"/>
                    </a:cubicBezTo>
                    <a:cubicBezTo>
                      <a:pt x="1087" y="390"/>
                      <a:pt x="1087" y="390"/>
                      <a:pt x="1087" y="390"/>
                    </a:cubicBezTo>
                    <a:cubicBezTo>
                      <a:pt x="1089" y="390"/>
                      <a:pt x="1089" y="390"/>
                      <a:pt x="1089" y="390"/>
                    </a:cubicBezTo>
                    <a:cubicBezTo>
                      <a:pt x="1087" y="388"/>
                      <a:pt x="1087" y="388"/>
                      <a:pt x="1087" y="388"/>
                    </a:cubicBezTo>
                    <a:cubicBezTo>
                      <a:pt x="1089" y="387"/>
                      <a:pt x="1089" y="387"/>
                      <a:pt x="1089" y="387"/>
                    </a:cubicBezTo>
                    <a:cubicBezTo>
                      <a:pt x="1099" y="381"/>
                      <a:pt x="1099" y="381"/>
                      <a:pt x="1099" y="381"/>
                    </a:cubicBezTo>
                    <a:cubicBezTo>
                      <a:pt x="1100" y="377"/>
                      <a:pt x="1100" y="377"/>
                      <a:pt x="1100" y="377"/>
                    </a:cubicBezTo>
                    <a:cubicBezTo>
                      <a:pt x="1110" y="371"/>
                      <a:pt x="1110" y="371"/>
                      <a:pt x="1110" y="371"/>
                    </a:cubicBezTo>
                    <a:cubicBezTo>
                      <a:pt x="1111" y="368"/>
                      <a:pt x="1111" y="368"/>
                      <a:pt x="1111" y="368"/>
                    </a:cubicBezTo>
                    <a:cubicBezTo>
                      <a:pt x="1114" y="369"/>
                      <a:pt x="1114" y="369"/>
                      <a:pt x="1114" y="369"/>
                    </a:cubicBezTo>
                    <a:cubicBezTo>
                      <a:pt x="1114" y="366"/>
                      <a:pt x="1114" y="366"/>
                      <a:pt x="1114" y="366"/>
                    </a:cubicBezTo>
                    <a:cubicBezTo>
                      <a:pt x="1118" y="364"/>
                      <a:pt x="1118" y="364"/>
                      <a:pt x="1118" y="364"/>
                    </a:cubicBezTo>
                    <a:cubicBezTo>
                      <a:pt x="1114" y="358"/>
                      <a:pt x="1122" y="360"/>
                      <a:pt x="1125" y="358"/>
                    </a:cubicBezTo>
                    <a:cubicBezTo>
                      <a:pt x="1126" y="358"/>
                      <a:pt x="1126" y="358"/>
                      <a:pt x="1126" y="358"/>
                    </a:cubicBezTo>
                    <a:cubicBezTo>
                      <a:pt x="1126" y="356"/>
                      <a:pt x="1126" y="356"/>
                      <a:pt x="1126" y="356"/>
                    </a:cubicBezTo>
                    <a:cubicBezTo>
                      <a:pt x="1136" y="348"/>
                      <a:pt x="1136" y="348"/>
                      <a:pt x="1136" y="348"/>
                    </a:cubicBezTo>
                    <a:cubicBezTo>
                      <a:pt x="1142" y="349"/>
                      <a:pt x="1142" y="349"/>
                      <a:pt x="1142" y="349"/>
                    </a:cubicBezTo>
                    <a:cubicBezTo>
                      <a:pt x="1139" y="346"/>
                      <a:pt x="1139" y="346"/>
                      <a:pt x="1139" y="346"/>
                    </a:cubicBezTo>
                    <a:cubicBezTo>
                      <a:pt x="1140" y="345"/>
                      <a:pt x="1140" y="345"/>
                      <a:pt x="1140" y="345"/>
                    </a:cubicBezTo>
                    <a:cubicBezTo>
                      <a:pt x="1145" y="343"/>
                      <a:pt x="1147" y="343"/>
                      <a:pt x="1147" y="343"/>
                    </a:cubicBezTo>
                    <a:cubicBezTo>
                      <a:pt x="1148" y="342"/>
                      <a:pt x="1147" y="341"/>
                      <a:pt x="1147" y="342"/>
                    </a:cubicBezTo>
                    <a:cubicBezTo>
                      <a:pt x="1147" y="342"/>
                      <a:pt x="1147" y="341"/>
                      <a:pt x="1147" y="341"/>
                    </a:cubicBezTo>
                    <a:cubicBezTo>
                      <a:pt x="1141" y="340"/>
                      <a:pt x="1141" y="340"/>
                      <a:pt x="1141" y="340"/>
                    </a:cubicBezTo>
                    <a:cubicBezTo>
                      <a:pt x="1151" y="336"/>
                      <a:pt x="1151" y="336"/>
                      <a:pt x="1151" y="336"/>
                    </a:cubicBezTo>
                    <a:cubicBezTo>
                      <a:pt x="1152" y="337"/>
                      <a:pt x="1153" y="337"/>
                      <a:pt x="1154" y="337"/>
                    </a:cubicBezTo>
                    <a:cubicBezTo>
                      <a:pt x="1154" y="337"/>
                      <a:pt x="1154" y="337"/>
                      <a:pt x="1155" y="337"/>
                    </a:cubicBezTo>
                    <a:cubicBezTo>
                      <a:pt x="1154" y="334"/>
                      <a:pt x="1154" y="334"/>
                      <a:pt x="1154" y="334"/>
                    </a:cubicBezTo>
                    <a:cubicBezTo>
                      <a:pt x="1168" y="329"/>
                      <a:pt x="1168" y="329"/>
                      <a:pt x="1168" y="329"/>
                    </a:cubicBezTo>
                    <a:cubicBezTo>
                      <a:pt x="1163" y="330"/>
                      <a:pt x="1163" y="330"/>
                      <a:pt x="1163" y="330"/>
                    </a:cubicBezTo>
                    <a:cubicBezTo>
                      <a:pt x="1160" y="326"/>
                      <a:pt x="1160" y="326"/>
                      <a:pt x="1160" y="326"/>
                    </a:cubicBezTo>
                    <a:cubicBezTo>
                      <a:pt x="1162" y="325"/>
                      <a:pt x="1162" y="325"/>
                      <a:pt x="1162" y="325"/>
                    </a:cubicBezTo>
                    <a:cubicBezTo>
                      <a:pt x="1169" y="326"/>
                      <a:pt x="1169" y="326"/>
                      <a:pt x="1169" y="326"/>
                    </a:cubicBezTo>
                    <a:cubicBezTo>
                      <a:pt x="1174" y="325"/>
                      <a:pt x="1174" y="325"/>
                      <a:pt x="1174" y="325"/>
                    </a:cubicBezTo>
                    <a:cubicBezTo>
                      <a:pt x="1175" y="321"/>
                      <a:pt x="1175" y="321"/>
                      <a:pt x="1175" y="321"/>
                    </a:cubicBezTo>
                    <a:cubicBezTo>
                      <a:pt x="1174" y="321"/>
                      <a:pt x="1174" y="321"/>
                      <a:pt x="1174" y="321"/>
                    </a:cubicBezTo>
                    <a:cubicBezTo>
                      <a:pt x="1177" y="316"/>
                      <a:pt x="1179" y="314"/>
                      <a:pt x="1179" y="313"/>
                    </a:cubicBezTo>
                    <a:cubicBezTo>
                      <a:pt x="1184" y="315"/>
                      <a:pt x="1184" y="315"/>
                      <a:pt x="1184" y="315"/>
                    </a:cubicBezTo>
                    <a:cubicBezTo>
                      <a:pt x="1189" y="313"/>
                      <a:pt x="1189" y="313"/>
                      <a:pt x="1189" y="313"/>
                    </a:cubicBezTo>
                    <a:cubicBezTo>
                      <a:pt x="1193" y="308"/>
                      <a:pt x="1193" y="308"/>
                      <a:pt x="1193" y="308"/>
                    </a:cubicBezTo>
                    <a:cubicBezTo>
                      <a:pt x="1188" y="311"/>
                      <a:pt x="1188" y="311"/>
                      <a:pt x="1188" y="311"/>
                    </a:cubicBezTo>
                    <a:cubicBezTo>
                      <a:pt x="1188" y="307"/>
                      <a:pt x="1188" y="307"/>
                      <a:pt x="1188" y="307"/>
                    </a:cubicBezTo>
                    <a:cubicBezTo>
                      <a:pt x="1193" y="301"/>
                      <a:pt x="1193" y="301"/>
                      <a:pt x="1193" y="301"/>
                    </a:cubicBezTo>
                    <a:cubicBezTo>
                      <a:pt x="1185" y="299"/>
                      <a:pt x="1185" y="299"/>
                      <a:pt x="1185" y="299"/>
                    </a:cubicBezTo>
                    <a:cubicBezTo>
                      <a:pt x="1186" y="298"/>
                      <a:pt x="1186" y="298"/>
                      <a:pt x="1186" y="298"/>
                    </a:cubicBezTo>
                    <a:cubicBezTo>
                      <a:pt x="1193" y="294"/>
                      <a:pt x="1193" y="294"/>
                      <a:pt x="1193" y="294"/>
                    </a:cubicBezTo>
                    <a:cubicBezTo>
                      <a:pt x="1195" y="297"/>
                      <a:pt x="1196" y="298"/>
                      <a:pt x="1197" y="300"/>
                    </a:cubicBezTo>
                    <a:cubicBezTo>
                      <a:pt x="1197" y="299"/>
                      <a:pt x="1197" y="299"/>
                      <a:pt x="1197" y="299"/>
                    </a:cubicBezTo>
                    <a:cubicBezTo>
                      <a:pt x="1197" y="300"/>
                      <a:pt x="1197" y="300"/>
                      <a:pt x="1197" y="300"/>
                    </a:cubicBezTo>
                    <a:cubicBezTo>
                      <a:pt x="1198" y="301"/>
                      <a:pt x="1197" y="301"/>
                      <a:pt x="1196" y="301"/>
                    </a:cubicBezTo>
                    <a:cubicBezTo>
                      <a:pt x="1195" y="303"/>
                      <a:pt x="1195" y="303"/>
                      <a:pt x="1195" y="303"/>
                    </a:cubicBezTo>
                    <a:cubicBezTo>
                      <a:pt x="1207" y="296"/>
                      <a:pt x="1207" y="296"/>
                      <a:pt x="1207" y="296"/>
                    </a:cubicBezTo>
                    <a:cubicBezTo>
                      <a:pt x="1207" y="294"/>
                      <a:pt x="1207" y="294"/>
                      <a:pt x="1207" y="294"/>
                    </a:cubicBezTo>
                    <a:cubicBezTo>
                      <a:pt x="1216" y="292"/>
                      <a:pt x="1216" y="292"/>
                      <a:pt x="1216" y="292"/>
                    </a:cubicBezTo>
                    <a:cubicBezTo>
                      <a:pt x="1219" y="289"/>
                      <a:pt x="1219" y="289"/>
                      <a:pt x="1219" y="289"/>
                    </a:cubicBezTo>
                    <a:cubicBezTo>
                      <a:pt x="1224" y="287"/>
                      <a:pt x="1224" y="287"/>
                      <a:pt x="1224" y="287"/>
                    </a:cubicBezTo>
                    <a:cubicBezTo>
                      <a:pt x="1224" y="282"/>
                      <a:pt x="1224" y="282"/>
                      <a:pt x="1224" y="282"/>
                    </a:cubicBezTo>
                    <a:cubicBezTo>
                      <a:pt x="1229" y="282"/>
                      <a:pt x="1229" y="282"/>
                      <a:pt x="1229" y="282"/>
                    </a:cubicBezTo>
                    <a:cubicBezTo>
                      <a:pt x="1237" y="278"/>
                      <a:pt x="1237" y="278"/>
                      <a:pt x="1237" y="278"/>
                    </a:cubicBezTo>
                    <a:cubicBezTo>
                      <a:pt x="1239" y="281"/>
                      <a:pt x="1239" y="281"/>
                      <a:pt x="1239" y="281"/>
                    </a:cubicBezTo>
                    <a:cubicBezTo>
                      <a:pt x="1240" y="280"/>
                      <a:pt x="1240" y="279"/>
                      <a:pt x="1241" y="278"/>
                    </a:cubicBezTo>
                    <a:cubicBezTo>
                      <a:pt x="1246" y="278"/>
                      <a:pt x="1246" y="278"/>
                      <a:pt x="1246" y="278"/>
                    </a:cubicBezTo>
                    <a:cubicBezTo>
                      <a:pt x="1250" y="274"/>
                      <a:pt x="1250" y="274"/>
                      <a:pt x="1250" y="274"/>
                    </a:cubicBezTo>
                    <a:cubicBezTo>
                      <a:pt x="1243" y="271"/>
                      <a:pt x="1243" y="271"/>
                      <a:pt x="1243" y="271"/>
                    </a:cubicBezTo>
                    <a:cubicBezTo>
                      <a:pt x="1238" y="279"/>
                      <a:pt x="1238" y="279"/>
                      <a:pt x="1238" y="279"/>
                    </a:cubicBezTo>
                    <a:cubicBezTo>
                      <a:pt x="1235" y="276"/>
                      <a:pt x="1235" y="276"/>
                      <a:pt x="1235" y="276"/>
                    </a:cubicBezTo>
                    <a:cubicBezTo>
                      <a:pt x="1235" y="273"/>
                      <a:pt x="1235" y="273"/>
                      <a:pt x="1235" y="273"/>
                    </a:cubicBezTo>
                    <a:cubicBezTo>
                      <a:pt x="1237" y="273"/>
                      <a:pt x="1237" y="273"/>
                      <a:pt x="1237" y="273"/>
                    </a:cubicBezTo>
                    <a:cubicBezTo>
                      <a:pt x="1237" y="268"/>
                      <a:pt x="1237" y="268"/>
                      <a:pt x="1237" y="268"/>
                    </a:cubicBezTo>
                    <a:cubicBezTo>
                      <a:pt x="1236" y="263"/>
                      <a:pt x="1236" y="263"/>
                      <a:pt x="1236" y="263"/>
                    </a:cubicBezTo>
                    <a:cubicBezTo>
                      <a:pt x="1237" y="262"/>
                      <a:pt x="1237" y="262"/>
                      <a:pt x="1237" y="262"/>
                    </a:cubicBezTo>
                    <a:cubicBezTo>
                      <a:pt x="1238" y="262"/>
                      <a:pt x="1239" y="263"/>
                      <a:pt x="1239" y="263"/>
                    </a:cubicBezTo>
                    <a:cubicBezTo>
                      <a:pt x="1239" y="263"/>
                      <a:pt x="1239" y="263"/>
                      <a:pt x="1239" y="263"/>
                    </a:cubicBezTo>
                    <a:cubicBezTo>
                      <a:pt x="1239" y="263"/>
                      <a:pt x="1239" y="263"/>
                      <a:pt x="1239" y="263"/>
                    </a:cubicBezTo>
                    <a:cubicBezTo>
                      <a:pt x="1241" y="264"/>
                      <a:pt x="1239" y="263"/>
                      <a:pt x="1239" y="263"/>
                    </a:cubicBezTo>
                    <a:cubicBezTo>
                      <a:pt x="1241" y="257"/>
                      <a:pt x="1241" y="257"/>
                      <a:pt x="1241" y="257"/>
                    </a:cubicBezTo>
                    <a:cubicBezTo>
                      <a:pt x="1244" y="256"/>
                      <a:pt x="1244" y="256"/>
                      <a:pt x="1244" y="256"/>
                    </a:cubicBezTo>
                    <a:cubicBezTo>
                      <a:pt x="1237" y="256"/>
                      <a:pt x="1237" y="256"/>
                      <a:pt x="1237" y="256"/>
                    </a:cubicBezTo>
                    <a:cubicBezTo>
                      <a:pt x="1244" y="266"/>
                      <a:pt x="1235" y="259"/>
                      <a:pt x="1234" y="260"/>
                    </a:cubicBezTo>
                    <a:cubicBezTo>
                      <a:pt x="1232" y="258"/>
                      <a:pt x="1232" y="258"/>
                      <a:pt x="1232" y="258"/>
                    </a:cubicBezTo>
                    <a:cubicBezTo>
                      <a:pt x="1233" y="256"/>
                      <a:pt x="1233" y="256"/>
                      <a:pt x="1233" y="256"/>
                    </a:cubicBezTo>
                    <a:cubicBezTo>
                      <a:pt x="1221" y="253"/>
                      <a:pt x="1225" y="263"/>
                      <a:pt x="1223" y="256"/>
                    </a:cubicBezTo>
                    <a:cubicBezTo>
                      <a:pt x="1226" y="252"/>
                      <a:pt x="1226" y="252"/>
                      <a:pt x="1226" y="252"/>
                    </a:cubicBezTo>
                    <a:cubicBezTo>
                      <a:pt x="1233" y="253"/>
                      <a:pt x="1233" y="253"/>
                      <a:pt x="1233" y="253"/>
                    </a:cubicBezTo>
                    <a:cubicBezTo>
                      <a:pt x="1233" y="250"/>
                      <a:pt x="1233" y="250"/>
                      <a:pt x="1233" y="250"/>
                    </a:cubicBezTo>
                    <a:cubicBezTo>
                      <a:pt x="1233" y="249"/>
                      <a:pt x="1233" y="249"/>
                      <a:pt x="1233" y="249"/>
                    </a:cubicBezTo>
                    <a:cubicBezTo>
                      <a:pt x="1223" y="248"/>
                      <a:pt x="1223" y="248"/>
                      <a:pt x="1223" y="248"/>
                    </a:cubicBezTo>
                    <a:cubicBezTo>
                      <a:pt x="1215" y="252"/>
                      <a:pt x="1215" y="252"/>
                      <a:pt x="1215" y="252"/>
                    </a:cubicBezTo>
                    <a:cubicBezTo>
                      <a:pt x="1212" y="256"/>
                      <a:pt x="1212" y="256"/>
                      <a:pt x="1212" y="256"/>
                    </a:cubicBezTo>
                    <a:cubicBezTo>
                      <a:pt x="1205" y="260"/>
                      <a:pt x="1205" y="260"/>
                      <a:pt x="1205" y="260"/>
                    </a:cubicBezTo>
                    <a:cubicBezTo>
                      <a:pt x="1205" y="265"/>
                      <a:pt x="1205" y="265"/>
                      <a:pt x="1205" y="265"/>
                    </a:cubicBezTo>
                    <a:cubicBezTo>
                      <a:pt x="1192" y="272"/>
                      <a:pt x="1192" y="272"/>
                      <a:pt x="1192" y="272"/>
                    </a:cubicBezTo>
                    <a:cubicBezTo>
                      <a:pt x="1196" y="276"/>
                      <a:pt x="1196" y="276"/>
                      <a:pt x="1196" y="276"/>
                    </a:cubicBezTo>
                    <a:cubicBezTo>
                      <a:pt x="1188" y="282"/>
                      <a:pt x="1194" y="277"/>
                      <a:pt x="1193" y="277"/>
                    </a:cubicBezTo>
                    <a:cubicBezTo>
                      <a:pt x="1186" y="275"/>
                      <a:pt x="1186" y="275"/>
                      <a:pt x="1186" y="275"/>
                    </a:cubicBezTo>
                    <a:cubicBezTo>
                      <a:pt x="1186" y="277"/>
                      <a:pt x="1186" y="277"/>
                      <a:pt x="1186" y="277"/>
                    </a:cubicBezTo>
                    <a:cubicBezTo>
                      <a:pt x="1180" y="279"/>
                      <a:pt x="1180" y="279"/>
                      <a:pt x="1180" y="279"/>
                    </a:cubicBezTo>
                    <a:cubicBezTo>
                      <a:pt x="1179" y="282"/>
                      <a:pt x="1179" y="282"/>
                      <a:pt x="1179" y="282"/>
                    </a:cubicBezTo>
                    <a:cubicBezTo>
                      <a:pt x="1181" y="284"/>
                      <a:pt x="1181" y="284"/>
                      <a:pt x="1181" y="284"/>
                    </a:cubicBezTo>
                    <a:cubicBezTo>
                      <a:pt x="1180" y="285"/>
                      <a:pt x="1180" y="285"/>
                      <a:pt x="1180" y="285"/>
                    </a:cubicBezTo>
                    <a:cubicBezTo>
                      <a:pt x="1179" y="285"/>
                      <a:pt x="1179" y="285"/>
                      <a:pt x="1179" y="285"/>
                    </a:cubicBezTo>
                    <a:cubicBezTo>
                      <a:pt x="1177" y="284"/>
                      <a:pt x="1177" y="284"/>
                      <a:pt x="1177" y="284"/>
                    </a:cubicBezTo>
                    <a:cubicBezTo>
                      <a:pt x="1170" y="295"/>
                      <a:pt x="1169" y="284"/>
                      <a:pt x="1167" y="288"/>
                    </a:cubicBezTo>
                    <a:cubicBezTo>
                      <a:pt x="1167" y="297"/>
                      <a:pt x="1167" y="297"/>
                      <a:pt x="1167" y="297"/>
                    </a:cubicBezTo>
                    <a:cubicBezTo>
                      <a:pt x="1165" y="292"/>
                      <a:pt x="1161" y="299"/>
                      <a:pt x="1158" y="297"/>
                    </a:cubicBezTo>
                    <a:cubicBezTo>
                      <a:pt x="1155" y="301"/>
                      <a:pt x="1155" y="301"/>
                      <a:pt x="1155" y="301"/>
                    </a:cubicBezTo>
                    <a:cubicBezTo>
                      <a:pt x="1152" y="303"/>
                      <a:pt x="1152" y="303"/>
                      <a:pt x="1152" y="303"/>
                    </a:cubicBezTo>
                    <a:cubicBezTo>
                      <a:pt x="1140" y="313"/>
                      <a:pt x="1140" y="313"/>
                      <a:pt x="1140" y="313"/>
                    </a:cubicBezTo>
                    <a:cubicBezTo>
                      <a:pt x="1141" y="314"/>
                      <a:pt x="1141" y="314"/>
                      <a:pt x="1141" y="314"/>
                    </a:cubicBezTo>
                    <a:cubicBezTo>
                      <a:pt x="1139" y="316"/>
                      <a:pt x="1139" y="316"/>
                      <a:pt x="1139" y="316"/>
                    </a:cubicBezTo>
                    <a:cubicBezTo>
                      <a:pt x="1138" y="315"/>
                      <a:pt x="1138" y="315"/>
                      <a:pt x="1137" y="315"/>
                    </a:cubicBezTo>
                    <a:cubicBezTo>
                      <a:pt x="1138" y="314"/>
                      <a:pt x="1138" y="314"/>
                      <a:pt x="1138" y="314"/>
                    </a:cubicBezTo>
                    <a:cubicBezTo>
                      <a:pt x="1134" y="315"/>
                      <a:pt x="1134" y="315"/>
                      <a:pt x="1134" y="315"/>
                    </a:cubicBezTo>
                    <a:cubicBezTo>
                      <a:pt x="1134" y="319"/>
                      <a:pt x="1134" y="319"/>
                      <a:pt x="1134" y="319"/>
                    </a:cubicBezTo>
                    <a:cubicBezTo>
                      <a:pt x="1133" y="329"/>
                      <a:pt x="1124" y="318"/>
                      <a:pt x="1123" y="324"/>
                    </a:cubicBezTo>
                    <a:cubicBezTo>
                      <a:pt x="1122" y="326"/>
                      <a:pt x="1122" y="326"/>
                      <a:pt x="1122" y="326"/>
                    </a:cubicBezTo>
                    <a:cubicBezTo>
                      <a:pt x="1118" y="327"/>
                      <a:pt x="1118" y="327"/>
                      <a:pt x="1118" y="327"/>
                    </a:cubicBezTo>
                    <a:cubicBezTo>
                      <a:pt x="1114" y="333"/>
                      <a:pt x="1114" y="333"/>
                      <a:pt x="1114" y="333"/>
                    </a:cubicBezTo>
                    <a:cubicBezTo>
                      <a:pt x="1109" y="333"/>
                      <a:pt x="1109" y="333"/>
                      <a:pt x="1109" y="333"/>
                    </a:cubicBezTo>
                    <a:cubicBezTo>
                      <a:pt x="1095" y="346"/>
                      <a:pt x="1095" y="346"/>
                      <a:pt x="1095" y="346"/>
                    </a:cubicBezTo>
                    <a:cubicBezTo>
                      <a:pt x="1093" y="347"/>
                      <a:pt x="1092" y="348"/>
                      <a:pt x="1091" y="348"/>
                    </a:cubicBezTo>
                    <a:cubicBezTo>
                      <a:pt x="1092" y="348"/>
                      <a:pt x="1092" y="348"/>
                      <a:pt x="1091" y="349"/>
                    </a:cubicBezTo>
                    <a:cubicBezTo>
                      <a:pt x="1095" y="351"/>
                      <a:pt x="1095" y="351"/>
                      <a:pt x="1095" y="351"/>
                    </a:cubicBezTo>
                    <a:cubicBezTo>
                      <a:pt x="1095" y="356"/>
                      <a:pt x="1095" y="356"/>
                      <a:pt x="1095" y="356"/>
                    </a:cubicBezTo>
                    <a:cubicBezTo>
                      <a:pt x="1089" y="353"/>
                      <a:pt x="1089" y="353"/>
                      <a:pt x="1089" y="353"/>
                    </a:cubicBezTo>
                    <a:cubicBezTo>
                      <a:pt x="1087" y="356"/>
                      <a:pt x="1087" y="356"/>
                      <a:pt x="1087" y="356"/>
                    </a:cubicBezTo>
                    <a:cubicBezTo>
                      <a:pt x="1085" y="355"/>
                      <a:pt x="1085" y="355"/>
                      <a:pt x="1085" y="355"/>
                    </a:cubicBezTo>
                    <a:cubicBezTo>
                      <a:pt x="1087" y="351"/>
                      <a:pt x="1087" y="351"/>
                      <a:pt x="1087" y="351"/>
                    </a:cubicBezTo>
                    <a:cubicBezTo>
                      <a:pt x="1077" y="358"/>
                      <a:pt x="1076" y="358"/>
                      <a:pt x="1077" y="357"/>
                    </a:cubicBezTo>
                    <a:cubicBezTo>
                      <a:pt x="1072" y="360"/>
                      <a:pt x="1072" y="360"/>
                      <a:pt x="1072" y="360"/>
                    </a:cubicBezTo>
                    <a:cubicBezTo>
                      <a:pt x="1062" y="366"/>
                      <a:pt x="1062" y="366"/>
                      <a:pt x="1062" y="366"/>
                    </a:cubicBezTo>
                    <a:cubicBezTo>
                      <a:pt x="1060" y="368"/>
                      <a:pt x="1060" y="368"/>
                      <a:pt x="1060" y="368"/>
                    </a:cubicBezTo>
                    <a:cubicBezTo>
                      <a:pt x="1052" y="371"/>
                      <a:pt x="1052" y="371"/>
                      <a:pt x="1052" y="371"/>
                    </a:cubicBezTo>
                    <a:cubicBezTo>
                      <a:pt x="1050" y="376"/>
                      <a:pt x="1050" y="376"/>
                      <a:pt x="1050" y="376"/>
                    </a:cubicBezTo>
                    <a:cubicBezTo>
                      <a:pt x="1046" y="376"/>
                      <a:pt x="1046" y="376"/>
                      <a:pt x="1046" y="376"/>
                    </a:cubicBezTo>
                    <a:cubicBezTo>
                      <a:pt x="1041" y="382"/>
                      <a:pt x="1041" y="382"/>
                      <a:pt x="1041" y="382"/>
                    </a:cubicBezTo>
                    <a:cubicBezTo>
                      <a:pt x="1035" y="385"/>
                      <a:pt x="1035" y="385"/>
                      <a:pt x="1035" y="385"/>
                    </a:cubicBezTo>
                    <a:cubicBezTo>
                      <a:pt x="1033" y="381"/>
                      <a:pt x="1033" y="381"/>
                      <a:pt x="1033" y="381"/>
                    </a:cubicBezTo>
                    <a:cubicBezTo>
                      <a:pt x="1030" y="384"/>
                      <a:pt x="1030" y="384"/>
                      <a:pt x="1030" y="384"/>
                    </a:cubicBezTo>
                    <a:cubicBezTo>
                      <a:pt x="1034" y="385"/>
                      <a:pt x="1034" y="385"/>
                      <a:pt x="1034" y="385"/>
                    </a:cubicBezTo>
                    <a:cubicBezTo>
                      <a:pt x="1031" y="388"/>
                      <a:pt x="1031" y="388"/>
                      <a:pt x="1031" y="388"/>
                    </a:cubicBezTo>
                    <a:cubicBezTo>
                      <a:pt x="1027" y="385"/>
                      <a:pt x="1027" y="385"/>
                      <a:pt x="1027" y="385"/>
                    </a:cubicBezTo>
                    <a:cubicBezTo>
                      <a:pt x="1018" y="395"/>
                      <a:pt x="1026" y="387"/>
                      <a:pt x="1026" y="388"/>
                    </a:cubicBezTo>
                    <a:cubicBezTo>
                      <a:pt x="1020" y="394"/>
                      <a:pt x="1020" y="394"/>
                      <a:pt x="1020" y="394"/>
                    </a:cubicBezTo>
                    <a:cubicBezTo>
                      <a:pt x="1009" y="398"/>
                      <a:pt x="1009" y="398"/>
                      <a:pt x="1009" y="398"/>
                    </a:cubicBezTo>
                    <a:cubicBezTo>
                      <a:pt x="1008" y="402"/>
                      <a:pt x="1008" y="402"/>
                      <a:pt x="1008" y="402"/>
                    </a:cubicBezTo>
                    <a:cubicBezTo>
                      <a:pt x="1003" y="403"/>
                      <a:pt x="1003" y="403"/>
                      <a:pt x="1003" y="403"/>
                    </a:cubicBezTo>
                    <a:cubicBezTo>
                      <a:pt x="992" y="409"/>
                      <a:pt x="992" y="409"/>
                      <a:pt x="992" y="409"/>
                    </a:cubicBezTo>
                    <a:cubicBezTo>
                      <a:pt x="985" y="410"/>
                      <a:pt x="985" y="410"/>
                      <a:pt x="985" y="410"/>
                    </a:cubicBezTo>
                    <a:cubicBezTo>
                      <a:pt x="977" y="413"/>
                      <a:pt x="977" y="413"/>
                      <a:pt x="977" y="413"/>
                    </a:cubicBezTo>
                    <a:cubicBezTo>
                      <a:pt x="976" y="417"/>
                      <a:pt x="976" y="417"/>
                      <a:pt x="976" y="417"/>
                    </a:cubicBezTo>
                    <a:cubicBezTo>
                      <a:pt x="960" y="425"/>
                      <a:pt x="960" y="425"/>
                      <a:pt x="960" y="425"/>
                    </a:cubicBezTo>
                    <a:cubicBezTo>
                      <a:pt x="954" y="426"/>
                      <a:pt x="954" y="426"/>
                      <a:pt x="954" y="426"/>
                    </a:cubicBezTo>
                    <a:cubicBezTo>
                      <a:pt x="956" y="424"/>
                      <a:pt x="956" y="424"/>
                      <a:pt x="956" y="424"/>
                    </a:cubicBezTo>
                    <a:cubicBezTo>
                      <a:pt x="977" y="410"/>
                      <a:pt x="977" y="410"/>
                      <a:pt x="977" y="410"/>
                    </a:cubicBezTo>
                    <a:cubicBezTo>
                      <a:pt x="981" y="408"/>
                      <a:pt x="981" y="408"/>
                      <a:pt x="981" y="408"/>
                    </a:cubicBezTo>
                    <a:cubicBezTo>
                      <a:pt x="986" y="406"/>
                      <a:pt x="986" y="406"/>
                      <a:pt x="986" y="406"/>
                    </a:cubicBezTo>
                    <a:cubicBezTo>
                      <a:pt x="984" y="401"/>
                      <a:pt x="984" y="401"/>
                      <a:pt x="984" y="401"/>
                    </a:cubicBezTo>
                    <a:cubicBezTo>
                      <a:pt x="988" y="396"/>
                      <a:pt x="988" y="396"/>
                      <a:pt x="988" y="396"/>
                    </a:cubicBezTo>
                    <a:cubicBezTo>
                      <a:pt x="991" y="395"/>
                      <a:pt x="991" y="395"/>
                      <a:pt x="991" y="395"/>
                    </a:cubicBezTo>
                    <a:cubicBezTo>
                      <a:pt x="989" y="401"/>
                      <a:pt x="989" y="401"/>
                      <a:pt x="989" y="401"/>
                    </a:cubicBezTo>
                    <a:cubicBezTo>
                      <a:pt x="995" y="397"/>
                      <a:pt x="995" y="397"/>
                      <a:pt x="995" y="397"/>
                    </a:cubicBezTo>
                    <a:cubicBezTo>
                      <a:pt x="994" y="395"/>
                      <a:pt x="994" y="395"/>
                      <a:pt x="994" y="395"/>
                    </a:cubicBezTo>
                    <a:cubicBezTo>
                      <a:pt x="1000" y="382"/>
                      <a:pt x="999" y="391"/>
                      <a:pt x="1001" y="389"/>
                    </a:cubicBezTo>
                    <a:cubicBezTo>
                      <a:pt x="1009" y="381"/>
                      <a:pt x="1009" y="381"/>
                      <a:pt x="1009" y="381"/>
                    </a:cubicBezTo>
                    <a:cubicBezTo>
                      <a:pt x="1010" y="383"/>
                      <a:pt x="1010" y="383"/>
                      <a:pt x="1010" y="383"/>
                    </a:cubicBezTo>
                    <a:cubicBezTo>
                      <a:pt x="1014" y="382"/>
                      <a:pt x="1014" y="380"/>
                      <a:pt x="1015" y="380"/>
                    </a:cubicBezTo>
                    <a:cubicBezTo>
                      <a:pt x="1012" y="379"/>
                      <a:pt x="1012" y="379"/>
                      <a:pt x="1012" y="379"/>
                    </a:cubicBezTo>
                    <a:cubicBezTo>
                      <a:pt x="1017" y="375"/>
                      <a:pt x="1017" y="375"/>
                      <a:pt x="1017" y="375"/>
                    </a:cubicBezTo>
                    <a:cubicBezTo>
                      <a:pt x="1027" y="370"/>
                      <a:pt x="1027" y="369"/>
                      <a:pt x="1026" y="369"/>
                    </a:cubicBezTo>
                    <a:cubicBezTo>
                      <a:pt x="1032" y="365"/>
                      <a:pt x="1032" y="365"/>
                      <a:pt x="1032" y="365"/>
                    </a:cubicBezTo>
                    <a:cubicBezTo>
                      <a:pt x="1040" y="361"/>
                      <a:pt x="1040" y="361"/>
                      <a:pt x="1040" y="361"/>
                    </a:cubicBezTo>
                    <a:cubicBezTo>
                      <a:pt x="1065" y="343"/>
                      <a:pt x="1065" y="343"/>
                      <a:pt x="1065" y="343"/>
                    </a:cubicBezTo>
                    <a:cubicBezTo>
                      <a:pt x="1078" y="334"/>
                      <a:pt x="1078" y="334"/>
                      <a:pt x="1078" y="334"/>
                    </a:cubicBezTo>
                    <a:cubicBezTo>
                      <a:pt x="1114" y="308"/>
                      <a:pt x="1114" y="308"/>
                      <a:pt x="1114" y="308"/>
                    </a:cubicBezTo>
                    <a:cubicBezTo>
                      <a:pt x="1124" y="301"/>
                      <a:pt x="1124" y="301"/>
                      <a:pt x="1124" y="301"/>
                    </a:cubicBezTo>
                    <a:cubicBezTo>
                      <a:pt x="1126" y="296"/>
                      <a:pt x="1126" y="296"/>
                      <a:pt x="1126" y="296"/>
                    </a:cubicBezTo>
                    <a:cubicBezTo>
                      <a:pt x="1134" y="291"/>
                      <a:pt x="1137" y="292"/>
                      <a:pt x="1137" y="294"/>
                    </a:cubicBezTo>
                    <a:cubicBezTo>
                      <a:pt x="1141" y="291"/>
                      <a:pt x="1141" y="291"/>
                      <a:pt x="1141" y="291"/>
                    </a:cubicBezTo>
                    <a:cubicBezTo>
                      <a:pt x="1140" y="289"/>
                      <a:pt x="1140" y="289"/>
                      <a:pt x="1140" y="289"/>
                    </a:cubicBezTo>
                    <a:cubicBezTo>
                      <a:pt x="1146" y="285"/>
                      <a:pt x="1146" y="285"/>
                      <a:pt x="1146" y="285"/>
                    </a:cubicBezTo>
                    <a:cubicBezTo>
                      <a:pt x="1149" y="288"/>
                      <a:pt x="1149" y="288"/>
                      <a:pt x="1149" y="288"/>
                    </a:cubicBezTo>
                    <a:cubicBezTo>
                      <a:pt x="1161" y="274"/>
                      <a:pt x="1150" y="285"/>
                      <a:pt x="1151" y="283"/>
                    </a:cubicBezTo>
                    <a:cubicBezTo>
                      <a:pt x="1165" y="271"/>
                      <a:pt x="1165" y="271"/>
                      <a:pt x="1165" y="271"/>
                    </a:cubicBezTo>
                    <a:cubicBezTo>
                      <a:pt x="1171" y="268"/>
                      <a:pt x="1171" y="268"/>
                      <a:pt x="1171" y="268"/>
                    </a:cubicBezTo>
                    <a:cubicBezTo>
                      <a:pt x="1168" y="262"/>
                      <a:pt x="1173" y="266"/>
                      <a:pt x="1174" y="266"/>
                    </a:cubicBezTo>
                    <a:cubicBezTo>
                      <a:pt x="1179" y="259"/>
                      <a:pt x="1179" y="259"/>
                      <a:pt x="1179" y="259"/>
                    </a:cubicBezTo>
                    <a:cubicBezTo>
                      <a:pt x="1178" y="258"/>
                      <a:pt x="1175" y="259"/>
                      <a:pt x="1174" y="260"/>
                    </a:cubicBezTo>
                    <a:cubicBezTo>
                      <a:pt x="1170" y="265"/>
                      <a:pt x="1170" y="265"/>
                      <a:pt x="1170" y="265"/>
                    </a:cubicBezTo>
                    <a:cubicBezTo>
                      <a:pt x="1161" y="271"/>
                      <a:pt x="1161" y="271"/>
                      <a:pt x="1161" y="271"/>
                    </a:cubicBezTo>
                    <a:cubicBezTo>
                      <a:pt x="1158" y="276"/>
                      <a:pt x="1158" y="276"/>
                      <a:pt x="1158" y="276"/>
                    </a:cubicBezTo>
                    <a:cubicBezTo>
                      <a:pt x="1147" y="282"/>
                      <a:pt x="1147" y="282"/>
                      <a:pt x="1147" y="282"/>
                    </a:cubicBezTo>
                    <a:cubicBezTo>
                      <a:pt x="1145" y="281"/>
                      <a:pt x="1145" y="281"/>
                      <a:pt x="1145" y="281"/>
                    </a:cubicBezTo>
                    <a:cubicBezTo>
                      <a:pt x="1145" y="279"/>
                      <a:pt x="1145" y="279"/>
                      <a:pt x="1145" y="279"/>
                    </a:cubicBezTo>
                    <a:cubicBezTo>
                      <a:pt x="1148" y="278"/>
                      <a:pt x="1148" y="278"/>
                      <a:pt x="1148" y="278"/>
                    </a:cubicBezTo>
                    <a:cubicBezTo>
                      <a:pt x="1178" y="249"/>
                      <a:pt x="1178" y="249"/>
                      <a:pt x="1178" y="249"/>
                    </a:cubicBezTo>
                    <a:cubicBezTo>
                      <a:pt x="1184" y="248"/>
                      <a:pt x="1184" y="248"/>
                      <a:pt x="1184" y="248"/>
                    </a:cubicBezTo>
                    <a:cubicBezTo>
                      <a:pt x="1185" y="238"/>
                      <a:pt x="1185" y="238"/>
                      <a:pt x="1185" y="238"/>
                    </a:cubicBezTo>
                    <a:cubicBezTo>
                      <a:pt x="1190" y="236"/>
                      <a:pt x="1190" y="236"/>
                      <a:pt x="1190" y="236"/>
                    </a:cubicBezTo>
                    <a:cubicBezTo>
                      <a:pt x="1193" y="233"/>
                      <a:pt x="1193" y="233"/>
                      <a:pt x="1193" y="233"/>
                    </a:cubicBezTo>
                    <a:cubicBezTo>
                      <a:pt x="1192" y="232"/>
                      <a:pt x="1192" y="231"/>
                      <a:pt x="1191" y="232"/>
                    </a:cubicBezTo>
                    <a:cubicBezTo>
                      <a:pt x="1179" y="238"/>
                      <a:pt x="1179" y="238"/>
                      <a:pt x="1179" y="238"/>
                    </a:cubicBezTo>
                    <a:cubicBezTo>
                      <a:pt x="1172" y="238"/>
                      <a:pt x="1172" y="238"/>
                      <a:pt x="1172" y="238"/>
                    </a:cubicBezTo>
                    <a:cubicBezTo>
                      <a:pt x="1176" y="232"/>
                      <a:pt x="1178" y="231"/>
                      <a:pt x="1182" y="228"/>
                    </a:cubicBezTo>
                    <a:cubicBezTo>
                      <a:pt x="1193" y="221"/>
                      <a:pt x="1193" y="221"/>
                      <a:pt x="1193" y="221"/>
                    </a:cubicBezTo>
                    <a:cubicBezTo>
                      <a:pt x="1191" y="218"/>
                      <a:pt x="1198" y="216"/>
                      <a:pt x="1200" y="214"/>
                    </a:cubicBezTo>
                    <a:cubicBezTo>
                      <a:pt x="1200" y="212"/>
                      <a:pt x="1200" y="212"/>
                      <a:pt x="1200" y="212"/>
                    </a:cubicBezTo>
                    <a:cubicBezTo>
                      <a:pt x="1201" y="212"/>
                      <a:pt x="1201" y="212"/>
                      <a:pt x="1201" y="212"/>
                    </a:cubicBezTo>
                    <a:cubicBezTo>
                      <a:pt x="1216" y="201"/>
                      <a:pt x="1216" y="201"/>
                      <a:pt x="1216" y="201"/>
                    </a:cubicBezTo>
                    <a:cubicBezTo>
                      <a:pt x="1217" y="201"/>
                      <a:pt x="1217" y="201"/>
                      <a:pt x="1217" y="201"/>
                    </a:cubicBezTo>
                    <a:cubicBezTo>
                      <a:pt x="1219" y="198"/>
                      <a:pt x="1219" y="198"/>
                      <a:pt x="1219" y="198"/>
                    </a:cubicBezTo>
                    <a:cubicBezTo>
                      <a:pt x="1229" y="192"/>
                      <a:pt x="1229" y="192"/>
                      <a:pt x="1229" y="192"/>
                    </a:cubicBezTo>
                    <a:cubicBezTo>
                      <a:pt x="1233" y="186"/>
                      <a:pt x="1233" y="186"/>
                      <a:pt x="1233" y="186"/>
                    </a:cubicBezTo>
                    <a:cubicBezTo>
                      <a:pt x="1241" y="181"/>
                      <a:pt x="1241" y="181"/>
                      <a:pt x="1241" y="181"/>
                    </a:cubicBezTo>
                    <a:cubicBezTo>
                      <a:pt x="1242" y="176"/>
                      <a:pt x="1242" y="176"/>
                      <a:pt x="1242" y="176"/>
                    </a:cubicBezTo>
                    <a:cubicBezTo>
                      <a:pt x="1248" y="172"/>
                      <a:pt x="1248" y="172"/>
                      <a:pt x="1248" y="172"/>
                    </a:cubicBezTo>
                    <a:cubicBezTo>
                      <a:pt x="1251" y="169"/>
                      <a:pt x="1251" y="169"/>
                      <a:pt x="1251" y="169"/>
                    </a:cubicBezTo>
                    <a:cubicBezTo>
                      <a:pt x="1266" y="157"/>
                      <a:pt x="1266" y="157"/>
                      <a:pt x="1266" y="157"/>
                    </a:cubicBezTo>
                    <a:cubicBezTo>
                      <a:pt x="1281" y="152"/>
                      <a:pt x="1281" y="160"/>
                      <a:pt x="1283" y="152"/>
                    </a:cubicBezTo>
                    <a:cubicBezTo>
                      <a:pt x="1281" y="146"/>
                      <a:pt x="1281" y="146"/>
                      <a:pt x="1281" y="146"/>
                    </a:cubicBezTo>
                    <a:cubicBezTo>
                      <a:pt x="1278" y="153"/>
                      <a:pt x="1278" y="153"/>
                      <a:pt x="1278" y="153"/>
                    </a:cubicBezTo>
                    <a:cubicBezTo>
                      <a:pt x="1271" y="151"/>
                      <a:pt x="1267" y="150"/>
                      <a:pt x="1265" y="149"/>
                    </a:cubicBezTo>
                    <a:cubicBezTo>
                      <a:pt x="1267" y="149"/>
                      <a:pt x="1270" y="150"/>
                      <a:pt x="1266" y="148"/>
                    </a:cubicBezTo>
                    <a:cubicBezTo>
                      <a:pt x="1265" y="149"/>
                      <a:pt x="1265" y="149"/>
                      <a:pt x="1265" y="149"/>
                    </a:cubicBezTo>
                    <a:cubicBezTo>
                      <a:pt x="1262" y="148"/>
                      <a:pt x="1263" y="148"/>
                      <a:pt x="1265" y="149"/>
                    </a:cubicBezTo>
                    <a:cubicBezTo>
                      <a:pt x="1261" y="151"/>
                      <a:pt x="1261" y="151"/>
                      <a:pt x="1261" y="151"/>
                    </a:cubicBezTo>
                    <a:cubicBezTo>
                      <a:pt x="1256" y="148"/>
                      <a:pt x="1256" y="148"/>
                      <a:pt x="1256" y="148"/>
                    </a:cubicBezTo>
                    <a:cubicBezTo>
                      <a:pt x="1257" y="146"/>
                      <a:pt x="1259" y="147"/>
                      <a:pt x="1260" y="147"/>
                    </a:cubicBezTo>
                    <a:cubicBezTo>
                      <a:pt x="1260" y="143"/>
                      <a:pt x="1260" y="143"/>
                      <a:pt x="1260" y="143"/>
                    </a:cubicBezTo>
                    <a:cubicBezTo>
                      <a:pt x="1261" y="143"/>
                      <a:pt x="1261" y="143"/>
                      <a:pt x="1261" y="143"/>
                    </a:cubicBezTo>
                    <a:cubicBezTo>
                      <a:pt x="1265" y="146"/>
                      <a:pt x="1265" y="146"/>
                      <a:pt x="1265" y="146"/>
                    </a:cubicBezTo>
                    <a:cubicBezTo>
                      <a:pt x="1274" y="138"/>
                      <a:pt x="1274" y="138"/>
                      <a:pt x="1274" y="138"/>
                    </a:cubicBezTo>
                    <a:cubicBezTo>
                      <a:pt x="1279" y="140"/>
                      <a:pt x="1279" y="140"/>
                      <a:pt x="1279" y="140"/>
                    </a:cubicBezTo>
                    <a:cubicBezTo>
                      <a:pt x="1279" y="137"/>
                      <a:pt x="1279" y="137"/>
                      <a:pt x="1279" y="137"/>
                    </a:cubicBezTo>
                    <a:cubicBezTo>
                      <a:pt x="1281" y="137"/>
                      <a:pt x="1281" y="137"/>
                      <a:pt x="1281" y="137"/>
                    </a:cubicBezTo>
                    <a:cubicBezTo>
                      <a:pt x="1276" y="131"/>
                      <a:pt x="1276" y="131"/>
                      <a:pt x="1276" y="131"/>
                    </a:cubicBezTo>
                    <a:cubicBezTo>
                      <a:pt x="1282" y="121"/>
                      <a:pt x="1276" y="132"/>
                      <a:pt x="1276" y="126"/>
                    </a:cubicBezTo>
                    <a:cubicBezTo>
                      <a:pt x="1273" y="126"/>
                      <a:pt x="1273" y="126"/>
                      <a:pt x="1273" y="126"/>
                    </a:cubicBezTo>
                    <a:cubicBezTo>
                      <a:pt x="1264" y="131"/>
                      <a:pt x="1264" y="131"/>
                      <a:pt x="1264" y="131"/>
                    </a:cubicBezTo>
                    <a:cubicBezTo>
                      <a:pt x="1266" y="132"/>
                      <a:pt x="1266" y="132"/>
                      <a:pt x="1266" y="132"/>
                    </a:cubicBezTo>
                    <a:cubicBezTo>
                      <a:pt x="1264" y="133"/>
                      <a:pt x="1264" y="133"/>
                      <a:pt x="1264" y="133"/>
                    </a:cubicBezTo>
                    <a:cubicBezTo>
                      <a:pt x="1265" y="131"/>
                      <a:pt x="1264" y="133"/>
                      <a:pt x="1264" y="132"/>
                    </a:cubicBezTo>
                    <a:cubicBezTo>
                      <a:pt x="1263" y="132"/>
                      <a:pt x="1263" y="132"/>
                      <a:pt x="1263" y="132"/>
                    </a:cubicBezTo>
                    <a:cubicBezTo>
                      <a:pt x="1263" y="135"/>
                      <a:pt x="1263" y="135"/>
                      <a:pt x="1263" y="135"/>
                    </a:cubicBezTo>
                    <a:cubicBezTo>
                      <a:pt x="1260" y="135"/>
                      <a:pt x="1260" y="135"/>
                      <a:pt x="1260" y="135"/>
                    </a:cubicBezTo>
                    <a:cubicBezTo>
                      <a:pt x="1254" y="140"/>
                      <a:pt x="1254" y="140"/>
                      <a:pt x="1254" y="140"/>
                    </a:cubicBezTo>
                    <a:cubicBezTo>
                      <a:pt x="1249" y="140"/>
                      <a:pt x="1249" y="140"/>
                      <a:pt x="1249" y="140"/>
                    </a:cubicBezTo>
                    <a:cubicBezTo>
                      <a:pt x="1249" y="144"/>
                      <a:pt x="1249" y="144"/>
                      <a:pt x="1249" y="144"/>
                    </a:cubicBezTo>
                    <a:cubicBezTo>
                      <a:pt x="1239" y="150"/>
                      <a:pt x="1239" y="150"/>
                      <a:pt x="1239" y="150"/>
                    </a:cubicBezTo>
                    <a:cubicBezTo>
                      <a:pt x="1237" y="155"/>
                      <a:pt x="1237" y="155"/>
                      <a:pt x="1237" y="155"/>
                    </a:cubicBezTo>
                    <a:cubicBezTo>
                      <a:pt x="1228" y="160"/>
                      <a:pt x="1228" y="160"/>
                      <a:pt x="1228" y="160"/>
                    </a:cubicBezTo>
                    <a:cubicBezTo>
                      <a:pt x="1227" y="162"/>
                      <a:pt x="1227" y="162"/>
                      <a:pt x="1227" y="162"/>
                    </a:cubicBezTo>
                    <a:cubicBezTo>
                      <a:pt x="1221" y="168"/>
                      <a:pt x="1221" y="168"/>
                      <a:pt x="1221" y="168"/>
                    </a:cubicBezTo>
                    <a:cubicBezTo>
                      <a:pt x="1216" y="170"/>
                      <a:pt x="1216" y="170"/>
                      <a:pt x="1216" y="170"/>
                    </a:cubicBezTo>
                    <a:cubicBezTo>
                      <a:pt x="1213" y="176"/>
                      <a:pt x="1213" y="176"/>
                      <a:pt x="1213" y="176"/>
                    </a:cubicBezTo>
                    <a:cubicBezTo>
                      <a:pt x="1217" y="177"/>
                      <a:pt x="1214" y="177"/>
                      <a:pt x="1214" y="177"/>
                    </a:cubicBezTo>
                    <a:cubicBezTo>
                      <a:pt x="1210" y="179"/>
                      <a:pt x="1207" y="180"/>
                      <a:pt x="1206" y="180"/>
                    </a:cubicBezTo>
                    <a:cubicBezTo>
                      <a:pt x="1204" y="182"/>
                      <a:pt x="1204" y="182"/>
                      <a:pt x="1204" y="182"/>
                    </a:cubicBezTo>
                    <a:cubicBezTo>
                      <a:pt x="1199" y="183"/>
                      <a:pt x="1199" y="183"/>
                      <a:pt x="1199" y="183"/>
                    </a:cubicBezTo>
                    <a:cubicBezTo>
                      <a:pt x="1198" y="186"/>
                      <a:pt x="1198" y="186"/>
                      <a:pt x="1198" y="186"/>
                    </a:cubicBezTo>
                    <a:cubicBezTo>
                      <a:pt x="1192" y="188"/>
                      <a:pt x="1192" y="188"/>
                      <a:pt x="1192" y="188"/>
                    </a:cubicBezTo>
                    <a:cubicBezTo>
                      <a:pt x="1189" y="193"/>
                      <a:pt x="1189" y="193"/>
                      <a:pt x="1189" y="193"/>
                    </a:cubicBezTo>
                    <a:cubicBezTo>
                      <a:pt x="1185" y="194"/>
                      <a:pt x="1185" y="194"/>
                      <a:pt x="1185" y="194"/>
                    </a:cubicBezTo>
                    <a:cubicBezTo>
                      <a:pt x="1183" y="200"/>
                      <a:pt x="1183" y="200"/>
                      <a:pt x="1183" y="200"/>
                    </a:cubicBezTo>
                    <a:cubicBezTo>
                      <a:pt x="1181" y="199"/>
                      <a:pt x="1181" y="199"/>
                      <a:pt x="1181" y="199"/>
                    </a:cubicBezTo>
                    <a:cubicBezTo>
                      <a:pt x="1180" y="200"/>
                      <a:pt x="1180" y="201"/>
                      <a:pt x="1179" y="202"/>
                    </a:cubicBezTo>
                    <a:cubicBezTo>
                      <a:pt x="1179" y="202"/>
                      <a:pt x="1180" y="202"/>
                      <a:pt x="1180" y="202"/>
                    </a:cubicBezTo>
                    <a:cubicBezTo>
                      <a:pt x="1179" y="203"/>
                      <a:pt x="1179" y="203"/>
                      <a:pt x="1179" y="203"/>
                    </a:cubicBezTo>
                    <a:cubicBezTo>
                      <a:pt x="1178" y="203"/>
                      <a:pt x="1178" y="203"/>
                      <a:pt x="1178" y="203"/>
                    </a:cubicBezTo>
                    <a:cubicBezTo>
                      <a:pt x="1172" y="208"/>
                      <a:pt x="1172" y="208"/>
                      <a:pt x="1172" y="208"/>
                    </a:cubicBezTo>
                    <a:cubicBezTo>
                      <a:pt x="1170" y="206"/>
                      <a:pt x="1170" y="206"/>
                      <a:pt x="1170" y="206"/>
                    </a:cubicBezTo>
                    <a:cubicBezTo>
                      <a:pt x="1169" y="211"/>
                      <a:pt x="1169" y="211"/>
                      <a:pt x="1169" y="211"/>
                    </a:cubicBezTo>
                    <a:cubicBezTo>
                      <a:pt x="1166" y="211"/>
                      <a:pt x="1166" y="211"/>
                      <a:pt x="1166" y="211"/>
                    </a:cubicBezTo>
                    <a:cubicBezTo>
                      <a:pt x="1163" y="217"/>
                      <a:pt x="1163" y="217"/>
                      <a:pt x="1163" y="217"/>
                    </a:cubicBezTo>
                    <a:cubicBezTo>
                      <a:pt x="1157" y="219"/>
                      <a:pt x="1157" y="219"/>
                      <a:pt x="1157" y="219"/>
                    </a:cubicBezTo>
                    <a:cubicBezTo>
                      <a:pt x="1155" y="224"/>
                      <a:pt x="1155" y="224"/>
                      <a:pt x="1155" y="224"/>
                    </a:cubicBezTo>
                    <a:cubicBezTo>
                      <a:pt x="1151" y="224"/>
                      <a:pt x="1151" y="224"/>
                      <a:pt x="1151" y="224"/>
                    </a:cubicBezTo>
                    <a:cubicBezTo>
                      <a:pt x="1148" y="226"/>
                      <a:pt x="1148" y="226"/>
                      <a:pt x="1148" y="226"/>
                    </a:cubicBezTo>
                    <a:cubicBezTo>
                      <a:pt x="1147" y="231"/>
                      <a:pt x="1147" y="231"/>
                      <a:pt x="1147" y="231"/>
                    </a:cubicBezTo>
                    <a:cubicBezTo>
                      <a:pt x="1141" y="234"/>
                      <a:pt x="1137" y="235"/>
                      <a:pt x="1135" y="235"/>
                    </a:cubicBezTo>
                    <a:cubicBezTo>
                      <a:pt x="1137" y="237"/>
                      <a:pt x="1137" y="237"/>
                      <a:pt x="1137" y="237"/>
                    </a:cubicBezTo>
                    <a:cubicBezTo>
                      <a:pt x="1136" y="239"/>
                      <a:pt x="1136" y="239"/>
                      <a:pt x="1136" y="239"/>
                    </a:cubicBezTo>
                    <a:cubicBezTo>
                      <a:pt x="1130" y="238"/>
                      <a:pt x="1135" y="238"/>
                      <a:pt x="1134" y="236"/>
                    </a:cubicBezTo>
                    <a:cubicBezTo>
                      <a:pt x="1125" y="241"/>
                      <a:pt x="1125" y="241"/>
                      <a:pt x="1125" y="241"/>
                    </a:cubicBezTo>
                    <a:cubicBezTo>
                      <a:pt x="1131" y="244"/>
                      <a:pt x="1123" y="247"/>
                      <a:pt x="1122" y="249"/>
                    </a:cubicBezTo>
                    <a:cubicBezTo>
                      <a:pt x="1118" y="250"/>
                      <a:pt x="1118" y="250"/>
                      <a:pt x="1118" y="250"/>
                    </a:cubicBezTo>
                    <a:cubicBezTo>
                      <a:pt x="1122" y="242"/>
                      <a:pt x="1122" y="242"/>
                      <a:pt x="1122" y="242"/>
                    </a:cubicBezTo>
                    <a:cubicBezTo>
                      <a:pt x="1116" y="241"/>
                      <a:pt x="1116" y="241"/>
                      <a:pt x="1116" y="241"/>
                    </a:cubicBezTo>
                    <a:cubicBezTo>
                      <a:pt x="1114" y="247"/>
                      <a:pt x="1114" y="247"/>
                      <a:pt x="1114" y="247"/>
                    </a:cubicBezTo>
                    <a:cubicBezTo>
                      <a:pt x="1117" y="249"/>
                      <a:pt x="1117" y="249"/>
                      <a:pt x="1117" y="249"/>
                    </a:cubicBezTo>
                    <a:cubicBezTo>
                      <a:pt x="1117" y="253"/>
                      <a:pt x="1117" y="253"/>
                      <a:pt x="1117" y="253"/>
                    </a:cubicBezTo>
                    <a:cubicBezTo>
                      <a:pt x="1114" y="254"/>
                      <a:pt x="1114" y="254"/>
                      <a:pt x="1114" y="254"/>
                    </a:cubicBezTo>
                    <a:cubicBezTo>
                      <a:pt x="1113" y="253"/>
                      <a:pt x="1113" y="253"/>
                      <a:pt x="1113" y="253"/>
                    </a:cubicBezTo>
                    <a:cubicBezTo>
                      <a:pt x="1112" y="258"/>
                      <a:pt x="1109" y="258"/>
                      <a:pt x="1109" y="260"/>
                    </a:cubicBezTo>
                    <a:cubicBezTo>
                      <a:pt x="1107" y="256"/>
                      <a:pt x="1107" y="256"/>
                      <a:pt x="1107" y="256"/>
                    </a:cubicBezTo>
                    <a:cubicBezTo>
                      <a:pt x="1111" y="253"/>
                      <a:pt x="1111" y="253"/>
                      <a:pt x="1111" y="253"/>
                    </a:cubicBezTo>
                    <a:cubicBezTo>
                      <a:pt x="1111" y="249"/>
                      <a:pt x="1111" y="249"/>
                      <a:pt x="1111" y="249"/>
                    </a:cubicBezTo>
                    <a:cubicBezTo>
                      <a:pt x="1105" y="252"/>
                      <a:pt x="1105" y="252"/>
                      <a:pt x="1105" y="252"/>
                    </a:cubicBezTo>
                    <a:cubicBezTo>
                      <a:pt x="1097" y="246"/>
                      <a:pt x="1097" y="246"/>
                      <a:pt x="1097" y="246"/>
                    </a:cubicBezTo>
                    <a:cubicBezTo>
                      <a:pt x="1100" y="241"/>
                      <a:pt x="1100" y="241"/>
                      <a:pt x="1100" y="241"/>
                    </a:cubicBezTo>
                    <a:cubicBezTo>
                      <a:pt x="1103" y="242"/>
                      <a:pt x="1103" y="242"/>
                      <a:pt x="1103" y="242"/>
                    </a:cubicBezTo>
                    <a:cubicBezTo>
                      <a:pt x="1104" y="238"/>
                      <a:pt x="1104" y="238"/>
                      <a:pt x="1104" y="238"/>
                    </a:cubicBezTo>
                    <a:cubicBezTo>
                      <a:pt x="1109" y="238"/>
                      <a:pt x="1109" y="238"/>
                      <a:pt x="1109" y="238"/>
                    </a:cubicBezTo>
                    <a:cubicBezTo>
                      <a:pt x="1121" y="239"/>
                      <a:pt x="1121" y="239"/>
                      <a:pt x="1121" y="239"/>
                    </a:cubicBezTo>
                    <a:cubicBezTo>
                      <a:pt x="1122" y="236"/>
                      <a:pt x="1122" y="234"/>
                      <a:pt x="1123" y="232"/>
                    </a:cubicBezTo>
                    <a:cubicBezTo>
                      <a:pt x="1122" y="232"/>
                      <a:pt x="1121" y="231"/>
                      <a:pt x="1120" y="230"/>
                    </a:cubicBezTo>
                    <a:cubicBezTo>
                      <a:pt x="1120" y="226"/>
                      <a:pt x="1120" y="226"/>
                      <a:pt x="1120" y="226"/>
                    </a:cubicBezTo>
                    <a:cubicBezTo>
                      <a:pt x="1123" y="226"/>
                      <a:pt x="1125" y="226"/>
                      <a:pt x="1125" y="226"/>
                    </a:cubicBezTo>
                    <a:cubicBezTo>
                      <a:pt x="1128" y="224"/>
                      <a:pt x="1128" y="224"/>
                      <a:pt x="1128" y="224"/>
                    </a:cubicBezTo>
                    <a:cubicBezTo>
                      <a:pt x="1129" y="220"/>
                      <a:pt x="1129" y="220"/>
                      <a:pt x="1129" y="220"/>
                    </a:cubicBezTo>
                    <a:cubicBezTo>
                      <a:pt x="1134" y="217"/>
                      <a:pt x="1134" y="217"/>
                      <a:pt x="1134" y="217"/>
                    </a:cubicBezTo>
                    <a:cubicBezTo>
                      <a:pt x="1153" y="196"/>
                      <a:pt x="1153" y="196"/>
                      <a:pt x="1153" y="196"/>
                    </a:cubicBezTo>
                    <a:cubicBezTo>
                      <a:pt x="1154" y="193"/>
                      <a:pt x="1154" y="193"/>
                      <a:pt x="1154" y="193"/>
                    </a:cubicBezTo>
                    <a:cubicBezTo>
                      <a:pt x="1157" y="193"/>
                      <a:pt x="1157" y="193"/>
                      <a:pt x="1157" y="193"/>
                    </a:cubicBezTo>
                    <a:cubicBezTo>
                      <a:pt x="1157" y="193"/>
                      <a:pt x="1157" y="193"/>
                      <a:pt x="1158" y="193"/>
                    </a:cubicBezTo>
                    <a:cubicBezTo>
                      <a:pt x="1159" y="190"/>
                      <a:pt x="1159" y="190"/>
                      <a:pt x="1159" y="190"/>
                    </a:cubicBezTo>
                    <a:cubicBezTo>
                      <a:pt x="1158" y="192"/>
                      <a:pt x="1158" y="192"/>
                      <a:pt x="1158" y="192"/>
                    </a:cubicBezTo>
                    <a:cubicBezTo>
                      <a:pt x="1156" y="191"/>
                      <a:pt x="1156" y="191"/>
                      <a:pt x="1156" y="191"/>
                    </a:cubicBezTo>
                    <a:cubicBezTo>
                      <a:pt x="1161" y="186"/>
                      <a:pt x="1161" y="186"/>
                      <a:pt x="1161" y="186"/>
                    </a:cubicBezTo>
                    <a:cubicBezTo>
                      <a:pt x="1162" y="189"/>
                      <a:pt x="1162" y="189"/>
                      <a:pt x="1162" y="189"/>
                    </a:cubicBezTo>
                    <a:cubicBezTo>
                      <a:pt x="1185" y="177"/>
                      <a:pt x="1167" y="184"/>
                      <a:pt x="1166" y="184"/>
                    </a:cubicBezTo>
                    <a:cubicBezTo>
                      <a:pt x="1163" y="184"/>
                      <a:pt x="1163" y="184"/>
                      <a:pt x="1163" y="184"/>
                    </a:cubicBezTo>
                    <a:cubicBezTo>
                      <a:pt x="1172" y="173"/>
                      <a:pt x="1172" y="173"/>
                      <a:pt x="1172" y="173"/>
                    </a:cubicBezTo>
                    <a:cubicBezTo>
                      <a:pt x="1185" y="164"/>
                      <a:pt x="1185" y="164"/>
                      <a:pt x="1185" y="164"/>
                    </a:cubicBezTo>
                    <a:cubicBezTo>
                      <a:pt x="1192" y="170"/>
                      <a:pt x="1183" y="166"/>
                      <a:pt x="1182" y="169"/>
                    </a:cubicBezTo>
                    <a:cubicBezTo>
                      <a:pt x="1170" y="181"/>
                      <a:pt x="1170" y="181"/>
                      <a:pt x="1170" y="181"/>
                    </a:cubicBezTo>
                    <a:cubicBezTo>
                      <a:pt x="1185" y="170"/>
                      <a:pt x="1185" y="170"/>
                      <a:pt x="1185" y="170"/>
                    </a:cubicBezTo>
                    <a:cubicBezTo>
                      <a:pt x="1192" y="166"/>
                      <a:pt x="1201" y="161"/>
                      <a:pt x="1206" y="153"/>
                    </a:cubicBezTo>
                    <a:cubicBezTo>
                      <a:pt x="1201" y="150"/>
                      <a:pt x="1201" y="150"/>
                      <a:pt x="1201" y="150"/>
                    </a:cubicBezTo>
                    <a:cubicBezTo>
                      <a:pt x="1201" y="148"/>
                      <a:pt x="1202" y="147"/>
                      <a:pt x="1203" y="147"/>
                    </a:cubicBezTo>
                    <a:cubicBezTo>
                      <a:pt x="1200" y="144"/>
                      <a:pt x="1200" y="144"/>
                      <a:pt x="1200" y="144"/>
                    </a:cubicBezTo>
                    <a:cubicBezTo>
                      <a:pt x="1203" y="141"/>
                      <a:pt x="1203" y="141"/>
                      <a:pt x="1203" y="141"/>
                    </a:cubicBezTo>
                    <a:cubicBezTo>
                      <a:pt x="1208" y="145"/>
                      <a:pt x="1208" y="145"/>
                      <a:pt x="1208" y="145"/>
                    </a:cubicBezTo>
                    <a:cubicBezTo>
                      <a:pt x="1208" y="144"/>
                      <a:pt x="1208" y="144"/>
                      <a:pt x="1208" y="144"/>
                    </a:cubicBezTo>
                    <a:cubicBezTo>
                      <a:pt x="1216" y="136"/>
                      <a:pt x="1216" y="136"/>
                      <a:pt x="1216" y="136"/>
                    </a:cubicBezTo>
                    <a:cubicBezTo>
                      <a:pt x="1214" y="138"/>
                      <a:pt x="1214" y="138"/>
                      <a:pt x="1214" y="138"/>
                    </a:cubicBezTo>
                    <a:cubicBezTo>
                      <a:pt x="1211" y="136"/>
                      <a:pt x="1211" y="136"/>
                      <a:pt x="1211" y="136"/>
                    </a:cubicBezTo>
                    <a:cubicBezTo>
                      <a:pt x="1226" y="123"/>
                      <a:pt x="1226" y="123"/>
                      <a:pt x="1226" y="123"/>
                    </a:cubicBezTo>
                    <a:cubicBezTo>
                      <a:pt x="1240" y="115"/>
                      <a:pt x="1240" y="115"/>
                      <a:pt x="1240" y="115"/>
                    </a:cubicBezTo>
                    <a:cubicBezTo>
                      <a:pt x="1244" y="115"/>
                      <a:pt x="1244" y="115"/>
                      <a:pt x="1244" y="115"/>
                    </a:cubicBezTo>
                    <a:cubicBezTo>
                      <a:pt x="1247" y="113"/>
                      <a:pt x="1247" y="113"/>
                      <a:pt x="1247" y="113"/>
                    </a:cubicBezTo>
                    <a:cubicBezTo>
                      <a:pt x="1243" y="113"/>
                      <a:pt x="1243" y="113"/>
                      <a:pt x="1243" y="113"/>
                    </a:cubicBezTo>
                    <a:cubicBezTo>
                      <a:pt x="1242" y="109"/>
                      <a:pt x="1244" y="109"/>
                      <a:pt x="1244" y="110"/>
                    </a:cubicBezTo>
                    <a:cubicBezTo>
                      <a:pt x="1254" y="108"/>
                      <a:pt x="1254" y="108"/>
                      <a:pt x="1254" y="108"/>
                    </a:cubicBezTo>
                    <a:cubicBezTo>
                      <a:pt x="1255" y="108"/>
                      <a:pt x="1253" y="108"/>
                      <a:pt x="1253" y="107"/>
                    </a:cubicBezTo>
                    <a:cubicBezTo>
                      <a:pt x="1262" y="103"/>
                      <a:pt x="1262" y="103"/>
                      <a:pt x="1262" y="103"/>
                    </a:cubicBezTo>
                    <a:cubicBezTo>
                      <a:pt x="1264" y="104"/>
                      <a:pt x="1264" y="104"/>
                      <a:pt x="1264" y="104"/>
                    </a:cubicBezTo>
                    <a:cubicBezTo>
                      <a:pt x="1268" y="99"/>
                      <a:pt x="1268" y="99"/>
                      <a:pt x="1268" y="99"/>
                    </a:cubicBezTo>
                    <a:cubicBezTo>
                      <a:pt x="1276" y="97"/>
                      <a:pt x="1276" y="97"/>
                      <a:pt x="1276" y="97"/>
                    </a:cubicBezTo>
                    <a:cubicBezTo>
                      <a:pt x="1277" y="93"/>
                      <a:pt x="1277" y="93"/>
                      <a:pt x="1277" y="93"/>
                    </a:cubicBezTo>
                    <a:cubicBezTo>
                      <a:pt x="1268" y="89"/>
                      <a:pt x="1268" y="89"/>
                      <a:pt x="1268" y="89"/>
                    </a:cubicBezTo>
                    <a:cubicBezTo>
                      <a:pt x="1271" y="88"/>
                      <a:pt x="1271" y="88"/>
                      <a:pt x="1271" y="88"/>
                    </a:cubicBezTo>
                    <a:cubicBezTo>
                      <a:pt x="1263" y="88"/>
                      <a:pt x="1263" y="88"/>
                      <a:pt x="1263" y="88"/>
                    </a:cubicBezTo>
                    <a:cubicBezTo>
                      <a:pt x="1274" y="81"/>
                      <a:pt x="1274" y="81"/>
                      <a:pt x="1274" y="81"/>
                    </a:cubicBezTo>
                    <a:cubicBezTo>
                      <a:pt x="1272" y="80"/>
                      <a:pt x="1272" y="80"/>
                      <a:pt x="1272" y="80"/>
                    </a:cubicBezTo>
                    <a:cubicBezTo>
                      <a:pt x="1260" y="79"/>
                      <a:pt x="1260" y="79"/>
                      <a:pt x="1260" y="79"/>
                    </a:cubicBezTo>
                    <a:cubicBezTo>
                      <a:pt x="1247" y="83"/>
                      <a:pt x="1247" y="83"/>
                      <a:pt x="1247" y="83"/>
                    </a:cubicBezTo>
                    <a:cubicBezTo>
                      <a:pt x="1233" y="94"/>
                      <a:pt x="1233" y="94"/>
                      <a:pt x="1233" y="94"/>
                    </a:cubicBezTo>
                    <a:cubicBezTo>
                      <a:pt x="1225" y="99"/>
                      <a:pt x="1225" y="99"/>
                      <a:pt x="1225" y="99"/>
                    </a:cubicBezTo>
                    <a:cubicBezTo>
                      <a:pt x="1224" y="101"/>
                      <a:pt x="1224" y="101"/>
                      <a:pt x="1224" y="101"/>
                    </a:cubicBezTo>
                    <a:cubicBezTo>
                      <a:pt x="1215" y="103"/>
                      <a:pt x="1215" y="103"/>
                      <a:pt x="1215" y="103"/>
                    </a:cubicBezTo>
                    <a:cubicBezTo>
                      <a:pt x="1217" y="100"/>
                      <a:pt x="1217" y="100"/>
                      <a:pt x="1217" y="100"/>
                    </a:cubicBezTo>
                    <a:cubicBezTo>
                      <a:pt x="1215" y="98"/>
                      <a:pt x="1215" y="98"/>
                      <a:pt x="1215" y="98"/>
                    </a:cubicBezTo>
                    <a:cubicBezTo>
                      <a:pt x="1209" y="104"/>
                      <a:pt x="1203" y="99"/>
                      <a:pt x="1203" y="106"/>
                    </a:cubicBezTo>
                    <a:cubicBezTo>
                      <a:pt x="1201" y="106"/>
                      <a:pt x="1201" y="106"/>
                      <a:pt x="1201" y="106"/>
                    </a:cubicBezTo>
                    <a:cubicBezTo>
                      <a:pt x="1197" y="100"/>
                      <a:pt x="1197" y="100"/>
                      <a:pt x="1197" y="100"/>
                    </a:cubicBezTo>
                    <a:cubicBezTo>
                      <a:pt x="1192" y="97"/>
                      <a:pt x="1192" y="97"/>
                      <a:pt x="1192" y="97"/>
                    </a:cubicBezTo>
                    <a:cubicBezTo>
                      <a:pt x="1174" y="106"/>
                      <a:pt x="1174" y="106"/>
                      <a:pt x="1174" y="106"/>
                    </a:cubicBezTo>
                    <a:cubicBezTo>
                      <a:pt x="1165" y="113"/>
                      <a:pt x="1165" y="113"/>
                      <a:pt x="1165" y="113"/>
                    </a:cubicBezTo>
                    <a:cubicBezTo>
                      <a:pt x="1173" y="111"/>
                      <a:pt x="1166" y="113"/>
                      <a:pt x="1167" y="113"/>
                    </a:cubicBezTo>
                    <a:cubicBezTo>
                      <a:pt x="1169" y="121"/>
                      <a:pt x="1169" y="121"/>
                      <a:pt x="1169" y="121"/>
                    </a:cubicBezTo>
                    <a:cubicBezTo>
                      <a:pt x="1163" y="119"/>
                      <a:pt x="1164" y="120"/>
                      <a:pt x="1165" y="121"/>
                    </a:cubicBezTo>
                    <a:cubicBezTo>
                      <a:pt x="1162" y="122"/>
                      <a:pt x="1162" y="122"/>
                      <a:pt x="1162" y="122"/>
                    </a:cubicBezTo>
                    <a:cubicBezTo>
                      <a:pt x="1157" y="121"/>
                      <a:pt x="1157" y="121"/>
                      <a:pt x="1157" y="121"/>
                    </a:cubicBezTo>
                    <a:cubicBezTo>
                      <a:pt x="1159" y="122"/>
                      <a:pt x="1159" y="122"/>
                      <a:pt x="1159" y="122"/>
                    </a:cubicBezTo>
                    <a:cubicBezTo>
                      <a:pt x="1157" y="124"/>
                      <a:pt x="1157" y="124"/>
                      <a:pt x="1157" y="124"/>
                    </a:cubicBezTo>
                    <a:cubicBezTo>
                      <a:pt x="1145" y="124"/>
                      <a:pt x="1145" y="124"/>
                      <a:pt x="1145" y="124"/>
                    </a:cubicBezTo>
                    <a:cubicBezTo>
                      <a:pt x="1143" y="128"/>
                      <a:pt x="1143" y="128"/>
                      <a:pt x="1143" y="128"/>
                    </a:cubicBezTo>
                    <a:cubicBezTo>
                      <a:pt x="1144" y="132"/>
                      <a:pt x="1144" y="132"/>
                      <a:pt x="1144" y="132"/>
                    </a:cubicBezTo>
                    <a:cubicBezTo>
                      <a:pt x="1140" y="135"/>
                      <a:pt x="1140" y="129"/>
                      <a:pt x="1138" y="133"/>
                    </a:cubicBezTo>
                    <a:cubicBezTo>
                      <a:pt x="1142" y="136"/>
                      <a:pt x="1142" y="136"/>
                      <a:pt x="1142" y="136"/>
                    </a:cubicBezTo>
                    <a:cubicBezTo>
                      <a:pt x="1140" y="139"/>
                      <a:pt x="1140" y="139"/>
                      <a:pt x="1140" y="139"/>
                    </a:cubicBezTo>
                    <a:cubicBezTo>
                      <a:pt x="1136" y="141"/>
                      <a:pt x="1136" y="141"/>
                      <a:pt x="1136" y="141"/>
                    </a:cubicBezTo>
                    <a:cubicBezTo>
                      <a:pt x="1128" y="150"/>
                      <a:pt x="1128" y="150"/>
                      <a:pt x="1128" y="150"/>
                    </a:cubicBezTo>
                    <a:cubicBezTo>
                      <a:pt x="1126" y="151"/>
                      <a:pt x="1126" y="151"/>
                      <a:pt x="1126" y="151"/>
                    </a:cubicBezTo>
                    <a:cubicBezTo>
                      <a:pt x="1111" y="164"/>
                      <a:pt x="1111" y="164"/>
                      <a:pt x="1111" y="164"/>
                    </a:cubicBezTo>
                    <a:cubicBezTo>
                      <a:pt x="1106" y="169"/>
                      <a:pt x="1106" y="169"/>
                      <a:pt x="1106" y="169"/>
                    </a:cubicBezTo>
                    <a:cubicBezTo>
                      <a:pt x="1101" y="169"/>
                      <a:pt x="1101" y="169"/>
                      <a:pt x="1101" y="169"/>
                    </a:cubicBezTo>
                    <a:cubicBezTo>
                      <a:pt x="1096" y="174"/>
                      <a:pt x="1096" y="174"/>
                      <a:pt x="1096" y="174"/>
                    </a:cubicBezTo>
                    <a:cubicBezTo>
                      <a:pt x="1099" y="175"/>
                      <a:pt x="1099" y="175"/>
                      <a:pt x="1099" y="175"/>
                    </a:cubicBezTo>
                    <a:cubicBezTo>
                      <a:pt x="1096" y="177"/>
                      <a:pt x="1096" y="177"/>
                      <a:pt x="1096" y="177"/>
                    </a:cubicBezTo>
                    <a:cubicBezTo>
                      <a:pt x="1085" y="175"/>
                      <a:pt x="1093" y="183"/>
                      <a:pt x="1088" y="183"/>
                    </a:cubicBezTo>
                    <a:cubicBezTo>
                      <a:pt x="1073" y="191"/>
                      <a:pt x="1073" y="191"/>
                      <a:pt x="1073" y="191"/>
                    </a:cubicBezTo>
                    <a:cubicBezTo>
                      <a:pt x="1073" y="193"/>
                      <a:pt x="1073" y="193"/>
                      <a:pt x="1073" y="193"/>
                    </a:cubicBezTo>
                    <a:cubicBezTo>
                      <a:pt x="1078" y="197"/>
                      <a:pt x="1074" y="198"/>
                      <a:pt x="1073" y="198"/>
                    </a:cubicBezTo>
                    <a:cubicBezTo>
                      <a:pt x="1064" y="196"/>
                      <a:pt x="1064" y="196"/>
                      <a:pt x="1064" y="196"/>
                    </a:cubicBezTo>
                    <a:cubicBezTo>
                      <a:pt x="1058" y="202"/>
                      <a:pt x="1058" y="202"/>
                      <a:pt x="1058" y="202"/>
                    </a:cubicBezTo>
                    <a:cubicBezTo>
                      <a:pt x="1052" y="199"/>
                      <a:pt x="1052" y="199"/>
                      <a:pt x="1052" y="199"/>
                    </a:cubicBezTo>
                    <a:cubicBezTo>
                      <a:pt x="1040" y="208"/>
                      <a:pt x="1040" y="208"/>
                      <a:pt x="1040" y="208"/>
                    </a:cubicBezTo>
                    <a:cubicBezTo>
                      <a:pt x="1033" y="208"/>
                      <a:pt x="1033" y="208"/>
                      <a:pt x="1033" y="208"/>
                    </a:cubicBezTo>
                    <a:cubicBezTo>
                      <a:pt x="1025" y="214"/>
                      <a:pt x="1025" y="214"/>
                      <a:pt x="1025" y="214"/>
                    </a:cubicBezTo>
                    <a:cubicBezTo>
                      <a:pt x="1019" y="214"/>
                      <a:pt x="1019" y="214"/>
                      <a:pt x="1019" y="214"/>
                    </a:cubicBezTo>
                    <a:cubicBezTo>
                      <a:pt x="1019" y="213"/>
                      <a:pt x="1019" y="213"/>
                      <a:pt x="1019" y="213"/>
                    </a:cubicBezTo>
                    <a:cubicBezTo>
                      <a:pt x="1023" y="211"/>
                      <a:pt x="1023" y="211"/>
                      <a:pt x="1023" y="211"/>
                    </a:cubicBezTo>
                    <a:cubicBezTo>
                      <a:pt x="1022" y="209"/>
                      <a:pt x="1022" y="209"/>
                      <a:pt x="1022" y="209"/>
                    </a:cubicBezTo>
                    <a:cubicBezTo>
                      <a:pt x="1026" y="208"/>
                      <a:pt x="1026" y="208"/>
                      <a:pt x="1026" y="208"/>
                    </a:cubicBezTo>
                    <a:cubicBezTo>
                      <a:pt x="1022" y="208"/>
                      <a:pt x="1022" y="208"/>
                      <a:pt x="1022" y="208"/>
                    </a:cubicBezTo>
                    <a:cubicBezTo>
                      <a:pt x="1022" y="206"/>
                      <a:pt x="1022" y="206"/>
                      <a:pt x="1022" y="206"/>
                    </a:cubicBezTo>
                    <a:cubicBezTo>
                      <a:pt x="1026" y="203"/>
                      <a:pt x="1026" y="203"/>
                      <a:pt x="1026" y="203"/>
                    </a:cubicBezTo>
                    <a:cubicBezTo>
                      <a:pt x="1027" y="205"/>
                      <a:pt x="1027" y="205"/>
                      <a:pt x="1027" y="205"/>
                    </a:cubicBezTo>
                    <a:cubicBezTo>
                      <a:pt x="1027" y="205"/>
                      <a:pt x="1026" y="205"/>
                      <a:pt x="1026" y="206"/>
                    </a:cubicBezTo>
                    <a:cubicBezTo>
                      <a:pt x="1028" y="205"/>
                      <a:pt x="1029" y="205"/>
                      <a:pt x="1030" y="204"/>
                    </a:cubicBezTo>
                    <a:cubicBezTo>
                      <a:pt x="1029" y="205"/>
                      <a:pt x="1028" y="206"/>
                      <a:pt x="1029" y="207"/>
                    </a:cubicBezTo>
                    <a:cubicBezTo>
                      <a:pt x="1032" y="206"/>
                      <a:pt x="1032" y="206"/>
                      <a:pt x="1032" y="206"/>
                    </a:cubicBezTo>
                    <a:cubicBezTo>
                      <a:pt x="1030" y="204"/>
                      <a:pt x="1030" y="204"/>
                      <a:pt x="1030" y="204"/>
                    </a:cubicBezTo>
                    <a:cubicBezTo>
                      <a:pt x="1033" y="203"/>
                      <a:pt x="1031" y="203"/>
                      <a:pt x="1030" y="204"/>
                    </a:cubicBezTo>
                    <a:cubicBezTo>
                      <a:pt x="1028" y="202"/>
                      <a:pt x="1028" y="202"/>
                      <a:pt x="1028" y="202"/>
                    </a:cubicBezTo>
                    <a:cubicBezTo>
                      <a:pt x="1035" y="195"/>
                      <a:pt x="1035" y="195"/>
                      <a:pt x="1035" y="195"/>
                    </a:cubicBezTo>
                    <a:cubicBezTo>
                      <a:pt x="1040" y="199"/>
                      <a:pt x="1040" y="199"/>
                      <a:pt x="1040" y="199"/>
                    </a:cubicBezTo>
                    <a:cubicBezTo>
                      <a:pt x="1051" y="192"/>
                      <a:pt x="1051" y="192"/>
                      <a:pt x="1051" y="192"/>
                    </a:cubicBezTo>
                    <a:cubicBezTo>
                      <a:pt x="1049" y="190"/>
                      <a:pt x="1049" y="190"/>
                      <a:pt x="1049" y="190"/>
                    </a:cubicBezTo>
                    <a:cubicBezTo>
                      <a:pt x="1051" y="187"/>
                      <a:pt x="1051" y="187"/>
                      <a:pt x="1051" y="187"/>
                    </a:cubicBezTo>
                    <a:cubicBezTo>
                      <a:pt x="1059" y="186"/>
                      <a:pt x="1059" y="186"/>
                      <a:pt x="1059" y="186"/>
                    </a:cubicBezTo>
                    <a:cubicBezTo>
                      <a:pt x="1059" y="182"/>
                      <a:pt x="1059" y="182"/>
                      <a:pt x="1059" y="182"/>
                    </a:cubicBezTo>
                    <a:cubicBezTo>
                      <a:pt x="1067" y="176"/>
                      <a:pt x="1067" y="176"/>
                      <a:pt x="1067" y="176"/>
                    </a:cubicBezTo>
                    <a:cubicBezTo>
                      <a:pt x="1070" y="177"/>
                      <a:pt x="1070" y="177"/>
                      <a:pt x="1070" y="177"/>
                    </a:cubicBezTo>
                    <a:cubicBezTo>
                      <a:pt x="1077" y="174"/>
                      <a:pt x="1077" y="174"/>
                      <a:pt x="1077" y="174"/>
                    </a:cubicBezTo>
                    <a:cubicBezTo>
                      <a:pt x="1077" y="168"/>
                      <a:pt x="1077" y="168"/>
                      <a:pt x="1077" y="168"/>
                    </a:cubicBezTo>
                    <a:cubicBezTo>
                      <a:pt x="1081" y="171"/>
                      <a:pt x="1081" y="171"/>
                      <a:pt x="1081" y="171"/>
                    </a:cubicBezTo>
                    <a:cubicBezTo>
                      <a:pt x="1082" y="167"/>
                      <a:pt x="1081" y="170"/>
                      <a:pt x="1081" y="169"/>
                    </a:cubicBezTo>
                    <a:cubicBezTo>
                      <a:pt x="1085" y="167"/>
                      <a:pt x="1085" y="167"/>
                      <a:pt x="1085" y="167"/>
                    </a:cubicBezTo>
                    <a:cubicBezTo>
                      <a:pt x="1083" y="165"/>
                      <a:pt x="1083" y="165"/>
                      <a:pt x="1083" y="165"/>
                    </a:cubicBezTo>
                    <a:cubicBezTo>
                      <a:pt x="1086" y="162"/>
                      <a:pt x="1086" y="162"/>
                      <a:pt x="1086" y="162"/>
                    </a:cubicBezTo>
                    <a:cubicBezTo>
                      <a:pt x="1085" y="161"/>
                      <a:pt x="1085" y="161"/>
                      <a:pt x="1085" y="161"/>
                    </a:cubicBezTo>
                    <a:cubicBezTo>
                      <a:pt x="1084" y="163"/>
                      <a:pt x="1084" y="163"/>
                      <a:pt x="1084" y="163"/>
                    </a:cubicBezTo>
                    <a:cubicBezTo>
                      <a:pt x="1078" y="164"/>
                      <a:pt x="1078" y="164"/>
                      <a:pt x="1078" y="164"/>
                    </a:cubicBezTo>
                    <a:cubicBezTo>
                      <a:pt x="1080" y="162"/>
                      <a:pt x="1080" y="162"/>
                      <a:pt x="1080" y="162"/>
                    </a:cubicBezTo>
                    <a:cubicBezTo>
                      <a:pt x="1077" y="160"/>
                      <a:pt x="1077" y="160"/>
                      <a:pt x="1077" y="160"/>
                    </a:cubicBezTo>
                    <a:cubicBezTo>
                      <a:pt x="1080" y="158"/>
                      <a:pt x="1080" y="158"/>
                      <a:pt x="1080" y="158"/>
                    </a:cubicBezTo>
                    <a:cubicBezTo>
                      <a:pt x="1078" y="156"/>
                      <a:pt x="1078" y="156"/>
                      <a:pt x="1078" y="156"/>
                    </a:cubicBezTo>
                    <a:cubicBezTo>
                      <a:pt x="1077" y="154"/>
                      <a:pt x="1077" y="154"/>
                      <a:pt x="1077" y="154"/>
                    </a:cubicBezTo>
                    <a:cubicBezTo>
                      <a:pt x="1072" y="156"/>
                      <a:pt x="1072" y="156"/>
                      <a:pt x="1072" y="156"/>
                    </a:cubicBezTo>
                    <a:cubicBezTo>
                      <a:pt x="1074" y="150"/>
                      <a:pt x="1074" y="150"/>
                      <a:pt x="1074" y="150"/>
                    </a:cubicBezTo>
                    <a:cubicBezTo>
                      <a:pt x="1082" y="151"/>
                      <a:pt x="1076" y="150"/>
                      <a:pt x="1077" y="151"/>
                    </a:cubicBezTo>
                    <a:cubicBezTo>
                      <a:pt x="1081" y="152"/>
                      <a:pt x="1081" y="152"/>
                      <a:pt x="1081" y="152"/>
                    </a:cubicBezTo>
                    <a:cubicBezTo>
                      <a:pt x="1084" y="149"/>
                      <a:pt x="1086" y="147"/>
                      <a:pt x="1088" y="146"/>
                    </a:cubicBezTo>
                    <a:cubicBezTo>
                      <a:pt x="1087" y="147"/>
                      <a:pt x="1088" y="147"/>
                      <a:pt x="1089" y="147"/>
                    </a:cubicBezTo>
                    <a:cubicBezTo>
                      <a:pt x="1091" y="143"/>
                      <a:pt x="1091" y="143"/>
                      <a:pt x="1091" y="143"/>
                    </a:cubicBezTo>
                    <a:cubicBezTo>
                      <a:pt x="1100" y="137"/>
                      <a:pt x="1099" y="136"/>
                      <a:pt x="1097" y="137"/>
                    </a:cubicBezTo>
                    <a:cubicBezTo>
                      <a:pt x="1099" y="136"/>
                      <a:pt x="1099" y="136"/>
                      <a:pt x="1099" y="136"/>
                    </a:cubicBezTo>
                    <a:cubicBezTo>
                      <a:pt x="1097" y="131"/>
                      <a:pt x="1096" y="135"/>
                      <a:pt x="1095" y="135"/>
                    </a:cubicBezTo>
                    <a:cubicBezTo>
                      <a:pt x="1094" y="129"/>
                      <a:pt x="1093" y="134"/>
                      <a:pt x="1092" y="133"/>
                    </a:cubicBezTo>
                    <a:cubicBezTo>
                      <a:pt x="1094" y="128"/>
                      <a:pt x="1094" y="128"/>
                      <a:pt x="1094" y="128"/>
                    </a:cubicBezTo>
                    <a:cubicBezTo>
                      <a:pt x="1097" y="127"/>
                      <a:pt x="1097" y="127"/>
                      <a:pt x="1097" y="127"/>
                    </a:cubicBezTo>
                    <a:cubicBezTo>
                      <a:pt x="1107" y="116"/>
                      <a:pt x="1107" y="116"/>
                      <a:pt x="1107" y="116"/>
                    </a:cubicBezTo>
                    <a:cubicBezTo>
                      <a:pt x="1113" y="113"/>
                      <a:pt x="1113" y="113"/>
                      <a:pt x="1113" y="113"/>
                    </a:cubicBezTo>
                    <a:cubicBezTo>
                      <a:pt x="1111" y="108"/>
                      <a:pt x="1111" y="108"/>
                      <a:pt x="1111" y="108"/>
                    </a:cubicBezTo>
                    <a:cubicBezTo>
                      <a:pt x="1116" y="106"/>
                      <a:pt x="1114" y="103"/>
                      <a:pt x="1117" y="102"/>
                    </a:cubicBezTo>
                    <a:cubicBezTo>
                      <a:pt x="1125" y="102"/>
                      <a:pt x="1125" y="102"/>
                      <a:pt x="1125" y="102"/>
                    </a:cubicBezTo>
                    <a:cubicBezTo>
                      <a:pt x="1128" y="99"/>
                      <a:pt x="1128" y="99"/>
                      <a:pt x="1128" y="99"/>
                    </a:cubicBezTo>
                    <a:cubicBezTo>
                      <a:pt x="1130" y="92"/>
                      <a:pt x="1130" y="92"/>
                      <a:pt x="1130" y="92"/>
                    </a:cubicBezTo>
                    <a:cubicBezTo>
                      <a:pt x="1132" y="91"/>
                      <a:pt x="1132" y="91"/>
                      <a:pt x="1132" y="91"/>
                    </a:cubicBezTo>
                    <a:cubicBezTo>
                      <a:pt x="1135" y="93"/>
                      <a:pt x="1135" y="93"/>
                      <a:pt x="1135" y="93"/>
                    </a:cubicBezTo>
                    <a:cubicBezTo>
                      <a:pt x="1141" y="88"/>
                      <a:pt x="1141" y="88"/>
                      <a:pt x="1141" y="88"/>
                    </a:cubicBezTo>
                    <a:cubicBezTo>
                      <a:pt x="1144" y="81"/>
                      <a:pt x="1144" y="81"/>
                      <a:pt x="1144" y="81"/>
                    </a:cubicBezTo>
                    <a:cubicBezTo>
                      <a:pt x="1156" y="76"/>
                      <a:pt x="1156" y="76"/>
                      <a:pt x="1156" y="76"/>
                    </a:cubicBezTo>
                    <a:cubicBezTo>
                      <a:pt x="1161" y="69"/>
                      <a:pt x="1161" y="69"/>
                      <a:pt x="1161" y="69"/>
                    </a:cubicBezTo>
                    <a:cubicBezTo>
                      <a:pt x="1177" y="64"/>
                      <a:pt x="1177" y="64"/>
                      <a:pt x="1177" y="64"/>
                    </a:cubicBezTo>
                    <a:cubicBezTo>
                      <a:pt x="1177" y="57"/>
                      <a:pt x="1177" y="57"/>
                      <a:pt x="1177" y="57"/>
                    </a:cubicBezTo>
                    <a:cubicBezTo>
                      <a:pt x="1179" y="60"/>
                      <a:pt x="1180" y="55"/>
                      <a:pt x="1182" y="56"/>
                    </a:cubicBezTo>
                    <a:cubicBezTo>
                      <a:pt x="1185" y="51"/>
                      <a:pt x="1185" y="51"/>
                      <a:pt x="1185" y="51"/>
                    </a:cubicBezTo>
                    <a:cubicBezTo>
                      <a:pt x="1195" y="49"/>
                      <a:pt x="1195" y="49"/>
                      <a:pt x="1195" y="49"/>
                    </a:cubicBezTo>
                    <a:cubicBezTo>
                      <a:pt x="1191" y="56"/>
                      <a:pt x="1191" y="56"/>
                      <a:pt x="1191" y="56"/>
                    </a:cubicBezTo>
                    <a:cubicBezTo>
                      <a:pt x="1191" y="56"/>
                      <a:pt x="1191" y="56"/>
                      <a:pt x="1192" y="56"/>
                    </a:cubicBezTo>
                    <a:cubicBezTo>
                      <a:pt x="1200" y="50"/>
                      <a:pt x="1200" y="50"/>
                      <a:pt x="1200" y="50"/>
                    </a:cubicBezTo>
                    <a:cubicBezTo>
                      <a:pt x="1207" y="52"/>
                      <a:pt x="1207" y="52"/>
                      <a:pt x="1207" y="52"/>
                    </a:cubicBezTo>
                    <a:cubicBezTo>
                      <a:pt x="1209" y="56"/>
                      <a:pt x="1209" y="56"/>
                      <a:pt x="1209" y="56"/>
                    </a:cubicBezTo>
                    <a:cubicBezTo>
                      <a:pt x="1211" y="55"/>
                      <a:pt x="1211" y="55"/>
                      <a:pt x="1211" y="55"/>
                    </a:cubicBezTo>
                    <a:cubicBezTo>
                      <a:pt x="1211" y="53"/>
                      <a:pt x="1211" y="53"/>
                      <a:pt x="1211" y="53"/>
                    </a:cubicBezTo>
                    <a:cubicBezTo>
                      <a:pt x="1204" y="48"/>
                      <a:pt x="1209" y="47"/>
                      <a:pt x="1211" y="47"/>
                    </a:cubicBezTo>
                    <a:cubicBezTo>
                      <a:pt x="1208" y="45"/>
                      <a:pt x="1208" y="43"/>
                      <a:pt x="1209" y="42"/>
                    </a:cubicBezTo>
                    <a:cubicBezTo>
                      <a:pt x="1202" y="45"/>
                      <a:pt x="1209" y="40"/>
                      <a:pt x="1207" y="39"/>
                    </a:cubicBezTo>
                    <a:cubicBezTo>
                      <a:pt x="1204" y="39"/>
                      <a:pt x="1204" y="39"/>
                      <a:pt x="1204" y="39"/>
                    </a:cubicBezTo>
                    <a:cubicBezTo>
                      <a:pt x="1195" y="35"/>
                      <a:pt x="1195" y="35"/>
                      <a:pt x="1195" y="35"/>
                    </a:cubicBezTo>
                    <a:cubicBezTo>
                      <a:pt x="1200" y="31"/>
                      <a:pt x="1200" y="31"/>
                      <a:pt x="1200" y="31"/>
                    </a:cubicBezTo>
                    <a:cubicBezTo>
                      <a:pt x="1196" y="26"/>
                      <a:pt x="1196" y="26"/>
                      <a:pt x="1196" y="26"/>
                    </a:cubicBezTo>
                    <a:cubicBezTo>
                      <a:pt x="1197" y="25"/>
                      <a:pt x="1197" y="25"/>
                      <a:pt x="1197" y="25"/>
                    </a:cubicBezTo>
                    <a:cubicBezTo>
                      <a:pt x="1200" y="32"/>
                      <a:pt x="1199" y="26"/>
                      <a:pt x="1200" y="26"/>
                    </a:cubicBezTo>
                    <a:cubicBezTo>
                      <a:pt x="1203" y="22"/>
                      <a:pt x="1203" y="22"/>
                      <a:pt x="1203" y="22"/>
                    </a:cubicBezTo>
                    <a:cubicBezTo>
                      <a:pt x="1205" y="23"/>
                      <a:pt x="1206" y="24"/>
                      <a:pt x="1207" y="24"/>
                    </a:cubicBezTo>
                    <a:cubicBezTo>
                      <a:pt x="1204" y="28"/>
                      <a:pt x="1204" y="28"/>
                      <a:pt x="1204" y="28"/>
                    </a:cubicBezTo>
                    <a:cubicBezTo>
                      <a:pt x="1210" y="26"/>
                      <a:pt x="1210" y="26"/>
                      <a:pt x="1210" y="26"/>
                    </a:cubicBezTo>
                    <a:cubicBezTo>
                      <a:pt x="1211" y="26"/>
                      <a:pt x="1211" y="26"/>
                      <a:pt x="1211" y="25"/>
                    </a:cubicBezTo>
                    <a:cubicBezTo>
                      <a:pt x="1216" y="23"/>
                      <a:pt x="1216" y="23"/>
                      <a:pt x="1216" y="23"/>
                    </a:cubicBezTo>
                    <a:cubicBezTo>
                      <a:pt x="1208" y="20"/>
                      <a:pt x="1208" y="20"/>
                      <a:pt x="1208" y="20"/>
                    </a:cubicBezTo>
                    <a:cubicBezTo>
                      <a:pt x="1210" y="20"/>
                      <a:pt x="1211" y="20"/>
                      <a:pt x="1212" y="19"/>
                    </a:cubicBezTo>
                    <a:cubicBezTo>
                      <a:pt x="1212" y="19"/>
                      <a:pt x="1212" y="19"/>
                      <a:pt x="1212" y="19"/>
                    </a:cubicBezTo>
                    <a:cubicBezTo>
                      <a:pt x="1219" y="13"/>
                      <a:pt x="1219" y="13"/>
                      <a:pt x="1219" y="13"/>
                    </a:cubicBezTo>
                    <a:cubicBezTo>
                      <a:pt x="1221" y="15"/>
                      <a:pt x="1221" y="15"/>
                      <a:pt x="1221" y="15"/>
                    </a:cubicBezTo>
                    <a:cubicBezTo>
                      <a:pt x="1222" y="13"/>
                      <a:pt x="1222" y="13"/>
                      <a:pt x="1222" y="13"/>
                    </a:cubicBezTo>
                    <a:cubicBezTo>
                      <a:pt x="1229" y="12"/>
                      <a:pt x="1229" y="12"/>
                      <a:pt x="1229" y="12"/>
                    </a:cubicBezTo>
                    <a:cubicBezTo>
                      <a:pt x="1224" y="7"/>
                      <a:pt x="1224" y="7"/>
                      <a:pt x="1224" y="7"/>
                    </a:cubicBezTo>
                    <a:cubicBezTo>
                      <a:pt x="1225" y="0"/>
                      <a:pt x="1225" y="0"/>
                      <a:pt x="1225" y="0"/>
                    </a:cubicBezTo>
                    <a:cubicBezTo>
                      <a:pt x="1211" y="7"/>
                      <a:pt x="1211" y="7"/>
                      <a:pt x="1211" y="7"/>
                    </a:cubicBezTo>
                    <a:cubicBezTo>
                      <a:pt x="1211" y="6"/>
                      <a:pt x="1211" y="6"/>
                      <a:pt x="1211" y="6"/>
                    </a:cubicBezTo>
                    <a:cubicBezTo>
                      <a:pt x="1190" y="18"/>
                      <a:pt x="1190" y="18"/>
                      <a:pt x="1190" y="18"/>
                    </a:cubicBezTo>
                    <a:cubicBezTo>
                      <a:pt x="1189" y="20"/>
                      <a:pt x="1189" y="20"/>
                      <a:pt x="1189" y="20"/>
                    </a:cubicBezTo>
                    <a:cubicBezTo>
                      <a:pt x="1181" y="24"/>
                      <a:pt x="1181" y="24"/>
                      <a:pt x="1181" y="24"/>
                    </a:cubicBezTo>
                    <a:cubicBezTo>
                      <a:pt x="1181" y="28"/>
                      <a:pt x="1181" y="28"/>
                      <a:pt x="1181" y="28"/>
                    </a:cubicBezTo>
                    <a:cubicBezTo>
                      <a:pt x="1165" y="30"/>
                      <a:pt x="1175" y="34"/>
                      <a:pt x="1169" y="35"/>
                    </a:cubicBezTo>
                    <a:cubicBezTo>
                      <a:pt x="1171" y="37"/>
                      <a:pt x="1171" y="37"/>
                      <a:pt x="1171" y="37"/>
                    </a:cubicBezTo>
                    <a:cubicBezTo>
                      <a:pt x="1172" y="39"/>
                      <a:pt x="1172" y="39"/>
                      <a:pt x="1172" y="39"/>
                    </a:cubicBezTo>
                    <a:cubicBezTo>
                      <a:pt x="1164" y="39"/>
                      <a:pt x="1164" y="39"/>
                      <a:pt x="1164" y="39"/>
                    </a:cubicBezTo>
                    <a:cubicBezTo>
                      <a:pt x="1164" y="42"/>
                      <a:pt x="1164" y="42"/>
                      <a:pt x="1164" y="42"/>
                    </a:cubicBezTo>
                    <a:cubicBezTo>
                      <a:pt x="1163" y="41"/>
                      <a:pt x="1162" y="42"/>
                      <a:pt x="1161" y="41"/>
                    </a:cubicBezTo>
                    <a:cubicBezTo>
                      <a:pt x="1150" y="47"/>
                      <a:pt x="1160" y="39"/>
                      <a:pt x="1155" y="42"/>
                    </a:cubicBezTo>
                    <a:cubicBezTo>
                      <a:pt x="1157" y="41"/>
                      <a:pt x="1157" y="41"/>
                      <a:pt x="1157" y="41"/>
                    </a:cubicBezTo>
                    <a:cubicBezTo>
                      <a:pt x="1161" y="35"/>
                      <a:pt x="1161" y="35"/>
                      <a:pt x="1161" y="35"/>
                    </a:cubicBezTo>
                    <a:cubicBezTo>
                      <a:pt x="1160" y="35"/>
                      <a:pt x="1160" y="35"/>
                      <a:pt x="1160" y="35"/>
                    </a:cubicBezTo>
                    <a:cubicBezTo>
                      <a:pt x="1146" y="45"/>
                      <a:pt x="1146" y="45"/>
                      <a:pt x="1146" y="45"/>
                    </a:cubicBezTo>
                    <a:cubicBezTo>
                      <a:pt x="1135" y="54"/>
                      <a:pt x="1128" y="59"/>
                      <a:pt x="1124" y="62"/>
                    </a:cubicBezTo>
                    <a:cubicBezTo>
                      <a:pt x="1124" y="61"/>
                      <a:pt x="1124" y="61"/>
                      <a:pt x="1124" y="61"/>
                    </a:cubicBezTo>
                    <a:cubicBezTo>
                      <a:pt x="1122" y="62"/>
                      <a:pt x="1122" y="62"/>
                      <a:pt x="1122" y="62"/>
                    </a:cubicBezTo>
                    <a:cubicBezTo>
                      <a:pt x="1118" y="66"/>
                      <a:pt x="1118" y="66"/>
                      <a:pt x="1118" y="66"/>
                    </a:cubicBezTo>
                    <a:cubicBezTo>
                      <a:pt x="1112" y="70"/>
                      <a:pt x="1112" y="70"/>
                      <a:pt x="1112" y="70"/>
                    </a:cubicBezTo>
                    <a:cubicBezTo>
                      <a:pt x="1112" y="72"/>
                      <a:pt x="1112" y="72"/>
                      <a:pt x="1112" y="72"/>
                    </a:cubicBezTo>
                    <a:cubicBezTo>
                      <a:pt x="1114" y="74"/>
                      <a:pt x="1114" y="74"/>
                      <a:pt x="1114" y="74"/>
                    </a:cubicBezTo>
                    <a:cubicBezTo>
                      <a:pt x="1123" y="76"/>
                      <a:pt x="1123" y="76"/>
                      <a:pt x="1123" y="76"/>
                    </a:cubicBezTo>
                    <a:cubicBezTo>
                      <a:pt x="1121" y="78"/>
                      <a:pt x="1121" y="78"/>
                      <a:pt x="1121" y="78"/>
                    </a:cubicBezTo>
                    <a:cubicBezTo>
                      <a:pt x="1126" y="78"/>
                      <a:pt x="1126" y="78"/>
                      <a:pt x="1126" y="78"/>
                    </a:cubicBezTo>
                    <a:cubicBezTo>
                      <a:pt x="1126" y="83"/>
                      <a:pt x="1126" y="83"/>
                      <a:pt x="1126" y="83"/>
                    </a:cubicBezTo>
                    <a:cubicBezTo>
                      <a:pt x="1122" y="88"/>
                      <a:pt x="1122" y="88"/>
                      <a:pt x="1122" y="88"/>
                    </a:cubicBezTo>
                    <a:cubicBezTo>
                      <a:pt x="1119" y="85"/>
                      <a:pt x="1119" y="85"/>
                      <a:pt x="1119" y="85"/>
                    </a:cubicBezTo>
                    <a:cubicBezTo>
                      <a:pt x="1118" y="87"/>
                      <a:pt x="1118" y="87"/>
                      <a:pt x="1118" y="87"/>
                    </a:cubicBezTo>
                    <a:cubicBezTo>
                      <a:pt x="1118" y="78"/>
                      <a:pt x="1114" y="86"/>
                      <a:pt x="1112" y="83"/>
                    </a:cubicBezTo>
                    <a:cubicBezTo>
                      <a:pt x="1107" y="77"/>
                      <a:pt x="1107" y="77"/>
                      <a:pt x="1107" y="77"/>
                    </a:cubicBezTo>
                    <a:cubicBezTo>
                      <a:pt x="1107" y="75"/>
                      <a:pt x="1107" y="75"/>
                      <a:pt x="1107" y="75"/>
                    </a:cubicBezTo>
                    <a:cubicBezTo>
                      <a:pt x="1101" y="78"/>
                      <a:pt x="1101" y="78"/>
                      <a:pt x="1101" y="78"/>
                    </a:cubicBezTo>
                    <a:cubicBezTo>
                      <a:pt x="1095" y="75"/>
                      <a:pt x="1095" y="75"/>
                      <a:pt x="1095" y="75"/>
                    </a:cubicBezTo>
                    <a:cubicBezTo>
                      <a:pt x="1097" y="73"/>
                      <a:pt x="1098" y="72"/>
                      <a:pt x="1099" y="72"/>
                    </a:cubicBezTo>
                    <a:cubicBezTo>
                      <a:pt x="1099" y="69"/>
                      <a:pt x="1099" y="69"/>
                      <a:pt x="1099" y="69"/>
                    </a:cubicBezTo>
                    <a:cubicBezTo>
                      <a:pt x="1096" y="72"/>
                      <a:pt x="1097" y="68"/>
                      <a:pt x="1095" y="70"/>
                    </a:cubicBezTo>
                    <a:cubicBezTo>
                      <a:pt x="1091" y="76"/>
                      <a:pt x="1091" y="76"/>
                      <a:pt x="1091" y="76"/>
                    </a:cubicBezTo>
                    <a:cubicBezTo>
                      <a:pt x="1085" y="77"/>
                      <a:pt x="1085" y="77"/>
                      <a:pt x="1085" y="77"/>
                    </a:cubicBezTo>
                    <a:cubicBezTo>
                      <a:pt x="1078" y="83"/>
                      <a:pt x="1078" y="83"/>
                      <a:pt x="1078" y="83"/>
                    </a:cubicBezTo>
                    <a:cubicBezTo>
                      <a:pt x="1073" y="83"/>
                      <a:pt x="1073" y="83"/>
                      <a:pt x="1073" y="83"/>
                    </a:cubicBezTo>
                    <a:cubicBezTo>
                      <a:pt x="1074" y="85"/>
                      <a:pt x="1075" y="86"/>
                      <a:pt x="1076" y="87"/>
                    </a:cubicBezTo>
                    <a:cubicBezTo>
                      <a:pt x="1075" y="87"/>
                      <a:pt x="1075" y="87"/>
                      <a:pt x="1075" y="87"/>
                    </a:cubicBezTo>
                    <a:cubicBezTo>
                      <a:pt x="1070" y="88"/>
                      <a:pt x="1070" y="88"/>
                      <a:pt x="1070" y="88"/>
                    </a:cubicBezTo>
                    <a:cubicBezTo>
                      <a:pt x="1070" y="90"/>
                      <a:pt x="1070" y="90"/>
                      <a:pt x="1070" y="90"/>
                    </a:cubicBezTo>
                    <a:cubicBezTo>
                      <a:pt x="1065" y="96"/>
                      <a:pt x="1065" y="96"/>
                      <a:pt x="1065" y="96"/>
                    </a:cubicBezTo>
                    <a:cubicBezTo>
                      <a:pt x="1061" y="96"/>
                      <a:pt x="1061" y="96"/>
                      <a:pt x="1061" y="96"/>
                    </a:cubicBezTo>
                    <a:cubicBezTo>
                      <a:pt x="1055" y="92"/>
                      <a:pt x="1055" y="92"/>
                      <a:pt x="1055" y="92"/>
                    </a:cubicBezTo>
                    <a:cubicBezTo>
                      <a:pt x="1051" y="96"/>
                      <a:pt x="1051" y="96"/>
                      <a:pt x="1051" y="96"/>
                    </a:cubicBezTo>
                    <a:cubicBezTo>
                      <a:pt x="1049" y="95"/>
                      <a:pt x="1049" y="95"/>
                      <a:pt x="1049" y="95"/>
                    </a:cubicBezTo>
                    <a:cubicBezTo>
                      <a:pt x="1042" y="101"/>
                      <a:pt x="1042" y="101"/>
                      <a:pt x="1042" y="101"/>
                    </a:cubicBezTo>
                    <a:cubicBezTo>
                      <a:pt x="1036" y="103"/>
                      <a:pt x="1036" y="103"/>
                      <a:pt x="1036" y="103"/>
                    </a:cubicBezTo>
                    <a:cubicBezTo>
                      <a:pt x="1035" y="101"/>
                      <a:pt x="1035" y="101"/>
                      <a:pt x="1035" y="101"/>
                    </a:cubicBezTo>
                    <a:cubicBezTo>
                      <a:pt x="1016" y="101"/>
                      <a:pt x="1034" y="98"/>
                      <a:pt x="1026" y="98"/>
                    </a:cubicBezTo>
                    <a:cubicBezTo>
                      <a:pt x="1028" y="95"/>
                      <a:pt x="1028" y="95"/>
                      <a:pt x="1028" y="95"/>
                    </a:cubicBezTo>
                    <a:cubicBezTo>
                      <a:pt x="1026" y="95"/>
                      <a:pt x="1026" y="95"/>
                      <a:pt x="1026" y="95"/>
                    </a:cubicBezTo>
                    <a:cubicBezTo>
                      <a:pt x="1022" y="96"/>
                      <a:pt x="1022" y="96"/>
                      <a:pt x="1022" y="96"/>
                    </a:cubicBezTo>
                    <a:cubicBezTo>
                      <a:pt x="1024" y="101"/>
                      <a:pt x="1024" y="101"/>
                      <a:pt x="1024" y="101"/>
                    </a:cubicBezTo>
                    <a:cubicBezTo>
                      <a:pt x="1022" y="102"/>
                      <a:pt x="1022" y="102"/>
                      <a:pt x="1022" y="102"/>
                    </a:cubicBezTo>
                    <a:cubicBezTo>
                      <a:pt x="1022" y="101"/>
                      <a:pt x="1022" y="101"/>
                      <a:pt x="1022" y="101"/>
                    </a:cubicBezTo>
                    <a:cubicBezTo>
                      <a:pt x="1016" y="105"/>
                      <a:pt x="1016" y="105"/>
                      <a:pt x="1016" y="105"/>
                    </a:cubicBezTo>
                    <a:cubicBezTo>
                      <a:pt x="1008" y="103"/>
                      <a:pt x="1008" y="103"/>
                      <a:pt x="1008" y="103"/>
                    </a:cubicBezTo>
                    <a:cubicBezTo>
                      <a:pt x="1007" y="105"/>
                      <a:pt x="1007" y="107"/>
                      <a:pt x="1006" y="108"/>
                    </a:cubicBezTo>
                    <a:cubicBezTo>
                      <a:pt x="993" y="113"/>
                      <a:pt x="993" y="113"/>
                      <a:pt x="993" y="113"/>
                    </a:cubicBezTo>
                    <a:cubicBezTo>
                      <a:pt x="984" y="113"/>
                      <a:pt x="984" y="113"/>
                      <a:pt x="984" y="113"/>
                    </a:cubicBezTo>
                    <a:cubicBezTo>
                      <a:pt x="983" y="120"/>
                      <a:pt x="983" y="117"/>
                      <a:pt x="983" y="116"/>
                    </a:cubicBezTo>
                    <a:cubicBezTo>
                      <a:pt x="977" y="117"/>
                      <a:pt x="977" y="117"/>
                      <a:pt x="977" y="117"/>
                    </a:cubicBezTo>
                    <a:cubicBezTo>
                      <a:pt x="974" y="115"/>
                      <a:pt x="974" y="115"/>
                      <a:pt x="974" y="115"/>
                    </a:cubicBezTo>
                    <a:cubicBezTo>
                      <a:pt x="971" y="118"/>
                      <a:pt x="971" y="118"/>
                      <a:pt x="971" y="118"/>
                    </a:cubicBezTo>
                    <a:cubicBezTo>
                      <a:pt x="967" y="119"/>
                      <a:pt x="967" y="119"/>
                      <a:pt x="967" y="119"/>
                    </a:cubicBezTo>
                    <a:cubicBezTo>
                      <a:pt x="962" y="116"/>
                      <a:pt x="962" y="116"/>
                      <a:pt x="962" y="116"/>
                    </a:cubicBezTo>
                    <a:cubicBezTo>
                      <a:pt x="964" y="113"/>
                      <a:pt x="964" y="113"/>
                      <a:pt x="964" y="113"/>
                    </a:cubicBezTo>
                    <a:cubicBezTo>
                      <a:pt x="962" y="113"/>
                      <a:pt x="962" y="113"/>
                      <a:pt x="962" y="113"/>
                    </a:cubicBezTo>
                    <a:cubicBezTo>
                      <a:pt x="957" y="119"/>
                      <a:pt x="953" y="122"/>
                      <a:pt x="950" y="121"/>
                    </a:cubicBezTo>
                    <a:cubicBezTo>
                      <a:pt x="950" y="121"/>
                      <a:pt x="950" y="121"/>
                      <a:pt x="950" y="121"/>
                    </a:cubicBezTo>
                    <a:cubicBezTo>
                      <a:pt x="949" y="121"/>
                      <a:pt x="949" y="121"/>
                      <a:pt x="949" y="121"/>
                    </a:cubicBezTo>
                    <a:cubicBezTo>
                      <a:pt x="948" y="121"/>
                      <a:pt x="948" y="120"/>
                      <a:pt x="947" y="119"/>
                    </a:cubicBezTo>
                    <a:cubicBezTo>
                      <a:pt x="947" y="118"/>
                      <a:pt x="947" y="118"/>
                      <a:pt x="947" y="118"/>
                    </a:cubicBezTo>
                    <a:cubicBezTo>
                      <a:pt x="955" y="118"/>
                      <a:pt x="954" y="115"/>
                      <a:pt x="951" y="116"/>
                    </a:cubicBezTo>
                    <a:cubicBezTo>
                      <a:pt x="952" y="114"/>
                      <a:pt x="947" y="112"/>
                      <a:pt x="950" y="110"/>
                    </a:cubicBezTo>
                    <a:cubicBezTo>
                      <a:pt x="957" y="110"/>
                      <a:pt x="962" y="110"/>
                      <a:pt x="966" y="110"/>
                    </a:cubicBezTo>
                    <a:cubicBezTo>
                      <a:pt x="966" y="111"/>
                      <a:pt x="966" y="111"/>
                      <a:pt x="966" y="111"/>
                    </a:cubicBezTo>
                    <a:cubicBezTo>
                      <a:pt x="970" y="113"/>
                      <a:pt x="970" y="113"/>
                      <a:pt x="970" y="113"/>
                    </a:cubicBezTo>
                    <a:cubicBezTo>
                      <a:pt x="970" y="110"/>
                      <a:pt x="970" y="110"/>
                      <a:pt x="970" y="110"/>
                    </a:cubicBezTo>
                    <a:cubicBezTo>
                      <a:pt x="972" y="110"/>
                      <a:pt x="971" y="110"/>
                      <a:pt x="970" y="110"/>
                    </a:cubicBezTo>
                    <a:cubicBezTo>
                      <a:pt x="970" y="107"/>
                      <a:pt x="970" y="107"/>
                      <a:pt x="970" y="107"/>
                    </a:cubicBezTo>
                    <a:cubicBezTo>
                      <a:pt x="974" y="108"/>
                      <a:pt x="976" y="109"/>
                      <a:pt x="977" y="109"/>
                    </a:cubicBezTo>
                    <a:cubicBezTo>
                      <a:pt x="976" y="109"/>
                      <a:pt x="974" y="109"/>
                      <a:pt x="975" y="111"/>
                    </a:cubicBezTo>
                    <a:cubicBezTo>
                      <a:pt x="978" y="111"/>
                      <a:pt x="978" y="111"/>
                      <a:pt x="978" y="111"/>
                    </a:cubicBezTo>
                    <a:cubicBezTo>
                      <a:pt x="983" y="110"/>
                      <a:pt x="983" y="110"/>
                      <a:pt x="983" y="110"/>
                    </a:cubicBezTo>
                    <a:cubicBezTo>
                      <a:pt x="979" y="109"/>
                      <a:pt x="980" y="108"/>
                      <a:pt x="980" y="110"/>
                    </a:cubicBezTo>
                    <a:cubicBezTo>
                      <a:pt x="980" y="110"/>
                      <a:pt x="980" y="110"/>
                      <a:pt x="980" y="110"/>
                    </a:cubicBezTo>
                    <a:cubicBezTo>
                      <a:pt x="980" y="110"/>
                      <a:pt x="980" y="110"/>
                      <a:pt x="980" y="110"/>
                    </a:cubicBezTo>
                    <a:cubicBezTo>
                      <a:pt x="977" y="107"/>
                      <a:pt x="977" y="107"/>
                      <a:pt x="977" y="107"/>
                    </a:cubicBezTo>
                    <a:cubicBezTo>
                      <a:pt x="988" y="104"/>
                      <a:pt x="988" y="104"/>
                      <a:pt x="988" y="104"/>
                    </a:cubicBezTo>
                    <a:cubicBezTo>
                      <a:pt x="968" y="109"/>
                      <a:pt x="989" y="101"/>
                      <a:pt x="977" y="103"/>
                    </a:cubicBezTo>
                    <a:cubicBezTo>
                      <a:pt x="977" y="101"/>
                      <a:pt x="977" y="101"/>
                      <a:pt x="977" y="101"/>
                    </a:cubicBezTo>
                    <a:cubicBezTo>
                      <a:pt x="988" y="96"/>
                      <a:pt x="988" y="96"/>
                      <a:pt x="988" y="96"/>
                    </a:cubicBezTo>
                    <a:cubicBezTo>
                      <a:pt x="985" y="98"/>
                      <a:pt x="988" y="99"/>
                      <a:pt x="988" y="99"/>
                    </a:cubicBezTo>
                    <a:cubicBezTo>
                      <a:pt x="993" y="99"/>
                      <a:pt x="993" y="99"/>
                      <a:pt x="993" y="99"/>
                    </a:cubicBezTo>
                    <a:cubicBezTo>
                      <a:pt x="992" y="96"/>
                      <a:pt x="992" y="96"/>
                      <a:pt x="992" y="96"/>
                    </a:cubicBezTo>
                    <a:cubicBezTo>
                      <a:pt x="1004" y="94"/>
                      <a:pt x="1004" y="94"/>
                      <a:pt x="1004" y="94"/>
                    </a:cubicBezTo>
                    <a:cubicBezTo>
                      <a:pt x="1007" y="99"/>
                      <a:pt x="1007" y="99"/>
                      <a:pt x="1007" y="99"/>
                    </a:cubicBezTo>
                    <a:cubicBezTo>
                      <a:pt x="1009" y="98"/>
                      <a:pt x="1009" y="98"/>
                      <a:pt x="1009" y="98"/>
                    </a:cubicBezTo>
                    <a:cubicBezTo>
                      <a:pt x="1006" y="96"/>
                      <a:pt x="1006" y="96"/>
                      <a:pt x="1006" y="96"/>
                    </a:cubicBezTo>
                    <a:cubicBezTo>
                      <a:pt x="1016" y="95"/>
                      <a:pt x="1016" y="95"/>
                      <a:pt x="1016" y="95"/>
                    </a:cubicBezTo>
                    <a:cubicBezTo>
                      <a:pt x="1015" y="95"/>
                      <a:pt x="1015" y="94"/>
                      <a:pt x="1015" y="94"/>
                    </a:cubicBezTo>
                    <a:cubicBezTo>
                      <a:pt x="1020" y="92"/>
                      <a:pt x="1020" y="92"/>
                      <a:pt x="1020" y="92"/>
                    </a:cubicBezTo>
                    <a:cubicBezTo>
                      <a:pt x="1013" y="89"/>
                      <a:pt x="1013" y="89"/>
                      <a:pt x="1013" y="89"/>
                    </a:cubicBezTo>
                    <a:cubicBezTo>
                      <a:pt x="997" y="91"/>
                      <a:pt x="997" y="91"/>
                      <a:pt x="997" y="91"/>
                    </a:cubicBezTo>
                    <a:cubicBezTo>
                      <a:pt x="997" y="88"/>
                      <a:pt x="997" y="88"/>
                      <a:pt x="997" y="88"/>
                    </a:cubicBezTo>
                    <a:cubicBezTo>
                      <a:pt x="1004" y="83"/>
                      <a:pt x="1004" y="83"/>
                      <a:pt x="1004" y="83"/>
                    </a:cubicBezTo>
                    <a:cubicBezTo>
                      <a:pt x="993" y="83"/>
                      <a:pt x="993" y="83"/>
                      <a:pt x="993" y="83"/>
                    </a:cubicBezTo>
                    <a:cubicBezTo>
                      <a:pt x="995" y="81"/>
                      <a:pt x="996" y="80"/>
                      <a:pt x="996" y="80"/>
                    </a:cubicBezTo>
                    <a:cubicBezTo>
                      <a:pt x="997" y="80"/>
                      <a:pt x="998" y="80"/>
                      <a:pt x="998" y="80"/>
                    </a:cubicBezTo>
                    <a:cubicBezTo>
                      <a:pt x="1001" y="79"/>
                      <a:pt x="1003" y="78"/>
                      <a:pt x="1003" y="77"/>
                    </a:cubicBezTo>
                    <a:cubicBezTo>
                      <a:pt x="1002" y="78"/>
                      <a:pt x="1000" y="79"/>
                      <a:pt x="1000" y="77"/>
                    </a:cubicBezTo>
                    <a:cubicBezTo>
                      <a:pt x="1006" y="76"/>
                      <a:pt x="1006" y="76"/>
                      <a:pt x="1006" y="76"/>
                    </a:cubicBezTo>
                    <a:cubicBezTo>
                      <a:pt x="1000" y="74"/>
                      <a:pt x="1000" y="74"/>
                      <a:pt x="1000" y="74"/>
                    </a:cubicBezTo>
                    <a:cubicBezTo>
                      <a:pt x="1007" y="72"/>
                      <a:pt x="1011" y="72"/>
                      <a:pt x="1013" y="71"/>
                    </a:cubicBezTo>
                    <a:cubicBezTo>
                      <a:pt x="1013" y="71"/>
                      <a:pt x="1013" y="71"/>
                      <a:pt x="1013" y="71"/>
                    </a:cubicBezTo>
                    <a:cubicBezTo>
                      <a:pt x="1013" y="71"/>
                      <a:pt x="1013" y="71"/>
                      <a:pt x="1013" y="71"/>
                    </a:cubicBezTo>
                    <a:cubicBezTo>
                      <a:pt x="1015" y="71"/>
                      <a:pt x="1014" y="71"/>
                      <a:pt x="1013" y="71"/>
                    </a:cubicBezTo>
                    <a:cubicBezTo>
                      <a:pt x="1014" y="68"/>
                      <a:pt x="1014" y="68"/>
                      <a:pt x="1014" y="68"/>
                    </a:cubicBezTo>
                    <a:cubicBezTo>
                      <a:pt x="1004" y="66"/>
                      <a:pt x="1004" y="66"/>
                      <a:pt x="1004" y="66"/>
                    </a:cubicBezTo>
                    <a:cubicBezTo>
                      <a:pt x="1009" y="65"/>
                      <a:pt x="1009" y="65"/>
                      <a:pt x="1009" y="65"/>
                    </a:cubicBezTo>
                    <a:cubicBezTo>
                      <a:pt x="1012" y="60"/>
                      <a:pt x="1012" y="60"/>
                      <a:pt x="1012" y="60"/>
                    </a:cubicBezTo>
                    <a:cubicBezTo>
                      <a:pt x="1018" y="61"/>
                      <a:pt x="1018" y="61"/>
                      <a:pt x="1018" y="61"/>
                    </a:cubicBezTo>
                    <a:cubicBezTo>
                      <a:pt x="1018" y="60"/>
                      <a:pt x="1018" y="60"/>
                      <a:pt x="1018" y="60"/>
                    </a:cubicBezTo>
                    <a:cubicBezTo>
                      <a:pt x="1024" y="56"/>
                      <a:pt x="1024" y="56"/>
                      <a:pt x="1024" y="56"/>
                    </a:cubicBezTo>
                    <a:cubicBezTo>
                      <a:pt x="1022" y="55"/>
                      <a:pt x="1022" y="55"/>
                      <a:pt x="1022" y="55"/>
                    </a:cubicBezTo>
                    <a:cubicBezTo>
                      <a:pt x="1025" y="53"/>
                      <a:pt x="1025" y="53"/>
                      <a:pt x="1025" y="53"/>
                    </a:cubicBezTo>
                    <a:cubicBezTo>
                      <a:pt x="1026" y="53"/>
                      <a:pt x="1026" y="53"/>
                      <a:pt x="1026" y="53"/>
                    </a:cubicBezTo>
                    <a:cubicBezTo>
                      <a:pt x="1030" y="53"/>
                      <a:pt x="1027" y="47"/>
                      <a:pt x="1032" y="48"/>
                    </a:cubicBezTo>
                    <a:cubicBezTo>
                      <a:pt x="1033" y="46"/>
                      <a:pt x="1033" y="46"/>
                      <a:pt x="1033" y="46"/>
                    </a:cubicBezTo>
                    <a:cubicBezTo>
                      <a:pt x="1032" y="48"/>
                      <a:pt x="1032" y="47"/>
                      <a:pt x="1031" y="47"/>
                    </a:cubicBezTo>
                    <a:cubicBezTo>
                      <a:pt x="1029" y="46"/>
                      <a:pt x="1029" y="46"/>
                      <a:pt x="1029" y="46"/>
                    </a:cubicBezTo>
                    <a:cubicBezTo>
                      <a:pt x="1028" y="39"/>
                      <a:pt x="1028" y="39"/>
                      <a:pt x="1028" y="39"/>
                    </a:cubicBezTo>
                    <a:cubicBezTo>
                      <a:pt x="1033" y="38"/>
                      <a:pt x="1036" y="37"/>
                      <a:pt x="1038" y="37"/>
                    </a:cubicBezTo>
                    <a:cubicBezTo>
                      <a:pt x="1038" y="37"/>
                      <a:pt x="1038" y="37"/>
                      <a:pt x="1038" y="37"/>
                    </a:cubicBezTo>
                    <a:cubicBezTo>
                      <a:pt x="1034" y="35"/>
                      <a:pt x="1034" y="35"/>
                      <a:pt x="1034" y="35"/>
                    </a:cubicBezTo>
                    <a:cubicBezTo>
                      <a:pt x="1043" y="33"/>
                      <a:pt x="1043" y="33"/>
                      <a:pt x="1043" y="33"/>
                    </a:cubicBezTo>
                    <a:cubicBezTo>
                      <a:pt x="1041" y="31"/>
                      <a:pt x="1041" y="31"/>
                      <a:pt x="1041" y="31"/>
                    </a:cubicBezTo>
                    <a:cubicBezTo>
                      <a:pt x="1043" y="28"/>
                      <a:pt x="1043" y="28"/>
                      <a:pt x="1043" y="28"/>
                    </a:cubicBezTo>
                    <a:cubicBezTo>
                      <a:pt x="1047" y="22"/>
                      <a:pt x="1047" y="22"/>
                      <a:pt x="1047" y="22"/>
                    </a:cubicBezTo>
                    <a:cubicBezTo>
                      <a:pt x="1043" y="25"/>
                      <a:pt x="1043" y="25"/>
                      <a:pt x="1043" y="25"/>
                    </a:cubicBezTo>
                    <a:cubicBezTo>
                      <a:pt x="1037" y="27"/>
                      <a:pt x="1037" y="27"/>
                      <a:pt x="1037" y="27"/>
                    </a:cubicBezTo>
                    <a:cubicBezTo>
                      <a:pt x="1036" y="24"/>
                      <a:pt x="1036" y="24"/>
                      <a:pt x="1036" y="24"/>
                    </a:cubicBezTo>
                    <a:cubicBezTo>
                      <a:pt x="1026" y="24"/>
                      <a:pt x="1026" y="24"/>
                      <a:pt x="1026" y="24"/>
                    </a:cubicBezTo>
                    <a:cubicBezTo>
                      <a:pt x="1017" y="27"/>
                      <a:pt x="1017" y="27"/>
                      <a:pt x="1017" y="27"/>
                    </a:cubicBezTo>
                    <a:cubicBezTo>
                      <a:pt x="1016" y="22"/>
                      <a:pt x="1016" y="22"/>
                      <a:pt x="1016" y="22"/>
                    </a:cubicBezTo>
                    <a:cubicBezTo>
                      <a:pt x="1010" y="22"/>
                      <a:pt x="1014" y="29"/>
                      <a:pt x="1009" y="26"/>
                    </a:cubicBezTo>
                    <a:cubicBezTo>
                      <a:pt x="997" y="25"/>
                      <a:pt x="997" y="25"/>
                      <a:pt x="997" y="25"/>
                    </a:cubicBezTo>
                    <a:cubicBezTo>
                      <a:pt x="995" y="26"/>
                      <a:pt x="995" y="26"/>
                      <a:pt x="995" y="26"/>
                    </a:cubicBezTo>
                    <a:cubicBezTo>
                      <a:pt x="996" y="27"/>
                      <a:pt x="996" y="27"/>
                      <a:pt x="996" y="27"/>
                    </a:cubicBezTo>
                    <a:cubicBezTo>
                      <a:pt x="1002" y="28"/>
                      <a:pt x="1002" y="28"/>
                      <a:pt x="1002" y="28"/>
                    </a:cubicBezTo>
                    <a:cubicBezTo>
                      <a:pt x="1002" y="29"/>
                      <a:pt x="1002" y="29"/>
                      <a:pt x="1002" y="29"/>
                    </a:cubicBezTo>
                    <a:cubicBezTo>
                      <a:pt x="996" y="37"/>
                      <a:pt x="993" y="33"/>
                      <a:pt x="993" y="32"/>
                    </a:cubicBezTo>
                    <a:cubicBezTo>
                      <a:pt x="990" y="33"/>
                      <a:pt x="990" y="33"/>
                      <a:pt x="990" y="33"/>
                    </a:cubicBezTo>
                    <a:cubicBezTo>
                      <a:pt x="994" y="36"/>
                      <a:pt x="994" y="36"/>
                      <a:pt x="994" y="36"/>
                    </a:cubicBezTo>
                    <a:cubicBezTo>
                      <a:pt x="999" y="34"/>
                      <a:pt x="999" y="34"/>
                      <a:pt x="999" y="34"/>
                    </a:cubicBezTo>
                    <a:cubicBezTo>
                      <a:pt x="1002" y="35"/>
                      <a:pt x="1002" y="35"/>
                      <a:pt x="1002" y="35"/>
                    </a:cubicBezTo>
                    <a:cubicBezTo>
                      <a:pt x="1006" y="30"/>
                      <a:pt x="1006" y="30"/>
                      <a:pt x="1006" y="30"/>
                    </a:cubicBezTo>
                    <a:cubicBezTo>
                      <a:pt x="1014" y="30"/>
                      <a:pt x="1014" y="30"/>
                      <a:pt x="1014" y="30"/>
                    </a:cubicBezTo>
                    <a:cubicBezTo>
                      <a:pt x="1018" y="33"/>
                      <a:pt x="1018" y="33"/>
                      <a:pt x="1018" y="33"/>
                    </a:cubicBezTo>
                    <a:cubicBezTo>
                      <a:pt x="1018" y="35"/>
                      <a:pt x="1018" y="35"/>
                      <a:pt x="1018" y="35"/>
                    </a:cubicBezTo>
                    <a:cubicBezTo>
                      <a:pt x="1015" y="36"/>
                      <a:pt x="1015" y="36"/>
                      <a:pt x="1015" y="36"/>
                    </a:cubicBezTo>
                    <a:cubicBezTo>
                      <a:pt x="1007" y="32"/>
                      <a:pt x="1007" y="32"/>
                      <a:pt x="1007" y="32"/>
                    </a:cubicBezTo>
                    <a:cubicBezTo>
                      <a:pt x="1004" y="36"/>
                      <a:pt x="1006" y="34"/>
                      <a:pt x="1006" y="33"/>
                    </a:cubicBezTo>
                    <a:cubicBezTo>
                      <a:pt x="1006" y="41"/>
                      <a:pt x="1010" y="35"/>
                      <a:pt x="1012" y="35"/>
                    </a:cubicBezTo>
                    <a:cubicBezTo>
                      <a:pt x="1014" y="38"/>
                      <a:pt x="1014" y="38"/>
                      <a:pt x="1014" y="38"/>
                    </a:cubicBezTo>
                    <a:cubicBezTo>
                      <a:pt x="1015" y="40"/>
                      <a:pt x="1015" y="40"/>
                      <a:pt x="1015" y="40"/>
                    </a:cubicBezTo>
                    <a:cubicBezTo>
                      <a:pt x="1014" y="44"/>
                      <a:pt x="1014" y="44"/>
                      <a:pt x="1014" y="44"/>
                    </a:cubicBezTo>
                    <a:cubicBezTo>
                      <a:pt x="1021" y="42"/>
                      <a:pt x="1021" y="42"/>
                      <a:pt x="1021" y="42"/>
                    </a:cubicBezTo>
                    <a:cubicBezTo>
                      <a:pt x="1028" y="46"/>
                      <a:pt x="1028" y="46"/>
                      <a:pt x="1028" y="46"/>
                    </a:cubicBezTo>
                    <a:cubicBezTo>
                      <a:pt x="1027" y="47"/>
                      <a:pt x="1026" y="48"/>
                      <a:pt x="1025" y="49"/>
                    </a:cubicBezTo>
                    <a:cubicBezTo>
                      <a:pt x="1026" y="48"/>
                      <a:pt x="1025" y="48"/>
                      <a:pt x="1024" y="49"/>
                    </a:cubicBezTo>
                    <a:cubicBezTo>
                      <a:pt x="1022" y="47"/>
                      <a:pt x="1022" y="47"/>
                      <a:pt x="1022" y="47"/>
                    </a:cubicBezTo>
                    <a:cubicBezTo>
                      <a:pt x="1024" y="51"/>
                      <a:pt x="1024" y="51"/>
                      <a:pt x="1024" y="51"/>
                    </a:cubicBezTo>
                    <a:cubicBezTo>
                      <a:pt x="1022" y="49"/>
                      <a:pt x="1020" y="53"/>
                      <a:pt x="1019" y="50"/>
                    </a:cubicBezTo>
                    <a:cubicBezTo>
                      <a:pt x="1015" y="57"/>
                      <a:pt x="1015" y="57"/>
                      <a:pt x="1015" y="57"/>
                    </a:cubicBezTo>
                    <a:cubicBezTo>
                      <a:pt x="1011" y="58"/>
                      <a:pt x="1011" y="58"/>
                      <a:pt x="1011" y="58"/>
                    </a:cubicBezTo>
                    <a:cubicBezTo>
                      <a:pt x="1006" y="54"/>
                      <a:pt x="1006" y="54"/>
                      <a:pt x="1006" y="54"/>
                    </a:cubicBezTo>
                    <a:cubicBezTo>
                      <a:pt x="998" y="57"/>
                      <a:pt x="998" y="57"/>
                      <a:pt x="998" y="57"/>
                    </a:cubicBezTo>
                    <a:cubicBezTo>
                      <a:pt x="996" y="52"/>
                      <a:pt x="996" y="52"/>
                      <a:pt x="996" y="52"/>
                    </a:cubicBezTo>
                    <a:cubicBezTo>
                      <a:pt x="995" y="53"/>
                      <a:pt x="992" y="52"/>
                      <a:pt x="990" y="53"/>
                    </a:cubicBezTo>
                    <a:cubicBezTo>
                      <a:pt x="989" y="58"/>
                      <a:pt x="984" y="57"/>
                      <a:pt x="981" y="56"/>
                    </a:cubicBezTo>
                    <a:cubicBezTo>
                      <a:pt x="980" y="60"/>
                      <a:pt x="980" y="60"/>
                      <a:pt x="980" y="60"/>
                    </a:cubicBezTo>
                    <a:cubicBezTo>
                      <a:pt x="971" y="57"/>
                      <a:pt x="975" y="56"/>
                      <a:pt x="966" y="58"/>
                    </a:cubicBezTo>
                    <a:cubicBezTo>
                      <a:pt x="964" y="66"/>
                      <a:pt x="960" y="58"/>
                      <a:pt x="956" y="61"/>
                    </a:cubicBezTo>
                    <a:cubicBezTo>
                      <a:pt x="956" y="61"/>
                      <a:pt x="956" y="61"/>
                      <a:pt x="956" y="61"/>
                    </a:cubicBezTo>
                    <a:cubicBezTo>
                      <a:pt x="973" y="51"/>
                      <a:pt x="973" y="51"/>
                      <a:pt x="973" y="51"/>
                    </a:cubicBezTo>
                    <a:cubicBezTo>
                      <a:pt x="977" y="44"/>
                      <a:pt x="977" y="44"/>
                      <a:pt x="977" y="44"/>
                    </a:cubicBezTo>
                    <a:cubicBezTo>
                      <a:pt x="978" y="46"/>
                      <a:pt x="978" y="46"/>
                      <a:pt x="978" y="46"/>
                    </a:cubicBezTo>
                    <a:cubicBezTo>
                      <a:pt x="980" y="45"/>
                      <a:pt x="980" y="45"/>
                      <a:pt x="980" y="45"/>
                    </a:cubicBezTo>
                    <a:cubicBezTo>
                      <a:pt x="988" y="44"/>
                      <a:pt x="988" y="44"/>
                      <a:pt x="988" y="44"/>
                    </a:cubicBezTo>
                    <a:cubicBezTo>
                      <a:pt x="991" y="37"/>
                      <a:pt x="991" y="37"/>
                      <a:pt x="991" y="37"/>
                    </a:cubicBezTo>
                    <a:cubicBezTo>
                      <a:pt x="984" y="40"/>
                      <a:pt x="984" y="40"/>
                      <a:pt x="984" y="40"/>
                    </a:cubicBezTo>
                    <a:cubicBezTo>
                      <a:pt x="973" y="41"/>
                      <a:pt x="973" y="41"/>
                      <a:pt x="973" y="41"/>
                    </a:cubicBezTo>
                    <a:cubicBezTo>
                      <a:pt x="972" y="51"/>
                      <a:pt x="970" y="41"/>
                      <a:pt x="966" y="44"/>
                    </a:cubicBezTo>
                    <a:cubicBezTo>
                      <a:pt x="964" y="46"/>
                      <a:pt x="964" y="46"/>
                      <a:pt x="964" y="46"/>
                    </a:cubicBezTo>
                    <a:cubicBezTo>
                      <a:pt x="962" y="45"/>
                      <a:pt x="962" y="45"/>
                      <a:pt x="962" y="45"/>
                    </a:cubicBezTo>
                    <a:cubicBezTo>
                      <a:pt x="963" y="44"/>
                      <a:pt x="963" y="44"/>
                      <a:pt x="963" y="44"/>
                    </a:cubicBezTo>
                    <a:cubicBezTo>
                      <a:pt x="957" y="38"/>
                      <a:pt x="960" y="39"/>
                      <a:pt x="957" y="42"/>
                    </a:cubicBezTo>
                    <a:cubicBezTo>
                      <a:pt x="957" y="41"/>
                      <a:pt x="957" y="41"/>
                      <a:pt x="957" y="41"/>
                    </a:cubicBezTo>
                    <a:cubicBezTo>
                      <a:pt x="966" y="35"/>
                      <a:pt x="959" y="39"/>
                      <a:pt x="960" y="39"/>
                    </a:cubicBezTo>
                    <a:cubicBezTo>
                      <a:pt x="985" y="39"/>
                      <a:pt x="965" y="38"/>
                      <a:pt x="967" y="37"/>
                    </a:cubicBezTo>
                    <a:cubicBezTo>
                      <a:pt x="974" y="38"/>
                      <a:pt x="984" y="38"/>
                      <a:pt x="984" y="32"/>
                    </a:cubicBezTo>
                    <a:cubicBezTo>
                      <a:pt x="988" y="32"/>
                      <a:pt x="988" y="32"/>
                      <a:pt x="988" y="32"/>
                    </a:cubicBezTo>
                    <a:cubicBezTo>
                      <a:pt x="989" y="29"/>
                      <a:pt x="989" y="27"/>
                      <a:pt x="989" y="26"/>
                    </a:cubicBezTo>
                    <a:cubicBezTo>
                      <a:pt x="989" y="26"/>
                      <a:pt x="989" y="26"/>
                      <a:pt x="989" y="26"/>
                    </a:cubicBezTo>
                    <a:cubicBezTo>
                      <a:pt x="993" y="28"/>
                      <a:pt x="993" y="28"/>
                      <a:pt x="993" y="28"/>
                    </a:cubicBezTo>
                    <a:cubicBezTo>
                      <a:pt x="993" y="25"/>
                      <a:pt x="993" y="25"/>
                      <a:pt x="993" y="25"/>
                    </a:cubicBezTo>
                    <a:cubicBezTo>
                      <a:pt x="990" y="23"/>
                      <a:pt x="986" y="22"/>
                      <a:pt x="984" y="26"/>
                    </a:cubicBezTo>
                    <a:cubicBezTo>
                      <a:pt x="948" y="24"/>
                      <a:pt x="948" y="24"/>
                      <a:pt x="948" y="24"/>
                    </a:cubicBezTo>
                    <a:cubicBezTo>
                      <a:pt x="945" y="27"/>
                      <a:pt x="945" y="27"/>
                      <a:pt x="945" y="27"/>
                    </a:cubicBezTo>
                    <a:cubicBezTo>
                      <a:pt x="936" y="26"/>
                      <a:pt x="936" y="26"/>
                      <a:pt x="936" y="26"/>
                    </a:cubicBezTo>
                    <a:cubicBezTo>
                      <a:pt x="941" y="21"/>
                      <a:pt x="941" y="21"/>
                      <a:pt x="941" y="21"/>
                    </a:cubicBezTo>
                    <a:cubicBezTo>
                      <a:pt x="950" y="19"/>
                      <a:pt x="950" y="19"/>
                      <a:pt x="950" y="19"/>
                    </a:cubicBezTo>
                    <a:cubicBezTo>
                      <a:pt x="951" y="17"/>
                      <a:pt x="951" y="17"/>
                      <a:pt x="951" y="17"/>
                    </a:cubicBezTo>
                    <a:cubicBezTo>
                      <a:pt x="951" y="18"/>
                      <a:pt x="951" y="18"/>
                      <a:pt x="951" y="18"/>
                    </a:cubicBezTo>
                    <a:cubicBezTo>
                      <a:pt x="947" y="13"/>
                      <a:pt x="947" y="13"/>
                      <a:pt x="947" y="13"/>
                    </a:cubicBezTo>
                    <a:cubicBezTo>
                      <a:pt x="948" y="11"/>
                      <a:pt x="948" y="11"/>
                      <a:pt x="948" y="11"/>
                    </a:cubicBezTo>
                    <a:cubicBezTo>
                      <a:pt x="947" y="7"/>
                      <a:pt x="947" y="7"/>
                      <a:pt x="947" y="7"/>
                    </a:cubicBezTo>
                    <a:cubicBezTo>
                      <a:pt x="944" y="8"/>
                      <a:pt x="940" y="6"/>
                      <a:pt x="936" y="8"/>
                    </a:cubicBezTo>
                    <a:cubicBezTo>
                      <a:pt x="935" y="6"/>
                      <a:pt x="935" y="6"/>
                      <a:pt x="935" y="6"/>
                    </a:cubicBezTo>
                    <a:cubicBezTo>
                      <a:pt x="935" y="5"/>
                      <a:pt x="935" y="5"/>
                      <a:pt x="935" y="5"/>
                    </a:cubicBezTo>
                    <a:cubicBezTo>
                      <a:pt x="929" y="3"/>
                      <a:pt x="929" y="3"/>
                      <a:pt x="929" y="3"/>
                    </a:cubicBezTo>
                    <a:cubicBezTo>
                      <a:pt x="930" y="3"/>
                      <a:pt x="930" y="3"/>
                      <a:pt x="930" y="3"/>
                    </a:cubicBezTo>
                    <a:cubicBezTo>
                      <a:pt x="929" y="7"/>
                      <a:pt x="929" y="7"/>
                      <a:pt x="929" y="7"/>
                    </a:cubicBezTo>
                    <a:cubicBezTo>
                      <a:pt x="902" y="11"/>
                      <a:pt x="902" y="11"/>
                      <a:pt x="902" y="11"/>
                    </a:cubicBezTo>
                    <a:cubicBezTo>
                      <a:pt x="896" y="16"/>
                      <a:pt x="896" y="16"/>
                      <a:pt x="896" y="16"/>
                    </a:cubicBezTo>
                    <a:cubicBezTo>
                      <a:pt x="903" y="22"/>
                      <a:pt x="898" y="14"/>
                      <a:pt x="902" y="16"/>
                    </a:cubicBezTo>
                    <a:cubicBezTo>
                      <a:pt x="909" y="16"/>
                      <a:pt x="909" y="16"/>
                      <a:pt x="909" y="16"/>
                    </a:cubicBezTo>
                    <a:cubicBezTo>
                      <a:pt x="919" y="19"/>
                      <a:pt x="919" y="19"/>
                      <a:pt x="919" y="19"/>
                    </a:cubicBezTo>
                    <a:cubicBezTo>
                      <a:pt x="921" y="21"/>
                      <a:pt x="921" y="21"/>
                      <a:pt x="921" y="21"/>
                    </a:cubicBezTo>
                    <a:cubicBezTo>
                      <a:pt x="916" y="26"/>
                      <a:pt x="916" y="26"/>
                      <a:pt x="916" y="26"/>
                    </a:cubicBezTo>
                    <a:cubicBezTo>
                      <a:pt x="909" y="23"/>
                      <a:pt x="909" y="23"/>
                      <a:pt x="909" y="23"/>
                    </a:cubicBezTo>
                    <a:cubicBezTo>
                      <a:pt x="902" y="26"/>
                      <a:pt x="902" y="26"/>
                      <a:pt x="902" y="26"/>
                    </a:cubicBezTo>
                    <a:cubicBezTo>
                      <a:pt x="905" y="28"/>
                      <a:pt x="905" y="28"/>
                      <a:pt x="905" y="28"/>
                    </a:cubicBezTo>
                    <a:cubicBezTo>
                      <a:pt x="903" y="34"/>
                      <a:pt x="897" y="33"/>
                      <a:pt x="897" y="34"/>
                    </a:cubicBezTo>
                    <a:cubicBezTo>
                      <a:pt x="895" y="32"/>
                      <a:pt x="895" y="32"/>
                      <a:pt x="895" y="32"/>
                    </a:cubicBezTo>
                    <a:cubicBezTo>
                      <a:pt x="895" y="37"/>
                      <a:pt x="895" y="37"/>
                      <a:pt x="895" y="37"/>
                    </a:cubicBezTo>
                    <a:cubicBezTo>
                      <a:pt x="887" y="38"/>
                      <a:pt x="887" y="38"/>
                      <a:pt x="887" y="38"/>
                    </a:cubicBezTo>
                    <a:cubicBezTo>
                      <a:pt x="887" y="41"/>
                      <a:pt x="887" y="41"/>
                      <a:pt x="887" y="41"/>
                    </a:cubicBezTo>
                    <a:cubicBezTo>
                      <a:pt x="880" y="45"/>
                      <a:pt x="880" y="45"/>
                      <a:pt x="880" y="45"/>
                    </a:cubicBezTo>
                    <a:cubicBezTo>
                      <a:pt x="872" y="39"/>
                      <a:pt x="875" y="39"/>
                      <a:pt x="877" y="40"/>
                    </a:cubicBezTo>
                    <a:cubicBezTo>
                      <a:pt x="872" y="38"/>
                      <a:pt x="872" y="38"/>
                      <a:pt x="872" y="38"/>
                    </a:cubicBezTo>
                    <a:cubicBezTo>
                      <a:pt x="866" y="39"/>
                      <a:pt x="866" y="39"/>
                      <a:pt x="866" y="39"/>
                    </a:cubicBezTo>
                    <a:cubicBezTo>
                      <a:pt x="872" y="39"/>
                      <a:pt x="872" y="39"/>
                      <a:pt x="872" y="39"/>
                    </a:cubicBezTo>
                    <a:cubicBezTo>
                      <a:pt x="876" y="43"/>
                      <a:pt x="876" y="43"/>
                      <a:pt x="876" y="43"/>
                    </a:cubicBezTo>
                    <a:cubicBezTo>
                      <a:pt x="868" y="46"/>
                      <a:pt x="867" y="44"/>
                      <a:pt x="870" y="47"/>
                    </a:cubicBezTo>
                    <a:cubicBezTo>
                      <a:pt x="859" y="49"/>
                      <a:pt x="859" y="49"/>
                      <a:pt x="859" y="49"/>
                    </a:cubicBezTo>
                    <a:cubicBezTo>
                      <a:pt x="855" y="53"/>
                      <a:pt x="855" y="53"/>
                      <a:pt x="855" y="53"/>
                    </a:cubicBezTo>
                    <a:cubicBezTo>
                      <a:pt x="850" y="53"/>
                      <a:pt x="850" y="53"/>
                      <a:pt x="850" y="53"/>
                    </a:cubicBezTo>
                    <a:cubicBezTo>
                      <a:pt x="848" y="51"/>
                      <a:pt x="848" y="51"/>
                      <a:pt x="848" y="51"/>
                    </a:cubicBezTo>
                    <a:cubicBezTo>
                      <a:pt x="838" y="56"/>
                      <a:pt x="838" y="56"/>
                      <a:pt x="838" y="56"/>
                    </a:cubicBezTo>
                    <a:cubicBezTo>
                      <a:pt x="834" y="62"/>
                      <a:pt x="834" y="62"/>
                      <a:pt x="834" y="62"/>
                    </a:cubicBezTo>
                    <a:cubicBezTo>
                      <a:pt x="825" y="64"/>
                      <a:pt x="825" y="64"/>
                      <a:pt x="825" y="64"/>
                    </a:cubicBezTo>
                    <a:cubicBezTo>
                      <a:pt x="821" y="69"/>
                      <a:pt x="821" y="69"/>
                      <a:pt x="821" y="69"/>
                    </a:cubicBezTo>
                    <a:cubicBezTo>
                      <a:pt x="815" y="70"/>
                      <a:pt x="815" y="70"/>
                      <a:pt x="815" y="70"/>
                    </a:cubicBezTo>
                    <a:cubicBezTo>
                      <a:pt x="813" y="73"/>
                      <a:pt x="813" y="73"/>
                      <a:pt x="813" y="73"/>
                    </a:cubicBezTo>
                    <a:cubicBezTo>
                      <a:pt x="799" y="74"/>
                      <a:pt x="799" y="74"/>
                      <a:pt x="799" y="74"/>
                    </a:cubicBezTo>
                    <a:cubicBezTo>
                      <a:pt x="799" y="80"/>
                      <a:pt x="799" y="80"/>
                      <a:pt x="799" y="80"/>
                    </a:cubicBezTo>
                    <a:cubicBezTo>
                      <a:pt x="796" y="80"/>
                      <a:pt x="795" y="80"/>
                      <a:pt x="794" y="80"/>
                    </a:cubicBezTo>
                    <a:cubicBezTo>
                      <a:pt x="787" y="83"/>
                      <a:pt x="787" y="83"/>
                      <a:pt x="787" y="83"/>
                    </a:cubicBezTo>
                    <a:cubicBezTo>
                      <a:pt x="785" y="82"/>
                      <a:pt x="785" y="82"/>
                      <a:pt x="785" y="82"/>
                    </a:cubicBezTo>
                    <a:cubicBezTo>
                      <a:pt x="777" y="83"/>
                      <a:pt x="777" y="83"/>
                      <a:pt x="777" y="83"/>
                    </a:cubicBezTo>
                    <a:cubicBezTo>
                      <a:pt x="772" y="87"/>
                      <a:pt x="772" y="87"/>
                      <a:pt x="772" y="87"/>
                    </a:cubicBezTo>
                    <a:cubicBezTo>
                      <a:pt x="767" y="83"/>
                      <a:pt x="767" y="83"/>
                      <a:pt x="767" y="83"/>
                    </a:cubicBezTo>
                    <a:cubicBezTo>
                      <a:pt x="764" y="87"/>
                      <a:pt x="764" y="87"/>
                      <a:pt x="764" y="87"/>
                    </a:cubicBezTo>
                    <a:cubicBezTo>
                      <a:pt x="762" y="86"/>
                      <a:pt x="762" y="86"/>
                      <a:pt x="762" y="86"/>
                    </a:cubicBezTo>
                    <a:cubicBezTo>
                      <a:pt x="757" y="87"/>
                      <a:pt x="757" y="87"/>
                      <a:pt x="757" y="87"/>
                    </a:cubicBezTo>
                    <a:cubicBezTo>
                      <a:pt x="768" y="85"/>
                      <a:pt x="758" y="94"/>
                      <a:pt x="764" y="90"/>
                    </a:cubicBezTo>
                    <a:cubicBezTo>
                      <a:pt x="763" y="91"/>
                      <a:pt x="763" y="91"/>
                      <a:pt x="763" y="91"/>
                    </a:cubicBezTo>
                    <a:cubicBezTo>
                      <a:pt x="754" y="91"/>
                      <a:pt x="754" y="91"/>
                      <a:pt x="754" y="91"/>
                    </a:cubicBezTo>
                    <a:cubicBezTo>
                      <a:pt x="749" y="98"/>
                      <a:pt x="749" y="98"/>
                      <a:pt x="749" y="98"/>
                    </a:cubicBezTo>
                    <a:cubicBezTo>
                      <a:pt x="747" y="97"/>
                      <a:pt x="747" y="97"/>
                      <a:pt x="747" y="97"/>
                    </a:cubicBezTo>
                    <a:cubicBezTo>
                      <a:pt x="746" y="98"/>
                      <a:pt x="745" y="99"/>
                      <a:pt x="744" y="100"/>
                    </a:cubicBezTo>
                    <a:cubicBezTo>
                      <a:pt x="739" y="101"/>
                      <a:pt x="739" y="101"/>
                      <a:pt x="739" y="101"/>
                    </a:cubicBezTo>
                    <a:cubicBezTo>
                      <a:pt x="732" y="105"/>
                      <a:pt x="732" y="105"/>
                      <a:pt x="732" y="105"/>
                    </a:cubicBezTo>
                    <a:cubicBezTo>
                      <a:pt x="729" y="103"/>
                      <a:pt x="729" y="103"/>
                      <a:pt x="729" y="103"/>
                    </a:cubicBezTo>
                    <a:cubicBezTo>
                      <a:pt x="725" y="107"/>
                      <a:pt x="725" y="107"/>
                      <a:pt x="725" y="107"/>
                    </a:cubicBezTo>
                    <a:cubicBezTo>
                      <a:pt x="721" y="103"/>
                      <a:pt x="721" y="103"/>
                      <a:pt x="721" y="103"/>
                    </a:cubicBezTo>
                    <a:cubicBezTo>
                      <a:pt x="719" y="104"/>
                      <a:pt x="719" y="104"/>
                      <a:pt x="719" y="104"/>
                    </a:cubicBezTo>
                    <a:cubicBezTo>
                      <a:pt x="719" y="108"/>
                      <a:pt x="719" y="108"/>
                      <a:pt x="719" y="108"/>
                    </a:cubicBezTo>
                    <a:cubicBezTo>
                      <a:pt x="712" y="114"/>
                      <a:pt x="712" y="114"/>
                      <a:pt x="712" y="114"/>
                    </a:cubicBezTo>
                    <a:cubicBezTo>
                      <a:pt x="702" y="116"/>
                      <a:pt x="702" y="116"/>
                      <a:pt x="702" y="116"/>
                    </a:cubicBezTo>
                    <a:cubicBezTo>
                      <a:pt x="698" y="122"/>
                      <a:pt x="698" y="122"/>
                      <a:pt x="698" y="122"/>
                    </a:cubicBezTo>
                    <a:cubicBezTo>
                      <a:pt x="695" y="121"/>
                      <a:pt x="694" y="120"/>
                      <a:pt x="693" y="120"/>
                    </a:cubicBezTo>
                    <a:cubicBezTo>
                      <a:pt x="689" y="123"/>
                      <a:pt x="689" y="123"/>
                      <a:pt x="689" y="123"/>
                    </a:cubicBezTo>
                    <a:cubicBezTo>
                      <a:pt x="685" y="121"/>
                      <a:pt x="685" y="121"/>
                      <a:pt x="685" y="121"/>
                    </a:cubicBezTo>
                    <a:cubicBezTo>
                      <a:pt x="677" y="124"/>
                      <a:pt x="677" y="124"/>
                      <a:pt x="677" y="124"/>
                    </a:cubicBezTo>
                    <a:cubicBezTo>
                      <a:pt x="674" y="119"/>
                      <a:pt x="674" y="119"/>
                      <a:pt x="674" y="119"/>
                    </a:cubicBezTo>
                    <a:cubicBezTo>
                      <a:pt x="673" y="120"/>
                      <a:pt x="673" y="120"/>
                      <a:pt x="673" y="120"/>
                    </a:cubicBezTo>
                    <a:cubicBezTo>
                      <a:pt x="669" y="131"/>
                      <a:pt x="669" y="131"/>
                      <a:pt x="669" y="131"/>
                    </a:cubicBezTo>
                    <a:cubicBezTo>
                      <a:pt x="665" y="130"/>
                      <a:pt x="665" y="130"/>
                      <a:pt x="665" y="130"/>
                    </a:cubicBezTo>
                    <a:cubicBezTo>
                      <a:pt x="665" y="127"/>
                      <a:pt x="665" y="127"/>
                      <a:pt x="665" y="127"/>
                    </a:cubicBezTo>
                    <a:cubicBezTo>
                      <a:pt x="665" y="125"/>
                      <a:pt x="665" y="125"/>
                      <a:pt x="665" y="125"/>
                    </a:cubicBezTo>
                    <a:cubicBezTo>
                      <a:pt x="665" y="123"/>
                      <a:pt x="665" y="123"/>
                      <a:pt x="666" y="122"/>
                    </a:cubicBezTo>
                    <a:cubicBezTo>
                      <a:pt x="659" y="123"/>
                      <a:pt x="659" y="123"/>
                      <a:pt x="659" y="123"/>
                    </a:cubicBezTo>
                    <a:cubicBezTo>
                      <a:pt x="657" y="124"/>
                      <a:pt x="657" y="124"/>
                      <a:pt x="657" y="124"/>
                    </a:cubicBezTo>
                    <a:cubicBezTo>
                      <a:pt x="655" y="128"/>
                      <a:pt x="656" y="127"/>
                      <a:pt x="659" y="129"/>
                    </a:cubicBezTo>
                    <a:cubicBezTo>
                      <a:pt x="638" y="141"/>
                      <a:pt x="638" y="141"/>
                      <a:pt x="638" y="141"/>
                    </a:cubicBezTo>
                    <a:cubicBezTo>
                      <a:pt x="631" y="144"/>
                      <a:pt x="627" y="146"/>
                      <a:pt x="624" y="147"/>
                    </a:cubicBezTo>
                    <a:cubicBezTo>
                      <a:pt x="620" y="147"/>
                      <a:pt x="620" y="147"/>
                      <a:pt x="620" y="147"/>
                    </a:cubicBezTo>
                    <a:cubicBezTo>
                      <a:pt x="613" y="143"/>
                      <a:pt x="613" y="143"/>
                      <a:pt x="613" y="143"/>
                    </a:cubicBezTo>
                    <a:cubicBezTo>
                      <a:pt x="608" y="147"/>
                      <a:pt x="608" y="147"/>
                      <a:pt x="608" y="147"/>
                    </a:cubicBezTo>
                    <a:cubicBezTo>
                      <a:pt x="611" y="149"/>
                      <a:pt x="611" y="149"/>
                      <a:pt x="611" y="149"/>
                    </a:cubicBezTo>
                    <a:cubicBezTo>
                      <a:pt x="598" y="154"/>
                      <a:pt x="608" y="149"/>
                      <a:pt x="607" y="150"/>
                    </a:cubicBezTo>
                    <a:cubicBezTo>
                      <a:pt x="599" y="148"/>
                      <a:pt x="599" y="148"/>
                      <a:pt x="599" y="148"/>
                    </a:cubicBezTo>
                    <a:cubicBezTo>
                      <a:pt x="599" y="146"/>
                      <a:pt x="599" y="146"/>
                      <a:pt x="599" y="146"/>
                    </a:cubicBezTo>
                    <a:cubicBezTo>
                      <a:pt x="596" y="151"/>
                      <a:pt x="596" y="151"/>
                      <a:pt x="596" y="151"/>
                    </a:cubicBezTo>
                    <a:cubicBezTo>
                      <a:pt x="594" y="156"/>
                      <a:pt x="594" y="156"/>
                      <a:pt x="594" y="156"/>
                    </a:cubicBezTo>
                    <a:cubicBezTo>
                      <a:pt x="585" y="157"/>
                      <a:pt x="585" y="157"/>
                      <a:pt x="585" y="157"/>
                    </a:cubicBezTo>
                    <a:cubicBezTo>
                      <a:pt x="593" y="163"/>
                      <a:pt x="584" y="163"/>
                      <a:pt x="582" y="164"/>
                    </a:cubicBezTo>
                    <a:cubicBezTo>
                      <a:pt x="577" y="162"/>
                      <a:pt x="576" y="169"/>
                      <a:pt x="571" y="167"/>
                    </a:cubicBezTo>
                    <a:cubicBezTo>
                      <a:pt x="566" y="167"/>
                      <a:pt x="566" y="167"/>
                      <a:pt x="566" y="167"/>
                    </a:cubicBezTo>
                    <a:cubicBezTo>
                      <a:pt x="560" y="171"/>
                      <a:pt x="560" y="171"/>
                      <a:pt x="560" y="171"/>
                    </a:cubicBezTo>
                    <a:cubicBezTo>
                      <a:pt x="559" y="165"/>
                      <a:pt x="559" y="165"/>
                      <a:pt x="559" y="165"/>
                    </a:cubicBezTo>
                    <a:cubicBezTo>
                      <a:pt x="555" y="165"/>
                      <a:pt x="555" y="165"/>
                      <a:pt x="555" y="165"/>
                    </a:cubicBezTo>
                    <a:cubicBezTo>
                      <a:pt x="555" y="163"/>
                      <a:pt x="555" y="163"/>
                      <a:pt x="555" y="163"/>
                    </a:cubicBezTo>
                    <a:cubicBezTo>
                      <a:pt x="547" y="160"/>
                      <a:pt x="547" y="160"/>
                      <a:pt x="547" y="160"/>
                    </a:cubicBezTo>
                    <a:cubicBezTo>
                      <a:pt x="547" y="156"/>
                      <a:pt x="547" y="156"/>
                      <a:pt x="547" y="156"/>
                    </a:cubicBezTo>
                    <a:cubicBezTo>
                      <a:pt x="540" y="155"/>
                      <a:pt x="540" y="155"/>
                      <a:pt x="540" y="155"/>
                    </a:cubicBezTo>
                    <a:cubicBezTo>
                      <a:pt x="539" y="160"/>
                      <a:pt x="539" y="160"/>
                      <a:pt x="539" y="160"/>
                    </a:cubicBezTo>
                    <a:cubicBezTo>
                      <a:pt x="534" y="159"/>
                      <a:pt x="534" y="159"/>
                      <a:pt x="534" y="159"/>
                    </a:cubicBezTo>
                    <a:cubicBezTo>
                      <a:pt x="537" y="155"/>
                      <a:pt x="537" y="155"/>
                      <a:pt x="537" y="155"/>
                    </a:cubicBezTo>
                    <a:cubicBezTo>
                      <a:pt x="534" y="153"/>
                      <a:pt x="532" y="159"/>
                      <a:pt x="530" y="154"/>
                    </a:cubicBezTo>
                    <a:cubicBezTo>
                      <a:pt x="537" y="151"/>
                      <a:pt x="537" y="151"/>
                      <a:pt x="537" y="151"/>
                    </a:cubicBezTo>
                    <a:cubicBezTo>
                      <a:pt x="543" y="153"/>
                      <a:pt x="543" y="153"/>
                      <a:pt x="543" y="153"/>
                    </a:cubicBezTo>
                    <a:cubicBezTo>
                      <a:pt x="549" y="150"/>
                      <a:pt x="551" y="149"/>
                      <a:pt x="551" y="148"/>
                    </a:cubicBezTo>
                    <a:cubicBezTo>
                      <a:pt x="559" y="146"/>
                      <a:pt x="559" y="146"/>
                      <a:pt x="559" y="146"/>
                    </a:cubicBezTo>
                    <a:cubicBezTo>
                      <a:pt x="559" y="138"/>
                      <a:pt x="559" y="138"/>
                      <a:pt x="559" y="138"/>
                    </a:cubicBezTo>
                    <a:cubicBezTo>
                      <a:pt x="555" y="137"/>
                      <a:pt x="555" y="137"/>
                      <a:pt x="555" y="137"/>
                    </a:cubicBezTo>
                    <a:cubicBezTo>
                      <a:pt x="557" y="135"/>
                      <a:pt x="557" y="135"/>
                      <a:pt x="557" y="135"/>
                    </a:cubicBezTo>
                    <a:cubicBezTo>
                      <a:pt x="558" y="133"/>
                      <a:pt x="559" y="131"/>
                      <a:pt x="559" y="130"/>
                    </a:cubicBezTo>
                    <a:cubicBezTo>
                      <a:pt x="568" y="134"/>
                      <a:pt x="568" y="134"/>
                      <a:pt x="568" y="134"/>
                    </a:cubicBezTo>
                    <a:cubicBezTo>
                      <a:pt x="561" y="129"/>
                      <a:pt x="561" y="129"/>
                      <a:pt x="561" y="129"/>
                    </a:cubicBezTo>
                    <a:cubicBezTo>
                      <a:pt x="565" y="125"/>
                      <a:pt x="565" y="125"/>
                      <a:pt x="565" y="125"/>
                    </a:cubicBezTo>
                    <a:cubicBezTo>
                      <a:pt x="565" y="124"/>
                      <a:pt x="565" y="124"/>
                      <a:pt x="565" y="124"/>
                    </a:cubicBezTo>
                    <a:cubicBezTo>
                      <a:pt x="557" y="121"/>
                      <a:pt x="557" y="121"/>
                      <a:pt x="557" y="121"/>
                    </a:cubicBezTo>
                    <a:cubicBezTo>
                      <a:pt x="542" y="124"/>
                      <a:pt x="542" y="124"/>
                      <a:pt x="542" y="124"/>
                    </a:cubicBezTo>
                    <a:cubicBezTo>
                      <a:pt x="541" y="121"/>
                      <a:pt x="544" y="123"/>
                      <a:pt x="543" y="121"/>
                    </a:cubicBezTo>
                    <a:cubicBezTo>
                      <a:pt x="539" y="117"/>
                      <a:pt x="537" y="122"/>
                      <a:pt x="533" y="121"/>
                    </a:cubicBezTo>
                    <a:cubicBezTo>
                      <a:pt x="531" y="120"/>
                      <a:pt x="531" y="120"/>
                      <a:pt x="531" y="120"/>
                    </a:cubicBezTo>
                    <a:cubicBezTo>
                      <a:pt x="533" y="116"/>
                      <a:pt x="533" y="116"/>
                      <a:pt x="533" y="116"/>
                    </a:cubicBezTo>
                    <a:cubicBezTo>
                      <a:pt x="540" y="111"/>
                      <a:pt x="540" y="111"/>
                      <a:pt x="540" y="111"/>
                    </a:cubicBezTo>
                    <a:cubicBezTo>
                      <a:pt x="539" y="111"/>
                      <a:pt x="539" y="111"/>
                      <a:pt x="539" y="111"/>
                    </a:cubicBezTo>
                    <a:cubicBezTo>
                      <a:pt x="528" y="117"/>
                      <a:pt x="528" y="117"/>
                      <a:pt x="528" y="117"/>
                    </a:cubicBezTo>
                    <a:cubicBezTo>
                      <a:pt x="512" y="119"/>
                      <a:pt x="512" y="119"/>
                      <a:pt x="512" y="119"/>
                    </a:cubicBezTo>
                    <a:cubicBezTo>
                      <a:pt x="506" y="124"/>
                      <a:pt x="506" y="124"/>
                      <a:pt x="506" y="124"/>
                    </a:cubicBezTo>
                    <a:cubicBezTo>
                      <a:pt x="497" y="128"/>
                      <a:pt x="497" y="128"/>
                      <a:pt x="497" y="128"/>
                    </a:cubicBezTo>
                    <a:cubicBezTo>
                      <a:pt x="500" y="123"/>
                      <a:pt x="497" y="127"/>
                      <a:pt x="497" y="126"/>
                    </a:cubicBezTo>
                    <a:cubicBezTo>
                      <a:pt x="497" y="126"/>
                      <a:pt x="503" y="123"/>
                      <a:pt x="501" y="120"/>
                    </a:cubicBezTo>
                    <a:cubicBezTo>
                      <a:pt x="495" y="121"/>
                      <a:pt x="495" y="121"/>
                      <a:pt x="495" y="121"/>
                    </a:cubicBezTo>
                    <a:cubicBezTo>
                      <a:pt x="493" y="119"/>
                      <a:pt x="495" y="119"/>
                      <a:pt x="496" y="119"/>
                    </a:cubicBezTo>
                    <a:cubicBezTo>
                      <a:pt x="490" y="116"/>
                      <a:pt x="490" y="116"/>
                      <a:pt x="490" y="116"/>
                    </a:cubicBezTo>
                    <a:cubicBezTo>
                      <a:pt x="496" y="111"/>
                      <a:pt x="496" y="111"/>
                      <a:pt x="496" y="111"/>
                    </a:cubicBezTo>
                    <a:cubicBezTo>
                      <a:pt x="503" y="110"/>
                      <a:pt x="503" y="110"/>
                      <a:pt x="503" y="110"/>
                    </a:cubicBezTo>
                    <a:cubicBezTo>
                      <a:pt x="501" y="113"/>
                      <a:pt x="501" y="113"/>
                      <a:pt x="501" y="113"/>
                    </a:cubicBezTo>
                    <a:cubicBezTo>
                      <a:pt x="501" y="117"/>
                      <a:pt x="507" y="111"/>
                      <a:pt x="508" y="110"/>
                    </a:cubicBezTo>
                    <a:cubicBezTo>
                      <a:pt x="512" y="109"/>
                      <a:pt x="512" y="109"/>
                      <a:pt x="512" y="109"/>
                    </a:cubicBezTo>
                    <a:cubicBezTo>
                      <a:pt x="508" y="108"/>
                      <a:pt x="508" y="108"/>
                      <a:pt x="508" y="108"/>
                    </a:cubicBezTo>
                    <a:cubicBezTo>
                      <a:pt x="509" y="106"/>
                      <a:pt x="509" y="106"/>
                      <a:pt x="509" y="106"/>
                    </a:cubicBezTo>
                    <a:cubicBezTo>
                      <a:pt x="518" y="103"/>
                      <a:pt x="518" y="103"/>
                      <a:pt x="518" y="103"/>
                    </a:cubicBezTo>
                    <a:cubicBezTo>
                      <a:pt x="520" y="104"/>
                      <a:pt x="520" y="104"/>
                      <a:pt x="520" y="104"/>
                    </a:cubicBezTo>
                    <a:cubicBezTo>
                      <a:pt x="528" y="98"/>
                      <a:pt x="528" y="98"/>
                      <a:pt x="528" y="98"/>
                    </a:cubicBezTo>
                    <a:cubicBezTo>
                      <a:pt x="524" y="98"/>
                      <a:pt x="524" y="98"/>
                      <a:pt x="524" y="98"/>
                    </a:cubicBezTo>
                    <a:cubicBezTo>
                      <a:pt x="519" y="93"/>
                      <a:pt x="519" y="93"/>
                      <a:pt x="519" y="93"/>
                    </a:cubicBezTo>
                    <a:cubicBezTo>
                      <a:pt x="520" y="91"/>
                      <a:pt x="520" y="91"/>
                      <a:pt x="520" y="91"/>
                    </a:cubicBezTo>
                    <a:cubicBezTo>
                      <a:pt x="519" y="88"/>
                      <a:pt x="519" y="88"/>
                      <a:pt x="519" y="88"/>
                    </a:cubicBezTo>
                    <a:cubicBezTo>
                      <a:pt x="521" y="85"/>
                      <a:pt x="524" y="88"/>
                      <a:pt x="527" y="85"/>
                    </a:cubicBezTo>
                    <a:cubicBezTo>
                      <a:pt x="524" y="79"/>
                      <a:pt x="530" y="81"/>
                      <a:pt x="531" y="81"/>
                    </a:cubicBezTo>
                    <a:cubicBezTo>
                      <a:pt x="523" y="74"/>
                      <a:pt x="523" y="74"/>
                      <a:pt x="523" y="74"/>
                    </a:cubicBezTo>
                    <a:cubicBezTo>
                      <a:pt x="532" y="72"/>
                      <a:pt x="532" y="72"/>
                      <a:pt x="532" y="72"/>
                    </a:cubicBezTo>
                    <a:cubicBezTo>
                      <a:pt x="530" y="69"/>
                      <a:pt x="530" y="69"/>
                      <a:pt x="530" y="69"/>
                    </a:cubicBezTo>
                    <a:cubicBezTo>
                      <a:pt x="530" y="70"/>
                      <a:pt x="530" y="70"/>
                      <a:pt x="530" y="70"/>
                    </a:cubicBezTo>
                    <a:cubicBezTo>
                      <a:pt x="527" y="70"/>
                      <a:pt x="525" y="71"/>
                      <a:pt x="524" y="71"/>
                    </a:cubicBezTo>
                    <a:cubicBezTo>
                      <a:pt x="524" y="71"/>
                      <a:pt x="524" y="71"/>
                      <a:pt x="523" y="71"/>
                    </a:cubicBezTo>
                    <a:cubicBezTo>
                      <a:pt x="523" y="71"/>
                      <a:pt x="523" y="71"/>
                      <a:pt x="523" y="71"/>
                    </a:cubicBezTo>
                    <a:cubicBezTo>
                      <a:pt x="520" y="72"/>
                      <a:pt x="521" y="73"/>
                      <a:pt x="522" y="73"/>
                    </a:cubicBezTo>
                    <a:cubicBezTo>
                      <a:pt x="521" y="74"/>
                      <a:pt x="521" y="74"/>
                      <a:pt x="521" y="74"/>
                    </a:cubicBezTo>
                    <a:cubicBezTo>
                      <a:pt x="520" y="72"/>
                      <a:pt x="520" y="71"/>
                      <a:pt x="519" y="71"/>
                    </a:cubicBezTo>
                    <a:cubicBezTo>
                      <a:pt x="520" y="71"/>
                      <a:pt x="520" y="71"/>
                      <a:pt x="520" y="70"/>
                    </a:cubicBezTo>
                    <a:cubicBezTo>
                      <a:pt x="519" y="70"/>
                      <a:pt x="519" y="70"/>
                      <a:pt x="519" y="70"/>
                    </a:cubicBezTo>
                    <a:cubicBezTo>
                      <a:pt x="518" y="68"/>
                      <a:pt x="518" y="69"/>
                      <a:pt x="519" y="70"/>
                    </a:cubicBezTo>
                    <a:cubicBezTo>
                      <a:pt x="517" y="69"/>
                      <a:pt x="517" y="69"/>
                      <a:pt x="517" y="69"/>
                    </a:cubicBezTo>
                    <a:cubicBezTo>
                      <a:pt x="513" y="72"/>
                      <a:pt x="513" y="72"/>
                      <a:pt x="513" y="72"/>
                    </a:cubicBezTo>
                    <a:cubicBezTo>
                      <a:pt x="513" y="73"/>
                      <a:pt x="513" y="73"/>
                      <a:pt x="513" y="73"/>
                    </a:cubicBezTo>
                    <a:cubicBezTo>
                      <a:pt x="508" y="74"/>
                      <a:pt x="508" y="74"/>
                      <a:pt x="508" y="74"/>
                    </a:cubicBezTo>
                    <a:cubicBezTo>
                      <a:pt x="500" y="73"/>
                      <a:pt x="500" y="73"/>
                      <a:pt x="500" y="73"/>
                    </a:cubicBezTo>
                    <a:cubicBezTo>
                      <a:pt x="502" y="68"/>
                      <a:pt x="502" y="68"/>
                      <a:pt x="502" y="68"/>
                    </a:cubicBezTo>
                    <a:cubicBezTo>
                      <a:pt x="508" y="69"/>
                      <a:pt x="508" y="69"/>
                      <a:pt x="508" y="69"/>
                    </a:cubicBezTo>
                    <a:cubicBezTo>
                      <a:pt x="509" y="65"/>
                      <a:pt x="509" y="65"/>
                      <a:pt x="509" y="65"/>
                    </a:cubicBezTo>
                    <a:cubicBezTo>
                      <a:pt x="505" y="66"/>
                      <a:pt x="505" y="66"/>
                      <a:pt x="505" y="66"/>
                    </a:cubicBezTo>
                    <a:cubicBezTo>
                      <a:pt x="505" y="64"/>
                      <a:pt x="505" y="64"/>
                      <a:pt x="505" y="64"/>
                    </a:cubicBezTo>
                    <a:cubicBezTo>
                      <a:pt x="494" y="66"/>
                      <a:pt x="499" y="61"/>
                      <a:pt x="499" y="58"/>
                    </a:cubicBezTo>
                    <a:cubicBezTo>
                      <a:pt x="508" y="53"/>
                      <a:pt x="508" y="53"/>
                      <a:pt x="508" y="53"/>
                    </a:cubicBezTo>
                    <a:cubicBezTo>
                      <a:pt x="509" y="51"/>
                      <a:pt x="509" y="51"/>
                      <a:pt x="509" y="51"/>
                    </a:cubicBezTo>
                    <a:cubicBezTo>
                      <a:pt x="499" y="55"/>
                      <a:pt x="499" y="55"/>
                      <a:pt x="499" y="55"/>
                    </a:cubicBezTo>
                    <a:cubicBezTo>
                      <a:pt x="497" y="61"/>
                      <a:pt x="497" y="61"/>
                      <a:pt x="497" y="61"/>
                    </a:cubicBezTo>
                    <a:cubicBezTo>
                      <a:pt x="493" y="58"/>
                      <a:pt x="493" y="58"/>
                      <a:pt x="493" y="58"/>
                    </a:cubicBezTo>
                    <a:cubicBezTo>
                      <a:pt x="484" y="60"/>
                      <a:pt x="484" y="60"/>
                      <a:pt x="484" y="60"/>
                    </a:cubicBezTo>
                    <a:cubicBezTo>
                      <a:pt x="486" y="61"/>
                      <a:pt x="486" y="61"/>
                      <a:pt x="486" y="61"/>
                    </a:cubicBezTo>
                    <a:cubicBezTo>
                      <a:pt x="485" y="63"/>
                      <a:pt x="485" y="63"/>
                      <a:pt x="485" y="63"/>
                    </a:cubicBezTo>
                    <a:cubicBezTo>
                      <a:pt x="481" y="61"/>
                      <a:pt x="481" y="61"/>
                      <a:pt x="481" y="61"/>
                    </a:cubicBezTo>
                    <a:cubicBezTo>
                      <a:pt x="477" y="63"/>
                      <a:pt x="477" y="63"/>
                      <a:pt x="477" y="63"/>
                    </a:cubicBezTo>
                    <a:cubicBezTo>
                      <a:pt x="478" y="66"/>
                      <a:pt x="474" y="66"/>
                      <a:pt x="472" y="66"/>
                    </a:cubicBezTo>
                    <a:cubicBezTo>
                      <a:pt x="474" y="68"/>
                      <a:pt x="474" y="68"/>
                      <a:pt x="474" y="68"/>
                    </a:cubicBezTo>
                    <a:cubicBezTo>
                      <a:pt x="472" y="69"/>
                      <a:pt x="472" y="69"/>
                      <a:pt x="472" y="69"/>
                    </a:cubicBezTo>
                    <a:cubicBezTo>
                      <a:pt x="471" y="65"/>
                      <a:pt x="470" y="68"/>
                      <a:pt x="469" y="67"/>
                    </a:cubicBezTo>
                    <a:cubicBezTo>
                      <a:pt x="457" y="70"/>
                      <a:pt x="451" y="70"/>
                      <a:pt x="450" y="70"/>
                    </a:cubicBezTo>
                    <a:cubicBezTo>
                      <a:pt x="448" y="74"/>
                      <a:pt x="448" y="74"/>
                      <a:pt x="448" y="74"/>
                    </a:cubicBezTo>
                    <a:cubicBezTo>
                      <a:pt x="443" y="74"/>
                      <a:pt x="443" y="74"/>
                      <a:pt x="443" y="74"/>
                    </a:cubicBezTo>
                    <a:cubicBezTo>
                      <a:pt x="441" y="70"/>
                      <a:pt x="441" y="70"/>
                      <a:pt x="441" y="70"/>
                    </a:cubicBezTo>
                    <a:cubicBezTo>
                      <a:pt x="440" y="71"/>
                      <a:pt x="440" y="71"/>
                      <a:pt x="439" y="72"/>
                    </a:cubicBezTo>
                    <a:cubicBezTo>
                      <a:pt x="434" y="70"/>
                      <a:pt x="432" y="72"/>
                      <a:pt x="432" y="72"/>
                    </a:cubicBezTo>
                    <a:cubicBezTo>
                      <a:pt x="432" y="74"/>
                      <a:pt x="432" y="74"/>
                      <a:pt x="432" y="74"/>
                    </a:cubicBezTo>
                    <a:cubicBezTo>
                      <a:pt x="416" y="78"/>
                      <a:pt x="416" y="78"/>
                      <a:pt x="416" y="78"/>
                    </a:cubicBezTo>
                    <a:cubicBezTo>
                      <a:pt x="414" y="77"/>
                      <a:pt x="414" y="77"/>
                      <a:pt x="414" y="77"/>
                    </a:cubicBezTo>
                    <a:cubicBezTo>
                      <a:pt x="415" y="71"/>
                      <a:pt x="415" y="71"/>
                      <a:pt x="415" y="71"/>
                    </a:cubicBezTo>
                    <a:cubicBezTo>
                      <a:pt x="414" y="69"/>
                      <a:pt x="414" y="69"/>
                      <a:pt x="414" y="69"/>
                    </a:cubicBezTo>
                    <a:cubicBezTo>
                      <a:pt x="412" y="69"/>
                      <a:pt x="412" y="69"/>
                      <a:pt x="412" y="69"/>
                    </a:cubicBezTo>
                    <a:cubicBezTo>
                      <a:pt x="416" y="81"/>
                      <a:pt x="413" y="70"/>
                      <a:pt x="411" y="74"/>
                    </a:cubicBezTo>
                    <a:cubicBezTo>
                      <a:pt x="405" y="75"/>
                      <a:pt x="405" y="75"/>
                      <a:pt x="405" y="75"/>
                    </a:cubicBezTo>
                    <a:cubicBezTo>
                      <a:pt x="386" y="81"/>
                      <a:pt x="384" y="80"/>
                      <a:pt x="387" y="78"/>
                    </a:cubicBezTo>
                    <a:cubicBezTo>
                      <a:pt x="360" y="82"/>
                      <a:pt x="360" y="82"/>
                      <a:pt x="360" y="82"/>
                    </a:cubicBezTo>
                    <a:cubicBezTo>
                      <a:pt x="357" y="84"/>
                      <a:pt x="357" y="84"/>
                      <a:pt x="357" y="84"/>
                    </a:cubicBezTo>
                    <a:cubicBezTo>
                      <a:pt x="344" y="85"/>
                      <a:pt x="344" y="85"/>
                      <a:pt x="344" y="85"/>
                    </a:cubicBezTo>
                    <a:cubicBezTo>
                      <a:pt x="344" y="91"/>
                      <a:pt x="344" y="91"/>
                      <a:pt x="344" y="91"/>
                    </a:cubicBezTo>
                    <a:cubicBezTo>
                      <a:pt x="360" y="89"/>
                      <a:pt x="360" y="89"/>
                      <a:pt x="360" y="89"/>
                    </a:cubicBezTo>
                    <a:cubicBezTo>
                      <a:pt x="368" y="86"/>
                      <a:pt x="368" y="86"/>
                      <a:pt x="368" y="86"/>
                    </a:cubicBezTo>
                    <a:cubicBezTo>
                      <a:pt x="371" y="87"/>
                      <a:pt x="371" y="87"/>
                      <a:pt x="371" y="87"/>
                    </a:cubicBezTo>
                    <a:cubicBezTo>
                      <a:pt x="373" y="86"/>
                      <a:pt x="373" y="86"/>
                      <a:pt x="373" y="86"/>
                    </a:cubicBezTo>
                    <a:cubicBezTo>
                      <a:pt x="399" y="73"/>
                      <a:pt x="379" y="86"/>
                      <a:pt x="382" y="86"/>
                    </a:cubicBezTo>
                    <a:cubicBezTo>
                      <a:pt x="384" y="86"/>
                      <a:pt x="384" y="86"/>
                      <a:pt x="384" y="86"/>
                    </a:cubicBezTo>
                    <a:cubicBezTo>
                      <a:pt x="388" y="83"/>
                      <a:pt x="388" y="83"/>
                      <a:pt x="388" y="83"/>
                    </a:cubicBezTo>
                    <a:cubicBezTo>
                      <a:pt x="392" y="83"/>
                      <a:pt x="392" y="83"/>
                      <a:pt x="392" y="83"/>
                    </a:cubicBezTo>
                    <a:cubicBezTo>
                      <a:pt x="398" y="83"/>
                      <a:pt x="398" y="83"/>
                      <a:pt x="398" y="83"/>
                    </a:cubicBezTo>
                    <a:cubicBezTo>
                      <a:pt x="394" y="90"/>
                      <a:pt x="394" y="90"/>
                      <a:pt x="394" y="90"/>
                    </a:cubicBezTo>
                    <a:cubicBezTo>
                      <a:pt x="377" y="90"/>
                      <a:pt x="396" y="98"/>
                      <a:pt x="386" y="96"/>
                    </a:cubicBezTo>
                    <a:cubicBezTo>
                      <a:pt x="384" y="106"/>
                      <a:pt x="384" y="106"/>
                      <a:pt x="384" y="106"/>
                    </a:cubicBezTo>
                    <a:cubicBezTo>
                      <a:pt x="379" y="106"/>
                      <a:pt x="379" y="106"/>
                      <a:pt x="379" y="106"/>
                    </a:cubicBezTo>
                    <a:cubicBezTo>
                      <a:pt x="377" y="103"/>
                      <a:pt x="377" y="103"/>
                      <a:pt x="377" y="103"/>
                    </a:cubicBezTo>
                    <a:cubicBezTo>
                      <a:pt x="379" y="98"/>
                      <a:pt x="379" y="98"/>
                      <a:pt x="379" y="98"/>
                    </a:cubicBezTo>
                    <a:cubicBezTo>
                      <a:pt x="383" y="94"/>
                      <a:pt x="383" y="94"/>
                      <a:pt x="383" y="94"/>
                    </a:cubicBezTo>
                    <a:cubicBezTo>
                      <a:pt x="378" y="91"/>
                      <a:pt x="382" y="94"/>
                      <a:pt x="382" y="94"/>
                    </a:cubicBezTo>
                    <a:cubicBezTo>
                      <a:pt x="375" y="95"/>
                      <a:pt x="375" y="95"/>
                      <a:pt x="375" y="95"/>
                    </a:cubicBezTo>
                    <a:cubicBezTo>
                      <a:pt x="368" y="92"/>
                      <a:pt x="368" y="92"/>
                      <a:pt x="368" y="92"/>
                    </a:cubicBezTo>
                    <a:cubicBezTo>
                      <a:pt x="363" y="96"/>
                      <a:pt x="363" y="96"/>
                      <a:pt x="363" y="96"/>
                    </a:cubicBezTo>
                    <a:cubicBezTo>
                      <a:pt x="358" y="94"/>
                      <a:pt x="358" y="94"/>
                      <a:pt x="358" y="94"/>
                    </a:cubicBezTo>
                    <a:cubicBezTo>
                      <a:pt x="356" y="98"/>
                      <a:pt x="356" y="98"/>
                      <a:pt x="356" y="98"/>
                    </a:cubicBezTo>
                    <a:cubicBezTo>
                      <a:pt x="352" y="99"/>
                      <a:pt x="352" y="99"/>
                      <a:pt x="352" y="99"/>
                    </a:cubicBezTo>
                    <a:cubicBezTo>
                      <a:pt x="348" y="103"/>
                      <a:pt x="348" y="103"/>
                      <a:pt x="348" y="103"/>
                    </a:cubicBezTo>
                    <a:cubicBezTo>
                      <a:pt x="340" y="90"/>
                      <a:pt x="344" y="103"/>
                      <a:pt x="340" y="100"/>
                    </a:cubicBezTo>
                    <a:cubicBezTo>
                      <a:pt x="341" y="103"/>
                      <a:pt x="341" y="103"/>
                      <a:pt x="341" y="103"/>
                    </a:cubicBezTo>
                    <a:cubicBezTo>
                      <a:pt x="336" y="102"/>
                      <a:pt x="336" y="102"/>
                      <a:pt x="336" y="102"/>
                    </a:cubicBezTo>
                    <a:cubicBezTo>
                      <a:pt x="334" y="103"/>
                      <a:pt x="334" y="103"/>
                      <a:pt x="334" y="103"/>
                    </a:cubicBezTo>
                    <a:cubicBezTo>
                      <a:pt x="330" y="102"/>
                      <a:pt x="330" y="102"/>
                      <a:pt x="330" y="102"/>
                    </a:cubicBezTo>
                    <a:cubicBezTo>
                      <a:pt x="329" y="99"/>
                      <a:pt x="329" y="99"/>
                      <a:pt x="329" y="99"/>
                    </a:cubicBezTo>
                    <a:cubicBezTo>
                      <a:pt x="327" y="101"/>
                      <a:pt x="327" y="101"/>
                      <a:pt x="327" y="101"/>
                    </a:cubicBezTo>
                    <a:cubicBezTo>
                      <a:pt x="322" y="101"/>
                      <a:pt x="322" y="101"/>
                      <a:pt x="322" y="101"/>
                    </a:cubicBezTo>
                    <a:cubicBezTo>
                      <a:pt x="325" y="104"/>
                      <a:pt x="320" y="103"/>
                      <a:pt x="320" y="103"/>
                    </a:cubicBezTo>
                    <a:cubicBezTo>
                      <a:pt x="316" y="102"/>
                      <a:pt x="316" y="102"/>
                      <a:pt x="316" y="102"/>
                    </a:cubicBezTo>
                    <a:cubicBezTo>
                      <a:pt x="320" y="108"/>
                      <a:pt x="311" y="105"/>
                      <a:pt x="309" y="108"/>
                    </a:cubicBezTo>
                    <a:cubicBezTo>
                      <a:pt x="308" y="107"/>
                      <a:pt x="308" y="107"/>
                      <a:pt x="308" y="107"/>
                    </a:cubicBezTo>
                    <a:cubicBezTo>
                      <a:pt x="308" y="105"/>
                      <a:pt x="308" y="105"/>
                      <a:pt x="308" y="105"/>
                    </a:cubicBezTo>
                    <a:cubicBezTo>
                      <a:pt x="302" y="103"/>
                      <a:pt x="302" y="103"/>
                      <a:pt x="302" y="103"/>
                    </a:cubicBezTo>
                    <a:cubicBezTo>
                      <a:pt x="303" y="112"/>
                      <a:pt x="303" y="112"/>
                      <a:pt x="303" y="112"/>
                    </a:cubicBezTo>
                    <a:cubicBezTo>
                      <a:pt x="300" y="112"/>
                      <a:pt x="300" y="112"/>
                      <a:pt x="300" y="112"/>
                    </a:cubicBezTo>
                    <a:cubicBezTo>
                      <a:pt x="290" y="109"/>
                      <a:pt x="290" y="109"/>
                      <a:pt x="290" y="109"/>
                    </a:cubicBezTo>
                    <a:cubicBezTo>
                      <a:pt x="290" y="112"/>
                      <a:pt x="289" y="113"/>
                      <a:pt x="289" y="114"/>
                    </a:cubicBezTo>
                    <a:cubicBezTo>
                      <a:pt x="291" y="116"/>
                      <a:pt x="291" y="116"/>
                      <a:pt x="291" y="116"/>
                    </a:cubicBezTo>
                    <a:cubicBezTo>
                      <a:pt x="300" y="113"/>
                      <a:pt x="300" y="113"/>
                      <a:pt x="300" y="113"/>
                    </a:cubicBezTo>
                    <a:cubicBezTo>
                      <a:pt x="300" y="114"/>
                      <a:pt x="300" y="114"/>
                      <a:pt x="300" y="114"/>
                    </a:cubicBezTo>
                    <a:cubicBezTo>
                      <a:pt x="316" y="110"/>
                      <a:pt x="316" y="110"/>
                      <a:pt x="316" y="110"/>
                    </a:cubicBezTo>
                    <a:cubicBezTo>
                      <a:pt x="322" y="112"/>
                      <a:pt x="322" y="112"/>
                      <a:pt x="322" y="112"/>
                    </a:cubicBezTo>
                    <a:cubicBezTo>
                      <a:pt x="332" y="104"/>
                      <a:pt x="323" y="109"/>
                      <a:pt x="323" y="108"/>
                    </a:cubicBezTo>
                    <a:cubicBezTo>
                      <a:pt x="327" y="104"/>
                      <a:pt x="327" y="104"/>
                      <a:pt x="327" y="104"/>
                    </a:cubicBezTo>
                    <a:cubicBezTo>
                      <a:pt x="329" y="108"/>
                      <a:pt x="329" y="108"/>
                      <a:pt x="329" y="108"/>
                    </a:cubicBezTo>
                    <a:cubicBezTo>
                      <a:pt x="339" y="108"/>
                      <a:pt x="339" y="108"/>
                      <a:pt x="339" y="108"/>
                    </a:cubicBezTo>
                    <a:cubicBezTo>
                      <a:pt x="341" y="111"/>
                      <a:pt x="341" y="111"/>
                      <a:pt x="341" y="111"/>
                    </a:cubicBezTo>
                    <a:cubicBezTo>
                      <a:pt x="344" y="109"/>
                      <a:pt x="344" y="109"/>
                      <a:pt x="344" y="109"/>
                    </a:cubicBezTo>
                    <a:cubicBezTo>
                      <a:pt x="347" y="111"/>
                      <a:pt x="347" y="111"/>
                      <a:pt x="347" y="111"/>
                    </a:cubicBezTo>
                    <a:cubicBezTo>
                      <a:pt x="347" y="108"/>
                      <a:pt x="347" y="108"/>
                      <a:pt x="347" y="108"/>
                    </a:cubicBezTo>
                    <a:cubicBezTo>
                      <a:pt x="345" y="107"/>
                      <a:pt x="345" y="107"/>
                      <a:pt x="345" y="107"/>
                    </a:cubicBezTo>
                    <a:cubicBezTo>
                      <a:pt x="350" y="104"/>
                      <a:pt x="350" y="104"/>
                      <a:pt x="350" y="104"/>
                    </a:cubicBezTo>
                    <a:cubicBezTo>
                      <a:pt x="356" y="106"/>
                      <a:pt x="356" y="106"/>
                      <a:pt x="356" y="106"/>
                    </a:cubicBezTo>
                    <a:cubicBezTo>
                      <a:pt x="365" y="107"/>
                      <a:pt x="365" y="107"/>
                      <a:pt x="365" y="107"/>
                    </a:cubicBezTo>
                    <a:cubicBezTo>
                      <a:pt x="366" y="105"/>
                      <a:pt x="366" y="105"/>
                      <a:pt x="366" y="105"/>
                    </a:cubicBezTo>
                    <a:cubicBezTo>
                      <a:pt x="367" y="106"/>
                      <a:pt x="367" y="106"/>
                      <a:pt x="367" y="106"/>
                    </a:cubicBezTo>
                    <a:cubicBezTo>
                      <a:pt x="363" y="103"/>
                      <a:pt x="369" y="104"/>
                      <a:pt x="370" y="103"/>
                    </a:cubicBezTo>
                    <a:cubicBezTo>
                      <a:pt x="370" y="104"/>
                      <a:pt x="372" y="102"/>
                      <a:pt x="374" y="101"/>
                    </a:cubicBezTo>
                    <a:cubicBezTo>
                      <a:pt x="375" y="102"/>
                      <a:pt x="375" y="102"/>
                      <a:pt x="375" y="102"/>
                    </a:cubicBezTo>
                    <a:cubicBezTo>
                      <a:pt x="376" y="103"/>
                      <a:pt x="376" y="103"/>
                      <a:pt x="376" y="103"/>
                    </a:cubicBezTo>
                    <a:cubicBezTo>
                      <a:pt x="375" y="106"/>
                      <a:pt x="375" y="106"/>
                      <a:pt x="375" y="106"/>
                    </a:cubicBezTo>
                    <a:cubicBezTo>
                      <a:pt x="379" y="108"/>
                      <a:pt x="379" y="108"/>
                      <a:pt x="379" y="108"/>
                    </a:cubicBezTo>
                    <a:cubicBezTo>
                      <a:pt x="378" y="110"/>
                      <a:pt x="378" y="110"/>
                      <a:pt x="378" y="110"/>
                    </a:cubicBezTo>
                    <a:cubicBezTo>
                      <a:pt x="379" y="119"/>
                      <a:pt x="379" y="119"/>
                      <a:pt x="379" y="119"/>
                    </a:cubicBezTo>
                    <a:cubicBezTo>
                      <a:pt x="367" y="121"/>
                      <a:pt x="367" y="121"/>
                      <a:pt x="367" y="121"/>
                    </a:cubicBezTo>
                    <a:cubicBezTo>
                      <a:pt x="362" y="119"/>
                      <a:pt x="362" y="119"/>
                      <a:pt x="362" y="119"/>
                    </a:cubicBezTo>
                    <a:cubicBezTo>
                      <a:pt x="360" y="120"/>
                      <a:pt x="359" y="121"/>
                      <a:pt x="358" y="121"/>
                    </a:cubicBezTo>
                    <a:cubicBezTo>
                      <a:pt x="358" y="121"/>
                      <a:pt x="358" y="121"/>
                      <a:pt x="358" y="121"/>
                    </a:cubicBezTo>
                    <a:cubicBezTo>
                      <a:pt x="352" y="119"/>
                      <a:pt x="352" y="119"/>
                      <a:pt x="352" y="119"/>
                    </a:cubicBezTo>
                    <a:cubicBezTo>
                      <a:pt x="355" y="117"/>
                      <a:pt x="355" y="117"/>
                      <a:pt x="355" y="117"/>
                    </a:cubicBezTo>
                    <a:cubicBezTo>
                      <a:pt x="360" y="119"/>
                      <a:pt x="360" y="119"/>
                      <a:pt x="360" y="119"/>
                    </a:cubicBezTo>
                    <a:cubicBezTo>
                      <a:pt x="359" y="117"/>
                      <a:pt x="362" y="118"/>
                      <a:pt x="361" y="116"/>
                    </a:cubicBezTo>
                    <a:cubicBezTo>
                      <a:pt x="375" y="113"/>
                      <a:pt x="375" y="113"/>
                      <a:pt x="375" y="113"/>
                    </a:cubicBezTo>
                    <a:cubicBezTo>
                      <a:pt x="375" y="109"/>
                      <a:pt x="375" y="109"/>
                      <a:pt x="375" y="109"/>
                    </a:cubicBezTo>
                    <a:cubicBezTo>
                      <a:pt x="365" y="111"/>
                      <a:pt x="365" y="111"/>
                      <a:pt x="365" y="111"/>
                    </a:cubicBezTo>
                    <a:cubicBezTo>
                      <a:pt x="363" y="115"/>
                      <a:pt x="363" y="115"/>
                      <a:pt x="363" y="115"/>
                    </a:cubicBezTo>
                    <a:cubicBezTo>
                      <a:pt x="361" y="113"/>
                      <a:pt x="361" y="113"/>
                      <a:pt x="361" y="113"/>
                    </a:cubicBezTo>
                    <a:cubicBezTo>
                      <a:pt x="338" y="117"/>
                      <a:pt x="338" y="117"/>
                      <a:pt x="338" y="117"/>
                    </a:cubicBezTo>
                    <a:cubicBezTo>
                      <a:pt x="337" y="119"/>
                      <a:pt x="337" y="119"/>
                      <a:pt x="337" y="119"/>
                    </a:cubicBezTo>
                    <a:cubicBezTo>
                      <a:pt x="341" y="122"/>
                      <a:pt x="341" y="122"/>
                      <a:pt x="341" y="122"/>
                    </a:cubicBezTo>
                    <a:cubicBezTo>
                      <a:pt x="340" y="123"/>
                      <a:pt x="340" y="123"/>
                      <a:pt x="340" y="123"/>
                    </a:cubicBezTo>
                    <a:cubicBezTo>
                      <a:pt x="324" y="122"/>
                      <a:pt x="337" y="121"/>
                      <a:pt x="335" y="121"/>
                    </a:cubicBezTo>
                    <a:cubicBezTo>
                      <a:pt x="333" y="118"/>
                      <a:pt x="333" y="118"/>
                      <a:pt x="333" y="118"/>
                    </a:cubicBezTo>
                    <a:cubicBezTo>
                      <a:pt x="330" y="118"/>
                      <a:pt x="330" y="118"/>
                      <a:pt x="330" y="118"/>
                    </a:cubicBezTo>
                    <a:cubicBezTo>
                      <a:pt x="330" y="119"/>
                      <a:pt x="330" y="119"/>
                      <a:pt x="330" y="119"/>
                    </a:cubicBezTo>
                    <a:cubicBezTo>
                      <a:pt x="329" y="121"/>
                      <a:pt x="329" y="121"/>
                      <a:pt x="329" y="121"/>
                    </a:cubicBezTo>
                    <a:cubicBezTo>
                      <a:pt x="327" y="119"/>
                      <a:pt x="327" y="119"/>
                      <a:pt x="327" y="119"/>
                    </a:cubicBezTo>
                    <a:cubicBezTo>
                      <a:pt x="324" y="121"/>
                      <a:pt x="324" y="121"/>
                      <a:pt x="324" y="121"/>
                    </a:cubicBezTo>
                    <a:cubicBezTo>
                      <a:pt x="323" y="110"/>
                      <a:pt x="319" y="123"/>
                      <a:pt x="319" y="116"/>
                    </a:cubicBezTo>
                    <a:cubicBezTo>
                      <a:pt x="316" y="117"/>
                      <a:pt x="316" y="117"/>
                      <a:pt x="316" y="117"/>
                    </a:cubicBezTo>
                    <a:cubicBezTo>
                      <a:pt x="318" y="119"/>
                      <a:pt x="318" y="119"/>
                      <a:pt x="318" y="119"/>
                    </a:cubicBezTo>
                    <a:cubicBezTo>
                      <a:pt x="316" y="123"/>
                      <a:pt x="316" y="123"/>
                      <a:pt x="316" y="123"/>
                    </a:cubicBezTo>
                    <a:cubicBezTo>
                      <a:pt x="312" y="123"/>
                      <a:pt x="312" y="123"/>
                      <a:pt x="312" y="123"/>
                    </a:cubicBezTo>
                    <a:cubicBezTo>
                      <a:pt x="308" y="126"/>
                      <a:pt x="308" y="126"/>
                      <a:pt x="308" y="126"/>
                    </a:cubicBezTo>
                    <a:cubicBezTo>
                      <a:pt x="307" y="123"/>
                      <a:pt x="307" y="123"/>
                      <a:pt x="307" y="123"/>
                    </a:cubicBezTo>
                    <a:cubicBezTo>
                      <a:pt x="304" y="123"/>
                      <a:pt x="303" y="124"/>
                      <a:pt x="301" y="124"/>
                    </a:cubicBezTo>
                    <a:cubicBezTo>
                      <a:pt x="302" y="126"/>
                      <a:pt x="302" y="126"/>
                      <a:pt x="302" y="126"/>
                    </a:cubicBezTo>
                    <a:cubicBezTo>
                      <a:pt x="294" y="128"/>
                      <a:pt x="294" y="128"/>
                      <a:pt x="294" y="128"/>
                    </a:cubicBezTo>
                    <a:cubicBezTo>
                      <a:pt x="293" y="126"/>
                      <a:pt x="293" y="126"/>
                      <a:pt x="293" y="126"/>
                    </a:cubicBezTo>
                    <a:cubicBezTo>
                      <a:pt x="297" y="126"/>
                      <a:pt x="297" y="126"/>
                      <a:pt x="297" y="126"/>
                    </a:cubicBezTo>
                    <a:cubicBezTo>
                      <a:pt x="293" y="123"/>
                      <a:pt x="293" y="123"/>
                      <a:pt x="293" y="123"/>
                    </a:cubicBezTo>
                    <a:cubicBezTo>
                      <a:pt x="293" y="121"/>
                      <a:pt x="293" y="121"/>
                      <a:pt x="293" y="121"/>
                    </a:cubicBezTo>
                    <a:cubicBezTo>
                      <a:pt x="292" y="122"/>
                      <a:pt x="291" y="120"/>
                      <a:pt x="289" y="121"/>
                    </a:cubicBezTo>
                    <a:cubicBezTo>
                      <a:pt x="275" y="124"/>
                      <a:pt x="275" y="124"/>
                      <a:pt x="275" y="124"/>
                    </a:cubicBezTo>
                    <a:cubicBezTo>
                      <a:pt x="283" y="127"/>
                      <a:pt x="283" y="127"/>
                      <a:pt x="283" y="127"/>
                    </a:cubicBezTo>
                    <a:cubicBezTo>
                      <a:pt x="281" y="126"/>
                      <a:pt x="280" y="128"/>
                      <a:pt x="279" y="129"/>
                    </a:cubicBezTo>
                    <a:cubicBezTo>
                      <a:pt x="278" y="127"/>
                      <a:pt x="278" y="127"/>
                      <a:pt x="278" y="127"/>
                    </a:cubicBezTo>
                    <a:cubicBezTo>
                      <a:pt x="264" y="130"/>
                      <a:pt x="264" y="130"/>
                      <a:pt x="264" y="130"/>
                    </a:cubicBezTo>
                    <a:cubicBezTo>
                      <a:pt x="261" y="119"/>
                      <a:pt x="259" y="122"/>
                      <a:pt x="259" y="124"/>
                    </a:cubicBezTo>
                    <a:cubicBezTo>
                      <a:pt x="249" y="126"/>
                      <a:pt x="249" y="126"/>
                      <a:pt x="249" y="126"/>
                    </a:cubicBezTo>
                    <a:cubicBezTo>
                      <a:pt x="234" y="128"/>
                      <a:pt x="234" y="128"/>
                      <a:pt x="234" y="128"/>
                    </a:cubicBezTo>
                    <a:cubicBezTo>
                      <a:pt x="228" y="130"/>
                      <a:pt x="228" y="130"/>
                      <a:pt x="228" y="130"/>
                    </a:cubicBezTo>
                    <a:cubicBezTo>
                      <a:pt x="230" y="134"/>
                      <a:pt x="230" y="134"/>
                      <a:pt x="230" y="134"/>
                    </a:cubicBezTo>
                    <a:cubicBezTo>
                      <a:pt x="228" y="134"/>
                      <a:pt x="228" y="134"/>
                      <a:pt x="228" y="134"/>
                    </a:cubicBezTo>
                    <a:cubicBezTo>
                      <a:pt x="225" y="133"/>
                      <a:pt x="225" y="133"/>
                      <a:pt x="225" y="133"/>
                    </a:cubicBezTo>
                    <a:cubicBezTo>
                      <a:pt x="225" y="131"/>
                      <a:pt x="225" y="131"/>
                      <a:pt x="225" y="131"/>
                    </a:cubicBezTo>
                    <a:cubicBezTo>
                      <a:pt x="219" y="131"/>
                      <a:pt x="219" y="131"/>
                      <a:pt x="219" y="131"/>
                    </a:cubicBezTo>
                    <a:cubicBezTo>
                      <a:pt x="218" y="128"/>
                      <a:pt x="209" y="127"/>
                      <a:pt x="210" y="131"/>
                    </a:cubicBezTo>
                    <a:cubicBezTo>
                      <a:pt x="208" y="129"/>
                      <a:pt x="208" y="129"/>
                      <a:pt x="208" y="129"/>
                    </a:cubicBezTo>
                    <a:cubicBezTo>
                      <a:pt x="201" y="131"/>
                      <a:pt x="201" y="131"/>
                      <a:pt x="201" y="131"/>
                    </a:cubicBezTo>
                    <a:cubicBezTo>
                      <a:pt x="219" y="133"/>
                      <a:pt x="219" y="133"/>
                      <a:pt x="219" y="133"/>
                    </a:cubicBezTo>
                    <a:cubicBezTo>
                      <a:pt x="221" y="137"/>
                      <a:pt x="221" y="137"/>
                      <a:pt x="221" y="137"/>
                    </a:cubicBezTo>
                    <a:cubicBezTo>
                      <a:pt x="219" y="142"/>
                      <a:pt x="219" y="142"/>
                      <a:pt x="219" y="142"/>
                    </a:cubicBezTo>
                    <a:cubicBezTo>
                      <a:pt x="208" y="144"/>
                      <a:pt x="208" y="144"/>
                      <a:pt x="208" y="144"/>
                    </a:cubicBezTo>
                    <a:cubicBezTo>
                      <a:pt x="198" y="147"/>
                      <a:pt x="198" y="147"/>
                      <a:pt x="198" y="147"/>
                    </a:cubicBezTo>
                    <a:cubicBezTo>
                      <a:pt x="188" y="144"/>
                      <a:pt x="188" y="144"/>
                      <a:pt x="188" y="144"/>
                    </a:cubicBezTo>
                    <a:cubicBezTo>
                      <a:pt x="186" y="138"/>
                      <a:pt x="186" y="138"/>
                      <a:pt x="186" y="138"/>
                    </a:cubicBezTo>
                    <a:cubicBezTo>
                      <a:pt x="178" y="137"/>
                      <a:pt x="178" y="137"/>
                      <a:pt x="178" y="137"/>
                    </a:cubicBezTo>
                    <a:cubicBezTo>
                      <a:pt x="175" y="139"/>
                      <a:pt x="175" y="139"/>
                      <a:pt x="175" y="139"/>
                    </a:cubicBezTo>
                    <a:cubicBezTo>
                      <a:pt x="172" y="133"/>
                      <a:pt x="174" y="138"/>
                      <a:pt x="173" y="138"/>
                    </a:cubicBezTo>
                    <a:cubicBezTo>
                      <a:pt x="171" y="134"/>
                      <a:pt x="171" y="134"/>
                      <a:pt x="171" y="134"/>
                    </a:cubicBezTo>
                    <a:cubicBezTo>
                      <a:pt x="163" y="139"/>
                      <a:pt x="164" y="133"/>
                      <a:pt x="159" y="137"/>
                    </a:cubicBezTo>
                    <a:cubicBezTo>
                      <a:pt x="163" y="140"/>
                      <a:pt x="163" y="140"/>
                      <a:pt x="163" y="140"/>
                    </a:cubicBezTo>
                    <a:cubicBezTo>
                      <a:pt x="163" y="144"/>
                      <a:pt x="163" y="144"/>
                      <a:pt x="163" y="144"/>
                    </a:cubicBezTo>
                    <a:cubicBezTo>
                      <a:pt x="168" y="150"/>
                      <a:pt x="168" y="150"/>
                      <a:pt x="168" y="150"/>
                    </a:cubicBezTo>
                    <a:cubicBezTo>
                      <a:pt x="167" y="151"/>
                      <a:pt x="167" y="151"/>
                      <a:pt x="167" y="151"/>
                    </a:cubicBezTo>
                    <a:cubicBezTo>
                      <a:pt x="163" y="153"/>
                      <a:pt x="163" y="153"/>
                      <a:pt x="163" y="153"/>
                    </a:cubicBezTo>
                    <a:cubicBezTo>
                      <a:pt x="160" y="153"/>
                      <a:pt x="159" y="152"/>
                      <a:pt x="158" y="152"/>
                    </a:cubicBezTo>
                    <a:cubicBezTo>
                      <a:pt x="158" y="152"/>
                      <a:pt x="158" y="151"/>
                      <a:pt x="158" y="151"/>
                    </a:cubicBezTo>
                    <a:cubicBezTo>
                      <a:pt x="150" y="151"/>
                      <a:pt x="150" y="151"/>
                      <a:pt x="150" y="151"/>
                    </a:cubicBezTo>
                    <a:cubicBezTo>
                      <a:pt x="155" y="156"/>
                      <a:pt x="155" y="156"/>
                      <a:pt x="155" y="156"/>
                    </a:cubicBezTo>
                    <a:cubicBezTo>
                      <a:pt x="153" y="157"/>
                      <a:pt x="152" y="158"/>
                      <a:pt x="151" y="158"/>
                    </a:cubicBezTo>
                    <a:cubicBezTo>
                      <a:pt x="161" y="160"/>
                      <a:pt x="161" y="160"/>
                      <a:pt x="161" y="160"/>
                    </a:cubicBezTo>
                    <a:cubicBezTo>
                      <a:pt x="172" y="163"/>
                      <a:pt x="172" y="163"/>
                      <a:pt x="172" y="163"/>
                    </a:cubicBezTo>
                    <a:cubicBezTo>
                      <a:pt x="171" y="166"/>
                      <a:pt x="171" y="166"/>
                      <a:pt x="171" y="166"/>
                    </a:cubicBezTo>
                    <a:cubicBezTo>
                      <a:pt x="175" y="165"/>
                      <a:pt x="175" y="165"/>
                      <a:pt x="175" y="165"/>
                    </a:cubicBezTo>
                    <a:cubicBezTo>
                      <a:pt x="175" y="162"/>
                      <a:pt x="175" y="162"/>
                      <a:pt x="175" y="162"/>
                    </a:cubicBezTo>
                    <a:cubicBezTo>
                      <a:pt x="176" y="162"/>
                      <a:pt x="177" y="161"/>
                      <a:pt x="178" y="161"/>
                    </a:cubicBezTo>
                    <a:cubicBezTo>
                      <a:pt x="178" y="161"/>
                      <a:pt x="178" y="161"/>
                      <a:pt x="178" y="161"/>
                    </a:cubicBezTo>
                    <a:cubicBezTo>
                      <a:pt x="188" y="163"/>
                      <a:pt x="188" y="163"/>
                      <a:pt x="188" y="163"/>
                    </a:cubicBezTo>
                    <a:cubicBezTo>
                      <a:pt x="194" y="161"/>
                      <a:pt x="194" y="161"/>
                      <a:pt x="194" y="161"/>
                    </a:cubicBezTo>
                    <a:cubicBezTo>
                      <a:pt x="195" y="163"/>
                      <a:pt x="195" y="163"/>
                      <a:pt x="195" y="163"/>
                    </a:cubicBezTo>
                    <a:cubicBezTo>
                      <a:pt x="196" y="161"/>
                      <a:pt x="196" y="161"/>
                      <a:pt x="196" y="161"/>
                    </a:cubicBezTo>
                    <a:cubicBezTo>
                      <a:pt x="197" y="161"/>
                      <a:pt x="197" y="161"/>
                      <a:pt x="197" y="161"/>
                    </a:cubicBezTo>
                    <a:cubicBezTo>
                      <a:pt x="202" y="156"/>
                      <a:pt x="202" y="156"/>
                      <a:pt x="202" y="156"/>
                    </a:cubicBezTo>
                    <a:cubicBezTo>
                      <a:pt x="205" y="161"/>
                      <a:pt x="200" y="155"/>
                      <a:pt x="201" y="159"/>
                    </a:cubicBezTo>
                    <a:cubicBezTo>
                      <a:pt x="203" y="160"/>
                      <a:pt x="203" y="160"/>
                      <a:pt x="204" y="160"/>
                    </a:cubicBezTo>
                    <a:cubicBezTo>
                      <a:pt x="204" y="160"/>
                      <a:pt x="204" y="160"/>
                      <a:pt x="204" y="160"/>
                    </a:cubicBezTo>
                    <a:cubicBezTo>
                      <a:pt x="210" y="158"/>
                      <a:pt x="210" y="158"/>
                      <a:pt x="210" y="158"/>
                    </a:cubicBezTo>
                    <a:cubicBezTo>
                      <a:pt x="210" y="156"/>
                      <a:pt x="210" y="156"/>
                      <a:pt x="210" y="156"/>
                    </a:cubicBezTo>
                    <a:cubicBezTo>
                      <a:pt x="211" y="155"/>
                      <a:pt x="211" y="155"/>
                      <a:pt x="211" y="155"/>
                    </a:cubicBezTo>
                    <a:cubicBezTo>
                      <a:pt x="218" y="157"/>
                      <a:pt x="218" y="157"/>
                      <a:pt x="218" y="157"/>
                    </a:cubicBezTo>
                    <a:cubicBezTo>
                      <a:pt x="220" y="156"/>
                      <a:pt x="220" y="156"/>
                      <a:pt x="220" y="156"/>
                    </a:cubicBezTo>
                    <a:cubicBezTo>
                      <a:pt x="234" y="153"/>
                      <a:pt x="234" y="153"/>
                      <a:pt x="234" y="153"/>
                    </a:cubicBezTo>
                    <a:cubicBezTo>
                      <a:pt x="233" y="155"/>
                      <a:pt x="231" y="158"/>
                      <a:pt x="228" y="158"/>
                    </a:cubicBezTo>
                    <a:cubicBezTo>
                      <a:pt x="228" y="161"/>
                      <a:pt x="228" y="161"/>
                      <a:pt x="228" y="161"/>
                    </a:cubicBezTo>
                    <a:cubicBezTo>
                      <a:pt x="229" y="164"/>
                      <a:pt x="229" y="164"/>
                      <a:pt x="229" y="164"/>
                    </a:cubicBezTo>
                    <a:cubicBezTo>
                      <a:pt x="228" y="165"/>
                      <a:pt x="223" y="166"/>
                      <a:pt x="222" y="169"/>
                    </a:cubicBezTo>
                    <a:cubicBezTo>
                      <a:pt x="225" y="167"/>
                      <a:pt x="227" y="166"/>
                      <a:pt x="228" y="165"/>
                    </a:cubicBezTo>
                    <a:cubicBezTo>
                      <a:pt x="227" y="166"/>
                      <a:pt x="226" y="168"/>
                      <a:pt x="229" y="168"/>
                    </a:cubicBezTo>
                    <a:cubicBezTo>
                      <a:pt x="231" y="166"/>
                      <a:pt x="231" y="166"/>
                      <a:pt x="231" y="166"/>
                    </a:cubicBezTo>
                    <a:cubicBezTo>
                      <a:pt x="234" y="166"/>
                      <a:pt x="234" y="166"/>
                      <a:pt x="234" y="166"/>
                    </a:cubicBezTo>
                    <a:cubicBezTo>
                      <a:pt x="237" y="163"/>
                      <a:pt x="237" y="163"/>
                      <a:pt x="237" y="163"/>
                    </a:cubicBezTo>
                    <a:cubicBezTo>
                      <a:pt x="247" y="163"/>
                      <a:pt x="247" y="163"/>
                      <a:pt x="247" y="163"/>
                    </a:cubicBezTo>
                    <a:cubicBezTo>
                      <a:pt x="249" y="166"/>
                      <a:pt x="249" y="166"/>
                      <a:pt x="249" y="166"/>
                    </a:cubicBezTo>
                    <a:cubicBezTo>
                      <a:pt x="262" y="163"/>
                      <a:pt x="262" y="163"/>
                      <a:pt x="262" y="163"/>
                    </a:cubicBezTo>
                    <a:cubicBezTo>
                      <a:pt x="268" y="165"/>
                      <a:pt x="268" y="165"/>
                      <a:pt x="268" y="165"/>
                    </a:cubicBezTo>
                    <a:cubicBezTo>
                      <a:pt x="269" y="161"/>
                      <a:pt x="269" y="161"/>
                      <a:pt x="269" y="161"/>
                    </a:cubicBezTo>
                    <a:cubicBezTo>
                      <a:pt x="275" y="163"/>
                      <a:pt x="275" y="163"/>
                      <a:pt x="275" y="163"/>
                    </a:cubicBezTo>
                    <a:cubicBezTo>
                      <a:pt x="278" y="162"/>
                      <a:pt x="279" y="161"/>
                      <a:pt x="280" y="160"/>
                    </a:cubicBezTo>
                    <a:cubicBezTo>
                      <a:pt x="284" y="159"/>
                      <a:pt x="287" y="159"/>
                      <a:pt x="289" y="159"/>
                    </a:cubicBezTo>
                    <a:cubicBezTo>
                      <a:pt x="289" y="157"/>
                      <a:pt x="289" y="157"/>
                      <a:pt x="289" y="157"/>
                    </a:cubicBezTo>
                    <a:cubicBezTo>
                      <a:pt x="300" y="158"/>
                      <a:pt x="300" y="158"/>
                      <a:pt x="300" y="158"/>
                    </a:cubicBezTo>
                    <a:cubicBezTo>
                      <a:pt x="299" y="163"/>
                      <a:pt x="299" y="163"/>
                      <a:pt x="299" y="163"/>
                    </a:cubicBezTo>
                    <a:cubicBezTo>
                      <a:pt x="308" y="161"/>
                      <a:pt x="308" y="161"/>
                      <a:pt x="308" y="161"/>
                    </a:cubicBezTo>
                    <a:cubicBezTo>
                      <a:pt x="317" y="162"/>
                      <a:pt x="308" y="164"/>
                      <a:pt x="308" y="166"/>
                    </a:cubicBezTo>
                    <a:cubicBezTo>
                      <a:pt x="334" y="164"/>
                      <a:pt x="334" y="164"/>
                      <a:pt x="334" y="164"/>
                    </a:cubicBezTo>
                    <a:cubicBezTo>
                      <a:pt x="344" y="169"/>
                      <a:pt x="334" y="159"/>
                      <a:pt x="342" y="162"/>
                    </a:cubicBezTo>
                    <a:cubicBezTo>
                      <a:pt x="345" y="163"/>
                      <a:pt x="345" y="163"/>
                      <a:pt x="345" y="163"/>
                    </a:cubicBezTo>
                    <a:cubicBezTo>
                      <a:pt x="351" y="161"/>
                      <a:pt x="351" y="161"/>
                      <a:pt x="351" y="161"/>
                    </a:cubicBezTo>
                    <a:cubicBezTo>
                      <a:pt x="356" y="161"/>
                      <a:pt x="356" y="161"/>
                      <a:pt x="356" y="161"/>
                    </a:cubicBezTo>
                    <a:cubicBezTo>
                      <a:pt x="360" y="158"/>
                      <a:pt x="360" y="158"/>
                      <a:pt x="360" y="158"/>
                    </a:cubicBezTo>
                    <a:cubicBezTo>
                      <a:pt x="366" y="161"/>
                      <a:pt x="366" y="161"/>
                      <a:pt x="366" y="161"/>
                    </a:cubicBezTo>
                    <a:cubicBezTo>
                      <a:pt x="371" y="159"/>
                      <a:pt x="371" y="159"/>
                      <a:pt x="371" y="159"/>
                    </a:cubicBezTo>
                    <a:cubicBezTo>
                      <a:pt x="379" y="160"/>
                      <a:pt x="379" y="160"/>
                      <a:pt x="379" y="160"/>
                    </a:cubicBezTo>
                    <a:cubicBezTo>
                      <a:pt x="384" y="158"/>
                      <a:pt x="384" y="158"/>
                      <a:pt x="384" y="158"/>
                    </a:cubicBezTo>
                    <a:cubicBezTo>
                      <a:pt x="404" y="156"/>
                      <a:pt x="404" y="156"/>
                      <a:pt x="404" y="156"/>
                    </a:cubicBezTo>
                    <a:cubicBezTo>
                      <a:pt x="423" y="152"/>
                      <a:pt x="423" y="152"/>
                      <a:pt x="423" y="152"/>
                    </a:cubicBezTo>
                    <a:cubicBezTo>
                      <a:pt x="435" y="153"/>
                      <a:pt x="435" y="153"/>
                      <a:pt x="435" y="153"/>
                    </a:cubicBezTo>
                    <a:cubicBezTo>
                      <a:pt x="434" y="153"/>
                      <a:pt x="434" y="153"/>
                      <a:pt x="434" y="153"/>
                    </a:cubicBezTo>
                    <a:cubicBezTo>
                      <a:pt x="421" y="155"/>
                      <a:pt x="421" y="155"/>
                      <a:pt x="421" y="155"/>
                    </a:cubicBezTo>
                    <a:cubicBezTo>
                      <a:pt x="415" y="158"/>
                      <a:pt x="415" y="158"/>
                      <a:pt x="415" y="158"/>
                    </a:cubicBezTo>
                    <a:cubicBezTo>
                      <a:pt x="415" y="160"/>
                      <a:pt x="415" y="160"/>
                      <a:pt x="415" y="160"/>
                    </a:cubicBezTo>
                    <a:cubicBezTo>
                      <a:pt x="409" y="163"/>
                      <a:pt x="409" y="163"/>
                      <a:pt x="409" y="163"/>
                    </a:cubicBezTo>
                    <a:cubicBezTo>
                      <a:pt x="408" y="160"/>
                      <a:pt x="408" y="160"/>
                      <a:pt x="408" y="160"/>
                    </a:cubicBezTo>
                    <a:cubicBezTo>
                      <a:pt x="411" y="157"/>
                      <a:pt x="411" y="157"/>
                      <a:pt x="411" y="157"/>
                    </a:cubicBezTo>
                    <a:cubicBezTo>
                      <a:pt x="387" y="163"/>
                      <a:pt x="413" y="162"/>
                      <a:pt x="397" y="164"/>
                    </a:cubicBezTo>
                    <a:cubicBezTo>
                      <a:pt x="392" y="157"/>
                      <a:pt x="395" y="165"/>
                      <a:pt x="392" y="164"/>
                    </a:cubicBezTo>
                    <a:cubicBezTo>
                      <a:pt x="389" y="169"/>
                      <a:pt x="389" y="169"/>
                      <a:pt x="389" y="169"/>
                    </a:cubicBezTo>
                    <a:cubicBezTo>
                      <a:pt x="379" y="170"/>
                      <a:pt x="379" y="170"/>
                      <a:pt x="379" y="170"/>
                    </a:cubicBezTo>
                    <a:cubicBezTo>
                      <a:pt x="382" y="169"/>
                      <a:pt x="382" y="169"/>
                      <a:pt x="382" y="169"/>
                    </a:cubicBezTo>
                    <a:cubicBezTo>
                      <a:pt x="375" y="170"/>
                      <a:pt x="375" y="170"/>
                      <a:pt x="375" y="170"/>
                    </a:cubicBezTo>
                    <a:cubicBezTo>
                      <a:pt x="381" y="171"/>
                      <a:pt x="376" y="172"/>
                      <a:pt x="376" y="171"/>
                    </a:cubicBezTo>
                    <a:cubicBezTo>
                      <a:pt x="373" y="174"/>
                      <a:pt x="373" y="174"/>
                      <a:pt x="373" y="174"/>
                    </a:cubicBezTo>
                    <a:cubicBezTo>
                      <a:pt x="347" y="179"/>
                      <a:pt x="347" y="179"/>
                      <a:pt x="347" y="179"/>
                    </a:cubicBezTo>
                    <a:cubicBezTo>
                      <a:pt x="334" y="181"/>
                      <a:pt x="334" y="181"/>
                      <a:pt x="334" y="181"/>
                    </a:cubicBezTo>
                    <a:cubicBezTo>
                      <a:pt x="326" y="183"/>
                      <a:pt x="326" y="183"/>
                      <a:pt x="326" y="183"/>
                    </a:cubicBezTo>
                    <a:cubicBezTo>
                      <a:pt x="323" y="177"/>
                      <a:pt x="317" y="181"/>
                      <a:pt x="313" y="182"/>
                    </a:cubicBezTo>
                    <a:cubicBezTo>
                      <a:pt x="312" y="181"/>
                      <a:pt x="312" y="181"/>
                      <a:pt x="312" y="181"/>
                    </a:cubicBezTo>
                    <a:cubicBezTo>
                      <a:pt x="316" y="178"/>
                      <a:pt x="316" y="178"/>
                      <a:pt x="316" y="178"/>
                    </a:cubicBezTo>
                    <a:cubicBezTo>
                      <a:pt x="319" y="180"/>
                      <a:pt x="319" y="180"/>
                      <a:pt x="319" y="180"/>
                    </a:cubicBezTo>
                    <a:cubicBezTo>
                      <a:pt x="320" y="177"/>
                      <a:pt x="320" y="177"/>
                      <a:pt x="320" y="177"/>
                    </a:cubicBezTo>
                    <a:cubicBezTo>
                      <a:pt x="315" y="175"/>
                      <a:pt x="315" y="175"/>
                      <a:pt x="315" y="175"/>
                    </a:cubicBezTo>
                    <a:cubicBezTo>
                      <a:pt x="311" y="176"/>
                      <a:pt x="311" y="176"/>
                      <a:pt x="311" y="176"/>
                    </a:cubicBezTo>
                    <a:cubicBezTo>
                      <a:pt x="313" y="178"/>
                      <a:pt x="313" y="178"/>
                      <a:pt x="313" y="178"/>
                    </a:cubicBezTo>
                    <a:cubicBezTo>
                      <a:pt x="305" y="182"/>
                      <a:pt x="305" y="182"/>
                      <a:pt x="305" y="182"/>
                    </a:cubicBezTo>
                    <a:cubicBezTo>
                      <a:pt x="319" y="179"/>
                      <a:pt x="306" y="182"/>
                      <a:pt x="310" y="183"/>
                    </a:cubicBezTo>
                    <a:cubicBezTo>
                      <a:pt x="309" y="183"/>
                      <a:pt x="309" y="187"/>
                      <a:pt x="306" y="186"/>
                    </a:cubicBezTo>
                    <a:cubicBezTo>
                      <a:pt x="305" y="178"/>
                      <a:pt x="304" y="186"/>
                      <a:pt x="302" y="184"/>
                    </a:cubicBezTo>
                    <a:cubicBezTo>
                      <a:pt x="293" y="182"/>
                      <a:pt x="293" y="182"/>
                      <a:pt x="293" y="182"/>
                    </a:cubicBezTo>
                    <a:cubicBezTo>
                      <a:pt x="295" y="181"/>
                      <a:pt x="295" y="181"/>
                      <a:pt x="295" y="181"/>
                    </a:cubicBezTo>
                    <a:cubicBezTo>
                      <a:pt x="289" y="183"/>
                      <a:pt x="289" y="183"/>
                      <a:pt x="289" y="183"/>
                    </a:cubicBezTo>
                    <a:cubicBezTo>
                      <a:pt x="294" y="185"/>
                      <a:pt x="294" y="185"/>
                      <a:pt x="294" y="185"/>
                    </a:cubicBezTo>
                    <a:cubicBezTo>
                      <a:pt x="288" y="188"/>
                      <a:pt x="288" y="188"/>
                      <a:pt x="288" y="188"/>
                    </a:cubicBezTo>
                    <a:cubicBezTo>
                      <a:pt x="279" y="189"/>
                      <a:pt x="279" y="189"/>
                      <a:pt x="279" y="189"/>
                    </a:cubicBezTo>
                    <a:cubicBezTo>
                      <a:pt x="278" y="186"/>
                      <a:pt x="278" y="186"/>
                      <a:pt x="278" y="186"/>
                    </a:cubicBezTo>
                    <a:cubicBezTo>
                      <a:pt x="278" y="188"/>
                      <a:pt x="278" y="188"/>
                      <a:pt x="278" y="188"/>
                    </a:cubicBezTo>
                    <a:cubicBezTo>
                      <a:pt x="275" y="190"/>
                      <a:pt x="275" y="190"/>
                      <a:pt x="275" y="190"/>
                    </a:cubicBezTo>
                    <a:cubicBezTo>
                      <a:pt x="271" y="186"/>
                      <a:pt x="271" y="186"/>
                      <a:pt x="271" y="186"/>
                    </a:cubicBezTo>
                    <a:cubicBezTo>
                      <a:pt x="258" y="186"/>
                      <a:pt x="258" y="186"/>
                      <a:pt x="258" y="186"/>
                    </a:cubicBezTo>
                    <a:cubicBezTo>
                      <a:pt x="259" y="185"/>
                      <a:pt x="259" y="185"/>
                      <a:pt x="259" y="185"/>
                    </a:cubicBezTo>
                    <a:cubicBezTo>
                      <a:pt x="253" y="181"/>
                      <a:pt x="250" y="187"/>
                      <a:pt x="244" y="188"/>
                    </a:cubicBezTo>
                    <a:cubicBezTo>
                      <a:pt x="234" y="177"/>
                      <a:pt x="238" y="194"/>
                      <a:pt x="232" y="188"/>
                    </a:cubicBezTo>
                    <a:cubicBezTo>
                      <a:pt x="231" y="191"/>
                      <a:pt x="231" y="191"/>
                      <a:pt x="231" y="191"/>
                    </a:cubicBezTo>
                    <a:cubicBezTo>
                      <a:pt x="232" y="194"/>
                      <a:pt x="230" y="192"/>
                      <a:pt x="229" y="191"/>
                    </a:cubicBezTo>
                    <a:cubicBezTo>
                      <a:pt x="228" y="191"/>
                      <a:pt x="227" y="191"/>
                      <a:pt x="227" y="191"/>
                    </a:cubicBezTo>
                    <a:cubicBezTo>
                      <a:pt x="223" y="198"/>
                      <a:pt x="221" y="194"/>
                      <a:pt x="217" y="195"/>
                    </a:cubicBezTo>
                    <a:cubicBezTo>
                      <a:pt x="213" y="199"/>
                      <a:pt x="213" y="199"/>
                      <a:pt x="213" y="199"/>
                    </a:cubicBezTo>
                    <a:cubicBezTo>
                      <a:pt x="211" y="193"/>
                      <a:pt x="211" y="193"/>
                      <a:pt x="211" y="193"/>
                    </a:cubicBezTo>
                    <a:cubicBezTo>
                      <a:pt x="208" y="196"/>
                      <a:pt x="208" y="196"/>
                      <a:pt x="208" y="196"/>
                    </a:cubicBezTo>
                    <a:cubicBezTo>
                      <a:pt x="205" y="196"/>
                      <a:pt x="205" y="196"/>
                      <a:pt x="205" y="196"/>
                    </a:cubicBezTo>
                    <a:cubicBezTo>
                      <a:pt x="204" y="193"/>
                      <a:pt x="204" y="193"/>
                      <a:pt x="204" y="193"/>
                    </a:cubicBezTo>
                    <a:cubicBezTo>
                      <a:pt x="203" y="195"/>
                      <a:pt x="202" y="197"/>
                      <a:pt x="202" y="197"/>
                    </a:cubicBezTo>
                    <a:cubicBezTo>
                      <a:pt x="202" y="198"/>
                      <a:pt x="202" y="198"/>
                      <a:pt x="202" y="198"/>
                    </a:cubicBezTo>
                    <a:cubicBezTo>
                      <a:pt x="201" y="198"/>
                      <a:pt x="201" y="198"/>
                      <a:pt x="201" y="198"/>
                    </a:cubicBezTo>
                    <a:cubicBezTo>
                      <a:pt x="201" y="199"/>
                      <a:pt x="200" y="199"/>
                      <a:pt x="200" y="198"/>
                    </a:cubicBezTo>
                    <a:cubicBezTo>
                      <a:pt x="192" y="200"/>
                      <a:pt x="192" y="200"/>
                      <a:pt x="192" y="200"/>
                    </a:cubicBezTo>
                    <a:cubicBezTo>
                      <a:pt x="182" y="197"/>
                      <a:pt x="182" y="197"/>
                      <a:pt x="182" y="197"/>
                    </a:cubicBezTo>
                    <a:cubicBezTo>
                      <a:pt x="181" y="199"/>
                      <a:pt x="181" y="199"/>
                      <a:pt x="181" y="199"/>
                    </a:cubicBezTo>
                    <a:cubicBezTo>
                      <a:pt x="151" y="195"/>
                      <a:pt x="151" y="195"/>
                      <a:pt x="151" y="195"/>
                    </a:cubicBezTo>
                    <a:cubicBezTo>
                      <a:pt x="147" y="196"/>
                      <a:pt x="144" y="197"/>
                      <a:pt x="143" y="197"/>
                    </a:cubicBezTo>
                    <a:cubicBezTo>
                      <a:pt x="149" y="201"/>
                      <a:pt x="149" y="201"/>
                      <a:pt x="149" y="201"/>
                    </a:cubicBezTo>
                    <a:cubicBezTo>
                      <a:pt x="147" y="203"/>
                      <a:pt x="147" y="203"/>
                      <a:pt x="147" y="203"/>
                    </a:cubicBezTo>
                    <a:cubicBezTo>
                      <a:pt x="146" y="201"/>
                      <a:pt x="146" y="201"/>
                      <a:pt x="146" y="201"/>
                    </a:cubicBezTo>
                    <a:cubicBezTo>
                      <a:pt x="141" y="203"/>
                      <a:pt x="141" y="203"/>
                      <a:pt x="141" y="203"/>
                    </a:cubicBezTo>
                    <a:cubicBezTo>
                      <a:pt x="144" y="204"/>
                      <a:pt x="146" y="204"/>
                      <a:pt x="147" y="202"/>
                    </a:cubicBezTo>
                    <a:cubicBezTo>
                      <a:pt x="149" y="204"/>
                      <a:pt x="149" y="204"/>
                      <a:pt x="149" y="204"/>
                    </a:cubicBezTo>
                    <a:cubicBezTo>
                      <a:pt x="172" y="204"/>
                      <a:pt x="172" y="204"/>
                      <a:pt x="172" y="204"/>
                    </a:cubicBezTo>
                    <a:cubicBezTo>
                      <a:pt x="178" y="207"/>
                      <a:pt x="178" y="207"/>
                      <a:pt x="178" y="207"/>
                    </a:cubicBezTo>
                    <a:cubicBezTo>
                      <a:pt x="187" y="206"/>
                      <a:pt x="187" y="206"/>
                      <a:pt x="187" y="206"/>
                    </a:cubicBezTo>
                    <a:cubicBezTo>
                      <a:pt x="194" y="209"/>
                      <a:pt x="194" y="209"/>
                      <a:pt x="194" y="209"/>
                    </a:cubicBezTo>
                    <a:cubicBezTo>
                      <a:pt x="192" y="211"/>
                      <a:pt x="190" y="212"/>
                      <a:pt x="189" y="213"/>
                    </a:cubicBezTo>
                    <a:cubicBezTo>
                      <a:pt x="190" y="212"/>
                      <a:pt x="189" y="212"/>
                      <a:pt x="188" y="211"/>
                    </a:cubicBezTo>
                    <a:cubicBezTo>
                      <a:pt x="188" y="213"/>
                      <a:pt x="187" y="214"/>
                      <a:pt x="187" y="214"/>
                    </a:cubicBezTo>
                    <a:cubicBezTo>
                      <a:pt x="187" y="215"/>
                      <a:pt x="187" y="215"/>
                      <a:pt x="187" y="215"/>
                    </a:cubicBezTo>
                    <a:cubicBezTo>
                      <a:pt x="187" y="217"/>
                      <a:pt x="187" y="218"/>
                      <a:pt x="188" y="219"/>
                    </a:cubicBezTo>
                    <a:cubicBezTo>
                      <a:pt x="187" y="219"/>
                      <a:pt x="187" y="219"/>
                      <a:pt x="187" y="219"/>
                    </a:cubicBezTo>
                    <a:cubicBezTo>
                      <a:pt x="193" y="224"/>
                      <a:pt x="195" y="218"/>
                      <a:pt x="198" y="218"/>
                    </a:cubicBezTo>
                    <a:cubicBezTo>
                      <a:pt x="206" y="224"/>
                      <a:pt x="206" y="224"/>
                      <a:pt x="206" y="224"/>
                    </a:cubicBezTo>
                    <a:cubicBezTo>
                      <a:pt x="202" y="224"/>
                      <a:pt x="202" y="224"/>
                      <a:pt x="202" y="224"/>
                    </a:cubicBezTo>
                    <a:cubicBezTo>
                      <a:pt x="202" y="226"/>
                      <a:pt x="202" y="226"/>
                      <a:pt x="202" y="226"/>
                    </a:cubicBezTo>
                    <a:cubicBezTo>
                      <a:pt x="212" y="224"/>
                      <a:pt x="212" y="224"/>
                      <a:pt x="212" y="224"/>
                    </a:cubicBezTo>
                    <a:cubicBezTo>
                      <a:pt x="221" y="224"/>
                      <a:pt x="221" y="224"/>
                      <a:pt x="221" y="224"/>
                    </a:cubicBezTo>
                    <a:cubicBezTo>
                      <a:pt x="225" y="227"/>
                      <a:pt x="225" y="227"/>
                      <a:pt x="225" y="227"/>
                    </a:cubicBezTo>
                    <a:cubicBezTo>
                      <a:pt x="223" y="230"/>
                      <a:pt x="223" y="231"/>
                      <a:pt x="222" y="233"/>
                    </a:cubicBezTo>
                    <a:cubicBezTo>
                      <a:pt x="220" y="233"/>
                      <a:pt x="218" y="233"/>
                      <a:pt x="216" y="233"/>
                    </a:cubicBezTo>
                    <a:cubicBezTo>
                      <a:pt x="212" y="235"/>
                      <a:pt x="212" y="235"/>
                      <a:pt x="212" y="235"/>
                    </a:cubicBezTo>
                    <a:cubicBezTo>
                      <a:pt x="208" y="231"/>
                      <a:pt x="208" y="231"/>
                      <a:pt x="208" y="231"/>
                    </a:cubicBezTo>
                    <a:cubicBezTo>
                      <a:pt x="205" y="233"/>
                      <a:pt x="205" y="233"/>
                      <a:pt x="205" y="233"/>
                    </a:cubicBezTo>
                    <a:cubicBezTo>
                      <a:pt x="202" y="231"/>
                      <a:pt x="202" y="231"/>
                      <a:pt x="202" y="231"/>
                    </a:cubicBezTo>
                    <a:cubicBezTo>
                      <a:pt x="181" y="233"/>
                      <a:pt x="181" y="233"/>
                      <a:pt x="181" y="233"/>
                    </a:cubicBezTo>
                    <a:cubicBezTo>
                      <a:pt x="173" y="233"/>
                      <a:pt x="173" y="233"/>
                      <a:pt x="173" y="233"/>
                    </a:cubicBezTo>
                    <a:cubicBezTo>
                      <a:pt x="181" y="228"/>
                      <a:pt x="181" y="228"/>
                      <a:pt x="181" y="228"/>
                    </a:cubicBezTo>
                    <a:cubicBezTo>
                      <a:pt x="184" y="226"/>
                      <a:pt x="184" y="226"/>
                      <a:pt x="184" y="226"/>
                    </a:cubicBezTo>
                    <a:cubicBezTo>
                      <a:pt x="183" y="225"/>
                      <a:pt x="183" y="225"/>
                      <a:pt x="183" y="225"/>
                    </a:cubicBezTo>
                    <a:cubicBezTo>
                      <a:pt x="186" y="222"/>
                      <a:pt x="186" y="222"/>
                      <a:pt x="186" y="222"/>
                    </a:cubicBezTo>
                    <a:cubicBezTo>
                      <a:pt x="184" y="223"/>
                      <a:pt x="183" y="223"/>
                      <a:pt x="182" y="223"/>
                    </a:cubicBezTo>
                    <a:cubicBezTo>
                      <a:pt x="182" y="223"/>
                      <a:pt x="182" y="223"/>
                      <a:pt x="182" y="224"/>
                    </a:cubicBezTo>
                    <a:cubicBezTo>
                      <a:pt x="182" y="223"/>
                      <a:pt x="182" y="223"/>
                      <a:pt x="182" y="223"/>
                    </a:cubicBezTo>
                    <a:cubicBezTo>
                      <a:pt x="178" y="225"/>
                      <a:pt x="181" y="223"/>
                      <a:pt x="182" y="223"/>
                    </a:cubicBezTo>
                    <a:cubicBezTo>
                      <a:pt x="181" y="222"/>
                      <a:pt x="181" y="222"/>
                      <a:pt x="181" y="222"/>
                    </a:cubicBezTo>
                    <a:cubicBezTo>
                      <a:pt x="178" y="225"/>
                      <a:pt x="178" y="225"/>
                      <a:pt x="178" y="225"/>
                    </a:cubicBezTo>
                    <a:cubicBezTo>
                      <a:pt x="172" y="219"/>
                      <a:pt x="171" y="226"/>
                      <a:pt x="168" y="226"/>
                    </a:cubicBezTo>
                    <a:cubicBezTo>
                      <a:pt x="161" y="227"/>
                      <a:pt x="161" y="227"/>
                      <a:pt x="161" y="227"/>
                    </a:cubicBezTo>
                    <a:cubicBezTo>
                      <a:pt x="155" y="232"/>
                      <a:pt x="155" y="232"/>
                      <a:pt x="155" y="232"/>
                    </a:cubicBezTo>
                    <a:cubicBezTo>
                      <a:pt x="141" y="232"/>
                      <a:pt x="141" y="232"/>
                      <a:pt x="141" y="232"/>
                    </a:cubicBezTo>
                    <a:cubicBezTo>
                      <a:pt x="143" y="237"/>
                      <a:pt x="143" y="237"/>
                      <a:pt x="143" y="237"/>
                    </a:cubicBezTo>
                    <a:cubicBezTo>
                      <a:pt x="137" y="240"/>
                      <a:pt x="137" y="240"/>
                      <a:pt x="137" y="240"/>
                    </a:cubicBezTo>
                    <a:cubicBezTo>
                      <a:pt x="131" y="240"/>
                      <a:pt x="131" y="240"/>
                      <a:pt x="131" y="240"/>
                    </a:cubicBezTo>
                    <a:cubicBezTo>
                      <a:pt x="130" y="242"/>
                      <a:pt x="130" y="242"/>
                      <a:pt x="130" y="242"/>
                    </a:cubicBezTo>
                    <a:cubicBezTo>
                      <a:pt x="133" y="244"/>
                      <a:pt x="133" y="244"/>
                      <a:pt x="133" y="244"/>
                    </a:cubicBezTo>
                    <a:cubicBezTo>
                      <a:pt x="131" y="245"/>
                      <a:pt x="131" y="245"/>
                      <a:pt x="131" y="245"/>
                    </a:cubicBezTo>
                    <a:cubicBezTo>
                      <a:pt x="136" y="246"/>
                      <a:pt x="136" y="246"/>
                      <a:pt x="136" y="246"/>
                    </a:cubicBezTo>
                    <a:cubicBezTo>
                      <a:pt x="137" y="241"/>
                      <a:pt x="137" y="241"/>
                      <a:pt x="137" y="241"/>
                    </a:cubicBezTo>
                    <a:cubicBezTo>
                      <a:pt x="141" y="241"/>
                      <a:pt x="141" y="241"/>
                      <a:pt x="141" y="241"/>
                    </a:cubicBezTo>
                    <a:cubicBezTo>
                      <a:pt x="145" y="244"/>
                      <a:pt x="145" y="244"/>
                      <a:pt x="145" y="244"/>
                    </a:cubicBezTo>
                    <a:cubicBezTo>
                      <a:pt x="161" y="242"/>
                      <a:pt x="161" y="242"/>
                      <a:pt x="161" y="242"/>
                    </a:cubicBezTo>
                    <a:cubicBezTo>
                      <a:pt x="167" y="246"/>
                      <a:pt x="167" y="246"/>
                      <a:pt x="167" y="246"/>
                    </a:cubicBezTo>
                    <a:cubicBezTo>
                      <a:pt x="168" y="246"/>
                      <a:pt x="168" y="246"/>
                      <a:pt x="168" y="246"/>
                    </a:cubicBezTo>
                    <a:cubicBezTo>
                      <a:pt x="174" y="246"/>
                      <a:pt x="174" y="246"/>
                      <a:pt x="174" y="246"/>
                    </a:cubicBezTo>
                    <a:cubicBezTo>
                      <a:pt x="180" y="240"/>
                      <a:pt x="180" y="240"/>
                      <a:pt x="180" y="240"/>
                    </a:cubicBezTo>
                    <a:cubicBezTo>
                      <a:pt x="183" y="242"/>
                      <a:pt x="183" y="242"/>
                      <a:pt x="183" y="242"/>
                    </a:cubicBezTo>
                    <a:cubicBezTo>
                      <a:pt x="183" y="245"/>
                      <a:pt x="183" y="245"/>
                      <a:pt x="183" y="245"/>
                    </a:cubicBezTo>
                    <a:cubicBezTo>
                      <a:pt x="189" y="247"/>
                      <a:pt x="189" y="247"/>
                      <a:pt x="189" y="247"/>
                    </a:cubicBezTo>
                    <a:cubicBezTo>
                      <a:pt x="200" y="246"/>
                      <a:pt x="200" y="246"/>
                      <a:pt x="200" y="246"/>
                    </a:cubicBezTo>
                    <a:cubicBezTo>
                      <a:pt x="214" y="246"/>
                      <a:pt x="214" y="246"/>
                      <a:pt x="214" y="246"/>
                    </a:cubicBezTo>
                    <a:cubicBezTo>
                      <a:pt x="217" y="244"/>
                      <a:pt x="217" y="244"/>
                      <a:pt x="217" y="244"/>
                    </a:cubicBezTo>
                    <a:cubicBezTo>
                      <a:pt x="214" y="242"/>
                      <a:pt x="214" y="242"/>
                      <a:pt x="214" y="242"/>
                    </a:cubicBezTo>
                    <a:cubicBezTo>
                      <a:pt x="192" y="250"/>
                      <a:pt x="210" y="239"/>
                      <a:pt x="208" y="244"/>
                    </a:cubicBezTo>
                    <a:cubicBezTo>
                      <a:pt x="209" y="242"/>
                      <a:pt x="211" y="237"/>
                      <a:pt x="216" y="239"/>
                    </a:cubicBezTo>
                    <a:cubicBezTo>
                      <a:pt x="229" y="245"/>
                      <a:pt x="221" y="238"/>
                      <a:pt x="223" y="237"/>
                    </a:cubicBezTo>
                    <a:cubicBezTo>
                      <a:pt x="226" y="238"/>
                      <a:pt x="226" y="238"/>
                      <a:pt x="226" y="238"/>
                    </a:cubicBezTo>
                    <a:cubicBezTo>
                      <a:pt x="234" y="232"/>
                      <a:pt x="235" y="236"/>
                      <a:pt x="235" y="238"/>
                    </a:cubicBezTo>
                    <a:cubicBezTo>
                      <a:pt x="235" y="241"/>
                      <a:pt x="235" y="241"/>
                      <a:pt x="235" y="241"/>
                    </a:cubicBezTo>
                    <a:cubicBezTo>
                      <a:pt x="219" y="235"/>
                      <a:pt x="228" y="250"/>
                      <a:pt x="220" y="244"/>
                    </a:cubicBezTo>
                    <a:cubicBezTo>
                      <a:pt x="225" y="249"/>
                      <a:pt x="225" y="249"/>
                      <a:pt x="225" y="249"/>
                    </a:cubicBezTo>
                    <a:cubicBezTo>
                      <a:pt x="220" y="251"/>
                      <a:pt x="220" y="251"/>
                      <a:pt x="220" y="251"/>
                    </a:cubicBezTo>
                    <a:cubicBezTo>
                      <a:pt x="224" y="256"/>
                      <a:pt x="217" y="256"/>
                      <a:pt x="214" y="257"/>
                    </a:cubicBezTo>
                    <a:cubicBezTo>
                      <a:pt x="212" y="255"/>
                      <a:pt x="212" y="255"/>
                      <a:pt x="212" y="255"/>
                    </a:cubicBezTo>
                    <a:cubicBezTo>
                      <a:pt x="209" y="260"/>
                      <a:pt x="209" y="260"/>
                      <a:pt x="209" y="260"/>
                    </a:cubicBezTo>
                    <a:cubicBezTo>
                      <a:pt x="201" y="257"/>
                      <a:pt x="201" y="257"/>
                      <a:pt x="201" y="257"/>
                    </a:cubicBezTo>
                    <a:cubicBezTo>
                      <a:pt x="201" y="259"/>
                      <a:pt x="201" y="259"/>
                      <a:pt x="201" y="259"/>
                    </a:cubicBezTo>
                    <a:cubicBezTo>
                      <a:pt x="203" y="260"/>
                      <a:pt x="203" y="260"/>
                      <a:pt x="203" y="260"/>
                    </a:cubicBezTo>
                    <a:cubicBezTo>
                      <a:pt x="210" y="263"/>
                      <a:pt x="215" y="259"/>
                      <a:pt x="211" y="263"/>
                    </a:cubicBezTo>
                    <a:cubicBezTo>
                      <a:pt x="207" y="261"/>
                      <a:pt x="209" y="264"/>
                      <a:pt x="207" y="265"/>
                    </a:cubicBezTo>
                    <a:cubicBezTo>
                      <a:pt x="190" y="263"/>
                      <a:pt x="190" y="263"/>
                      <a:pt x="190" y="263"/>
                    </a:cubicBezTo>
                    <a:cubicBezTo>
                      <a:pt x="161" y="265"/>
                      <a:pt x="161" y="265"/>
                      <a:pt x="161" y="265"/>
                    </a:cubicBezTo>
                    <a:cubicBezTo>
                      <a:pt x="155" y="268"/>
                      <a:pt x="155" y="268"/>
                      <a:pt x="155" y="268"/>
                    </a:cubicBezTo>
                    <a:cubicBezTo>
                      <a:pt x="161" y="266"/>
                      <a:pt x="161" y="266"/>
                      <a:pt x="161" y="266"/>
                    </a:cubicBezTo>
                    <a:cubicBezTo>
                      <a:pt x="164" y="268"/>
                      <a:pt x="164" y="268"/>
                      <a:pt x="164" y="268"/>
                    </a:cubicBezTo>
                    <a:cubicBezTo>
                      <a:pt x="175" y="268"/>
                      <a:pt x="175" y="268"/>
                      <a:pt x="175" y="268"/>
                    </a:cubicBezTo>
                    <a:cubicBezTo>
                      <a:pt x="176" y="270"/>
                      <a:pt x="177" y="271"/>
                      <a:pt x="177" y="272"/>
                    </a:cubicBezTo>
                    <a:cubicBezTo>
                      <a:pt x="186" y="275"/>
                      <a:pt x="186" y="275"/>
                      <a:pt x="186" y="275"/>
                    </a:cubicBezTo>
                    <a:cubicBezTo>
                      <a:pt x="188" y="274"/>
                      <a:pt x="190" y="273"/>
                      <a:pt x="191" y="273"/>
                    </a:cubicBezTo>
                    <a:cubicBezTo>
                      <a:pt x="191" y="272"/>
                      <a:pt x="191" y="272"/>
                      <a:pt x="192" y="271"/>
                    </a:cubicBezTo>
                    <a:cubicBezTo>
                      <a:pt x="200" y="274"/>
                      <a:pt x="200" y="274"/>
                      <a:pt x="200" y="274"/>
                    </a:cubicBezTo>
                    <a:cubicBezTo>
                      <a:pt x="208" y="271"/>
                      <a:pt x="208" y="271"/>
                      <a:pt x="208" y="271"/>
                    </a:cubicBezTo>
                    <a:cubicBezTo>
                      <a:pt x="212" y="274"/>
                      <a:pt x="212" y="274"/>
                      <a:pt x="212" y="274"/>
                    </a:cubicBezTo>
                    <a:cubicBezTo>
                      <a:pt x="215" y="272"/>
                      <a:pt x="215" y="272"/>
                      <a:pt x="215" y="272"/>
                    </a:cubicBezTo>
                    <a:cubicBezTo>
                      <a:pt x="227" y="274"/>
                      <a:pt x="227" y="274"/>
                      <a:pt x="227" y="274"/>
                    </a:cubicBezTo>
                    <a:cubicBezTo>
                      <a:pt x="227" y="276"/>
                      <a:pt x="227" y="276"/>
                      <a:pt x="227" y="276"/>
                    </a:cubicBezTo>
                    <a:cubicBezTo>
                      <a:pt x="221" y="279"/>
                      <a:pt x="223" y="276"/>
                      <a:pt x="224" y="276"/>
                    </a:cubicBezTo>
                    <a:cubicBezTo>
                      <a:pt x="218" y="278"/>
                      <a:pt x="218" y="278"/>
                      <a:pt x="218" y="278"/>
                    </a:cubicBezTo>
                    <a:cubicBezTo>
                      <a:pt x="208" y="277"/>
                      <a:pt x="208" y="277"/>
                      <a:pt x="208" y="277"/>
                    </a:cubicBezTo>
                    <a:cubicBezTo>
                      <a:pt x="210" y="279"/>
                      <a:pt x="210" y="279"/>
                      <a:pt x="210" y="279"/>
                    </a:cubicBezTo>
                    <a:cubicBezTo>
                      <a:pt x="190" y="290"/>
                      <a:pt x="206" y="280"/>
                      <a:pt x="204" y="281"/>
                    </a:cubicBezTo>
                    <a:cubicBezTo>
                      <a:pt x="200" y="284"/>
                      <a:pt x="200" y="284"/>
                      <a:pt x="200" y="284"/>
                    </a:cubicBezTo>
                    <a:cubicBezTo>
                      <a:pt x="195" y="284"/>
                      <a:pt x="195" y="284"/>
                      <a:pt x="195" y="284"/>
                    </a:cubicBezTo>
                    <a:cubicBezTo>
                      <a:pt x="194" y="286"/>
                      <a:pt x="194" y="286"/>
                      <a:pt x="194" y="286"/>
                    </a:cubicBezTo>
                    <a:cubicBezTo>
                      <a:pt x="183" y="286"/>
                      <a:pt x="183" y="286"/>
                      <a:pt x="183" y="286"/>
                    </a:cubicBezTo>
                    <a:cubicBezTo>
                      <a:pt x="173" y="287"/>
                      <a:pt x="173" y="287"/>
                      <a:pt x="173" y="287"/>
                    </a:cubicBezTo>
                    <a:cubicBezTo>
                      <a:pt x="169" y="290"/>
                      <a:pt x="166" y="292"/>
                      <a:pt x="165" y="292"/>
                    </a:cubicBezTo>
                    <a:cubicBezTo>
                      <a:pt x="169" y="293"/>
                      <a:pt x="169" y="293"/>
                      <a:pt x="169" y="293"/>
                    </a:cubicBezTo>
                    <a:cubicBezTo>
                      <a:pt x="167" y="298"/>
                      <a:pt x="167" y="298"/>
                      <a:pt x="167" y="298"/>
                    </a:cubicBezTo>
                    <a:cubicBezTo>
                      <a:pt x="167" y="302"/>
                      <a:pt x="167" y="302"/>
                      <a:pt x="167" y="302"/>
                    </a:cubicBezTo>
                    <a:cubicBezTo>
                      <a:pt x="168" y="303"/>
                      <a:pt x="170" y="301"/>
                      <a:pt x="172" y="302"/>
                    </a:cubicBezTo>
                    <a:cubicBezTo>
                      <a:pt x="174" y="307"/>
                      <a:pt x="174" y="307"/>
                      <a:pt x="174" y="307"/>
                    </a:cubicBezTo>
                    <a:cubicBezTo>
                      <a:pt x="169" y="308"/>
                      <a:pt x="169" y="308"/>
                      <a:pt x="169" y="308"/>
                    </a:cubicBezTo>
                    <a:cubicBezTo>
                      <a:pt x="174" y="310"/>
                      <a:pt x="174" y="310"/>
                      <a:pt x="174" y="310"/>
                    </a:cubicBezTo>
                    <a:cubicBezTo>
                      <a:pt x="175" y="315"/>
                      <a:pt x="175" y="315"/>
                      <a:pt x="175" y="315"/>
                    </a:cubicBezTo>
                    <a:cubicBezTo>
                      <a:pt x="163" y="316"/>
                      <a:pt x="163" y="316"/>
                      <a:pt x="163" y="316"/>
                    </a:cubicBezTo>
                    <a:cubicBezTo>
                      <a:pt x="158" y="311"/>
                      <a:pt x="158" y="311"/>
                      <a:pt x="158" y="311"/>
                    </a:cubicBezTo>
                    <a:cubicBezTo>
                      <a:pt x="158" y="321"/>
                      <a:pt x="156" y="316"/>
                      <a:pt x="156" y="315"/>
                    </a:cubicBezTo>
                    <a:cubicBezTo>
                      <a:pt x="145" y="319"/>
                      <a:pt x="145" y="319"/>
                      <a:pt x="145" y="319"/>
                    </a:cubicBezTo>
                    <a:cubicBezTo>
                      <a:pt x="163" y="318"/>
                      <a:pt x="163" y="318"/>
                      <a:pt x="163" y="318"/>
                    </a:cubicBezTo>
                    <a:cubicBezTo>
                      <a:pt x="166" y="320"/>
                      <a:pt x="166" y="320"/>
                      <a:pt x="166" y="320"/>
                    </a:cubicBezTo>
                    <a:cubicBezTo>
                      <a:pt x="170" y="319"/>
                      <a:pt x="170" y="319"/>
                      <a:pt x="170" y="319"/>
                    </a:cubicBezTo>
                    <a:cubicBezTo>
                      <a:pt x="171" y="321"/>
                      <a:pt x="171" y="321"/>
                      <a:pt x="171" y="321"/>
                    </a:cubicBezTo>
                    <a:cubicBezTo>
                      <a:pt x="167" y="324"/>
                      <a:pt x="164" y="326"/>
                      <a:pt x="162" y="327"/>
                    </a:cubicBezTo>
                    <a:cubicBezTo>
                      <a:pt x="162" y="327"/>
                      <a:pt x="162" y="327"/>
                      <a:pt x="162" y="327"/>
                    </a:cubicBezTo>
                    <a:cubicBezTo>
                      <a:pt x="169" y="328"/>
                      <a:pt x="169" y="328"/>
                      <a:pt x="169" y="328"/>
                    </a:cubicBezTo>
                    <a:cubicBezTo>
                      <a:pt x="165" y="331"/>
                      <a:pt x="165" y="331"/>
                      <a:pt x="165" y="331"/>
                    </a:cubicBezTo>
                    <a:cubicBezTo>
                      <a:pt x="171" y="333"/>
                      <a:pt x="171" y="333"/>
                      <a:pt x="171" y="333"/>
                    </a:cubicBezTo>
                    <a:cubicBezTo>
                      <a:pt x="171" y="337"/>
                      <a:pt x="171" y="337"/>
                      <a:pt x="171" y="337"/>
                    </a:cubicBezTo>
                    <a:cubicBezTo>
                      <a:pt x="178" y="342"/>
                      <a:pt x="178" y="342"/>
                      <a:pt x="178" y="342"/>
                    </a:cubicBezTo>
                    <a:cubicBezTo>
                      <a:pt x="171" y="348"/>
                      <a:pt x="171" y="348"/>
                      <a:pt x="171" y="348"/>
                    </a:cubicBezTo>
                    <a:cubicBezTo>
                      <a:pt x="178" y="351"/>
                      <a:pt x="172" y="349"/>
                      <a:pt x="173" y="349"/>
                    </a:cubicBezTo>
                    <a:cubicBezTo>
                      <a:pt x="167" y="349"/>
                      <a:pt x="167" y="349"/>
                      <a:pt x="167" y="349"/>
                    </a:cubicBezTo>
                    <a:cubicBezTo>
                      <a:pt x="166" y="352"/>
                      <a:pt x="166" y="352"/>
                      <a:pt x="166" y="352"/>
                    </a:cubicBezTo>
                    <a:cubicBezTo>
                      <a:pt x="169" y="354"/>
                      <a:pt x="169" y="356"/>
                      <a:pt x="168" y="357"/>
                    </a:cubicBezTo>
                    <a:cubicBezTo>
                      <a:pt x="169" y="357"/>
                      <a:pt x="169" y="356"/>
                      <a:pt x="169" y="356"/>
                    </a:cubicBezTo>
                    <a:cubicBezTo>
                      <a:pt x="172" y="353"/>
                      <a:pt x="172" y="353"/>
                      <a:pt x="172" y="353"/>
                    </a:cubicBezTo>
                    <a:cubicBezTo>
                      <a:pt x="174" y="355"/>
                      <a:pt x="174" y="355"/>
                      <a:pt x="174" y="355"/>
                    </a:cubicBezTo>
                    <a:cubicBezTo>
                      <a:pt x="180" y="351"/>
                      <a:pt x="180" y="351"/>
                      <a:pt x="180" y="351"/>
                    </a:cubicBezTo>
                    <a:cubicBezTo>
                      <a:pt x="189" y="353"/>
                      <a:pt x="189" y="353"/>
                      <a:pt x="189" y="353"/>
                    </a:cubicBezTo>
                    <a:cubicBezTo>
                      <a:pt x="192" y="351"/>
                      <a:pt x="192" y="351"/>
                      <a:pt x="192" y="351"/>
                    </a:cubicBezTo>
                    <a:cubicBezTo>
                      <a:pt x="194" y="353"/>
                      <a:pt x="194" y="353"/>
                      <a:pt x="194" y="353"/>
                    </a:cubicBezTo>
                    <a:cubicBezTo>
                      <a:pt x="196" y="351"/>
                      <a:pt x="196" y="351"/>
                      <a:pt x="196" y="351"/>
                    </a:cubicBezTo>
                    <a:cubicBezTo>
                      <a:pt x="204" y="357"/>
                      <a:pt x="204" y="357"/>
                      <a:pt x="204" y="357"/>
                    </a:cubicBezTo>
                    <a:cubicBezTo>
                      <a:pt x="206" y="343"/>
                      <a:pt x="190" y="355"/>
                      <a:pt x="198" y="346"/>
                    </a:cubicBezTo>
                    <a:cubicBezTo>
                      <a:pt x="200" y="341"/>
                      <a:pt x="200" y="341"/>
                      <a:pt x="200" y="341"/>
                    </a:cubicBezTo>
                    <a:cubicBezTo>
                      <a:pt x="203" y="340"/>
                      <a:pt x="203" y="340"/>
                      <a:pt x="203" y="340"/>
                    </a:cubicBezTo>
                    <a:cubicBezTo>
                      <a:pt x="206" y="341"/>
                      <a:pt x="206" y="341"/>
                      <a:pt x="206" y="341"/>
                    </a:cubicBezTo>
                    <a:cubicBezTo>
                      <a:pt x="200" y="346"/>
                      <a:pt x="200" y="346"/>
                      <a:pt x="200" y="346"/>
                    </a:cubicBezTo>
                    <a:cubicBezTo>
                      <a:pt x="203" y="349"/>
                      <a:pt x="203" y="349"/>
                      <a:pt x="203" y="349"/>
                    </a:cubicBezTo>
                    <a:cubicBezTo>
                      <a:pt x="213" y="351"/>
                      <a:pt x="213" y="351"/>
                      <a:pt x="213" y="351"/>
                    </a:cubicBezTo>
                    <a:cubicBezTo>
                      <a:pt x="212" y="347"/>
                      <a:pt x="212" y="347"/>
                      <a:pt x="212" y="347"/>
                    </a:cubicBezTo>
                    <a:cubicBezTo>
                      <a:pt x="219" y="346"/>
                      <a:pt x="219" y="346"/>
                      <a:pt x="219" y="346"/>
                    </a:cubicBezTo>
                    <a:cubicBezTo>
                      <a:pt x="226" y="349"/>
                      <a:pt x="226" y="349"/>
                      <a:pt x="226" y="349"/>
                    </a:cubicBezTo>
                    <a:cubicBezTo>
                      <a:pt x="226" y="351"/>
                      <a:pt x="226" y="351"/>
                      <a:pt x="226" y="351"/>
                    </a:cubicBezTo>
                    <a:cubicBezTo>
                      <a:pt x="230" y="350"/>
                      <a:pt x="230" y="350"/>
                      <a:pt x="230" y="350"/>
                    </a:cubicBezTo>
                    <a:cubicBezTo>
                      <a:pt x="233" y="354"/>
                      <a:pt x="233" y="354"/>
                      <a:pt x="233" y="354"/>
                    </a:cubicBezTo>
                    <a:cubicBezTo>
                      <a:pt x="255" y="351"/>
                      <a:pt x="255" y="351"/>
                      <a:pt x="255" y="351"/>
                    </a:cubicBezTo>
                    <a:cubicBezTo>
                      <a:pt x="257" y="349"/>
                      <a:pt x="257" y="349"/>
                      <a:pt x="257" y="349"/>
                    </a:cubicBezTo>
                    <a:cubicBezTo>
                      <a:pt x="259" y="349"/>
                      <a:pt x="259" y="349"/>
                      <a:pt x="259" y="349"/>
                    </a:cubicBezTo>
                    <a:cubicBezTo>
                      <a:pt x="271" y="350"/>
                      <a:pt x="271" y="350"/>
                      <a:pt x="271" y="350"/>
                    </a:cubicBezTo>
                    <a:cubicBezTo>
                      <a:pt x="271" y="350"/>
                      <a:pt x="269" y="351"/>
                      <a:pt x="268" y="353"/>
                    </a:cubicBezTo>
                    <a:cubicBezTo>
                      <a:pt x="270" y="352"/>
                      <a:pt x="271" y="352"/>
                      <a:pt x="272" y="352"/>
                    </a:cubicBezTo>
                    <a:cubicBezTo>
                      <a:pt x="273" y="350"/>
                      <a:pt x="273" y="350"/>
                      <a:pt x="273" y="350"/>
                    </a:cubicBezTo>
                    <a:cubicBezTo>
                      <a:pt x="272" y="349"/>
                      <a:pt x="272" y="349"/>
                      <a:pt x="272" y="349"/>
                    </a:cubicBezTo>
                    <a:cubicBezTo>
                      <a:pt x="274" y="348"/>
                      <a:pt x="274" y="348"/>
                      <a:pt x="274" y="348"/>
                    </a:cubicBezTo>
                    <a:cubicBezTo>
                      <a:pt x="281" y="346"/>
                      <a:pt x="281" y="346"/>
                      <a:pt x="281" y="346"/>
                    </a:cubicBezTo>
                    <a:cubicBezTo>
                      <a:pt x="288" y="350"/>
                      <a:pt x="288" y="350"/>
                      <a:pt x="288" y="350"/>
                    </a:cubicBezTo>
                    <a:cubicBezTo>
                      <a:pt x="287" y="350"/>
                      <a:pt x="283" y="355"/>
                      <a:pt x="282" y="355"/>
                    </a:cubicBezTo>
                    <a:cubicBezTo>
                      <a:pt x="279" y="353"/>
                      <a:pt x="279" y="353"/>
                      <a:pt x="279" y="353"/>
                    </a:cubicBezTo>
                    <a:cubicBezTo>
                      <a:pt x="279" y="356"/>
                      <a:pt x="279" y="356"/>
                      <a:pt x="279" y="356"/>
                    </a:cubicBezTo>
                    <a:cubicBezTo>
                      <a:pt x="265" y="359"/>
                      <a:pt x="265" y="359"/>
                      <a:pt x="265" y="359"/>
                    </a:cubicBezTo>
                    <a:cubicBezTo>
                      <a:pt x="260" y="361"/>
                      <a:pt x="260" y="361"/>
                      <a:pt x="260" y="361"/>
                    </a:cubicBezTo>
                    <a:cubicBezTo>
                      <a:pt x="260" y="357"/>
                      <a:pt x="260" y="360"/>
                      <a:pt x="259" y="360"/>
                    </a:cubicBezTo>
                    <a:cubicBezTo>
                      <a:pt x="258" y="361"/>
                      <a:pt x="258" y="361"/>
                      <a:pt x="258" y="361"/>
                    </a:cubicBezTo>
                    <a:cubicBezTo>
                      <a:pt x="262" y="361"/>
                      <a:pt x="254" y="365"/>
                      <a:pt x="255" y="365"/>
                    </a:cubicBezTo>
                    <a:cubicBezTo>
                      <a:pt x="263" y="362"/>
                      <a:pt x="263" y="362"/>
                      <a:pt x="263" y="362"/>
                    </a:cubicBezTo>
                    <a:cubicBezTo>
                      <a:pt x="266" y="364"/>
                      <a:pt x="266" y="364"/>
                      <a:pt x="266" y="364"/>
                    </a:cubicBezTo>
                    <a:cubicBezTo>
                      <a:pt x="259" y="368"/>
                      <a:pt x="259" y="363"/>
                      <a:pt x="257" y="368"/>
                    </a:cubicBezTo>
                    <a:cubicBezTo>
                      <a:pt x="253" y="366"/>
                      <a:pt x="253" y="366"/>
                      <a:pt x="253" y="366"/>
                    </a:cubicBezTo>
                    <a:cubicBezTo>
                      <a:pt x="248" y="371"/>
                      <a:pt x="248" y="371"/>
                      <a:pt x="248" y="371"/>
                    </a:cubicBezTo>
                    <a:cubicBezTo>
                      <a:pt x="242" y="381"/>
                      <a:pt x="240" y="377"/>
                      <a:pt x="240" y="375"/>
                    </a:cubicBezTo>
                    <a:cubicBezTo>
                      <a:pt x="240" y="374"/>
                      <a:pt x="240" y="374"/>
                      <a:pt x="240" y="374"/>
                    </a:cubicBezTo>
                    <a:cubicBezTo>
                      <a:pt x="234" y="375"/>
                      <a:pt x="234" y="375"/>
                      <a:pt x="234" y="375"/>
                    </a:cubicBezTo>
                    <a:cubicBezTo>
                      <a:pt x="230" y="372"/>
                      <a:pt x="230" y="372"/>
                      <a:pt x="230" y="372"/>
                    </a:cubicBezTo>
                    <a:cubicBezTo>
                      <a:pt x="234" y="366"/>
                      <a:pt x="234" y="366"/>
                      <a:pt x="234" y="366"/>
                    </a:cubicBezTo>
                    <a:cubicBezTo>
                      <a:pt x="234" y="366"/>
                      <a:pt x="234" y="365"/>
                      <a:pt x="233" y="366"/>
                    </a:cubicBezTo>
                    <a:cubicBezTo>
                      <a:pt x="227" y="370"/>
                      <a:pt x="227" y="370"/>
                      <a:pt x="227" y="370"/>
                    </a:cubicBezTo>
                    <a:cubicBezTo>
                      <a:pt x="217" y="376"/>
                      <a:pt x="217" y="376"/>
                      <a:pt x="217" y="376"/>
                    </a:cubicBezTo>
                    <a:cubicBezTo>
                      <a:pt x="214" y="376"/>
                      <a:pt x="214" y="376"/>
                      <a:pt x="214" y="376"/>
                    </a:cubicBezTo>
                    <a:cubicBezTo>
                      <a:pt x="218" y="374"/>
                      <a:pt x="218" y="374"/>
                      <a:pt x="218" y="374"/>
                    </a:cubicBezTo>
                    <a:cubicBezTo>
                      <a:pt x="214" y="372"/>
                      <a:pt x="214" y="372"/>
                      <a:pt x="214" y="372"/>
                    </a:cubicBezTo>
                    <a:cubicBezTo>
                      <a:pt x="215" y="367"/>
                      <a:pt x="215" y="367"/>
                      <a:pt x="215" y="367"/>
                    </a:cubicBezTo>
                    <a:cubicBezTo>
                      <a:pt x="218" y="367"/>
                      <a:pt x="218" y="367"/>
                      <a:pt x="218" y="367"/>
                    </a:cubicBezTo>
                    <a:cubicBezTo>
                      <a:pt x="218" y="366"/>
                      <a:pt x="218" y="366"/>
                      <a:pt x="218" y="366"/>
                    </a:cubicBezTo>
                    <a:cubicBezTo>
                      <a:pt x="217" y="363"/>
                      <a:pt x="217" y="361"/>
                      <a:pt x="216" y="361"/>
                    </a:cubicBezTo>
                    <a:cubicBezTo>
                      <a:pt x="218" y="359"/>
                      <a:pt x="218" y="359"/>
                      <a:pt x="218" y="359"/>
                    </a:cubicBezTo>
                    <a:cubicBezTo>
                      <a:pt x="221" y="359"/>
                      <a:pt x="221" y="359"/>
                      <a:pt x="221" y="359"/>
                    </a:cubicBezTo>
                    <a:cubicBezTo>
                      <a:pt x="227" y="353"/>
                      <a:pt x="227" y="353"/>
                      <a:pt x="227" y="353"/>
                    </a:cubicBezTo>
                    <a:cubicBezTo>
                      <a:pt x="226" y="353"/>
                      <a:pt x="226" y="353"/>
                      <a:pt x="226" y="353"/>
                    </a:cubicBezTo>
                    <a:cubicBezTo>
                      <a:pt x="223" y="353"/>
                      <a:pt x="225" y="357"/>
                      <a:pt x="222" y="356"/>
                    </a:cubicBezTo>
                    <a:cubicBezTo>
                      <a:pt x="219" y="355"/>
                      <a:pt x="219" y="355"/>
                      <a:pt x="219" y="355"/>
                    </a:cubicBezTo>
                    <a:cubicBezTo>
                      <a:pt x="219" y="353"/>
                      <a:pt x="219" y="353"/>
                      <a:pt x="219" y="353"/>
                    </a:cubicBezTo>
                    <a:cubicBezTo>
                      <a:pt x="221" y="353"/>
                      <a:pt x="221" y="353"/>
                      <a:pt x="221" y="353"/>
                    </a:cubicBezTo>
                    <a:cubicBezTo>
                      <a:pt x="221" y="350"/>
                      <a:pt x="221" y="350"/>
                      <a:pt x="221" y="350"/>
                    </a:cubicBezTo>
                    <a:cubicBezTo>
                      <a:pt x="215" y="352"/>
                      <a:pt x="215" y="352"/>
                      <a:pt x="215" y="352"/>
                    </a:cubicBezTo>
                    <a:cubicBezTo>
                      <a:pt x="217" y="358"/>
                      <a:pt x="217" y="358"/>
                      <a:pt x="217" y="358"/>
                    </a:cubicBezTo>
                    <a:cubicBezTo>
                      <a:pt x="218" y="363"/>
                      <a:pt x="209" y="360"/>
                      <a:pt x="209" y="366"/>
                    </a:cubicBezTo>
                    <a:cubicBezTo>
                      <a:pt x="206" y="363"/>
                      <a:pt x="206" y="363"/>
                      <a:pt x="206" y="363"/>
                    </a:cubicBezTo>
                    <a:cubicBezTo>
                      <a:pt x="198" y="369"/>
                      <a:pt x="202" y="373"/>
                      <a:pt x="195" y="371"/>
                    </a:cubicBezTo>
                    <a:cubicBezTo>
                      <a:pt x="195" y="373"/>
                      <a:pt x="195" y="373"/>
                      <a:pt x="195" y="373"/>
                    </a:cubicBezTo>
                    <a:cubicBezTo>
                      <a:pt x="200" y="374"/>
                      <a:pt x="200" y="374"/>
                      <a:pt x="200" y="374"/>
                    </a:cubicBezTo>
                    <a:cubicBezTo>
                      <a:pt x="199" y="378"/>
                      <a:pt x="199" y="378"/>
                      <a:pt x="199" y="378"/>
                    </a:cubicBezTo>
                    <a:cubicBezTo>
                      <a:pt x="200" y="380"/>
                      <a:pt x="193" y="377"/>
                      <a:pt x="195" y="381"/>
                    </a:cubicBezTo>
                    <a:cubicBezTo>
                      <a:pt x="192" y="380"/>
                      <a:pt x="192" y="380"/>
                      <a:pt x="192" y="380"/>
                    </a:cubicBezTo>
                    <a:cubicBezTo>
                      <a:pt x="186" y="381"/>
                      <a:pt x="186" y="381"/>
                      <a:pt x="186" y="381"/>
                    </a:cubicBezTo>
                    <a:cubicBezTo>
                      <a:pt x="183" y="385"/>
                      <a:pt x="183" y="385"/>
                      <a:pt x="183" y="385"/>
                    </a:cubicBezTo>
                    <a:cubicBezTo>
                      <a:pt x="178" y="381"/>
                      <a:pt x="178" y="381"/>
                      <a:pt x="178" y="381"/>
                    </a:cubicBezTo>
                    <a:cubicBezTo>
                      <a:pt x="174" y="384"/>
                      <a:pt x="174" y="384"/>
                      <a:pt x="174" y="384"/>
                    </a:cubicBezTo>
                    <a:cubicBezTo>
                      <a:pt x="172" y="381"/>
                      <a:pt x="172" y="381"/>
                      <a:pt x="172" y="381"/>
                    </a:cubicBezTo>
                    <a:cubicBezTo>
                      <a:pt x="165" y="381"/>
                      <a:pt x="165" y="381"/>
                      <a:pt x="165" y="381"/>
                    </a:cubicBezTo>
                    <a:cubicBezTo>
                      <a:pt x="173" y="383"/>
                      <a:pt x="173" y="383"/>
                      <a:pt x="173" y="383"/>
                    </a:cubicBezTo>
                    <a:cubicBezTo>
                      <a:pt x="168" y="387"/>
                      <a:pt x="168" y="387"/>
                      <a:pt x="168" y="387"/>
                    </a:cubicBezTo>
                    <a:cubicBezTo>
                      <a:pt x="167" y="390"/>
                      <a:pt x="167" y="390"/>
                      <a:pt x="167" y="390"/>
                    </a:cubicBezTo>
                    <a:cubicBezTo>
                      <a:pt x="143" y="390"/>
                      <a:pt x="168" y="392"/>
                      <a:pt x="158" y="394"/>
                    </a:cubicBezTo>
                    <a:cubicBezTo>
                      <a:pt x="160" y="394"/>
                      <a:pt x="160" y="394"/>
                      <a:pt x="160" y="394"/>
                    </a:cubicBezTo>
                    <a:cubicBezTo>
                      <a:pt x="165" y="393"/>
                      <a:pt x="165" y="393"/>
                      <a:pt x="165" y="393"/>
                    </a:cubicBezTo>
                    <a:cubicBezTo>
                      <a:pt x="176" y="395"/>
                      <a:pt x="176" y="395"/>
                      <a:pt x="176" y="395"/>
                    </a:cubicBezTo>
                    <a:cubicBezTo>
                      <a:pt x="178" y="399"/>
                      <a:pt x="178" y="399"/>
                      <a:pt x="178" y="399"/>
                    </a:cubicBezTo>
                    <a:cubicBezTo>
                      <a:pt x="193" y="394"/>
                      <a:pt x="179" y="399"/>
                      <a:pt x="185" y="401"/>
                    </a:cubicBezTo>
                    <a:cubicBezTo>
                      <a:pt x="185" y="399"/>
                      <a:pt x="185" y="399"/>
                      <a:pt x="185" y="399"/>
                    </a:cubicBezTo>
                    <a:cubicBezTo>
                      <a:pt x="191" y="403"/>
                      <a:pt x="191" y="403"/>
                      <a:pt x="191" y="403"/>
                    </a:cubicBezTo>
                    <a:cubicBezTo>
                      <a:pt x="192" y="401"/>
                      <a:pt x="192" y="401"/>
                      <a:pt x="192" y="401"/>
                    </a:cubicBezTo>
                    <a:cubicBezTo>
                      <a:pt x="199" y="404"/>
                      <a:pt x="199" y="404"/>
                      <a:pt x="199" y="404"/>
                    </a:cubicBezTo>
                    <a:cubicBezTo>
                      <a:pt x="197" y="402"/>
                      <a:pt x="197" y="402"/>
                      <a:pt x="197" y="402"/>
                    </a:cubicBezTo>
                    <a:cubicBezTo>
                      <a:pt x="203" y="401"/>
                      <a:pt x="203" y="401"/>
                      <a:pt x="203" y="401"/>
                    </a:cubicBezTo>
                    <a:cubicBezTo>
                      <a:pt x="204" y="397"/>
                      <a:pt x="204" y="397"/>
                      <a:pt x="204" y="397"/>
                    </a:cubicBezTo>
                    <a:cubicBezTo>
                      <a:pt x="207" y="397"/>
                      <a:pt x="207" y="397"/>
                      <a:pt x="207" y="397"/>
                    </a:cubicBezTo>
                    <a:cubicBezTo>
                      <a:pt x="211" y="400"/>
                      <a:pt x="211" y="400"/>
                      <a:pt x="211" y="400"/>
                    </a:cubicBezTo>
                    <a:cubicBezTo>
                      <a:pt x="222" y="394"/>
                      <a:pt x="215" y="398"/>
                      <a:pt x="214" y="399"/>
                    </a:cubicBezTo>
                    <a:cubicBezTo>
                      <a:pt x="219" y="400"/>
                      <a:pt x="219" y="400"/>
                      <a:pt x="219" y="400"/>
                    </a:cubicBezTo>
                    <a:cubicBezTo>
                      <a:pt x="211" y="406"/>
                      <a:pt x="211" y="406"/>
                      <a:pt x="211" y="406"/>
                    </a:cubicBezTo>
                    <a:cubicBezTo>
                      <a:pt x="212" y="406"/>
                      <a:pt x="212" y="406"/>
                      <a:pt x="213" y="406"/>
                    </a:cubicBezTo>
                    <a:cubicBezTo>
                      <a:pt x="212" y="406"/>
                      <a:pt x="212" y="406"/>
                      <a:pt x="212" y="406"/>
                    </a:cubicBezTo>
                    <a:cubicBezTo>
                      <a:pt x="221" y="405"/>
                      <a:pt x="221" y="405"/>
                      <a:pt x="221" y="405"/>
                    </a:cubicBezTo>
                    <a:cubicBezTo>
                      <a:pt x="222" y="403"/>
                      <a:pt x="222" y="403"/>
                      <a:pt x="222" y="403"/>
                    </a:cubicBezTo>
                    <a:cubicBezTo>
                      <a:pt x="226" y="403"/>
                      <a:pt x="226" y="403"/>
                      <a:pt x="226" y="403"/>
                    </a:cubicBezTo>
                    <a:cubicBezTo>
                      <a:pt x="226" y="401"/>
                      <a:pt x="226" y="401"/>
                      <a:pt x="226" y="401"/>
                    </a:cubicBezTo>
                    <a:cubicBezTo>
                      <a:pt x="233" y="401"/>
                      <a:pt x="233" y="401"/>
                      <a:pt x="233" y="401"/>
                    </a:cubicBezTo>
                    <a:cubicBezTo>
                      <a:pt x="234" y="404"/>
                      <a:pt x="234" y="404"/>
                      <a:pt x="234" y="404"/>
                    </a:cubicBezTo>
                    <a:cubicBezTo>
                      <a:pt x="235" y="408"/>
                      <a:pt x="235" y="408"/>
                      <a:pt x="235" y="408"/>
                    </a:cubicBezTo>
                    <a:cubicBezTo>
                      <a:pt x="230" y="408"/>
                      <a:pt x="230" y="408"/>
                      <a:pt x="230" y="408"/>
                    </a:cubicBezTo>
                    <a:cubicBezTo>
                      <a:pt x="230" y="411"/>
                      <a:pt x="230" y="411"/>
                      <a:pt x="230" y="411"/>
                    </a:cubicBezTo>
                    <a:cubicBezTo>
                      <a:pt x="221" y="411"/>
                      <a:pt x="221" y="411"/>
                      <a:pt x="221" y="411"/>
                    </a:cubicBezTo>
                    <a:cubicBezTo>
                      <a:pt x="214" y="408"/>
                      <a:pt x="214" y="408"/>
                      <a:pt x="214" y="408"/>
                    </a:cubicBezTo>
                    <a:cubicBezTo>
                      <a:pt x="203" y="413"/>
                      <a:pt x="203" y="413"/>
                      <a:pt x="203" y="413"/>
                    </a:cubicBezTo>
                    <a:cubicBezTo>
                      <a:pt x="202" y="417"/>
                      <a:pt x="202" y="418"/>
                      <a:pt x="202" y="419"/>
                    </a:cubicBezTo>
                    <a:cubicBezTo>
                      <a:pt x="200" y="420"/>
                      <a:pt x="200" y="420"/>
                      <a:pt x="200" y="420"/>
                    </a:cubicBezTo>
                    <a:cubicBezTo>
                      <a:pt x="197" y="419"/>
                      <a:pt x="197" y="419"/>
                      <a:pt x="197" y="419"/>
                    </a:cubicBezTo>
                    <a:cubicBezTo>
                      <a:pt x="190" y="424"/>
                      <a:pt x="190" y="424"/>
                      <a:pt x="190" y="424"/>
                    </a:cubicBezTo>
                    <a:cubicBezTo>
                      <a:pt x="182" y="427"/>
                      <a:pt x="182" y="427"/>
                      <a:pt x="182" y="427"/>
                    </a:cubicBezTo>
                    <a:cubicBezTo>
                      <a:pt x="190" y="428"/>
                      <a:pt x="190" y="428"/>
                      <a:pt x="190" y="428"/>
                    </a:cubicBezTo>
                    <a:cubicBezTo>
                      <a:pt x="188" y="430"/>
                      <a:pt x="188" y="430"/>
                      <a:pt x="188" y="430"/>
                    </a:cubicBezTo>
                    <a:cubicBezTo>
                      <a:pt x="181" y="433"/>
                      <a:pt x="181" y="433"/>
                      <a:pt x="181" y="433"/>
                    </a:cubicBezTo>
                    <a:cubicBezTo>
                      <a:pt x="185" y="435"/>
                      <a:pt x="185" y="435"/>
                      <a:pt x="185" y="435"/>
                    </a:cubicBezTo>
                    <a:cubicBezTo>
                      <a:pt x="178" y="439"/>
                      <a:pt x="178" y="439"/>
                      <a:pt x="178" y="439"/>
                    </a:cubicBezTo>
                    <a:cubicBezTo>
                      <a:pt x="179" y="439"/>
                      <a:pt x="184" y="439"/>
                      <a:pt x="186" y="435"/>
                    </a:cubicBezTo>
                    <a:cubicBezTo>
                      <a:pt x="188" y="438"/>
                      <a:pt x="188" y="438"/>
                      <a:pt x="188" y="438"/>
                    </a:cubicBezTo>
                    <a:cubicBezTo>
                      <a:pt x="186" y="440"/>
                      <a:pt x="186" y="440"/>
                      <a:pt x="186" y="440"/>
                    </a:cubicBezTo>
                    <a:cubicBezTo>
                      <a:pt x="179" y="443"/>
                      <a:pt x="179" y="443"/>
                      <a:pt x="179" y="443"/>
                    </a:cubicBezTo>
                    <a:cubicBezTo>
                      <a:pt x="178" y="446"/>
                      <a:pt x="178" y="446"/>
                      <a:pt x="178" y="446"/>
                    </a:cubicBezTo>
                    <a:cubicBezTo>
                      <a:pt x="187" y="448"/>
                      <a:pt x="187" y="448"/>
                      <a:pt x="187" y="448"/>
                    </a:cubicBezTo>
                    <a:cubicBezTo>
                      <a:pt x="190" y="440"/>
                      <a:pt x="190" y="440"/>
                      <a:pt x="190" y="440"/>
                    </a:cubicBezTo>
                    <a:cubicBezTo>
                      <a:pt x="188" y="437"/>
                      <a:pt x="188" y="437"/>
                      <a:pt x="188" y="437"/>
                    </a:cubicBezTo>
                    <a:cubicBezTo>
                      <a:pt x="194" y="436"/>
                      <a:pt x="194" y="436"/>
                      <a:pt x="194" y="436"/>
                    </a:cubicBezTo>
                    <a:cubicBezTo>
                      <a:pt x="183" y="458"/>
                      <a:pt x="192" y="440"/>
                      <a:pt x="193" y="443"/>
                    </a:cubicBezTo>
                    <a:cubicBezTo>
                      <a:pt x="190" y="447"/>
                      <a:pt x="190" y="447"/>
                      <a:pt x="190" y="447"/>
                    </a:cubicBezTo>
                    <a:cubicBezTo>
                      <a:pt x="197" y="448"/>
                      <a:pt x="197" y="448"/>
                      <a:pt x="197" y="448"/>
                    </a:cubicBezTo>
                    <a:cubicBezTo>
                      <a:pt x="196" y="444"/>
                      <a:pt x="196" y="444"/>
                      <a:pt x="196" y="444"/>
                    </a:cubicBezTo>
                    <a:cubicBezTo>
                      <a:pt x="199" y="444"/>
                      <a:pt x="199" y="444"/>
                      <a:pt x="199" y="444"/>
                    </a:cubicBezTo>
                    <a:cubicBezTo>
                      <a:pt x="210" y="449"/>
                      <a:pt x="210" y="449"/>
                      <a:pt x="210" y="449"/>
                    </a:cubicBezTo>
                    <a:cubicBezTo>
                      <a:pt x="210" y="453"/>
                      <a:pt x="210" y="453"/>
                      <a:pt x="210" y="453"/>
                    </a:cubicBezTo>
                    <a:cubicBezTo>
                      <a:pt x="214" y="456"/>
                      <a:pt x="214" y="456"/>
                      <a:pt x="214" y="456"/>
                    </a:cubicBezTo>
                    <a:cubicBezTo>
                      <a:pt x="214" y="458"/>
                      <a:pt x="214" y="458"/>
                      <a:pt x="214" y="458"/>
                    </a:cubicBezTo>
                    <a:cubicBezTo>
                      <a:pt x="217" y="456"/>
                      <a:pt x="217" y="456"/>
                      <a:pt x="217" y="456"/>
                    </a:cubicBezTo>
                    <a:cubicBezTo>
                      <a:pt x="226" y="452"/>
                      <a:pt x="226" y="452"/>
                      <a:pt x="226" y="452"/>
                    </a:cubicBezTo>
                    <a:cubicBezTo>
                      <a:pt x="230" y="449"/>
                      <a:pt x="230" y="449"/>
                      <a:pt x="230" y="449"/>
                    </a:cubicBezTo>
                    <a:cubicBezTo>
                      <a:pt x="230" y="449"/>
                      <a:pt x="230" y="450"/>
                      <a:pt x="230" y="450"/>
                    </a:cubicBezTo>
                    <a:cubicBezTo>
                      <a:pt x="235" y="448"/>
                      <a:pt x="241" y="446"/>
                      <a:pt x="242" y="445"/>
                    </a:cubicBezTo>
                    <a:cubicBezTo>
                      <a:pt x="245" y="447"/>
                      <a:pt x="247" y="448"/>
                      <a:pt x="248" y="449"/>
                    </a:cubicBezTo>
                    <a:cubicBezTo>
                      <a:pt x="249" y="448"/>
                      <a:pt x="249" y="448"/>
                      <a:pt x="249" y="448"/>
                    </a:cubicBezTo>
                    <a:cubicBezTo>
                      <a:pt x="249" y="449"/>
                      <a:pt x="249" y="449"/>
                      <a:pt x="249" y="449"/>
                    </a:cubicBezTo>
                    <a:cubicBezTo>
                      <a:pt x="249" y="449"/>
                      <a:pt x="250" y="449"/>
                      <a:pt x="250" y="449"/>
                    </a:cubicBezTo>
                    <a:cubicBezTo>
                      <a:pt x="246" y="452"/>
                      <a:pt x="246" y="451"/>
                      <a:pt x="248" y="449"/>
                    </a:cubicBezTo>
                    <a:cubicBezTo>
                      <a:pt x="245" y="449"/>
                      <a:pt x="245" y="449"/>
                      <a:pt x="245" y="449"/>
                    </a:cubicBezTo>
                    <a:cubicBezTo>
                      <a:pt x="236" y="456"/>
                      <a:pt x="236" y="456"/>
                      <a:pt x="236" y="456"/>
                    </a:cubicBezTo>
                    <a:cubicBezTo>
                      <a:pt x="240" y="457"/>
                      <a:pt x="240" y="457"/>
                      <a:pt x="240" y="457"/>
                    </a:cubicBezTo>
                    <a:cubicBezTo>
                      <a:pt x="238" y="458"/>
                      <a:pt x="238" y="458"/>
                      <a:pt x="238" y="458"/>
                    </a:cubicBezTo>
                    <a:cubicBezTo>
                      <a:pt x="232" y="460"/>
                      <a:pt x="232" y="460"/>
                      <a:pt x="232" y="460"/>
                    </a:cubicBezTo>
                    <a:cubicBezTo>
                      <a:pt x="226" y="465"/>
                      <a:pt x="226" y="465"/>
                      <a:pt x="226" y="465"/>
                    </a:cubicBezTo>
                    <a:cubicBezTo>
                      <a:pt x="217" y="466"/>
                      <a:pt x="217" y="466"/>
                      <a:pt x="217" y="466"/>
                    </a:cubicBezTo>
                    <a:cubicBezTo>
                      <a:pt x="210" y="471"/>
                      <a:pt x="210" y="471"/>
                      <a:pt x="210" y="471"/>
                    </a:cubicBezTo>
                    <a:cubicBezTo>
                      <a:pt x="211" y="471"/>
                      <a:pt x="211" y="471"/>
                      <a:pt x="211" y="471"/>
                    </a:cubicBezTo>
                    <a:cubicBezTo>
                      <a:pt x="213" y="472"/>
                      <a:pt x="213" y="472"/>
                      <a:pt x="213" y="472"/>
                    </a:cubicBezTo>
                    <a:cubicBezTo>
                      <a:pt x="216" y="469"/>
                      <a:pt x="216" y="469"/>
                      <a:pt x="216" y="469"/>
                    </a:cubicBezTo>
                    <a:cubicBezTo>
                      <a:pt x="224" y="467"/>
                      <a:pt x="224" y="467"/>
                      <a:pt x="224" y="467"/>
                    </a:cubicBezTo>
                    <a:cubicBezTo>
                      <a:pt x="223" y="468"/>
                      <a:pt x="223" y="469"/>
                      <a:pt x="223" y="469"/>
                    </a:cubicBezTo>
                    <a:cubicBezTo>
                      <a:pt x="225" y="469"/>
                      <a:pt x="225" y="469"/>
                      <a:pt x="225" y="469"/>
                    </a:cubicBezTo>
                    <a:cubicBezTo>
                      <a:pt x="225" y="470"/>
                      <a:pt x="225" y="470"/>
                      <a:pt x="225" y="470"/>
                    </a:cubicBezTo>
                    <a:cubicBezTo>
                      <a:pt x="219" y="478"/>
                      <a:pt x="219" y="478"/>
                      <a:pt x="219" y="478"/>
                    </a:cubicBezTo>
                    <a:cubicBezTo>
                      <a:pt x="216" y="478"/>
                      <a:pt x="216" y="478"/>
                      <a:pt x="216" y="478"/>
                    </a:cubicBezTo>
                    <a:cubicBezTo>
                      <a:pt x="200" y="486"/>
                      <a:pt x="213" y="479"/>
                      <a:pt x="211" y="480"/>
                    </a:cubicBezTo>
                    <a:cubicBezTo>
                      <a:pt x="202" y="483"/>
                      <a:pt x="202" y="483"/>
                      <a:pt x="202" y="483"/>
                    </a:cubicBezTo>
                    <a:cubicBezTo>
                      <a:pt x="204" y="488"/>
                      <a:pt x="204" y="488"/>
                      <a:pt x="204" y="488"/>
                    </a:cubicBezTo>
                    <a:cubicBezTo>
                      <a:pt x="195" y="489"/>
                      <a:pt x="195" y="488"/>
                      <a:pt x="196" y="487"/>
                    </a:cubicBezTo>
                    <a:cubicBezTo>
                      <a:pt x="195" y="488"/>
                      <a:pt x="195" y="488"/>
                      <a:pt x="195" y="488"/>
                    </a:cubicBezTo>
                    <a:cubicBezTo>
                      <a:pt x="195" y="487"/>
                      <a:pt x="195" y="487"/>
                      <a:pt x="195" y="487"/>
                    </a:cubicBezTo>
                    <a:cubicBezTo>
                      <a:pt x="190" y="493"/>
                      <a:pt x="190" y="493"/>
                      <a:pt x="190" y="493"/>
                    </a:cubicBezTo>
                    <a:cubicBezTo>
                      <a:pt x="191" y="494"/>
                      <a:pt x="191" y="494"/>
                      <a:pt x="191" y="494"/>
                    </a:cubicBezTo>
                    <a:cubicBezTo>
                      <a:pt x="187" y="497"/>
                      <a:pt x="187" y="497"/>
                      <a:pt x="187" y="497"/>
                    </a:cubicBezTo>
                    <a:cubicBezTo>
                      <a:pt x="194" y="495"/>
                      <a:pt x="194" y="495"/>
                      <a:pt x="194" y="495"/>
                    </a:cubicBezTo>
                    <a:cubicBezTo>
                      <a:pt x="201" y="496"/>
                      <a:pt x="201" y="496"/>
                      <a:pt x="201" y="496"/>
                    </a:cubicBezTo>
                    <a:cubicBezTo>
                      <a:pt x="195" y="499"/>
                      <a:pt x="195" y="499"/>
                      <a:pt x="195" y="499"/>
                    </a:cubicBezTo>
                    <a:cubicBezTo>
                      <a:pt x="193" y="498"/>
                      <a:pt x="193" y="498"/>
                      <a:pt x="193" y="498"/>
                    </a:cubicBezTo>
                    <a:cubicBezTo>
                      <a:pt x="192" y="499"/>
                      <a:pt x="191" y="499"/>
                      <a:pt x="190" y="500"/>
                    </a:cubicBezTo>
                    <a:cubicBezTo>
                      <a:pt x="187" y="494"/>
                      <a:pt x="180" y="499"/>
                      <a:pt x="176" y="501"/>
                    </a:cubicBezTo>
                    <a:cubicBezTo>
                      <a:pt x="174" y="499"/>
                      <a:pt x="174" y="499"/>
                      <a:pt x="174" y="499"/>
                    </a:cubicBezTo>
                    <a:cubicBezTo>
                      <a:pt x="170" y="504"/>
                      <a:pt x="170" y="504"/>
                      <a:pt x="170" y="504"/>
                    </a:cubicBezTo>
                    <a:cubicBezTo>
                      <a:pt x="165" y="507"/>
                      <a:pt x="165" y="507"/>
                      <a:pt x="165" y="507"/>
                    </a:cubicBezTo>
                    <a:cubicBezTo>
                      <a:pt x="157" y="501"/>
                      <a:pt x="160" y="510"/>
                      <a:pt x="157" y="509"/>
                    </a:cubicBezTo>
                    <a:cubicBezTo>
                      <a:pt x="157" y="513"/>
                      <a:pt x="157" y="513"/>
                      <a:pt x="157" y="513"/>
                    </a:cubicBezTo>
                    <a:cubicBezTo>
                      <a:pt x="154" y="514"/>
                      <a:pt x="153" y="514"/>
                      <a:pt x="153" y="513"/>
                    </a:cubicBezTo>
                    <a:cubicBezTo>
                      <a:pt x="153" y="513"/>
                      <a:pt x="153" y="513"/>
                      <a:pt x="153" y="513"/>
                    </a:cubicBezTo>
                    <a:cubicBezTo>
                      <a:pt x="149" y="514"/>
                      <a:pt x="149" y="514"/>
                      <a:pt x="149" y="514"/>
                    </a:cubicBezTo>
                    <a:cubicBezTo>
                      <a:pt x="142" y="517"/>
                      <a:pt x="138" y="519"/>
                      <a:pt x="135" y="521"/>
                    </a:cubicBezTo>
                    <a:cubicBezTo>
                      <a:pt x="135" y="521"/>
                      <a:pt x="135" y="521"/>
                      <a:pt x="134" y="521"/>
                    </a:cubicBezTo>
                    <a:cubicBezTo>
                      <a:pt x="128" y="525"/>
                      <a:pt x="128" y="525"/>
                      <a:pt x="128" y="525"/>
                    </a:cubicBezTo>
                    <a:cubicBezTo>
                      <a:pt x="120" y="529"/>
                      <a:pt x="120" y="529"/>
                      <a:pt x="120" y="529"/>
                    </a:cubicBezTo>
                    <a:cubicBezTo>
                      <a:pt x="121" y="530"/>
                      <a:pt x="121" y="530"/>
                      <a:pt x="121" y="530"/>
                    </a:cubicBezTo>
                    <a:cubicBezTo>
                      <a:pt x="115" y="534"/>
                      <a:pt x="115" y="534"/>
                      <a:pt x="115" y="534"/>
                    </a:cubicBezTo>
                    <a:cubicBezTo>
                      <a:pt x="130" y="531"/>
                      <a:pt x="117" y="533"/>
                      <a:pt x="120" y="535"/>
                    </a:cubicBezTo>
                    <a:cubicBezTo>
                      <a:pt x="117" y="538"/>
                      <a:pt x="117" y="538"/>
                      <a:pt x="117" y="538"/>
                    </a:cubicBezTo>
                    <a:cubicBezTo>
                      <a:pt x="122" y="538"/>
                      <a:pt x="122" y="538"/>
                      <a:pt x="122" y="538"/>
                    </a:cubicBezTo>
                    <a:cubicBezTo>
                      <a:pt x="123" y="533"/>
                      <a:pt x="123" y="533"/>
                      <a:pt x="123" y="533"/>
                    </a:cubicBezTo>
                    <a:cubicBezTo>
                      <a:pt x="125" y="531"/>
                      <a:pt x="125" y="531"/>
                      <a:pt x="125" y="531"/>
                    </a:cubicBezTo>
                    <a:cubicBezTo>
                      <a:pt x="129" y="533"/>
                      <a:pt x="129" y="533"/>
                      <a:pt x="129" y="533"/>
                    </a:cubicBezTo>
                    <a:cubicBezTo>
                      <a:pt x="129" y="528"/>
                      <a:pt x="129" y="528"/>
                      <a:pt x="129" y="528"/>
                    </a:cubicBezTo>
                    <a:cubicBezTo>
                      <a:pt x="135" y="527"/>
                      <a:pt x="137" y="528"/>
                      <a:pt x="136" y="529"/>
                    </a:cubicBezTo>
                    <a:cubicBezTo>
                      <a:pt x="137" y="529"/>
                      <a:pt x="137" y="529"/>
                      <a:pt x="137" y="529"/>
                    </a:cubicBezTo>
                    <a:cubicBezTo>
                      <a:pt x="142" y="526"/>
                      <a:pt x="142" y="526"/>
                      <a:pt x="142" y="526"/>
                    </a:cubicBezTo>
                    <a:cubicBezTo>
                      <a:pt x="149" y="529"/>
                      <a:pt x="149" y="529"/>
                      <a:pt x="149" y="529"/>
                    </a:cubicBezTo>
                    <a:cubicBezTo>
                      <a:pt x="152" y="524"/>
                      <a:pt x="152" y="524"/>
                      <a:pt x="152" y="524"/>
                    </a:cubicBezTo>
                    <a:cubicBezTo>
                      <a:pt x="155" y="524"/>
                      <a:pt x="155" y="524"/>
                      <a:pt x="155" y="524"/>
                    </a:cubicBezTo>
                    <a:cubicBezTo>
                      <a:pt x="163" y="531"/>
                      <a:pt x="163" y="531"/>
                      <a:pt x="163" y="531"/>
                    </a:cubicBezTo>
                    <a:cubicBezTo>
                      <a:pt x="173" y="531"/>
                      <a:pt x="173" y="531"/>
                      <a:pt x="173" y="531"/>
                    </a:cubicBezTo>
                    <a:cubicBezTo>
                      <a:pt x="178" y="535"/>
                      <a:pt x="173" y="536"/>
                      <a:pt x="172" y="535"/>
                    </a:cubicBezTo>
                    <a:cubicBezTo>
                      <a:pt x="163" y="538"/>
                      <a:pt x="163" y="538"/>
                      <a:pt x="163" y="538"/>
                    </a:cubicBezTo>
                    <a:cubicBezTo>
                      <a:pt x="164" y="537"/>
                      <a:pt x="164" y="536"/>
                      <a:pt x="164" y="536"/>
                    </a:cubicBezTo>
                    <a:cubicBezTo>
                      <a:pt x="164" y="536"/>
                      <a:pt x="163" y="535"/>
                      <a:pt x="163" y="535"/>
                    </a:cubicBezTo>
                    <a:cubicBezTo>
                      <a:pt x="156" y="533"/>
                      <a:pt x="156" y="533"/>
                      <a:pt x="156" y="533"/>
                    </a:cubicBezTo>
                    <a:cubicBezTo>
                      <a:pt x="158" y="531"/>
                      <a:pt x="158" y="531"/>
                      <a:pt x="158" y="531"/>
                    </a:cubicBezTo>
                    <a:cubicBezTo>
                      <a:pt x="155" y="531"/>
                      <a:pt x="153" y="532"/>
                      <a:pt x="153" y="532"/>
                    </a:cubicBezTo>
                    <a:cubicBezTo>
                      <a:pt x="149" y="532"/>
                      <a:pt x="149" y="532"/>
                      <a:pt x="149" y="532"/>
                    </a:cubicBezTo>
                    <a:cubicBezTo>
                      <a:pt x="140" y="535"/>
                      <a:pt x="140" y="535"/>
                      <a:pt x="140" y="535"/>
                    </a:cubicBezTo>
                    <a:cubicBezTo>
                      <a:pt x="133" y="538"/>
                      <a:pt x="133" y="538"/>
                      <a:pt x="133" y="538"/>
                    </a:cubicBezTo>
                    <a:cubicBezTo>
                      <a:pt x="119" y="541"/>
                      <a:pt x="119" y="541"/>
                      <a:pt x="119" y="541"/>
                    </a:cubicBezTo>
                    <a:cubicBezTo>
                      <a:pt x="117" y="544"/>
                      <a:pt x="117" y="544"/>
                      <a:pt x="117" y="544"/>
                    </a:cubicBezTo>
                    <a:cubicBezTo>
                      <a:pt x="110" y="545"/>
                      <a:pt x="110" y="545"/>
                      <a:pt x="110" y="545"/>
                    </a:cubicBezTo>
                    <a:cubicBezTo>
                      <a:pt x="114" y="542"/>
                      <a:pt x="114" y="542"/>
                      <a:pt x="114" y="542"/>
                    </a:cubicBezTo>
                    <a:cubicBezTo>
                      <a:pt x="111" y="543"/>
                      <a:pt x="111" y="543"/>
                      <a:pt x="111" y="543"/>
                    </a:cubicBezTo>
                    <a:cubicBezTo>
                      <a:pt x="110" y="541"/>
                      <a:pt x="110" y="541"/>
                      <a:pt x="110" y="541"/>
                    </a:cubicBezTo>
                    <a:cubicBezTo>
                      <a:pt x="111" y="540"/>
                      <a:pt x="111" y="540"/>
                      <a:pt x="111" y="540"/>
                    </a:cubicBezTo>
                    <a:cubicBezTo>
                      <a:pt x="108" y="536"/>
                      <a:pt x="102" y="540"/>
                      <a:pt x="96" y="540"/>
                    </a:cubicBezTo>
                    <a:cubicBezTo>
                      <a:pt x="95" y="545"/>
                      <a:pt x="95" y="545"/>
                      <a:pt x="95" y="545"/>
                    </a:cubicBezTo>
                    <a:cubicBezTo>
                      <a:pt x="101" y="546"/>
                      <a:pt x="101" y="546"/>
                      <a:pt x="101" y="546"/>
                    </a:cubicBezTo>
                    <a:cubicBezTo>
                      <a:pt x="103" y="542"/>
                      <a:pt x="103" y="542"/>
                      <a:pt x="103" y="542"/>
                    </a:cubicBezTo>
                    <a:cubicBezTo>
                      <a:pt x="107" y="545"/>
                      <a:pt x="107" y="545"/>
                      <a:pt x="107" y="545"/>
                    </a:cubicBezTo>
                    <a:cubicBezTo>
                      <a:pt x="107" y="546"/>
                      <a:pt x="107" y="546"/>
                      <a:pt x="107" y="546"/>
                    </a:cubicBezTo>
                    <a:cubicBezTo>
                      <a:pt x="107" y="551"/>
                      <a:pt x="107" y="551"/>
                      <a:pt x="107" y="551"/>
                    </a:cubicBezTo>
                    <a:cubicBezTo>
                      <a:pt x="103" y="553"/>
                      <a:pt x="103" y="553"/>
                      <a:pt x="103" y="553"/>
                    </a:cubicBezTo>
                    <a:cubicBezTo>
                      <a:pt x="101" y="551"/>
                      <a:pt x="101" y="551"/>
                      <a:pt x="101" y="551"/>
                    </a:cubicBezTo>
                    <a:cubicBezTo>
                      <a:pt x="101" y="555"/>
                      <a:pt x="101" y="555"/>
                      <a:pt x="101" y="555"/>
                    </a:cubicBezTo>
                    <a:cubicBezTo>
                      <a:pt x="100" y="555"/>
                      <a:pt x="100" y="555"/>
                      <a:pt x="100" y="555"/>
                    </a:cubicBezTo>
                    <a:cubicBezTo>
                      <a:pt x="91" y="553"/>
                      <a:pt x="91" y="553"/>
                      <a:pt x="91" y="553"/>
                    </a:cubicBezTo>
                    <a:cubicBezTo>
                      <a:pt x="83" y="551"/>
                      <a:pt x="83" y="551"/>
                      <a:pt x="83" y="551"/>
                    </a:cubicBezTo>
                    <a:cubicBezTo>
                      <a:pt x="82" y="553"/>
                      <a:pt x="82" y="553"/>
                      <a:pt x="82" y="553"/>
                    </a:cubicBezTo>
                    <a:cubicBezTo>
                      <a:pt x="83" y="553"/>
                      <a:pt x="84" y="553"/>
                      <a:pt x="84" y="553"/>
                    </a:cubicBezTo>
                    <a:cubicBezTo>
                      <a:pt x="84" y="553"/>
                      <a:pt x="84" y="553"/>
                      <a:pt x="84" y="553"/>
                    </a:cubicBezTo>
                    <a:cubicBezTo>
                      <a:pt x="84" y="553"/>
                      <a:pt x="84" y="553"/>
                      <a:pt x="84" y="553"/>
                    </a:cubicBezTo>
                    <a:cubicBezTo>
                      <a:pt x="85" y="553"/>
                      <a:pt x="85" y="553"/>
                      <a:pt x="84" y="553"/>
                    </a:cubicBezTo>
                    <a:cubicBezTo>
                      <a:pt x="92" y="559"/>
                      <a:pt x="92" y="559"/>
                      <a:pt x="92" y="559"/>
                    </a:cubicBezTo>
                    <a:cubicBezTo>
                      <a:pt x="99" y="561"/>
                      <a:pt x="99" y="561"/>
                      <a:pt x="99" y="561"/>
                    </a:cubicBezTo>
                    <a:cubicBezTo>
                      <a:pt x="98" y="567"/>
                      <a:pt x="95" y="562"/>
                      <a:pt x="94" y="565"/>
                    </a:cubicBezTo>
                    <a:cubicBezTo>
                      <a:pt x="89" y="562"/>
                      <a:pt x="89" y="562"/>
                      <a:pt x="89" y="562"/>
                    </a:cubicBezTo>
                    <a:cubicBezTo>
                      <a:pt x="87" y="563"/>
                      <a:pt x="87" y="563"/>
                      <a:pt x="87" y="563"/>
                    </a:cubicBezTo>
                    <a:cubicBezTo>
                      <a:pt x="84" y="558"/>
                      <a:pt x="84" y="558"/>
                      <a:pt x="84" y="558"/>
                    </a:cubicBezTo>
                    <a:cubicBezTo>
                      <a:pt x="81" y="561"/>
                      <a:pt x="81" y="561"/>
                      <a:pt x="81" y="561"/>
                    </a:cubicBezTo>
                    <a:cubicBezTo>
                      <a:pt x="84" y="564"/>
                      <a:pt x="84" y="564"/>
                      <a:pt x="84" y="564"/>
                    </a:cubicBezTo>
                    <a:cubicBezTo>
                      <a:pt x="82" y="567"/>
                      <a:pt x="82" y="567"/>
                      <a:pt x="82" y="567"/>
                    </a:cubicBezTo>
                    <a:cubicBezTo>
                      <a:pt x="77" y="563"/>
                      <a:pt x="77" y="563"/>
                      <a:pt x="77" y="563"/>
                    </a:cubicBezTo>
                    <a:cubicBezTo>
                      <a:pt x="75" y="564"/>
                      <a:pt x="75" y="564"/>
                      <a:pt x="75" y="564"/>
                    </a:cubicBezTo>
                    <a:cubicBezTo>
                      <a:pt x="71" y="560"/>
                      <a:pt x="71" y="560"/>
                      <a:pt x="71" y="560"/>
                    </a:cubicBezTo>
                    <a:cubicBezTo>
                      <a:pt x="57" y="553"/>
                      <a:pt x="70" y="560"/>
                      <a:pt x="63" y="560"/>
                    </a:cubicBezTo>
                    <a:cubicBezTo>
                      <a:pt x="66" y="562"/>
                      <a:pt x="66" y="562"/>
                      <a:pt x="66" y="562"/>
                    </a:cubicBezTo>
                    <a:cubicBezTo>
                      <a:pt x="56" y="565"/>
                      <a:pt x="56" y="565"/>
                      <a:pt x="56" y="565"/>
                    </a:cubicBezTo>
                    <a:cubicBezTo>
                      <a:pt x="56" y="569"/>
                      <a:pt x="56" y="569"/>
                      <a:pt x="56" y="569"/>
                    </a:cubicBezTo>
                    <a:cubicBezTo>
                      <a:pt x="56" y="569"/>
                      <a:pt x="56" y="569"/>
                      <a:pt x="56" y="569"/>
                    </a:cubicBezTo>
                    <a:cubicBezTo>
                      <a:pt x="51" y="566"/>
                      <a:pt x="51" y="566"/>
                      <a:pt x="51" y="566"/>
                    </a:cubicBezTo>
                    <a:cubicBezTo>
                      <a:pt x="44" y="571"/>
                      <a:pt x="44" y="571"/>
                      <a:pt x="44" y="571"/>
                    </a:cubicBezTo>
                    <a:cubicBezTo>
                      <a:pt x="44" y="572"/>
                      <a:pt x="44" y="572"/>
                      <a:pt x="44" y="572"/>
                    </a:cubicBezTo>
                    <a:cubicBezTo>
                      <a:pt x="41" y="574"/>
                      <a:pt x="41" y="574"/>
                      <a:pt x="41" y="574"/>
                    </a:cubicBezTo>
                    <a:cubicBezTo>
                      <a:pt x="29" y="578"/>
                      <a:pt x="29" y="578"/>
                      <a:pt x="29" y="578"/>
                    </a:cubicBezTo>
                    <a:cubicBezTo>
                      <a:pt x="25" y="581"/>
                      <a:pt x="29" y="580"/>
                      <a:pt x="29" y="581"/>
                    </a:cubicBezTo>
                    <a:cubicBezTo>
                      <a:pt x="21" y="589"/>
                      <a:pt x="21" y="589"/>
                      <a:pt x="21" y="589"/>
                    </a:cubicBezTo>
                    <a:cubicBezTo>
                      <a:pt x="19" y="588"/>
                      <a:pt x="19" y="588"/>
                      <a:pt x="19" y="588"/>
                    </a:cubicBezTo>
                    <a:cubicBezTo>
                      <a:pt x="18" y="580"/>
                      <a:pt x="18" y="580"/>
                      <a:pt x="18" y="580"/>
                    </a:cubicBezTo>
                    <a:cubicBezTo>
                      <a:pt x="14" y="572"/>
                      <a:pt x="14" y="572"/>
                      <a:pt x="14" y="572"/>
                    </a:cubicBezTo>
                    <a:cubicBezTo>
                      <a:pt x="16" y="566"/>
                      <a:pt x="16" y="566"/>
                      <a:pt x="16" y="566"/>
                    </a:cubicBezTo>
                    <a:cubicBezTo>
                      <a:pt x="13" y="565"/>
                      <a:pt x="13" y="565"/>
                      <a:pt x="13" y="565"/>
                    </a:cubicBezTo>
                    <a:cubicBezTo>
                      <a:pt x="13" y="568"/>
                      <a:pt x="13" y="568"/>
                      <a:pt x="13" y="568"/>
                    </a:cubicBezTo>
                    <a:cubicBezTo>
                      <a:pt x="12" y="570"/>
                      <a:pt x="12" y="570"/>
                      <a:pt x="12" y="570"/>
                    </a:cubicBezTo>
                    <a:cubicBezTo>
                      <a:pt x="9" y="571"/>
                      <a:pt x="9" y="571"/>
                      <a:pt x="9" y="571"/>
                    </a:cubicBezTo>
                    <a:cubicBezTo>
                      <a:pt x="7" y="568"/>
                      <a:pt x="7" y="568"/>
                      <a:pt x="7" y="568"/>
                    </a:cubicBezTo>
                    <a:cubicBezTo>
                      <a:pt x="5" y="569"/>
                      <a:pt x="5" y="569"/>
                      <a:pt x="5" y="569"/>
                    </a:cubicBezTo>
                    <a:cubicBezTo>
                      <a:pt x="5" y="579"/>
                      <a:pt x="5" y="579"/>
                      <a:pt x="5" y="579"/>
                    </a:cubicBezTo>
                    <a:cubicBezTo>
                      <a:pt x="18" y="588"/>
                      <a:pt x="18" y="588"/>
                      <a:pt x="18" y="588"/>
                    </a:cubicBezTo>
                    <a:cubicBezTo>
                      <a:pt x="16" y="592"/>
                      <a:pt x="16" y="592"/>
                      <a:pt x="16" y="592"/>
                    </a:cubicBezTo>
                    <a:cubicBezTo>
                      <a:pt x="10" y="593"/>
                      <a:pt x="10" y="593"/>
                      <a:pt x="10" y="593"/>
                    </a:cubicBezTo>
                    <a:cubicBezTo>
                      <a:pt x="7" y="590"/>
                      <a:pt x="7" y="590"/>
                      <a:pt x="7" y="590"/>
                    </a:cubicBezTo>
                    <a:cubicBezTo>
                      <a:pt x="9" y="588"/>
                      <a:pt x="9" y="588"/>
                      <a:pt x="9" y="588"/>
                    </a:cubicBezTo>
                    <a:cubicBezTo>
                      <a:pt x="7" y="588"/>
                      <a:pt x="7" y="588"/>
                      <a:pt x="7" y="588"/>
                    </a:cubicBezTo>
                    <a:cubicBezTo>
                      <a:pt x="6" y="596"/>
                      <a:pt x="6" y="596"/>
                      <a:pt x="6" y="596"/>
                    </a:cubicBezTo>
                    <a:cubicBezTo>
                      <a:pt x="15" y="600"/>
                      <a:pt x="15" y="600"/>
                      <a:pt x="15" y="600"/>
                    </a:cubicBezTo>
                    <a:cubicBezTo>
                      <a:pt x="12" y="607"/>
                      <a:pt x="12" y="607"/>
                      <a:pt x="12" y="607"/>
                    </a:cubicBezTo>
                    <a:cubicBezTo>
                      <a:pt x="14" y="606"/>
                      <a:pt x="14" y="606"/>
                      <a:pt x="14" y="606"/>
                    </a:cubicBezTo>
                    <a:cubicBezTo>
                      <a:pt x="15" y="603"/>
                      <a:pt x="15" y="603"/>
                      <a:pt x="15" y="603"/>
                    </a:cubicBezTo>
                    <a:cubicBezTo>
                      <a:pt x="21" y="598"/>
                      <a:pt x="21" y="598"/>
                      <a:pt x="21" y="598"/>
                    </a:cubicBezTo>
                    <a:cubicBezTo>
                      <a:pt x="31" y="605"/>
                      <a:pt x="31" y="605"/>
                      <a:pt x="31" y="605"/>
                    </a:cubicBezTo>
                    <a:cubicBezTo>
                      <a:pt x="37" y="600"/>
                      <a:pt x="37" y="606"/>
                      <a:pt x="38" y="607"/>
                    </a:cubicBezTo>
                    <a:cubicBezTo>
                      <a:pt x="34" y="608"/>
                      <a:pt x="34" y="608"/>
                      <a:pt x="34" y="608"/>
                    </a:cubicBezTo>
                    <a:cubicBezTo>
                      <a:pt x="37" y="612"/>
                      <a:pt x="40" y="610"/>
                      <a:pt x="39" y="613"/>
                    </a:cubicBezTo>
                    <a:cubicBezTo>
                      <a:pt x="43" y="613"/>
                      <a:pt x="43" y="613"/>
                      <a:pt x="43" y="613"/>
                    </a:cubicBezTo>
                    <a:cubicBezTo>
                      <a:pt x="44" y="614"/>
                      <a:pt x="44" y="614"/>
                      <a:pt x="44" y="614"/>
                    </a:cubicBezTo>
                    <a:cubicBezTo>
                      <a:pt x="42" y="616"/>
                      <a:pt x="42" y="616"/>
                      <a:pt x="42" y="616"/>
                    </a:cubicBezTo>
                    <a:cubicBezTo>
                      <a:pt x="44" y="616"/>
                      <a:pt x="44" y="616"/>
                      <a:pt x="44" y="616"/>
                    </a:cubicBezTo>
                    <a:cubicBezTo>
                      <a:pt x="58" y="619"/>
                      <a:pt x="46" y="617"/>
                      <a:pt x="48" y="619"/>
                    </a:cubicBezTo>
                    <a:cubicBezTo>
                      <a:pt x="52" y="618"/>
                      <a:pt x="52" y="618"/>
                      <a:pt x="52" y="618"/>
                    </a:cubicBezTo>
                    <a:cubicBezTo>
                      <a:pt x="51" y="626"/>
                      <a:pt x="51" y="626"/>
                      <a:pt x="51" y="626"/>
                    </a:cubicBezTo>
                    <a:cubicBezTo>
                      <a:pt x="56" y="624"/>
                      <a:pt x="56" y="624"/>
                      <a:pt x="56" y="624"/>
                    </a:cubicBezTo>
                    <a:cubicBezTo>
                      <a:pt x="58" y="626"/>
                      <a:pt x="58" y="626"/>
                      <a:pt x="58" y="626"/>
                    </a:cubicBezTo>
                    <a:cubicBezTo>
                      <a:pt x="56" y="629"/>
                      <a:pt x="56" y="629"/>
                      <a:pt x="56" y="629"/>
                    </a:cubicBezTo>
                    <a:cubicBezTo>
                      <a:pt x="59" y="633"/>
                      <a:pt x="59" y="633"/>
                      <a:pt x="59" y="633"/>
                    </a:cubicBezTo>
                    <a:cubicBezTo>
                      <a:pt x="57" y="635"/>
                      <a:pt x="57" y="635"/>
                      <a:pt x="57" y="635"/>
                    </a:cubicBezTo>
                    <a:cubicBezTo>
                      <a:pt x="57" y="635"/>
                      <a:pt x="57" y="635"/>
                      <a:pt x="57" y="635"/>
                    </a:cubicBezTo>
                    <a:cubicBezTo>
                      <a:pt x="52" y="636"/>
                      <a:pt x="52" y="636"/>
                      <a:pt x="52" y="636"/>
                    </a:cubicBezTo>
                    <a:cubicBezTo>
                      <a:pt x="52" y="639"/>
                      <a:pt x="52" y="639"/>
                      <a:pt x="52" y="639"/>
                    </a:cubicBezTo>
                    <a:cubicBezTo>
                      <a:pt x="58" y="640"/>
                      <a:pt x="58" y="640"/>
                      <a:pt x="58" y="640"/>
                    </a:cubicBezTo>
                    <a:cubicBezTo>
                      <a:pt x="58" y="640"/>
                      <a:pt x="58" y="641"/>
                      <a:pt x="58" y="641"/>
                    </a:cubicBezTo>
                    <a:cubicBezTo>
                      <a:pt x="59" y="642"/>
                      <a:pt x="60" y="643"/>
                      <a:pt x="61" y="639"/>
                    </a:cubicBezTo>
                    <a:cubicBezTo>
                      <a:pt x="64" y="643"/>
                      <a:pt x="64" y="643"/>
                      <a:pt x="64" y="643"/>
                    </a:cubicBezTo>
                    <a:cubicBezTo>
                      <a:pt x="70" y="639"/>
                      <a:pt x="70" y="639"/>
                      <a:pt x="70" y="639"/>
                    </a:cubicBezTo>
                    <a:cubicBezTo>
                      <a:pt x="68" y="637"/>
                      <a:pt x="68" y="637"/>
                      <a:pt x="68" y="637"/>
                    </a:cubicBezTo>
                    <a:cubicBezTo>
                      <a:pt x="73" y="634"/>
                      <a:pt x="73" y="634"/>
                      <a:pt x="73" y="634"/>
                    </a:cubicBezTo>
                    <a:cubicBezTo>
                      <a:pt x="74" y="635"/>
                      <a:pt x="74" y="635"/>
                      <a:pt x="74" y="635"/>
                    </a:cubicBezTo>
                    <a:cubicBezTo>
                      <a:pt x="81" y="637"/>
                      <a:pt x="81" y="637"/>
                      <a:pt x="81" y="637"/>
                    </a:cubicBezTo>
                    <a:cubicBezTo>
                      <a:pt x="89" y="638"/>
                      <a:pt x="89" y="638"/>
                      <a:pt x="89" y="638"/>
                    </a:cubicBezTo>
                    <a:cubicBezTo>
                      <a:pt x="89" y="637"/>
                      <a:pt x="90" y="637"/>
                      <a:pt x="89" y="636"/>
                    </a:cubicBezTo>
                    <a:cubicBezTo>
                      <a:pt x="95" y="632"/>
                      <a:pt x="95" y="632"/>
                      <a:pt x="95" y="632"/>
                    </a:cubicBezTo>
                    <a:cubicBezTo>
                      <a:pt x="102" y="635"/>
                      <a:pt x="102" y="635"/>
                      <a:pt x="102" y="635"/>
                    </a:cubicBezTo>
                    <a:cubicBezTo>
                      <a:pt x="104" y="638"/>
                      <a:pt x="104" y="638"/>
                      <a:pt x="104" y="638"/>
                    </a:cubicBezTo>
                    <a:cubicBezTo>
                      <a:pt x="119" y="628"/>
                      <a:pt x="119" y="628"/>
                      <a:pt x="119" y="628"/>
                    </a:cubicBezTo>
                    <a:cubicBezTo>
                      <a:pt x="107" y="633"/>
                      <a:pt x="107" y="633"/>
                      <a:pt x="107" y="633"/>
                    </a:cubicBezTo>
                    <a:cubicBezTo>
                      <a:pt x="100" y="631"/>
                      <a:pt x="100" y="631"/>
                      <a:pt x="100" y="631"/>
                    </a:cubicBezTo>
                    <a:cubicBezTo>
                      <a:pt x="102" y="629"/>
                      <a:pt x="102" y="629"/>
                      <a:pt x="102" y="629"/>
                    </a:cubicBezTo>
                    <a:cubicBezTo>
                      <a:pt x="109" y="625"/>
                      <a:pt x="109" y="625"/>
                      <a:pt x="109" y="625"/>
                    </a:cubicBezTo>
                    <a:cubicBezTo>
                      <a:pt x="103" y="625"/>
                      <a:pt x="103" y="625"/>
                      <a:pt x="103" y="625"/>
                    </a:cubicBezTo>
                    <a:cubicBezTo>
                      <a:pt x="100" y="627"/>
                      <a:pt x="100" y="627"/>
                      <a:pt x="100" y="627"/>
                    </a:cubicBezTo>
                    <a:cubicBezTo>
                      <a:pt x="96" y="624"/>
                      <a:pt x="96" y="624"/>
                      <a:pt x="96" y="624"/>
                    </a:cubicBezTo>
                    <a:cubicBezTo>
                      <a:pt x="105" y="621"/>
                      <a:pt x="105" y="621"/>
                      <a:pt x="105" y="621"/>
                    </a:cubicBezTo>
                    <a:cubicBezTo>
                      <a:pt x="100" y="622"/>
                      <a:pt x="100" y="622"/>
                      <a:pt x="100" y="622"/>
                    </a:cubicBezTo>
                    <a:cubicBezTo>
                      <a:pt x="98" y="620"/>
                      <a:pt x="103" y="619"/>
                      <a:pt x="100" y="618"/>
                    </a:cubicBezTo>
                    <a:cubicBezTo>
                      <a:pt x="108" y="619"/>
                      <a:pt x="108" y="619"/>
                      <a:pt x="108" y="619"/>
                    </a:cubicBezTo>
                    <a:cubicBezTo>
                      <a:pt x="108" y="614"/>
                      <a:pt x="108" y="614"/>
                      <a:pt x="108" y="614"/>
                    </a:cubicBezTo>
                    <a:cubicBezTo>
                      <a:pt x="119" y="613"/>
                      <a:pt x="119" y="613"/>
                      <a:pt x="119" y="613"/>
                    </a:cubicBezTo>
                    <a:cubicBezTo>
                      <a:pt x="111" y="618"/>
                      <a:pt x="111" y="618"/>
                      <a:pt x="111" y="618"/>
                    </a:cubicBezTo>
                    <a:cubicBezTo>
                      <a:pt x="115" y="616"/>
                      <a:pt x="115" y="616"/>
                      <a:pt x="115" y="616"/>
                    </a:cubicBezTo>
                    <a:cubicBezTo>
                      <a:pt x="119" y="617"/>
                      <a:pt x="119" y="617"/>
                      <a:pt x="119" y="617"/>
                    </a:cubicBezTo>
                    <a:cubicBezTo>
                      <a:pt x="136" y="609"/>
                      <a:pt x="136" y="609"/>
                      <a:pt x="136" y="609"/>
                    </a:cubicBezTo>
                    <a:cubicBezTo>
                      <a:pt x="138" y="610"/>
                      <a:pt x="138" y="610"/>
                      <a:pt x="138" y="610"/>
                    </a:cubicBezTo>
                    <a:cubicBezTo>
                      <a:pt x="138" y="608"/>
                      <a:pt x="138" y="608"/>
                      <a:pt x="138" y="608"/>
                    </a:cubicBezTo>
                    <a:cubicBezTo>
                      <a:pt x="145" y="606"/>
                      <a:pt x="145" y="606"/>
                      <a:pt x="145" y="606"/>
                    </a:cubicBezTo>
                    <a:cubicBezTo>
                      <a:pt x="146" y="607"/>
                      <a:pt x="146" y="607"/>
                      <a:pt x="146" y="607"/>
                    </a:cubicBezTo>
                    <a:cubicBezTo>
                      <a:pt x="147" y="605"/>
                      <a:pt x="147" y="605"/>
                      <a:pt x="147" y="605"/>
                    </a:cubicBezTo>
                    <a:cubicBezTo>
                      <a:pt x="152" y="605"/>
                      <a:pt x="152" y="605"/>
                      <a:pt x="152" y="605"/>
                    </a:cubicBezTo>
                    <a:cubicBezTo>
                      <a:pt x="155" y="602"/>
                      <a:pt x="155" y="602"/>
                      <a:pt x="155" y="602"/>
                    </a:cubicBezTo>
                    <a:cubicBezTo>
                      <a:pt x="153" y="601"/>
                      <a:pt x="153" y="601"/>
                      <a:pt x="153" y="601"/>
                    </a:cubicBezTo>
                    <a:cubicBezTo>
                      <a:pt x="157" y="597"/>
                      <a:pt x="157" y="597"/>
                      <a:pt x="157" y="597"/>
                    </a:cubicBezTo>
                    <a:cubicBezTo>
                      <a:pt x="159" y="599"/>
                      <a:pt x="159" y="599"/>
                      <a:pt x="159" y="599"/>
                    </a:cubicBezTo>
                    <a:cubicBezTo>
                      <a:pt x="155" y="603"/>
                      <a:pt x="158" y="599"/>
                      <a:pt x="158" y="600"/>
                    </a:cubicBezTo>
                    <a:cubicBezTo>
                      <a:pt x="170" y="596"/>
                      <a:pt x="170" y="596"/>
                      <a:pt x="170" y="596"/>
                    </a:cubicBezTo>
                    <a:cubicBezTo>
                      <a:pt x="170" y="607"/>
                      <a:pt x="174" y="597"/>
                      <a:pt x="175" y="598"/>
                    </a:cubicBezTo>
                    <a:cubicBezTo>
                      <a:pt x="171" y="595"/>
                      <a:pt x="171" y="595"/>
                      <a:pt x="171" y="595"/>
                    </a:cubicBezTo>
                    <a:cubicBezTo>
                      <a:pt x="175" y="595"/>
                      <a:pt x="175" y="595"/>
                      <a:pt x="175" y="595"/>
                    </a:cubicBezTo>
                    <a:cubicBezTo>
                      <a:pt x="179" y="594"/>
                      <a:pt x="179" y="594"/>
                      <a:pt x="179" y="594"/>
                    </a:cubicBezTo>
                    <a:cubicBezTo>
                      <a:pt x="179" y="592"/>
                      <a:pt x="180" y="591"/>
                      <a:pt x="179" y="590"/>
                    </a:cubicBezTo>
                    <a:cubicBezTo>
                      <a:pt x="178" y="593"/>
                      <a:pt x="178" y="593"/>
                      <a:pt x="178" y="593"/>
                    </a:cubicBezTo>
                    <a:cubicBezTo>
                      <a:pt x="172" y="590"/>
                      <a:pt x="172" y="590"/>
                      <a:pt x="172" y="590"/>
                    </a:cubicBezTo>
                    <a:cubicBezTo>
                      <a:pt x="173" y="589"/>
                      <a:pt x="173" y="587"/>
                      <a:pt x="174" y="585"/>
                    </a:cubicBezTo>
                    <a:cubicBezTo>
                      <a:pt x="199" y="584"/>
                      <a:pt x="191" y="577"/>
                      <a:pt x="203" y="573"/>
                    </a:cubicBezTo>
                    <a:cubicBezTo>
                      <a:pt x="204" y="573"/>
                      <a:pt x="204" y="573"/>
                      <a:pt x="204" y="573"/>
                    </a:cubicBezTo>
                    <a:cubicBezTo>
                      <a:pt x="203" y="574"/>
                      <a:pt x="203" y="574"/>
                      <a:pt x="202" y="574"/>
                    </a:cubicBezTo>
                    <a:cubicBezTo>
                      <a:pt x="202" y="574"/>
                      <a:pt x="202" y="575"/>
                      <a:pt x="202" y="575"/>
                    </a:cubicBezTo>
                    <a:cubicBezTo>
                      <a:pt x="202" y="579"/>
                      <a:pt x="202" y="579"/>
                      <a:pt x="202" y="579"/>
                    </a:cubicBezTo>
                    <a:cubicBezTo>
                      <a:pt x="190" y="583"/>
                      <a:pt x="190" y="583"/>
                      <a:pt x="190" y="583"/>
                    </a:cubicBezTo>
                    <a:cubicBezTo>
                      <a:pt x="188" y="586"/>
                      <a:pt x="188" y="586"/>
                      <a:pt x="188" y="586"/>
                    </a:cubicBezTo>
                    <a:cubicBezTo>
                      <a:pt x="192" y="588"/>
                      <a:pt x="192" y="588"/>
                      <a:pt x="192" y="588"/>
                    </a:cubicBezTo>
                    <a:cubicBezTo>
                      <a:pt x="189" y="590"/>
                      <a:pt x="189" y="590"/>
                      <a:pt x="189" y="590"/>
                    </a:cubicBezTo>
                    <a:cubicBezTo>
                      <a:pt x="204" y="591"/>
                      <a:pt x="204" y="591"/>
                      <a:pt x="204" y="591"/>
                    </a:cubicBezTo>
                    <a:cubicBezTo>
                      <a:pt x="202" y="593"/>
                      <a:pt x="202" y="593"/>
                      <a:pt x="202" y="593"/>
                    </a:cubicBezTo>
                    <a:cubicBezTo>
                      <a:pt x="200" y="593"/>
                      <a:pt x="200" y="593"/>
                      <a:pt x="200" y="593"/>
                    </a:cubicBezTo>
                    <a:cubicBezTo>
                      <a:pt x="180" y="601"/>
                      <a:pt x="180" y="601"/>
                      <a:pt x="180" y="601"/>
                    </a:cubicBezTo>
                    <a:cubicBezTo>
                      <a:pt x="178" y="601"/>
                      <a:pt x="178" y="601"/>
                      <a:pt x="178" y="601"/>
                    </a:cubicBezTo>
                    <a:cubicBezTo>
                      <a:pt x="178" y="604"/>
                      <a:pt x="178" y="604"/>
                      <a:pt x="178" y="604"/>
                    </a:cubicBezTo>
                    <a:cubicBezTo>
                      <a:pt x="169" y="601"/>
                      <a:pt x="169" y="601"/>
                      <a:pt x="169" y="601"/>
                    </a:cubicBezTo>
                    <a:cubicBezTo>
                      <a:pt x="167" y="603"/>
                      <a:pt x="167" y="603"/>
                      <a:pt x="167" y="603"/>
                    </a:cubicBezTo>
                    <a:cubicBezTo>
                      <a:pt x="168" y="603"/>
                      <a:pt x="168" y="603"/>
                      <a:pt x="168" y="603"/>
                    </a:cubicBezTo>
                    <a:cubicBezTo>
                      <a:pt x="162" y="604"/>
                      <a:pt x="162" y="604"/>
                      <a:pt x="162" y="604"/>
                    </a:cubicBezTo>
                    <a:cubicBezTo>
                      <a:pt x="162" y="608"/>
                      <a:pt x="162" y="608"/>
                      <a:pt x="162" y="608"/>
                    </a:cubicBezTo>
                    <a:cubicBezTo>
                      <a:pt x="168" y="612"/>
                      <a:pt x="165" y="605"/>
                      <a:pt x="169" y="605"/>
                    </a:cubicBezTo>
                    <a:cubicBezTo>
                      <a:pt x="171" y="608"/>
                      <a:pt x="171" y="608"/>
                      <a:pt x="171" y="608"/>
                    </a:cubicBezTo>
                    <a:cubicBezTo>
                      <a:pt x="167" y="614"/>
                      <a:pt x="167" y="614"/>
                      <a:pt x="167" y="614"/>
                    </a:cubicBezTo>
                    <a:cubicBezTo>
                      <a:pt x="165" y="614"/>
                      <a:pt x="164" y="613"/>
                      <a:pt x="164" y="613"/>
                    </a:cubicBezTo>
                    <a:cubicBezTo>
                      <a:pt x="145" y="623"/>
                      <a:pt x="154" y="616"/>
                      <a:pt x="157" y="615"/>
                    </a:cubicBezTo>
                    <a:cubicBezTo>
                      <a:pt x="151" y="617"/>
                      <a:pt x="151" y="617"/>
                      <a:pt x="151" y="617"/>
                    </a:cubicBezTo>
                    <a:cubicBezTo>
                      <a:pt x="147" y="615"/>
                      <a:pt x="147" y="615"/>
                      <a:pt x="147" y="615"/>
                    </a:cubicBezTo>
                    <a:cubicBezTo>
                      <a:pt x="138" y="628"/>
                      <a:pt x="147" y="613"/>
                      <a:pt x="139" y="617"/>
                    </a:cubicBezTo>
                    <a:cubicBezTo>
                      <a:pt x="137" y="619"/>
                      <a:pt x="136" y="620"/>
                      <a:pt x="135" y="621"/>
                    </a:cubicBezTo>
                    <a:cubicBezTo>
                      <a:pt x="136" y="620"/>
                      <a:pt x="137" y="620"/>
                      <a:pt x="137" y="622"/>
                    </a:cubicBezTo>
                    <a:cubicBezTo>
                      <a:pt x="135" y="622"/>
                      <a:pt x="135" y="622"/>
                      <a:pt x="135" y="622"/>
                    </a:cubicBezTo>
                    <a:cubicBezTo>
                      <a:pt x="130" y="623"/>
                      <a:pt x="130" y="623"/>
                      <a:pt x="130" y="623"/>
                    </a:cubicBezTo>
                    <a:cubicBezTo>
                      <a:pt x="127" y="628"/>
                      <a:pt x="127" y="628"/>
                      <a:pt x="127" y="628"/>
                    </a:cubicBezTo>
                    <a:cubicBezTo>
                      <a:pt x="133" y="630"/>
                      <a:pt x="133" y="630"/>
                      <a:pt x="133" y="630"/>
                    </a:cubicBezTo>
                    <a:cubicBezTo>
                      <a:pt x="135" y="633"/>
                      <a:pt x="135" y="633"/>
                      <a:pt x="135" y="633"/>
                    </a:cubicBezTo>
                    <a:cubicBezTo>
                      <a:pt x="132" y="633"/>
                      <a:pt x="130" y="634"/>
                      <a:pt x="129" y="634"/>
                    </a:cubicBezTo>
                    <a:cubicBezTo>
                      <a:pt x="134" y="636"/>
                      <a:pt x="134" y="636"/>
                      <a:pt x="134" y="636"/>
                    </a:cubicBezTo>
                    <a:cubicBezTo>
                      <a:pt x="131" y="638"/>
                      <a:pt x="128" y="640"/>
                      <a:pt x="127" y="641"/>
                    </a:cubicBezTo>
                    <a:cubicBezTo>
                      <a:pt x="128" y="640"/>
                      <a:pt x="128" y="639"/>
                      <a:pt x="127" y="639"/>
                    </a:cubicBezTo>
                    <a:cubicBezTo>
                      <a:pt x="125" y="633"/>
                      <a:pt x="125" y="633"/>
                      <a:pt x="125" y="633"/>
                    </a:cubicBezTo>
                    <a:cubicBezTo>
                      <a:pt x="120" y="636"/>
                      <a:pt x="120" y="636"/>
                      <a:pt x="120" y="636"/>
                    </a:cubicBezTo>
                    <a:cubicBezTo>
                      <a:pt x="122" y="638"/>
                      <a:pt x="122" y="638"/>
                      <a:pt x="122" y="638"/>
                    </a:cubicBezTo>
                    <a:cubicBezTo>
                      <a:pt x="122" y="640"/>
                      <a:pt x="122" y="640"/>
                      <a:pt x="122" y="640"/>
                    </a:cubicBezTo>
                    <a:cubicBezTo>
                      <a:pt x="125" y="642"/>
                      <a:pt x="125" y="642"/>
                      <a:pt x="125" y="642"/>
                    </a:cubicBezTo>
                    <a:cubicBezTo>
                      <a:pt x="123" y="643"/>
                      <a:pt x="124" y="643"/>
                      <a:pt x="125" y="642"/>
                    </a:cubicBezTo>
                    <a:cubicBezTo>
                      <a:pt x="131" y="645"/>
                      <a:pt x="131" y="645"/>
                      <a:pt x="131" y="645"/>
                    </a:cubicBezTo>
                    <a:cubicBezTo>
                      <a:pt x="129" y="647"/>
                      <a:pt x="129" y="647"/>
                      <a:pt x="129" y="647"/>
                    </a:cubicBezTo>
                    <a:cubicBezTo>
                      <a:pt x="126" y="647"/>
                      <a:pt x="124" y="646"/>
                      <a:pt x="122" y="646"/>
                    </a:cubicBezTo>
                    <a:cubicBezTo>
                      <a:pt x="122" y="646"/>
                      <a:pt x="122" y="645"/>
                      <a:pt x="122" y="644"/>
                    </a:cubicBezTo>
                    <a:cubicBezTo>
                      <a:pt x="120" y="645"/>
                      <a:pt x="119" y="646"/>
                      <a:pt x="119" y="646"/>
                    </a:cubicBezTo>
                    <a:cubicBezTo>
                      <a:pt x="115" y="646"/>
                      <a:pt x="115" y="647"/>
                      <a:pt x="117" y="647"/>
                    </a:cubicBezTo>
                    <a:cubicBezTo>
                      <a:pt x="112" y="648"/>
                      <a:pt x="112" y="648"/>
                      <a:pt x="112" y="648"/>
                    </a:cubicBezTo>
                    <a:cubicBezTo>
                      <a:pt x="114" y="652"/>
                      <a:pt x="114" y="652"/>
                      <a:pt x="114" y="652"/>
                    </a:cubicBezTo>
                    <a:cubicBezTo>
                      <a:pt x="112" y="653"/>
                      <a:pt x="112" y="653"/>
                      <a:pt x="112" y="653"/>
                    </a:cubicBezTo>
                    <a:cubicBezTo>
                      <a:pt x="101" y="657"/>
                      <a:pt x="103" y="655"/>
                      <a:pt x="104" y="653"/>
                    </a:cubicBezTo>
                    <a:cubicBezTo>
                      <a:pt x="96" y="652"/>
                      <a:pt x="107" y="650"/>
                      <a:pt x="105" y="647"/>
                    </a:cubicBezTo>
                    <a:cubicBezTo>
                      <a:pt x="101" y="648"/>
                      <a:pt x="101" y="648"/>
                      <a:pt x="101" y="648"/>
                    </a:cubicBezTo>
                    <a:cubicBezTo>
                      <a:pt x="100" y="651"/>
                      <a:pt x="100" y="653"/>
                      <a:pt x="99" y="655"/>
                    </a:cubicBezTo>
                    <a:cubicBezTo>
                      <a:pt x="97" y="655"/>
                      <a:pt x="97" y="655"/>
                      <a:pt x="97" y="655"/>
                    </a:cubicBezTo>
                    <a:cubicBezTo>
                      <a:pt x="96" y="657"/>
                      <a:pt x="96" y="657"/>
                      <a:pt x="96" y="657"/>
                    </a:cubicBezTo>
                    <a:cubicBezTo>
                      <a:pt x="98" y="656"/>
                      <a:pt x="98" y="656"/>
                      <a:pt x="98" y="656"/>
                    </a:cubicBezTo>
                    <a:cubicBezTo>
                      <a:pt x="98" y="659"/>
                      <a:pt x="98" y="658"/>
                      <a:pt x="99" y="656"/>
                    </a:cubicBezTo>
                    <a:cubicBezTo>
                      <a:pt x="103" y="656"/>
                      <a:pt x="103" y="656"/>
                      <a:pt x="103" y="656"/>
                    </a:cubicBezTo>
                    <a:cubicBezTo>
                      <a:pt x="105" y="658"/>
                      <a:pt x="105" y="658"/>
                      <a:pt x="105" y="658"/>
                    </a:cubicBezTo>
                    <a:cubicBezTo>
                      <a:pt x="99" y="660"/>
                      <a:pt x="99" y="660"/>
                      <a:pt x="99" y="660"/>
                    </a:cubicBezTo>
                    <a:cubicBezTo>
                      <a:pt x="102" y="663"/>
                      <a:pt x="102" y="663"/>
                      <a:pt x="102" y="663"/>
                    </a:cubicBezTo>
                    <a:cubicBezTo>
                      <a:pt x="86" y="669"/>
                      <a:pt x="99" y="660"/>
                      <a:pt x="96" y="662"/>
                    </a:cubicBezTo>
                    <a:cubicBezTo>
                      <a:pt x="92" y="663"/>
                      <a:pt x="92" y="663"/>
                      <a:pt x="92" y="663"/>
                    </a:cubicBezTo>
                    <a:cubicBezTo>
                      <a:pt x="96" y="671"/>
                      <a:pt x="96" y="671"/>
                      <a:pt x="96" y="671"/>
                    </a:cubicBezTo>
                    <a:cubicBezTo>
                      <a:pt x="88" y="676"/>
                      <a:pt x="88" y="676"/>
                      <a:pt x="88" y="676"/>
                    </a:cubicBezTo>
                    <a:cubicBezTo>
                      <a:pt x="81" y="671"/>
                      <a:pt x="81" y="671"/>
                      <a:pt x="81" y="671"/>
                    </a:cubicBezTo>
                    <a:cubicBezTo>
                      <a:pt x="81" y="672"/>
                      <a:pt x="81" y="672"/>
                      <a:pt x="81" y="672"/>
                    </a:cubicBezTo>
                    <a:cubicBezTo>
                      <a:pt x="79" y="673"/>
                      <a:pt x="79" y="673"/>
                      <a:pt x="79" y="673"/>
                    </a:cubicBezTo>
                    <a:cubicBezTo>
                      <a:pt x="76" y="672"/>
                      <a:pt x="76" y="672"/>
                      <a:pt x="76" y="672"/>
                    </a:cubicBezTo>
                    <a:cubicBezTo>
                      <a:pt x="79" y="670"/>
                      <a:pt x="79" y="670"/>
                      <a:pt x="79" y="670"/>
                    </a:cubicBezTo>
                    <a:cubicBezTo>
                      <a:pt x="77" y="670"/>
                      <a:pt x="77" y="670"/>
                      <a:pt x="77" y="670"/>
                    </a:cubicBezTo>
                    <a:cubicBezTo>
                      <a:pt x="77" y="667"/>
                      <a:pt x="77" y="667"/>
                      <a:pt x="77" y="667"/>
                    </a:cubicBezTo>
                    <a:cubicBezTo>
                      <a:pt x="66" y="671"/>
                      <a:pt x="66" y="671"/>
                      <a:pt x="66" y="671"/>
                    </a:cubicBezTo>
                    <a:cubicBezTo>
                      <a:pt x="67" y="678"/>
                      <a:pt x="67" y="678"/>
                      <a:pt x="67" y="678"/>
                    </a:cubicBezTo>
                    <a:cubicBezTo>
                      <a:pt x="61" y="676"/>
                      <a:pt x="61" y="676"/>
                      <a:pt x="61" y="676"/>
                    </a:cubicBezTo>
                    <a:cubicBezTo>
                      <a:pt x="59" y="678"/>
                      <a:pt x="59" y="678"/>
                      <a:pt x="59" y="678"/>
                    </a:cubicBezTo>
                    <a:cubicBezTo>
                      <a:pt x="65" y="678"/>
                      <a:pt x="65" y="678"/>
                      <a:pt x="65" y="678"/>
                    </a:cubicBezTo>
                    <a:cubicBezTo>
                      <a:pt x="74" y="683"/>
                      <a:pt x="74" y="683"/>
                      <a:pt x="74" y="683"/>
                    </a:cubicBezTo>
                    <a:cubicBezTo>
                      <a:pt x="67" y="689"/>
                      <a:pt x="67" y="689"/>
                      <a:pt x="67" y="689"/>
                    </a:cubicBezTo>
                    <a:cubicBezTo>
                      <a:pt x="62" y="689"/>
                      <a:pt x="62" y="689"/>
                      <a:pt x="62" y="689"/>
                    </a:cubicBezTo>
                    <a:cubicBezTo>
                      <a:pt x="66" y="694"/>
                      <a:pt x="66" y="694"/>
                      <a:pt x="66" y="694"/>
                    </a:cubicBezTo>
                    <a:cubicBezTo>
                      <a:pt x="65" y="696"/>
                      <a:pt x="65" y="696"/>
                      <a:pt x="65" y="696"/>
                    </a:cubicBezTo>
                    <a:cubicBezTo>
                      <a:pt x="70" y="696"/>
                      <a:pt x="70" y="696"/>
                      <a:pt x="70" y="696"/>
                    </a:cubicBezTo>
                    <a:cubicBezTo>
                      <a:pt x="80" y="692"/>
                      <a:pt x="84" y="690"/>
                      <a:pt x="85" y="689"/>
                    </a:cubicBezTo>
                    <a:cubicBezTo>
                      <a:pt x="88" y="690"/>
                      <a:pt x="88" y="690"/>
                      <a:pt x="88" y="690"/>
                    </a:cubicBezTo>
                    <a:cubicBezTo>
                      <a:pt x="91" y="686"/>
                      <a:pt x="88" y="690"/>
                      <a:pt x="88" y="689"/>
                    </a:cubicBezTo>
                    <a:cubicBezTo>
                      <a:pt x="86" y="689"/>
                      <a:pt x="86" y="689"/>
                      <a:pt x="86" y="689"/>
                    </a:cubicBezTo>
                    <a:cubicBezTo>
                      <a:pt x="92" y="686"/>
                      <a:pt x="86" y="687"/>
                      <a:pt x="86" y="685"/>
                    </a:cubicBezTo>
                    <a:cubicBezTo>
                      <a:pt x="90" y="688"/>
                      <a:pt x="92" y="682"/>
                      <a:pt x="93" y="679"/>
                    </a:cubicBezTo>
                    <a:cubicBezTo>
                      <a:pt x="100" y="677"/>
                      <a:pt x="100" y="677"/>
                      <a:pt x="100" y="677"/>
                    </a:cubicBezTo>
                    <a:cubicBezTo>
                      <a:pt x="100" y="675"/>
                      <a:pt x="100" y="675"/>
                      <a:pt x="100" y="675"/>
                    </a:cubicBezTo>
                    <a:cubicBezTo>
                      <a:pt x="104" y="674"/>
                      <a:pt x="104" y="674"/>
                      <a:pt x="104" y="674"/>
                    </a:cubicBezTo>
                    <a:cubicBezTo>
                      <a:pt x="102" y="672"/>
                      <a:pt x="102" y="672"/>
                      <a:pt x="102" y="672"/>
                    </a:cubicBezTo>
                    <a:cubicBezTo>
                      <a:pt x="115" y="667"/>
                      <a:pt x="115" y="667"/>
                      <a:pt x="115" y="667"/>
                    </a:cubicBezTo>
                    <a:cubicBezTo>
                      <a:pt x="116" y="669"/>
                      <a:pt x="116" y="669"/>
                      <a:pt x="116" y="669"/>
                    </a:cubicBezTo>
                    <a:cubicBezTo>
                      <a:pt x="123" y="671"/>
                      <a:pt x="123" y="671"/>
                      <a:pt x="123" y="671"/>
                    </a:cubicBezTo>
                    <a:cubicBezTo>
                      <a:pt x="131" y="661"/>
                      <a:pt x="120" y="671"/>
                      <a:pt x="121" y="665"/>
                    </a:cubicBezTo>
                    <a:cubicBezTo>
                      <a:pt x="123" y="665"/>
                      <a:pt x="125" y="665"/>
                      <a:pt x="126" y="665"/>
                    </a:cubicBezTo>
                    <a:cubicBezTo>
                      <a:pt x="125" y="665"/>
                      <a:pt x="125" y="665"/>
                      <a:pt x="126" y="665"/>
                    </a:cubicBezTo>
                    <a:cubicBezTo>
                      <a:pt x="127" y="665"/>
                      <a:pt x="127" y="665"/>
                      <a:pt x="127" y="665"/>
                    </a:cubicBezTo>
                    <a:cubicBezTo>
                      <a:pt x="131" y="665"/>
                      <a:pt x="128" y="665"/>
                      <a:pt x="127" y="665"/>
                    </a:cubicBezTo>
                    <a:cubicBezTo>
                      <a:pt x="133" y="662"/>
                      <a:pt x="133" y="662"/>
                      <a:pt x="133" y="662"/>
                    </a:cubicBezTo>
                    <a:cubicBezTo>
                      <a:pt x="142" y="660"/>
                      <a:pt x="142" y="660"/>
                      <a:pt x="142" y="660"/>
                    </a:cubicBezTo>
                    <a:cubicBezTo>
                      <a:pt x="145" y="663"/>
                      <a:pt x="145" y="663"/>
                      <a:pt x="145" y="663"/>
                    </a:cubicBezTo>
                    <a:cubicBezTo>
                      <a:pt x="147" y="663"/>
                      <a:pt x="147" y="663"/>
                      <a:pt x="147" y="663"/>
                    </a:cubicBezTo>
                    <a:cubicBezTo>
                      <a:pt x="147" y="665"/>
                      <a:pt x="147" y="665"/>
                      <a:pt x="147" y="665"/>
                    </a:cubicBezTo>
                    <a:cubicBezTo>
                      <a:pt x="147" y="663"/>
                      <a:pt x="147" y="663"/>
                      <a:pt x="147" y="663"/>
                    </a:cubicBezTo>
                    <a:cubicBezTo>
                      <a:pt x="149" y="663"/>
                      <a:pt x="149" y="663"/>
                      <a:pt x="149" y="663"/>
                    </a:cubicBezTo>
                    <a:cubicBezTo>
                      <a:pt x="157" y="667"/>
                      <a:pt x="157" y="667"/>
                      <a:pt x="157" y="667"/>
                    </a:cubicBezTo>
                    <a:cubicBezTo>
                      <a:pt x="159" y="666"/>
                      <a:pt x="159" y="666"/>
                      <a:pt x="159" y="666"/>
                    </a:cubicBezTo>
                    <a:cubicBezTo>
                      <a:pt x="152" y="663"/>
                      <a:pt x="152" y="663"/>
                      <a:pt x="152" y="663"/>
                    </a:cubicBezTo>
                    <a:cubicBezTo>
                      <a:pt x="151" y="659"/>
                      <a:pt x="151" y="659"/>
                      <a:pt x="151" y="659"/>
                    </a:cubicBezTo>
                    <a:cubicBezTo>
                      <a:pt x="145" y="660"/>
                      <a:pt x="145" y="660"/>
                      <a:pt x="145" y="660"/>
                    </a:cubicBezTo>
                    <a:cubicBezTo>
                      <a:pt x="143" y="659"/>
                      <a:pt x="143" y="659"/>
                      <a:pt x="143" y="659"/>
                    </a:cubicBezTo>
                    <a:cubicBezTo>
                      <a:pt x="153" y="649"/>
                      <a:pt x="153" y="649"/>
                      <a:pt x="153" y="649"/>
                    </a:cubicBezTo>
                    <a:cubicBezTo>
                      <a:pt x="160" y="649"/>
                      <a:pt x="160" y="649"/>
                      <a:pt x="160" y="649"/>
                    </a:cubicBezTo>
                    <a:cubicBezTo>
                      <a:pt x="164" y="645"/>
                      <a:pt x="164" y="645"/>
                      <a:pt x="164" y="645"/>
                    </a:cubicBezTo>
                    <a:cubicBezTo>
                      <a:pt x="168" y="647"/>
                      <a:pt x="168" y="647"/>
                      <a:pt x="168" y="647"/>
                    </a:cubicBezTo>
                    <a:cubicBezTo>
                      <a:pt x="181" y="641"/>
                      <a:pt x="181" y="641"/>
                      <a:pt x="181" y="641"/>
                    </a:cubicBezTo>
                    <a:cubicBezTo>
                      <a:pt x="192" y="644"/>
                      <a:pt x="192" y="644"/>
                      <a:pt x="192" y="644"/>
                    </a:cubicBezTo>
                    <a:cubicBezTo>
                      <a:pt x="189" y="647"/>
                      <a:pt x="189" y="647"/>
                      <a:pt x="189" y="647"/>
                    </a:cubicBezTo>
                    <a:cubicBezTo>
                      <a:pt x="192" y="647"/>
                      <a:pt x="192" y="647"/>
                      <a:pt x="192" y="647"/>
                    </a:cubicBezTo>
                    <a:cubicBezTo>
                      <a:pt x="192" y="648"/>
                      <a:pt x="192" y="648"/>
                      <a:pt x="192" y="648"/>
                    </a:cubicBezTo>
                    <a:cubicBezTo>
                      <a:pt x="194" y="646"/>
                      <a:pt x="194" y="646"/>
                      <a:pt x="194" y="646"/>
                    </a:cubicBezTo>
                    <a:cubicBezTo>
                      <a:pt x="199" y="648"/>
                      <a:pt x="199" y="648"/>
                      <a:pt x="199" y="648"/>
                    </a:cubicBezTo>
                    <a:cubicBezTo>
                      <a:pt x="211" y="647"/>
                      <a:pt x="211" y="647"/>
                      <a:pt x="211" y="647"/>
                    </a:cubicBezTo>
                    <a:cubicBezTo>
                      <a:pt x="218" y="651"/>
                      <a:pt x="218" y="651"/>
                      <a:pt x="218" y="651"/>
                    </a:cubicBezTo>
                    <a:cubicBezTo>
                      <a:pt x="233" y="652"/>
                      <a:pt x="233" y="652"/>
                      <a:pt x="233" y="652"/>
                    </a:cubicBezTo>
                    <a:cubicBezTo>
                      <a:pt x="238" y="654"/>
                      <a:pt x="238" y="654"/>
                      <a:pt x="238" y="654"/>
                    </a:cubicBezTo>
                    <a:cubicBezTo>
                      <a:pt x="233" y="653"/>
                      <a:pt x="235" y="658"/>
                      <a:pt x="232" y="656"/>
                    </a:cubicBezTo>
                    <a:cubicBezTo>
                      <a:pt x="226" y="653"/>
                      <a:pt x="226" y="653"/>
                      <a:pt x="226" y="653"/>
                    </a:cubicBezTo>
                    <a:cubicBezTo>
                      <a:pt x="226" y="656"/>
                      <a:pt x="226" y="656"/>
                      <a:pt x="226" y="656"/>
                    </a:cubicBezTo>
                    <a:cubicBezTo>
                      <a:pt x="220" y="655"/>
                      <a:pt x="220" y="655"/>
                      <a:pt x="220" y="655"/>
                    </a:cubicBezTo>
                    <a:cubicBezTo>
                      <a:pt x="237" y="657"/>
                      <a:pt x="216" y="654"/>
                      <a:pt x="224" y="660"/>
                    </a:cubicBezTo>
                    <a:cubicBezTo>
                      <a:pt x="223" y="660"/>
                      <a:pt x="223" y="662"/>
                      <a:pt x="220" y="662"/>
                    </a:cubicBezTo>
                    <a:cubicBezTo>
                      <a:pt x="217" y="660"/>
                      <a:pt x="217" y="660"/>
                      <a:pt x="217" y="660"/>
                    </a:cubicBezTo>
                    <a:cubicBezTo>
                      <a:pt x="218" y="658"/>
                      <a:pt x="218" y="658"/>
                      <a:pt x="218" y="658"/>
                    </a:cubicBezTo>
                    <a:cubicBezTo>
                      <a:pt x="214" y="657"/>
                      <a:pt x="214" y="657"/>
                      <a:pt x="214" y="657"/>
                    </a:cubicBezTo>
                    <a:cubicBezTo>
                      <a:pt x="215" y="663"/>
                      <a:pt x="215" y="663"/>
                      <a:pt x="215" y="663"/>
                    </a:cubicBezTo>
                    <a:cubicBezTo>
                      <a:pt x="212" y="668"/>
                      <a:pt x="212" y="668"/>
                      <a:pt x="212" y="668"/>
                    </a:cubicBezTo>
                    <a:cubicBezTo>
                      <a:pt x="203" y="671"/>
                      <a:pt x="203" y="671"/>
                      <a:pt x="203" y="671"/>
                    </a:cubicBezTo>
                    <a:cubicBezTo>
                      <a:pt x="188" y="676"/>
                      <a:pt x="188" y="676"/>
                      <a:pt x="188" y="676"/>
                    </a:cubicBezTo>
                    <a:cubicBezTo>
                      <a:pt x="181" y="677"/>
                      <a:pt x="181" y="677"/>
                      <a:pt x="181" y="677"/>
                    </a:cubicBezTo>
                    <a:cubicBezTo>
                      <a:pt x="173" y="678"/>
                      <a:pt x="173" y="678"/>
                      <a:pt x="173" y="678"/>
                    </a:cubicBezTo>
                    <a:cubicBezTo>
                      <a:pt x="171" y="680"/>
                      <a:pt x="171" y="680"/>
                      <a:pt x="171" y="680"/>
                    </a:cubicBezTo>
                    <a:cubicBezTo>
                      <a:pt x="183" y="680"/>
                      <a:pt x="183" y="680"/>
                      <a:pt x="183" y="680"/>
                    </a:cubicBezTo>
                    <a:cubicBezTo>
                      <a:pt x="176" y="692"/>
                      <a:pt x="179" y="678"/>
                      <a:pt x="173" y="685"/>
                    </a:cubicBezTo>
                    <a:cubicBezTo>
                      <a:pt x="170" y="684"/>
                      <a:pt x="170" y="684"/>
                      <a:pt x="170" y="684"/>
                    </a:cubicBezTo>
                    <a:cubicBezTo>
                      <a:pt x="170" y="687"/>
                      <a:pt x="170" y="687"/>
                      <a:pt x="170" y="687"/>
                    </a:cubicBezTo>
                    <a:cubicBezTo>
                      <a:pt x="159" y="692"/>
                      <a:pt x="159" y="692"/>
                      <a:pt x="159" y="692"/>
                    </a:cubicBezTo>
                    <a:cubicBezTo>
                      <a:pt x="155" y="695"/>
                      <a:pt x="155" y="695"/>
                      <a:pt x="155" y="695"/>
                    </a:cubicBezTo>
                    <a:cubicBezTo>
                      <a:pt x="143" y="699"/>
                      <a:pt x="143" y="699"/>
                      <a:pt x="143" y="699"/>
                    </a:cubicBezTo>
                    <a:cubicBezTo>
                      <a:pt x="140" y="699"/>
                      <a:pt x="140" y="699"/>
                      <a:pt x="140" y="699"/>
                    </a:cubicBezTo>
                    <a:cubicBezTo>
                      <a:pt x="139" y="697"/>
                      <a:pt x="139" y="697"/>
                      <a:pt x="139" y="697"/>
                    </a:cubicBezTo>
                    <a:cubicBezTo>
                      <a:pt x="139" y="702"/>
                      <a:pt x="139" y="702"/>
                      <a:pt x="139" y="702"/>
                    </a:cubicBezTo>
                    <a:cubicBezTo>
                      <a:pt x="136" y="700"/>
                      <a:pt x="136" y="700"/>
                      <a:pt x="136" y="700"/>
                    </a:cubicBezTo>
                    <a:cubicBezTo>
                      <a:pt x="132" y="703"/>
                      <a:pt x="132" y="703"/>
                      <a:pt x="132" y="703"/>
                    </a:cubicBezTo>
                    <a:cubicBezTo>
                      <a:pt x="133" y="706"/>
                      <a:pt x="133" y="706"/>
                      <a:pt x="133" y="706"/>
                    </a:cubicBezTo>
                    <a:cubicBezTo>
                      <a:pt x="128" y="707"/>
                      <a:pt x="128" y="707"/>
                      <a:pt x="128" y="707"/>
                    </a:cubicBezTo>
                    <a:cubicBezTo>
                      <a:pt x="130" y="709"/>
                      <a:pt x="130" y="709"/>
                      <a:pt x="130" y="709"/>
                    </a:cubicBezTo>
                    <a:cubicBezTo>
                      <a:pt x="122" y="713"/>
                      <a:pt x="122" y="713"/>
                      <a:pt x="122" y="713"/>
                    </a:cubicBezTo>
                    <a:cubicBezTo>
                      <a:pt x="123" y="713"/>
                      <a:pt x="123" y="713"/>
                      <a:pt x="123" y="713"/>
                    </a:cubicBezTo>
                    <a:cubicBezTo>
                      <a:pt x="121" y="719"/>
                      <a:pt x="121" y="714"/>
                      <a:pt x="120" y="715"/>
                    </a:cubicBezTo>
                    <a:cubicBezTo>
                      <a:pt x="116" y="713"/>
                      <a:pt x="116" y="713"/>
                      <a:pt x="116" y="713"/>
                    </a:cubicBezTo>
                    <a:cubicBezTo>
                      <a:pt x="114" y="718"/>
                      <a:pt x="114" y="718"/>
                      <a:pt x="114" y="718"/>
                    </a:cubicBezTo>
                    <a:cubicBezTo>
                      <a:pt x="96" y="729"/>
                      <a:pt x="96" y="729"/>
                      <a:pt x="96" y="729"/>
                    </a:cubicBezTo>
                    <a:cubicBezTo>
                      <a:pt x="88" y="733"/>
                      <a:pt x="88" y="733"/>
                      <a:pt x="88" y="733"/>
                    </a:cubicBezTo>
                    <a:cubicBezTo>
                      <a:pt x="86" y="735"/>
                      <a:pt x="86" y="735"/>
                      <a:pt x="86" y="735"/>
                    </a:cubicBezTo>
                    <a:cubicBezTo>
                      <a:pt x="82" y="735"/>
                      <a:pt x="82" y="735"/>
                      <a:pt x="82" y="735"/>
                    </a:cubicBezTo>
                    <a:cubicBezTo>
                      <a:pt x="78" y="740"/>
                      <a:pt x="78" y="740"/>
                      <a:pt x="78" y="740"/>
                    </a:cubicBezTo>
                    <a:cubicBezTo>
                      <a:pt x="67" y="741"/>
                      <a:pt x="64" y="744"/>
                      <a:pt x="61" y="752"/>
                    </a:cubicBezTo>
                    <a:cubicBezTo>
                      <a:pt x="52" y="755"/>
                      <a:pt x="52" y="755"/>
                      <a:pt x="52" y="755"/>
                    </a:cubicBezTo>
                    <a:cubicBezTo>
                      <a:pt x="54" y="758"/>
                      <a:pt x="54" y="758"/>
                      <a:pt x="54" y="758"/>
                    </a:cubicBezTo>
                    <a:cubicBezTo>
                      <a:pt x="57" y="758"/>
                      <a:pt x="57" y="758"/>
                      <a:pt x="57" y="758"/>
                    </a:cubicBezTo>
                    <a:cubicBezTo>
                      <a:pt x="58" y="763"/>
                      <a:pt x="53" y="758"/>
                      <a:pt x="52" y="762"/>
                    </a:cubicBezTo>
                    <a:cubicBezTo>
                      <a:pt x="52" y="765"/>
                      <a:pt x="52" y="765"/>
                      <a:pt x="52" y="765"/>
                    </a:cubicBezTo>
                    <a:cubicBezTo>
                      <a:pt x="63" y="771"/>
                      <a:pt x="48" y="767"/>
                      <a:pt x="53" y="771"/>
                    </a:cubicBezTo>
                    <a:cubicBezTo>
                      <a:pt x="51" y="777"/>
                      <a:pt x="58" y="774"/>
                      <a:pt x="59" y="776"/>
                    </a:cubicBezTo>
                    <a:cubicBezTo>
                      <a:pt x="58" y="774"/>
                      <a:pt x="58" y="774"/>
                      <a:pt x="58" y="774"/>
                    </a:cubicBezTo>
                    <a:cubicBezTo>
                      <a:pt x="59" y="771"/>
                      <a:pt x="59" y="771"/>
                      <a:pt x="59" y="771"/>
                    </a:cubicBezTo>
                    <a:cubicBezTo>
                      <a:pt x="57" y="770"/>
                      <a:pt x="57" y="770"/>
                      <a:pt x="57" y="770"/>
                    </a:cubicBezTo>
                    <a:cubicBezTo>
                      <a:pt x="58" y="763"/>
                      <a:pt x="58" y="763"/>
                      <a:pt x="58" y="763"/>
                    </a:cubicBezTo>
                    <a:cubicBezTo>
                      <a:pt x="60" y="760"/>
                      <a:pt x="60" y="760"/>
                      <a:pt x="60" y="760"/>
                    </a:cubicBezTo>
                    <a:cubicBezTo>
                      <a:pt x="67" y="759"/>
                      <a:pt x="67" y="759"/>
                      <a:pt x="67" y="759"/>
                    </a:cubicBezTo>
                    <a:cubicBezTo>
                      <a:pt x="66" y="763"/>
                      <a:pt x="66" y="763"/>
                      <a:pt x="66" y="763"/>
                    </a:cubicBezTo>
                    <a:cubicBezTo>
                      <a:pt x="67" y="763"/>
                      <a:pt x="67" y="763"/>
                      <a:pt x="67" y="763"/>
                    </a:cubicBezTo>
                    <a:cubicBezTo>
                      <a:pt x="70" y="762"/>
                      <a:pt x="70" y="762"/>
                      <a:pt x="70" y="762"/>
                    </a:cubicBezTo>
                    <a:cubicBezTo>
                      <a:pt x="72" y="764"/>
                      <a:pt x="72" y="764"/>
                      <a:pt x="72" y="764"/>
                    </a:cubicBezTo>
                    <a:cubicBezTo>
                      <a:pt x="76" y="773"/>
                      <a:pt x="76" y="773"/>
                      <a:pt x="76" y="773"/>
                    </a:cubicBezTo>
                    <a:cubicBezTo>
                      <a:pt x="74" y="775"/>
                      <a:pt x="74" y="775"/>
                      <a:pt x="74" y="775"/>
                    </a:cubicBezTo>
                    <a:cubicBezTo>
                      <a:pt x="76" y="777"/>
                      <a:pt x="76" y="777"/>
                      <a:pt x="76" y="777"/>
                    </a:cubicBezTo>
                    <a:cubicBezTo>
                      <a:pt x="81" y="775"/>
                      <a:pt x="81" y="775"/>
                      <a:pt x="81" y="775"/>
                    </a:cubicBezTo>
                    <a:cubicBezTo>
                      <a:pt x="84" y="775"/>
                      <a:pt x="81" y="776"/>
                      <a:pt x="81" y="776"/>
                    </a:cubicBezTo>
                    <a:cubicBezTo>
                      <a:pt x="66" y="787"/>
                      <a:pt x="66" y="787"/>
                      <a:pt x="66" y="787"/>
                    </a:cubicBezTo>
                    <a:cubicBezTo>
                      <a:pt x="60" y="796"/>
                      <a:pt x="60" y="796"/>
                      <a:pt x="60" y="796"/>
                    </a:cubicBezTo>
                    <a:cubicBezTo>
                      <a:pt x="56" y="796"/>
                      <a:pt x="56" y="796"/>
                      <a:pt x="56" y="796"/>
                    </a:cubicBezTo>
                    <a:cubicBezTo>
                      <a:pt x="53" y="794"/>
                      <a:pt x="53" y="794"/>
                      <a:pt x="53" y="794"/>
                    </a:cubicBezTo>
                    <a:cubicBezTo>
                      <a:pt x="50" y="796"/>
                      <a:pt x="50" y="796"/>
                      <a:pt x="50" y="796"/>
                    </a:cubicBezTo>
                    <a:cubicBezTo>
                      <a:pt x="49" y="797"/>
                      <a:pt x="48" y="800"/>
                      <a:pt x="49" y="799"/>
                    </a:cubicBezTo>
                    <a:cubicBezTo>
                      <a:pt x="53" y="799"/>
                      <a:pt x="53" y="799"/>
                      <a:pt x="53" y="799"/>
                    </a:cubicBezTo>
                    <a:cubicBezTo>
                      <a:pt x="58" y="801"/>
                      <a:pt x="58" y="801"/>
                      <a:pt x="58" y="801"/>
                    </a:cubicBezTo>
                    <a:cubicBezTo>
                      <a:pt x="58" y="803"/>
                      <a:pt x="58" y="803"/>
                      <a:pt x="58" y="803"/>
                    </a:cubicBezTo>
                    <a:cubicBezTo>
                      <a:pt x="63" y="804"/>
                      <a:pt x="66" y="804"/>
                      <a:pt x="68" y="804"/>
                    </a:cubicBezTo>
                    <a:cubicBezTo>
                      <a:pt x="70" y="805"/>
                      <a:pt x="70" y="805"/>
                      <a:pt x="70" y="805"/>
                    </a:cubicBezTo>
                    <a:cubicBezTo>
                      <a:pt x="60" y="815"/>
                      <a:pt x="60" y="815"/>
                      <a:pt x="60" y="815"/>
                    </a:cubicBezTo>
                    <a:cubicBezTo>
                      <a:pt x="60" y="814"/>
                      <a:pt x="59" y="815"/>
                      <a:pt x="58" y="816"/>
                    </a:cubicBezTo>
                    <a:cubicBezTo>
                      <a:pt x="53" y="821"/>
                      <a:pt x="53" y="821"/>
                      <a:pt x="53" y="821"/>
                    </a:cubicBezTo>
                    <a:cubicBezTo>
                      <a:pt x="56" y="821"/>
                      <a:pt x="56" y="821"/>
                      <a:pt x="56" y="821"/>
                    </a:cubicBezTo>
                    <a:cubicBezTo>
                      <a:pt x="63" y="824"/>
                      <a:pt x="56" y="825"/>
                      <a:pt x="56" y="826"/>
                    </a:cubicBezTo>
                    <a:cubicBezTo>
                      <a:pt x="57" y="826"/>
                      <a:pt x="59" y="826"/>
                      <a:pt x="60" y="825"/>
                    </a:cubicBezTo>
                    <a:cubicBezTo>
                      <a:pt x="61" y="816"/>
                      <a:pt x="61" y="816"/>
                      <a:pt x="61" y="816"/>
                    </a:cubicBezTo>
                    <a:cubicBezTo>
                      <a:pt x="61" y="816"/>
                      <a:pt x="60" y="815"/>
                      <a:pt x="60" y="815"/>
                    </a:cubicBezTo>
                    <a:cubicBezTo>
                      <a:pt x="63" y="815"/>
                      <a:pt x="63" y="815"/>
                      <a:pt x="63" y="815"/>
                    </a:cubicBezTo>
                    <a:cubicBezTo>
                      <a:pt x="68" y="814"/>
                      <a:pt x="68" y="814"/>
                      <a:pt x="68" y="814"/>
                    </a:cubicBezTo>
                    <a:cubicBezTo>
                      <a:pt x="70" y="816"/>
                      <a:pt x="70" y="816"/>
                      <a:pt x="70" y="816"/>
                    </a:cubicBezTo>
                    <a:cubicBezTo>
                      <a:pt x="70" y="818"/>
                      <a:pt x="70" y="818"/>
                      <a:pt x="70" y="818"/>
                    </a:cubicBezTo>
                    <a:cubicBezTo>
                      <a:pt x="67" y="822"/>
                      <a:pt x="67" y="822"/>
                      <a:pt x="67" y="822"/>
                    </a:cubicBezTo>
                    <a:cubicBezTo>
                      <a:pt x="78" y="825"/>
                      <a:pt x="78" y="825"/>
                      <a:pt x="78" y="825"/>
                    </a:cubicBezTo>
                    <a:cubicBezTo>
                      <a:pt x="78" y="827"/>
                      <a:pt x="79" y="828"/>
                      <a:pt x="79" y="829"/>
                    </a:cubicBezTo>
                    <a:cubicBezTo>
                      <a:pt x="85" y="828"/>
                      <a:pt x="85" y="828"/>
                      <a:pt x="85" y="828"/>
                    </a:cubicBezTo>
                    <a:cubicBezTo>
                      <a:pt x="90" y="832"/>
                      <a:pt x="90" y="832"/>
                      <a:pt x="90" y="832"/>
                    </a:cubicBezTo>
                    <a:cubicBezTo>
                      <a:pt x="88" y="834"/>
                      <a:pt x="88" y="834"/>
                      <a:pt x="88" y="834"/>
                    </a:cubicBezTo>
                    <a:cubicBezTo>
                      <a:pt x="86" y="831"/>
                      <a:pt x="85" y="836"/>
                      <a:pt x="81" y="835"/>
                    </a:cubicBezTo>
                    <a:cubicBezTo>
                      <a:pt x="81" y="835"/>
                      <a:pt x="81" y="835"/>
                      <a:pt x="81" y="835"/>
                    </a:cubicBezTo>
                    <a:cubicBezTo>
                      <a:pt x="76" y="842"/>
                      <a:pt x="76" y="842"/>
                      <a:pt x="76" y="842"/>
                    </a:cubicBezTo>
                    <a:cubicBezTo>
                      <a:pt x="70" y="846"/>
                      <a:pt x="70" y="846"/>
                      <a:pt x="70" y="846"/>
                    </a:cubicBezTo>
                    <a:cubicBezTo>
                      <a:pt x="64" y="853"/>
                      <a:pt x="64" y="853"/>
                      <a:pt x="64" y="853"/>
                    </a:cubicBezTo>
                    <a:cubicBezTo>
                      <a:pt x="57" y="856"/>
                      <a:pt x="57" y="856"/>
                      <a:pt x="57" y="856"/>
                    </a:cubicBezTo>
                    <a:cubicBezTo>
                      <a:pt x="52" y="856"/>
                      <a:pt x="52" y="856"/>
                      <a:pt x="52" y="856"/>
                    </a:cubicBezTo>
                    <a:cubicBezTo>
                      <a:pt x="53" y="851"/>
                      <a:pt x="53" y="851"/>
                      <a:pt x="53" y="851"/>
                    </a:cubicBezTo>
                    <a:cubicBezTo>
                      <a:pt x="63" y="846"/>
                      <a:pt x="63" y="846"/>
                      <a:pt x="63" y="846"/>
                    </a:cubicBezTo>
                    <a:cubicBezTo>
                      <a:pt x="58" y="845"/>
                      <a:pt x="58" y="845"/>
                      <a:pt x="58" y="845"/>
                    </a:cubicBezTo>
                    <a:cubicBezTo>
                      <a:pt x="58" y="842"/>
                      <a:pt x="58" y="842"/>
                      <a:pt x="58" y="842"/>
                    </a:cubicBezTo>
                    <a:cubicBezTo>
                      <a:pt x="56" y="843"/>
                      <a:pt x="56" y="843"/>
                      <a:pt x="56" y="843"/>
                    </a:cubicBezTo>
                    <a:cubicBezTo>
                      <a:pt x="56" y="840"/>
                      <a:pt x="56" y="840"/>
                      <a:pt x="56" y="840"/>
                    </a:cubicBezTo>
                    <a:cubicBezTo>
                      <a:pt x="53" y="840"/>
                      <a:pt x="53" y="840"/>
                      <a:pt x="53" y="840"/>
                    </a:cubicBezTo>
                    <a:cubicBezTo>
                      <a:pt x="54" y="843"/>
                      <a:pt x="54" y="843"/>
                      <a:pt x="54" y="843"/>
                    </a:cubicBezTo>
                    <a:cubicBezTo>
                      <a:pt x="49" y="843"/>
                      <a:pt x="49" y="843"/>
                      <a:pt x="49" y="843"/>
                    </a:cubicBezTo>
                    <a:cubicBezTo>
                      <a:pt x="52" y="848"/>
                      <a:pt x="52" y="848"/>
                      <a:pt x="52" y="848"/>
                    </a:cubicBezTo>
                    <a:cubicBezTo>
                      <a:pt x="53" y="862"/>
                      <a:pt x="46" y="851"/>
                      <a:pt x="42" y="856"/>
                    </a:cubicBezTo>
                    <a:cubicBezTo>
                      <a:pt x="36" y="860"/>
                      <a:pt x="36" y="860"/>
                      <a:pt x="36" y="860"/>
                    </a:cubicBezTo>
                    <a:cubicBezTo>
                      <a:pt x="43" y="862"/>
                      <a:pt x="43" y="862"/>
                      <a:pt x="43" y="862"/>
                    </a:cubicBezTo>
                    <a:cubicBezTo>
                      <a:pt x="43" y="863"/>
                      <a:pt x="43" y="863"/>
                      <a:pt x="43" y="863"/>
                    </a:cubicBezTo>
                    <a:cubicBezTo>
                      <a:pt x="42" y="865"/>
                      <a:pt x="41" y="863"/>
                      <a:pt x="40" y="863"/>
                    </a:cubicBezTo>
                    <a:cubicBezTo>
                      <a:pt x="33" y="868"/>
                      <a:pt x="33" y="868"/>
                      <a:pt x="33" y="868"/>
                    </a:cubicBezTo>
                    <a:cubicBezTo>
                      <a:pt x="35" y="868"/>
                      <a:pt x="37" y="867"/>
                      <a:pt x="39" y="866"/>
                    </a:cubicBezTo>
                    <a:cubicBezTo>
                      <a:pt x="41" y="868"/>
                      <a:pt x="41" y="868"/>
                      <a:pt x="41" y="868"/>
                    </a:cubicBezTo>
                    <a:cubicBezTo>
                      <a:pt x="47" y="873"/>
                      <a:pt x="39" y="870"/>
                      <a:pt x="40" y="873"/>
                    </a:cubicBezTo>
                    <a:cubicBezTo>
                      <a:pt x="37" y="873"/>
                      <a:pt x="37" y="873"/>
                      <a:pt x="37" y="873"/>
                    </a:cubicBezTo>
                    <a:cubicBezTo>
                      <a:pt x="29" y="878"/>
                      <a:pt x="29" y="878"/>
                      <a:pt x="29" y="878"/>
                    </a:cubicBezTo>
                    <a:cubicBezTo>
                      <a:pt x="19" y="880"/>
                      <a:pt x="19" y="880"/>
                      <a:pt x="19" y="880"/>
                    </a:cubicBezTo>
                    <a:cubicBezTo>
                      <a:pt x="20" y="884"/>
                      <a:pt x="20" y="887"/>
                      <a:pt x="20" y="888"/>
                    </a:cubicBezTo>
                    <a:cubicBezTo>
                      <a:pt x="25" y="882"/>
                      <a:pt x="25" y="882"/>
                      <a:pt x="25" y="882"/>
                    </a:cubicBezTo>
                    <a:cubicBezTo>
                      <a:pt x="29" y="881"/>
                      <a:pt x="29" y="881"/>
                      <a:pt x="29" y="881"/>
                    </a:cubicBezTo>
                    <a:cubicBezTo>
                      <a:pt x="29" y="880"/>
                      <a:pt x="29" y="880"/>
                      <a:pt x="29" y="880"/>
                    </a:cubicBezTo>
                    <a:cubicBezTo>
                      <a:pt x="37" y="879"/>
                      <a:pt x="37" y="879"/>
                      <a:pt x="37" y="879"/>
                    </a:cubicBezTo>
                    <a:cubicBezTo>
                      <a:pt x="37" y="882"/>
                      <a:pt x="37" y="882"/>
                      <a:pt x="37" y="882"/>
                    </a:cubicBezTo>
                    <a:cubicBezTo>
                      <a:pt x="35" y="882"/>
                      <a:pt x="35" y="882"/>
                      <a:pt x="35" y="882"/>
                    </a:cubicBezTo>
                    <a:cubicBezTo>
                      <a:pt x="33" y="886"/>
                      <a:pt x="33" y="886"/>
                      <a:pt x="33" y="886"/>
                    </a:cubicBezTo>
                    <a:cubicBezTo>
                      <a:pt x="32" y="882"/>
                      <a:pt x="31" y="885"/>
                      <a:pt x="30" y="885"/>
                    </a:cubicBezTo>
                    <a:cubicBezTo>
                      <a:pt x="30" y="888"/>
                      <a:pt x="30" y="888"/>
                      <a:pt x="30" y="888"/>
                    </a:cubicBezTo>
                    <a:cubicBezTo>
                      <a:pt x="29" y="888"/>
                      <a:pt x="29" y="888"/>
                      <a:pt x="29" y="888"/>
                    </a:cubicBezTo>
                    <a:cubicBezTo>
                      <a:pt x="20" y="895"/>
                      <a:pt x="20" y="895"/>
                      <a:pt x="20" y="895"/>
                    </a:cubicBezTo>
                    <a:cubicBezTo>
                      <a:pt x="18" y="892"/>
                      <a:pt x="18" y="892"/>
                      <a:pt x="18" y="892"/>
                    </a:cubicBezTo>
                    <a:cubicBezTo>
                      <a:pt x="14" y="896"/>
                      <a:pt x="14" y="896"/>
                      <a:pt x="14" y="896"/>
                    </a:cubicBezTo>
                    <a:cubicBezTo>
                      <a:pt x="20" y="902"/>
                      <a:pt x="20" y="902"/>
                      <a:pt x="20" y="902"/>
                    </a:cubicBezTo>
                    <a:cubicBezTo>
                      <a:pt x="17" y="906"/>
                      <a:pt x="17" y="906"/>
                      <a:pt x="17" y="906"/>
                    </a:cubicBezTo>
                    <a:cubicBezTo>
                      <a:pt x="17" y="913"/>
                      <a:pt x="17" y="913"/>
                      <a:pt x="17" y="913"/>
                    </a:cubicBezTo>
                    <a:cubicBezTo>
                      <a:pt x="10" y="913"/>
                      <a:pt x="10" y="913"/>
                      <a:pt x="10" y="913"/>
                    </a:cubicBezTo>
                    <a:cubicBezTo>
                      <a:pt x="0" y="907"/>
                      <a:pt x="11" y="915"/>
                      <a:pt x="3" y="914"/>
                    </a:cubicBezTo>
                    <a:cubicBezTo>
                      <a:pt x="5" y="919"/>
                      <a:pt x="5" y="919"/>
                      <a:pt x="5" y="919"/>
                    </a:cubicBezTo>
                    <a:cubicBezTo>
                      <a:pt x="11" y="922"/>
                      <a:pt x="11" y="922"/>
                      <a:pt x="11" y="922"/>
                    </a:cubicBezTo>
                    <a:cubicBezTo>
                      <a:pt x="9" y="924"/>
                      <a:pt x="9" y="924"/>
                      <a:pt x="9" y="924"/>
                    </a:cubicBezTo>
                    <a:cubicBezTo>
                      <a:pt x="9" y="926"/>
                      <a:pt x="9" y="926"/>
                      <a:pt x="9" y="926"/>
                    </a:cubicBezTo>
                    <a:cubicBezTo>
                      <a:pt x="11" y="927"/>
                      <a:pt x="11" y="927"/>
                      <a:pt x="11" y="927"/>
                    </a:cubicBezTo>
                    <a:cubicBezTo>
                      <a:pt x="13" y="928"/>
                      <a:pt x="13" y="928"/>
                      <a:pt x="13" y="928"/>
                    </a:cubicBezTo>
                    <a:cubicBezTo>
                      <a:pt x="16" y="926"/>
                      <a:pt x="16" y="926"/>
                      <a:pt x="16" y="926"/>
                    </a:cubicBezTo>
                    <a:cubicBezTo>
                      <a:pt x="15" y="925"/>
                      <a:pt x="15" y="925"/>
                      <a:pt x="15" y="925"/>
                    </a:cubicBezTo>
                    <a:cubicBezTo>
                      <a:pt x="19" y="923"/>
                      <a:pt x="19" y="923"/>
                      <a:pt x="19" y="923"/>
                    </a:cubicBezTo>
                    <a:cubicBezTo>
                      <a:pt x="19" y="920"/>
                      <a:pt x="19" y="920"/>
                      <a:pt x="19" y="920"/>
                    </a:cubicBezTo>
                    <a:cubicBezTo>
                      <a:pt x="25" y="915"/>
                      <a:pt x="25" y="915"/>
                      <a:pt x="25" y="915"/>
                    </a:cubicBezTo>
                    <a:cubicBezTo>
                      <a:pt x="25" y="912"/>
                      <a:pt x="25" y="912"/>
                      <a:pt x="25" y="912"/>
                    </a:cubicBezTo>
                    <a:cubicBezTo>
                      <a:pt x="26" y="910"/>
                      <a:pt x="26" y="910"/>
                      <a:pt x="26" y="910"/>
                    </a:cubicBezTo>
                    <a:cubicBezTo>
                      <a:pt x="27" y="910"/>
                      <a:pt x="27" y="910"/>
                      <a:pt x="27" y="911"/>
                    </a:cubicBezTo>
                    <a:cubicBezTo>
                      <a:pt x="28" y="910"/>
                      <a:pt x="29" y="910"/>
                      <a:pt x="29" y="910"/>
                    </a:cubicBezTo>
                    <a:cubicBezTo>
                      <a:pt x="28" y="909"/>
                      <a:pt x="27" y="909"/>
                      <a:pt x="26" y="909"/>
                    </a:cubicBezTo>
                    <a:cubicBezTo>
                      <a:pt x="29" y="902"/>
                      <a:pt x="29" y="902"/>
                      <a:pt x="29" y="902"/>
                    </a:cubicBezTo>
                    <a:cubicBezTo>
                      <a:pt x="25" y="900"/>
                      <a:pt x="25" y="900"/>
                      <a:pt x="25" y="900"/>
                    </a:cubicBezTo>
                    <a:cubicBezTo>
                      <a:pt x="29" y="899"/>
                      <a:pt x="29" y="899"/>
                      <a:pt x="29" y="899"/>
                    </a:cubicBezTo>
                    <a:cubicBezTo>
                      <a:pt x="30" y="893"/>
                      <a:pt x="32" y="891"/>
                      <a:pt x="33" y="891"/>
                    </a:cubicBezTo>
                    <a:cubicBezTo>
                      <a:pt x="33" y="891"/>
                      <a:pt x="33" y="891"/>
                      <a:pt x="33" y="891"/>
                    </a:cubicBezTo>
                    <a:cubicBezTo>
                      <a:pt x="40" y="895"/>
                      <a:pt x="40" y="895"/>
                      <a:pt x="40" y="895"/>
                    </a:cubicBezTo>
                    <a:cubicBezTo>
                      <a:pt x="39" y="902"/>
                      <a:pt x="39" y="896"/>
                      <a:pt x="38" y="896"/>
                    </a:cubicBezTo>
                    <a:cubicBezTo>
                      <a:pt x="38" y="901"/>
                      <a:pt x="38" y="901"/>
                      <a:pt x="38" y="901"/>
                    </a:cubicBezTo>
                    <a:cubicBezTo>
                      <a:pt x="40" y="899"/>
                      <a:pt x="40" y="899"/>
                      <a:pt x="40" y="899"/>
                    </a:cubicBezTo>
                    <a:cubicBezTo>
                      <a:pt x="47" y="901"/>
                      <a:pt x="47" y="901"/>
                      <a:pt x="47" y="901"/>
                    </a:cubicBezTo>
                    <a:cubicBezTo>
                      <a:pt x="48" y="900"/>
                      <a:pt x="48" y="900"/>
                      <a:pt x="48" y="900"/>
                    </a:cubicBezTo>
                    <a:cubicBezTo>
                      <a:pt x="44" y="894"/>
                      <a:pt x="44" y="894"/>
                      <a:pt x="44" y="894"/>
                    </a:cubicBezTo>
                    <a:cubicBezTo>
                      <a:pt x="53" y="893"/>
                      <a:pt x="53" y="893"/>
                      <a:pt x="53" y="893"/>
                    </a:cubicBezTo>
                    <a:cubicBezTo>
                      <a:pt x="53" y="900"/>
                      <a:pt x="53" y="900"/>
                      <a:pt x="53" y="900"/>
                    </a:cubicBezTo>
                    <a:cubicBezTo>
                      <a:pt x="42" y="918"/>
                      <a:pt x="53" y="904"/>
                      <a:pt x="53" y="906"/>
                    </a:cubicBezTo>
                    <a:cubicBezTo>
                      <a:pt x="50" y="909"/>
                      <a:pt x="50" y="909"/>
                      <a:pt x="50" y="909"/>
                    </a:cubicBezTo>
                    <a:cubicBezTo>
                      <a:pt x="51" y="910"/>
                      <a:pt x="51" y="910"/>
                      <a:pt x="51" y="910"/>
                    </a:cubicBezTo>
                    <a:cubicBezTo>
                      <a:pt x="44" y="915"/>
                      <a:pt x="44" y="915"/>
                      <a:pt x="44" y="915"/>
                    </a:cubicBezTo>
                    <a:cubicBezTo>
                      <a:pt x="50" y="915"/>
                      <a:pt x="50" y="915"/>
                      <a:pt x="50" y="915"/>
                    </a:cubicBezTo>
                    <a:cubicBezTo>
                      <a:pt x="50" y="918"/>
                      <a:pt x="50" y="918"/>
                      <a:pt x="50" y="918"/>
                    </a:cubicBezTo>
                    <a:cubicBezTo>
                      <a:pt x="52" y="924"/>
                      <a:pt x="46" y="919"/>
                      <a:pt x="45" y="922"/>
                    </a:cubicBezTo>
                    <a:cubicBezTo>
                      <a:pt x="46" y="926"/>
                      <a:pt x="46" y="926"/>
                      <a:pt x="46" y="926"/>
                    </a:cubicBezTo>
                    <a:cubicBezTo>
                      <a:pt x="44" y="928"/>
                      <a:pt x="44" y="928"/>
                      <a:pt x="44" y="928"/>
                    </a:cubicBezTo>
                    <a:cubicBezTo>
                      <a:pt x="53" y="925"/>
                      <a:pt x="39" y="931"/>
                      <a:pt x="42" y="932"/>
                    </a:cubicBezTo>
                    <a:cubicBezTo>
                      <a:pt x="42" y="935"/>
                      <a:pt x="42" y="935"/>
                      <a:pt x="42" y="935"/>
                    </a:cubicBezTo>
                    <a:cubicBezTo>
                      <a:pt x="40" y="937"/>
                      <a:pt x="40" y="937"/>
                      <a:pt x="40" y="937"/>
                    </a:cubicBezTo>
                    <a:cubicBezTo>
                      <a:pt x="35" y="937"/>
                      <a:pt x="35" y="937"/>
                      <a:pt x="35" y="937"/>
                    </a:cubicBezTo>
                    <a:cubicBezTo>
                      <a:pt x="35" y="945"/>
                      <a:pt x="35" y="945"/>
                      <a:pt x="35" y="945"/>
                    </a:cubicBezTo>
                    <a:cubicBezTo>
                      <a:pt x="40" y="949"/>
                      <a:pt x="40" y="949"/>
                      <a:pt x="40" y="949"/>
                    </a:cubicBezTo>
                    <a:cubicBezTo>
                      <a:pt x="29" y="953"/>
                      <a:pt x="29" y="953"/>
                      <a:pt x="29" y="953"/>
                    </a:cubicBezTo>
                    <a:cubicBezTo>
                      <a:pt x="28" y="949"/>
                      <a:pt x="23" y="953"/>
                      <a:pt x="21" y="955"/>
                    </a:cubicBezTo>
                    <a:cubicBezTo>
                      <a:pt x="25" y="955"/>
                      <a:pt x="25" y="955"/>
                      <a:pt x="25" y="955"/>
                    </a:cubicBezTo>
                    <a:cubicBezTo>
                      <a:pt x="23" y="958"/>
                      <a:pt x="23" y="958"/>
                      <a:pt x="23" y="958"/>
                    </a:cubicBezTo>
                    <a:cubicBezTo>
                      <a:pt x="25" y="962"/>
                      <a:pt x="25" y="962"/>
                      <a:pt x="25" y="962"/>
                    </a:cubicBezTo>
                    <a:cubicBezTo>
                      <a:pt x="30" y="958"/>
                      <a:pt x="34" y="955"/>
                      <a:pt x="35" y="953"/>
                    </a:cubicBezTo>
                    <a:cubicBezTo>
                      <a:pt x="40" y="951"/>
                      <a:pt x="40" y="951"/>
                      <a:pt x="40" y="951"/>
                    </a:cubicBezTo>
                    <a:cubicBezTo>
                      <a:pt x="44" y="947"/>
                      <a:pt x="44" y="947"/>
                      <a:pt x="44" y="947"/>
                    </a:cubicBezTo>
                    <a:cubicBezTo>
                      <a:pt x="45" y="948"/>
                      <a:pt x="45" y="948"/>
                      <a:pt x="45" y="948"/>
                    </a:cubicBezTo>
                    <a:cubicBezTo>
                      <a:pt x="52" y="942"/>
                      <a:pt x="52" y="942"/>
                      <a:pt x="52" y="942"/>
                    </a:cubicBezTo>
                    <a:cubicBezTo>
                      <a:pt x="58" y="943"/>
                      <a:pt x="58" y="943"/>
                      <a:pt x="58" y="943"/>
                    </a:cubicBezTo>
                    <a:cubicBezTo>
                      <a:pt x="60" y="940"/>
                      <a:pt x="60" y="940"/>
                      <a:pt x="60" y="940"/>
                    </a:cubicBezTo>
                    <a:cubicBezTo>
                      <a:pt x="62" y="941"/>
                      <a:pt x="67" y="942"/>
                      <a:pt x="66" y="938"/>
                    </a:cubicBezTo>
                    <a:cubicBezTo>
                      <a:pt x="81" y="937"/>
                      <a:pt x="81" y="937"/>
                      <a:pt x="81" y="937"/>
                    </a:cubicBezTo>
                    <a:cubicBezTo>
                      <a:pt x="82" y="943"/>
                      <a:pt x="81" y="937"/>
                      <a:pt x="80" y="939"/>
                    </a:cubicBezTo>
                    <a:cubicBezTo>
                      <a:pt x="74" y="940"/>
                      <a:pt x="74" y="940"/>
                      <a:pt x="74" y="940"/>
                    </a:cubicBezTo>
                    <a:cubicBezTo>
                      <a:pt x="75" y="949"/>
                      <a:pt x="75" y="949"/>
                      <a:pt x="75" y="949"/>
                    </a:cubicBezTo>
                    <a:cubicBezTo>
                      <a:pt x="70" y="949"/>
                      <a:pt x="70" y="949"/>
                      <a:pt x="70" y="949"/>
                    </a:cubicBezTo>
                    <a:cubicBezTo>
                      <a:pt x="70" y="951"/>
                      <a:pt x="70" y="951"/>
                      <a:pt x="70" y="951"/>
                    </a:cubicBezTo>
                    <a:cubicBezTo>
                      <a:pt x="81" y="952"/>
                      <a:pt x="81" y="952"/>
                      <a:pt x="81" y="952"/>
                    </a:cubicBezTo>
                    <a:cubicBezTo>
                      <a:pt x="69" y="960"/>
                      <a:pt x="69" y="960"/>
                      <a:pt x="69" y="960"/>
                    </a:cubicBezTo>
                    <a:cubicBezTo>
                      <a:pt x="66" y="959"/>
                      <a:pt x="66" y="959"/>
                      <a:pt x="66" y="959"/>
                    </a:cubicBezTo>
                    <a:cubicBezTo>
                      <a:pt x="63" y="961"/>
                      <a:pt x="63" y="961"/>
                      <a:pt x="63" y="961"/>
                    </a:cubicBezTo>
                    <a:cubicBezTo>
                      <a:pt x="68" y="961"/>
                      <a:pt x="68" y="961"/>
                      <a:pt x="68" y="961"/>
                    </a:cubicBezTo>
                    <a:cubicBezTo>
                      <a:pt x="65" y="967"/>
                      <a:pt x="67" y="964"/>
                      <a:pt x="68" y="964"/>
                    </a:cubicBezTo>
                    <a:cubicBezTo>
                      <a:pt x="70" y="966"/>
                      <a:pt x="70" y="966"/>
                      <a:pt x="70" y="966"/>
                    </a:cubicBezTo>
                    <a:cubicBezTo>
                      <a:pt x="68" y="966"/>
                      <a:pt x="68" y="966"/>
                      <a:pt x="68" y="966"/>
                    </a:cubicBezTo>
                    <a:cubicBezTo>
                      <a:pt x="59" y="967"/>
                      <a:pt x="59" y="967"/>
                      <a:pt x="59" y="967"/>
                    </a:cubicBezTo>
                    <a:cubicBezTo>
                      <a:pt x="66" y="970"/>
                      <a:pt x="66" y="970"/>
                      <a:pt x="66" y="970"/>
                    </a:cubicBezTo>
                    <a:cubicBezTo>
                      <a:pt x="64" y="971"/>
                      <a:pt x="64" y="971"/>
                      <a:pt x="64" y="971"/>
                    </a:cubicBezTo>
                    <a:cubicBezTo>
                      <a:pt x="64" y="976"/>
                      <a:pt x="66" y="978"/>
                      <a:pt x="66" y="978"/>
                    </a:cubicBezTo>
                    <a:cubicBezTo>
                      <a:pt x="63" y="982"/>
                      <a:pt x="63" y="982"/>
                      <a:pt x="63" y="982"/>
                    </a:cubicBezTo>
                    <a:cubicBezTo>
                      <a:pt x="57" y="999"/>
                      <a:pt x="64" y="985"/>
                      <a:pt x="66" y="988"/>
                    </a:cubicBezTo>
                    <a:cubicBezTo>
                      <a:pt x="66" y="990"/>
                      <a:pt x="66" y="990"/>
                      <a:pt x="66" y="990"/>
                    </a:cubicBezTo>
                    <a:cubicBezTo>
                      <a:pt x="59" y="990"/>
                      <a:pt x="59" y="990"/>
                      <a:pt x="59" y="990"/>
                    </a:cubicBezTo>
                    <a:cubicBezTo>
                      <a:pt x="65" y="1004"/>
                      <a:pt x="59" y="989"/>
                      <a:pt x="66" y="994"/>
                    </a:cubicBezTo>
                    <a:cubicBezTo>
                      <a:pt x="66" y="995"/>
                      <a:pt x="66" y="995"/>
                      <a:pt x="66" y="995"/>
                    </a:cubicBezTo>
                    <a:cubicBezTo>
                      <a:pt x="64" y="998"/>
                      <a:pt x="64" y="998"/>
                      <a:pt x="64" y="998"/>
                    </a:cubicBezTo>
                    <a:cubicBezTo>
                      <a:pt x="65" y="1002"/>
                      <a:pt x="67" y="1003"/>
                      <a:pt x="68" y="1003"/>
                    </a:cubicBezTo>
                    <a:cubicBezTo>
                      <a:pt x="64" y="1009"/>
                      <a:pt x="64" y="1009"/>
                      <a:pt x="64" y="1009"/>
                    </a:cubicBezTo>
                    <a:cubicBezTo>
                      <a:pt x="66" y="1010"/>
                      <a:pt x="66" y="1010"/>
                      <a:pt x="66" y="1010"/>
                    </a:cubicBezTo>
                    <a:cubicBezTo>
                      <a:pt x="63" y="1012"/>
                      <a:pt x="63" y="1012"/>
                      <a:pt x="63" y="1012"/>
                    </a:cubicBezTo>
                    <a:cubicBezTo>
                      <a:pt x="60" y="1018"/>
                      <a:pt x="60" y="1018"/>
                      <a:pt x="60" y="1018"/>
                    </a:cubicBezTo>
                    <a:cubicBezTo>
                      <a:pt x="70" y="1016"/>
                      <a:pt x="70" y="1016"/>
                      <a:pt x="70" y="1016"/>
                    </a:cubicBezTo>
                    <a:cubicBezTo>
                      <a:pt x="70" y="1017"/>
                      <a:pt x="70" y="1017"/>
                      <a:pt x="70" y="1017"/>
                    </a:cubicBezTo>
                    <a:cubicBezTo>
                      <a:pt x="79" y="1012"/>
                      <a:pt x="79" y="1012"/>
                      <a:pt x="79" y="1012"/>
                    </a:cubicBezTo>
                    <a:cubicBezTo>
                      <a:pt x="77" y="1012"/>
                      <a:pt x="74" y="1012"/>
                      <a:pt x="73" y="1014"/>
                    </a:cubicBezTo>
                    <a:cubicBezTo>
                      <a:pt x="70" y="1012"/>
                      <a:pt x="70" y="1012"/>
                      <a:pt x="70" y="1012"/>
                    </a:cubicBezTo>
                    <a:cubicBezTo>
                      <a:pt x="70" y="1010"/>
                      <a:pt x="70" y="1010"/>
                      <a:pt x="70" y="1010"/>
                    </a:cubicBezTo>
                    <a:cubicBezTo>
                      <a:pt x="73" y="1008"/>
                      <a:pt x="73" y="1008"/>
                      <a:pt x="73" y="1008"/>
                    </a:cubicBezTo>
                    <a:cubicBezTo>
                      <a:pt x="74" y="1009"/>
                      <a:pt x="74" y="1009"/>
                      <a:pt x="74" y="1009"/>
                    </a:cubicBezTo>
                    <a:cubicBezTo>
                      <a:pt x="81" y="1003"/>
                      <a:pt x="81" y="1003"/>
                      <a:pt x="81" y="1003"/>
                    </a:cubicBezTo>
                    <a:cubicBezTo>
                      <a:pt x="94" y="997"/>
                      <a:pt x="94" y="997"/>
                      <a:pt x="94" y="997"/>
                    </a:cubicBezTo>
                    <a:cubicBezTo>
                      <a:pt x="94" y="1003"/>
                      <a:pt x="94" y="1003"/>
                      <a:pt x="94" y="1003"/>
                    </a:cubicBezTo>
                    <a:cubicBezTo>
                      <a:pt x="96" y="1005"/>
                      <a:pt x="96" y="1005"/>
                      <a:pt x="96" y="1005"/>
                    </a:cubicBezTo>
                    <a:cubicBezTo>
                      <a:pt x="92" y="1007"/>
                      <a:pt x="92" y="1007"/>
                      <a:pt x="92" y="1007"/>
                    </a:cubicBezTo>
                    <a:cubicBezTo>
                      <a:pt x="91" y="1015"/>
                      <a:pt x="91" y="1015"/>
                      <a:pt x="91" y="1015"/>
                    </a:cubicBezTo>
                    <a:cubicBezTo>
                      <a:pt x="96" y="1011"/>
                      <a:pt x="96" y="1011"/>
                      <a:pt x="96" y="1011"/>
                    </a:cubicBezTo>
                    <a:cubicBezTo>
                      <a:pt x="98" y="1012"/>
                      <a:pt x="98" y="1012"/>
                      <a:pt x="98" y="1012"/>
                    </a:cubicBezTo>
                    <a:cubicBezTo>
                      <a:pt x="93" y="1018"/>
                      <a:pt x="93" y="1018"/>
                      <a:pt x="93" y="1018"/>
                    </a:cubicBezTo>
                    <a:cubicBezTo>
                      <a:pt x="95" y="1018"/>
                      <a:pt x="96" y="1018"/>
                      <a:pt x="96" y="1018"/>
                    </a:cubicBezTo>
                    <a:cubicBezTo>
                      <a:pt x="98" y="1018"/>
                      <a:pt x="100" y="1017"/>
                      <a:pt x="101" y="1017"/>
                    </a:cubicBezTo>
                    <a:cubicBezTo>
                      <a:pt x="101" y="1016"/>
                      <a:pt x="102" y="1016"/>
                      <a:pt x="102" y="1015"/>
                    </a:cubicBezTo>
                    <a:cubicBezTo>
                      <a:pt x="99" y="1015"/>
                      <a:pt x="99" y="1015"/>
                      <a:pt x="99" y="1015"/>
                    </a:cubicBezTo>
                    <a:cubicBezTo>
                      <a:pt x="100" y="1010"/>
                      <a:pt x="100" y="1010"/>
                      <a:pt x="100" y="1010"/>
                    </a:cubicBezTo>
                    <a:cubicBezTo>
                      <a:pt x="98" y="1005"/>
                      <a:pt x="98" y="1005"/>
                      <a:pt x="98" y="1005"/>
                    </a:cubicBezTo>
                    <a:cubicBezTo>
                      <a:pt x="100" y="1004"/>
                      <a:pt x="100" y="1004"/>
                      <a:pt x="100" y="1004"/>
                    </a:cubicBezTo>
                    <a:cubicBezTo>
                      <a:pt x="100" y="994"/>
                      <a:pt x="108" y="998"/>
                      <a:pt x="105" y="995"/>
                    </a:cubicBezTo>
                    <a:cubicBezTo>
                      <a:pt x="115" y="988"/>
                      <a:pt x="115" y="988"/>
                      <a:pt x="115" y="988"/>
                    </a:cubicBezTo>
                    <a:cubicBezTo>
                      <a:pt x="115" y="991"/>
                      <a:pt x="115" y="991"/>
                      <a:pt x="115" y="991"/>
                    </a:cubicBezTo>
                    <a:cubicBezTo>
                      <a:pt x="119" y="993"/>
                      <a:pt x="119" y="993"/>
                      <a:pt x="119" y="993"/>
                    </a:cubicBezTo>
                    <a:cubicBezTo>
                      <a:pt x="117" y="994"/>
                      <a:pt x="117" y="994"/>
                      <a:pt x="117" y="994"/>
                    </a:cubicBezTo>
                    <a:cubicBezTo>
                      <a:pt x="116" y="994"/>
                      <a:pt x="115" y="994"/>
                      <a:pt x="115" y="994"/>
                    </a:cubicBezTo>
                    <a:cubicBezTo>
                      <a:pt x="113" y="997"/>
                      <a:pt x="113" y="997"/>
                      <a:pt x="113" y="997"/>
                    </a:cubicBezTo>
                    <a:cubicBezTo>
                      <a:pt x="115" y="1004"/>
                      <a:pt x="115" y="1004"/>
                      <a:pt x="115" y="1004"/>
                    </a:cubicBezTo>
                    <a:cubicBezTo>
                      <a:pt x="111" y="1006"/>
                      <a:pt x="111" y="1006"/>
                      <a:pt x="111" y="1006"/>
                    </a:cubicBezTo>
                    <a:cubicBezTo>
                      <a:pt x="109" y="1012"/>
                      <a:pt x="109" y="1012"/>
                      <a:pt x="109" y="1012"/>
                    </a:cubicBezTo>
                    <a:cubicBezTo>
                      <a:pt x="106" y="1013"/>
                      <a:pt x="106" y="1013"/>
                      <a:pt x="106" y="1013"/>
                    </a:cubicBezTo>
                    <a:cubicBezTo>
                      <a:pt x="105" y="1016"/>
                      <a:pt x="105" y="1016"/>
                      <a:pt x="105" y="1016"/>
                    </a:cubicBezTo>
                    <a:cubicBezTo>
                      <a:pt x="107" y="1016"/>
                      <a:pt x="107" y="1016"/>
                      <a:pt x="107" y="1016"/>
                    </a:cubicBezTo>
                    <a:cubicBezTo>
                      <a:pt x="119" y="1006"/>
                      <a:pt x="119" y="1006"/>
                      <a:pt x="119" y="1006"/>
                    </a:cubicBezTo>
                    <a:cubicBezTo>
                      <a:pt x="119" y="1007"/>
                      <a:pt x="119" y="1007"/>
                      <a:pt x="119" y="1007"/>
                    </a:cubicBezTo>
                    <a:cubicBezTo>
                      <a:pt x="120" y="1013"/>
                      <a:pt x="120" y="1013"/>
                      <a:pt x="120" y="1013"/>
                    </a:cubicBezTo>
                    <a:cubicBezTo>
                      <a:pt x="118" y="1015"/>
                      <a:pt x="118" y="1015"/>
                      <a:pt x="118" y="1015"/>
                    </a:cubicBezTo>
                    <a:cubicBezTo>
                      <a:pt x="115" y="1016"/>
                      <a:pt x="114" y="1017"/>
                      <a:pt x="112" y="1017"/>
                    </a:cubicBezTo>
                    <a:cubicBezTo>
                      <a:pt x="113" y="1023"/>
                      <a:pt x="112" y="1016"/>
                      <a:pt x="111" y="1019"/>
                    </a:cubicBezTo>
                    <a:cubicBezTo>
                      <a:pt x="111" y="1023"/>
                      <a:pt x="111" y="1023"/>
                      <a:pt x="111" y="1023"/>
                    </a:cubicBezTo>
                    <a:cubicBezTo>
                      <a:pt x="107" y="1026"/>
                      <a:pt x="107" y="1026"/>
                      <a:pt x="107" y="1026"/>
                    </a:cubicBezTo>
                    <a:cubicBezTo>
                      <a:pt x="112" y="1026"/>
                      <a:pt x="112" y="1026"/>
                      <a:pt x="112" y="1026"/>
                    </a:cubicBezTo>
                    <a:cubicBezTo>
                      <a:pt x="118" y="1019"/>
                      <a:pt x="118" y="1019"/>
                      <a:pt x="118" y="1019"/>
                    </a:cubicBezTo>
                    <a:cubicBezTo>
                      <a:pt x="123" y="1018"/>
                      <a:pt x="123" y="1018"/>
                      <a:pt x="123" y="1018"/>
                    </a:cubicBezTo>
                    <a:cubicBezTo>
                      <a:pt x="134" y="1012"/>
                      <a:pt x="131" y="1019"/>
                      <a:pt x="131" y="1020"/>
                    </a:cubicBezTo>
                    <a:cubicBezTo>
                      <a:pt x="125" y="1024"/>
                      <a:pt x="125" y="1024"/>
                      <a:pt x="125" y="1024"/>
                    </a:cubicBezTo>
                    <a:cubicBezTo>
                      <a:pt x="127" y="1029"/>
                      <a:pt x="127" y="1029"/>
                      <a:pt x="127" y="1029"/>
                    </a:cubicBezTo>
                    <a:cubicBezTo>
                      <a:pt x="123" y="1029"/>
                      <a:pt x="123" y="1029"/>
                      <a:pt x="123" y="1029"/>
                    </a:cubicBezTo>
                    <a:cubicBezTo>
                      <a:pt x="125" y="1033"/>
                      <a:pt x="125" y="1033"/>
                      <a:pt x="125" y="1033"/>
                    </a:cubicBezTo>
                    <a:cubicBezTo>
                      <a:pt x="118" y="1035"/>
                      <a:pt x="118" y="1035"/>
                      <a:pt x="118" y="1035"/>
                    </a:cubicBezTo>
                    <a:cubicBezTo>
                      <a:pt x="123" y="1039"/>
                      <a:pt x="123" y="1039"/>
                      <a:pt x="123" y="1039"/>
                    </a:cubicBezTo>
                    <a:cubicBezTo>
                      <a:pt x="119" y="1046"/>
                      <a:pt x="119" y="1046"/>
                      <a:pt x="119" y="1046"/>
                    </a:cubicBezTo>
                    <a:cubicBezTo>
                      <a:pt x="126" y="1053"/>
                      <a:pt x="126" y="1053"/>
                      <a:pt x="126" y="1053"/>
                    </a:cubicBezTo>
                    <a:cubicBezTo>
                      <a:pt x="133" y="1051"/>
                      <a:pt x="133" y="1051"/>
                      <a:pt x="133" y="1051"/>
                    </a:cubicBezTo>
                    <a:cubicBezTo>
                      <a:pt x="136" y="1053"/>
                      <a:pt x="136" y="1053"/>
                      <a:pt x="136" y="1053"/>
                    </a:cubicBezTo>
                    <a:cubicBezTo>
                      <a:pt x="137" y="1052"/>
                      <a:pt x="137" y="1052"/>
                      <a:pt x="137" y="1052"/>
                    </a:cubicBezTo>
                    <a:cubicBezTo>
                      <a:pt x="137" y="1043"/>
                      <a:pt x="144" y="1048"/>
                      <a:pt x="142" y="1046"/>
                    </a:cubicBezTo>
                    <a:cubicBezTo>
                      <a:pt x="145" y="1046"/>
                      <a:pt x="145" y="1046"/>
                      <a:pt x="145" y="1046"/>
                    </a:cubicBezTo>
                    <a:cubicBezTo>
                      <a:pt x="140" y="1052"/>
                      <a:pt x="140" y="1052"/>
                      <a:pt x="140" y="1052"/>
                    </a:cubicBezTo>
                    <a:cubicBezTo>
                      <a:pt x="141" y="1053"/>
                      <a:pt x="141" y="1053"/>
                      <a:pt x="141" y="1053"/>
                    </a:cubicBezTo>
                    <a:cubicBezTo>
                      <a:pt x="133" y="1060"/>
                      <a:pt x="133" y="1060"/>
                      <a:pt x="133" y="1060"/>
                    </a:cubicBezTo>
                    <a:cubicBezTo>
                      <a:pt x="137" y="1061"/>
                      <a:pt x="137" y="1061"/>
                      <a:pt x="137" y="1061"/>
                    </a:cubicBezTo>
                    <a:cubicBezTo>
                      <a:pt x="136" y="1061"/>
                      <a:pt x="137" y="1060"/>
                      <a:pt x="137" y="1060"/>
                    </a:cubicBezTo>
                    <a:cubicBezTo>
                      <a:pt x="145" y="1053"/>
                      <a:pt x="145" y="1053"/>
                      <a:pt x="145" y="1053"/>
                    </a:cubicBezTo>
                    <a:cubicBezTo>
                      <a:pt x="163" y="1038"/>
                      <a:pt x="163" y="1038"/>
                      <a:pt x="163" y="1038"/>
                    </a:cubicBezTo>
                    <a:cubicBezTo>
                      <a:pt x="169" y="1038"/>
                      <a:pt x="169" y="1038"/>
                      <a:pt x="169" y="1038"/>
                    </a:cubicBezTo>
                    <a:cubicBezTo>
                      <a:pt x="166" y="1049"/>
                      <a:pt x="165" y="1038"/>
                      <a:pt x="159" y="1043"/>
                    </a:cubicBezTo>
                    <a:cubicBezTo>
                      <a:pt x="163" y="1043"/>
                      <a:pt x="163" y="1043"/>
                      <a:pt x="163" y="1043"/>
                    </a:cubicBezTo>
                    <a:cubicBezTo>
                      <a:pt x="158" y="1049"/>
                      <a:pt x="163" y="1046"/>
                      <a:pt x="162" y="1046"/>
                    </a:cubicBezTo>
                    <a:cubicBezTo>
                      <a:pt x="166" y="1046"/>
                      <a:pt x="166" y="1046"/>
                      <a:pt x="166" y="1046"/>
                    </a:cubicBezTo>
                    <a:cubicBezTo>
                      <a:pt x="155" y="1058"/>
                      <a:pt x="155" y="1058"/>
                      <a:pt x="155" y="1058"/>
                    </a:cubicBezTo>
                    <a:cubicBezTo>
                      <a:pt x="159" y="1058"/>
                      <a:pt x="159" y="1058"/>
                      <a:pt x="159" y="1058"/>
                    </a:cubicBezTo>
                    <a:cubicBezTo>
                      <a:pt x="158" y="1059"/>
                      <a:pt x="155" y="1062"/>
                      <a:pt x="152" y="1062"/>
                    </a:cubicBezTo>
                    <a:cubicBezTo>
                      <a:pt x="155" y="1066"/>
                      <a:pt x="155" y="1066"/>
                      <a:pt x="155" y="1066"/>
                    </a:cubicBezTo>
                    <a:cubicBezTo>
                      <a:pt x="154" y="1068"/>
                      <a:pt x="154" y="1068"/>
                      <a:pt x="154" y="1068"/>
                    </a:cubicBezTo>
                    <a:cubicBezTo>
                      <a:pt x="156" y="1071"/>
                      <a:pt x="156" y="1071"/>
                      <a:pt x="156" y="1071"/>
                    </a:cubicBezTo>
                    <a:cubicBezTo>
                      <a:pt x="165" y="1073"/>
                      <a:pt x="165" y="1073"/>
                      <a:pt x="165" y="1073"/>
                    </a:cubicBezTo>
                    <a:cubicBezTo>
                      <a:pt x="170" y="1067"/>
                      <a:pt x="170" y="1067"/>
                      <a:pt x="170" y="1067"/>
                    </a:cubicBezTo>
                    <a:cubicBezTo>
                      <a:pt x="177" y="1067"/>
                      <a:pt x="177" y="1067"/>
                      <a:pt x="177" y="1067"/>
                    </a:cubicBezTo>
                    <a:cubicBezTo>
                      <a:pt x="180" y="1065"/>
                      <a:pt x="180" y="1065"/>
                      <a:pt x="180" y="1065"/>
                    </a:cubicBezTo>
                    <a:cubicBezTo>
                      <a:pt x="180" y="1068"/>
                      <a:pt x="180" y="1068"/>
                      <a:pt x="180" y="1068"/>
                    </a:cubicBezTo>
                    <a:cubicBezTo>
                      <a:pt x="187" y="1062"/>
                      <a:pt x="187" y="1062"/>
                      <a:pt x="187" y="1062"/>
                    </a:cubicBezTo>
                    <a:cubicBezTo>
                      <a:pt x="181" y="1062"/>
                      <a:pt x="181" y="1062"/>
                      <a:pt x="181" y="1062"/>
                    </a:cubicBezTo>
                    <a:cubicBezTo>
                      <a:pt x="190" y="1052"/>
                      <a:pt x="190" y="1052"/>
                      <a:pt x="190" y="1052"/>
                    </a:cubicBezTo>
                    <a:cubicBezTo>
                      <a:pt x="196" y="1051"/>
                      <a:pt x="196" y="1051"/>
                      <a:pt x="196" y="1051"/>
                    </a:cubicBezTo>
                    <a:cubicBezTo>
                      <a:pt x="196" y="1053"/>
                      <a:pt x="196" y="1053"/>
                      <a:pt x="196" y="1053"/>
                    </a:cubicBezTo>
                    <a:cubicBezTo>
                      <a:pt x="191" y="1056"/>
                      <a:pt x="191" y="1056"/>
                      <a:pt x="191" y="1056"/>
                    </a:cubicBezTo>
                    <a:cubicBezTo>
                      <a:pt x="188" y="1060"/>
                      <a:pt x="188" y="1060"/>
                      <a:pt x="188" y="1060"/>
                    </a:cubicBezTo>
                    <a:cubicBezTo>
                      <a:pt x="202" y="1052"/>
                      <a:pt x="189" y="1059"/>
                      <a:pt x="192" y="1060"/>
                    </a:cubicBezTo>
                    <a:cubicBezTo>
                      <a:pt x="196" y="1055"/>
                      <a:pt x="196" y="1055"/>
                      <a:pt x="196" y="1055"/>
                    </a:cubicBezTo>
                    <a:cubicBezTo>
                      <a:pt x="208" y="1051"/>
                      <a:pt x="208" y="1051"/>
                      <a:pt x="208" y="1051"/>
                    </a:cubicBezTo>
                    <a:cubicBezTo>
                      <a:pt x="214" y="1053"/>
                      <a:pt x="214" y="1053"/>
                      <a:pt x="214" y="1053"/>
                    </a:cubicBezTo>
                    <a:cubicBezTo>
                      <a:pt x="216" y="1055"/>
                      <a:pt x="216" y="1055"/>
                      <a:pt x="216" y="1055"/>
                    </a:cubicBezTo>
                    <a:cubicBezTo>
                      <a:pt x="213" y="1058"/>
                      <a:pt x="213" y="1058"/>
                      <a:pt x="213" y="1058"/>
                    </a:cubicBezTo>
                    <a:cubicBezTo>
                      <a:pt x="209" y="1058"/>
                      <a:pt x="209" y="1058"/>
                      <a:pt x="209" y="1058"/>
                    </a:cubicBezTo>
                    <a:cubicBezTo>
                      <a:pt x="209" y="1063"/>
                      <a:pt x="209" y="1063"/>
                      <a:pt x="209" y="1063"/>
                    </a:cubicBezTo>
                    <a:cubicBezTo>
                      <a:pt x="204" y="1069"/>
                      <a:pt x="204" y="1069"/>
                      <a:pt x="204" y="1069"/>
                    </a:cubicBezTo>
                    <a:cubicBezTo>
                      <a:pt x="199" y="1070"/>
                      <a:pt x="199" y="1070"/>
                      <a:pt x="199" y="1070"/>
                    </a:cubicBezTo>
                    <a:cubicBezTo>
                      <a:pt x="200" y="1071"/>
                      <a:pt x="200" y="1071"/>
                      <a:pt x="200" y="1071"/>
                    </a:cubicBezTo>
                    <a:cubicBezTo>
                      <a:pt x="202" y="1071"/>
                      <a:pt x="202" y="1071"/>
                      <a:pt x="202" y="1071"/>
                    </a:cubicBezTo>
                    <a:cubicBezTo>
                      <a:pt x="214" y="1065"/>
                      <a:pt x="217" y="1064"/>
                      <a:pt x="218" y="1064"/>
                    </a:cubicBezTo>
                    <a:cubicBezTo>
                      <a:pt x="220" y="1063"/>
                      <a:pt x="220" y="1063"/>
                      <a:pt x="220" y="1063"/>
                    </a:cubicBezTo>
                    <a:cubicBezTo>
                      <a:pt x="232" y="1060"/>
                      <a:pt x="232" y="1060"/>
                      <a:pt x="232" y="1060"/>
                    </a:cubicBezTo>
                    <a:cubicBezTo>
                      <a:pt x="231" y="1058"/>
                      <a:pt x="231" y="1058"/>
                      <a:pt x="231" y="1058"/>
                    </a:cubicBezTo>
                    <a:cubicBezTo>
                      <a:pt x="235" y="1057"/>
                      <a:pt x="235" y="1057"/>
                      <a:pt x="235" y="1057"/>
                    </a:cubicBezTo>
                    <a:cubicBezTo>
                      <a:pt x="236" y="1058"/>
                      <a:pt x="236" y="1058"/>
                      <a:pt x="236" y="1058"/>
                    </a:cubicBezTo>
                    <a:cubicBezTo>
                      <a:pt x="249" y="1062"/>
                      <a:pt x="249" y="1062"/>
                      <a:pt x="249" y="1062"/>
                    </a:cubicBezTo>
                    <a:cubicBezTo>
                      <a:pt x="245" y="1067"/>
                      <a:pt x="245" y="1067"/>
                      <a:pt x="245" y="1067"/>
                    </a:cubicBezTo>
                    <a:cubicBezTo>
                      <a:pt x="247" y="1068"/>
                      <a:pt x="247" y="1068"/>
                      <a:pt x="247" y="1068"/>
                    </a:cubicBezTo>
                    <a:cubicBezTo>
                      <a:pt x="241" y="1078"/>
                      <a:pt x="241" y="1078"/>
                      <a:pt x="241" y="1078"/>
                    </a:cubicBezTo>
                    <a:cubicBezTo>
                      <a:pt x="236" y="1079"/>
                      <a:pt x="236" y="1079"/>
                      <a:pt x="236" y="1079"/>
                    </a:cubicBezTo>
                    <a:cubicBezTo>
                      <a:pt x="235" y="1087"/>
                      <a:pt x="224" y="1085"/>
                      <a:pt x="222" y="1090"/>
                    </a:cubicBezTo>
                    <a:cubicBezTo>
                      <a:pt x="223" y="1090"/>
                      <a:pt x="223" y="1090"/>
                      <a:pt x="223" y="1090"/>
                    </a:cubicBezTo>
                    <a:cubicBezTo>
                      <a:pt x="229" y="1098"/>
                      <a:pt x="229" y="1098"/>
                      <a:pt x="229" y="1098"/>
                    </a:cubicBezTo>
                    <a:cubicBezTo>
                      <a:pt x="233" y="1101"/>
                      <a:pt x="233" y="1101"/>
                      <a:pt x="233" y="1101"/>
                    </a:cubicBezTo>
                    <a:cubicBezTo>
                      <a:pt x="240" y="1099"/>
                      <a:pt x="240" y="1099"/>
                      <a:pt x="240" y="1099"/>
                    </a:cubicBezTo>
                    <a:cubicBezTo>
                      <a:pt x="242" y="1096"/>
                      <a:pt x="242" y="1096"/>
                      <a:pt x="242" y="1096"/>
                    </a:cubicBezTo>
                    <a:cubicBezTo>
                      <a:pt x="235" y="1100"/>
                      <a:pt x="239" y="1092"/>
                      <a:pt x="236" y="1094"/>
                    </a:cubicBezTo>
                    <a:cubicBezTo>
                      <a:pt x="240" y="1087"/>
                      <a:pt x="240" y="1087"/>
                      <a:pt x="240" y="1087"/>
                    </a:cubicBezTo>
                    <a:cubicBezTo>
                      <a:pt x="245" y="1087"/>
                      <a:pt x="245" y="1087"/>
                      <a:pt x="245" y="1087"/>
                    </a:cubicBezTo>
                    <a:cubicBezTo>
                      <a:pt x="247" y="1089"/>
                      <a:pt x="246" y="1092"/>
                      <a:pt x="244" y="1093"/>
                    </a:cubicBezTo>
                    <a:cubicBezTo>
                      <a:pt x="249" y="1094"/>
                      <a:pt x="249" y="1094"/>
                      <a:pt x="249" y="1094"/>
                    </a:cubicBezTo>
                    <a:cubicBezTo>
                      <a:pt x="254" y="1089"/>
                      <a:pt x="254" y="1089"/>
                      <a:pt x="254" y="1089"/>
                    </a:cubicBezTo>
                    <a:cubicBezTo>
                      <a:pt x="257" y="1092"/>
                      <a:pt x="257" y="1092"/>
                      <a:pt x="257" y="1092"/>
                    </a:cubicBezTo>
                    <a:cubicBezTo>
                      <a:pt x="252" y="1095"/>
                      <a:pt x="252" y="1095"/>
                      <a:pt x="252" y="1095"/>
                    </a:cubicBezTo>
                    <a:cubicBezTo>
                      <a:pt x="245" y="1103"/>
                      <a:pt x="245" y="1103"/>
                      <a:pt x="245" y="1103"/>
                    </a:cubicBezTo>
                    <a:cubicBezTo>
                      <a:pt x="247" y="1102"/>
                      <a:pt x="249" y="1101"/>
                      <a:pt x="250" y="1100"/>
                    </a:cubicBezTo>
                    <a:cubicBezTo>
                      <a:pt x="250" y="1100"/>
                      <a:pt x="250" y="1100"/>
                      <a:pt x="250" y="1100"/>
                    </a:cubicBezTo>
                    <a:cubicBezTo>
                      <a:pt x="252" y="1099"/>
                      <a:pt x="252" y="1099"/>
                      <a:pt x="252" y="1099"/>
                    </a:cubicBezTo>
                    <a:cubicBezTo>
                      <a:pt x="254" y="1098"/>
                      <a:pt x="254" y="1097"/>
                      <a:pt x="254" y="1098"/>
                    </a:cubicBezTo>
                    <a:cubicBezTo>
                      <a:pt x="257" y="1096"/>
                      <a:pt x="257" y="1096"/>
                      <a:pt x="257" y="1096"/>
                    </a:cubicBezTo>
                    <a:cubicBezTo>
                      <a:pt x="259" y="1093"/>
                      <a:pt x="259" y="1093"/>
                      <a:pt x="259" y="1093"/>
                    </a:cubicBezTo>
                    <a:cubicBezTo>
                      <a:pt x="264" y="1092"/>
                      <a:pt x="264" y="1092"/>
                      <a:pt x="264" y="1092"/>
                    </a:cubicBezTo>
                    <a:cubicBezTo>
                      <a:pt x="265" y="1090"/>
                      <a:pt x="265" y="1090"/>
                      <a:pt x="265" y="1090"/>
                    </a:cubicBezTo>
                    <a:cubicBezTo>
                      <a:pt x="289" y="1073"/>
                      <a:pt x="289" y="1073"/>
                      <a:pt x="289" y="1073"/>
                    </a:cubicBezTo>
                    <a:cubicBezTo>
                      <a:pt x="293" y="1076"/>
                      <a:pt x="293" y="1076"/>
                      <a:pt x="293" y="1076"/>
                    </a:cubicBezTo>
                    <a:cubicBezTo>
                      <a:pt x="298" y="1070"/>
                      <a:pt x="298" y="1070"/>
                      <a:pt x="298" y="1070"/>
                    </a:cubicBezTo>
                    <a:cubicBezTo>
                      <a:pt x="307" y="1066"/>
                      <a:pt x="307" y="1066"/>
                      <a:pt x="307" y="1066"/>
                    </a:cubicBezTo>
                    <a:cubicBezTo>
                      <a:pt x="323" y="1057"/>
                      <a:pt x="323" y="1057"/>
                      <a:pt x="323" y="1057"/>
                    </a:cubicBezTo>
                    <a:cubicBezTo>
                      <a:pt x="322" y="1055"/>
                      <a:pt x="322" y="1055"/>
                      <a:pt x="322" y="1055"/>
                    </a:cubicBezTo>
                    <a:cubicBezTo>
                      <a:pt x="317" y="1053"/>
                      <a:pt x="317" y="1053"/>
                      <a:pt x="317" y="1053"/>
                    </a:cubicBezTo>
                    <a:cubicBezTo>
                      <a:pt x="311" y="1053"/>
                      <a:pt x="311" y="1053"/>
                      <a:pt x="311" y="1053"/>
                    </a:cubicBezTo>
                    <a:cubicBezTo>
                      <a:pt x="312" y="1051"/>
                      <a:pt x="312" y="1051"/>
                      <a:pt x="312" y="1051"/>
                    </a:cubicBezTo>
                    <a:cubicBezTo>
                      <a:pt x="343" y="1030"/>
                      <a:pt x="343" y="1030"/>
                      <a:pt x="343" y="1030"/>
                    </a:cubicBezTo>
                    <a:cubicBezTo>
                      <a:pt x="360" y="1023"/>
                      <a:pt x="360" y="1023"/>
                      <a:pt x="360" y="1023"/>
                    </a:cubicBezTo>
                    <a:cubicBezTo>
                      <a:pt x="367" y="1026"/>
                      <a:pt x="367" y="1026"/>
                      <a:pt x="367" y="1026"/>
                    </a:cubicBezTo>
                    <a:cubicBezTo>
                      <a:pt x="363" y="1028"/>
                      <a:pt x="363" y="1028"/>
                      <a:pt x="363" y="1028"/>
                    </a:cubicBezTo>
                    <a:cubicBezTo>
                      <a:pt x="360" y="1026"/>
                      <a:pt x="360" y="1026"/>
                      <a:pt x="360" y="1026"/>
                    </a:cubicBezTo>
                    <a:cubicBezTo>
                      <a:pt x="360" y="1026"/>
                      <a:pt x="360" y="1026"/>
                      <a:pt x="360" y="1026"/>
                    </a:cubicBezTo>
                    <a:cubicBezTo>
                      <a:pt x="359" y="1028"/>
                      <a:pt x="359" y="1028"/>
                      <a:pt x="359" y="1028"/>
                    </a:cubicBezTo>
                    <a:cubicBezTo>
                      <a:pt x="360" y="1030"/>
                      <a:pt x="360" y="1030"/>
                      <a:pt x="360" y="1030"/>
                    </a:cubicBezTo>
                    <a:cubicBezTo>
                      <a:pt x="356" y="1035"/>
                      <a:pt x="356" y="1035"/>
                      <a:pt x="356" y="1035"/>
                    </a:cubicBezTo>
                    <a:cubicBezTo>
                      <a:pt x="348" y="1040"/>
                      <a:pt x="348" y="1040"/>
                      <a:pt x="348" y="1040"/>
                    </a:cubicBezTo>
                    <a:cubicBezTo>
                      <a:pt x="343" y="1042"/>
                      <a:pt x="343" y="1042"/>
                      <a:pt x="343" y="1042"/>
                    </a:cubicBezTo>
                    <a:cubicBezTo>
                      <a:pt x="333" y="1038"/>
                      <a:pt x="344" y="1041"/>
                      <a:pt x="342" y="1038"/>
                    </a:cubicBezTo>
                    <a:cubicBezTo>
                      <a:pt x="339" y="1036"/>
                      <a:pt x="339" y="1036"/>
                      <a:pt x="339" y="1036"/>
                    </a:cubicBezTo>
                    <a:cubicBezTo>
                      <a:pt x="338" y="1041"/>
                      <a:pt x="338" y="1041"/>
                      <a:pt x="338" y="1041"/>
                    </a:cubicBezTo>
                    <a:cubicBezTo>
                      <a:pt x="334" y="1041"/>
                      <a:pt x="334" y="1041"/>
                      <a:pt x="334" y="1041"/>
                    </a:cubicBezTo>
                    <a:cubicBezTo>
                      <a:pt x="330" y="1045"/>
                      <a:pt x="330" y="1045"/>
                      <a:pt x="330" y="1045"/>
                    </a:cubicBezTo>
                    <a:cubicBezTo>
                      <a:pt x="330" y="1046"/>
                      <a:pt x="330" y="1046"/>
                      <a:pt x="330" y="1046"/>
                    </a:cubicBezTo>
                    <a:cubicBezTo>
                      <a:pt x="320" y="1051"/>
                      <a:pt x="320" y="1051"/>
                      <a:pt x="320" y="1051"/>
                    </a:cubicBezTo>
                    <a:cubicBezTo>
                      <a:pt x="322" y="1051"/>
                      <a:pt x="322" y="1051"/>
                      <a:pt x="322" y="1051"/>
                    </a:cubicBezTo>
                    <a:cubicBezTo>
                      <a:pt x="326" y="1053"/>
                      <a:pt x="326" y="1053"/>
                      <a:pt x="326" y="1053"/>
                    </a:cubicBezTo>
                    <a:cubicBezTo>
                      <a:pt x="326" y="1055"/>
                      <a:pt x="326" y="1055"/>
                      <a:pt x="326" y="1055"/>
                    </a:cubicBezTo>
                    <a:cubicBezTo>
                      <a:pt x="333" y="1055"/>
                      <a:pt x="333" y="1055"/>
                      <a:pt x="333" y="1055"/>
                    </a:cubicBezTo>
                    <a:cubicBezTo>
                      <a:pt x="330" y="1053"/>
                      <a:pt x="330" y="1053"/>
                      <a:pt x="330" y="1053"/>
                    </a:cubicBezTo>
                    <a:cubicBezTo>
                      <a:pt x="333" y="1051"/>
                      <a:pt x="333" y="1051"/>
                      <a:pt x="333" y="1051"/>
                    </a:cubicBezTo>
                    <a:cubicBezTo>
                      <a:pt x="330" y="1048"/>
                      <a:pt x="330" y="1048"/>
                      <a:pt x="330" y="1048"/>
                    </a:cubicBezTo>
                    <a:cubicBezTo>
                      <a:pt x="334" y="1043"/>
                      <a:pt x="334" y="1043"/>
                      <a:pt x="334" y="1043"/>
                    </a:cubicBezTo>
                    <a:cubicBezTo>
                      <a:pt x="335" y="1043"/>
                      <a:pt x="335" y="1043"/>
                      <a:pt x="335" y="1043"/>
                    </a:cubicBezTo>
                    <a:cubicBezTo>
                      <a:pt x="342" y="1047"/>
                      <a:pt x="342" y="1047"/>
                      <a:pt x="342" y="1047"/>
                    </a:cubicBezTo>
                    <a:cubicBezTo>
                      <a:pt x="344" y="1046"/>
                      <a:pt x="344" y="1046"/>
                      <a:pt x="344" y="1046"/>
                    </a:cubicBezTo>
                    <a:cubicBezTo>
                      <a:pt x="345" y="1043"/>
                      <a:pt x="345" y="1043"/>
                      <a:pt x="345" y="1043"/>
                    </a:cubicBezTo>
                    <a:cubicBezTo>
                      <a:pt x="352" y="1042"/>
                      <a:pt x="352" y="1042"/>
                      <a:pt x="352" y="1042"/>
                    </a:cubicBezTo>
                    <a:cubicBezTo>
                      <a:pt x="350" y="1040"/>
                      <a:pt x="355" y="1038"/>
                      <a:pt x="357" y="1037"/>
                    </a:cubicBezTo>
                    <a:cubicBezTo>
                      <a:pt x="361" y="1040"/>
                      <a:pt x="361" y="1040"/>
                      <a:pt x="361" y="1040"/>
                    </a:cubicBezTo>
                    <a:cubicBezTo>
                      <a:pt x="360" y="1042"/>
                      <a:pt x="360" y="1042"/>
                      <a:pt x="360" y="1042"/>
                    </a:cubicBezTo>
                    <a:cubicBezTo>
                      <a:pt x="356" y="1043"/>
                      <a:pt x="356" y="1043"/>
                      <a:pt x="356" y="1043"/>
                    </a:cubicBezTo>
                    <a:cubicBezTo>
                      <a:pt x="360" y="1043"/>
                      <a:pt x="360" y="1043"/>
                      <a:pt x="360" y="1043"/>
                    </a:cubicBezTo>
                    <a:cubicBezTo>
                      <a:pt x="360" y="1043"/>
                      <a:pt x="360" y="1043"/>
                      <a:pt x="360" y="1043"/>
                    </a:cubicBezTo>
                    <a:cubicBezTo>
                      <a:pt x="369" y="1043"/>
                      <a:pt x="369" y="1043"/>
                      <a:pt x="369" y="1043"/>
                    </a:cubicBezTo>
                    <a:cubicBezTo>
                      <a:pt x="361" y="1038"/>
                      <a:pt x="361" y="1038"/>
                      <a:pt x="361" y="1038"/>
                    </a:cubicBezTo>
                    <a:cubicBezTo>
                      <a:pt x="361" y="1033"/>
                      <a:pt x="364" y="1034"/>
                      <a:pt x="366" y="1033"/>
                    </a:cubicBezTo>
                    <a:cubicBezTo>
                      <a:pt x="364" y="1033"/>
                      <a:pt x="364" y="1033"/>
                      <a:pt x="364" y="1033"/>
                    </a:cubicBezTo>
                    <a:cubicBezTo>
                      <a:pt x="363" y="1032"/>
                      <a:pt x="364" y="1031"/>
                      <a:pt x="364" y="1030"/>
                    </a:cubicBezTo>
                    <a:cubicBezTo>
                      <a:pt x="375" y="1030"/>
                      <a:pt x="375" y="1030"/>
                      <a:pt x="375" y="1030"/>
                    </a:cubicBezTo>
                    <a:cubicBezTo>
                      <a:pt x="372" y="1037"/>
                      <a:pt x="372" y="1037"/>
                      <a:pt x="372" y="1037"/>
                    </a:cubicBezTo>
                    <a:cubicBezTo>
                      <a:pt x="380" y="1037"/>
                      <a:pt x="380" y="1037"/>
                      <a:pt x="380" y="1037"/>
                    </a:cubicBezTo>
                    <a:cubicBezTo>
                      <a:pt x="379" y="1040"/>
                      <a:pt x="379" y="1040"/>
                      <a:pt x="379" y="1040"/>
                    </a:cubicBezTo>
                    <a:cubicBezTo>
                      <a:pt x="386" y="1041"/>
                      <a:pt x="386" y="1041"/>
                      <a:pt x="386" y="1041"/>
                    </a:cubicBezTo>
                    <a:cubicBezTo>
                      <a:pt x="388" y="1044"/>
                      <a:pt x="388" y="1044"/>
                      <a:pt x="388" y="1044"/>
                    </a:cubicBezTo>
                    <a:cubicBezTo>
                      <a:pt x="398" y="1039"/>
                      <a:pt x="398" y="1039"/>
                      <a:pt x="398" y="1039"/>
                    </a:cubicBezTo>
                    <a:cubicBezTo>
                      <a:pt x="398" y="1036"/>
                      <a:pt x="398" y="1036"/>
                      <a:pt x="398" y="1036"/>
                    </a:cubicBezTo>
                    <a:cubicBezTo>
                      <a:pt x="399" y="1036"/>
                      <a:pt x="400" y="1035"/>
                      <a:pt x="400" y="1035"/>
                    </a:cubicBezTo>
                    <a:cubicBezTo>
                      <a:pt x="403" y="1038"/>
                      <a:pt x="403" y="1038"/>
                      <a:pt x="403" y="1038"/>
                    </a:cubicBezTo>
                    <a:cubicBezTo>
                      <a:pt x="407" y="1036"/>
                      <a:pt x="407" y="1036"/>
                      <a:pt x="407" y="1036"/>
                    </a:cubicBezTo>
                    <a:cubicBezTo>
                      <a:pt x="404" y="1033"/>
                      <a:pt x="404" y="1033"/>
                      <a:pt x="404" y="1033"/>
                    </a:cubicBezTo>
                    <a:cubicBezTo>
                      <a:pt x="427" y="1021"/>
                      <a:pt x="427" y="1021"/>
                      <a:pt x="427" y="1021"/>
                    </a:cubicBezTo>
                    <a:cubicBezTo>
                      <a:pt x="428" y="1023"/>
                      <a:pt x="428" y="1023"/>
                      <a:pt x="428" y="1023"/>
                    </a:cubicBezTo>
                    <a:cubicBezTo>
                      <a:pt x="426" y="1024"/>
                      <a:pt x="426" y="1024"/>
                      <a:pt x="426" y="1024"/>
                    </a:cubicBezTo>
                    <a:cubicBezTo>
                      <a:pt x="428" y="1027"/>
                      <a:pt x="428" y="1027"/>
                      <a:pt x="428" y="1027"/>
                    </a:cubicBezTo>
                    <a:cubicBezTo>
                      <a:pt x="425" y="1028"/>
                      <a:pt x="425" y="1028"/>
                      <a:pt x="425" y="1028"/>
                    </a:cubicBezTo>
                    <a:cubicBezTo>
                      <a:pt x="423" y="1026"/>
                      <a:pt x="423" y="1026"/>
                      <a:pt x="423" y="1026"/>
                    </a:cubicBezTo>
                    <a:cubicBezTo>
                      <a:pt x="421" y="1028"/>
                      <a:pt x="421" y="1028"/>
                      <a:pt x="421" y="1028"/>
                    </a:cubicBezTo>
                    <a:cubicBezTo>
                      <a:pt x="421" y="1029"/>
                      <a:pt x="421" y="1029"/>
                      <a:pt x="421" y="1029"/>
                    </a:cubicBezTo>
                    <a:cubicBezTo>
                      <a:pt x="422" y="1034"/>
                      <a:pt x="422" y="1034"/>
                      <a:pt x="422" y="1034"/>
                    </a:cubicBezTo>
                    <a:cubicBezTo>
                      <a:pt x="426" y="1033"/>
                      <a:pt x="426" y="1033"/>
                      <a:pt x="426" y="1033"/>
                    </a:cubicBezTo>
                    <a:cubicBezTo>
                      <a:pt x="427" y="1034"/>
                      <a:pt x="427" y="1034"/>
                      <a:pt x="427" y="1034"/>
                    </a:cubicBezTo>
                    <a:cubicBezTo>
                      <a:pt x="425" y="1038"/>
                      <a:pt x="425" y="1038"/>
                      <a:pt x="425" y="1038"/>
                    </a:cubicBezTo>
                    <a:cubicBezTo>
                      <a:pt x="419" y="1034"/>
                      <a:pt x="419" y="1034"/>
                      <a:pt x="419" y="1034"/>
                    </a:cubicBezTo>
                    <a:cubicBezTo>
                      <a:pt x="413" y="1037"/>
                      <a:pt x="413" y="1037"/>
                      <a:pt x="413" y="1037"/>
                    </a:cubicBezTo>
                    <a:cubicBezTo>
                      <a:pt x="418" y="1038"/>
                      <a:pt x="418" y="1038"/>
                      <a:pt x="418" y="1038"/>
                    </a:cubicBezTo>
                    <a:cubicBezTo>
                      <a:pt x="419" y="1042"/>
                      <a:pt x="419" y="1042"/>
                      <a:pt x="419" y="1042"/>
                    </a:cubicBezTo>
                    <a:cubicBezTo>
                      <a:pt x="423" y="1042"/>
                      <a:pt x="423" y="1042"/>
                      <a:pt x="423" y="1042"/>
                    </a:cubicBezTo>
                    <a:cubicBezTo>
                      <a:pt x="432" y="1038"/>
                      <a:pt x="432" y="1038"/>
                      <a:pt x="432" y="1038"/>
                    </a:cubicBezTo>
                    <a:cubicBezTo>
                      <a:pt x="425" y="1037"/>
                      <a:pt x="432" y="1035"/>
                      <a:pt x="432" y="1034"/>
                    </a:cubicBezTo>
                    <a:cubicBezTo>
                      <a:pt x="436" y="1033"/>
                      <a:pt x="436" y="1033"/>
                      <a:pt x="436" y="1033"/>
                    </a:cubicBezTo>
                    <a:cubicBezTo>
                      <a:pt x="438" y="1039"/>
                      <a:pt x="438" y="1039"/>
                      <a:pt x="438" y="1039"/>
                    </a:cubicBezTo>
                    <a:cubicBezTo>
                      <a:pt x="440" y="1037"/>
                      <a:pt x="440" y="1037"/>
                      <a:pt x="440" y="1037"/>
                    </a:cubicBezTo>
                    <a:cubicBezTo>
                      <a:pt x="445" y="1043"/>
                      <a:pt x="443" y="1035"/>
                      <a:pt x="446" y="1037"/>
                    </a:cubicBezTo>
                    <a:cubicBezTo>
                      <a:pt x="448" y="1040"/>
                      <a:pt x="448" y="1040"/>
                      <a:pt x="448" y="1040"/>
                    </a:cubicBezTo>
                    <a:cubicBezTo>
                      <a:pt x="445" y="1046"/>
                      <a:pt x="445" y="1046"/>
                      <a:pt x="445" y="1046"/>
                    </a:cubicBezTo>
                    <a:cubicBezTo>
                      <a:pt x="440" y="1046"/>
                      <a:pt x="440" y="1046"/>
                      <a:pt x="440" y="1046"/>
                    </a:cubicBezTo>
                    <a:cubicBezTo>
                      <a:pt x="433" y="1047"/>
                      <a:pt x="433" y="1047"/>
                      <a:pt x="433" y="1047"/>
                    </a:cubicBezTo>
                    <a:cubicBezTo>
                      <a:pt x="433" y="1049"/>
                      <a:pt x="433" y="1049"/>
                      <a:pt x="433" y="1049"/>
                    </a:cubicBezTo>
                    <a:cubicBezTo>
                      <a:pt x="427" y="1049"/>
                      <a:pt x="427" y="1049"/>
                      <a:pt x="427" y="1049"/>
                    </a:cubicBezTo>
                    <a:cubicBezTo>
                      <a:pt x="426" y="1055"/>
                      <a:pt x="426" y="1055"/>
                      <a:pt x="426" y="1055"/>
                    </a:cubicBezTo>
                    <a:cubicBezTo>
                      <a:pt x="421" y="1057"/>
                      <a:pt x="421" y="1057"/>
                      <a:pt x="421" y="1057"/>
                    </a:cubicBezTo>
                    <a:cubicBezTo>
                      <a:pt x="416" y="1055"/>
                      <a:pt x="416" y="1055"/>
                      <a:pt x="416" y="1055"/>
                    </a:cubicBezTo>
                    <a:cubicBezTo>
                      <a:pt x="417" y="1054"/>
                      <a:pt x="418" y="1053"/>
                      <a:pt x="417" y="1053"/>
                    </a:cubicBezTo>
                    <a:cubicBezTo>
                      <a:pt x="416" y="1053"/>
                      <a:pt x="416" y="1053"/>
                      <a:pt x="416" y="1053"/>
                    </a:cubicBezTo>
                    <a:cubicBezTo>
                      <a:pt x="408" y="1056"/>
                      <a:pt x="408" y="1056"/>
                      <a:pt x="408" y="1056"/>
                    </a:cubicBezTo>
                    <a:cubicBezTo>
                      <a:pt x="409" y="1056"/>
                      <a:pt x="409" y="1056"/>
                      <a:pt x="409" y="1056"/>
                    </a:cubicBezTo>
                    <a:cubicBezTo>
                      <a:pt x="415" y="1060"/>
                      <a:pt x="415" y="1060"/>
                      <a:pt x="415" y="1060"/>
                    </a:cubicBezTo>
                    <a:cubicBezTo>
                      <a:pt x="414" y="1061"/>
                      <a:pt x="414" y="1061"/>
                      <a:pt x="414" y="1061"/>
                    </a:cubicBezTo>
                    <a:cubicBezTo>
                      <a:pt x="414" y="1064"/>
                      <a:pt x="414" y="1064"/>
                      <a:pt x="414" y="1064"/>
                    </a:cubicBezTo>
                    <a:cubicBezTo>
                      <a:pt x="411" y="1064"/>
                      <a:pt x="411" y="1064"/>
                      <a:pt x="411" y="1064"/>
                    </a:cubicBezTo>
                    <a:cubicBezTo>
                      <a:pt x="402" y="1062"/>
                      <a:pt x="402" y="1062"/>
                      <a:pt x="402" y="1062"/>
                    </a:cubicBezTo>
                    <a:cubicBezTo>
                      <a:pt x="400" y="1064"/>
                      <a:pt x="400" y="1064"/>
                      <a:pt x="400" y="1064"/>
                    </a:cubicBezTo>
                    <a:cubicBezTo>
                      <a:pt x="405" y="1067"/>
                      <a:pt x="405" y="1067"/>
                      <a:pt x="405" y="1067"/>
                    </a:cubicBezTo>
                    <a:cubicBezTo>
                      <a:pt x="400" y="1068"/>
                      <a:pt x="404" y="1067"/>
                      <a:pt x="404" y="1068"/>
                    </a:cubicBezTo>
                    <a:cubicBezTo>
                      <a:pt x="404" y="1073"/>
                      <a:pt x="404" y="1073"/>
                      <a:pt x="404" y="1073"/>
                    </a:cubicBezTo>
                    <a:cubicBezTo>
                      <a:pt x="400" y="1074"/>
                      <a:pt x="400" y="1074"/>
                      <a:pt x="400" y="1074"/>
                    </a:cubicBezTo>
                    <a:cubicBezTo>
                      <a:pt x="400" y="1082"/>
                      <a:pt x="400" y="1082"/>
                      <a:pt x="400" y="1082"/>
                    </a:cubicBezTo>
                    <a:cubicBezTo>
                      <a:pt x="408" y="1087"/>
                      <a:pt x="408" y="1087"/>
                      <a:pt x="408" y="1087"/>
                    </a:cubicBezTo>
                    <a:cubicBezTo>
                      <a:pt x="405" y="1090"/>
                      <a:pt x="405" y="1090"/>
                      <a:pt x="405" y="1090"/>
                    </a:cubicBezTo>
                    <a:cubicBezTo>
                      <a:pt x="411" y="1093"/>
                      <a:pt x="411" y="1093"/>
                      <a:pt x="411" y="1093"/>
                    </a:cubicBezTo>
                    <a:cubicBezTo>
                      <a:pt x="411" y="1097"/>
                      <a:pt x="411" y="1097"/>
                      <a:pt x="411" y="1097"/>
                    </a:cubicBezTo>
                    <a:cubicBezTo>
                      <a:pt x="409" y="1100"/>
                      <a:pt x="409" y="1100"/>
                      <a:pt x="409" y="1100"/>
                    </a:cubicBezTo>
                    <a:cubicBezTo>
                      <a:pt x="412" y="1101"/>
                      <a:pt x="412" y="1101"/>
                      <a:pt x="412" y="1101"/>
                    </a:cubicBezTo>
                    <a:cubicBezTo>
                      <a:pt x="406" y="1103"/>
                      <a:pt x="406" y="1103"/>
                      <a:pt x="406" y="1103"/>
                    </a:cubicBezTo>
                    <a:cubicBezTo>
                      <a:pt x="408" y="1105"/>
                      <a:pt x="408" y="1105"/>
                      <a:pt x="408" y="1105"/>
                    </a:cubicBezTo>
                    <a:cubicBezTo>
                      <a:pt x="406" y="1106"/>
                      <a:pt x="406" y="1106"/>
                      <a:pt x="406" y="1106"/>
                    </a:cubicBezTo>
                    <a:cubicBezTo>
                      <a:pt x="401" y="1105"/>
                      <a:pt x="401" y="1105"/>
                      <a:pt x="401" y="1105"/>
                    </a:cubicBezTo>
                    <a:cubicBezTo>
                      <a:pt x="396" y="1110"/>
                      <a:pt x="396" y="1110"/>
                      <a:pt x="396" y="1110"/>
                    </a:cubicBezTo>
                    <a:cubicBezTo>
                      <a:pt x="397" y="1110"/>
                      <a:pt x="397" y="1110"/>
                      <a:pt x="397" y="1110"/>
                    </a:cubicBezTo>
                    <a:cubicBezTo>
                      <a:pt x="401" y="1114"/>
                      <a:pt x="401" y="1114"/>
                      <a:pt x="401" y="1114"/>
                    </a:cubicBezTo>
                    <a:cubicBezTo>
                      <a:pt x="410" y="1118"/>
                      <a:pt x="415" y="1120"/>
                      <a:pt x="416" y="1120"/>
                    </a:cubicBezTo>
                    <a:cubicBezTo>
                      <a:pt x="417" y="1121"/>
                      <a:pt x="417" y="1121"/>
                      <a:pt x="417" y="1121"/>
                    </a:cubicBezTo>
                    <a:cubicBezTo>
                      <a:pt x="411" y="1123"/>
                      <a:pt x="411" y="1123"/>
                      <a:pt x="411" y="1123"/>
                    </a:cubicBezTo>
                    <a:cubicBezTo>
                      <a:pt x="411" y="1123"/>
                      <a:pt x="411" y="1123"/>
                      <a:pt x="411" y="1123"/>
                    </a:cubicBezTo>
                    <a:cubicBezTo>
                      <a:pt x="405" y="1124"/>
                      <a:pt x="405" y="1124"/>
                      <a:pt x="405" y="1124"/>
                    </a:cubicBezTo>
                    <a:cubicBezTo>
                      <a:pt x="403" y="1127"/>
                      <a:pt x="403" y="1127"/>
                      <a:pt x="403" y="1127"/>
                    </a:cubicBezTo>
                    <a:cubicBezTo>
                      <a:pt x="399" y="1127"/>
                      <a:pt x="399" y="1127"/>
                      <a:pt x="399" y="1127"/>
                    </a:cubicBezTo>
                    <a:cubicBezTo>
                      <a:pt x="410" y="1136"/>
                      <a:pt x="394" y="1129"/>
                      <a:pt x="399" y="1136"/>
                    </a:cubicBezTo>
                    <a:cubicBezTo>
                      <a:pt x="400" y="1136"/>
                      <a:pt x="400" y="1136"/>
                      <a:pt x="400" y="1136"/>
                    </a:cubicBezTo>
                    <a:cubicBezTo>
                      <a:pt x="405" y="1135"/>
                      <a:pt x="405" y="1135"/>
                      <a:pt x="405" y="1135"/>
                    </a:cubicBezTo>
                    <a:cubicBezTo>
                      <a:pt x="409" y="1138"/>
                      <a:pt x="409" y="1138"/>
                      <a:pt x="409" y="1138"/>
                    </a:cubicBezTo>
                    <a:cubicBezTo>
                      <a:pt x="407" y="1138"/>
                      <a:pt x="407" y="1138"/>
                      <a:pt x="407" y="1138"/>
                    </a:cubicBezTo>
                    <a:cubicBezTo>
                      <a:pt x="407" y="1138"/>
                      <a:pt x="407" y="1138"/>
                      <a:pt x="406" y="1138"/>
                    </a:cubicBezTo>
                    <a:cubicBezTo>
                      <a:pt x="408" y="1140"/>
                      <a:pt x="408" y="1140"/>
                      <a:pt x="408" y="1140"/>
                    </a:cubicBezTo>
                    <a:cubicBezTo>
                      <a:pt x="409" y="1139"/>
                      <a:pt x="409" y="1139"/>
                      <a:pt x="409" y="1139"/>
                    </a:cubicBezTo>
                    <a:cubicBezTo>
                      <a:pt x="417" y="1137"/>
                      <a:pt x="411" y="1141"/>
                      <a:pt x="414" y="1142"/>
                    </a:cubicBezTo>
                    <a:cubicBezTo>
                      <a:pt x="411" y="1144"/>
                      <a:pt x="409" y="1144"/>
                      <a:pt x="408" y="1144"/>
                    </a:cubicBezTo>
                    <a:cubicBezTo>
                      <a:pt x="408" y="1144"/>
                      <a:pt x="408" y="1144"/>
                      <a:pt x="409" y="1145"/>
                    </a:cubicBezTo>
                    <a:cubicBezTo>
                      <a:pt x="416" y="1153"/>
                      <a:pt x="409" y="1147"/>
                      <a:pt x="409" y="1148"/>
                    </a:cubicBezTo>
                    <a:cubicBezTo>
                      <a:pt x="406" y="1141"/>
                      <a:pt x="404" y="1150"/>
                      <a:pt x="400" y="1148"/>
                    </a:cubicBezTo>
                    <a:cubicBezTo>
                      <a:pt x="403" y="1147"/>
                      <a:pt x="401" y="1147"/>
                      <a:pt x="399" y="1148"/>
                    </a:cubicBezTo>
                    <a:cubicBezTo>
                      <a:pt x="398" y="1146"/>
                      <a:pt x="398" y="1146"/>
                      <a:pt x="398" y="1146"/>
                    </a:cubicBezTo>
                    <a:cubicBezTo>
                      <a:pt x="395" y="1148"/>
                      <a:pt x="396" y="1149"/>
                      <a:pt x="396" y="1150"/>
                    </a:cubicBezTo>
                    <a:cubicBezTo>
                      <a:pt x="397" y="1150"/>
                      <a:pt x="398" y="1149"/>
                      <a:pt x="399" y="1149"/>
                    </a:cubicBezTo>
                    <a:cubicBezTo>
                      <a:pt x="409" y="1150"/>
                      <a:pt x="409" y="1150"/>
                      <a:pt x="409" y="1150"/>
                    </a:cubicBezTo>
                    <a:cubicBezTo>
                      <a:pt x="407" y="1152"/>
                      <a:pt x="407" y="1152"/>
                      <a:pt x="407" y="1152"/>
                    </a:cubicBezTo>
                    <a:cubicBezTo>
                      <a:pt x="409" y="1155"/>
                      <a:pt x="409" y="1155"/>
                      <a:pt x="409" y="1155"/>
                    </a:cubicBezTo>
                    <a:cubicBezTo>
                      <a:pt x="414" y="1148"/>
                      <a:pt x="414" y="1148"/>
                      <a:pt x="414" y="1148"/>
                    </a:cubicBezTo>
                    <a:cubicBezTo>
                      <a:pt x="422" y="1147"/>
                      <a:pt x="422" y="1147"/>
                      <a:pt x="422" y="1147"/>
                    </a:cubicBezTo>
                    <a:cubicBezTo>
                      <a:pt x="425" y="1150"/>
                      <a:pt x="425" y="1150"/>
                      <a:pt x="425" y="1150"/>
                    </a:cubicBezTo>
                    <a:cubicBezTo>
                      <a:pt x="429" y="1150"/>
                      <a:pt x="429" y="1150"/>
                      <a:pt x="429" y="1150"/>
                    </a:cubicBezTo>
                    <a:cubicBezTo>
                      <a:pt x="424" y="1148"/>
                      <a:pt x="424" y="1148"/>
                      <a:pt x="424" y="1148"/>
                    </a:cubicBezTo>
                    <a:cubicBezTo>
                      <a:pt x="431" y="1146"/>
                      <a:pt x="431" y="1146"/>
                      <a:pt x="431" y="1146"/>
                    </a:cubicBezTo>
                    <a:cubicBezTo>
                      <a:pt x="434" y="1147"/>
                      <a:pt x="434" y="1147"/>
                      <a:pt x="434" y="1147"/>
                    </a:cubicBezTo>
                    <a:cubicBezTo>
                      <a:pt x="433" y="1148"/>
                      <a:pt x="433" y="1148"/>
                      <a:pt x="433" y="1148"/>
                    </a:cubicBezTo>
                    <a:cubicBezTo>
                      <a:pt x="429" y="1150"/>
                      <a:pt x="429" y="1150"/>
                      <a:pt x="429" y="1150"/>
                    </a:cubicBezTo>
                    <a:cubicBezTo>
                      <a:pt x="429" y="1150"/>
                      <a:pt x="428" y="1151"/>
                      <a:pt x="428" y="1151"/>
                    </a:cubicBezTo>
                    <a:cubicBezTo>
                      <a:pt x="434" y="1152"/>
                      <a:pt x="434" y="1152"/>
                      <a:pt x="434" y="1152"/>
                    </a:cubicBezTo>
                    <a:cubicBezTo>
                      <a:pt x="435" y="1150"/>
                      <a:pt x="436" y="1148"/>
                      <a:pt x="436" y="1147"/>
                    </a:cubicBezTo>
                    <a:cubicBezTo>
                      <a:pt x="438" y="1146"/>
                      <a:pt x="438" y="1146"/>
                      <a:pt x="438" y="1146"/>
                    </a:cubicBezTo>
                    <a:cubicBezTo>
                      <a:pt x="444" y="1147"/>
                      <a:pt x="444" y="1147"/>
                      <a:pt x="444" y="1147"/>
                    </a:cubicBezTo>
                    <a:cubicBezTo>
                      <a:pt x="446" y="1149"/>
                      <a:pt x="446" y="1149"/>
                      <a:pt x="446" y="1149"/>
                    </a:cubicBezTo>
                    <a:cubicBezTo>
                      <a:pt x="456" y="1151"/>
                      <a:pt x="456" y="1151"/>
                      <a:pt x="456" y="1151"/>
                    </a:cubicBezTo>
                    <a:cubicBezTo>
                      <a:pt x="457" y="1154"/>
                      <a:pt x="457" y="1154"/>
                      <a:pt x="457" y="1154"/>
                    </a:cubicBezTo>
                    <a:cubicBezTo>
                      <a:pt x="450" y="1152"/>
                      <a:pt x="450" y="1152"/>
                      <a:pt x="450" y="1152"/>
                    </a:cubicBezTo>
                    <a:cubicBezTo>
                      <a:pt x="451" y="1154"/>
                      <a:pt x="451" y="1154"/>
                      <a:pt x="451" y="1154"/>
                    </a:cubicBezTo>
                    <a:cubicBezTo>
                      <a:pt x="450" y="1154"/>
                      <a:pt x="450" y="1154"/>
                      <a:pt x="450" y="1154"/>
                    </a:cubicBezTo>
                    <a:cubicBezTo>
                      <a:pt x="446" y="1155"/>
                      <a:pt x="446" y="1155"/>
                      <a:pt x="446" y="1155"/>
                    </a:cubicBezTo>
                    <a:cubicBezTo>
                      <a:pt x="450" y="1157"/>
                      <a:pt x="450" y="1157"/>
                      <a:pt x="450" y="1157"/>
                    </a:cubicBezTo>
                    <a:cubicBezTo>
                      <a:pt x="458" y="1155"/>
                      <a:pt x="458" y="1155"/>
                      <a:pt x="458" y="1155"/>
                    </a:cubicBezTo>
                    <a:cubicBezTo>
                      <a:pt x="460" y="1157"/>
                      <a:pt x="460" y="1158"/>
                      <a:pt x="460" y="1159"/>
                    </a:cubicBezTo>
                    <a:cubicBezTo>
                      <a:pt x="470" y="1162"/>
                      <a:pt x="470" y="1162"/>
                      <a:pt x="470" y="1162"/>
                    </a:cubicBezTo>
                    <a:cubicBezTo>
                      <a:pt x="476" y="1161"/>
                      <a:pt x="476" y="1161"/>
                      <a:pt x="476" y="1161"/>
                    </a:cubicBezTo>
                    <a:cubicBezTo>
                      <a:pt x="476" y="1162"/>
                      <a:pt x="476" y="1164"/>
                      <a:pt x="477" y="1165"/>
                    </a:cubicBezTo>
                    <a:cubicBezTo>
                      <a:pt x="464" y="1166"/>
                      <a:pt x="464" y="1166"/>
                      <a:pt x="464" y="1166"/>
                    </a:cubicBezTo>
                    <a:cubicBezTo>
                      <a:pt x="463" y="1165"/>
                      <a:pt x="464" y="1172"/>
                      <a:pt x="460" y="1169"/>
                    </a:cubicBezTo>
                    <a:cubicBezTo>
                      <a:pt x="460" y="1173"/>
                      <a:pt x="460" y="1173"/>
                      <a:pt x="460" y="1173"/>
                    </a:cubicBezTo>
                    <a:cubicBezTo>
                      <a:pt x="458" y="1173"/>
                      <a:pt x="457" y="1173"/>
                      <a:pt x="456" y="1173"/>
                    </a:cubicBezTo>
                    <a:cubicBezTo>
                      <a:pt x="456" y="1172"/>
                      <a:pt x="455" y="1172"/>
                      <a:pt x="454" y="1171"/>
                    </a:cubicBezTo>
                    <a:cubicBezTo>
                      <a:pt x="461" y="1174"/>
                      <a:pt x="457" y="1170"/>
                      <a:pt x="458" y="1170"/>
                    </a:cubicBezTo>
                    <a:cubicBezTo>
                      <a:pt x="453" y="1165"/>
                      <a:pt x="453" y="1165"/>
                      <a:pt x="453" y="1165"/>
                    </a:cubicBezTo>
                    <a:cubicBezTo>
                      <a:pt x="455" y="1164"/>
                      <a:pt x="455" y="1164"/>
                      <a:pt x="455" y="1164"/>
                    </a:cubicBezTo>
                    <a:cubicBezTo>
                      <a:pt x="451" y="1162"/>
                      <a:pt x="451" y="1162"/>
                      <a:pt x="451" y="1162"/>
                    </a:cubicBezTo>
                    <a:cubicBezTo>
                      <a:pt x="453" y="1161"/>
                      <a:pt x="453" y="1161"/>
                      <a:pt x="453" y="1161"/>
                    </a:cubicBezTo>
                    <a:cubicBezTo>
                      <a:pt x="450" y="1161"/>
                      <a:pt x="450" y="1161"/>
                      <a:pt x="450" y="1161"/>
                    </a:cubicBezTo>
                    <a:cubicBezTo>
                      <a:pt x="445" y="1163"/>
                      <a:pt x="441" y="1164"/>
                      <a:pt x="438" y="1166"/>
                    </a:cubicBezTo>
                    <a:cubicBezTo>
                      <a:pt x="438" y="1165"/>
                      <a:pt x="438" y="1165"/>
                      <a:pt x="438" y="1165"/>
                    </a:cubicBezTo>
                    <a:cubicBezTo>
                      <a:pt x="437" y="1164"/>
                      <a:pt x="437" y="1163"/>
                      <a:pt x="437" y="1163"/>
                    </a:cubicBezTo>
                    <a:cubicBezTo>
                      <a:pt x="435" y="1165"/>
                      <a:pt x="435" y="1165"/>
                      <a:pt x="435" y="1165"/>
                    </a:cubicBezTo>
                    <a:cubicBezTo>
                      <a:pt x="437" y="1166"/>
                      <a:pt x="437" y="1166"/>
                      <a:pt x="437" y="1166"/>
                    </a:cubicBezTo>
                    <a:cubicBezTo>
                      <a:pt x="428" y="1170"/>
                      <a:pt x="435" y="1169"/>
                      <a:pt x="437" y="1168"/>
                    </a:cubicBezTo>
                    <a:cubicBezTo>
                      <a:pt x="436" y="1169"/>
                      <a:pt x="436" y="1169"/>
                      <a:pt x="436" y="1169"/>
                    </a:cubicBezTo>
                    <a:cubicBezTo>
                      <a:pt x="434" y="1170"/>
                      <a:pt x="433" y="1170"/>
                      <a:pt x="433" y="1171"/>
                    </a:cubicBezTo>
                    <a:cubicBezTo>
                      <a:pt x="435" y="1173"/>
                      <a:pt x="435" y="1173"/>
                      <a:pt x="435" y="1173"/>
                    </a:cubicBezTo>
                    <a:cubicBezTo>
                      <a:pt x="430" y="1173"/>
                      <a:pt x="430" y="1173"/>
                      <a:pt x="430" y="1173"/>
                    </a:cubicBezTo>
                    <a:cubicBezTo>
                      <a:pt x="427" y="1176"/>
                      <a:pt x="427" y="1176"/>
                      <a:pt x="427" y="1176"/>
                    </a:cubicBezTo>
                    <a:cubicBezTo>
                      <a:pt x="427" y="1176"/>
                      <a:pt x="427" y="1176"/>
                      <a:pt x="427" y="1176"/>
                    </a:cubicBezTo>
                    <a:cubicBezTo>
                      <a:pt x="426" y="1176"/>
                      <a:pt x="426" y="1176"/>
                      <a:pt x="425" y="1176"/>
                    </a:cubicBezTo>
                    <a:cubicBezTo>
                      <a:pt x="426" y="1176"/>
                      <a:pt x="426" y="1176"/>
                      <a:pt x="426" y="1176"/>
                    </a:cubicBezTo>
                    <a:cubicBezTo>
                      <a:pt x="419" y="1185"/>
                      <a:pt x="425" y="1177"/>
                      <a:pt x="422" y="1178"/>
                    </a:cubicBezTo>
                    <a:cubicBezTo>
                      <a:pt x="422" y="1176"/>
                      <a:pt x="422" y="1176"/>
                      <a:pt x="422" y="1176"/>
                    </a:cubicBezTo>
                    <a:cubicBezTo>
                      <a:pt x="422" y="1176"/>
                      <a:pt x="422" y="1176"/>
                      <a:pt x="422" y="1176"/>
                    </a:cubicBezTo>
                    <a:cubicBezTo>
                      <a:pt x="421" y="1179"/>
                      <a:pt x="421" y="1179"/>
                      <a:pt x="421" y="1179"/>
                    </a:cubicBezTo>
                    <a:cubicBezTo>
                      <a:pt x="419" y="1179"/>
                      <a:pt x="419" y="1179"/>
                      <a:pt x="419" y="1179"/>
                    </a:cubicBezTo>
                    <a:cubicBezTo>
                      <a:pt x="415" y="1176"/>
                      <a:pt x="415" y="1176"/>
                      <a:pt x="415" y="1176"/>
                    </a:cubicBezTo>
                    <a:cubicBezTo>
                      <a:pt x="415" y="1179"/>
                      <a:pt x="415" y="1179"/>
                      <a:pt x="415" y="1179"/>
                    </a:cubicBezTo>
                    <a:cubicBezTo>
                      <a:pt x="416" y="1182"/>
                      <a:pt x="416" y="1182"/>
                      <a:pt x="416" y="1182"/>
                    </a:cubicBezTo>
                    <a:cubicBezTo>
                      <a:pt x="413" y="1189"/>
                      <a:pt x="413" y="1189"/>
                      <a:pt x="413" y="1189"/>
                    </a:cubicBezTo>
                    <a:cubicBezTo>
                      <a:pt x="411" y="1187"/>
                      <a:pt x="411" y="1187"/>
                      <a:pt x="411" y="1187"/>
                    </a:cubicBezTo>
                    <a:cubicBezTo>
                      <a:pt x="410" y="1188"/>
                      <a:pt x="409" y="1189"/>
                      <a:pt x="409" y="1189"/>
                    </a:cubicBezTo>
                    <a:cubicBezTo>
                      <a:pt x="409" y="1189"/>
                      <a:pt x="409" y="1189"/>
                      <a:pt x="409" y="1189"/>
                    </a:cubicBezTo>
                    <a:cubicBezTo>
                      <a:pt x="409" y="1189"/>
                      <a:pt x="409" y="1189"/>
                      <a:pt x="409" y="1189"/>
                    </a:cubicBezTo>
                    <a:cubicBezTo>
                      <a:pt x="404" y="1192"/>
                      <a:pt x="410" y="1190"/>
                      <a:pt x="409" y="1189"/>
                    </a:cubicBezTo>
                    <a:cubicBezTo>
                      <a:pt x="412" y="1191"/>
                      <a:pt x="412" y="1191"/>
                      <a:pt x="412" y="1191"/>
                    </a:cubicBezTo>
                    <a:cubicBezTo>
                      <a:pt x="410" y="1204"/>
                      <a:pt x="412" y="1191"/>
                      <a:pt x="409" y="1196"/>
                    </a:cubicBezTo>
                    <a:cubicBezTo>
                      <a:pt x="411" y="1198"/>
                      <a:pt x="411" y="1198"/>
                      <a:pt x="411" y="1198"/>
                    </a:cubicBezTo>
                    <a:cubicBezTo>
                      <a:pt x="409" y="1201"/>
                      <a:pt x="409" y="1201"/>
                      <a:pt x="409" y="1201"/>
                    </a:cubicBezTo>
                    <a:cubicBezTo>
                      <a:pt x="409" y="1200"/>
                      <a:pt x="409" y="1200"/>
                      <a:pt x="409" y="1200"/>
                    </a:cubicBezTo>
                    <a:cubicBezTo>
                      <a:pt x="409" y="1199"/>
                      <a:pt x="410" y="1199"/>
                      <a:pt x="409" y="1198"/>
                    </a:cubicBezTo>
                    <a:cubicBezTo>
                      <a:pt x="400" y="1200"/>
                      <a:pt x="400" y="1200"/>
                      <a:pt x="400" y="1200"/>
                    </a:cubicBezTo>
                    <a:cubicBezTo>
                      <a:pt x="398" y="1199"/>
                      <a:pt x="398" y="1199"/>
                      <a:pt x="398" y="1199"/>
                    </a:cubicBezTo>
                    <a:cubicBezTo>
                      <a:pt x="387" y="1205"/>
                      <a:pt x="387" y="1205"/>
                      <a:pt x="387" y="1205"/>
                    </a:cubicBezTo>
                    <a:cubicBezTo>
                      <a:pt x="387" y="1205"/>
                      <a:pt x="387" y="1205"/>
                      <a:pt x="387" y="1205"/>
                    </a:cubicBezTo>
                    <a:cubicBezTo>
                      <a:pt x="383" y="1208"/>
                      <a:pt x="383" y="1208"/>
                      <a:pt x="383" y="1208"/>
                    </a:cubicBezTo>
                    <a:cubicBezTo>
                      <a:pt x="387" y="1210"/>
                      <a:pt x="387" y="1210"/>
                      <a:pt x="387" y="1210"/>
                    </a:cubicBezTo>
                    <a:cubicBezTo>
                      <a:pt x="384" y="1216"/>
                      <a:pt x="384" y="1216"/>
                      <a:pt x="384" y="1216"/>
                    </a:cubicBezTo>
                    <a:cubicBezTo>
                      <a:pt x="379" y="1218"/>
                      <a:pt x="379" y="1218"/>
                      <a:pt x="379" y="1218"/>
                    </a:cubicBezTo>
                    <a:cubicBezTo>
                      <a:pt x="378" y="1223"/>
                      <a:pt x="380" y="1219"/>
                      <a:pt x="380" y="1219"/>
                    </a:cubicBezTo>
                    <a:cubicBezTo>
                      <a:pt x="386" y="1218"/>
                      <a:pt x="386" y="1218"/>
                      <a:pt x="386" y="1218"/>
                    </a:cubicBezTo>
                    <a:cubicBezTo>
                      <a:pt x="381" y="1224"/>
                      <a:pt x="382" y="1225"/>
                      <a:pt x="383" y="1224"/>
                    </a:cubicBezTo>
                    <a:cubicBezTo>
                      <a:pt x="383" y="1225"/>
                      <a:pt x="383" y="1225"/>
                      <a:pt x="383" y="1225"/>
                    </a:cubicBezTo>
                    <a:cubicBezTo>
                      <a:pt x="387" y="1225"/>
                      <a:pt x="387" y="1225"/>
                      <a:pt x="387" y="1225"/>
                    </a:cubicBezTo>
                    <a:cubicBezTo>
                      <a:pt x="392" y="1223"/>
                      <a:pt x="392" y="1223"/>
                      <a:pt x="392" y="1223"/>
                    </a:cubicBezTo>
                    <a:cubicBezTo>
                      <a:pt x="393" y="1217"/>
                      <a:pt x="393" y="1217"/>
                      <a:pt x="393" y="1217"/>
                    </a:cubicBezTo>
                    <a:cubicBezTo>
                      <a:pt x="395" y="1217"/>
                      <a:pt x="395" y="1217"/>
                      <a:pt x="395" y="1217"/>
                    </a:cubicBezTo>
                    <a:cubicBezTo>
                      <a:pt x="401" y="1218"/>
                      <a:pt x="401" y="1218"/>
                      <a:pt x="401" y="1218"/>
                    </a:cubicBezTo>
                    <a:cubicBezTo>
                      <a:pt x="401" y="1217"/>
                      <a:pt x="401" y="1217"/>
                      <a:pt x="401" y="1217"/>
                    </a:cubicBezTo>
                    <a:cubicBezTo>
                      <a:pt x="405" y="1216"/>
                      <a:pt x="397" y="1215"/>
                      <a:pt x="397" y="1213"/>
                    </a:cubicBezTo>
                    <a:cubicBezTo>
                      <a:pt x="406" y="1212"/>
                      <a:pt x="406" y="1212"/>
                      <a:pt x="406" y="1212"/>
                    </a:cubicBezTo>
                    <a:cubicBezTo>
                      <a:pt x="406" y="1210"/>
                      <a:pt x="406" y="1210"/>
                      <a:pt x="406" y="1210"/>
                    </a:cubicBezTo>
                    <a:cubicBezTo>
                      <a:pt x="405" y="1209"/>
                      <a:pt x="405" y="1209"/>
                      <a:pt x="405" y="1209"/>
                    </a:cubicBezTo>
                    <a:cubicBezTo>
                      <a:pt x="401" y="1207"/>
                      <a:pt x="401" y="1207"/>
                      <a:pt x="401" y="1207"/>
                    </a:cubicBezTo>
                    <a:cubicBezTo>
                      <a:pt x="412" y="1198"/>
                      <a:pt x="405" y="1210"/>
                      <a:pt x="409" y="1205"/>
                    </a:cubicBezTo>
                    <a:cubicBezTo>
                      <a:pt x="409" y="1207"/>
                      <a:pt x="409" y="1207"/>
                      <a:pt x="409" y="1207"/>
                    </a:cubicBezTo>
                    <a:cubicBezTo>
                      <a:pt x="413" y="1203"/>
                      <a:pt x="415" y="1202"/>
                      <a:pt x="415" y="1201"/>
                    </a:cubicBezTo>
                    <a:cubicBezTo>
                      <a:pt x="415" y="1202"/>
                      <a:pt x="415" y="1202"/>
                      <a:pt x="415" y="1202"/>
                    </a:cubicBezTo>
                    <a:cubicBezTo>
                      <a:pt x="417" y="1202"/>
                      <a:pt x="417" y="1202"/>
                      <a:pt x="417" y="1202"/>
                    </a:cubicBezTo>
                    <a:cubicBezTo>
                      <a:pt x="414" y="1199"/>
                      <a:pt x="414" y="1199"/>
                      <a:pt x="414" y="1199"/>
                    </a:cubicBezTo>
                    <a:cubicBezTo>
                      <a:pt x="415" y="1198"/>
                      <a:pt x="415" y="1198"/>
                      <a:pt x="415" y="1198"/>
                    </a:cubicBezTo>
                    <a:cubicBezTo>
                      <a:pt x="423" y="1196"/>
                      <a:pt x="423" y="1196"/>
                      <a:pt x="423" y="1196"/>
                    </a:cubicBezTo>
                    <a:cubicBezTo>
                      <a:pt x="429" y="1191"/>
                      <a:pt x="429" y="1191"/>
                      <a:pt x="429" y="1191"/>
                    </a:cubicBezTo>
                    <a:cubicBezTo>
                      <a:pt x="434" y="1191"/>
                      <a:pt x="434" y="1191"/>
                      <a:pt x="434" y="1191"/>
                    </a:cubicBezTo>
                    <a:cubicBezTo>
                      <a:pt x="430" y="1196"/>
                      <a:pt x="430" y="1196"/>
                      <a:pt x="430" y="1196"/>
                    </a:cubicBezTo>
                    <a:cubicBezTo>
                      <a:pt x="438" y="1190"/>
                      <a:pt x="438" y="1190"/>
                      <a:pt x="438" y="1190"/>
                    </a:cubicBezTo>
                    <a:cubicBezTo>
                      <a:pt x="446" y="1190"/>
                      <a:pt x="446" y="1190"/>
                      <a:pt x="446" y="1190"/>
                    </a:cubicBezTo>
                    <a:cubicBezTo>
                      <a:pt x="454" y="1193"/>
                      <a:pt x="454" y="1193"/>
                      <a:pt x="454" y="1193"/>
                    </a:cubicBezTo>
                    <a:cubicBezTo>
                      <a:pt x="464" y="1195"/>
                      <a:pt x="464" y="1195"/>
                      <a:pt x="464" y="1195"/>
                    </a:cubicBezTo>
                    <a:cubicBezTo>
                      <a:pt x="462" y="1196"/>
                      <a:pt x="462" y="1196"/>
                      <a:pt x="462" y="1196"/>
                    </a:cubicBezTo>
                    <a:cubicBezTo>
                      <a:pt x="462" y="1199"/>
                      <a:pt x="457" y="1198"/>
                      <a:pt x="456" y="1196"/>
                    </a:cubicBezTo>
                    <a:cubicBezTo>
                      <a:pt x="454" y="1201"/>
                      <a:pt x="451" y="1198"/>
                      <a:pt x="448" y="1199"/>
                    </a:cubicBezTo>
                    <a:cubicBezTo>
                      <a:pt x="448" y="1199"/>
                      <a:pt x="448" y="1199"/>
                      <a:pt x="448" y="1199"/>
                    </a:cubicBezTo>
                    <a:cubicBezTo>
                      <a:pt x="443" y="1202"/>
                      <a:pt x="440" y="1205"/>
                      <a:pt x="437" y="1207"/>
                    </a:cubicBezTo>
                    <a:cubicBezTo>
                      <a:pt x="438" y="1206"/>
                      <a:pt x="438" y="1206"/>
                      <a:pt x="439" y="1206"/>
                    </a:cubicBezTo>
                    <a:cubicBezTo>
                      <a:pt x="437" y="1207"/>
                      <a:pt x="435" y="1209"/>
                      <a:pt x="434" y="1209"/>
                    </a:cubicBezTo>
                    <a:cubicBezTo>
                      <a:pt x="432" y="1210"/>
                      <a:pt x="431" y="1210"/>
                      <a:pt x="431" y="1211"/>
                    </a:cubicBezTo>
                    <a:cubicBezTo>
                      <a:pt x="430" y="1212"/>
                      <a:pt x="430" y="1212"/>
                      <a:pt x="430" y="1212"/>
                    </a:cubicBezTo>
                    <a:cubicBezTo>
                      <a:pt x="434" y="1215"/>
                      <a:pt x="434" y="1215"/>
                      <a:pt x="434" y="1215"/>
                    </a:cubicBezTo>
                    <a:cubicBezTo>
                      <a:pt x="434" y="1215"/>
                      <a:pt x="434" y="1215"/>
                      <a:pt x="434" y="1215"/>
                    </a:cubicBezTo>
                    <a:cubicBezTo>
                      <a:pt x="433" y="1215"/>
                      <a:pt x="433" y="1215"/>
                      <a:pt x="433" y="1215"/>
                    </a:cubicBezTo>
                    <a:cubicBezTo>
                      <a:pt x="429" y="1215"/>
                      <a:pt x="428" y="1216"/>
                      <a:pt x="427" y="1218"/>
                    </a:cubicBezTo>
                    <a:cubicBezTo>
                      <a:pt x="426" y="1218"/>
                      <a:pt x="426" y="1218"/>
                      <a:pt x="426" y="1218"/>
                    </a:cubicBezTo>
                    <a:cubicBezTo>
                      <a:pt x="428" y="1220"/>
                      <a:pt x="424" y="1220"/>
                      <a:pt x="424" y="1221"/>
                    </a:cubicBezTo>
                    <a:cubicBezTo>
                      <a:pt x="421" y="1221"/>
                      <a:pt x="421" y="1221"/>
                      <a:pt x="421" y="1221"/>
                    </a:cubicBezTo>
                    <a:cubicBezTo>
                      <a:pt x="417" y="1217"/>
                      <a:pt x="417" y="1217"/>
                      <a:pt x="417" y="1217"/>
                    </a:cubicBezTo>
                    <a:cubicBezTo>
                      <a:pt x="422" y="1215"/>
                      <a:pt x="422" y="1215"/>
                      <a:pt x="422" y="1215"/>
                    </a:cubicBezTo>
                    <a:cubicBezTo>
                      <a:pt x="422" y="1214"/>
                      <a:pt x="422" y="1214"/>
                      <a:pt x="422" y="1214"/>
                    </a:cubicBezTo>
                    <a:cubicBezTo>
                      <a:pt x="419" y="1217"/>
                      <a:pt x="414" y="1217"/>
                      <a:pt x="411" y="1221"/>
                    </a:cubicBezTo>
                    <a:cubicBezTo>
                      <a:pt x="417" y="1220"/>
                      <a:pt x="417" y="1220"/>
                      <a:pt x="417" y="1220"/>
                    </a:cubicBezTo>
                    <a:cubicBezTo>
                      <a:pt x="421" y="1223"/>
                      <a:pt x="416" y="1223"/>
                      <a:pt x="415" y="1224"/>
                    </a:cubicBezTo>
                    <a:cubicBezTo>
                      <a:pt x="409" y="1228"/>
                      <a:pt x="409" y="1228"/>
                      <a:pt x="409" y="1228"/>
                    </a:cubicBezTo>
                    <a:cubicBezTo>
                      <a:pt x="401" y="1226"/>
                      <a:pt x="401" y="1226"/>
                      <a:pt x="401" y="1226"/>
                    </a:cubicBezTo>
                    <a:cubicBezTo>
                      <a:pt x="403" y="1223"/>
                      <a:pt x="403" y="1223"/>
                      <a:pt x="403" y="1223"/>
                    </a:cubicBezTo>
                    <a:cubicBezTo>
                      <a:pt x="397" y="1226"/>
                      <a:pt x="397" y="1226"/>
                      <a:pt x="397" y="1226"/>
                    </a:cubicBezTo>
                    <a:cubicBezTo>
                      <a:pt x="408" y="1227"/>
                      <a:pt x="411" y="1228"/>
                      <a:pt x="410" y="1228"/>
                    </a:cubicBezTo>
                    <a:cubicBezTo>
                      <a:pt x="418" y="1230"/>
                      <a:pt x="418" y="1230"/>
                      <a:pt x="418" y="1230"/>
                    </a:cubicBezTo>
                    <a:cubicBezTo>
                      <a:pt x="414" y="1233"/>
                      <a:pt x="414" y="1233"/>
                      <a:pt x="414" y="1233"/>
                    </a:cubicBezTo>
                    <a:cubicBezTo>
                      <a:pt x="401" y="1244"/>
                      <a:pt x="410" y="1233"/>
                      <a:pt x="404" y="1240"/>
                    </a:cubicBezTo>
                    <a:cubicBezTo>
                      <a:pt x="402" y="1241"/>
                      <a:pt x="402" y="1241"/>
                      <a:pt x="402" y="1241"/>
                    </a:cubicBezTo>
                    <a:cubicBezTo>
                      <a:pt x="403" y="1239"/>
                      <a:pt x="402" y="1240"/>
                      <a:pt x="401" y="1240"/>
                    </a:cubicBezTo>
                    <a:cubicBezTo>
                      <a:pt x="396" y="1242"/>
                      <a:pt x="396" y="1242"/>
                      <a:pt x="396" y="1242"/>
                    </a:cubicBezTo>
                    <a:cubicBezTo>
                      <a:pt x="397" y="1243"/>
                      <a:pt x="397" y="1243"/>
                      <a:pt x="397" y="1243"/>
                    </a:cubicBezTo>
                    <a:cubicBezTo>
                      <a:pt x="391" y="1246"/>
                      <a:pt x="397" y="1249"/>
                      <a:pt x="394" y="1249"/>
                    </a:cubicBezTo>
                    <a:cubicBezTo>
                      <a:pt x="397" y="1249"/>
                      <a:pt x="397" y="1249"/>
                      <a:pt x="397" y="1249"/>
                    </a:cubicBezTo>
                    <a:cubicBezTo>
                      <a:pt x="389" y="1258"/>
                      <a:pt x="389" y="1258"/>
                      <a:pt x="389" y="1258"/>
                    </a:cubicBezTo>
                    <a:cubicBezTo>
                      <a:pt x="401" y="1248"/>
                      <a:pt x="401" y="1248"/>
                      <a:pt x="401" y="1248"/>
                    </a:cubicBezTo>
                    <a:cubicBezTo>
                      <a:pt x="397" y="1248"/>
                      <a:pt x="397" y="1248"/>
                      <a:pt x="397" y="1248"/>
                    </a:cubicBezTo>
                    <a:cubicBezTo>
                      <a:pt x="397" y="1248"/>
                      <a:pt x="397" y="1248"/>
                      <a:pt x="397" y="1248"/>
                    </a:cubicBezTo>
                    <a:cubicBezTo>
                      <a:pt x="400" y="1246"/>
                      <a:pt x="402" y="1244"/>
                      <a:pt x="403" y="1243"/>
                    </a:cubicBezTo>
                    <a:cubicBezTo>
                      <a:pt x="403" y="1243"/>
                      <a:pt x="404" y="1243"/>
                      <a:pt x="404" y="1243"/>
                    </a:cubicBezTo>
                    <a:cubicBezTo>
                      <a:pt x="407" y="1248"/>
                      <a:pt x="407" y="1248"/>
                      <a:pt x="407" y="1248"/>
                    </a:cubicBezTo>
                    <a:cubicBezTo>
                      <a:pt x="407" y="1245"/>
                      <a:pt x="407" y="1245"/>
                      <a:pt x="407" y="1245"/>
                    </a:cubicBezTo>
                    <a:cubicBezTo>
                      <a:pt x="415" y="1243"/>
                      <a:pt x="409" y="1245"/>
                      <a:pt x="410" y="1246"/>
                    </a:cubicBezTo>
                    <a:cubicBezTo>
                      <a:pt x="404" y="1254"/>
                      <a:pt x="404" y="1254"/>
                      <a:pt x="404" y="1254"/>
                    </a:cubicBezTo>
                    <a:cubicBezTo>
                      <a:pt x="406" y="1256"/>
                      <a:pt x="406" y="1256"/>
                      <a:pt x="406" y="1256"/>
                    </a:cubicBezTo>
                    <a:cubicBezTo>
                      <a:pt x="407" y="1254"/>
                      <a:pt x="408" y="1253"/>
                      <a:pt x="408" y="1253"/>
                    </a:cubicBezTo>
                    <a:cubicBezTo>
                      <a:pt x="410" y="1253"/>
                      <a:pt x="410" y="1253"/>
                      <a:pt x="410" y="1253"/>
                    </a:cubicBezTo>
                    <a:cubicBezTo>
                      <a:pt x="416" y="1245"/>
                      <a:pt x="416" y="1245"/>
                      <a:pt x="416" y="1245"/>
                    </a:cubicBezTo>
                    <a:cubicBezTo>
                      <a:pt x="411" y="1244"/>
                      <a:pt x="411" y="1244"/>
                      <a:pt x="411" y="1244"/>
                    </a:cubicBezTo>
                    <a:cubicBezTo>
                      <a:pt x="416" y="1243"/>
                      <a:pt x="416" y="1243"/>
                      <a:pt x="416" y="1243"/>
                    </a:cubicBezTo>
                    <a:cubicBezTo>
                      <a:pt x="415" y="1240"/>
                      <a:pt x="415" y="1243"/>
                      <a:pt x="414" y="1242"/>
                    </a:cubicBezTo>
                    <a:cubicBezTo>
                      <a:pt x="415" y="1241"/>
                      <a:pt x="416" y="1240"/>
                      <a:pt x="417" y="1240"/>
                    </a:cubicBezTo>
                    <a:cubicBezTo>
                      <a:pt x="419" y="1242"/>
                      <a:pt x="419" y="1242"/>
                      <a:pt x="419" y="1242"/>
                    </a:cubicBezTo>
                    <a:cubicBezTo>
                      <a:pt x="419" y="1243"/>
                      <a:pt x="419" y="1243"/>
                      <a:pt x="419" y="1243"/>
                    </a:cubicBezTo>
                    <a:cubicBezTo>
                      <a:pt x="424" y="1245"/>
                      <a:pt x="424" y="1245"/>
                      <a:pt x="424" y="1245"/>
                    </a:cubicBezTo>
                    <a:cubicBezTo>
                      <a:pt x="421" y="1244"/>
                      <a:pt x="423" y="1245"/>
                      <a:pt x="423" y="1245"/>
                    </a:cubicBezTo>
                    <a:cubicBezTo>
                      <a:pt x="423" y="1249"/>
                      <a:pt x="423" y="1249"/>
                      <a:pt x="423" y="1249"/>
                    </a:cubicBezTo>
                    <a:cubicBezTo>
                      <a:pt x="427" y="1251"/>
                      <a:pt x="430" y="1252"/>
                      <a:pt x="432" y="1253"/>
                    </a:cubicBezTo>
                    <a:cubicBezTo>
                      <a:pt x="432" y="1253"/>
                      <a:pt x="432" y="1253"/>
                      <a:pt x="432" y="1253"/>
                    </a:cubicBezTo>
                    <a:cubicBezTo>
                      <a:pt x="434" y="1255"/>
                      <a:pt x="434" y="1255"/>
                      <a:pt x="434" y="1255"/>
                    </a:cubicBezTo>
                    <a:cubicBezTo>
                      <a:pt x="435" y="1256"/>
                      <a:pt x="436" y="1256"/>
                      <a:pt x="435" y="1256"/>
                    </a:cubicBezTo>
                    <a:cubicBezTo>
                      <a:pt x="436" y="1256"/>
                      <a:pt x="436" y="1256"/>
                      <a:pt x="436" y="1256"/>
                    </a:cubicBezTo>
                    <a:cubicBezTo>
                      <a:pt x="424" y="1261"/>
                      <a:pt x="424" y="1261"/>
                      <a:pt x="424" y="1261"/>
                    </a:cubicBezTo>
                    <a:cubicBezTo>
                      <a:pt x="421" y="1260"/>
                      <a:pt x="421" y="1260"/>
                      <a:pt x="421" y="1260"/>
                    </a:cubicBezTo>
                    <a:cubicBezTo>
                      <a:pt x="411" y="1264"/>
                      <a:pt x="411" y="1264"/>
                      <a:pt x="411" y="1264"/>
                    </a:cubicBezTo>
                    <a:cubicBezTo>
                      <a:pt x="409" y="1262"/>
                      <a:pt x="409" y="1262"/>
                      <a:pt x="409" y="1262"/>
                    </a:cubicBezTo>
                    <a:cubicBezTo>
                      <a:pt x="410" y="1260"/>
                      <a:pt x="410" y="1260"/>
                      <a:pt x="410" y="1260"/>
                    </a:cubicBezTo>
                    <a:cubicBezTo>
                      <a:pt x="408" y="1263"/>
                      <a:pt x="408" y="1263"/>
                      <a:pt x="408" y="1263"/>
                    </a:cubicBezTo>
                    <a:cubicBezTo>
                      <a:pt x="411" y="1268"/>
                      <a:pt x="411" y="1268"/>
                      <a:pt x="411" y="1268"/>
                    </a:cubicBezTo>
                    <a:cubicBezTo>
                      <a:pt x="405" y="1273"/>
                      <a:pt x="405" y="1273"/>
                      <a:pt x="405" y="1273"/>
                    </a:cubicBezTo>
                    <a:cubicBezTo>
                      <a:pt x="399" y="1270"/>
                      <a:pt x="399" y="1270"/>
                      <a:pt x="399" y="1270"/>
                    </a:cubicBezTo>
                    <a:cubicBezTo>
                      <a:pt x="400" y="1271"/>
                      <a:pt x="400" y="1271"/>
                      <a:pt x="400" y="1271"/>
                    </a:cubicBezTo>
                    <a:cubicBezTo>
                      <a:pt x="393" y="1276"/>
                      <a:pt x="393" y="1276"/>
                      <a:pt x="393" y="1276"/>
                    </a:cubicBezTo>
                    <a:cubicBezTo>
                      <a:pt x="394" y="1276"/>
                      <a:pt x="394" y="1276"/>
                      <a:pt x="394" y="1276"/>
                    </a:cubicBezTo>
                    <a:cubicBezTo>
                      <a:pt x="405" y="1265"/>
                      <a:pt x="401" y="1279"/>
                      <a:pt x="406" y="1272"/>
                    </a:cubicBezTo>
                    <a:cubicBezTo>
                      <a:pt x="409" y="1275"/>
                      <a:pt x="409" y="1275"/>
                      <a:pt x="409" y="1275"/>
                    </a:cubicBezTo>
                    <a:cubicBezTo>
                      <a:pt x="405" y="1276"/>
                      <a:pt x="403" y="1278"/>
                      <a:pt x="401" y="1279"/>
                    </a:cubicBezTo>
                    <a:cubicBezTo>
                      <a:pt x="401" y="1279"/>
                      <a:pt x="401" y="1279"/>
                      <a:pt x="401" y="1279"/>
                    </a:cubicBezTo>
                    <a:cubicBezTo>
                      <a:pt x="397" y="1280"/>
                      <a:pt x="397" y="1280"/>
                      <a:pt x="397" y="1280"/>
                    </a:cubicBezTo>
                    <a:cubicBezTo>
                      <a:pt x="406" y="1281"/>
                      <a:pt x="406" y="1281"/>
                      <a:pt x="406" y="1281"/>
                    </a:cubicBezTo>
                    <a:cubicBezTo>
                      <a:pt x="412" y="1275"/>
                      <a:pt x="412" y="1275"/>
                      <a:pt x="412" y="1275"/>
                    </a:cubicBezTo>
                    <a:cubicBezTo>
                      <a:pt x="415" y="1277"/>
                      <a:pt x="415" y="1277"/>
                      <a:pt x="415" y="1277"/>
                    </a:cubicBezTo>
                    <a:cubicBezTo>
                      <a:pt x="418" y="1268"/>
                      <a:pt x="423" y="1277"/>
                      <a:pt x="424" y="1271"/>
                    </a:cubicBezTo>
                    <a:cubicBezTo>
                      <a:pt x="434" y="1274"/>
                      <a:pt x="434" y="1274"/>
                      <a:pt x="434" y="1274"/>
                    </a:cubicBezTo>
                    <a:cubicBezTo>
                      <a:pt x="433" y="1278"/>
                      <a:pt x="433" y="1278"/>
                      <a:pt x="433" y="1278"/>
                    </a:cubicBezTo>
                    <a:cubicBezTo>
                      <a:pt x="435" y="1276"/>
                      <a:pt x="435" y="1276"/>
                      <a:pt x="435" y="1276"/>
                    </a:cubicBezTo>
                    <a:cubicBezTo>
                      <a:pt x="433" y="1273"/>
                      <a:pt x="437" y="1273"/>
                      <a:pt x="438" y="1273"/>
                    </a:cubicBezTo>
                    <a:cubicBezTo>
                      <a:pt x="442" y="1273"/>
                      <a:pt x="442" y="1273"/>
                      <a:pt x="442" y="1273"/>
                    </a:cubicBezTo>
                    <a:cubicBezTo>
                      <a:pt x="441" y="1274"/>
                      <a:pt x="441" y="1275"/>
                      <a:pt x="441" y="1275"/>
                    </a:cubicBezTo>
                    <a:cubicBezTo>
                      <a:pt x="442" y="1276"/>
                      <a:pt x="442" y="1276"/>
                      <a:pt x="442" y="1276"/>
                    </a:cubicBezTo>
                    <a:cubicBezTo>
                      <a:pt x="445" y="1273"/>
                      <a:pt x="445" y="1273"/>
                      <a:pt x="445" y="1273"/>
                    </a:cubicBezTo>
                    <a:cubicBezTo>
                      <a:pt x="455" y="1276"/>
                      <a:pt x="455" y="1276"/>
                      <a:pt x="455" y="1276"/>
                    </a:cubicBezTo>
                    <a:cubicBezTo>
                      <a:pt x="453" y="1278"/>
                      <a:pt x="453" y="1278"/>
                      <a:pt x="453" y="1278"/>
                    </a:cubicBezTo>
                    <a:cubicBezTo>
                      <a:pt x="454" y="1277"/>
                      <a:pt x="456" y="1277"/>
                      <a:pt x="457" y="1276"/>
                    </a:cubicBezTo>
                    <a:cubicBezTo>
                      <a:pt x="464" y="1283"/>
                      <a:pt x="464" y="1283"/>
                      <a:pt x="464" y="1283"/>
                    </a:cubicBezTo>
                    <a:cubicBezTo>
                      <a:pt x="463" y="1286"/>
                      <a:pt x="463" y="1286"/>
                      <a:pt x="463" y="1286"/>
                    </a:cubicBezTo>
                    <a:cubicBezTo>
                      <a:pt x="468" y="1286"/>
                      <a:pt x="468" y="1286"/>
                      <a:pt x="468" y="1286"/>
                    </a:cubicBezTo>
                    <a:cubicBezTo>
                      <a:pt x="470" y="1290"/>
                      <a:pt x="470" y="1290"/>
                      <a:pt x="470" y="1290"/>
                    </a:cubicBezTo>
                    <a:cubicBezTo>
                      <a:pt x="468" y="1290"/>
                      <a:pt x="468" y="1290"/>
                      <a:pt x="468" y="1290"/>
                    </a:cubicBezTo>
                    <a:cubicBezTo>
                      <a:pt x="468" y="1294"/>
                      <a:pt x="468" y="1294"/>
                      <a:pt x="468" y="1294"/>
                    </a:cubicBezTo>
                    <a:cubicBezTo>
                      <a:pt x="464" y="1294"/>
                      <a:pt x="464" y="1294"/>
                      <a:pt x="464" y="1294"/>
                    </a:cubicBezTo>
                    <a:cubicBezTo>
                      <a:pt x="464" y="1298"/>
                      <a:pt x="464" y="1298"/>
                      <a:pt x="464" y="1298"/>
                    </a:cubicBezTo>
                    <a:cubicBezTo>
                      <a:pt x="472" y="1297"/>
                      <a:pt x="472" y="1297"/>
                      <a:pt x="472" y="1297"/>
                    </a:cubicBezTo>
                    <a:cubicBezTo>
                      <a:pt x="471" y="1298"/>
                      <a:pt x="470" y="1299"/>
                      <a:pt x="470" y="1299"/>
                    </a:cubicBezTo>
                    <a:cubicBezTo>
                      <a:pt x="471" y="1301"/>
                      <a:pt x="471" y="1301"/>
                      <a:pt x="471" y="1301"/>
                    </a:cubicBezTo>
                    <a:cubicBezTo>
                      <a:pt x="446" y="1304"/>
                      <a:pt x="462" y="1301"/>
                      <a:pt x="462" y="1300"/>
                    </a:cubicBezTo>
                    <a:cubicBezTo>
                      <a:pt x="452" y="1303"/>
                      <a:pt x="452" y="1303"/>
                      <a:pt x="452" y="1303"/>
                    </a:cubicBezTo>
                    <a:cubicBezTo>
                      <a:pt x="449" y="1301"/>
                      <a:pt x="449" y="1301"/>
                      <a:pt x="449" y="1301"/>
                    </a:cubicBezTo>
                    <a:cubicBezTo>
                      <a:pt x="445" y="1303"/>
                      <a:pt x="445" y="1303"/>
                      <a:pt x="445" y="1303"/>
                    </a:cubicBezTo>
                    <a:cubicBezTo>
                      <a:pt x="446" y="1308"/>
                      <a:pt x="446" y="1308"/>
                      <a:pt x="446" y="1308"/>
                    </a:cubicBezTo>
                    <a:cubicBezTo>
                      <a:pt x="439" y="1310"/>
                      <a:pt x="439" y="1310"/>
                      <a:pt x="439" y="1310"/>
                    </a:cubicBezTo>
                    <a:cubicBezTo>
                      <a:pt x="435" y="1311"/>
                      <a:pt x="435" y="1311"/>
                      <a:pt x="435" y="1311"/>
                    </a:cubicBezTo>
                    <a:cubicBezTo>
                      <a:pt x="433" y="1316"/>
                      <a:pt x="433" y="1316"/>
                      <a:pt x="433" y="1316"/>
                    </a:cubicBezTo>
                    <a:cubicBezTo>
                      <a:pt x="440" y="1318"/>
                      <a:pt x="440" y="1318"/>
                      <a:pt x="440" y="1318"/>
                    </a:cubicBezTo>
                    <a:cubicBezTo>
                      <a:pt x="427" y="1323"/>
                      <a:pt x="427" y="1323"/>
                      <a:pt x="427" y="1323"/>
                    </a:cubicBezTo>
                    <a:cubicBezTo>
                      <a:pt x="421" y="1326"/>
                      <a:pt x="421" y="1326"/>
                      <a:pt x="421" y="1326"/>
                    </a:cubicBezTo>
                    <a:cubicBezTo>
                      <a:pt x="427" y="1327"/>
                      <a:pt x="427" y="1327"/>
                      <a:pt x="427" y="1327"/>
                    </a:cubicBezTo>
                    <a:cubicBezTo>
                      <a:pt x="426" y="1328"/>
                      <a:pt x="426" y="1328"/>
                      <a:pt x="426" y="1328"/>
                    </a:cubicBezTo>
                    <a:cubicBezTo>
                      <a:pt x="420" y="1328"/>
                      <a:pt x="420" y="1328"/>
                      <a:pt x="420" y="1328"/>
                    </a:cubicBezTo>
                    <a:cubicBezTo>
                      <a:pt x="416" y="1335"/>
                      <a:pt x="416" y="1335"/>
                      <a:pt x="416" y="1335"/>
                    </a:cubicBezTo>
                    <a:cubicBezTo>
                      <a:pt x="413" y="1335"/>
                      <a:pt x="411" y="1335"/>
                      <a:pt x="409" y="1336"/>
                    </a:cubicBezTo>
                    <a:cubicBezTo>
                      <a:pt x="411" y="1337"/>
                      <a:pt x="411" y="1337"/>
                      <a:pt x="411" y="1337"/>
                    </a:cubicBezTo>
                    <a:cubicBezTo>
                      <a:pt x="401" y="1341"/>
                      <a:pt x="399" y="1340"/>
                      <a:pt x="400" y="1339"/>
                    </a:cubicBezTo>
                    <a:cubicBezTo>
                      <a:pt x="397" y="1337"/>
                      <a:pt x="397" y="1337"/>
                      <a:pt x="397" y="1337"/>
                    </a:cubicBezTo>
                    <a:cubicBezTo>
                      <a:pt x="398" y="1335"/>
                      <a:pt x="398" y="1335"/>
                      <a:pt x="398" y="1335"/>
                    </a:cubicBezTo>
                    <a:cubicBezTo>
                      <a:pt x="397" y="1335"/>
                      <a:pt x="396" y="1336"/>
                      <a:pt x="395" y="1337"/>
                    </a:cubicBezTo>
                    <a:cubicBezTo>
                      <a:pt x="395" y="1336"/>
                      <a:pt x="395" y="1336"/>
                      <a:pt x="394" y="1336"/>
                    </a:cubicBezTo>
                    <a:cubicBezTo>
                      <a:pt x="395" y="1337"/>
                      <a:pt x="395" y="1337"/>
                      <a:pt x="395" y="1337"/>
                    </a:cubicBezTo>
                    <a:cubicBezTo>
                      <a:pt x="391" y="1338"/>
                      <a:pt x="394" y="1338"/>
                      <a:pt x="395" y="1337"/>
                    </a:cubicBezTo>
                    <a:cubicBezTo>
                      <a:pt x="398" y="1342"/>
                      <a:pt x="398" y="1342"/>
                      <a:pt x="398" y="1342"/>
                    </a:cubicBezTo>
                    <a:cubicBezTo>
                      <a:pt x="402" y="1340"/>
                      <a:pt x="402" y="1340"/>
                      <a:pt x="402" y="1340"/>
                    </a:cubicBezTo>
                    <a:cubicBezTo>
                      <a:pt x="411" y="1339"/>
                      <a:pt x="411" y="1339"/>
                      <a:pt x="411" y="1339"/>
                    </a:cubicBezTo>
                    <a:cubicBezTo>
                      <a:pt x="413" y="1341"/>
                      <a:pt x="413" y="1341"/>
                      <a:pt x="413" y="1341"/>
                    </a:cubicBezTo>
                    <a:cubicBezTo>
                      <a:pt x="415" y="1346"/>
                      <a:pt x="415" y="1346"/>
                      <a:pt x="415" y="1346"/>
                    </a:cubicBezTo>
                    <a:cubicBezTo>
                      <a:pt x="414" y="1350"/>
                      <a:pt x="414" y="1350"/>
                      <a:pt x="414" y="1350"/>
                    </a:cubicBezTo>
                    <a:cubicBezTo>
                      <a:pt x="415" y="1354"/>
                      <a:pt x="415" y="1354"/>
                      <a:pt x="415" y="1354"/>
                    </a:cubicBezTo>
                    <a:cubicBezTo>
                      <a:pt x="419" y="1355"/>
                      <a:pt x="419" y="1355"/>
                      <a:pt x="419" y="1355"/>
                    </a:cubicBezTo>
                    <a:cubicBezTo>
                      <a:pt x="420" y="1351"/>
                      <a:pt x="420" y="1351"/>
                      <a:pt x="420" y="1351"/>
                    </a:cubicBezTo>
                    <a:cubicBezTo>
                      <a:pt x="419" y="1349"/>
                      <a:pt x="419" y="1349"/>
                      <a:pt x="419" y="1349"/>
                    </a:cubicBezTo>
                    <a:cubicBezTo>
                      <a:pt x="422" y="1348"/>
                      <a:pt x="422" y="1348"/>
                      <a:pt x="422" y="1348"/>
                    </a:cubicBezTo>
                    <a:cubicBezTo>
                      <a:pt x="415" y="1345"/>
                      <a:pt x="421" y="1347"/>
                      <a:pt x="420" y="1346"/>
                    </a:cubicBezTo>
                    <a:cubicBezTo>
                      <a:pt x="424" y="1341"/>
                      <a:pt x="424" y="1341"/>
                      <a:pt x="424" y="1341"/>
                    </a:cubicBezTo>
                    <a:cubicBezTo>
                      <a:pt x="428" y="1340"/>
                      <a:pt x="428" y="1340"/>
                      <a:pt x="428" y="1340"/>
                    </a:cubicBezTo>
                    <a:cubicBezTo>
                      <a:pt x="433" y="1344"/>
                      <a:pt x="433" y="1344"/>
                      <a:pt x="433" y="1344"/>
                    </a:cubicBezTo>
                    <a:cubicBezTo>
                      <a:pt x="438" y="1341"/>
                      <a:pt x="438" y="1341"/>
                      <a:pt x="438" y="1341"/>
                    </a:cubicBezTo>
                    <a:cubicBezTo>
                      <a:pt x="439" y="1342"/>
                      <a:pt x="439" y="1342"/>
                      <a:pt x="439" y="1342"/>
                    </a:cubicBezTo>
                    <a:cubicBezTo>
                      <a:pt x="444" y="1354"/>
                      <a:pt x="444" y="1357"/>
                      <a:pt x="443" y="1357"/>
                    </a:cubicBezTo>
                    <a:cubicBezTo>
                      <a:pt x="443" y="1358"/>
                      <a:pt x="443" y="1358"/>
                      <a:pt x="443" y="1358"/>
                    </a:cubicBezTo>
                    <a:cubicBezTo>
                      <a:pt x="437" y="1360"/>
                      <a:pt x="437" y="1360"/>
                      <a:pt x="437" y="1360"/>
                    </a:cubicBezTo>
                    <a:cubicBezTo>
                      <a:pt x="436" y="1362"/>
                      <a:pt x="436" y="1362"/>
                      <a:pt x="436" y="1362"/>
                    </a:cubicBezTo>
                    <a:cubicBezTo>
                      <a:pt x="439" y="1367"/>
                      <a:pt x="439" y="1367"/>
                      <a:pt x="439" y="1367"/>
                    </a:cubicBezTo>
                    <a:cubicBezTo>
                      <a:pt x="439" y="1371"/>
                      <a:pt x="439" y="1371"/>
                      <a:pt x="439" y="1371"/>
                    </a:cubicBezTo>
                    <a:cubicBezTo>
                      <a:pt x="446" y="1369"/>
                      <a:pt x="446" y="1369"/>
                      <a:pt x="446" y="1369"/>
                    </a:cubicBezTo>
                    <a:cubicBezTo>
                      <a:pt x="451" y="1365"/>
                      <a:pt x="451" y="1365"/>
                      <a:pt x="451" y="1365"/>
                    </a:cubicBezTo>
                    <a:cubicBezTo>
                      <a:pt x="452" y="1366"/>
                      <a:pt x="452" y="1366"/>
                      <a:pt x="452" y="1366"/>
                    </a:cubicBezTo>
                    <a:cubicBezTo>
                      <a:pt x="452" y="1365"/>
                      <a:pt x="453" y="1364"/>
                      <a:pt x="453" y="1364"/>
                    </a:cubicBezTo>
                    <a:cubicBezTo>
                      <a:pt x="443" y="1364"/>
                      <a:pt x="443" y="1364"/>
                      <a:pt x="443" y="1364"/>
                    </a:cubicBezTo>
                    <a:cubicBezTo>
                      <a:pt x="449" y="1359"/>
                      <a:pt x="449" y="1359"/>
                      <a:pt x="449" y="1359"/>
                    </a:cubicBezTo>
                    <a:cubicBezTo>
                      <a:pt x="442" y="1360"/>
                      <a:pt x="442" y="1360"/>
                      <a:pt x="442" y="1360"/>
                    </a:cubicBezTo>
                    <a:cubicBezTo>
                      <a:pt x="442" y="1358"/>
                      <a:pt x="442" y="1358"/>
                      <a:pt x="442" y="1358"/>
                    </a:cubicBezTo>
                    <a:cubicBezTo>
                      <a:pt x="447" y="1356"/>
                      <a:pt x="447" y="1356"/>
                      <a:pt x="447" y="1356"/>
                    </a:cubicBezTo>
                    <a:cubicBezTo>
                      <a:pt x="447" y="1354"/>
                      <a:pt x="447" y="1354"/>
                      <a:pt x="447" y="1354"/>
                    </a:cubicBezTo>
                    <a:cubicBezTo>
                      <a:pt x="445" y="1353"/>
                      <a:pt x="445" y="1353"/>
                      <a:pt x="445" y="1353"/>
                    </a:cubicBezTo>
                    <a:cubicBezTo>
                      <a:pt x="448" y="1351"/>
                      <a:pt x="448" y="1351"/>
                      <a:pt x="448" y="1351"/>
                    </a:cubicBezTo>
                    <a:cubicBezTo>
                      <a:pt x="446" y="1347"/>
                      <a:pt x="446" y="1347"/>
                      <a:pt x="446" y="1347"/>
                    </a:cubicBezTo>
                    <a:cubicBezTo>
                      <a:pt x="450" y="1346"/>
                      <a:pt x="450" y="1346"/>
                      <a:pt x="450" y="1346"/>
                    </a:cubicBezTo>
                    <a:cubicBezTo>
                      <a:pt x="451" y="1348"/>
                      <a:pt x="451" y="1348"/>
                      <a:pt x="451" y="1348"/>
                    </a:cubicBezTo>
                    <a:cubicBezTo>
                      <a:pt x="461" y="1347"/>
                      <a:pt x="461" y="1347"/>
                      <a:pt x="461" y="1347"/>
                    </a:cubicBezTo>
                    <a:cubicBezTo>
                      <a:pt x="464" y="1350"/>
                      <a:pt x="464" y="1350"/>
                      <a:pt x="464" y="1350"/>
                    </a:cubicBezTo>
                    <a:cubicBezTo>
                      <a:pt x="460" y="1350"/>
                      <a:pt x="460" y="1350"/>
                      <a:pt x="460" y="1350"/>
                    </a:cubicBezTo>
                    <a:cubicBezTo>
                      <a:pt x="460" y="1351"/>
                      <a:pt x="460" y="1351"/>
                      <a:pt x="460" y="1351"/>
                    </a:cubicBezTo>
                    <a:cubicBezTo>
                      <a:pt x="475" y="1352"/>
                      <a:pt x="475" y="1352"/>
                      <a:pt x="475" y="1352"/>
                    </a:cubicBezTo>
                    <a:cubicBezTo>
                      <a:pt x="478" y="1342"/>
                      <a:pt x="478" y="1342"/>
                      <a:pt x="478" y="1342"/>
                    </a:cubicBezTo>
                    <a:cubicBezTo>
                      <a:pt x="488" y="1338"/>
                      <a:pt x="488" y="1338"/>
                      <a:pt x="488" y="1338"/>
                    </a:cubicBezTo>
                    <a:cubicBezTo>
                      <a:pt x="487" y="1337"/>
                      <a:pt x="487" y="1337"/>
                      <a:pt x="487" y="1337"/>
                    </a:cubicBezTo>
                    <a:cubicBezTo>
                      <a:pt x="480" y="1337"/>
                      <a:pt x="480" y="1337"/>
                      <a:pt x="480" y="1337"/>
                    </a:cubicBezTo>
                    <a:cubicBezTo>
                      <a:pt x="472" y="1338"/>
                      <a:pt x="472" y="1338"/>
                      <a:pt x="472" y="1338"/>
                    </a:cubicBezTo>
                    <a:cubicBezTo>
                      <a:pt x="468" y="1335"/>
                      <a:pt x="468" y="1335"/>
                      <a:pt x="468" y="1335"/>
                    </a:cubicBezTo>
                    <a:cubicBezTo>
                      <a:pt x="471" y="1331"/>
                      <a:pt x="471" y="1331"/>
                      <a:pt x="471" y="1331"/>
                    </a:cubicBezTo>
                    <a:cubicBezTo>
                      <a:pt x="468" y="1330"/>
                      <a:pt x="468" y="1330"/>
                      <a:pt x="468" y="1330"/>
                    </a:cubicBezTo>
                    <a:cubicBezTo>
                      <a:pt x="461" y="1332"/>
                      <a:pt x="470" y="1334"/>
                      <a:pt x="464" y="1333"/>
                    </a:cubicBezTo>
                    <a:cubicBezTo>
                      <a:pt x="458" y="1333"/>
                      <a:pt x="456" y="1332"/>
                      <a:pt x="456" y="1331"/>
                    </a:cubicBezTo>
                    <a:cubicBezTo>
                      <a:pt x="453" y="1335"/>
                      <a:pt x="453" y="1335"/>
                      <a:pt x="453" y="1335"/>
                    </a:cubicBezTo>
                    <a:cubicBezTo>
                      <a:pt x="450" y="1334"/>
                      <a:pt x="450" y="1334"/>
                      <a:pt x="450" y="1334"/>
                    </a:cubicBezTo>
                    <a:cubicBezTo>
                      <a:pt x="443" y="1340"/>
                      <a:pt x="443" y="1340"/>
                      <a:pt x="443" y="1340"/>
                    </a:cubicBezTo>
                    <a:cubicBezTo>
                      <a:pt x="444" y="1342"/>
                      <a:pt x="444" y="1342"/>
                      <a:pt x="444" y="1342"/>
                    </a:cubicBezTo>
                    <a:cubicBezTo>
                      <a:pt x="442" y="1342"/>
                      <a:pt x="442" y="1342"/>
                      <a:pt x="442" y="1342"/>
                    </a:cubicBezTo>
                    <a:cubicBezTo>
                      <a:pt x="440" y="1340"/>
                      <a:pt x="440" y="1340"/>
                      <a:pt x="440" y="1340"/>
                    </a:cubicBezTo>
                    <a:cubicBezTo>
                      <a:pt x="436" y="1337"/>
                      <a:pt x="436" y="1337"/>
                      <a:pt x="436" y="1337"/>
                    </a:cubicBezTo>
                    <a:cubicBezTo>
                      <a:pt x="436" y="1337"/>
                      <a:pt x="436" y="1337"/>
                      <a:pt x="436" y="1337"/>
                    </a:cubicBezTo>
                    <a:cubicBezTo>
                      <a:pt x="439" y="1335"/>
                      <a:pt x="439" y="1335"/>
                      <a:pt x="439" y="1335"/>
                    </a:cubicBezTo>
                    <a:cubicBezTo>
                      <a:pt x="437" y="1333"/>
                      <a:pt x="437" y="1333"/>
                      <a:pt x="437" y="1333"/>
                    </a:cubicBezTo>
                    <a:cubicBezTo>
                      <a:pt x="439" y="1332"/>
                      <a:pt x="439" y="1332"/>
                      <a:pt x="439" y="1332"/>
                    </a:cubicBezTo>
                    <a:cubicBezTo>
                      <a:pt x="433" y="1332"/>
                      <a:pt x="433" y="1332"/>
                      <a:pt x="433" y="1332"/>
                    </a:cubicBezTo>
                    <a:cubicBezTo>
                      <a:pt x="430" y="1335"/>
                      <a:pt x="430" y="1335"/>
                      <a:pt x="430" y="1335"/>
                    </a:cubicBezTo>
                    <a:cubicBezTo>
                      <a:pt x="428" y="1333"/>
                      <a:pt x="428" y="1333"/>
                      <a:pt x="428" y="1333"/>
                    </a:cubicBezTo>
                    <a:cubicBezTo>
                      <a:pt x="427" y="1330"/>
                      <a:pt x="427" y="1330"/>
                      <a:pt x="427" y="1330"/>
                    </a:cubicBezTo>
                    <a:cubicBezTo>
                      <a:pt x="432" y="1326"/>
                      <a:pt x="432" y="1326"/>
                      <a:pt x="432" y="1326"/>
                    </a:cubicBezTo>
                    <a:cubicBezTo>
                      <a:pt x="433" y="1323"/>
                      <a:pt x="433" y="1323"/>
                      <a:pt x="433" y="1323"/>
                    </a:cubicBezTo>
                    <a:cubicBezTo>
                      <a:pt x="438" y="1320"/>
                      <a:pt x="438" y="1320"/>
                      <a:pt x="438" y="1320"/>
                    </a:cubicBezTo>
                    <a:cubicBezTo>
                      <a:pt x="444" y="1323"/>
                      <a:pt x="444" y="1323"/>
                      <a:pt x="444" y="1323"/>
                    </a:cubicBezTo>
                    <a:cubicBezTo>
                      <a:pt x="441" y="1325"/>
                      <a:pt x="441" y="1325"/>
                      <a:pt x="441" y="1325"/>
                    </a:cubicBezTo>
                    <a:cubicBezTo>
                      <a:pt x="446" y="1326"/>
                      <a:pt x="446" y="1326"/>
                      <a:pt x="446" y="1326"/>
                    </a:cubicBezTo>
                    <a:cubicBezTo>
                      <a:pt x="458" y="1321"/>
                      <a:pt x="458" y="1321"/>
                      <a:pt x="458" y="1321"/>
                    </a:cubicBezTo>
                    <a:cubicBezTo>
                      <a:pt x="455" y="1319"/>
                      <a:pt x="455" y="1319"/>
                      <a:pt x="455" y="1319"/>
                    </a:cubicBezTo>
                    <a:cubicBezTo>
                      <a:pt x="456" y="1318"/>
                      <a:pt x="456" y="1318"/>
                      <a:pt x="456" y="1318"/>
                    </a:cubicBezTo>
                    <a:cubicBezTo>
                      <a:pt x="460" y="1316"/>
                      <a:pt x="460" y="1316"/>
                      <a:pt x="460" y="1316"/>
                    </a:cubicBezTo>
                    <a:cubicBezTo>
                      <a:pt x="460" y="1316"/>
                      <a:pt x="460" y="1315"/>
                      <a:pt x="460" y="1315"/>
                    </a:cubicBezTo>
                    <a:cubicBezTo>
                      <a:pt x="462" y="1313"/>
                      <a:pt x="462" y="1313"/>
                      <a:pt x="462" y="1313"/>
                    </a:cubicBezTo>
                    <a:cubicBezTo>
                      <a:pt x="440" y="1316"/>
                      <a:pt x="464" y="1311"/>
                      <a:pt x="452" y="1313"/>
                    </a:cubicBezTo>
                    <a:cubicBezTo>
                      <a:pt x="456" y="1310"/>
                      <a:pt x="456" y="1310"/>
                      <a:pt x="456" y="1310"/>
                    </a:cubicBezTo>
                    <a:cubicBezTo>
                      <a:pt x="468" y="1312"/>
                      <a:pt x="468" y="1312"/>
                      <a:pt x="468" y="1312"/>
                    </a:cubicBezTo>
                    <a:cubicBezTo>
                      <a:pt x="473" y="1308"/>
                      <a:pt x="473" y="1308"/>
                      <a:pt x="473" y="1308"/>
                    </a:cubicBezTo>
                    <a:cubicBezTo>
                      <a:pt x="477" y="1308"/>
                      <a:pt x="477" y="1308"/>
                      <a:pt x="477" y="1308"/>
                    </a:cubicBezTo>
                    <a:cubicBezTo>
                      <a:pt x="469" y="1309"/>
                      <a:pt x="476" y="1308"/>
                      <a:pt x="475" y="1309"/>
                    </a:cubicBezTo>
                    <a:cubicBezTo>
                      <a:pt x="475" y="1313"/>
                      <a:pt x="475" y="1313"/>
                      <a:pt x="475" y="1313"/>
                    </a:cubicBezTo>
                    <a:cubicBezTo>
                      <a:pt x="467" y="1314"/>
                      <a:pt x="467" y="1314"/>
                      <a:pt x="467" y="1314"/>
                    </a:cubicBezTo>
                    <a:cubicBezTo>
                      <a:pt x="476" y="1317"/>
                      <a:pt x="476" y="1317"/>
                      <a:pt x="476" y="1317"/>
                    </a:cubicBezTo>
                    <a:cubicBezTo>
                      <a:pt x="478" y="1315"/>
                      <a:pt x="478" y="1315"/>
                      <a:pt x="478" y="1315"/>
                    </a:cubicBezTo>
                    <a:cubicBezTo>
                      <a:pt x="481" y="1316"/>
                      <a:pt x="483" y="1317"/>
                      <a:pt x="484" y="1318"/>
                    </a:cubicBezTo>
                    <a:cubicBezTo>
                      <a:pt x="484" y="1317"/>
                      <a:pt x="484" y="1317"/>
                      <a:pt x="486" y="1317"/>
                    </a:cubicBezTo>
                    <a:cubicBezTo>
                      <a:pt x="485" y="1313"/>
                      <a:pt x="485" y="1313"/>
                      <a:pt x="485" y="1313"/>
                    </a:cubicBezTo>
                    <a:cubicBezTo>
                      <a:pt x="489" y="1314"/>
                      <a:pt x="489" y="1314"/>
                      <a:pt x="489" y="1314"/>
                    </a:cubicBezTo>
                    <a:cubicBezTo>
                      <a:pt x="496" y="1311"/>
                      <a:pt x="496" y="1311"/>
                      <a:pt x="496" y="1311"/>
                    </a:cubicBezTo>
                    <a:cubicBezTo>
                      <a:pt x="497" y="1313"/>
                      <a:pt x="497" y="1313"/>
                      <a:pt x="497" y="1313"/>
                    </a:cubicBezTo>
                    <a:cubicBezTo>
                      <a:pt x="494" y="1312"/>
                      <a:pt x="497" y="1315"/>
                      <a:pt x="495" y="1315"/>
                    </a:cubicBezTo>
                    <a:cubicBezTo>
                      <a:pt x="496" y="1316"/>
                      <a:pt x="497" y="1316"/>
                      <a:pt x="498" y="1316"/>
                    </a:cubicBezTo>
                    <a:cubicBezTo>
                      <a:pt x="500" y="1318"/>
                      <a:pt x="500" y="1318"/>
                      <a:pt x="500" y="1318"/>
                    </a:cubicBezTo>
                    <a:cubicBezTo>
                      <a:pt x="500" y="1317"/>
                      <a:pt x="499" y="1316"/>
                      <a:pt x="499" y="1315"/>
                    </a:cubicBezTo>
                    <a:cubicBezTo>
                      <a:pt x="499" y="1315"/>
                      <a:pt x="499" y="1315"/>
                      <a:pt x="499" y="1315"/>
                    </a:cubicBezTo>
                    <a:cubicBezTo>
                      <a:pt x="499" y="1315"/>
                      <a:pt x="499" y="1315"/>
                      <a:pt x="499" y="1315"/>
                    </a:cubicBezTo>
                    <a:cubicBezTo>
                      <a:pt x="500" y="1314"/>
                      <a:pt x="500" y="1314"/>
                      <a:pt x="500" y="1314"/>
                    </a:cubicBezTo>
                    <a:cubicBezTo>
                      <a:pt x="504" y="1314"/>
                      <a:pt x="504" y="1314"/>
                      <a:pt x="504" y="1314"/>
                    </a:cubicBezTo>
                    <a:cubicBezTo>
                      <a:pt x="497" y="1312"/>
                      <a:pt x="497" y="1312"/>
                      <a:pt x="497" y="1312"/>
                    </a:cubicBezTo>
                    <a:cubicBezTo>
                      <a:pt x="500" y="1311"/>
                      <a:pt x="502" y="1311"/>
                      <a:pt x="503" y="1311"/>
                    </a:cubicBezTo>
                    <a:cubicBezTo>
                      <a:pt x="507" y="1311"/>
                      <a:pt x="507" y="1311"/>
                      <a:pt x="507" y="1311"/>
                    </a:cubicBezTo>
                    <a:cubicBezTo>
                      <a:pt x="506" y="1315"/>
                      <a:pt x="506" y="1315"/>
                      <a:pt x="506" y="1315"/>
                    </a:cubicBezTo>
                    <a:cubicBezTo>
                      <a:pt x="518" y="1312"/>
                      <a:pt x="518" y="1312"/>
                      <a:pt x="518" y="1312"/>
                    </a:cubicBezTo>
                    <a:cubicBezTo>
                      <a:pt x="520" y="1313"/>
                      <a:pt x="520" y="1313"/>
                      <a:pt x="520" y="1313"/>
                    </a:cubicBezTo>
                    <a:cubicBezTo>
                      <a:pt x="516" y="1318"/>
                      <a:pt x="519" y="1314"/>
                      <a:pt x="519" y="1315"/>
                    </a:cubicBezTo>
                    <a:cubicBezTo>
                      <a:pt x="522" y="1313"/>
                      <a:pt x="522" y="1313"/>
                      <a:pt x="522" y="1313"/>
                    </a:cubicBezTo>
                    <a:cubicBezTo>
                      <a:pt x="523" y="1313"/>
                      <a:pt x="523" y="1313"/>
                      <a:pt x="523" y="1313"/>
                    </a:cubicBezTo>
                    <a:cubicBezTo>
                      <a:pt x="524" y="1311"/>
                      <a:pt x="524" y="1311"/>
                      <a:pt x="524" y="1311"/>
                    </a:cubicBezTo>
                    <a:cubicBezTo>
                      <a:pt x="523" y="1310"/>
                      <a:pt x="524" y="1310"/>
                      <a:pt x="524" y="1310"/>
                    </a:cubicBezTo>
                    <a:cubicBezTo>
                      <a:pt x="524" y="1309"/>
                      <a:pt x="524" y="1309"/>
                      <a:pt x="524" y="1309"/>
                    </a:cubicBezTo>
                    <a:cubicBezTo>
                      <a:pt x="525" y="1310"/>
                      <a:pt x="525" y="1310"/>
                      <a:pt x="525" y="1310"/>
                    </a:cubicBezTo>
                    <a:cubicBezTo>
                      <a:pt x="525" y="1310"/>
                      <a:pt x="525" y="1310"/>
                      <a:pt x="525" y="1310"/>
                    </a:cubicBezTo>
                    <a:cubicBezTo>
                      <a:pt x="531" y="1308"/>
                      <a:pt x="531" y="1308"/>
                      <a:pt x="531" y="1308"/>
                    </a:cubicBezTo>
                    <a:cubicBezTo>
                      <a:pt x="536" y="1309"/>
                      <a:pt x="536" y="1309"/>
                      <a:pt x="536" y="1309"/>
                    </a:cubicBezTo>
                    <a:cubicBezTo>
                      <a:pt x="538" y="1309"/>
                      <a:pt x="540" y="1308"/>
                      <a:pt x="539" y="1308"/>
                    </a:cubicBezTo>
                    <a:cubicBezTo>
                      <a:pt x="542" y="1307"/>
                      <a:pt x="542" y="1307"/>
                      <a:pt x="542" y="1307"/>
                    </a:cubicBezTo>
                    <a:cubicBezTo>
                      <a:pt x="544" y="1308"/>
                      <a:pt x="544" y="1308"/>
                      <a:pt x="544" y="1308"/>
                    </a:cubicBezTo>
                    <a:cubicBezTo>
                      <a:pt x="545" y="1306"/>
                      <a:pt x="545" y="1306"/>
                      <a:pt x="545" y="1306"/>
                    </a:cubicBezTo>
                    <a:cubicBezTo>
                      <a:pt x="553" y="1308"/>
                      <a:pt x="553" y="1308"/>
                      <a:pt x="553" y="1308"/>
                    </a:cubicBezTo>
                    <a:cubicBezTo>
                      <a:pt x="551" y="1309"/>
                      <a:pt x="550" y="1309"/>
                      <a:pt x="549" y="1309"/>
                    </a:cubicBezTo>
                    <a:cubicBezTo>
                      <a:pt x="549" y="1309"/>
                      <a:pt x="548" y="1309"/>
                      <a:pt x="548" y="1309"/>
                    </a:cubicBezTo>
                    <a:cubicBezTo>
                      <a:pt x="545" y="1311"/>
                      <a:pt x="545" y="1311"/>
                      <a:pt x="545" y="1311"/>
                    </a:cubicBezTo>
                    <a:cubicBezTo>
                      <a:pt x="562" y="1312"/>
                      <a:pt x="562" y="1312"/>
                      <a:pt x="562" y="1312"/>
                    </a:cubicBezTo>
                    <a:cubicBezTo>
                      <a:pt x="559" y="1310"/>
                      <a:pt x="559" y="1310"/>
                      <a:pt x="559" y="1310"/>
                    </a:cubicBezTo>
                    <a:cubicBezTo>
                      <a:pt x="561" y="1308"/>
                      <a:pt x="561" y="1308"/>
                      <a:pt x="561" y="1308"/>
                    </a:cubicBezTo>
                    <a:cubicBezTo>
                      <a:pt x="563" y="1305"/>
                      <a:pt x="563" y="1305"/>
                      <a:pt x="563" y="1305"/>
                    </a:cubicBezTo>
                    <a:cubicBezTo>
                      <a:pt x="566" y="1306"/>
                      <a:pt x="569" y="1307"/>
                      <a:pt x="571" y="1307"/>
                    </a:cubicBezTo>
                    <a:cubicBezTo>
                      <a:pt x="576" y="1305"/>
                      <a:pt x="576" y="1305"/>
                      <a:pt x="576" y="1305"/>
                    </a:cubicBezTo>
                    <a:cubicBezTo>
                      <a:pt x="586" y="1310"/>
                      <a:pt x="578" y="1306"/>
                      <a:pt x="579" y="1308"/>
                    </a:cubicBezTo>
                    <a:cubicBezTo>
                      <a:pt x="572" y="1310"/>
                      <a:pt x="572" y="1310"/>
                      <a:pt x="572" y="1310"/>
                    </a:cubicBezTo>
                    <a:cubicBezTo>
                      <a:pt x="584" y="1311"/>
                      <a:pt x="584" y="1311"/>
                      <a:pt x="584" y="1311"/>
                    </a:cubicBezTo>
                    <a:cubicBezTo>
                      <a:pt x="584" y="1309"/>
                      <a:pt x="584" y="1309"/>
                      <a:pt x="584" y="1309"/>
                    </a:cubicBezTo>
                    <a:cubicBezTo>
                      <a:pt x="589" y="1308"/>
                      <a:pt x="589" y="1308"/>
                      <a:pt x="589" y="1308"/>
                    </a:cubicBezTo>
                    <a:cubicBezTo>
                      <a:pt x="589" y="1309"/>
                      <a:pt x="589" y="1309"/>
                      <a:pt x="589" y="1309"/>
                    </a:cubicBezTo>
                    <a:cubicBezTo>
                      <a:pt x="589" y="1308"/>
                      <a:pt x="590" y="1308"/>
                      <a:pt x="590" y="1307"/>
                    </a:cubicBezTo>
                    <a:cubicBezTo>
                      <a:pt x="593" y="1310"/>
                      <a:pt x="593" y="1310"/>
                      <a:pt x="593" y="1310"/>
                    </a:cubicBezTo>
                    <a:cubicBezTo>
                      <a:pt x="599" y="1309"/>
                      <a:pt x="601" y="1309"/>
                      <a:pt x="602" y="1309"/>
                    </a:cubicBezTo>
                    <a:cubicBezTo>
                      <a:pt x="603" y="1309"/>
                      <a:pt x="603" y="1309"/>
                      <a:pt x="604" y="1309"/>
                    </a:cubicBezTo>
                    <a:cubicBezTo>
                      <a:pt x="607" y="1307"/>
                      <a:pt x="607" y="1307"/>
                      <a:pt x="607" y="1307"/>
                    </a:cubicBezTo>
                    <a:cubicBezTo>
                      <a:pt x="620" y="1308"/>
                      <a:pt x="620" y="1308"/>
                      <a:pt x="620" y="1308"/>
                    </a:cubicBezTo>
                    <a:cubicBezTo>
                      <a:pt x="629" y="1305"/>
                      <a:pt x="629" y="1305"/>
                      <a:pt x="629" y="1305"/>
                    </a:cubicBezTo>
                    <a:cubicBezTo>
                      <a:pt x="632" y="1307"/>
                      <a:pt x="632" y="1307"/>
                      <a:pt x="632" y="1307"/>
                    </a:cubicBezTo>
                    <a:cubicBezTo>
                      <a:pt x="642" y="1301"/>
                      <a:pt x="642" y="1301"/>
                      <a:pt x="642" y="1301"/>
                    </a:cubicBezTo>
                    <a:cubicBezTo>
                      <a:pt x="643" y="1303"/>
                      <a:pt x="643" y="1303"/>
                      <a:pt x="643" y="1303"/>
                    </a:cubicBezTo>
                    <a:cubicBezTo>
                      <a:pt x="647" y="1302"/>
                      <a:pt x="647" y="1302"/>
                      <a:pt x="647" y="1302"/>
                    </a:cubicBezTo>
                    <a:cubicBezTo>
                      <a:pt x="649" y="1297"/>
                      <a:pt x="649" y="1297"/>
                      <a:pt x="649" y="1297"/>
                    </a:cubicBezTo>
                    <a:cubicBezTo>
                      <a:pt x="657" y="1302"/>
                      <a:pt x="660" y="1304"/>
                      <a:pt x="660" y="1304"/>
                    </a:cubicBezTo>
                    <a:cubicBezTo>
                      <a:pt x="661" y="1305"/>
                      <a:pt x="661" y="1305"/>
                      <a:pt x="661" y="1305"/>
                    </a:cubicBezTo>
                    <a:cubicBezTo>
                      <a:pt x="658" y="1307"/>
                      <a:pt x="658" y="1307"/>
                      <a:pt x="658" y="1307"/>
                    </a:cubicBezTo>
                    <a:cubicBezTo>
                      <a:pt x="661" y="1307"/>
                      <a:pt x="661" y="1307"/>
                      <a:pt x="661" y="1307"/>
                    </a:cubicBezTo>
                    <a:cubicBezTo>
                      <a:pt x="664" y="1303"/>
                      <a:pt x="664" y="1303"/>
                      <a:pt x="664" y="1303"/>
                    </a:cubicBezTo>
                    <a:cubicBezTo>
                      <a:pt x="678" y="1301"/>
                      <a:pt x="678" y="1301"/>
                      <a:pt x="678" y="1301"/>
                    </a:cubicBezTo>
                    <a:cubicBezTo>
                      <a:pt x="678" y="1304"/>
                      <a:pt x="678" y="1304"/>
                      <a:pt x="678" y="1304"/>
                    </a:cubicBezTo>
                    <a:cubicBezTo>
                      <a:pt x="679" y="1304"/>
                      <a:pt x="679" y="1304"/>
                      <a:pt x="679" y="1304"/>
                    </a:cubicBezTo>
                    <a:cubicBezTo>
                      <a:pt x="679" y="1300"/>
                      <a:pt x="679" y="1300"/>
                      <a:pt x="679" y="1300"/>
                    </a:cubicBezTo>
                    <a:cubicBezTo>
                      <a:pt x="685" y="1301"/>
                      <a:pt x="685" y="1301"/>
                      <a:pt x="685" y="1301"/>
                    </a:cubicBezTo>
                    <a:cubicBezTo>
                      <a:pt x="689" y="1303"/>
                      <a:pt x="689" y="1303"/>
                      <a:pt x="689" y="1303"/>
                    </a:cubicBezTo>
                    <a:cubicBezTo>
                      <a:pt x="702" y="1301"/>
                      <a:pt x="702" y="1301"/>
                      <a:pt x="702" y="1301"/>
                    </a:cubicBezTo>
                    <a:cubicBezTo>
                      <a:pt x="704" y="1298"/>
                      <a:pt x="704" y="1298"/>
                      <a:pt x="704" y="1298"/>
                    </a:cubicBezTo>
                    <a:cubicBezTo>
                      <a:pt x="706" y="1300"/>
                      <a:pt x="706" y="1300"/>
                      <a:pt x="706" y="1300"/>
                    </a:cubicBezTo>
                    <a:cubicBezTo>
                      <a:pt x="708" y="1297"/>
                      <a:pt x="710" y="1295"/>
                      <a:pt x="711" y="1294"/>
                    </a:cubicBezTo>
                    <a:cubicBezTo>
                      <a:pt x="712" y="1294"/>
                      <a:pt x="712" y="1294"/>
                      <a:pt x="712" y="1294"/>
                    </a:cubicBezTo>
                    <a:cubicBezTo>
                      <a:pt x="712" y="1294"/>
                      <a:pt x="712" y="1294"/>
                      <a:pt x="712" y="1294"/>
                    </a:cubicBezTo>
                    <a:cubicBezTo>
                      <a:pt x="712" y="1293"/>
                      <a:pt x="712" y="1293"/>
                      <a:pt x="711" y="1293"/>
                    </a:cubicBezTo>
                    <a:cubicBezTo>
                      <a:pt x="708" y="1290"/>
                      <a:pt x="701" y="1295"/>
                      <a:pt x="697" y="1295"/>
                    </a:cubicBezTo>
                    <a:cubicBezTo>
                      <a:pt x="695" y="1293"/>
                      <a:pt x="695" y="1293"/>
                      <a:pt x="695" y="1293"/>
                    </a:cubicBezTo>
                    <a:cubicBezTo>
                      <a:pt x="694" y="1296"/>
                      <a:pt x="694" y="1296"/>
                      <a:pt x="694" y="1296"/>
                    </a:cubicBezTo>
                    <a:cubicBezTo>
                      <a:pt x="692" y="1294"/>
                      <a:pt x="692" y="1294"/>
                      <a:pt x="692" y="1294"/>
                    </a:cubicBezTo>
                    <a:cubicBezTo>
                      <a:pt x="691" y="1299"/>
                      <a:pt x="690" y="1298"/>
                      <a:pt x="687" y="1298"/>
                    </a:cubicBezTo>
                    <a:cubicBezTo>
                      <a:pt x="684" y="1296"/>
                      <a:pt x="684" y="1296"/>
                      <a:pt x="684" y="1296"/>
                    </a:cubicBezTo>
                    <a:cubicBezTo>
                      <a:pt x="689" y="1294"/>
                      <a:pt x="689" y="1294"/>
                      <a:pt x="689" y="1294"/>
                    </a:cubicBezTo>
                    <a:cubicBezTo>
                      <a:pt x="685" y="1295"/>
                      <a:pt x="680" y="1294"/>
                      <a:pt x="675" y="1295"/>
                    </a:cubicBezTo>
                    <a:cubicBezTo>
                      <a:pt x="671" y="1293"/>
                      <a:pt x="671" y="1293"/>
                      <a:pt x="671" y="1293"/>
                    </a:cubicBezTo>
                    <a:cubicBezTo>
                      <a:pt x="673" y="1291"/>
                      <a:pt x="673" y="1291"/>
                      <a:pt x="673" y="1291"/>
                    </a:cubicBezTo>
                    <a:cubicBezTo>
                      <a:pt x="662" y="1293"/>
                      <a:pt x="662" y="1293"/>
                      <a:pt x="662" y="1293"/>
                    </a:cubicBezTo>
                    <a:cubicBezTo>
                      <a:pt x="645" y="1290"/>
                      <a:pt x="646" y="1294"/>
                      <a:pt x="647" y="1296"/>
                    </a:cubicBezTo>
                    <a:cubicBezTo>
                      <a:pt x="647" y="1296"/>
                      <a:pt x="646" y="1295"/>
                      <a:pt x="645" y="1294"/>
                    </a:cubicBezTo>
                    <a:cubicBezTo>
                      <a:pt x="638" y="1293"/>
                      <a:pt x="638" y="1293"/>
                      <a:pt x="638" y="1293"/>
                    </a:cubicBezTo>
                    <a:cubicBezTo>
                      <a:pt x="638" y="1293"/>
                      <a:pt x="638" y="1293"/>
                      <a:pt x="638" y="1293"/>
                    </a:cubicBezTo>
                    <a:cubicBezTo>
                      <a:pt x="632" y="1293"/>
                      <a:pt x="632" y="1293"/>
                      <a:pt x="632" y="1293"/>
                    </a:cubicBezTo>
                    <a:cubicBezTo>
                      <a:pt x="627" y="1290"/>
                      <a:pt x="627" y="1290"/>
                      <a:pt x="627" y="1290"/>
                    </a:cubicBezTo>
                    <a:cubicBezTo>
                      <a:pt x="613" y="1292"/>
                      <a:pt x="613" y="1292"/>
                      <a:pt x="613" y="1292"/>
                    </a:cubicBezTo>
                    <a:cubicBezTo>
                      <a:pt x="603" y="1292"/>
                      <a:pt x="603" y="1292"/>
                      <a:pt x="603" y="1292"/>
                    </a:cubicBezTo>
                    <a:cubicBezTo>
                      <a:pt x="603" y="1291"/>
                      <a:pt x="603" y="1291"/>
                      <a:pt x="603" y="1291"/>
                    </a:cubicBezTo>
                    <a:cubicBezTo>
                      <a:pt x="608" y="1291"/>
                      <a:pt x="611" y="1291"/>
                      <a:pt x="615" y="1290"/>
                    </a:cubicBezTo>
                    <a:cubicBezTo>
                      <a:pt x="613" y="1292"/>
                      <a:pt x="613" y="1292"/>
                      <a:pt x="613" y="1292"/>
                    </a:cubicBezTo>
                    <a:cubicBezTo>
                      <a:pt x="616" y="1291"/>
                      <a:pt x="617" y="1290"/>
                      <a:pt x="619" y="1290"/>
                    </a:cubicBezTo>
                    <a:cubicBezTo>
                      <a:pt x="616" y="1289"/>
                      <a:pt x="616" y="1289"/>
                      <a:pt x="616" y="1289"/>
                    </a:cubicBezTo>
                    <a:cubicBezTo>
                      <a:pt x="619" y="1288"/>
                      <a:pt x="622" y="1287"/>
                      <a:pt x="624" y="1285"/>
                    </a:cubicBezTo>
                    <a:cubicBezTo>
                      <a:pt x="632" y="1284"/>
                      <a:pt x="632" y="1284"/>
                      <a:pt x="632" y="1284"/>
                    </a:cubicBezTo>
                    <a:cubicBezTo>
                      <a:pt x="639" y="1285"/>
                      <a:pt x="639" y="1285"/>
                      <a:pt x="639" y="1285"/>
                    </a:cubicBezTo>
                    <a:cubicBezTo>
                      <a:pt x="639" y="1283"/>
                      <a:pt x="639" y="1283"/>
                      <a:pt x="639" y="1283"/>
                    </a:cubicBezTo>
                    <a:cubicBezTo>
                      <a:pt x="647" y="1280"/>
                      <a:pt x="647" y="1280"/>
                      <a:pt x="647" y="1280"/>
                    </a:cubicBezTo>
                    <a:cubicBezTo>
                      <a:pt x="656" y="1282"/>
                      <a:pt x="656" y="1282"/>
                      <a:pt x="656" y="1282"/>
                    </a:cubicBezTo>
                    <a:cubicBezTo>
                      <a:pt x="682" y="1279"/>
                      <a:pt x="682" y="1279"/>
                      <a:pt x="682" y="1279"/>
                    </a:cubicBezTo>
                    <a:cubicBezTo>
                      <a:pt x="683" y="1280"/>
                      <a:pt x="683" y="1280"/>
                      <a:pt x="683" y="1280"/>
                    </a:cubicBezTo>
                    <a:cubicBezTo>
                      <a:pt x="706" y="1278"/>
                      <a:pt x="706" y="1278"/>
                      <a:pt x="706" y="1278"/>
                    </a:cubicBezTo>
                    <a:cubicBezTo>
                      <a:pt x="715" y="1281"/>
                      <a:pt x="715" y="1281"/>
                      <a:pt x="715" y="1281"/>
                    </a:cubicBezTo>
                    <a:cubicBezTo>
                      <a:pt x="721" y="1281"/>
                      <a:pt x="721" y="1281"/>
                      <a:pt x="721" y="1281"/>
                    </a:cubicBezTo>
                    <a:cubicBezTo>
                      <a:pt x="718" y="1277"/>
                      <a:pt x="718" y="1277"/>
                      <a:pt x="718" y="1277"/>
                    </a:cubicBezTo>
                    <a:cubicBezTo>
                      <a:pt x="708" y="1277"/>
                      <a:pt x="708" y="1277"/>
                      <a:pt x="708" y="1277"/>
                    </a:cubicBezTo>
                    <a:cubicBezTo>
                      <a:pt x="677" y="1279"/>
                      <a:pt x="677" y="1279"/>
                      <a:pt x="677" y="1279"/>
                    </a:cubicBezTo>
                    <a:cubicBezTo>
                      <a:pt x="677" y="1278"/>
                      <a:pt x="677" y="1278"/>
                      <a:pt x="677" y="1278"/>
                    </a:cubicBezTo>
                    <a:cubicBezTo>
                      <a:pt x="682" y="1276"/>
                      <a:pt x="678" y="1277"/>
                      <a:pt x="679" y="1277"/>
                    </a:cubicBezTo>
                    <a:cubicBezTo>
                      <a:pt x="672" y="1277"/>
                      <a:pt x="672" y="1277"/>
                      <a:pt x="672" y="1277"/>
                    </a:cubicBezTo>
                    <a:cubicBezTo>
                      <a:pt x="663" y="1280"/>
                      <a:pt x="663" y="1280"/>
                      <a:pt x="663" y="1280"/>
                    </a:cubicBezTo>
                    <a:cubicBezTo>
                      <a:pt x="661" y="1278"/>
                      <a:pt x="661" y="1278"/>
                      <a:pt x="661" y="1278"/>
                    </a:cubicBezTo>
                    <a:cubicBezTo>
                      <a:pt x="664" y="1273"/>
                      <a:pt x="671" y="1275"/>
                      <a:pt x="675" y="1272"/>
                    </a:cubicBezTo>
                    <a:cubicBezTo>
                      <a:pt x="709" y="1267"/>
                      <a:pt x="709" y="1267"/>
                      <a:pt x="709" y="1267"/>
                    </a:cubicBezTo>
                    <a:cubicBezTo>
                      <a:pt x="714" y="1268"/>
                      <a:pt x="714" y="1268"/>
                      <a:pt x="714" y="1268"/>
                    </a:cubicBezTo>
                    <a:cubicBezTo>
                      <a:pt x="720" y="1266"/>
                      <a:pt x="720" y="1266"/>
                      <a:pt x="720" y="1266"/>
                    </a:cubicBezTo>
                    <a:cubicBezTo>
                      <a:pt x="728" y="1267"/>
                      <a:pt x="728" y="1267"/>
                      <a:pt x="728" y="1267"/>
                    </a:cubicBezTo>
                    <a:cubicBezTo>
                      <a:pt x="736" y="1267"/>
                      <a:pt x="736" y="1267"/>
                      <a:pt x="736" y="1267"/>
                    </a:cubicBezTo>
                    <a:cubicBezTo>
                      <a:pt x="746" y="1261"/>
                      <a:pt x="746" y="1261"/>
                      <a:pt x="746" y="1261"/>
                    </a:cubicBezTo>
                    <a:cubicBezTo>
                      <a:pt x="739" y="1261"/>
                      <a:pt x="739" y="1261"/>
                      <a:pt x="739" y="1261"/>
                    </a:cubicBezTo>
                    <a:cubicBezTo>
                      <a:pt x="736" y="1264"/>
                      <a:pt x="736" y="1264"/>
                      <a:pt x="736" y="1264"/>
                    </a:cubicBezTo>
                    <a:cubicBezTo>
                      <a:pt x="731" y="1260"/>
                      <a:pt x="731" y="1260"/>
                      <a:pt x="731" y="1260"/>
                    </a:cubicBezTo>
                    <a:cubicBezTo>
                      <a:pt x="736" y="1257"/>
                      <a:pt x="736" y="1257"/>
                      <a:pt x="736" y="1257"/>
                    </a:cubicBezTo>
                    <a:cubicBezTo>
                      <a:pt x="754" y="1253"/>
                      <a:pt x="754" y="1253"/>
                      <a:pt x="754" y="1253"/>
                    </a:cubicBezTo>
                    <a:cubicBezTo>
                      <a:pt x="753" y="1253"/>
                      <a:pt x="753" y="1253"/>
                      <a:pt x="753" y="1253"/>
                    </a:cubicBezTo>
                    <a:cubicBezTo>
                      <a:pt x="758" y="1250"/>
                      <a:pt x="758" y="1250"/>
                      <a:pt x="758" y="1250"/>
                    </a:cubicBezTo>
                    <a:cubicBezTo>
                      <a:pt x="759" y="1251"/>
                      <a:pt x="759" y="1251"/>
                      <a:pt x="759" y="1251"/>
                    </a:cubicBezTo>
                    <a:cubicBezTo>
                      <a:pt x="761" y="1254"/>
                      <a:pt x="761" y="1254"/>
                      <a:pt x="761" y="1254"/>
                    </a:cubicBezTo>
                    <a:cubicBezTo>
                      <a:pt x="748" y="1258"/>
                      <a:pt x="748" y="1258"/>
                      <a:pt x="748" y="1258"/>
                    </a:cubicBezTo>
                    <a:cubicBezTo>
                      <a:pt x="748" y="1259"/>
                      <a:pt x="748" y="1259"/>
                      <a:pt x="748" y="1259"/>
                    </a:cubicBezTo>
                    <a:cubicBezTo>
                      <a:pt x="748" y="1259"/>
                      <a:pt x="748" y="1259"/>
                      <a:pt x="748" y="1259"/>
                    </a:cubicBezTo>
                    <a:cubicBezTo>
                      <a:pt x="748" y="1261"/>
                      <a:pt x="748" y="1261"/>
                      <a:pt x="748" y="1261"/>
                    </a:cubicBezTo>
                    <a:cubicBezTo>
                      <a:pt x="754" y="1262"/>
                      <a:pt x="754" y="1262"/>
                      <a:pt x="754" y="1262"/>
                    </a:cubicBezTo>
                    <a:cubicBezTo>
                      <a:pt x="752" y="1261"/>
                      <a:pt x="751" y="1260"/>
                      <a:pt x="750" y="1260"/>
                    </a:cubicBezTo>
                    <a:cubicBezTo>
                      <a:pt x="751" y="1260"/>
                      <a:pt x="752" y="1260"/>
                      <a:pt x="751" y="1259"/>
                    </a:cubicBezTo>
                    <a:cubicBezTo>
                      <a:pt x="754" y="1258"/>
                      <a:pt x="754" y="1258"/>
                      <a:pt x="754" y="1258"/>
                    </a:cubicBezTo>
                    <a:cubicBezTo>
                      <a:pt x="758" y="1261"/>
                      <a:pt x="758" y="1261"/>
                      <a:pt x="758" y="1261"/>
                    </a:cubicBezTo>
                    <a:cubicBezTo>
                      <a:pt x="756" y="1250"/>
                      <a:pt x="761" y="1262"/>
                      <a:pt x="761" y="1255"/>
                    </a:cubicBezTo>
                    <a:cubicBezTo>
                      <a:pt x="767" y="1253"/>
                      <a:pt x="767" y="1253"/>
                      <a:pt x="767" y="1253"/>
                    </a:cubicBezTo>
                    <a:cubicBezTo>
                      <a:pt x="768" y="1258"/>
                      <a:pt x="770" y="1253"/>
                      <a:pt x="772" y="1255"/>
                    </a:cubicBezTo>
                    <a:cubicBezTo>
                      <a:pt x="773" y="1259"/>
                      <a:pt x="773" y="1259"/>
                      <a:pt x="773" y="1259"/>
                    </a:cubicBezTo>
                    <a:cubicBezTo>
                      <a:pt x="776" y="1256"/>
                      <a:pt x="776" y="1256"/>
                      <a:pt x="776" y="1256"/>
                    </a:cubicBezTo>
                    <a:cubicBezTo>
                      <a:pt x="779" y="1258"/>
                      <a:pt x="779" y="1258"/>
                      <a:pt x="779" y="1258"/>
                    </a:cubicBezTo>
                    <a:cubicBezTo>
                      <a:pt x="783" y="1252"/>
                      <a:pt x="783" y="1252"/>
                      <a:pt x="783" y="1252"/>
                    </a:cubicBezTo>
                    <a:cubicBezTo>
                      <a:pt x="792" y="1250"/>
                      <a:pt x="792" y="1250"/>
                      <a:pt x="792" y="1250"/>
                    </a:cubicBezTo>
                    <a:cubicBezTo>
                      <a:pt x="788" y="1248"/>
                      <a:pt x="788" y="1248"/>
                      <a:pt x="788" y="1248"/>
                    </a:cubicBezTo>
                    <a:cubicBezTo>
                      <a:pt x="790" y="1241"/>
                      <a:pt x="793" y="1245"/>
                      <a:pt x="795" y="1245"/>
                    </a:cubicBezTo>
                    <a:cubicBezTo>
                      <a:pt x="797" y="1252"/>
                      <a:pt x="797" y="1252"/>
                      <a:pt x="797" y="1252"/>
                    </a:cubicBezTo>
                    <a:cubicBezTo>
                      <a:pt x="802" y="1252"/>
                      <a:pt x="802" y="1252"/>
                      <a:pt x="802" y="1252"/>
                    </a:cubicBezTo>
                    <a:cubicBezTo>
                      <a:pt x="809" y="1253"/>
                      <a:pt x="809" y="1253"/>
                      <a:pt x="809" y="1253"/>
                    </a:cubicBezTo>
                    <a:cubicBezTo>
                      <a:pt x="807" y="1251"/>
                      <a:pt x="807" y="1251"/>
                      <a:pt x="807" y="1251"/>
                    </a:cubicBezTo>
                    <a:cubicBezTo>
                      <a:pt x="810" y="1245"/>
                      <a:pt x="810" y="1245"/>
                      <a:pt x="810" y="1245"/>
                    </a:cubicBezTo>
                    <a:cubicBezTo>
                      <a:pt x="817" y="1248"/>
                      <a:pt x="817" y="1248"/>
                      <a:pt x="817" y="1248"/>
                    </a:cubicBezTo>
                    <a:cubicBezTo>
                      <a:pt x="817" y="1245"/>
                      <a:pt x="817" y="1245"/>
                      <a:pt x="817" y="1245"/>
                    </a:cubicBezTo>
                    <a:cubicBezTo>
                      <a:pt x="805" y="1239"/>
                      <a:pt x="810" y="1245"/>
                      <a:pt x="799" y="1244"/>
                    </a:cubicBezTo>
                    <a:cubicBezTo>
                      <a:pt x="797" y="1248"/>
                      <a:pt x="797" y="1248"/>
                      <a:pt x="797" y="1248"/>
                    </a:cubicBezTo>
                    <a:cubicBezTo>
                      <a:pt x="798" y="1240"/>
                      <a:pt x="796" y="1246"/>
                      <a:pt x="795" y="1245"/>
                    </a:cubicBezTo>
                    <a:cubicBezTo>
                      <a:pt x="797" y="1242"/>
                      <a:pt x="797" y="1242"/>
                      <a:pt x="797" y="1242"/>
                    </a:cubicBezTo>
                    <a:cubicBezTo>
                      <a:pt x="824" y="1237"/>
                      <a:pt x="824" y="1237"/>
                      <a:pt x="824" y="1237"/>
                    </a:cubicBezTo>
                    <a:cubicBezTo>
                      <a:pt x="826" y="1238"/>
                      <a:pt x="826" y="1238"/>
                      <a:pt x="826" y="1238"/>
                    </a:cubicBezTo>
                    <a:cubicBezTo>
                      <a:pt x="834" y="1235"/>
                      <a:pt x="834" y="1235"/>
                      <a:pt x="834" y="1235"/>
                    </a:cubicBezTo>
                    <a:cubicBezTo>
                      <a:pt x="835" y="1236"/>
                      <a:pt x="835" y="1236"/>
                      <a:pt x="835" y="1236"/>
                    </a:cubicBezTo>
                    <a:cubicBezTo>
                      <a:pt x="853" y="1233"/>
                      <a:pt x="853" y="1233"/>
                      <a:pt x="853" y="1233"/>
                    </a:cubicBezTo>
                    <a:cubicBezTo>
                      <a:pt x="857" y="1231"/>
                      <a:pt x="857" y="1231"/>
                      <a:pt x="857" y="1231"/>
                    </a:cubicBezTo>
                    <a:cubicBezTo>
                      <a:pt x="858" y="1233"/>
                      <a:pt x="858" y="1233"/>
                      <a:pt x="858" y="1233"/>
                    </a:cubicBezTo>
                    <a:cubicBezTo>
                      <a:pt x="869" y="1231"/>
                      <a:pt x="874" y="1230"/>
                      <a:pt x="878" y="1229"/>
                    </a:cubicBezTo>
                    <a:cubicBezTo>
                      <a:pt x="878" y="1229"/>
                      <a:pt x="878" y="1229"/>
                      <a:pt x="878" y="1229"/>
                    </a:cubicBezTo>
                    <a:cubicBezTo>
                      <a:pt x="873" y="1229"/>
                      <a:pt x="873" y="1229"/>
                      <a:pt x="873" y="1229"/>
                    </a:cubicBezTo>
                    <a:cubicBezTo>
                      <a:pt x="875" y="1226"/>
                      <a:pt x="875" y="1226"/>
                      <a:pt x="875" y="1226"/>
                    </a:cubicBezTo>
                    <a:cubicBezTo>
                      <a:pt x="888" y="1223"/>
                      <a:pt x="888" y="1223"/>
                      <a:pt x="888" y="1223"/>
                    </a:cubicBezTo>
                    <a:cubicBezTo>
                      <a:pt x="897" y="1226"/>
                      <a:pt x="897" y="1226"/>
                      <a:pt x="897" y="1226"/>
                    </a:cubicBezTo>
                    <a:cubicBezTo>
                      <a:pt x="896" y="1228"/>
                      <a:pt x="896" y="1228"/>
                      <a:pt x="896" y="1228"/>
                    </a:cubicBezTo>
                    <a:cubicBezTo>
                      <a:pt x="898" y="1228"/>
                      <a:pt x="898" y="1228"/>
                      <a:pt x="898" y="1228"/>
                    </a:cubicBezTo>
                    <a:cubicBezTo>
                      <a:pt x="906" y="1227"/>
                      <a:pt x="906" y="1227"/>
                      <a:pt x="906" y="1227"/>
                    </a:cubicBezTo>
                    <a:cubicBezTo>
                      <a:pt x="919" y="1226"/>
                      <a:pt x="919" y="1226"/>
                      <a:pt x="919" y="1226"/>
                    </a:cubicBezTo>
                    <a:cubicBezTo>
                      <a:pt x="910" y="1232"/>
                      <a:pt x="910" y="1232"/>
                      <a:pt x="910" y="1232"/>
                    </a:cubicBezTo>
                    <a:cubicBezTo>
                      <a:pt x="912" y="1235"/>
                      <a:pt x="912" y="1235"/>
                      <a:pt x="912" y="1235"/>
                    </a:cubicBezTo>
                    <a:cubicBezTo>
                      <a:pt x="909" y="1236"/>
                      <a:pt x="909" y="1236"/>
                      <a:pt x="909" y="1236"/>
                    </a:cubicBezTo>
                    <a:cubicBezTo>
                      <a:pt x="905" y="1232"/>
                      <a:pt x="905" y="1232"/>
                      <a:pt x="905" y="1232"/>
                    </a:cubicBezTo>
                    <a:cubicBezTo>
                      <a:pt x="900" y="1233"/>
                      <a:pt x="900" y="1233"/>
                      <a:pt x="900" y="1233"/>
                    </a:cubicBezTo>
                    <a:cubicBezTo>
                      <a:pt x="896" y="1230"/>
                      <a:pt x="896" y="1230"/>
                      <a:pt x="896" y="1230"/>
                    </a:cubicBezTo>
                    <a:cubicBezTo>
                      <a:pt x="895" y="1231"/>
                      <a:pt x="895" y="1231"/>
                      <a:pt x="895" y="1231"/>
                    </a:cubicBezTo>
                    <a:cubicBezTo>
                      <a:pt x="892" y="1236"/>
                      <a:pt x="892" y="1236"/>
                      <a:pt x="892" y="1236"/>
                    </a:cubicBezTo>
                    <a:cubicBezTo>
                      <a:pt x="890" y="1234"/>
                      <a:pt x="886" y="1235"/>
                      <a:pt x="882" y="1235"/>
                    </a:cubicBezTo>
                    <a:cubicBezTo>
                      <a:pt x="877" y="1234"/>
                      <a:pt x="877" y="1234"/>
                      <a:pt x="877" y="1234"/>
                    </a:cubicBezTo>
                    <a:cubicBezTo>
                      <a:pt x="871" y="1236"/>
                      <a:pt x="867" y="1239"/>
                      <a:pt x="862" y="1239"/>
                    </a:cubicBezTo>
                    <a:cubicBezTo>
                      <a:pt x="866" y="1243"/>
                      <a:pt x="866" y="1243"/>
                      <a:pt x="866" y="1243"/>
                    </a:cubicBezTo>
                    <a:cubicBezTo>
                      <a:pt x="866" y="1241"/>
                      <a:pt x="866" y="1241"/>
                      <a:pt x="866" y="1241"/>
                    </a:cubicBezTo>
                    <a:cubicBezTo>
                      <a:pt x="877" y="1239"/>
                      <a:pt x="871" y="1240"/>
                      <a:pt x="870" y="1241"/>
                    </a:cubicBezTo>
                    <a:cubicBezTo>
                      <a:pt x="873" y="1245"/>
                      <a:pt x="873" y="1245"/>
                      <a:pt x="873" y="1245"/>
                    </a:cubicBezTo>
                    <a:cubicBezTo>
                      <a:pt x="873" y="1246"/>
                      <a:pt x="872" y="1246"/>
                      <a:pt x="872" y="1246"/>
                    </a:cubicBezTo>
                    <a:cubicBezTo>
                      <a:pt x="873" y="1246"/>
                      <a:pt x="874" y="1246"/>
                      <a:pt x="874" y="1246"/>
                    </a:cubicBezTo>
                    <a:cubicBezTo>
                      <a:pt x="879" y="1243"/>
                      <a:pt x="879" y="1243"/>
                      <a:pt x="879" y="1243"/>
                    </a:cubicBezTo>
                    <a:cubicBezTo>
                      <a:pt x="877" y="1241"/>
                      <a:pt x="875" y="1242"/>
                      <a:pt x="873" y="1242"/>
                    </a:cubicBezTo>
                    <a:cubicBezTo>
                      <a:pt x="880" y="1237"/>
                      <a:pt x="880" y="1237"/>
                      <a:pt x="880" y="1237"/>
                    </a:cubicBezTo>
                    <a:cubicBezTo>
                      <a:pt x="886" y="1240"/>
                      <a:pt x="886" y="1240"/>
                      <a:pt x="886" y="1240"/>
                    </a:cubicBezTo>
                    <a:cubicBezTo>
                      <a:pt x="881" y="1243"/>
                      <a:pt x="881" y="1243"/>
                      <a:pt x="881" y="1243"/>
                    </a:cubicBezTo>
                    <a:cubicBezTo>
                      <a:pt x="895" y="1244"/>
                      <a:pt x="895" y="1244"/>
                      <a:pt x="895" y="1244"/>
                    </a:cubicBezTo>
                    <a:cubicBezTo>
                      <a:pt x="894" y="1245"/>
                      <a:pt x="894" y="1245"/>
                      <a:pt x="894" y="1245"/>
                    </a:cubicBezTo>
                    <a:cubicBezTo>
                      <a:pt x="884" y="1248"/>
                      <a:pt x="884" y="1248"/>
                      <a:pt x="884" y="1248"/>
                    </a:cubicBezTo>
                    <a:cubicBezTo>
                      <a:pt x="871" y="1250"/>
                      <a:pt x="871" y="1250"/>
                      <a:pt x="871" y="1250"/>
                    </a:cubicBezTo>
                    <a:cubicBezTo>
                      <a:pt x="866" y="1254"/>
                      <a:pt x="866" y="1254"/>
                      <a:pt x="866" y="1254"/>
                    </a:cubicBezTo>
                    <a:cubicBezTo>
                      <a:pt x="864" y="1257"/>
                      <a:pt x="863" y="1258"/>
                      <a:pt x="863" y="1259"/>
                    </a:cubicBezTo>
                    <a:cubicBezTo>
                      <a:pt x="862" y="1258"/>
                      <a:pt x="862" y="1258"/>
                      <a:pt x="862" y="1258"/>
                    </a:cubicBezTo>
                    <a:cubicBezTo>
                      <a:pt x="861" y="1257"/>
                      <a:pt x="862" y="1257"/>
                      <a:pt x="862" y="1256"/>
                    </a:cubicBezTo>
                    <a:cubicBezTo>
                      <a:pt x="860" y="1256"/>
                      <a:pt x="860" y="1256"/>
                      <a:pt x="860" y="1256"/>
                    </a:cubicBezTo>
                    <a:cubicBezTo>
                      <a:pt x="860" y="1258"/>
                      <a:pt x="860" y="1258"/>
                      <a:pt x="860" y="1258"/>
                    </a:cubicBezTo>
                    <a:cubicBezTo>
                      <a:pt x="850" y="1260"/>
                      <a:pt x="850" y="1260"/>
                      <a:pt x="850" y="1260"/>
                    </a:cubicBezTo>
                    <a:cubicBezTo>
                      <a:pt x="839" y="1265"/>
                      <a:pt x="839" y="1265"/>
                      <a:pt x="839" y="1265"/>
                    </a:cubicBezTo>
                    <a:cubicBezTo>
                      <a:pt x="833" y="1266"/>
                      <a:pt x="827" y="1267"/>
                      <a:pt x="822" y="1268"/>
                    </a:cubicBezTo>
                    <a:cubicBezTo>
                      <a:pt x="823" y="1269"/>
                      <a:pt x="824" y="1269"/>
                      <a:pt x="825" y="1269"/>
                    </a:cubicBezTo>
                    <a:cubicBezTo>
                      <a:pt x="819" y="1272"/>
                      <a:pt x="819" y="1272"/>
                      <a:pt x="819" y="1272"/>
                    </a:cubicBezTo>
                    <a:cubicBezTo>
                      <a:pt x="814" y="1272"/>
                      <a:pt x="814" y="1272"/>
                      <a:pt x="814" y="1272"/>
                    </a:cubicBezTo>
                    <a:cubicBezTo>
                      <a:pt x="790" y="1275"/>
                      <a:pt x="790" y="1275"/>
                      <a:pt x="790" y="1275"/>
                    </a:cubicBezTo>
                    <a:cubicBezTo>
                      <a:pt x="781" y="1277"/>
                      <a:pt x="781" y="1277"/>
                      <a:pt x="783" y="1276"/>
                    </a:cubicBezTo>
                    <a:cubicBezTo>
                      <a:pt x="780" y="1277"/>
                      <a:pt x="780" y="1277"/>
                      <a:pt x="780" y="1277"/>
                    </a:cubicBezTo>
                    <a:cubicBezTo>
                      <a:pt x="775" y="1279"/>
                      <a:pt x="775" y="1279"/>
                      <a:pt x="775" y="1279"/>
                    </a:cubicBezTo>
                    <a:cubicBezTo>
                      <a:pt x="768" y="1278"/>
                      <a:pt x="768" y="1278"/>
                      <a:pt x="768" y="1278"/>
                    </a:cubicBezTo>
                    <a:cubicBezTo>
                      <a:pt x="761" y="1282"/>
                      <a:pt x="761" y="1282"/>
                      <a:pt x="761" y="1282"/>
                    </a:cubicBezTo>
                    <a:cubicBezTo>
                      <a:pt x="756" y="1280"/>
                      <a:pt x="755" y="1279"/>
                      <a:pt x="756" y="1278"/>
                    </a:cubicBezTo>
                    <a:cubicBezTo>
                      <a:pt x="751" y="1279"/>
                      <a:pt x="751" y="1279"/>
                      <a:pt x="751" y="1279"/>
                    </a:cubicBezTo>
                    <a:cubicBezTo>
                      <a:pt x="750" y="1282"/>
                      <a:pt x="750" y="1282"/>
                      <a:pt x="750" y="1282"/>
                    </a:cubicBezTo>
                    <a:cubicBezTo>
                      <a:pt x="741" y="1281"/>
                      <a:pt x="741" y="1281"/>
                      <a:pt x="741" y="1281"/>
                    </a:cubicBezTo>
                    <a:cubicBezTo>
                      <a:pt x="739" y="1285"/>
                      <a:pt x="739" y="1285"/>
                      <a:pt x="739" y="1285"/>
                    </a:cubicBezTo>
                    <a:cubicBezTo>
                      <a:pt x="743" y="1287"/>
                      <a:pt x="743" y="1287"/>
                      <a:pt x="743" y="1287"/>
                    </a:cubicBezTo>
                    <a:cubicBezTo>
                      <a:pt x="750" y="1285"/>
                      <a:pt x="750" y="1285"/>
                      <a:pt x="750" y="1285"/>
                    </a:cubicBezTo>
                    <a:cubicBezTo>
                      <a:pt x="751" y="1286"/>
                      <a:pt x="751" y="1286"/>
                      <a:pt x="751" y="1286"/>
                    </a:cubicBezTo>
                    <a:cubicBezTo>
                      <a:pt x="759" y="1283"/>
                      <a:pt x="759" y="1283"/>
                      <a:pt x="759" y="1283"/>
                    </a:cubicBezTo>
                    <a:cubicBezTo>
                      <a:pt x="762" y="1286"/>
                      <a:pt x="762" y="1286"/>
                      <a:pt x="762" y="1286"/>
                    </a:cubicBezTo>
                    <a:cubicBezTo>
                      <a:pt x="767" y="1286"/>
                      <a:pt x="767" y="1286"/>
                      <a:pt x="767" y="1286"/>
                    </a:cubicBezTo>
                    <a:cubicBezTo>
                      <a:pt x="766" y="1287"/>
                      <a:pt x="766" y="1287"/>
                      <a:pt x="766" y="1287"/>
                    </a:cubicBezTo>
                    <a:cubicBezTo>
                      <a:pt x="772" y="1286"/>
                      <a:pt x="772" y="1286"/>
                      <a:pt x="772" y="1286"/>
                    </a:cubicBezTo>
                    <a:cubicBezTo>
                      <a:pt x="773" y="1289"/>
                      <a:pt x="773" y="1289"/>
                      <a:pt x="773" y="1289"/>
                    </a:cubicBezTo>
                    <a:cubicBezTo>
                      <a:pt x="754" y="1292"/>
                      <a:pt x="754" y="1292"/>
                      <a:pt x="754" y="1292"/>
                    </a:cubicBezTo>
                    <a:cubicBezTo>
                      <a:pt x="754" y="1296"/>
                      <a:pt x="754" y="1296"/>
                      <a:pt x="754" y="1296"/>
                    </a:cubicBezTo>
                    <a:cubicBezTo>
                      <a:pt x="749" y="1296"/>
                      <a:pt x="749" y="1296"/>
                      <a:pt x="749" y="1296"/>
                    </a:cubicBezTo>
                    <a:cubicBezTo>
                      <a:pt x="749" y="1293"/>
                      <a:pt x="749" y="1293"/>
                      <a:pt x="749" y="1293"/>
                    </a:cubicBezTo>
                    <a:cubicBezTo>
                      <a:pt x="743" y="1292"/>
                      <a:pt x="743" y="1292"/>
                      <a:pt x="743" y="1292"/>
                    </a:cubicBezTo>
                    <a:cubicBezTo>
                      <a:pt x="745" y="1296"/>
                      <a:pt x="745" y="1296"/>
                      <a:pt x="745" y="1296"/>
                    </a:cubicBezTo>
                    <a:cubicBezTo>
                      <a:pt x="738" y="1296"/>
                      <a:pt x="738" y="1296"/>
                      <a:pt x="738" y="1296"/>
                    </a:cubicBezTo>
                    <a:cubicBezTo>
                      <a:pt x="737" y="1300"/>
                      <a:pt x="737" y="1300"/>
                      <a:pt x="737" y="1300"/>
                    </a:cubicBezTo>
                    <a:cubicBezTo>
                      <a:pt x="726" y="1301"/>
                      <a:pt x="726" y="1301"/>
                      <a:pt x="726" y="1301"/>
                    </a:cubicBezTo>
                    <a:cubicBezTo>
                      <a:pt x="722" y="1300"/>
                      <a:pt x="722" y="1300"/>
                      <a:pt x="722" y="1300"/>
                    </a:cubicBezTo>
                    <a:cubicBezTo>
                      <a:pt x="730" y="1297"/>
                      <a:pt x="730" y="1297"/>
                      <a:pt x="730" y="1297"/>
                    </a:cubicBezTo>
                    <a:cubicBezTo>
                      <a:pt x="729" y="1296"/>
                      <a:pt x="729" y="1296"/>
                      <a:pt x="729" y="1296"/>
                    </a:cubicBezTo>
                    <a:cubicBezTo>
                      <a:pt x="735" y="1294"/>
                      <a:pt x="739" y="1292"/>
                      <a:pt x="741" y="1292"/>
                    </a:cubicBezTo>
                    <a:cubicBezTo>
                      <a:pt x="741" y="1291"/>
                      <a:pt x="742" y="1291"/>
                      <a:pt x="742" y="1290"/>
                    </a:cubicBezTo>
                    <a:cubicBezTo>
                      <a:pt x="742" y="1290"/>
                      <a:pt x="742" y="1290"/>
                      <a:pt x="742" y="1290"/>
                    </a:cubicBezTo>
                    <a:cubicBezTo>
                      <a:pt x="742" y="1290"/>
                      <a:pt x="742" y="1290"/>
                      <a:pt x="742" y="1290"/>
                    </a:cubicBezTo>
                    <a:cubicBezTo>
                      <a:pt x="744" y="1286"/>
                      <a:pt x="742" y="1287"/>
                      <a:pt x="741" y="1289"/>
                    </a:cubicBezTo>
                    <a:cubicBezTo>
                      <a:pt x="739" y="1284"/>
                      <a:pt x="737" y="1288"/>
                      <a:pt x="736" y="1289"/>
                    </a:cubicBezTo>
                    <a:cubicBezTo>
                      <a:pt x="737" y="1291"/>
                      <a:pt x="737" y="1291"/>
                      <a:pt x="737" y="1291"/>
                    </a:cubicBezTo>
                    <a:cubicBezTo>
                      <a:pt x="729" y="1293"/>
                      <a:pt x="729" y="1293"/>
                      <a:pt x="729" y="1293"/>
                    </a:cubicBezTo>
                    <a:cubicBezTo>
                      <a:pt x="725" y="1292"/>
                      <a:pt x="725" y="1292"/>
                      <a:pt x="725" y="1292"/>
                    </a:cubicBezTo>
                    <a:cubicBezTo>
                      <a:pt x="723" y="1294"/>
                      <a:pt x="723" y="1294"/>
                      <a:pt x="723" y="1294"/>
                    </a:cubicBezTo>
                    <a:cubicBezTo>
                      <a:pt x="715" y="1293"/>
                      <a:pt x="715" y="1293"/>
                      <a:pt x="715" y="1293"/>
                    </a:cubicBezTo>
                    <a:cubicBezTo>
                      <a:pt x="714" y="1299"/>
                      <a:pt x="714" y="1299"/>
                      <a:pt x="714" y="1299"/>
                    </a:cubicBezTo>
                    <a:cubicBezTo>
                      <a:pt x="716" y="1302"/>
                      <a:pt x="716" y="1302"/>
                      <a:pt x="716" y="1302"/>
                    </a:cubicBezTo>
                    <a:cubicBezTo>
                      <a:pt x="711" y="1303"/>
                      <a:pt x="711" y="1303"/>
                      <a:pt x="711" y="1303"/>
                    </a:cubicBezTo>
                    <a:cubicBezTo>
                      <a:pt x="718" y="1303"/>
                      <a:pt x="718" y="1303"/>
                      <a:pt x="718" y="1303"/>
                    </a:cubicBezTo>
                    <a:cubicBezTo>
                      <a:pt x="719" y="1308"/>
                      <a:pt x="719" y="1308"/>
                      <a:pt x="719" y="1308"/>
                    </a:cubicBezTo>
                    <a:cubicBezTo>
                      <a:pt x="722" y="1306"/>
                      <a:pt x="722" y="1306"/>
                      <a:pt x="722" y="1306"/>
                    </a:cubicBezTo>
                    <a:cubicBezTo>
                      <a:pt x="725" y="1310"/>
                      <a:pt x="728" y="1302"/>
                      <a:pt x="730" y="1302"/>
                    </a:cubicBezTo>
                    <a:cubicBezTo>
                      <a:pt x="731" y="1301"/>
                      <a:pt x="731" y="1301"/>
                      <a:pt x="731" y="1301"/>
                    </a:cubicBezTo>
                    <a:cubicBezTo>
                      <a:pt x="732" y="1302"/>
                      <a:pt x="732" y="1302"/>
                      <a:pt x="732" y="1302"/>
                    </a:cubicBezTo>
                    <a:cubicBezTo>
                      <a:pt x="734" y="1303"/>
                      <a:pt x="735" y="1304"/>
                      <a:pt x="736" y="1305"/>
                    </a:cubicBezTo>
                    <a:cubicBezTo>
                      <a:pt x="735" y="1305"/>
                      <a:pt x="735" y="1306"/>
                      <a:pt x="734" y="1307"/>
                    </a:cubicBezTo>
                    <a:cubicBezTo>
                      <a:pt x="724" y="1309"/>
                      <a:pt x="724" y="1309"/>
                      <a:pt x="724" y="1309"/>
                    </a:cubicBezTo>
                    <a:cubicBezTo>
                      <a:pt x="725" y="1310"/>
                      <a:pt x="726" y="1310"/>
                      <a:pt x="726" y="1310"/>
                    </a:cubicBezTo>
                    <a:cubicBezTo>
                      <a:pt x="737" y="1313"/>
                      <a:pt x="737" y="1313"/>
                      <a:pt x="737" y="1313"/>
                    </a:cubicBezTo>
                    <a:cubicBezTo>
                      <a:pt x="738" y="1312"/>
                      <a:pt x="738" y="1312"/>
                      <a:pt x="738" y="1312"/>
                    </a:cubicBezTo>
                    <a:cubicBezTo>
                      <a:pt x="743" y="1310"/>
                      <a:pt x="743" y="1310"/>
                      <a:pt x="743" y="1310"/>
                    </a:cubicBezTo>
                    <a:cubicBezTo>
                      <a:pt x="745" y="1312"/>
                      <a:pt x="745" y="1312"/>
                      <a:pt x="745" y="1312"/>
                    </a:cubicBezTo>
                    <a:cubicBezTo>
                      <a:pt x="744" y="1313"/>
                      <a:pt x="744" y="1313"/>
                      <a:pt x="744" y="1313"/>
                    </a:cubicBezTo>
                    <a:cubicBezTo>
                      <a:pt x="750" y="1313"/>
                      <a:pt x="750" y="1313"/>
                      <a:pt x="750" y="1313"/>
                    </a:cubicBezTo>
                    <a:cubicBezTo>
                      <a:pt x="750" y="1316"/>
                      <a:pt x="750" y="1316"/>
                      <a:pt x="750" y="1316"/>
                    </a:cubicBezTo>
                    <a:cubicBezTo>
                      <a:pt x="749" y="1318"/>
                      <a:pt x="749" y="1318"/>
                      <a:pt x="749" y="1318"/>
                    </a:cubicBezTo>
                    <a:cubicBezTo>
                      <a:pt x="750" y="1318"/>
                      <a:pt x="750" y="1318"/>
                      <a:pt x="750" y="1318"/>
                    </a:cubicBezTo>
                    <a:cubicBezTo>
                      <a:pt x="752" y="1314"/>
                      <a:pt x="753" y="1312"/>
                      <a:pt x="754" y="1310"/>
                    </a:cubicBezTo>
                    <a:cubicBezTo>
                      <a:pt x="760" y="1310"/>
                      <a:pt x="760" y="1310"/>
                      <a:pt x="760" y="1310"/>
                    </a:cubicBezTo>
                    <a:cubicBezTo>
                      <a:pt x="757" y="1308"/>
                      <a:pt x="757" y="1308"/>
                      <a:pt x="757" y="1308"/>
                    </a:cubicBezTo>
                    <a:cubicBezTo>
                      <a:pt x="761" y="1304"/>
                      <a:pt x="761" y="1304"/>
                      <a:pt x="761" y="1304"/>
                    </a:cubicBezTo>
                    <a:cubicBezTo>
                      <a:pt x="763" y="1306"/>
                      <a:pt x="763" y="1306"/>
                      <a:pt x="763" y="1306"/>
                    </a:cubicBezTo>
                    <a:cubicBezTo>
                      <a:pt x="764" y="1306"/>
                      <a:pt x="764" y="1306"/>
                      <a:pt x="764" y="1306"/>
                    </a:cubicBezTo>
                    <a:cubicBezTo>
                      <a:pt x="763" y="1307"/>
                      <a:pt x="766" y="1309"/>
                      <a:pt x="764" y="1310"/>
                    </a:cubicBezTo>
                    <a:cubicBezTo>
                      <a:pt x="772" y="1310"/>
                      <a:pt x="772" y="1310"/>
                      <a:pt x="772" y="1310"/>
                    </a:cubicBezTo>
                    <a:cubicBezTo>
                      <a:pt x="778" y="1303"/>
                      <a:pt x="778" y="1303"/>
                      <a:pt x="778" y="1303"/>
                    </a:cubicBezTo>
                    <a:cubicBezTo>
                      <a:pt x="791" y="1303"/>
                      <a:pt x="791" y="1303"/>
                      <a:pt x="791" y="1303"/>
                    </a:cubicBezTo>
                    <a:cubicBezTo>
                      <a:pt x="800" y="1298"/>
                      <a:pt x="800" y="1298"/>
                      <a:pt x="800" y="1298"/>
                    </a:cubicBezTo>
                    <a:cubicBezTo>
                      <a:pt x="796" y="1299"/>
                      <a:pt x="796" y="1299"/>
                      <a:pt x="796" y="1299"/>
                    </a:cubicBezTo>
                    <a:cubicBezTo>
                      <a:pt x="791" y="1293"/>
                      <a:pt x="785" y="1303"/>
                      <a:pt x="779" y="1299"/>
                    </a:cubicBezTo>
                    <a:cubicBezTo>
                      <a:pt x="799" y="1293"/>
                      <a:pt x="799" y="1293"/>
                      <a:pt x="799" y="1293"/>
                    </a:cubicBezTo>
                    <a:cubicBezTo>
                      <a:pt x="801" y="1296"/>
                      <a:pt x="801" y="1296"/>
                      <a:pt x="801" y="1296"/>
                    </a:cubicBezTo>
                    <a:cubicBezTo>
                      <a:pt x="808" y="1293"/>
                      <a:pt x="808" y="1293"/>
                      <a:pt x="808" y="1293"/>
                    </a:cubicBezTo>
                    <a:cubicBezTo>
                      <a:pt x="808" y="1294"/>
                      <a:pt x="808" y="1295"/>
                      <a:pt x="808" y="1295"/>
                    </a:cubicBezTo>
                    <a:cubicBezTo>
                      <a:pt x="810" y="1296"/>
                      <a:pt x="810" y="1296"/>
                      <a:pt x="810" y="1296"/>
                    </a:cubicBezTo>
                    <a:cubicBezTo>
                      <a:pt x="810" y="1294"/>
                      <a:pt x="810" y="1294"/>
                      <a:pt x="810" y="1294"/>
                    </a:cubicBezTo>
                    <a:cubicBezTo>
                      <a:pt x="821" y="1297"/>
                      <a:pt x="816" y="1295"/>
                      <a:pt x="815" y="1294"/>
                    </a:cubicBezTo>
                    <a:cubicBezTo>
                      <a:pt x="817" y="1292"/>
                      <a:pt x="817" y="1292"/>
                      <a:pt x="817" y="1292"/>
                    </a:cubicBezTo>
                    <a:cubicBezTo>
                      <a:pt x="817" y="1295"/>
                      <a:pt x="817" y="1295"/>
                      <a:pt x="817" y="1295"/>
                    </a:cubicBezTo>
                    <a:cubicBezTo>
                      <a:pt x="820" y="1291"/>
                      <a:pt x="820" y="1291"/>
                      <a:pt x="820" y="1291"/>
                    </a:cubicBezTo>
                    <a:cubicBezTo>
                      <a:pt x="835" y="1290"/>
                      <a:pt x="835" y="1290"/>
                      <a:pt x="835" y="1290"/>
                    </a:cubicBezTo>
                    <a:cubicBezTo>
                      <a:pt x="862" y="1287"/>
                      <a:pt x="862" y="1287"/>
                      <a:pt x="862" y="1287"/>
                    </a:cubicBezTo>
                    <a:cubicBezTo>
                      <a:pt x="869" y="1285"/>
                      <a:pt x="869" y="1285"/>
                      <a:pt x="869" y="1285"/>
                    </a:cubicBezTo>
                    <a:cubicBezTo>
                      <a:pt x="873" y="1285"/>
                      <a:pt x="873" y="1285"/>
                      <a:pt x="873" y="1285"/>
                    </a:cubicBezTo>
                    <a:cubicBezTo>
                      <a:pt x="876" y="1283"/>
                      <a:pt x="876" y="1283"/>
                      <a:pt x="876" y="1283"/>
                    </a:cubicBezTo>
                    <a:cubicBezTo>
                      <a:pt x="890" y="1282"/>
                      <a:pt x="890" y="1282"/>
                      <a:pt x="890" y="1282"/>
                    </a:cubicBezTo>
                    <a:cubicBezTo>
                      <a:pt x="897" y="1281"/>
                      <a:pt x="897" y="1281"/>
                      <a:pt x="897" y="1281"/>
                    </a:cubicBezTo>
                    <a:cubicBezTo>
                      <a:pt x="909" y="1280"/>
                      <a:pt x="909" y="1280"/>
                      <a:pt x="909" y="1280"/>
                    </a:cubicBezTo>
                    <a:cubicBezTo>
                      <a:pt x="925" y="1277"/>
                      <a:pt x="925" y="1277"/>
                      <a:pt x="925" y="1277"/>
                    </a:cubicBezTo>
                    <a:cubicBezTo>
                      <a:pt x="929" y="1278"/>
                      <a:pt x="929" y="1278"/>
                      <a:pt x="929" y="1278"/>
                    </a:cubicBezTo>
                    <a:cubicBezTo>
                      <a:pt x="937" y="1276"/>
                      <a:pt x="937" y="1276"/>
                      <a:pt x="937" y="1276"/>
                    </a:cubicBezTo>
                    <a:cubicBezTo>
                      <a:pt x="944" y="1276"/>
                      <a:pt x="944" y="1276"/>
                      <a:pt x="944" y="1276"/>
                    </a:cubicBezTo>
                    <a:cubicBezTo>
                      <a:pt x="949" y="1274"/>
                      <a:pt x="949" y="1274"/>
                      <a:pt x="949" y="1274"/>
                    </a:cubicBezTo>
                    <a:cubicBezTo>
                      <a:pt x="961" y="1273"/>
                      <a:pt x="961" y="1273"/>
                      <a:pt x="961" y="1273"/>
                    </a:cubicBezTo>
                    <a:cubicBezTo>
                      <a:pt x="969" y="1273"/>
                      <a:pt x="969" y="1273"/>
                      <a:pt x="969" y="1273"/>
                    </a:cubicBezTo>
                    <a:cubicBezTo>
                      <a:pt x="964" y="1276"/>
                      <a:pt x="964" y="1276"/>
                      <a:pt x="964" y="1276"/>
                    </a:cubicBezTo>
                    <a:cubicBezTo>
                      <a:pt x="967" y="1279"/>
                      <a:pt x="968" y="1277"/>
                      <a:pt x="969" y="1276"/>
                    </a:cubicBezTo>
                    <a:cubicBezTo>
                      <a:pt x="969" y="1273"/>
                      <a:pt x="969" y="1273"/>
                      <a:pt x="969" y="1273"/>
                    </a:cubicBezTo>
                    <a:cubicBezTo>
                      <a:pt x="981" y="1270"/>
                      <a:pt x="981" y="1270"/>
                      <a:pt x="981" y="1270"/>
                    </a:cubicBezTo>
                    <a:cubicBezTo>
                      <a:pt x="1025" y="1265"/>
                      <a:pt x="1025" y="1265"/>
                      <a:pt x="1025" y="1265"/>
                    </a:cubicBezTo>
                    <a:cubicBezTo>
                      <a:pt x="1026" y="1263"/>
                      <a:pt x="1026" y="1263"/>
                      <a:pt x="1026" y="1263"/>
                    </a:cubicBezTo>
                    <a:cubicBezTo>
                      <a:pt x="1030" y="1263"/>
                      <a:pt x="1030" y="1263"/>
                      <a:pt x="1030" y="1263"/>
                    </a:cubicBezTo>
                    <a:cubicBezTo>
                      <a:pt x="1047" y="1260"/>
                      <a:pt x="1047" y="1260"/>
                      <a:pt x="1047" y="1260"/>
                    </a:cubicBezTo>
                    <a:cubicBezTo>
                      <a:pt x="1053" y="1262"/>
                      <a:pt x="1053" y="1262"/>
                      <a:pt x="1053" y="1262"/>
                    </a:cubicBezTo>
                    <a:cubicBezTo>
                      <a:pt x="1055" y="1260"/>
                      <a:pt x="1055" y="1260"/>
                      <a:pt x="1055" y="1260"/>
                    </a:cubicBezTo>
                    <a:cubicBezTo>
                      <a:pt x="1069" y="1260"/>
                      <a:pt x="1069" y="1260"/>
                      <a:pt x="1069" y="1260"/>
                    </a:cubicBezTo>
                    <a:cubicBezTo>
                      <a:pt x="1079" y="1256"/>
                      <a:pt x="1079" y="1256"/>
                      <a:pt x="1079" y="1256"/>
                    </a:cubicBezTo>
                    <a:cubicBezTo>
                      <a:pt x="1081" y="1258"/>
                      <a:pt x="1081" y="1258"/>
                      <a:pt x="1081" y="1258"/>
                    </a:cubicBezTo>
                    <a:cubicBezTo>
                      <a:pt x="1085" y="1255"/>
                      <a:pt x="1085" y="1255"/>
                      <a:pt x="1085" y="1255"/>
                    </a:cubicBezTo>
                    <a:cubicBezTo>
                      <a:pt x="1086" y="1256"/>
                      <a:pt x="1086" y="1256"/>
                      <a:pt x="1086" y="1256"/>
                    </a:cubicBezTo>
                    <a:cubicBezTo>
                      <a:pt x="1102" y="1254"/>
                      <a:pt x="1102" y="1254"/>
                      <a:pt x="1102" y="1254"/>
                    </a:cubicBezTo>
                    <a:cubicBezTo>
                      <a:pt x="1117" y="1253"/>
                      <a:pt x="1117" y="1253"/>
                      <a:pt x="1117" y="1253"/>
                    </a:cubicBezTo>
                    <a:cubicBezTo>
                      <a:pt x="1130" y="1248"/>
                      <a:pt x="1130" y="1248"/>
                      <a:pt x="1130" y="1248"/>
                    </a:cubicBezTo>
                    <a:cubicBezTo>
                      <a:pt x="1132" y="1250"/>
                      <a:pt x="1132" y="1250"/>
                      <a:pt x="1132" y="1250"/>
                    </a:cubicBezTo>
                    <a:cubicBezTo>
                      <a:pt x="1134" y="1250"/>
                      <a:pt x="1134" y="1250"/>
                      <a:pt x="1134" y="1250"/>
                    </a:cubicBezTo>
                    <a:cubicBezTo>
                      <a:pt x="1140" y="1248"/>
                      <a:pt x="1140" y="1248"/>
                      <a:pt x="1140" y="1248"/>
                    </a:cubicBezTo>
                    <a:cubicBezTo>
                      <a:pt x="1143" y="1250"/>
                      <a:pt x="1143" y="1250"/>
                      <a:pt x="1143" y="1250"/>
                    </a:cubicBezTo>
                    <a:cubicBezTo>
                      <a:pt x="1152" y="1248"/>
                      <a:pt x="1152" y="1248"/>
                      <a:pt x="1152" y="1248"/>
                    </a:cubicBezTo>
                    <a:cubicBezTo>
                      <a:pt x="1166" y="1246"/>
                      <a:pt x="1166" y="1246"/>
                      <a:pt x="1166" y="1246"/>
                    </a:cubicBezTo>
                    <a:cubicBezTo>
                      <a:pt x="1171" y="1244"/>
                      <a:pt x="1171" y="1244"/>
                      <a:pt x="1171" y="1244"/>
                    </a:cubicBezTo>
                    <a:cubicBezTo>
                      <a:pt x="1196" y="1241"/>
                      <a:pt x="1196" y="1241"/>
                      <a:pt x="1196" y="1241"/>
                    </a:cubicBezTo>
                    <a:cubicBezTo>
                      <a:pt x="1203" y="1240"/>
                      <a:pt x="1203" y="1240"/>
                      <a:pt x="1203" y="1240"/>
                    </a:cubicBezTo>
                    <a:cubicBezTo>
                      <a:pt x="1204" y="1238"/>
                      <a:pt x="1204" y="1238"/>
                      <a:pt x="1204" y="1238"/>
                    </a:cubicBezTo>
                    <a:cubicBezTo>
                      <a:pt x="1206" y="1240"/>
                      <a:pt x="1206" y="1240"/>
                      <a:pt x="1206" y="1240"/>
                    </a:cubicBezTo>
                    <a:cubicBezTo>
                      <a:pt x="1208" y="1240"/>
                      <a:pt x="1208" y="1240"/>
                      <a:pt x="1208" y="1240"/>
                    </a:cubicBezTo>
                    <a:cubicBezTo>
                      <a:pt x="1210" y="1239"/>
                      <a:pt x="1210" y="1239"/>
                      <a:pt x="1210" y="1239"/>
                    </a:cubicBezTo>
                    <a:cubicBezTo>
                      <a:pt x="1236" y="1237"/>
                      <a:pt x="1236" y="1237"/>
                      <a:pt x="1236" y="1237"/>
                    </a:cubicBezTo>
                    <a:cubicBezTo>
                      <a:pt x="1242" y="1235"/>
                      <a:pt x="1242" y="1235"/>
                      <a:pt x="1242" y="1235"/>
                    </a:cubicBezTo>
                    <a:cubicBezTo>
                      <a:pt x="1246" y="1230"/>
                      <a:pt x="1246" y="1230"/>
                      <a:pt x="1246" y="1230"/>
                    </a:cubicBezTo>
                    <a:cubicBezTo>
                      <a:pt x="1250" y="1229"/>
                      <a:pt x="1250" y="1229"/>
                      <a:pt x="1250" y="1229"/>
                    </a:cubicBezTo>
                    <a:cubicBezTo>
                      <a:pt x="1255" y="1234"/>
                      <a:pt x="1255" y="1234"/>
                      <a:pt x="1255" y="1234"/>
                    </a:cubicBezTo>
                    <a:cubicBezTo>
                      <a:pt x="1256" y="1233"/>
                      <a:pt x="1256" y="1233"/>
                      <a:pt x="1256" y="1233"/>
                    </a:cubicBezTo>
                    <a:cubicBezTo>
                      <a:pt x="1255" y="1226"/>
                      <a:pt x="1259" y="1227"/>
                      <a:pt x="1261" y="1228"/>
                    </a:cubicBezTo>
                    <a:cubicBezTo>
                      <a:pt x="1266" y="1231"/>
                      <a:pt x="1266" y="1231"/>
                      <a:pt x="1266" y="1231"/>
                    </a:cubicBezTo>
                    <a:cubicBezTo>
                      <a:pt x="1279" y="1229"/>
                      <a:pt x="1279" y="1229"/>
                      <a:pt x="1279" y="1229"/>
                    </a:cubicBezTo>
                    <a:cubicBezTo>
                      <a:pt x="1282" y="1226"/>
                      <a:pt x="1282" y="1226"/>
                      <a:pt x="1282" y="1226"/>
                    </a:cubicBezTo>
                    <a:cubicBezTo>
                      <a:pt x="1287" y="1226"/>
                      <a:pt x="1287" y="1226"/>
                      <a:pt x="1287" y="1226"/>
                    </a:cubicBezTo>
                    <a:cubicBezTo>
                      <a:pt x="1287" y="1228"/>
                      <a:pt x="1287" y="1228"/>
                      <a:pt x="1287" y="1228"/>
                    </a:cubicBezTo>
                    <a:cubicBezTo>
                      <a:pt x="1311" y="1226"/>
                      <a:pt x="1311" y="1226"/>
                      <a:pt x="1311" y="1226"/>
                    </a:cubicBezTo>
                    <a:cubicBezTo>
                      <a:pt x="1319" y="1223"/>
                      <a:pt x="1319" y="1223"/>
                      <a:pt x="1319" y="1223"/>
                    </a:cubicBezTo>
                    <a:cubicBezTo>
                      <a:pt x="1319" y="1219"/>
                      <a:pt x="1319" y="1219"/>
                      <a:pt x="1319" y="1219"/>
                    </a:cubicBezTo>
                    <a:cubicBezTo>
                      <a:pt x="1322" y="1219"/>
                      <a:pt x="1322" y="1219"/>
                      <a:pt x="1322" y="1219"/>
                    </a:cubicBezTo>
                    <a:cubicBezTo>
                      <a:pt x="1324" y="1223"/>
                      <a:pt x="1324" y="1223"/>
                      <a:pt x="1324" y="1223"/>
                    </a:cubicBezTo>
                    <a:cubicBezTo>
                      <a:pt x="1353" y="1218"/>
                      <a:pt x="1353" y="1218"/>
                      <a:pt x="1353" y="1218"/>
                    </a:cubicBezTo>
                    <a:cubicBezTo>
                      <a:pt x="1369" y="1215"/>
                      <a:pt x="1369" y="1215"/>
                      <a:pt x="1369" y="1215"/>
                    </a:cubicBezTo>
                    <a:cubicBezTo>
                      <a:pt x="1375" y="1214"/>
                      <a:pt x="1380" y="1213"/>
                      <a:pt x="1384" y="1213"/>
                    </a:cubicBezTo>
                    <a:cubicBezTo>
                      <a:pt x="1384" y="1213"/>
                      <a:pt x="1384" y="1213"/>
                      <a:pt x="1384" y="1213"/>
                    </a:cubicBezTo>
                    <a:cubicBezTo>
                      <a:pt x="1385" y="1213"/>
                      <a:pt x="1385" y="1213"/>
                      <a:pt x="1386" y="1212"/>
                    </a:cubicBezTo>
                    <a:cubicBezTo>
                      <a:pt x="1388" y="1212"/>
                      <a:pt x="1390" y="1211"/>
                      <a:pt x="1391" y="1211"/>
                    </a:cubicBezTo>
                    <a:cubicBezTo>
                      <a:pt x="1391" y="1211"/>
                      <a:pt x="1391" y="1211"/>
                      <a:pt x="1392" y="1211"/>
                    </a:cubicBezTo>
                    <a:cubicBezTo>
                      <a:pt x="1395" y="1208"/>
                      <a:pt x="1395" y="1208"/>
                      <a:pt x="1395" y="1208"/>
                    </a:cubicBezTo>
                    <a:cubicBezTo>
                      <a:pt x="1397" y="1210"/>
                      <a:pt x="1397" y="1210"/>
                      <a:pt x="1397" y="1210"/>
                    </a:cubicBezTo>
                    <a:cubicBezTo>
                      <a:pt x="1404" y="1208"/>
                      <a:pt x="1404" y="1208"/>
                      <a:pt x="1404" y="1208"/>
                    </a:cubicBezTo>
                    <a:cubicBezTo>
                      <a:pt x="1410" y="1205"/>
                      <a:pt x="1410" y="1205"/>
                      <a:pt x="1410" y="1205"/>
                    </a:cubicBezTo>
                    <a:cubicBezTo>
                      <a:pt x="1416" y="1205"/>
                      <a:pt x="1416" y="1205"/>
                      <a:pt x="1416" y="1205"/>
                    </a:cubicBezTo>
                    <a:cubicBezTo>
                      <a:pt x="1417" y="1203"/>
                      <a:pt x="1417" y="1203"/>
                      <a:pt x="1417" y="1203"/>
                    </a:cubicBezTo>
                    <a:cubicBezTo>
                      <a:pt x="1433" y="1201"/>
                      <a:pt x="1433" y="1201"/>
                      <a:pt x="1433" y="1201"/>
                    </a:cubicBezTo>
                    <a:cubicBezTo>
                      <a:pt x="1441" y="1201"/>
                      <a:pt x="1441" y="1201"/>
                      <a:pt x="1441" y="1201"/>
                    </a:cubicBezTo>
                    <a:cubicBezTo>
                      <a:pt x="1452" y="1197"/>
                      <a:pt x="1452" y="1197"/>
                      <a:pt x="1452" y="1197"/>
                    </a:cubicBezTo>
                    <a:cubicBezTo>
                      <a:pt x="1455" y="1197"/>
                      <a:pt x="1458" y="1196"/>
                      <a:pt x="1459" y="1196"/>
                    </a:cubicBezTo>
                    <a:cubicBezTo>
                      <a:pt x="1459" y="1196"/>
                      <a:pt x="1459" y="1196"/>
                      <a:pt x="1459" y="1196"/>
                    </a:cubicBezTo>
                    <a:cubicBezTo>
                      <a:pt x="1459" y="1196"/>
                      <a:pt x="1459" y="1196"/>
                      <a:pt x="1459" y="1196"/>
                    </a:cubicBezTo>
                    <a:cubicBezTo>
                      <a:pt x="1461" y="1196"/>
                      <a:pt x="1461" y="1195"/>
                      <a:pt x="1460" y="1195"/>
                    </a:cubicBezTo>
                    <a:cubicBezTo>
                      <a:pt x="1463" y="1193"/>
                      <a:pt x="1463" y="1193"/>
                      <a:pt x="1463" y="1193"/>
                    </a:cubicBezTo>
                    <a:cubicBezTo>
                      <a:pt x="1466" y="1196"/>
                      <a:pt x="1466" y="1196"/>
                      <a:pt x="1466" y="1196"/>
                    </a:cubicBezTo>
                    <a:cubicBezTo>
                      <a:pt x="1466" y="1197"/>
                      <a:pt x="1466" y="1197"/>
                      <a:pt x="1465" y="1197"/>
                    </a:cubicBezTo>
                    <a:cubicBezTo>
                      <a:pt x="1465" y="1200"/>
                      <a:pt x="1465" y="1200"/>
                      <a:pt x="1465" y="1200"/>
                    </a:cubicBezTo>
                    <a:cubicBezTo>
                      <a:pt x="1460" y="1200"/>
                      <a:pt x="1460" y="1200"/>
                      <a:pt x="1460" y="1200"/>
                    </a:cubicBezTo>
                    <a:cubicBezTo>
                      <a:pt x="1460" y="1202"/>
                      <a:pt x="1460" y="1202"/>
                      <a:pt x="1460" y="1202"/>
                    </a:cubicBezTo>
                    <a:cubicBezTo>
                      <a:pt x="1461" y="1202"/>
                      <a:pt x="1461" y="1202"/>
                      <a:pt x="1461" y="1202"/>
                    </a:cubicBezTo>
                    <a:cubicBezTo>
                      <a:pt x="1468" y="1199"/>
                      <a:pt x="1468" y="1199"/>
                      <a:pt x="1468" y="1199"/>
                    </a:cubicBezTo>
                    <a:cubicBezTo>
                      <a:pt x="1471" y="1200"/>
                      <a:pt x="1471" y="1200"/>
                      <a:pt x="1471" y="1200"/>
                    </a:cubicBezTo>
                    <a:cubicBezTo>
                      <a:pt x="1473" y="1198"/>
                      <a:pt x="1473" y="1198"/>
                      <a:pt x="1473" y="1198"/>
                    </a:cubicBezTo>
                    <a:cubicBezTo>
                      <a:pt x="1470" y="1198"/>
                      <a:pt x="1470" y="1198"/>
                      <a:pt x="1470" y="1198"/>
                    </a:cubicBezTo>
                    <a:cubicBezTo>
                      <a:pt x="1469" y="1195"/>
                      <a:pt x="1469" y="1195"/>
                      <a:pt x="1469" y="1195"/>
                    </a:cubicBezTo>
                    <a:cubicBezTo>
                      <a:pt x="1485" y="1189"/>
                      <a:pt x="1485" y="1189"/>
                      <a:pt x="1485" y="1189"/>
                    </a:cubicBezTo>
                    <a:cubicBezTo>
                      <a:pt x="1490" y="1190"/>
                      <a:pt x="1490" y="1190"/>
                      <a:pt x="1490" y="1190"/>
                    </a:cubicBezTo>
                    <a:cubicBezTo>
                      <a:pt x="1485" y="1194"/>
                      <a:pt x="1485" y="1194"/>
                      <a:pt x="1485" y="1194"/>
                    </a:cubicBezTo>
                    <a:cubicBezTo>
                      <a:pt x="1483" y="1193"/>
                      <a:pt x="1483" y="1193"/>
                      <a:pt x="1483" y="1193"/>
                    </a:cubicBezTo>
                    <a:cubicBezTo>
                      <a:pt x="1479" y="1197"/>
                      <a:pt x="1479" y="1197"/>
                      <a:pt x="1479" y="1197"/>
                    </a:cubicBezTo>
                    <a:cubicBezTo>
                      <a:pt x="1491" y="1195"/>
                      <a:pt x="1491" y="1195"/>
                      <a:pt x="1491" y="1195"/>
                    </a:cubicBezTo>
                    <a:cubicBezTo>
                      <a:pt x="1508" y="1190"/>
                      <a:pt x="1508" y="1190"/>
                      <a:pt x="1508" y="1190"/>
                    </a:cubicBezTo>
                    <a:cubicBezTo>
                      <a:pt x="1507" y="1188"/>
                      <a:pt x="1507" y="1188"/>
                      <a:pt x="1507" y="1188"/>
                    </a:cubicBezTo>
                    <a:cubicBezTo>
                      <a:pt x="1503" y="1191"/>
                      <a:pt x="1497" y="1190"/>
                      <a:pt x="1492" y="1191"/>
                    </a:cubicBezTo>
                    <a:cubicBezTo>
                      <a:pt x="1494" y="1190"/>
                      <a:pt x="1495" y="1189"/>
                      <a:pt x="1495" y="1189"/>
                    </a:cubicBezTo>
                    <a:cubicBezTo>
                      <a:pt x="1494" y="1189"/>
                      <a:pt x="1494" y="1189"/>
                      <a:pt x="1494" y="1187"/>
                    </a:cubicBezTo>
                    <a:cubicBezTo>
                      <a:pt x="1503" y="1185"/>
                      <a:pt x="1503" y="1185"/>
                      <a:pt x="1503" y="1185"/>
                    </a:cubicBezTo>
                    <a:cubicBezTo>
                      <a:pt x="1526" y="1180"/>
                      <a:pt x="1526" y="1180"/>
                      <a:pt x="1526" y="1180"/>
                    </a:cubicBezTo>
                    <a:cubicBezTo>
                      <a:pt x="1530" y="1184"/>
                      <a:pt x="1530" y="1184"/>
                      <a:pt x="1530" y="1184"/>
                    </a:cubicBezTo>
                    <a:cubicBezTo>
                      <a:pt x="1538" y="1181"/>
                      <a:pt x="1538" y="1181"/>
                      <a:pt x="1538" y="1181"/>
                    </a:cubicBezTo>
                    <a:cubicBezTo>
                      <a:pt x="1540" y="1183"/>
                      <a:pt x="1540" y="1183"/>
                      <a:pt x="1540" y="1183"/>
                    </a:cubicBezTo>
                    <a:cubicBezTo>
                      <a:pt x="1543" y="1180"/>
                      <a:pt x="1543" y="1180"/>
                      <a:pt x="1543" y="1180"/>
                    </a:cubicBezTo>
                    <a:cubicBezTo>
                      <a:pt x="1535" y="1179"/>
                      <a:pt x="1544" y="1177"/>
                      <a:pt x="1542" y="1176"/>
                    </a:cubicBezTo>
                    <a:cubicBezTo>
                      <a:pt x="1550" y="1174"/>
                      <a:pt x="1550" y="1174"/>
                      <a:pt x="1550" y="1174"/>
                    </a:cubicBezTo>
                    <a:cubicBezTo>
                      <a:pt x="1555" y="1178"/>
                      <a:pt x="1555" y="1178"/>
                      <a:pt x="1555" y="1178"/>
                    </a:cubicBezTo>
                    <a:cubicBezTo>
                      <a:pt x="1564" y="1176"/>
                      <a:pt x="1564" y="1176"/>
                      <a:pt x="1564" y="1176"/>
                    </a:cubicBezTo>
                    <a:cubicBezTo>
                      <a:pt x="1567" y="1174"/>
                      <a:pt x="1567" y="1174"/>
                      <a:pt x="1567" y="1174"/>
                    </a:cubicBezTo>
                    <a:cubicBezTo>
                      <a:pt x="1581" y="1171"/>
                      <a:pt x="1581" y="1171"/>
                      <a:pt x="1581" y="1171"/>
                    </a:cubicBezTo>
                    <a:cubicBezTo>
                      <a:pt x="1584" y="1168"/>
                      <a:pt x="1584" y="1168"/>
                      <a:pt x="1584" y="1168"/>
                    </a:cubicBezTo>
                    <a:cubicBezTo>
                      <a:pt x="1587" y="1167"/>
                      <a:pt x="1587" y="1167"/>
                      <a:pt x="1587" y="1167"/>
                    </a:cubicBezTo>
                    <a:cubicBezTo>
                      <a:pt x="1591" y="1169"/>
                      <a:pt x="1591" y="1169"/>
                      <a:pt x="1591" y="1169"/>
                    </a:cubicBezTo>
                    <a:cubicBezTo>
                      <a:pt x="1597" y="1165"/>
                      <a:pt x="1597" y="1165"/>
                      <a:pt x="1597" y="1165"/>
                    </a:cubicBezTo>
                    <a:cubicBezTo>
                      <a:pt x="1597" y="1166"/>
                      <a:pt x="1598" y="1167"/>
                      <a:pt x="1598" y="1167"/>
                    </a:cubicBezTo>
                    <a:cubicBezTo>
                      <a:pt x="1587" y="1178"/>
                      <a:pt x="1587" y="1178"/>
                      <a:pt x="1587" y="1178"/>
                    </a:cubicBezTo>
                    <a:cubicBezTo>
                      <a:pt x="1584" y="1183"/>
                      <a:pt x="1584" y="1183"/>
                      <a:pt x="1584" y="1183"/>
                    </a:cubicBezTo>
                    <a:cubicBezTo>
                      <a:pt x="1577" y="1184"/>
                      <a:pt x="1577" y="1184"/>
                      <a:pt x="1577" y="1184"/>
                    </a:cubicBezTo>
                    <a:cubicBezTo>
                      <a:pt x="1571" y="1188"/>
                      <a:pt x="1571" y="1188"/>
                      <a:pt x="1571" y="1188"/>
                    </a:cubicBezTo>
                    <a:cubicBezTo>
                      <a:pt x="1576" y="1190"/>
                      <a:pt x="1576" y="1190"/>
                      <a:pt x="1576" y="1190"/>
                    </a:cubicBezTo>
                    <a:cubicBezTo>
                      <a:pt x="1573" y="1194"/>
                      <a:pt x="1573" y="1194"/>
                      <a:pt x="1573" y="1194"/>
                    </a:cubicBezTo>
                    <a:cubicBezTo>
                      <a:pt x="1571" y="1193"/>
                      <a:pt x="1571" y="1192"/>
                      <a:pt x="1570" y="1192"/>
                    </a:cubicBezTo>
                    <a:cubicBezTo>
                      <a:pt x="1565" y="1195"/>
                      <a:pt x="1565" y="1195"/>
                      <a:pt x="1565" y="1195"/>
                    </a:cubicBezTo>
                    <a:cubicBezTo>
                      <a:pt x="1559" y="1201"/>
                      <a:pt x="1559" y="1201"/>
                      <a:pt x="1559" y="1201"/>
                    </a:cubicBezTo>
                    <a:cubicBezTo>
                      <a:pt x="1560" y="1199"/>
                      <a:pt x="1563" y="1201"/>
                      <a:pt x="1563" y="1199"/>
                    </a:cubicBezTo>
                    <a:cubicBezTo>
                      <a:pt x="1564" y="1201"/>
                      <a:pt x="1564" y="1201"/>
                      <a:pt x="1564" y="1201"/>
                    </a:cubicBezTo>
                    <a:cubicBezTo>
                      <a:pt x="1565" y="1203"/>
                      <a:pt x="1565" y="1203"/>
                      <a:pt x="1565" y="1203"/>
                    </a:cubicBezTo>
                    <a:cubicBezTo>
                      <a:pt x="1563" y="1206"/>
                      <a:pt x="1563" y="1206"/>
                      <a:pt x="1563" y="1206"/>
                    </a:cubicBezTo>
                    <a:cubicBezTo>
                      <a:pt x="1556" y="1203"/>
                      <a:pt x="1556" y="1203"/>
                      <a:pt x="1556" y="1203"/>
                    </a:cubicBezTo>
                    <a:cubicBezTo>
                      <a:pt x="1552" y="1208"/>
                      <a:pt x="1552" y="1208"/>
                      <a:pt x="1552" y="1208"/>
                    </a:cubicBezTo>
                    <a:cubicBezTo>
                      <a:pt x="1551" y="1206"/>
                      <a:pt x="1550" y="1206"/>
                      <a:pt x="1549" y="1205"/>
                    </a:cubicBezTo>
                    <a:cubicBezTo>
                      <a:pt x="1549" y="1205"/>
                      <a:pt x="1549" y="1205"/>
                      <a:pt x="1549" y="1205"/>
                    </a:cubicBezTo>
                    <a:cubicBezTo>
                      <a:pt x="1546" y="1210"/>
                      <a:pt x="1546" y="1210"/>
                      <a:pt x="1546" y="1210"/>
                    </a:cubicBezTo>
                    <a:cubicBezTo>
                      <a:pt x="1543" y="1210"/>
                      <a:pt x="1543" y="1210"/>
                      <a:pt x="1543" y="1210"/>
                    </a:cubicBezTo>
                    <a:cubicBezTo>
                      <a:pt x="1538" y="1221"/>
                      <a:pt x="1538" y="1221"/>
                      <a:pt x="1538" y="1221"/>
                    </a:cubicBezTo>
                    <a:cubicBezTo>
                      <a:pt x="1533" y="1224"/>
                      <a:pt x="1530" y="1223"/>
                      <a:pt x="1525" y="1224"/>
                    </a:cubicBezTo>
                    <a:cubicBezTo>
                      <a:pt x="1525" y="1230"/>
                      <a:pt x="1521" y="1228"/>
                      <a:pt x="1521" y="1226"/>
                    </a:cubicBezTo>
                    <a:cubicBezTo>
                      <a:pt x="1517" y="1231"/>
                      <a:pt x="1517" y="1231"/>
                      <a:pt x="1517" y="1231"/>
                    </a:cubicBezTo>
                    <a:cubicBezTo>
                      <a:pt x="1520" y="1222"/>
                      <a:pt x="1518" y="1228"/>
                      <a:pt x="1518" y="1228"/>
                    </a:cubicBezTo>
                    <a:cubicBezTo>
                      <a:pt x="1513" y="1228"/>
                      <a:pt x="1513" y="1228"/>
                      <a:pt x="1513" y="1228"/>
                    </a:cubicBezTo>
                    <a:cubicBezTo>
                      <a:pt x="1511" y="1227"/>
                      <a:pt x="1509" y="1226"/>
                      <a:pt x="1509" y="1226"/>
                    </a:cubicBezTo>
                    <a:cubicBezTo>
                      <a:pt x="1508" y="1226"/>
                      <a:pt x="1508" y="1226"/>
                      <a:pt x="1508" y="1226"/>
                    </a:cubicBezTo>
                    <a:cubicBezTo>
                      <a:pt x="1506" y="1226"/>
                      <a:pt x="1506" y="1226"/>
                      <a:pt x="1506" y="1226"/>
                    </a:cubicBezTo>
                    <a:cubicBezTo>
                      <a:pt x="1496" y="1233"/>
                      <a:pt x="1496" y="1233"/>
                      <a:pt x="1496" y="1233"/>
                    </a:cubicBezTo>
                    <a:cubicBezTo>
                      <a:pt x="1491" y="1234"/>
                      <a:pt x="1491" y="1234"/>
                      <a:pt x="1491" y="1234"/>
                    </a:cubicBezTo>
                    <a:cubicBezTo>
                      <a:pt x="1493" y="1236"/>
                      <a:pt x="1493" y="1236"/>
                      <a:pt x="1493" y="1236"/>
                    </a:cubicBezTo>
                    <a:cubicBezTo>
                      <a:pt x="1490" y="1238"/>
                      <a:pt x="1490" y="1238"/>
                      <a:pt x="1490" y="1238"/>
                    </a:cubicBezTo>
                    <a:cubicBezTo>
                      <a:pt x="1482" y="1245"/>
                      <a:pt x="1482" y="1245"/>
                      <a:pt x="1482" y="1245"/>
                    </a:cubicBezTo>
                    <a:cubicBezTo>
                      <a:pt x="1480" y="1243"/>
                      <a:pt x="1480" y="1243"/>
                      <a:pt x="1480" y="1243"/>
                    </a:cubicBezTo>
                    <a:cubicBezTo>
                      <a:pt x="1482" y="1241"/>
                      <a:pt x="1482" y="1241"/>
                      <a:pt x="1482" y="1241"/>
                    </a:cubicBezTo>
                    <a:cubicBezTo>
                      <a:pt x="1485" y="1240"/>
                      <a:pt x="1485" y="1240"/>
                      <a:pt x="1485" y="1240"/>
                    </a:cubicBezTo>
                    <a:cubicBezTo>
                      <a:pt x="1480" y="1238"/>
                      <a:pt x="1480" y="1238"/>
                      <a:pt x="1480" y="1238"/>
                    </a:cubicBezTo>
                    <a:cubicBezTo>
                      <a:pt x="1486" y="1236"/>
                      <a:pt x="1481" y="1237"/>
                      <a:pt x="1481" y="1235"/>
                    </a:cubicBezTo>
                    <a:cubicBezTo>
                      <a:pt x="1483" y="1235"/>
                      <a:pt x="1483" y="1235"/>
                      <a:pt x="1483" y="1235"/>
                    </a:cubicBezTo>
                    <a:cubicBezTo>
                      <a:pt x="1487" y="1237"/>
                      <a:pt x="1487" y="1237"/>
                      <a:pt x="1487" y="1237"/>
                    </a:cubicBezTo>
                    <a:cubicBezTo>
                      <a:pt x="1490" y="1231"/>
                      <a:pt x="1490" y="1231"/>
                      <a:pt x="1490" y="1231"/>
                    </a:cubicBezTo>
                    <a:cubicBezTo>
                      <a:pt x="1487" y="1235"/>
                      <a:pt x="1487" y="1235"/>
                      <a:pt x="1487" y="1235"/>
                    </a:cubicBezTo>
                    <a:cubicBezTo>
                      <a:pt x="1482" y="1232"/>
                      <a:pt x="1482" y="1232"/>
                      <a:pt x="1482" y="1232"/>
                    </a:cubicBezTo>
                    <a:cubicBezTo>
                      <a:pt x="1480" y="1235"/>
                      <a:pt x="1480" y="1235"/>
                      <a:pt x="1480" y="1235"/>
                    </a:cubicBezTo>
                    <a:cubicBezTo>
                      <a:pt x="1474" y="1237"/>
                      <a:pt x="1474" y="1237"/>
                      <a:pt x="1474" y="1237"/>
                    </a:cubicBezTo>
                    <a:cubicBezTo>
                      <a:pt x="1475" y="1240"/>
                      <a:pt x="1475" y="1240"/>
                      <a:pt x="1475" y="1240"/>
                    </a:cubicBezTo>
                    <a:cubicBezTo>
                      <a:pt x="1469" y="1243"/>
                      <a:pt x="1469" y="1243"/>
                      <a:pt x="1469" y="1243"/>
                    </a:cubicBezTo>
                    <a:cubicBezTo>
                      <a:pt x="1467" y="1243"/>
                      <a:pt x="1467" y="1243"/>
                      <a:pt x="1467" y="1243"/>
                    </a:cubicBezTo>
                    <a:cubicBezTo>
                      <a:pt x="1464" y="1238"/>
                      <a:pt x="1464" y="1238"/>
                      <a:pt x="1464" y="1238"/>
                    </a:cubicBezTo>
                    <a:cubicBezTo>
                      <a:pt x="1461" y="1238"/>
                      <a:pt x="1461" y="1238"/>
                      <a:pt x="1461" y="1238"/>
                    </a:cubicBezTo>
                    <a:cubicBezTo>
                      <a:pt x="1463" y="1237"/>
                      <a:pt x="1463" y="1237"/>
                      <a:pt x="1463" y="1237"/>
                    </a:cubicBezTo>
                    <a:cubicBezTo>
                      <a:pt x="1462" y="1235"/>
                      <a:pt x="1464" y="1234"/>
                      <a:pt x="1463" y="1232"/>
                    </a:cubicBezTo>
                    <a:cubicBezTo>
                      <a:pt x="1454" y="1238"/>
                      <a:pt x="1463" y="1231"/>
                      <a:pt x="1458" y="1233"/>
                    </a:cubicBezTo>
                    <a:cubicBezTo>
                      <a:pt x="1458" y="1235"/>
                      <a:pt x="1458" y="1235"/>
                      <a:pt x="1458" y="1235"/>
                    </a:cubicBezTo>
                    <a:cubicBezTo>
                      <a:pt x="1461" y="1237"/>
                      <a:pt x="1461" y="1237"/>
                      <a:pt x="1461" y="1237"/>
                    </a:cubicBezTo>
                    <a:cubicBezTo>
                      <a:pt x="1456" y="1242"/>
                      <a:pt x="1456" y="1242"/>
                      <a:pt x="1456" y="1242"/>
                    </a:cubicBezTo>
                    <a:cubicBezTo>
                      <a:pt x="1458" y="1244"/>
                      <a:pt x="1458" y="1244"/>
                      <a:pt x="1458" y="1244"/>
                    </a:cubicBezTo>
                    <a:cubicBezTo>
                      <a:pt x="1461" y="1243"/>
                      <a:pt x="1461" y="1243"/>
                      <a:pt x="1461" y="1243"/>
                    </a:cubicBezTo>
                    <a:cubicBezTo>
                      <a:pt x="1463" y="1244"/>
                      <a:pt x="1463" y="1244"/>
                      <a:pt x="1463" y="1244"/>
                    </a:cubicBezTo>
                    <a:cubicBezTo>
                      <a:pt x="1461" y="1246"/>
                      <a:pt x="1465" y="1247"/>
                      <a:pt x="1464" y="1249"/>
                    </a:cubicBezTo>
                    <a:cubicBezTo>
                      <a:pt x="1463" y="1252"/>
                      <a:pt x="1463" y="1252"/>
                      <a:pt x="1463" y="1252"/>
                    </a:cubicBezTo>
                    <a:cubicBezTo>
                      <a:pt x="1457" y="1253"/>
                      <a:pt x="1457" y="1253"/>
                      <a:pt x="1457" y="1253"/>
                    </a:cubicBezTo>
                    <a:cubicBezTo>
                      <a:pt x="1457" y="1251"/>
                      <a:pt x="1457" y="1251"/>
                      <a:pt x="1457" y="1251"/>
                    </a:cubicBezTo>
                    <a:cubicBezTo>
                      <a:pt x="1462" y="1251"/>
                      <a:pt x="1458" y="1251"/>
                      <a:pt x="1458" y="1250"/>
                    </a:cubicBezTo>
                    <a:cubicBezTo>
                      <a:pt x="1456" y="1248"/>
                      <a:pt x="1456" y="1248"/>
                      <a:pt x="1456" y="1248"/>
                    </a:cubicBezTo>
                    <a:cubicBezTo>
                      <a:pt x="1453" y="1250"/>
                      <a:pt x="1453" y="1250"/>
                      <a:pt x="1453" y="1250"/>
                    </a:cubicBezTo>
                    <a:cubicBezTo>
                      <a:pt x="1447" y="1250"/>
                      <a:pt x="1447" y="1250"/>
                      <a:pt x="1447" y="1250"/>
                    </a:cubicBezTo>
                    <a:cubicBezTo>
                      <a:pt x="1447" y="1253"/>
                      <a:pt x="1447" y="1253"/>
                      <a:pt x="1447" y="1253"/>
                    </a:cubicBezTo>
                    <a:cubicBezTo>
                      <a:pt x="1450" y="1258"/>
                      <a:pt x="1450" y="1258"/>
                      <a:pt x="1450" y="1258"/>
                    </a:cubicBezTo>
                    <a:cubicBezTo>
                      <a:pt x="1450" y="1257"/>
                      <a:pt x="1450" y="1257"/>
                      <a:pt x="1450" y="1257"/>
                    </a:cubicBezTo>
                    <a:cubicBezTo>
                      <a:pt x="1454" y="1258"/>
                      <a:pt x="1455" y="1256"/>
                      <a:pt x="1458" y="1255"/>
                    </a:cubicBezTo>
                    <a:cubicBezTo>
                      <a:pt x="1458" y="1256"/>
                      <a:pt x="1458" y="1256"/>
                      <a:pt x="1458" y="1256"/>
                    </a:cubicBezTo>
                    <a:cubicBezTo>
                      <a:pt x="1454" y="1260"/>
                      <a:pt x="1454" y="1260"/>
                      <a:pt x="1454" y="1260"/>
                    </a:cubicBezTo>
                    <a:cubicBezTo>
                      <a:pt x="1448" y="1262"/>
                      <a:pt x="1448" y="1262"/>
                      <a:pt x="1448" y="1262"/>
                    </a:cubicBezTo>
                    <a:cubicBezTo>
                      <a:pt x="1448" y="1263"/>
                      <a:pt x="1448" y="1263"/>
                      <a:pt x="1448" y="1263"/>
                    </a:cubicBezTo>
                    <a:cubicBezTo>
                      <a:pt x="1449" y="1261"/>
                      <a:pt x="1454" y="1265"/>
                      <a:pt x="1457" y="1262"/>
                    </a:cubicBezTo>
                    <a:cubicBezTo>
                      <a:pt x="1459" y="1260"/>
                      <a:pt x="1459" y="1260"/>
                      <a:pt x="1459" y="1260"/>
                    </a:cubicBezTo>
                    <a:cubicBezTo>
                      <a:pt x="1461" y="1261"/>
                      <a:pt x="1461" y="1261"/>
                      <a:pt x="1461" y="1261"/>
                    </a:cubicBezTo>
                    <a:cubicBezTo>
                      <a:pt x="1469" y="1259"/>
                      <a:pt x="1469" y="1259"/>
                      <a:pt x="1469" y="1259"/>
                    </a:cubicBezTo>
                    <a:cubicBezTo>
                      <a:pt x="1481" y="1258"/>
                      <a:pt x="1481" y="1258"/>
                      <a:pt x="1481" y="1258"/>
                    </a:cubicBezTo>
                    <a:cubicBezTo>
                      <a:pt x="1482" y="1254"/>
                      <a:pt x="1482" y="1254"/>
                      <a:pt x="1482" y="1254"/>
                    </a:cubicBezTo>
                    <a:cubicBezTo>
                      <a:pt x="1483" y="1254"/>
                      <a:pt x="1483" y="1254"/>
                      <a:pt x="1483" y="1254"/>
                    </a:cubicBezTo>
                    <a:cubicBezTo>
                      <a:pt x="1485" y="1255"/>
                      <a:pt x="1485" y="1255"/>
                      <a:pt x="1485" y="1255"/>
                    </a:cubicBezTo>
                    <a:cubicBezTo>
                      <a:pt x="1483" y="1250"/>
                      <a:pt x="1483" y="1250"/>
                      <a:pt x="1483" y="1250"/>
                    </a:cubicBezTo>
                    <a:cubicBezTo>
                      <a:pt x="1490" y="1250"/>
                      <a:pt x="1490" y="1250"/>
                      <a:pt x="1490" y="1250"/>
                    </a:cubicBezTo>
                    <a:cubicBezTo>
                      <a:pt x="1488" y="1253"/>
                      <a:pt x="1488" y="1253"/>
                      <a:pt x="1488" y="1253"/>
                    </a:cubicBezTo>
                    <a:cubicBezTo>
                      <a:pt x="1492" y="1254"/>
                      <a:pt x="1492" y="1254"/>
                      <a:pt x="1492" y="1254"/>
                    </a:cubicBezTo>
                    <a:cubicBezTo>
                      <a:pt x="1495" y="1250"/>
                      <a:pt x="1495" y="1250"/>
                      <a:pt x="1495" y="1250"/>
                    </a:cubicBezTo>
                    <a:cubicBezTo>
                      <a:pt x="1490" y="1249"/>
                      <a:pt x="1490" y="1249"/>
                      <a:pt x="1490" y="1249"/>
                    </a:cubicBezTo>
                    <a:cubicBezTo>
                      <a:pt x="1495" y="1249"/>
                      <a:pt x="1496" y="1247"/>
                      <a:pt x="1501" y="1248"/>
                    </a:cubicBezTo>
                    <a:cubicBezTo>
                      <a:pt x="1497" y="1253"/>
                      <a:pt x="1497" y="1253"/>
                      <a:pt x="1497" y="1253"/>
                    </a:cubicBezTo>
                    <a:cubicBezTo>
                      <a:pt x="1505" y="1250"/>
                      <a:pt x="1505" y="1250"/>
                      <a:pt x="1505" y="1250"/>
                    </a:cubicBezTo>
                    <a:cubicBezTo>
                      <a:pt x="1504" y="1252"/>
                      <a:pt x="1504" y="1253"/>
                      <a:pt x="1504" y="1253"/>
                    </a:cubicBezTo>
                    <a:cubicBezTo>
                      <a:pt x="1499" y="1255"/>
                      <a:pt x="1499" y="1255"/>
                      <a:pt x="1499" y="1255"/>
                    </a:cubicBezTo>
                    <a:cubicBezTo>
                      <a:pt x="1496" y="1260"/>
                      <a:pt x="1496" y="1260"/>
                      <a:pt x="1496" y="1260"/>
                    </a:cubicBezTo>
                    <a:cubicBezTo>
                      <a:pt x="1493" y="1257"/>
                      <a:pt x="1493" y="1257"/>
                      <a:pt x="1493" y="1257"/>
                    </a:cubicBezTo>
                    <a:cubicBezTo>
                      <a:pt x="1487" y="1260"/>
                      <a:pt x="1487" y="1260"/>
                      <a:pt x="1487" y="1260"/>
                    </a:cubicBezTo>
                    <a:cubicBezTo>
                      <a:pt x="1485" y="1265"/>
                      <a:pt x="1485" y="1265"/>
                      <a:pt x="1485" y="1265"/>
                    </a:cubicBezTo>
                    <a:cubicBezTo>
                      <a:pt x="1483" y="1263"/>
                      <a:pt x="1483" y="1263"/>
                      <a:pt x="1483" y="1263"/>
                    </a:cubicBezTo>
                    <a:cubicBezTo>
                      <a:pt x="1475" y="1265"/>
                      <a:pt x="1475" y="1265"/>
                      <a:pt x="1475" y="1265"/>
                    </a:cubicBezTo>
                    <a:cubicBezTo>
                      <a:pt x="1475" y="1262"/>
                      <a:pt x="1475" y="1262"/>
                      <a:pt x="1475" y="1262"/>
                    </a:cubicBezTo>
                    <a:cubicBezTo>
                      <a:pt x="1473" y="1267"/>
                      <a:pt x="1470" y="1264"/>
                      <a:pt x="1470" y="1268"/>
                    </a:cubicBezTo>
                    <a:cubicBezTo>
                      <a:pt x="1466" y="1269"/>
                      <a:pt x="1466" y="1269"/>
                      <a:pt x="1466" y="1269"/>
                    </a:cubicBezTo>
                    <a:cubicBezTo>
                      <a:pt x="1467" y="1273"/>
                      <a:pt x="1467" y="1273"/>
                      <a:pt x="1467" y="1273"/>
                    </a:cubicBezTo>
                    <a:cubicBezTo>
                      <a:pt x="1477" y="1274"/>
                      <a:pt x="1477" y="1274"/>
                      <a:pt x="1477" y="1274"/>
                    </a:cubicBezTo>
                    <a:cubicBezTo>
                      <a:pt x="1482" y="1270"/>
                      <a:pt x="1482" y="1270"/>
                      <a:pt x="1482" y="1270"/>
                    </a:cubicBezTo>
                    <a:cubicBezTo>
                      <a:pt x="1485" y="1269"/>
                      <a:pt x="1485" y="1269"/>
                      <a:pt x="1485" y="1269"/>
                    </a:cubicBezTo>
                    <a:cubicBezTo>
                      <a:pt x="1487" y="1274"/>
                      <a:pt x="1487" y="1274"/>
                      <a:pt x="1487" y="1274"/>
                    </a:cubicBezTo>
                    <a:cubicBezTo>
                      <a:pt x="1485" y="1277"/>
                      <a:pt x="1485" y="1277"/>
                      <a:pt x="1485" y="1277"/>
                    </a:cubicBezTo>
                    <a:cubicBezTo>
                      <a:pt x="1481" y="1278"/>
                      <a:pt x="1481" y="1278"/>
                      <a:pt x="1481" y="1278"/>
                    </a:cubicBezTo>
                    <a:cubicBezTo>
                      <a:pt x="1481" y="1275"/>
                      <a:pt x="1481" y="1275"/>
                      <a:pt x="1481" y="1275"/>
                    </a:cubicBezTo>
                    <a:cubicBezTo>
                      <a:pt x="1476" y="1279"/>
                      <a:pt x="1476" y="1279"/>
                      <a:pt x="1476" y="1279"/>
                    </a:cubicBezTo>
                    <a:cubicBezTo>
                      <a:pt x="1474" y="1277"/>
                      <a:pt x="1474" y="1277"/>
                      <a:pt x="1474" y="1277"/>
                    </a:cubicBezTo>
                    <a:cubicBezTo>
                      <a:pt x="1466" y="1288"/>
                      <a:pt x="1466" y="1288"/>
                      <a:pt x="1466" y="1288"/>
                    </a:cubicBezTo>
                    <a:cubicBezTo>
                      <a:pt x="1469" y="1294"/>
                      <a:pt x="1469" y="1294"/>
                      <a:pt x="1469" y="1294"/>
                    </a:cubicBezTo>
                    <a:cubicBezTo>
                      <a:pt x="1467" y="1296"/>
                      <a:pt x="1467" y="1296"/>
                      <a:pt x="1467" y="1296"/>
                    </a:cubicBezTo>
                    <a:cubicBezTo>
                      <a:pt x="1462" y="1294"/>
                      <a:pt x="1462" y="1294"/>
                      <a:pt x="1462" y="1294"/>
                    </a:cubicBezTo>
                    <a:cubicBezTo>
                      <a:pt x="1458" y="1296"/>
                      <a:pt x="1458" y="1296"/>
                      <a:pt x="1458" y="1296"/>
                    </a:cubicBezTo>
                    <a:cubicBezTo>
                      <a:pt x="1465" y="1297"/>
                      <a:pt x="1465" y="1297"/>
                      <a:pt x="1465" y="1297"/>
                    </a:cubicBezTo>
                    <a:cubicBezTo>
                      <a:pt x="1463" y="1298"/>
                      <a:pt x="1463" y="1298"/>
                      <a:pt x="1463" y="1298"/>
                    </a:cubicBezTo>
                    <a:cubicBezTo>
                      <a:pt x="1462" y="1298"/>
                      <a:pt x="1462" y="1298"/>
                      <a:pt x="1462" y="1298"/>
                    </a:cubicBezTo>
                    <a:cubicBezTo>
                      <a:pt x="1459" y="1298"/>
                      <a:pt x="1459" y="1298"/>
                      <a:pt x="1459" y="1298"/>
                    </a:cubicBezTo>
                    <a:cubicBezTo>
                      <a:pt x="1451" y="1302"/>
                      <a:pt x="1451" y="1302"/>
                      <a:pt x="1451" y="1302"/>
                    </a:cubicBezTo>
                    <a:cubicBezTo>
                      <a:pt x="1453" y="1303"/>
                      <a:pt x="1453" y="1303"/>
                      <a:pt x="1453" y="1303"/>
                    </a:cubicBezTo>
                    <a:cubicBezTo>
                      <a:pt x="1450" y="1305"/>
                      <a:pt x="1450" y="1305"/>
                      <a:pt x="1450" y="1305"/>
                    </a:cubicBezTo>
                    <a:cubicBezTo>
                      <a:pt x="1446" y="1306"/>
                      <a:pt x="1446" y="1306"/>
                      <a:pt x="1446" y="1306"/>
                    </a:cubicBezTo>
                    <a:cubicBezTo>
                      <a:pt x="1450" y="1308"/>
                      <a:pt x="1450" y="1308"/>
                      <a:pt x="1450" y="1308"/>
                    </a:cubicBezTo>
                    <a:cubicBezTo>
                      <a:pt x="1445" y="1306"/>
                      <a:pt x="1447" y="1313"/>
                      <a:pt x="1443" y="1310"/>
                    </a:cubicBezTo>
                    <a:cubicBezTo>
                      <a:pt x="1443" y="1311"/>
                      <a:pt x="1443" y="1311"/>
                      <a:pt x="1443" y="1311"/>
                    </a:cubicBezTo>
                    <a:cubicBezTo>
                      <a:pt x="1439" y="1311"/>
                      <a:pt x="1439" y="1311"/>
                      <a:pt x="1439" y="1311"/>
                    </a:cubicBezTo>
                    <a:cubicBezTo>
                      <a:pt x="1439" y="1310"/>
                      <a:pt x="1437" y="1319"/>
                      <a:pt x="1432" y="1319"/>
                    </a:cubicBezTo>
                    <a:cubicBezTo>
                      <a:pt x="1438" y="1322"/>
                      <a:pt x="1438" y="1322"/>
                      <a:pt x="1438" y="1322"/>
                    </a:cubicBezTo>
                    <a:cubicBezTo>
                      <a:pt x="1432" y="1330"/>
                      <a:pt x="1432" y="1330"/>
                      <a:pt x="1432" y="1330"/>
                    </a:cubicBezTo>
                    <a:cubicBezTo>
                      <a:pt x="1429" y="1329"/>
                      <a:pt x="1429" y="1329"/>
                      <a:pt x="1429" y="1329"/>
                    </a:cubicBezTo>
                    <a:cubicBezTo>
                      <a:pt x="1427" y="1334"/>
                      <a:pt x="1427" y="1334"/>
                      <a:pt x="1427" y="1334"/>
                    </a:cubicBezTo>
                    <a:cubicBezTo>
                      <a:pt x="1423" y="1335"/>
                      <a:pt x="1423" y="1335"/>
                      <a:pt x="1423" y="1335"/>
                    </a:cubicBezTo>
                    <a:cubicBezTo>
                      <a:pt x="1422" y="1334"/>
                      <a:pt x="1422" y="1334"/>
                      <a:pt x="1422" y="1334"/>
                    </a:cubicBezTo>
                    <a:cubicBezTo>
                      <a:pt x="1422" y="1339"/>
                      <a:pt x="1422" y="1339"/>
                      <a:pt x="1422" y="1339"/>
                    </a:cubicBezTo>
                    <a:cubicBezTo>
                      <a:pt x="1409" y="1347"/>
                      <a:pt x="1403" y="1355"/>
                      <a:pt x="1392" y="1362"/>
                    </a:cubicBezTo>
                    <a:cubicBezTo>
                      <a:pt x="1391" y="1367"/>
                      <a:pt x="1391" y="1367"/>
                      <a:pt x="1391" y="1367"/>
                    </a:cubicBezTo>
                    <a:cubicBezTo>
                      <a:pt x="1383" y="1370"/>
                      <a:pt x="1383" y="1370"/>
                      <a:pt x="1383" y="1370"/>
                    </a:cubicBezTo>
                    <a:cubicBezTo>
                      <a:pt x="1379" y="1377"/>
                      <a:pt x="1379" y="1377"/>
                      <a:pt x="1379" y="1377"/>
                    </a:cubicBezTo>
                    <a:cubicBezTo>
                      <a:pt x="1375" y="1379"/>
                      <a:pt x="1375" y="1379"/>
                      <a:pt x="1375" y="1379"/>
                    </a:cubicBezTo>
                    <a:cubicBezTo>
                      <a:pt x="1375" y="1382"/>
                      <a:pt x="1375" y="1382"/>
                      <a:pt x="1375" y="1382"/>
                    </a:cubicBezTo>
                    <a:cubicBezTo>
                      <a:pt x="1370" y="1383"/>
                      <a:pt x="1370" y="1383"/>
                      <a:pt x="1370" y="1383"/>
                    </a:cubicBezTo>
                    <a:cubicBezTo>
                      <a:pt x="1369" y="1378"/>
                      <a:pt x="1369" y="1378"/>
                      <a:pt x="1369" y="1378"/>
                    </a:cubicBezTo>
                    <a:cubicBezTo>
                      <a:pt x="1367" y="1380"/>
                      <a:pt x="1367" y="1380"/>
                      <a:pt x="1367" y="1380"/>
                    </a:cubicBezTo>
                    <a:cubicBezTo>
                      <a:pt x="1367" y="1384"/>
                      <a:pt x="1367" y="1384"/>
                      <a:pt x="1367" y="1384"/>
                    </a:cubicBezTo>
                    <a:cubicBezTo>
                      <a:pt x="1359" y="1393"/>
                      <a:pt x="1359" y="1393"/>
                      <a:pt x="1359" y="1393"/>
                    </a:cubicBezTo>
                    <a:cubicBezTo>
                      <a:pt x="1354" y="1394"/>
                      <a:pt x="1354" y="1394"/>
                      <a:pt x="1354" y="1394"/>
                    </a:cubicBezTo>
                    <a:cubicBezTo>
                      <a:pt x="1352" y="1396"/>
                      <a:pt x="1355" y="1401"/>
                      <a:pt x="1351" y="1403"/>
                    </a:cubicBezTo>
                    <a:cubicBezTo>
                      <a:pt x="1354" y="1407"/>
                      <a:pt x="1354" y="1407"/>
                      <a:pt x="1354" y="1407"/>
                    </a:cubicBezTo>
                    <a:cubicBezTo>
                      <a:pt x="1353" y="1408"/>
                      <a:pt x="1353" y="1408"/>
                      <a:pt x="1353" y="1408"/>
                    </a:cubicBezTo>
                    <a:cubicBezTo>
                      <a:pt x="1351" y="1408"/>
                      <a:pt x="1351" y="1408"/>
                      <a:pt x="1351" y="1408"/>
                    </a:cubicBezTo>
                    <a:cubicBezTo>
                      <a:pt x="1345" y="1408"/>
                      <a:pt x="1345" y="1408"/>
                      <a:pt x="1345" y="1408"/>
                    </a:cubicBezTo>
                    <a:cubicBezTo>
                      <a:pt x="1342" y="1411"/>
                      <a:pt x="1342" y="1411"/>
                      <a:pt x="1342" y="1411"/>
                    </a:cubicBezTo>
                    <a:cubicBezTo>
                      <a:pt x="1345" y="1419"/>
                      <a:pt x="1345" y="1419"/>
                      <a:pt x="1345" y="1419"/>
                    </a:cubicBezTo>
                    <a:cubicBezTo>
                      <a:pt x="1341" y="1426"/>
                      <a:pt x="1341" y="1426"/>
                      <a:pt x="1341" y="1426"/>
                    </a:cubicBezTo>
                    <a:cubicBezTo>
                      <a:pt x="1344" y="1422"/>
                      <a:pt x="1344" y="1422"/>
                      <a:pt x="1344" y="1422"/>
                    </a:cubicBezTo>
                    <a:cubicBezTo>
                      <a:pt x="1345" y="1424"/>
                      <a:pt x="1345" y="1424"/>
                      <a:pt x="1345" y="1424"/>
                    </a:cubicBezTo>
                    <a:cubicBezTo>
                      <a:pt x="1341" y="1422"/>
                      <a:pt x="1348" y="1428"/>
                      <a:pt x="1344" y="1428"/>
                    </a:cubicBezTo>
                    <a:cubicBezTo>
                      <a:pt x="1345" y="1429"/>
                      <a:pt x="1345" y="1429"/>
                      <a:pt x="1345" y="1429"/>
                    </a:cubicBezTo>
                    <a:cubicBezTo>
                      <a:pt x="1342" y="1432"/>
                      <a:pt x="1342" y="1432"/>
                      <a:pt x="1342" y="1432"/>
                    </a:cubicBezTo>
                    <a:cubicBezTo>
                      <a:pt x="1348" y="1433"/>
                      <a:pt x="1348" y="1433"/>
                      <a:pt x="1348" y="1433"/>
                    </a:cubicBezTo>
                    <a:cubicBezTo>
                      <a:pt x="1349" y="1435"/>
                      <a:pt x="1349" y="1435"/>
                      <a:pt x="1349" y="1435"/>
                    </a:cubicBezTo>
                    <a:cubicBezTo>
                      <a:pt x="1342" y="1434"/>
                      <a:pt x="1348" y="1436"/>
                      <a:pt x="1346" y="1436"/>
                    </a:cubicBezTo>
                    <a:cubicBezTo>
                      <a:pt x="1344" y="1435"/>
                      <a:pt x="1344" y="1435"/>
                      <a:pt x="1344" y="1435"/>
                    </a:cubicBezTo>
                    <a:cubicBezTo>
                      <a:pt x="1341" y="1438"/>
                      <a:pt x="1341" y="1438"/>
                      <a:pt x="1341" y="1438"/>
                    </a:cubicBezTo>
                    <a:cubicBezTo>
                      <a:pt x="1337" y="1438"/>
                      <a:pt x="1337" y="1438"/>
                      <a:pt x="1337" y="1438"/>
                    </a:cubicBezTo>
                    <a:cubicBezTo>
                      <a:pt x="1336" y="1442"/>
                      <a:pt x="1336" y="1442"/>
                      <a:pt x="1336" y="1442"/>
                    </a:cubicBezTo>
                    <a:cubicBezTo>
                      <a:pt x="1340" y="1440"/>
                      <a:pt x="1340" y="1440"/>
                      <a:pt x="1340" y="1440"/>
                    </a:cubicBezTo>
                    <a:cubicBezTo>
                      <a:pt x="1340" y="1444"/>
                      <a:pt x="1340" y="1444"/>
                      <a:pt x="1340" y="1444"/>
                    </a:cubicBezTo>
                    <a:cubicBezTo>
                      <a:pt x="1345" y="1445"/>
                      <a:pt x="1349" y="1438"/>
                      <a:pt x="1353" y="1436"/>
                    </a:cubicBezTo>
                    <a:cubicBezTo>
                      <a:pt x="1353" y="1441"/>
                      <a:pt x="1353" y="1441"/>
                      <a:pt x="1353" y="1441"/>
                    </a:cubicBezTo>
                    <a:cubicBezTo>
                      <a:pt x="1348" y="1444"/>
                      <a:pt x="1348" y="1444"/>
                      <a:pt x="1348" y="1444"/>
                    </a:cubicBezTo>
                    <a:cubicBezTo>
                      <a:pt x="1354" y="1444"/>
                      <a:pt x="1354" y="1444"/>
                      <a:pt x="1354" y="1444"/>
                    </a:cubicBezTo>
                    <a:cubicBezTo>
                      <a:pt x="1355" y="1446"/>
                      <a:pt x="1349" y="1449"/>
                      <a:pt x="1349" y="1449"/>
                    </a:cubicBezTo>
                    <a:cubicBezTo>
                      <a:pt x="1357" y="1447"/>
                      <a:pt x="1351" y="1449"/>
                      <a:pt x="1353" y="1450"/>
                    </a:cubicBezTo>
                    <a:cubicBezTo>
                      <a:pt x="1355" y="1447"/>
                      <a:pt x="1355" y="1447"/>
                      <a:pt x="1355" y="1447"/>
                    </a:cubicBezTo>
                    <a:cubicBezTo>
                      <a:pt x="1359" y="1447"/>
                      <a:pt x="1359" y="1447"/>
                      <a:pt x="1359" y="1447"/>
                    </a:cubicBezTo>
                    <a:cubicBezTo>
                      <a:pt x="1358" y="1451"/>
                      <a:pt x="1358" y="1451"/>
                      <a:pt x="1358" y="1451"/>
                    </a:cubicBezTo>
                    <a:cubicBezTo>
                      <a:pt x="1350" y="1455"/>
                      <a:pt x="1350" y="1455"/>
                      <a:pt x="1350" y="1455"/>
                    </a:cubicBezTo>
                    <a:cubicBezTo>
                      <a:pt x="1346" y="1454"/>
                      <a:pt x="1346" y="1454"/>
                      <a:pt x="1346" y="1454"/>
                    </a:cubicBezTo>
                    <a:cubicBezTo>
                      <a:pt x="1345" y="1459"/>
                      <a:pt x="1345" y="1459"/>
                      <a:pt x="1345" y="1459"/>
                    </a:cubicBezTo>
                    <a:cubicBezTo>
                      <a:pt x="1344" y="1459"/>
                      <a:pt x="1344" y="1459"/>
                      <a:pt x="1344" y="1459"/>
                    </a:cubicBezTo>
                    <a:cubicBezTo>
                      <a:pt x="1344" y="1462"/>
                      <a:pt x="1344" y="1462"/>
                      <a:pt x="1344" y="1462"/>
                    </a:cubicBezTo>
                    <a:cubicBezTo>
                      <a:pt x="1337" y="1465"/>
                      <a:pt x="1337" y="1465"/>
                      <a:pt x="1337" y="1465"/>
                    </a:cubicBezTo>
                    <a:cubicBezTo>
                      <a:pt x="1344" y="1465"/>
                      <a:pt x="1344" y="1465"/>
                      <a:pt x="1344" y="1465"/>
                    </a:cubicBezTo>
                    <a:cubicBezTo>
                      <a:pt x="1343" y="1470"/>
                      <a:pt x="1343" y="1470"/>
                      <a:pt x="1343" y="1470"/>
                    </a:cubicBezTo>
                    <a:cubicBezTo>
                      <a:pt x="1345" y="1470"/>
                      <a:pt x="1345" y="1470"/>
                      <a:pt x="1345" y="1470"/>
                    </a:cubicBezTo>
                    <a:cubicBezTo>
                      <a:pt x="1347" y="1466"/>
                      <a:pt x="1348" y="1464"/>
                      <a:pt x="1351" y="1461"/>
                    </a:cubicBezTo>
                    <a:cubicBezTo>
                      <a:pt x="1357" y="1457"/>
                      <a:pt x="1357" y="1457"/>
                      <a:pt x="1357" y="1457"/>
                    </a:cubicBezTo>
                    <a:cubicBezTo>
                      <a:pt x="1359" y="1460"/>
                      <a:pt x="1359" y="1460"/>
                      <a:pt x="1359" y="1460"/>
                    </a:cubicBezTo>
                    <a:cubicBezTo>
                      <a:pt x="1360" y="1455"/>
                      <a:pt x="1360" y="1455"/>
                      <a:pt x="1360" y="1455"/>
                    </a:cubicBezTo>
                    <a:cubicBezTo>
                      <a:pt x="1363" y="1453"/>
                      <a:pt x="1363" y="1453"/>
                      <a:pt x="1363" y="1453"/>
                    </a:cubicBezTo>
                    <a:cubicBezTo>
                      <a:pt x="1368" y="1456"/>
                      <a:pt x="1368" y="1456"/>
                      <a:pt x="1368" y="1456"/>
                    </a:cubicBezTo>
                    <a:cubicBezTo>
                      <a:pt x="1371" y="1453"/>
                      <a:pt x="1371" y="1453"/>
                      <a:pt x="1371" y="1453"/>
                    </a:cubicBezTo>
                    <a:cubicBezTo>
                      <a:pt x="1374" y="1454"/>
                      <a:pt x="1374" y="1454"/>
                      <a:pt x="1374" y="1454"/>
                    </a:cubicBezTo>
                    <a:cubicBezTo>
                      <a:pt x="1369" y="1456"/>
                      <a:pt x="1373" y="1456"/>
                      <a:pt x="1373" y="1456"/>
                    </a:cubicBezTo>
                    <a:cubicBezTo>
                      <a:pt x="1378" y="1457"/>
                      <a:pt x="1378" y="1457"/>
                      <a:pt x="1378" y="1457"/>
                    </a:cubicBezTo>
                    <a:cubicBezTo>
                      <a:pt x="1378" y="1453"/>
                      <a:pt x="1378" y="1453"/>
                      <a:pt x="1378" y="1453"/>
                    </a:cubicBezTo>
                    <a:cubicBezTo>
                      <a:pt x="1382" y="1445"/>
                      <a:pt x="1382" y="1445"/>
                      <a:pt x="1382" y="1445"/>
                    </a:cubicBezTo>
                    <a:cubicBezTo>
                      <a:pt x="1382" y="1442"/>
                      <a:pt x="1382" y="1442"/>
                      <a:pt x="1382" y="1442"/>
                    </a:cubicBezTo>
                    <a:cubicBezTo>
                      <a:pt x="1386" y="1443"/>
                      <a:pt x="1386" y="1443"/>
                      <a:pt x="1386" y="1443"/>
                    </a:cubicBezTo>
                    <a:cubicBezTo>
                      <a:pt x="1393" y="1438"/>
                      <a:pt x="1393" y="1438"/>
                      <a:pt x="1393" y="1438"/>
                    </a:cubicBezTo>
                    <a:cubicBezTo>
                      <a:pt x="1392" y="1436"/>
                      <a:pt x="1392" y="1436"/>
                      <a:pt x="1392" y="1436"/>
                    </a:cubicBezTo>
                    <a:cubicBezTo>
                      <a:pt x="1398" y="1433"/>
                      <a:pt x="1398" y="1433"/>
                      <a:pt x="1398" y="1433"/>
                    </a:cubicBezTo>
                    <a:cubicBezTo>
                      <a:pt x="1400" y="1430"/>
                      <a:pt x="1400" y="1430"/>
                      <a:pt x="1400" y="1430"/>
                    </a:cubicBezTo>
                    <a:cubicBezTo>
                      <a:pt x="1406" y="1430"/>
                      <a:pt x="1406" y="1430"/>
                      <a:pt x="1406" y="1430"/>
                    </a:cubicBezTo>
                    <a:cubicBezTo>
                      <a:pt x="1410" y="1417"/>
                      <a:pt x="1426" y="1419"/>
                      <a:pt x="1428" y="1407"/>
                    </a:cubicBezTo>
                    <a:cubicBezTo>
                      <a:pt x="1432" y="1405"/>
                      <a:pt x="1432" y="1405"/>
                      <a:pt x="1432" y="1405"/>
                    </a:cubicBezTo>
                    <a:cubicBezTo>
                      <a:pt x="1434" y="1403"/>
                      <a:pt x="1434" y="1403"/>
                      <a:pt x="1434" y="1403"/>
                    </a:cubicBezTo>
                    <a:cubicBezTo>
                      <a:pt x="1436" y="1404"/>
                      <a:pt x="1436" y="1404"/>
                      <a:pt x="1436" y="1404"/>
                    </a:cubicBezTo>
                    <a:cubicBezTo>
                      <a:pt x="1436" y="1405"/>
                      <a:pt x="1436" y="1405"/>
                      <a:pt x="1436" y="1405"/>
                    </a:cubicBezTo>
                    <a:cubicBezTo>
                      <a:pt x="1424" y="1414"/>
                      <a:pt x="1424" y="1414"/>
                      <a:pt x="1424" y="1414"/>
                    </a:cubicBezTo>
                    <a:cubicBezTo>
                      <a:pt x="1418" y="1426"/>
                      <a:pt x="1418" y="1426"/>
                      <a:pt x="1418" y="1426"/>
                    </a:cubicBezTo>
                    <a:cubicBezTo>
                      <a:pt x="1419" y="1427"/>
                      <a:pt x="1419" y="1427"/>
                      <a:pt x="1419" y="1427"/>
                    </a:cubicBezTo>
                    <a:cubicBezTo>
                      <a:pt x="1418" y="1428"/>
                      <a:pt x="1418" y="1428"/>
                      <a:pt x="1418" y="1428"/>
                    </a:cubicBezTo>
                    <a:cubicBezTo>
                      <a:pt x="1421" y="1431"/>
                      <a:pt x="1421" y="1431"/>
                      <a:pt x="1421" y="1431"/>
                    </a:cubicBezTo>
                    <a:cubicBezTo>
                      <a:pt x="1424" y="1426"/>
                      <a:pt x="1424" y="1426"/>
                      <a:pt x="1424" y="1426"/>
                    </a:cubicBezTo>
                    <a:cubicBezTo>
                      <a:pt x="1430" y="1426"/>
                      <a:pt x="1430" y="1426"/>
                      <a:pt x="1430" y="1426"/>
                    </a:cubicBezTo>
                    <a:cubicBezTo>
                      <a:pt x="1427" y="1428"/>
                      <a:pt x="1427" y="1428"/>
                      <a:pt x="1427" y="1428"/>
                    </a:cubicBezTo>
                    <a:cubicBezTo>
                      <a:pt x="1423" y="1430"/>
                      <a:pt x="1423" y="1430"/>
                      <a:pt x="1423" y="1430"/>
                    </a:cubicBezTo>
                    <a:cubicBezTo>
                      <a:pt x="1420" y="1436"/>
                      <a:pt x="1420" y="1436"/>
                      <a:pt x="1420" y="1436"/>
                    </a:cubicBezTo>
                    <a:cubicBezTo>
                      <a:pt x="1412" y="1440"/>
                      <a:pt x="1412" y="1440"/>
                      <a:pt x="1412" y="1440"/>
                    </a:cubicBezTo>
                    <a:cubicBezTo>
                      <a:pt x="1410" y="1441"/>
                      <a:pt x="1410" y="1444"/>
                      <a:pt x="1408" y="1447"/>
                    </a:cubicBezTo>
                    <a:cubicBezTo>
                      <a:pt x="1408" y="1447"/>
                      <a:pt x="1409" y="1449"/>
                      <a:pt x="1409" y="1448"/>
                    </a:cubicBezTo>
                    <a:cubicBezTo>
                      <a:pt x="1411" y="1451"/>
                      <a:pt x="1411" y="1451"/>
                      <a:pt x="1411" y="1451"/>
                    </a:cubicBezTo>
                    <a:cubicBezTo>
                      <a:pt x="1407" y="1457"/>
                      <a:pt x="1407" y="1457"/>
                      <a:pt x="1407" y="1457"/>
                    </a:cubicBezTo>
                    <a:cubicBezTo>
                      <a:pt x="1412" y="1456"/>
                      <a:pt x="1416" y="1456"/>
                      <a:pt x="1421" y="1455"/>
                    </a:cubicBezTo>
                    <a:cubicBezTo>
                      <a:pt x="1413" y="1455"/>
                      <a:pt x="1413" y="1455"/>
                      <a:pt x="1413" y="1455"/>
                    </a:cubicBezTo>
                    <a:cubicBezTo>
                      <a:pt x="1415" y="1454"/>
                      <a:pt x="1415" y="1454"/>
                      <a:pt x="1415" y="1454"/>
                    </a:cubicBezTo>
                    <a:cubicBezTo>
                      <a:pt x="1419" y="1453"/>
                      <a:pt x="1420" y="1450"/>
                      <a:pt x="1425" y="1451"/>
                    </a:cubicBezTo>
                    <a:cubicBezTo>
                      <a:pt x="1426" y="1453"/>
                      <a:pt x="1426" y="1453"/>
                      <a:pt x="1426" y="1453"/>
                    </a:cubicBezTo>
                    <a:cubicBezTo>
                      <a:pt x="1424" y="1455"/>
                      <a:pt x="1424" y="1455"/>
                      <a:pt x="1424" y="1455"/>
                    </a:cubicBezTo>
                    <a:cubicBezTo>
                      <a:pt x="1426" y="1458"/>
                      <a:pt x="1426" y="1458"/>
                      <a:pt x="1426" y="1458"/>
                    </a:cubicBezTo>
                    <a:cubicBezTo>
                      <a:pt x="1426" y="1459"/>
                      <a:pt x="1426" y="1459"/>
                      <a:pt x="1426" y="1459"/>
                    </a:cubicBezTo>
                    <a:cubicBezTo>
                      <a:pt x="1425" y="1462"/>
                      <a:pt x="1425" y="1462"/>
                      <a:pt x="1425" y="1462"/>
                    </a:cubicBezTo>
                    <a:cubicBezTo>
                      <a:pt x="1416" y="1469"/>
                      <a:pt x="1416" y="1469"/>
                      <a:pt x="1416" y="1469"/>
                    </a:cubicBezTo>
                    <a:cubicBezTo>
                      <a:pt x="1416" y="1473"/>
                      <a:pt x="1416" y="1473"/>
                      <a:pt x="1416" y="1473"/>
                    </a:cubicBezTo>
                    <a:cubicBezTo>
                      <a:pt x="1412" y="1476"/>
                      <a:pt x="1412" y="1476"/>
                      <a:pt x="1412" y="1476"/>
                    </a:cubicBezTo>
                    <a:cubicBezTo>
                      <a:pt x="1420" y="1471"/>
                      <a:pt x="1412" y="1476"/>
                      <a:pt x="1417" y="1475"/>
                    </a:cubicBezTo>
                    <a:cubicBezTo>
                      <a:pt x="1419" y="1476"/>
                      <a:pt x="1419" y="1476"/>
                      <a:pt x="1419" y="1476"/>
                    </a:cubicBezTo>
                    <a:cubicBezTo>
                      <a:pt x="1418" y="1474"/>
                      <a:pt x="1418" y="1474"/>
                      <a:pt x="1418" y="1474"/>
                    </a:cubicBezTo>
                    <a:cubicBezTo>
                      <a:pt x="1419" y="1473"/>
                      <a:pt x="1419" y="1473"/>
                      <a:pt x="1419" y="1473"/>
                    </a:cubicBezTo>
                    <a:cubicBezTo>
                      <a:pt x="1423" y="1479"/>
                      <a:pt x="1420" y="1473"/>
                      <a:pt x="1422" y="1474"/>
                    </a:cubicBezTo>
                    <a:cubicBezTo>
                      <a:pt x="1425" y="1469"/>
                      <a:pt x="1430" y="1465"/>
                      <a:pt x="1435" y="1461"/>
                    </a:cubicBezTo>
                    <a:cubicBezTo>
                      <a:pt x="1438" y="1461"/>
                      <a:pt x="1438" y="1461"/>
                      <a:pt x="1438" y="1461"/>
                    </a:cubicBezTo>
                    <a:cubicBezTo>
                      <a:pt x="1437" y="1466"/>
                      <a:pt x="1437" y="1466"/>
                      <a:pt x="1437" y="1466"/>
                    </a:cubicBezTo>
                    <a:cubicBezTo>
                      <a:pt x="1434" y="1468"/>
                      <a:pt x="1434" y="1468"/>
                      <a:pt x="1434" y="1468"/>
                    </a:cubicBezTo>
                    <a:cubicBezTo>
                      <a:pt x="1442" y="1468"/>
                      <a:pt x="1446" y="1462"/>
                      <a:pt x="1452" y="1459"/>
                    </a:cubicBezTo>
                    <a:cubicBezTo>
                      <a:pt x="1453" y="1460"/>
                      <a:pt x="1453" y="1460"/>
                      <a:pt x="1453" y="1460"/>
                    </a:cubicBezTo>
                    <a:cubicBezTo>
                      <a:pt x="1450" y="1471"/>
                      <a:pt x="1440" y="1472"/>
                      <a:pt x="1435" y="1483"/>
                    </a:cubicBezTo>
                    <a:cubicBezTo>
                      <a:pt x="1437" y="1483"/>
                      <a:pt x="1437" y="1483"/>
                      <a:pt x="1437" y="1483"/>
                    </a:cubicBezTo>
                    <a:cubicBezTo>
                      <a:pt x="1440" y="1481"/>
                      <a:pt x="1440" y="1481"/>
                      <a:pt x="1440" y="1481"/>
                    </a:cubicBezTo>
                    <a:cubicBezTo>
                      <a:pt x="1442" y="1483"/>
                      <a:pt x="1442" y="1483"/>
                      <a:pt x="1442" y="1483"/>
                    </a:cubicBezTo>
                    <a:cubicBezTo>
                      <a:pt x="1447" y="1480"/>
                      <a:pt x="1447" y="1480"/>
                      <a:pt x="1447" y="1480"/>
                    </a:cubicBezTo>
                    <a:cubicBezTo>
                      <a:pt x="1449" y="1481"/>
                      <a:pt x="1449" y="1481"/>
                      <a:pt x="1449" y="1481"/>
                    </a:cubicBezTo>
                    <a:cubicBezTo>
                      <a:pt x="1453" y="1477"/>
                      <a:pt x="1453" y="1477"/>
                      <a:pt x="1453" y="1477"/>
                    </a:cubicBezTo>
                    <a:cubicBezTo>
                      <a:pt x="1457" y="1477"/>
                      <a:pt x="1457" y="1477"/>
                      <a:pt x="1457" y="1477"/>
                    </a:cubicBezTo>
                    <a:cubicBezTo>
                      <a:pt x="1462" y="1479"/>
                      <a:pt x="1462" y="1479"/>
                      <a:pt x="1462" y="1479"/>
                    </a:cubicBezTo>
                    <a:cubicBezTo>
                      <a:pt x="1461" y="1483"/>
                      <a:pt x="1461" y="1483"/>
                      <a:pt x="1461" y="1483"/>
                    </a:cubicBezTo>
                    <a:cubicBezTo>
                      <a:pt x="1449" y="1491"/>
                      <a:pt x="1449" y="1491"/>
                      <a:pt x="1449" y="1491"/>
                    </a:cubicBezTo>
                    <a:cubicBezTo>
                      <a:pt x="1451" y="1493"/>
                      <a:pt x="1451" y="1495"/>
                      <a:pt x="1450" y="1497"/>
                    </a:cubicBezTo>
                    <a:cubicBezTo>
                      <a:pt x="1449" y="1497"/>
                      <a:pt x="1449" y="1497"/>
                      <a:pt x="1449" y="1497"/>
                    </a:cubicBezTo>
                    <a:cubicBezTo>
                      <a:pt x="1449" y="1497"/>
                      <a:pt x="1449" y="1497"/>
                      <a:pt x="1449" y="1497"/>
                    </a:cubicBezTo>
                    <a:cubicBezTo>
                      <a:pt x="1447" y="1501"/>
                      <a:pt x="1440" y="1505"/>
                      <a:pt x="1442" y="1509"/>
                    </a:cubicBezTo>
                    <a:cubicBezTo>
                      <a:pt x="1444" y="1508"/>
                      <a:pt x="1444" y="1508"/>
                      <a:pt x="1444" y="1508"/>
                    </a:cubicBezTo>
                    <a:cubicBezTo>
                      <a:pt x="1445" y="1504"/>
                      <a:pt x="1445" y="1504"/>
                      <a:pt x="1445" y="1504"/>
                    </a:cubicBezTo>
                    <a:cubicBezTo>
                      <a:pt x="1453" y="1500"/>
                      <a:pt x="1453" y="1500"/>
                      <a:pt x="1453" y="1500"/>
                    </a:cubicBezTo>
                    <a:cubicBezTo>
                      <a:pt x="1449" y="1499"/>
                      <a:pt x="1449" y="1498"/>
                      <a:pt x="1450" y="1497"/>
                    </a:cubicBezTo>
                    <a:cubicBezTo>
                      <a:pt x="1454" y="1497"/>
                      <a:pt x="1454" y="1497"/>
                      <a:pt x="1454" y="1497"/>
                    </a:cubicBezTo>
                    <a:cubicBezTo>
                      <a:pt x="1457" y="1495"/>
                      <a:pt x="1457" y="1495"/>
                      <a:pt x="1457" y="1495"/>
                    </a:cubicBezTo>
                    <a:cubicBezTo>
                      <a:pt x="1463" y="1499"/>
                      <a:pt x="1463" y="1499"/>
                      <a:pt x="1463" y="1499"/>
                    </a:cubicBezTo>
                    <a:cubicBezTo>
                      <a:pt x="1465" y="1497"/>
                      <a:pt x="1465" y="1497"/>
                      <a:pt x="1465" y="1497"/>
                    </a:cubicBezTo>
                    <a:cubicBezTo>
                      <a:pt x="1465" y="1494"/>
                      <a:pt x="1465" y="1494"/>
                      <a:pt x="1465" y="1494"/>
                    </a:cubicBezTo>
                    <a:cubicBezTo>
                      <a:pt x="1471" y="1489"/>
                      <a:pt x="1471" y="1489"/>
                      <a:pt x="1471" y="1489"/>
                    </a:cubicBezTo>
                    <a:cubicBezTo>
                      <a:pt x="1478" y="1487"/>
                      <a:pt x="1478" y="1487"/>
                      <a:pt x="1478" y="1487"/>
                    </a:cubicBezTo>
                    <a:cubicBezTo>
                      <a:pt x="1477" y="1483"/>
                      <a:pt x="1477" y="1483"/>
                      <a:pt x="1477" y="1483"/>
                    </a:cubicBezTo>
                    <a:cubicBezTo>
                      <a:pt x="1484" y="1478"/>
                      <a:pt x="1484" y="1478"/>
                      <a:pt x="1484" y="1478"/>
                    </a:cubicBezTo>
                    <a:cubicBezTo>
                      <a:pt x="1485" y="1481"/>
                      <a:pt x="1485" y="1481"/>
                      <a:pt x="1485" y="1481"/>
                    </a:cubicBezTo>
                    <a:cubicBezTo>
                      <a:pt x="1488" y="1479"/>
                      <a:pt x="1488" y="1479"/>
                      <a:pt x="1488" y="1479"/>
                    </a:cubicBezTo>
                    <a:cubicBezTo>
                      <a:pt x="1490" y="1475"/>
                      <a:pt x="1490" y="1475"/>
                      <a:pt x="1490" y="1475"/>
                    </a:cubicBezTo>
                    <a:cubicBezTo>
                      <a:pt x="1500" y="1470"/>
                      <a:pt x="1500" y="1470"/>
                      <a:pt x="1500" y="1470"/>
                    </a:cubicBezTo>
                    <a:cubicBezTo>
                      <a:pt x="1500" y="1471"/>
                      <a:pt x="1500" y="1471"/>
                      <a:pt x="1500" y="1471"/>
                    </a:cubicBezTo>
                    <a:cubicBezTo>
                      <a:pt x="1506" y="1471"/>
                      <a:pt x="1500" y="1475"/>
                      <a:pt x="1503" y="1474"/>
                    </a:cubicBezTo>
                    <a:cubicBezTo>
                      <a:pt x="1501" y="1477"/>
                      <a:pt x="1501" y="1477"/>
                      <a:pt x="1501" y="1477"/>
                    </a:cubicBezTo>
                    <a:cubicBezTo>
                      <a:pt x="1497" y="1477"/>
                      <a:pt x="1497" y="1477"/>
                      <a:pt x="1497" y="1477"/>
                    </a:cubicBezTo>
                    <a:cubicBezTo>
                      <a:pt x="1500" y="1476"/>
                      <a:pt x="1500" y="1476"/>
                      <a:pt x="1500" y="1476"/>
                    </a:cubicBezTo>
                    <a:cubicBezTo>
                      <a:pt x="1496" y="1476"/>
                      <a:pt x="1496" y="1476"/>
                      <a:pt x="1496" y="1476"/>
                    </a:cubicBezTo>
                    <a:cubicBezTo>
                      <a:pt x="1492" y="1480"/>
                      <a:pt x="1500" y="1481"/>
                      <a:pt x="1493" y="1483"/>
                    </a:cubicBezTo>
                    <a:cubicBezTo>
                      <a:pt x="1497" y="1485"/>
                      <a:pt x="1497" y="1485"/>
                      <a:pt x="1497" y="1485"/>
                    </a:cubicBezTo>
                    <a:cubicBezTo>
                      <a:pt x="1511" y="1473"/>
                      <a:pt x="1511" y="1473"/>
                      <a:pt x="1511" y="1473"/>
                    </a:cubicBezTo>
                    <a:cubicBezTo>
                      <a:pt x="1512" y="1476"/>
                      <a:pt x="1512" y="1476"/>
                      <a:pt x="1512" y="1476"/>
                    </a:cubicBezTo>
                    <a:cubicBezTo>
                      <a:pt x="1515" y="1474"/>
                      <a:pt x="1515" y="1474"/>
                      <a:pt x="1515" y="1474"/>
                    </a:cubicBezTo>
                    <a:cubicBezTo>
                      <a:pt x="1513" y="1473"/>
                      <a:pt x="1513" y="1473"/>
                      <a:pt x="1513" y="1473"/>
                    </a:cubicBezTo>
                    <a:cubicBezTo>
                      <a:pt x="1519" y="1471"/>
                      <a:pt x="1511" y="1470"/>
                      <a:pt x="1515" y="1468"/>
                    </a:cubicBezTo>
                    <a:cubicBezTo>
                      <a:pt x="1520" y="1467"/>
                      <a:pt x="1520" y="1467"/>
                      <a:pt x="1520" y="1467"/>
                    </a:cubicBezTo>
                    <a:cubicBezTo>
                      <a:pt x="1521" y="1468"/>
                      <a:pt x="1521" y="1468"/>
                      <a:pt x="1521" y="1468"/>
                    </a:cubicBezTo>
                    <a:cubicBezTo>
                      <a:pt x="1518" y="1472"/>
                      <a:pt x="1518" y="1472"/>
                      <a:pt x="1518" y="1472"/>
                    </a:cubicBezTo>
                    <a:cubicBezTo>
                      <a:pt x="1520" y="1474"/>
                      <a:pt x="1520" y="1474"/>
                      <a:pt x="1520" y="1474"/>
                    </a:cubicBezTo>
                    <a:cubicBezTo>
                      <a:pt x="1516" y="1477"/>
                      <a:pt x="1516" y="1477"/>
                      <a:pt x="1516" y="1477"/>
                    </a:cubicBezTo>
                    <a:cubicBezTo>
                      <a:pt x="1508" y="1487"/>
                      <a:pt x="1508" y="1487"/>
                      <a:pt x="1508" y="1487"/>
                    </a:cubicBezTo>
                    <a:cubicBezTo>
                      <a:pt x="1516" y="1481"/>
                      <a:pt x="1516" y="1481"/>
                      <a:pt x="1516" y="1481"/>
                    </a:cubicBezTo>
                    <a:cubicBezTo>
                      <a:pt x="1524" y="1477"/>
                      <a:pt x="1524" y="1477"/>
                      <a:pt x="1524" y="1477"/>
                    </a:cubicBezTo>
                    <a:cubicBezTo>
                      <a:pt x="1525" y="1478"/>
                      <a:pt x="1525" y="1478"/>
                      <a:pt x="1525" y="1478"/>
                    </a:cubicBezTo>
                    <a:cubicBezTo>
                      <a:pt x="1527" y="1482"/>
                      <a:pt x="1521" y="1482"/>
                      <a:pt x="1526" y="1485"/>
                    </a:cubicBezTo>
                    <a:cubicBezTo>
                      <a:pt x="1510" y="1501"/>
                      <a:pt x="1510" y="1501"/>
                      <a:pt x="1510" y="1501"/>
                    </a:cubicBezTo>
                    <a:cubicBezTo>
                      <a:pt x="1511" y="1503"/>
                      <a:pt x="1511" y="1503"/>
                      <a:pt x="1511" y="1503"/>
                    </a:cubicBezTo>
                    <a:cubicBezTo>
                      <a:pt x="1501" y="1514"/>
                      <a:pt x="1501" y="1514"/>
                      <a:pt x="1501" y="1514"/>
                    </a:cubicBezTo>
                    <a:cubicBezTo>
                      <a:pt x="1520" y="1514"/>
                      <a:pt x="1520" y="1514"/>
                      <a:pt x="1520" y="1514"/>
                    </a:cubicBezTo>
                    <a:cubicBezTo>
                      <a:pt x="1526" y="1508"/>
                      <a:pt x="1526" y="1508"/>
                      <a:pt x="1526" y="1508"/>
                    </a:cubicBezTo>
                    <a:cubicBezTo>
                      <a:pt x="1526" y="1505"/>
                      <a:pt x="1526" y="1505"/>
                      <a:pt x="1526" y="1505"/>
                    </a:cubicBezTo>
                    <a:cubicBezTo>
                      <a:pt x="1540" y="1495"/>
                      <a:pt x="1555" y="1476"/>
                      <a:pt x="1570" y="1469"/>
                    </a:cubicBezTo>
                    <a:cubicBezTo>
                      <a:pt x="1574" y="1465"/>
                      <a:pt x="1574" y="1465"/>
                      <a:pt x="1574" y="1465"/>
                    </a:cubicBezTo>
                    <a:cubicBezTo>
                      <a:pt x="1574" y="1469"/>
                      <a:pt x="1571" y="1474"/>
                      <a:pt x="1568" y="1478"/>
                    </a:cubicBezTo>
                    <a:cubicBezTo>
                      <a:pt x="1563" y="1478"/>
                      <a:pt x="1563" y="1478"/>
                      <a:pt x="1563" y="1478"/>
                    </a:cubicBezTo>
                    <a:cubicBezTo>
                      <a:pt x="1563" y="1481"/>
                      <a:pt x="1563" y="1481"/>
                      <a:pt x="1563" y="1481"/>
                    </a:cubicBezTo>
                    <a:cubicBezTo>
                      <a:pt x="1549" y="1491"/>
                      <a:pt x="1549" y="1491"/>
                      <a:pt x="1549" y="1491"/>
                    </a:cubicBezTo>
                    <a:cubicBezTo>
                      <a:pt x="1536" y="1503"/>
                      <a:pt x="1536" y="1503"/>
                      <a:pt x="1536" y="1503"/>
                    </a:cubicBezTo>
                    <a:cubicBezTo>
                      <a:pt x="1538" y="1502"/>
                      <a:pt x="1543" y="1502"/>
                      <a:pt x="1547" y="1500"/>
                    </a:cubicBezTo>
                    <a:cubicBezTo>
                      <a:pt x="1549" y="1501"/>
                      <a:pt x="1549" y="1501"/>
                      <a:pt x="1549" y="1501"/>
                    </a:cubicBezTo>
                    <a:cubicBezTo>
                      <a:pt x="1539" y="1502"/>
                      <a:pt x="1549" y="1504"/>
                      <a:pt x="1543" y="1505"/>
                    </a:cubicBezTo>
                    <a:cubicBezTo>
                      <a:pt x="1541" y="1511"/>
                      <a:pt x="1541" y="1511"/>
                      <a:pt x="1541" y="1511"/>
                    </a:cubicBezTo>
                    <a:cubicBezTo>
                      <a:pt x="1540" y="1512"/>
                      <a:pt x="1540" y="1512"/>
                      <a:pt x="1540" y="1512"/>
                    </a:cubicBezTo>
                    <a:cubicBezTo>
                      <a:pt x="1545" y="1510"/>
                      <a:pt x="1545" y="1510"/>
                      <a:pt x="1545" y="1510"/>
                    </a:cubicBezTo>
                    <a:cubicBezTo>
                      <a:pt x="1538" y="1515"/>
                      <a:pt x="1547" y="1511"/>
                      <a:pt x="1543" y="1514"/>
                    </a:cubicBezTo>
                    <a:cubicBezTo>
                      <a:pt x="1567" y="1514"/>
                      <a:pt x="1567" y="1514"/>
                      <a:pt x="1567" y="1514"/>
                    </a:cubicBezTo>
                    <a:cubicBezTo>
                      <a:pt x="1581" y="1500"/>
                      <a:pt x="1581" y="1500"/>
                      <a:pt x="1581" y="1500"/>
                    </a:cubicBezTo>
                    <a:cubicBezTo>
                      <a:pt x="1580" y="1500"/>
                      <a:pt x="1580" y="1500"/>
                      <a:pt x="1580" y="1500"/>
                    </a:cubicBezTo>
                    <a:cubicBezTo>
                      <a:pt x="1589" y="1492"/>
                      <a:pt x="1589" y="1492"/>
                      <a:pt x="1589" y="1492"/>
                    </a:cubicBezTo>
                    <a:cubicBezTo>
                      <a:pt x="1593" y="1489"/>
                      <a:pt x="1602" y="1497"/>
                      <a:pt x="1606" y="1489"/>
                    </a:cubicBezTo>
                    <a:cubicBezTo>
                      <a:pt x="1606" y="1491"/>
                      <a:pt x="1606" y="1491"/>
                      <a:pt x="1606" y="1491"/>
                    </a:cubicBezTo>
                    <a:cubicBezTo>
                      <a:pt x="1604" y="1495"/>
                      <a:pt x="1604" y="1495"/>
                      <a:pt x="1604" y="1495"/>
                    </a:cubicBezTo>
                    <a:cubicBezTo>
                      <a:pt x="1608" y="1495"/>
                      <a:pt x="1608" y="1495"/>
                      <a:pt x="1608" y="1495"/>
                    </a:cubicBezTo>
                    <a:cubicBezTo>
                      <a:pt x="1609" y="1497"/>
                      <a:pt x="1609" y="1497"/>
                      <a:pt x="1609" y="1497"/>
                    </a:cubicBezTo>
                    <a:cubicBezTo>
                      <a:pt x="1608" y="1499"/>
                      <a:pt x="1608" y="1499"/>
                      <a:pt x="1608" y="1499"/>
                    </a:cubicBezTo>
                    <a:cubicBezTo>
                      <a:pt x="1600" y="1494"/>
                      <a:pt x="1600" y="1494"/>
                      <a:pt x="1600" y="1494"/>
                    </a:cubicBezTo>
                    <a:cubicBezTo>
                      <a:pt x="1600" y="1495"/>
                      <a:pt x="1600" y="1495"/>
                      <a:pt x="1600" y="1496"/>
                    </a:cubicBezTo>
                    <a:cubicBezTo>
                      <a:pt x="1593" y="1501"/>
                      <a:pt x="1593" y="1501"/>
                      <a:pt x="1593" y="1501"/>
                    </a:cubicBezTo>
                    <a:cubicBezTo>
                      <a:pt x="1594" y="1504"/>
                      <a:pt x="1594" y="1504"/>
                      <a:pt x="1594" y="1504"/>
                    </a:cubicBezTo>
                    <a:cubicBezTo>
                      <a:pt x="1589" y="1509"/>
                      <a:pt x="1589" y="1509"/>
                      <a:pt x="1589" y="1509"/>
                    </a:cubicBezTo>
                    <a:cubicBezTo>
                      <a:pt x="1582" y="1512"/>
                      <a:pt x="1582" y="1512"/>
                      <a:pt x="1582" y="1512"/>
                    </a:cubicBezTo>
                    <a:cubicBezTo>
                      <a:pt x="1581" y="1514"/>
                      <a:pt x="1581" y="1514"/>
                      <a:pt x="1581" y="1514"/>
                    </a:cubicBezTo>
                    <a:cubicBezTo>
                      <a:pt x="1606" y="1514"/>
                      <a:pt x="1606" y="1514"/>
                      <a:pt x="1606" y="1514"/>
                    </a:cubicBezTo>
                    <a:cubicBezTo>
                      <a:pt x="1610" y="1510"/>
                      <a:pt x="1610" y="1510"/>
                      <a:pt x="1610" y="1510"/>
                    </a:cubicBezTo>
                    <a:cubicBezTo>
                      <a:pt x="1609" y="1509"/>
                      <a:pt x="1609" y="1509"/>
                      <a:pt x="1609" y="1509"/>
                    </a:cubicBezTo>
                    <a:cubicBezTo>
                      <a:pt x="1615" y="1505"/>
                      <a:pt x="1615" y="1505"/>
                      <a:pt x="1615" y="1505"/>
                    </a:cubicBezTo>
                    <a:cubicBezTo>
                      <a:pt x="1619" y="1497"/>
                      <a:pt x="1619" y="1497"/>
                      <a:pt x="1619" y="1497"/>
                    </a:cubicBezTo>
                    <a:cubicBezTo>
                      <a:pt x="1621" y="1494"/>
                      <a:pt x="1627" y="1494"/>
                      <a:pt x="1631" y="1491"/>
                    </a:cubicBezTo>
                    <a:cubicBezTo>
                      <a:pt x="1631" y="1493"/>
                      <a:pt x="1631" y="1493"/>
                      <a:pt x="1631" y="1493"/>
                    </a:cubicBezTo>
                    <a:cubicBezTo>
                      <a:pt x="1629" y="1495"/>
                      <a:pt x="1629" y="1495"/>
                      <a:pt x="1629" y="1495"/>
                    </a:cubicBezTo>
                    <a:cubicBezTo>
                      <a:pt x="1631" y="1497"/>
                      <a:pt x="1631" y="1497"/>
                      <a:pt x="1631" y="1497"/>
                    </a:cubicBezTo>
                    <a:cubicBezTo>
                      <a:pt x="1623" y="1505"/>
                      <a:pt x="1623" y="1505"/>
                      <a:pt x="1623" y="1505"/>
                    </a:cubicBezTo>
                    <a:cubicBezTo>
                      <a:pt x="1623" y="1509"/>
                      <a:pt x="1623" y="1509"/>
                      <a:pt x="1623" y="1509"/>
                    </a:cubicBezTo>
                    <a:cubicBezTo>
                      <a:pt x="1619" y="1510"/>
                      <a:pt x="1619" y="1510"/>
                      <a:pt x="1619" y="1510"/>
                    </a:cubicBezTo>
                    <a:cubicBezTo>
                      <a:pt x="1625" y="1514"/>
                      <a:pt x="1625" y="1514"/>
                      <a:pt x="1625" y="1514"/>
                    </a:cubicBezTo>
                    <a:cubicBezTo>
                      <a:pt x="1645" y="1514"/>
                      <a:pt x="1645" y="1514"/>
                      <a:pt x="1645" y="1514"/>
                    </a:cubicBezTo>
                    <a:cubicBezTo>
                      <a:pt x="1653" y="1511"/>
                      <a:pt x="1653" y="1511"/>
                      <a:pt x="1653" y="1511"/>
                    </a:cubicBezTo>
                    <a:cubicBezTo>
                      <a:pt x="1654" y="1508"/>
                      <a:pt x="1654" y="1508"/>
                      <a:pt x="1654" y="1508"/>
                    </a:cubicBezTo>
                    <a:cubicBezTo>
                      <a:pt x="1660" y="1500"/>
                      <a:pt x="1668" y="1494"/>
                      <a:pt x="1677" y="1488"/>
                    </a:cubicBezTo>
                    <a:cubicBezTo>
                      <a:pt x="1682" y="1492"/>
                      <a:pt x="1682" y="1492"/>
                      <a:pt x="1682" y="1492"/>
                    </a:cubicBezTo>
                    <a:cubicBezTo>
                      <a:pt x="1680" y="1483"/>
                      <a:pt x="1683" y="1492"/>
                      <a:pt x="1684" y="1488"/>
                    </a:cubicBezTo>
                    <a:cubicBezTo>
                      <a:pt x="1681" y="1487"/>
                      <a:pt x="1681" y="1487"/>
                      <a:pt x="1681" y="1487"/>
                    </a:cubicBezTo>
                    <a:cubicBezTo>
                      <a:pt x="1688" y="1483"/>
                      <a:pt x="1682" y="1485"/>
                      <a:pt x="1682" y="1485"/>
                    </a:cubicBezTo>
                    <a:cubicBezTo>
                      <a:pt x="1680" y="1483"/>
                      <a:pt x="1680" y="1483"/>
                      <a:pt x="1680" y="1483"/>
                    </a:cubicBezTo>
                    <a:cubicBezTo>
                      <a:pt x="1683" y="1482"/>
                      <a:pt x="1687" y="1480"/>
                      <a:pt x="1688" y="1477"/>
                    </a:cubicBezTo>
                    <a:cubicBezTo>
                      <a:pt x="1690" y="1471"/>
                      <a:pt x="1703" y="1460"/>
                      <a:pt x="1709" y="1454"/>
                    </a:cubicBezTo>
                    <a:cubicBezTo>
                      <a:pt x="1707" y="1453"/>
                      <a:pt x="1707" y="1453"/>
                      <a:pt x="1707" y="1453"/>
                    </a:cubicBezTo>
                    <a:cubicBezTo>
                      <a:pt x="1717" y="1453"/>
                      <a:pt x="1723" y="1439"/>
                      <a:pt x="1732" y="1434"/>
                    </a:cubicBezTo>
                    <a:cubicBezTo>
                      <a:pt x="1731" y="1433"/>
                      <a:pt x="1731" y="1433"/>
                      <a:pt x="1731" y="1433"/>
                    </a:cubicBezTo>
                    <a:cubicBezTo>
                      <a:pt x="1761" y="1406"/>
                      <a:pt x="1790" y="1378"/>
                      <a:pt x="1818" y="1353"/>
                    </a:cubicBezTo>
                    <a:cubicBezTo>
                      <a:pt x="1822" y="1346"/>
                      <a:pt x="1822" y="1346"/>
                      <a:pt x="1822" y="1346"/>
                    </a:cubicBezTo>
                    <a:cubicBezTo>
                      <a:pt x="1828" y="1345"/>
                      <a:pt x="1828" y="1345"/>
                      <a:pt x="1828" y="1345"/>
                    </a:cubicBezTo>
                    <a:cubicBezTo>
                      <a:pt x="1829" y="1340"/>
                      <a:pt x="1829" y="1340"/>
                      <a:pt x="1829" y="1340"/>
                    </a:cubicBezTo>
                    <a:cubicBezTo>
                      <a:pt x="1837" y="1336"/>
                      <a:pt x="1837" y="1336"/>
                      <a:pt x="1837" y="1336"/>
                    </a:cubicBezTo>
                    <a:cubicBezTo>
                      <a:pt x="1838" y="1334"/>
                      <a:pt x="1839" y="1333"/>
                      <a:pt x="1837" y="1332"/>
                    </a:cubicBezTo>
                    <a:cubicBezTo>
                      <a:pt x="1843" y="1330"/>
                      <a:pt x="1843" y="1330"/>
                      <a:pt x="1843" y="1330"/>
                    </a:cubicBezTo>
                    <a:cubicBezTo>
                      <a:pt x="1848" y="1323"/>
                      <a:pt x="1848" y="1323"/>
                      <a:pt x="1848" y="1323"/>
                    </a:cubicBezTo>
                    <a:cubicBezTo>
                      <a:pt x="1848" y="1323"/>
                      <a:pt x="1848" y="1324"/>
                      <a:pt x="1849" y="1323"/>
                    </a:cubicBezTo>
                    <a:cubicBezTo>
                      <a:pt x="1848" y="1323"/>
                      <a:pt x="1848" y="1323"/>
                      <a:pt x="1848" y="1323"/>
                    </a:cubicBezTo>
                    <a:cubicBezTo>
                      <a:pt x="1848" y="1323"/>
                      <a:pt x="1848" y="1323"/>
                      <a:pt x="1848" y="1323"/>
                    </a:cubicBezTo>
                    <a:cubicBezTo>
                      <a:pt x="1849" y="1323"/>
                      <a:pt x="1849" y="1323"/>
                      <a:pt x="1849" y="1323"/>
                    </a:cubicBezTo>
                    <a:cubicBezTo>
                      <a:pt x="1849" y="1323"/>
                      <a:pt x="1849" y="1323"/>
                      <a:pt x="1849" y="1323"/>
                    </a:cubicBezTo>
                    <a:cubicBezTo>
                      <a:pt x="1854" y="1320"/>
                      <a:pt x="1854" y="1320"/>
                      <a:pt x="1854" y="1320"/>
                    </a:cubicBezTo>
                    <a:cubicBezTo>
                      <a:pt x="1852" y="1319"/>
                      <a:pt x="1852" y="1319"/>
                      <a:pt x="1852" y="1319"/>
                    </a:cubicBezTo>
                    <a:cubicBezTo>
                      <a:pt x="1871" y="1305"/>
                      <a:pt x="1871" y="1305"/>
                      <a:pt x="1871" y="1305"/>
                    </a:cubicBezTo>
                    <a:cubicBezTo>
                      <a:pt x="1873" y="1305"/>
                      <a:pt x="1873" y="1305"/>
                      <a:pt x="1873" y="1305"/>
                    </a:cubicBezTo>
                    <a:cubicBezTo>
                      <a:pt x="1878" y="1299"/>
                      <a:pt x="1878" y="1299"/>
                      <a:pt x="1878" y="1299"/>
                    </a:cubicBezTo>
                    <a:cubicBezTo>
                      <a:pt x="1877" y="1295"/>
                      <a:pt x="1877" y="1295"/>
                      <a:pt x="1877" y="1295"/>
                    </a:cubicBezTo>
                    <a:cubicBezTo>
                      <a:pt x="1881" y="1296"/>
                      <a:pt x="1881" y="1296"/>
                      <a:pt x="1881" y="1296"/>
                    </a:cubicBezTo>
                    <a:cubicBezTo>
                      <a:pt x="1887" y="1291"/>
                      <a:pt x="1887" y="1291"/>
                      <a:pt x="1887" y="1291"/>
                    </a:cubicBezTo>
                    <a:cubicBezTo>
                      <a:pt x="1887" y="1287"/>
                      <a:pt x="1887" y="1287"/>
                      <a:pt x="1887" y="1287"/>
                    </a:cubicBezTo>
                    <a:cubicBezTo>
                      <a:pt x="1895" y="1285"/>
                      <a:pt x="1895" y="1285"/>
                      <a:pt x="1895" y="1285"/>
                    </a:cubicBezTo>
                    <a:cubicBezTo>
                      <a:pt x="1897" y="1280"/>
                      <a:pt x="1897" y="1280"/>
                      <a:pt x="1897" y="1280"/>
                    </a:cubicBezTo>
                    <a:cubicBezTo>
                      <a:pt x="1901" y="1280"/>
                      <a:pt x="1901" y="1280"/>
                      <a:pt x="1901" y="1280"/>
                    </a:cubicBezTo>
                    <a:cubicBezTo>
                      <a:pt x="1901" y="1277"/>
                      <a:pt x="1901" y="1276"/>
                      <a:pt x="1901" y="1275"/>
                    </a:cubicBezTo>
                    <a:cubicBezTo>
                      <a:pt x="1909" y="1270"/>
                      <a:pt x="1909" y="1270"/>
                      <a:pt x="1909" y="1270"/>
                    </a:cubicBezTo>
                    <a:cubicBezTo>
                      <a:pt x="1909" y="1267"/>
                      <a:pt x="1909" y="1267"/>
                      <a:pt x="1909" y="1267"/>
                    </a:cubicBezTo>
                    <a:cubicBezTo>
                      <a:pt x="1914" y="1267"/>
                      <a:pt x="1914" y="1267"/>
                      <a:pt x="1914" y="1267"/>
                    </a:cubicBezTo>
                    <a:cubicBezTo>
                      <a:pt x="1915" y="1264"/>
                      <a:pt x="1915" y="1264"/>
                      <a:pt x="1915" y="1264"/>
                    </a:cubicBezTo>
                    <a:cubicBezTo>
                      <a:pt x="1922" y="1260"/>
                      <a:pt x="1922" y="1260"/>
                      <a:pt x="1922" y="1260"/>
                    </a:cubicBezTo>
                    <a:cubicBezTo>
                      <a:pt x="1922" y="1256"/>
                      <a:pt x="1922" y="1256"/>
                      <a:pt x="1922" y="1256"/>
                    </a:cubicBezTo>
                    <a:cubicBezTo>
                      <a:pt x="1924" y="1256"/>
                      <a:pt x="1924" y="1256"/>
                      <a:pt x="1924" y="1256"/>
                    </a:cubicBezTo>
                    <a:cubicBezTo>
                      <a:pt x="1932" y="1250"/>
                      <a:pt x="1932" y="1250"/>
                      <a:pt x="1932" y="1250"/>
                    </a:cubicBezTo>
                    <a:cubicBezTo>
                      <a:pt x="1930" y="1249"/>
                      <a:pt x="1930" y="1249"/>
                      <a:pt x="1930" y="1249"/>
                    </a:cubicBezTo>
                    <a:cubicBezTo>
                      <a:pt x="1932" y="1244"/>
                      <a:pt x="1932" y="1244"/>
                      <a:pt x="1932" y="1244"/>
                    </a:cubicBezTo>
                    <a:cubicBezTo>
                      <a:pt x="1937" y="1243"/>
                      <a:pt x="1939" y="1243"/>
                      <a:pt x="1940" y="1243"/>
                    </a:cubicBezTo>
                    <a:cubicBezTo>
                      <a:pt x="1943" y="1241"/>
                      <a:pt x="1943" y="1241"/>
                      <a:pt x="1943" y="1241"/>
                    </a:cubicBezTo>
                    <a:cubicBezTo>
                      <a:pt x="1943" y="1237"/>
                      <a:pt x="1943" y="1237"/>
                      <a:pt x="1943" y="1237"/>
                    </a:cubicBezTo>
                    <a:cubicBezTo>
                      <a:pt x="1943" y="1237"/>
                      <a:pt x="1943" y="1237"/>
                      <a:pt x="1943" y="1237"/>
                    </a:cubicBezTo>
                    <a:cubicBezTo>
                      <a:pt x="1948" y="1229"/>
                      <a:pt x="1946" y="1234"/>
                      <a:pt x="1945" y="1235"/>
                    </a:cubicBezTo>
                    <a:cubicBezTo>
                      <a:pt x="1950" y="1233"/>
                      <a:pt x="1950" y="1233"/>
                      <a:pt x="1950" y="1233"/>
                    </a:cubicBezTo>
                    <a:cubicBezTo>
                      <a:pt x="1958" y="1225"/>
                      <a:pt x="1958" y="1225"/>
                      <a:pt x="1958" y="1225"/>
                    </a:cubicBezTo>
                    <a:cubicBezTo>
                      <a:pt x="1959" y="1221"/>
                      <a:pt x="1959" y="1221"/>
                      <a:pt x="1959" y="1221"/>
                    </a:cubicBezTo>
                    <a:cubicBezTo>
                      <a:pt x="1961" y="1221"/>
                      <a:pt x="1961" y="1221"/>
                      <a:pt x="1961" y="1221"/>
                    </a:cubicBezTo>
                    <a:cubicBezTo>
                      <a:pt x="1962" y="1221"/>
                      <a:pt x="1962" y="1221"/>
                      <a:pt x="1962" y="1221"/>
                    </a:cubicBezTo>
                    <a:cubicBezTo>
                      <a:pt x="1973" y="1210"/>
                      <a:pt x="1973" y="1210"/>
                      <a:pt x="1973" y="1210"/>
                    </a:cubicBezTo>
                    <a:cubicBezTo>
                      <a:pt x="1974" y="1205"/>
                      <a:pt x="1974" y="1205"/>
                      <a:pt x="1974" y="1205"/>
                    </a:cubicBezTo>
                    <a:cubicBezTo>
                      <a:pt x="1975" y="1204"/>
                      <a:pt x="1976" y="1204"/>
                      <a:pt x="1977" y="1205"/>
                    </a:cubicBezTo>
                    <a:cubicBezTo>
                      <a:pt x="1986" y="1201"/>
                      <a:pt x="1986" y="1201"/>
                      <a:pt x="1986" y="1201"/>
                    </a:cubicBezTo>
                    <a:cubicBezTo>
                      <a:pt x="1989" y="1195"/>
                      <a:pt x="1989" y="1195"/>
                      <a:pt x="1989" y="1195"/>
                    </a:cubicBezTo>
                    <a:cubicBezTo>
                      <a:pt x="2006" y="1181"/>
                      <a:pt x="2006" y="1181"/>
                      <a:pt x="2006" y="1181"/>
                    </a:cubicBezTo>
                    <a:cubicBezTo>
                      <a:pt x="2011" y="1176"/>
                      <a:pt x="2011" y="1176"/>
                      <a:pt x="2011" y="1176"/>
                    </a:cubicBezTo>
                    <a:cubicBezTo>
                      <a:pt x="2011" y="1173"/>
                      <a:pt x="2011" y="1173"/>
                      <a:pt x="2011" y="1173"/>
                    </a:cubicBezTo>
                    <a:cubicBezTo>
                      <a:pt x="2018" y="1167"/>
                      <a:pt x="2018" y="1167"/>
                      <a:pt x="2018" y="1167"/>
                    </a:cubicBezTo>
                    <a:cubicBezTo>
                      <a:pt x="2020" y="1168"/>
                      <a:pt x="2020" y="1168"/>
                      <a:pt x="2020" y="1168"/>
                    </a:cubicBezTo>
                    <a:cubicBezTo>
                      <a:pt x="2021" y="1165"/>
                      <a:pt x="2021" y="1165"/>
                      <a:pt x="2021" y="1165"/>
                    </a:cubicBezTo>
                    <a:cubicBezTo>
                      <a:pt x="2020" y="1164"/>
                      <a:pt x="2020" y="1164"/>
                      <a:pt x="2020" y="1164"/>
                    </a:cubicBezTo>
                    <a:cubicBezTo>
                      <a:pt x="2021" y="1162"/>
                      <a:pt x="2021" y="1162"/>
                      <a:pt x="2021" y="1162"/>
                    </a:cubicBezTo>
                    <a:cubicBezTo>
                      <a:pt x="2032" y="1155"/>
                      <a:pt x="2032" y="1155"/>
                      <a:pt x="2032" y="1155"/>
                    </a:cubicBezTo>
                    <a:cubicBezTo>
                      <a:pt x="2036" y="1151"/>
                      <a:pt x="2038" y="1148"/>
                      <a:pt x="2040" y="1146"/>
                    </a:cubicBezTo>
                    <a:cubicBezTo>
                      <a:pt x="2040" y="1146"/>
                      <a:pt x="2040" y="1146"/>
                      <a:pt x="2040" y="1146"/>
                    </a:cubicBezTo>
                    <a:cubicBezTo>
                      <a:pt x="2048" y="1140"/>
                      <a:pt x="2048" y="1140"/>
                      <a:pt x="2048" y="1140"/>
                    </a:cubicBezTo>
                    <a:cubicBezTo>
                      <a:pt x="2056" y="1130"/>
                      <a:pt x="2056" y="1130"/>
                      <a:pt x="2056" y="1130"/>
                    </a:cubicBezTo>
                    <a:cubicBezTo>
                      <a:pt x="2076" y="1109"/>
                      <a:pt x="2076" y="1109"/>
                      <a:pt x="2076" y="1109"/>
                    </a:cubicBezTo>
                    <a:cubicBezTo>
                      <a:pt x="2085" y="1105"/>
                      <a:pt x="2085" y="1105"/>
                      <a:pt x="2085" y="1105"/>
                    </a:cubicBezTo>
                    <a:cubicBezTo>
                      <a:pt x="2102" y="1100"/>
                      <a:pt x="2102" y="1100"/>
                      <a:pt x="2102" y="1100"/>
                    </a:cubicBezTo>
                    <a:cubicBezTo>
                      <a:pt x="2108" y="1098"/>
                      <a:pt x="2108" y="1098"/>
                      <a:pt x="2108" y="1098"/>
                    </a:cubicBezTo>
                    <a:cubicBezTo>
                      <a:pt x="2131" y="1093"/>
                      <a:pt x="2131" y="1093"/>
                      <a:pt x="2131" y="1093"/>
                    </a:cubicBezTo>
                    <a:cubicBezTo>
                      <a:pt x="2131" y="1093"/>
                      <a:pt x="2132" y="1094"/>
                      <a:pt x="2132" y="1094"/>
                    </a:cubicBezTo>
                    <a:cubicBezTo>
                      <a:pt x="2140" y="1090"/>
                      <a:pt x="2140" y="1090"/>
                      <a:pt x="2140" y="1090"/>
                    </a:cubicBezTo>
                    <a:cubicBezTo>
                      <a:pt x="2143" y="1091"/>
                      <a:pt x="2143" y="1091"/>
                      <a:pt x="2143" y="1091"/>
                    </a:cubicBezTo>
                    <a:cubicBezTo>
                      <a:pt x="2145" y="1088"/>
                      <a:pt x="2145" y="1088"/>
                      <a:pt x="2145" y="1088"/>
                    </a:cubicBezTo>
                    <a:cubicBezTo>
                      <a:pt x="2148" y="1088"/>
                      <a:pt x="2148" y="1088"/>
                      <a:pt x="2148" y="1088"/>
                    </a:cubicBezTo>
                    <a:cubicBezTo>
                      <a:pt x="2160" y="1083"/>
                      <a:pt x="2160" y="1083"/>
                      <a:pt x="2160" y="1083"/>
                    </a:cubicBezTo>
                    <a:cubicBezTo>
                      <a:pt x="2196" y="1071"/>
                      <a:pt x="2196" y="1071"/>
                      <a:pt x="2196" y="1071"/>
                    </a:cubicBezTo>
                    <a:cubicBezTo>
                      <a:pt x="2194" y="1068"/>
                      <a:pt x="2194" y="1068"/>
                      <a:pt x="2194" y="1068"/>
                    </a:cubicBezTo>
                    <a:cubicBezTo>
                      <a:pt x="2194" y="1067"/>
                      <a:pt x="2194" y="1067"/>
                      <a:pt x="2194" y="1067"/>
                    </a:cubicBezTo>
                    <a:cubicBezTo>
                      <a:pt x="2198" y="1065"/>
                      <a:pt x="2198" y="1065"/>
                      <a:pt x="2198" y="1065"/>
                    </a:cubicBezTo>
                    <a:cubicBezTo>
                      <a:pt x="2202" y="1067"/>
                      <a:pt x="2202" y="1067"/>
                      <a:pt x="2202" y="1067"/>
                    </a:cubicBezTo>
                    <a:cubicBezTo>
                      <a:pt x="2209" y="1063"/>
                      <a:pt x="2209" y="1063"/>
                      <a:pt x="2209" y="1063"/>
                    </a:cubicBezTo>
                    <a:cubicBezTo>
                      <a:pt x="2249" y="1051"/>
                      <a:pt x="2249" y="1051"/>
                      <a:pt x="2249" y="1051"/>
                    </a:cubicBezTo>
                    <a:cubicBezTo>
                      <a:pt x="2267" y="1047"/>
                      <a:pt x="2267" y="1047"/>
                      <a:pt x="2267" y="1047"/>
                    </a:cubicBezTo>
                    <a:cubicBezTo>
                      <a:pt x="2268" y="1046"/>
                      <a:pt x="2268" y="1046"/>
                      <a:pt x="2268" y="1046"/>
                    </a:cubicBezTo>
                    <a:cubicBezTo>
                      <a:pt x="2268" y="1050"/>
                      <a:pt x="2270" y="1048"/>
                      <a:pt x="2271" y="1048"/>
                    </a:cubicBezTo>
                    <a:cubicBezTo>
                      <a:pt x="2277" y="1044"/>
                      <a:pt x="2277" y="1044"/>
                      <a:pt x="2277" y="1044"/>
                    </a:cubicBezTo>
                    <a:cubicBezTo>
                      <a:pt x="2280" y="1046"/>
                      <a:pt x="2280" y="1046"/>
                      <a:pt x="2280" y="1046"/>
                    </a:cubicBezTo>
                    <a:cubicBezTo>
                      <a:pt x="2280" y="1044"/>
                      <a:pt x="2280" y="1044"/>
                      <a:pt x="2280" y="1044"/>
                    </a:cubicBezTo>
                    <a:cubicBezTo>
                      <a:pt x="2289" y="1044"/>
                      <a:pt x="2289" y="1044"/>
                      <a:pt x="2289" y="1044"/>
                    </a:cubicBezTo>
                    <a:cubicBezTo>
                      <a:pt x="2289" y="1043"/>
                      <a:pt x="2289" y="1043"/>
                      <a:pt x="2289" y="1043"/>
                    </a:cubicBezTo>
                    <a:cubicBezTo>
                      <a:pt x="2306" y="1039"/>
                      <a:pt x="2306" y="1039"/>
                      <a:pt x="2306" y="1039"/>
                    </a:cubicBezTo>
                    <a:cubicBezTo>
                      <a:pt x="2308" y="1040"/>
                      <a:pt x="2308" y="1040"/>
                      <a:pt x="2308" y="1040"/>
                    </a:cubicBezTo>
                    <a:cubicBezTo>
                      <a:pt x="2335" y="1037"/>
                      <a:pt x="2335" y="1037"/>
                      <a:pt x="2335" y="1037"/>
                    </a:cubicBezTo>
                    <a:cubicBezTo>
                      <a:pt x="2341" y="1042"/>
                      <a:pt x="2341" y="1042"/>
                      <a:pt x="2341" y="1042"/>
                    </a:cubicBezTo>
                    <a:cubicBezTo>
                      <a:pt x="2345" y="1039"/>
                      <a:pt x="2345" y="1039"/>
                      <a:pt x="2345" y="1039"/>
                    </a:cubicBezTo>
                    <a:cubicBezTo>
                      <a:pt x="2339" y="1033"/>
                      <a:pt x="2339" y="1033"/>
                      <a:pt x="2339" y="1033"/>
                    </a:cubicBezTo>
                    <a:cubicBezTo>
                      <a:pt x="2333" y="1030"/>
                      <a:pt x="2333" y="1030"/>
                      <a:pt x="2333" y="1030"/>
                    </a:cubicBezTo>
                    <a:cubicBezTo>
                      <a:pt x="2333" y="1027"/>
                      <a:pt x="2333" y="1027"/>
                      <a:pt x="2333" y="1027"/>
                    </a:cubicBezTo>
                    <a:cubicBezTo>
                      <a:pt x="2339" y="1026"/>
                      <a:pt x="2339" y="1026"/>
                      <a:pt x="2339" y="1026"/>
                    </a:cubicBezTo>
                    <a:cubicBezTo>
                      <a:pt x="2348" y="1028"/>
                      <a:pt x="2348" y="1028"/>
                      <a:pt x="2348" y="1028"/>
                    </a:cubicBezTo>
                    <a:cubicBezTo>
                      <a:pt x="2352" y="1024"/>
                      <a:pt x="2352" y="1024"/>
                      <a:pt x="2352" y="1024"/>
                    </a:cubicBezTo>
                    <a:cubicBezTo>
                      <a:pt x="2356" y="1023"/>
                      <a:pt x="2356" y="1023"/>
                      <a:pt x="2356" y="1023"/>
                    </a:cubicBezTo>
                    <a:cubicBezTo>
                      <a:pt x="2358" y="1021"/>
                      <a:pt x="2358" y="1021"/>
                      <a:pt x="2358" y="1021"/>
                    </a:cubicBezTo>
                    <a:cubicBezTo>
                      <a:pt x="2362" y="1021"/>
                      <a:pt x="2362" y="1021"/>
                      <a:pt x="2362" y="1021"/>
                    </a:cubicBezTo>
                    <a:cubicBezTo>
                      <a:pt x="2356" y="1014"/>
                      <a:pt x="2362" y="1017"/>
                      <a:pt x="2362" y="1017"/>
                    </a:cubicBezTo>
                    <a:cubicBezTo>
                      <a:pt x="2367" y="1014"/>
                      <a:pt x="2367" y="1014"/>
                      <a:pt x="2367" y="1014"/>
                    </a:cubicBezTo>
                    <a:cubicBezTo>
                      <a:pt x="2369" y="1018"/>
                      <a:pt x="2369" y="1018"/>
                      <a:pt x="2369" y="1018"/>
                    </a:cubicBezTo>
                    <a:cubicBezTo>
                      <a:pt x="2372" y="1014"/>
                      <a:pt x="2372" y="1014"/>
                      <a:pt x="2372" y="1014"/>
                    </a:cubicBezTo>
                    <a:cubicBezTo>
                      <a:pt x="2377" y="1014"/>
                      <a:pt x="2377" y="1014"/>
                      <a:pt x="2377" y="1014"/>
                    </a:cubicBezTo>
                    <a:cubicBezTo>
                      <a:pt x="2387" y="1007"/>
                      <a:pt x="2387" y="1007"/>
                      <a:pt x="2387" y="1007"/>
                    </a:cubicBezTo>
                    <a:cubicBezTo>
                      <a:pt x="2387" y="1007"/>
                      <a:pt x="2388" y="1008"/>
                      <a:pt x="2388" y="1008"/>
                    </a:cubicBezTo>
                    <a:cubicBezTo>
                      <a:pt x="2396" y="1008"/>
                      <a:pt x="2396" y="1008"/>
                      <a:pt x="2396" y="1008"/>
                    </a:cubicBezTo>
                    <a:cubicBezTo>
                      <a:pt x="2397" y="1004"/>
                      <a:pt x="2397" y="1004"/>
                      <a:pt x="2397" y="1004"/>
                    </a:cubicBezTo>
                    <a:cubicBezTo>
                      <a:pt x="2407" y="1001"/>
                      <a:pt x="2407" y="1001"/>
                      <a:pt x="2407" y="1001"/>
                    </a:cubicBezTo>
                    <a:cubicBezTo>
                      <a:pt x="2411" y="998"/>
                      <a:pt x="2411" y="998"/>
                      <a:pt x="2411" y="998"/>
                    </a:cubicBezTo>
                    <a:cubicBezTo>
                      <a:pt x="2423" y="994"/>
                      <a:pt x="2423" y="994"/>
                      <a:pt x="2423" y="994"/>
                    </a:cubicBezTo>
                    <a:cubicBezTo>
                      <a:pt x="2426" y="990"/>
                      <a:pt x="2426" y="990"/>
                      <a:pt x="2426" y="990"/>
                    </a:cubicBezTo>
                    <a:cubicBezTo>
                      <a:pt x="2445" y="989"/>
                      <a:pt x="2445" y="989"/>
                      <a:pt x="2445" y="989"/>
                    </a:cubicBezTo>
                    <a:cubicBezTo>
                      <a:pt x="2446" y="985"/>
                      <a:pt x="2446" y="985"/>
                      <a:pt x="2446" y="985"/>
                    </a:cubicBezTo>
                    <a:cubicBezTo>
                      <a:pt x="2464" y="979"/>
                      <a:pt x="2464" y="979"/>
                      <a:pt x="2464" y="979"/>
                    </a:cubicBezTo>
                    <a:cubicBezTo>
                      <a:pt x="2465" y="980"/>
                      <a:pt x="2465" y="980"/>
                      <a:pt x="2465" y="980"/>
                    </a:cubicBezTo>
                    <a:cubicBezTo>
                      <a:pt x="2462" y="974"/>
                      <a:pt x="2467" y="978"/>
                      <a:pt x="2468" y="976"/>
                    </a:cubicBezTo>
                    <a:cubicBezTo>
                      <a:pt x="2471" y="978"/>
                      <a:pt x="2471" y="978"/>
                      <a:pt x="2471" y="978"/>
                    </a:cubicBezTo>
                    <a:cubicBezTo>
                      <a:pt x="2477" y="973"/>
                      <a:pt x="2477" y="973"/>
                      <a:pt x="2477" y="973"/>
                    </a:cubicBezTo>
                    <a:cubicBezTo>
                      <a:pt x="2471" y="967"/>
                      <a:pt x="2471" y="967"/>
                      <a:pt x="2471" y="967"/>
                    </a:cubicBezTo>
                    <a:cubicBezTo>
                      <a:pt x="2464" y="965"/>
                      <a:pt x="2464" y="965"/>
                      <a:pt x="2464" y="965"/>
                    </a:cubicBezTo>
                    <a:cubicBezTo>
                      <a:pt x="2461" y="966"/>
                      <a:pt x="2461" y="966"/>
                      <a:pt x="2461" y="966"/>
                    </a:cubicBezTo>
                    <a:cubicBezTo>
                      <a:pt x="2460" y="964"/>
                      <a:pt x="2460" y="964"/>
                      <a:pt x="2460" y="964"/>
                    </a:cubicBezTo>
                    <a:cubicBezTo>
                      <a:pt x="2458" y="966"/>
                      <a:pt x="2458" y="966"/>
                      <a:pt x="2458" y="966"/>
                    </a:cubicBezTo>
                    <a:cubicBezTo>
                      <a:pt x="2441" y="973"/>
                      <a:pt x="2441" y="973"/>
                      <a:pt x="2441" y="973"/>
                    </a:cubicBezTo>
                    <a:cubicBezTo>
                      <a:pt x="2438" y="963"/>
                      <a:pt x="2433" y="973"/>
                      <a:pt x="2429" y="972"/>
                    </a:cubicBezTo>
                    <a:cubicBezTo>
                      <a:pt x="2417" y="978"/>
                      <a:pt x="2417" y="978"/>
                      <a:pt x="2417" y="978"/>
                    </a:cubicBezTo>
                    <a:cubicBezTo>
                      <a:pt x="2415" y="978"/>
                      <a:pt x="2415" y="978"/>
                      <a:pt x="2415" y="978"/>
                    </a:cubicBezTo>
                    <a:cubicBezTo>
                      <a:pt x="2409" y="979"/>
                      <a:pt x="2409" y="979"/>
                      <a:pt x="2409" y="979"/>
                    </a:cubicBezTo>
                    <a:cubicBezTo>
                      <a:pt x="2413" y="981"/>
                      <a:pt x="2413" y="981"/>
                      <a:pt x="2413" y="981"/>
                    </a:cubicBezTo>
                    <a:cubicBezTo>
                      <a:pt x="2411" y="983"/>
                      <a:pt x="2411" y="983"/>
                      <a:pt x="2411" y="983"/>
                    </a:cubicBezTo>
                    <a:cubicBezTo>
                      <a:pt x="2402" y="984"/>
                      <a:pt x="2402" y="984"/>
                      <a:pt x="2402" y="984"/>
                    </a:cubicBezTo>
                    <a:cubicBezTo>
                      <a:pt x="2402" y="981"/>
                      <a:pt x="2402" y="981"/>
                      <a:pt x="2402" y="981"/>
                    </a:cubicBezTo>
                    <a:cubicBezTo>
                      <a:pt x="2399" y="982"/>
                      <a:pt x="2397" y="983"/>
                      <a:pt x="2396" y="984"/>
                    </a:cubicBezTo>
                    <a:cubicBezTo>
                      <a:pt x="2389" y="984"/>
                      <a:pt x="2389" y="984"/>
                      <a:pt x="2389" y="984"/>
                    </a:cubicBezTo>
                    <a:cubicBezTo>
                      <a:pt x="2389" y="983"/>
                      <a:pt x="2389" y="983"/>
                      <a:pt x="2389" y="983"/>
                    </a:cubicBezTo>
                    <a:cubicBezTo>
                      <a:pt x="2367" y="987"/>
                      <a:pt x="2367" y="987"/>
                      <a:pt x="2367" y="987"/>
                    </a:cubicBezTo>
                    <a:cubicBezTo>
                      <a:pt x="2360" y="986"/>
                      <a:pt x="2360" y="986"/>
                      <a:pt x="2360" y="986"/>
                    </a:cubicBezTo>
                    <a:cubicBezTo>
                      <a:pt x="2354" y="992"/>
                      <a:pt x="2359" y="986"/>
                      <a:pt x="2359" y="989"/>
                    </a:cubicBezTo>
                    <a:cubicBezTo>
                      <a:pt x="2346" y="992"/>
                      <a:pt x="2346" y="992"/>
                      <a:pt x="2346" y="992"/>
                    </a:cubicBezTo>
                    <a:cubicBezTo>
                      <a:pt x="2337" y="997"/>
                      <a:pt x="2337" y="997"/>
                      <a:pt x="2337" y="997"/>
                    </a:cubicBezTo>
                    <a:cubicBezTo>
                      <a:pt x="2324" y="996"/>
                      <a:pt x="2324" y="996"/>
                      <a:pt x="2324" y="996"/>
                    </a:cubicBezTo>
                    <a:cubicBezTo>
                      <a:pt x="2326" y="998"/>
                      <a:pt x="2326" y="998"/>
                      <a:pt x="2326" y="998"/>
                    </a:cubicBezTo>
                    <a:cubicBezTo>
                      <a:pt x="2325" y="999"/>
                      <a:pt x="2325" y="999"/>
                      <a:pt x="2325" y="999"/>
                    </a:cubicBezTo>
                    <a:cubicBezTo>
                      <a:pt x="2323" y="999"/>
                      <a:pt x="2323" y="999"/>
                      <a:pt x="2323" y="999"/>
                    </a:cubicBezTo>
                    <a:cubicBezTo>
                      <a:pt x="2322" y="998"/>
                      <a:pt x="2322" y="998"/>
                      <a:pt x="2322" y="998"/>
                    </a:cubicBezTo>
                    <a:cubicBezTo>
                      <a:pt x="2322" y="999"/>
                      <a:pt x="2322" y="999"/>
                      <a:pt x="2322" y="999"/>
                    </a:cubicBezTo>
                    <a:cubicBezTo>
                      <a:pt x="2321" y="995"/>
                      <a:pt x="2317" y="1000"/>
                      <a:pt x="2316" y="996"/>
                    </a:cubicBezTo>
                    <a:cubicBezTo>
                      <a:pt x="2317" y="990"/>
                      <a:pt x="2317" y="990"/>
                      <a:pt x="2317" y="990"/>
                    </a:cubicBezTo>
                    <a:cubicBezTo>
                      <a:pt x="2314" y="989"/>
                      <a:pt x="2309" y="993"/>
                      <a:pt x="2310" y="988"/>
                    </a:cubicBezTo>
                    <a:cubicBezTo>
                      <a:pt x="2298" y="987"/>
                      <a:pt x="2298" y="987"/>
                      <a:pt x="2298" y="987"/>
                    </a:cubicBezTo>
                    <a:cubicBezTo>
                      <a:pt x="2289" y="980"/>
                      <a:pt x="2289" y="980"/>
                      <a:pt x="2289" y="980"/>
                    </a:cubicBezTo>
                    <a:cubicBezTo>
                      <a:pt x="2289" y="979"/>
                      <a:pt x="2289" y="979"/>
                      <a:pt x="2289" y="979"/>
                    </a:cubicBezTo>
                    <a:cubicBezTo>
                      <a:pt x="2289" y="977"/>
                      <a:pt x="2286" y="979"/>
                      <a:pt x="2285" y="980"/>
                    </a:cubicBezTo>
                    <a:cubicBezTo>
                      <a:pt x="2286" y="981"/>
                      <a:pt x="2286" y="981"/>
                      <a:pt x="2286" y="981"/>
                    </a:cubicBezTo>
                    <a:cubicBezTo>
                      <a:pt x="2300" y="989"/>
                      <a:pt x="2288" y="982"/>
                      <a:pt x="2289" y="985"/>
                    </a:cubicBezTo>
                    <a:cubicBezTo>
                      <a:pt x="2288" y="985"/>
                      <a:pt x="2288" y="985"/>
                      <a:pt x="2288" y="985"/>
                    </a:cubicBezTo>
                    <a:cubicBezTo>
                      <a:pt x="2281" y="983"/>
                      <a:pt x="2281" y="983"/>
                      <a:pt x="2281" y="983"/>
                    </a:cubicBezTo>
                    <a:cubicBezTo>
                      <a:pt x="2287" y="984"/>
                      <a:pt x="2281" y="982"/>
                      <a:pt x="2283" y="982"/>
                    </a:cubicBezTo>
                    <a:cubicBezTo>
                      <a:pt x="2281" y="980"/>
                      <a:pt x="2281" y="980"/>
                      <a:pt x="2281" y="980"/>
                    </a:cubicBezTo>
                    <a:cubicBezTo>
                      <a:pt x="2270" y="984"/>
                      <a:pt x="2270" y="984"/>
                      <a:pt x="2270" y="984"/>
                    </a:cubicBezTo>
                    <a:cubicBezTo>
                      <a:pt x="2273" y="988"/>
                      <a:pt x="2273" y="988"/>
                      <a:pt x="2273" y="988"/>
                    </a:cubicBezTo>
                    <a:cubicBezTo>
                      <a:pt x="2278" y="992"/>
                      <a:pt x="2276" y="985"/>
                      <a:pt x="2279" y="984"/>
                    </a:cubicBezTo>
                    <a:cubicBezTo>
                      <a:pt x="2280" y="987"/>
                      <a:pt x="2280" y="988"/>
                      <a:pt x="2281" y="987"/>
                    </a:cubicBezTo>
                    <a:cubicBezTo>
                      <a:pt x="2294" y="987"/>
                      <a:pt x="2294" y="987"/>
                      <a:pt x="2294" y="987"/>
                    </a:cubicBezTo>
                    <a:cubicBezTo>
                      <a:pt x="2297" y="990"/>
                      <a:pt x="2297" y="990"/>
                      <a:pt x="2297" y="990"/>
                    </a:cubicBezTo>
                    <a:cubicBezTo>
                      <a:pt x="2300" y="988"/>
                      <a:pt x="2300" y="988"/>
                      <a:pt x="2300" y="988"/>
                    </a:cubicBezTo>
                    <a:cubicBezTo>
                      <a:pt x="2304" y="991"/>
                      <a:pt x="2304" y="991"/>
                      <a:pt x="2304" y="991"/>
                    </a:cubicBezTo>
                    <a:cubicBezTo>
                      <a:pt x="2303" y="991"/>
                      <a:pt x="2302" y="994"/>
                      <a:pt x="2300" y="994"/>
                    </a:cubicBezTo>
                    <a:cubicBezTo>
                      <a:pt x="2282" y="1000"/>
                      <a:pt x="2282" y="1000"/>
                      <a:pt x="2282" y="1000"/>
                    </a:cubicBezTo>
                    <a:cubicBezTo>
                      <a:pt x="2281" y="1003"/>
                      <a:pt x="2281" y="1003"/>
                      <a:pt x="2281" y="1003"/>
                    </a:cubicBezTo>
                    <a:cubicBezTo>
                      <a:pt x="2278" y="1003"/>
                      <a:pt x="2278" y="1003"/>
                      <a:pt x="2278" y="1003"/>
                    </a:cubicBezTo>
                    <a:cubicBezTo>
                      <a:pt x="2279" y="1000"/>
                      <a:pt x="2279" y="1000"/>
                      <a:pt x="2279" y="1000"/>
                    </a:cubicBezTo>
                    <a:cubicBezTo>
                      <a:pt x="2275" y="1002"/>
                      <a:pt x="2272" y="1003"/>
                      <a:pt x="2270" y="1004"/>
                    </a:cubicBezTo>
                    <a:cubicBezTo>
                      <a:pt x="2267" y="1003"/>
                      <a:pt x="2267" y="1003"/>
                      <a:pt x="2267" y="1003"/>
                    </a:cubicBezTo>
                    <a:cubicBezTo>
                      <a:pt x="2263" y="1004"/>
                      <a:pt x="2267" y="1003"/>
                      <a:pt x="2267" y="1004"/>
                    </a:cubicBezTo>
                    <a:cubicBezTo>
                      <a:pt x="2267" y="1006"/>
                      <a:pt x="2268" y="1003"/>
                      <a:pt x="2269" y="1005"/>
                    </a:cubicBezTo>
                    <a:cubicBezTo>
                      <a:pt x="2267" y="1006"/>
                      <a:pt x="2266" y="1007"/>
                      <a:pt x="2266" y="1007"/>
                    </a:cubicBezTo>
                    <a:cubicBezTo>
                      <a:pt x="2265" y="1008"/>
                      <a:pt x="2265" y="1008"/>
                      <a:pt x="2265" y="1008"/>
                    </a:cubicBezTo>
                    <a:cubicBezTo>
                      <a:pt x="2260" y="1008"/>
                      <a:pt x="2260" y="1008"/>
                      <a:pt x="2260" y="1008"/>
                    </a:cubicBezTo>
                    <a:cubicBezTo>
                      <a:pt x="2260" y="1005"/>
                      <a:pt x="2260" y="1005"/>
                      <a:pt x="2260" y="1005"/>
                    </a:cubicBezTo>
                    <a:cubicBezTo>
                      <a:pt x="2266" y="1006"/>
                      <a:pt x="2266" y="1006"/>
                      <a:pt x="2266" y="1006"/>
                    </a:cubicBezTo>
                    <a:cubicBezTo>
                      <a:pt x="2264" y="1004"/>
                      <a:pt x="2264" y="1004"/>
                      <a:pt x="2264" y="1004"/>
                    </a:cubicBezTo>
                    <a:cubicBezTo>
                      <a:pt x="2253" y="1006"/>
                      <a:pt x="2253" y="1006"/>
                      <a:pt x="2253" y="1006"/>
                    </a:cubicBezTo>
                    <a:cubicBezTo>
                      <a:pt x="2252" y="1005"/>
                      <a:pt x="2252" y="1005"/>
                      <a:pt x="2252" y="1005"/>
                    </a:cubicBezTo>
                    <a:cubicBezTo>
                      <a:pt x="2252" y="1006"/>
                      <a:pt x="2249" y="1005"/>
                      <a:pt x="2250" y="1006"/>
                    </a:cubicBezTo>
                    <a:cubicBezTo>
                      <a:pt x="2244" y="1010"/>
                      <a:pt x="2244" y="1010"/>
                      <a:pt x="2244" y="1010"/>
                    </a:cubicBezTo>
                    <a:cubicBezTo>
                      <a:pt x="2245" y="1011"/>
                      <a:pt x="2245" y="1011"/>
                      <a:pt x="2245" y="1011"/>
                    </a:cubicBezTo>
                    <a:cubicBezTo>
                      <a:pt x="2243" y="1017"/>
                      <a:pt x="2243" y="1012"/>
                      <a:pt x="2241" y="1013"/>
                    </a:cubicBezTo>
                    <a:cubicBezTo>
                      <a:pt x="2245" y="1010"/>
                      <a:pt x="2241" y="1012"/>
                      <a:pt x="2241" y="1011"/>
                    </a:cubicBezTo>
                    <a:cubicBezTo>
                      <a:pt x="2242" y="1015"/>
                      <a:pt x="2237" y="1011"/>
                      <a:pt x="2233" y="1013"/>
                    </a:cubicBezTo>
                    <a:cubicBezTo>
                      <a:pt x="2233" y="1015"/>
                      <a:pt x="2233" y="1015"/>
                      <a:pt x="2233" y="1015"/>
                    </a:cubicBezTo>
                    <a:cubicBezTo>
                      <a:pt x="2226" y="1017"/>
                      <a:pt x="2226" y="1017"/>
                      <a:pt x="2226" y="1017"/>
                    </a:cubicBezTo>
                    <a:cubicBezTo>
                      <a:pt x="2226" y="1015"/>
                      <a:pt x="2226" y="1015"/>
                      <a:pt x="2226" y="1015"/>
                    </a:cubicBezTo>
                    <a:cubicBezTo>
                      <a:pt x="2224" y="1015"/>
                      <a:pt x="2224" y="1015"/>
                      <a:pt x="2224" y="1015"/>
                    </a:cubicBezTo>
                    <a:cubicBezTo>
                      <a:pt x="2224" y="1016"/>
                      <a:pt x="2223" y="1017"/>
                      <a:pt x="2223" y="1018"/>
                    </a:cubicBezTo>
                    <a:cubicBezTo>
                      <a:pt x="2223" y="1018"/>
                      <a:pt x="2224" y="1018"/>
                      <a:pt x="2224" y="1018"/>
                    </a:cubicBezTo>
                    <a:cubicBezTo>
                      <a:pt x="2223" y="1018"/>
                      <a:pt x="2223" y="1018"/>
                      <a:pt x="2223" y="1018"/>
                    </a:cubicBezTo>
                    <a:cubicBezTo>
                      <a:pt x="2222" y="1022"/>
                      <a:pt x="2222" y="1020"/>
                      <a:pt x="2223" y="1019"/>
                    </a:cubicBezTo>
                    <a:cubicBezTo>
                      <a:pt x="2215" y="1019"/>
                      <a:pt x="2215" y="1019"/>
                      <a:pt x="2215" y="1019"/>
                    </a:cubicBezTo>
                    <a:cubicBezTo>
                      <a:pt x="2203" y="1020"/>
                      <a:pt x="2203" y="1020"/>
                      <a:pt x="2203" y="1020"/>
                    </a:cubicBezTo>
                    <a:cubicBezTo>
                      <a:pt x="2201" y="1016"/>
                      <a:pt x="2201" y="1016"/>
                      <a:pt x="2201" y="1016"/>
                    </a:cubicBezTo>
                    <a:cubicBezTo>
                      <a:pt x="2193" y="1029"/>
                      <a:pt x="2199" y="1016"/>
                      <a:pt x="2192" y="1019"/>
                    </a:cubicBezTo>
                    <a:cubicBezTo>
                      <a:pt x="2192" y="1022"/>
                      <a:pt x="2192" y="1022"/>
                      <a:pt x="2192" y="1022"/>
                    </a:cubicBezTo>
                    <a:cubicBezTo>
                      <a:pt x="2200" y="1023"/>
                      <a:pt x="2200" y="1023"/>
                      <a:pt x="2200" y="1023"/>
                    </a:cubicBezTo>
                    <a:cubicBezTo>
                      <a:pt x="2198" y="1025"/>
                      <a:pt x="2198" y="1025"/>
                      <a:pt x="2198" y="1025"/>
                    </a:cubicBezTo>
                    <a:cubicBezTo>
                      <a:pt x="2187" y="1026"/>
                      <a:pt x="2187" y="1026"/>
                      <a:pt x="2187" y="1026"/>
                    </a:cubicBezTo>
                    <a:cubicBezTo>
                      <a:pt x="2188" y="1022"/>
                      <a:pt x="2188" y="1022"/>
                      <a:pt x="2188" y="1022"/>
                    </a:cubicBezTo>
                    <a:cubicBezTo>
                      <a:pt x="2173" y="1028"/>
                      <a:pt x="2173" y="1028"/>
                      <a:pt x="2173" y="1028"/>
                    </a:cubicBezTo>
                    <a:cubicBezTo>
                      <a:pt x="2169" y="1025"/>
                      <a:pt x="2169" y="1025"/>
                      <a:pt x="2169" y="1025"/>
                    </a:cubicBezTo>
                    <a:cubicBezTo>
                      <a:pt x="2167" y="1026"/>
                      <a:pt x="2167" y="1026"/>
                      <a:pt x="2167" y="1026"/>
                    </a:cubicBezTo>
                    <a:cubicBezTo>
                      <a:pt x="2172" y="1030"/>
                      <a:pt x="2172" y="1030"/>
                      <a:pt x="2172" y="1030"/>
                    </a:cubicBezTo>
                    <a:cubicBezTo>
                      <a:pt x="2163" y="1028"/>
                      <a:pt x="2163" y="1028"/>
                      <a:pt x="2163" y="1028"/>
                    </a:cubicBezTo>
                    <a:cubicBezTo>
                      <a:pt x="2155" y="1032"/>
                      <a:pt x="2155" y="1032"/>
                      <a:pt x="2155" y="1032"/>
                    </a:cubicBezTo>
                    <a:cubicBezTo>
                      <a:pt x="2153" y="1029"/>
                      <a:pt x="2153" y="1029"/>
                      <a:pt x="2153" y="1029"/>
                    </a:cubicBezTo>
                    <a:cubicBezTo>
                      <a:pt x="2163" y="1018"/>
                      <a:pt x="2163" y="1018"/>
                      <a:pt x="2163" y="1018"/>
                    </a:cubicBezTo>
                    <a:cubicBezTo>
                      <a:pt x="2170" y="1008"/>
                      <a:pt x="2170" y="1008"/>
                      <a:pt x="2170" y="1008"/>
                    </a:cubicBezTo>
                    <a:cubicBezTo>
                      <a:pt x="2172" y="1009"/>
                      <a:pt x="2172" y="1009"/>
                      <a:pt x="2172" y="1009"/>
                    </a:cubicBezTo>
                    <a:cubicBezTo>
                      <a:pt x="2174" y="1007"/>
                      <a:pt x="2174" y="1007"/>
                      <a:pt x="2174" y="1007"/>
                    </a:cubicBezTo>
                    <a:cubicBezTo>
                      <a:pt x="2182" y="1005"/>
                      <a:pt x="2182" y="1005"/>
                      <a:pt x="2182" y="1005"/>
                    </a:cubicBezTo>
                    <a:cubicBezTo>
                      <a:pt x="2188" y="1001"/>
                      <a:pt x="2188" y="1001"/>
                      <a:pt x="2188" y="1001"/>
                    </a:cubicBezTo>
                    <a:cubicBezTo>
                      <a:pt x="2181" y="998"/>
                      <a:pt x="2181" y="998"/>
                      <a:pt x="2181" y="998"/>
                    </a:cubicBezTo>
                    <a:cubicBezTo>
                      <a:pt x="2184" y="997"/>
                      <a:pt x="2180" y="997"/>
                      <a:pt x="2182" y="996"/>
                    </a:cubicBezTo>
                    <a:cubicBezTo>
                      <a:pt x="2184" y="996"/>
                      <a:pt x="2187" y="995"/>
                      <a:pt x="2188" y="995"/>
                    </a:cubicBezTo>
                    <a:cubicBezTo>
                      <a:pt x="2188" y="995"/>
                      <a:pt x="2187" y="994"/>
                      <a:pt x="2188" y="994"/>
                    </a:cubicBezTo>
                    <a:cubicBezTo>
                      <a:pt x="2189" y="995"/>
                      <a:pt x="2189" y="995"/>
                      <a:pt x="2189" y="995"/>
                    </a:cubicBezTo>
                    <a:cubicBezTo>
                      <a:pt x="2196" y="993"/>
                      <a:pt x="2192" y="995"/>
                      <a:pt x="2189" y="995"/>
                    </a:cubicBezTo>
                    <a:cubicBezTo>
                      <a:pt x="2191" y="995"/>
                      <a:pt x="2191" y="995"/>
                      <a:pt x="2191" y="995"/>
                    </a:cubicBezTo>
                    <a:cubicBezTo>
                      <a:pt x="2198" y="993"/>
                      <a:pt x="2198" y="993"/>
                      <a:pt x="2198" y="993"/>
                    </a:cubicBezTo>
                    <a:cubicBezTo>
                      <a:pt x="2204" y="993"/>
                      <a:pt x="2204" y="993"/>
                      <a:pt x="2204" y="993"/>
                    </a:cubicBezTo>
                    <a:cubicBezTo>
                      <a:pt x="2207" y="990"/>
                      <a:pt x="2207" y="990"/>
                      <a:pt x="2207" y="990"/>
                    </a:cubicBezTo>
                    <a:cubicBezTo>
                      <a:pt x="2213" y="989"/>
                      <a:pt x="2213" y="989"/>
                      <a:pt x="2213" y="989"/>
                    </a:cubicBezTo>
                    <a:cubicBezTo>
                      <a:pt x="2218" y="986"/>
                      <a:pt x="2218" y="986"/>
                      <a:pt x="2218" y="986"/>
                    </a:cubicBezTo>
                    <a:cubicBezTo>
                      <a:pt x="2219" y="987"/>
                      <a:pt x="2220" y="987"/>
                      <a:pt x="2220" y="988"/>
                    </a:cubicBezTo>
                    <a:cubicBezTo>
                      <a:pt x="2220" y="988"/>
                      <a:pt x="2220" y="988"/>
                      <a:pt x="2220" y="988"/>
                    </a:cubicBezTo>
                    <a:cubicBezTo>
                      <a:pt x="2226" y="986"/>
                      <a:pt x="2226" y="986"/>
                      <a:pt x="2226" y="986"/>
                    </a:cubicBezTo>
                    <a:cubicBezTo>
                      <a:pt x="2228" y="988"/>
                      <a:pt x="2228" y="988"/>
                      <a:pt x="2228" y="988"/>
                    </a:cubicBezTo>
                    <a:cubicBezTo>
                      <a:pt x="2228" y="983"/>
                      <a:pt x="2228" y="983"/>
                      <a:pt x="2228" y="983"/>
                    </a:cubicBezTo>
                    <a:cubicBezTo>
                      <a:pt x="2230" y="985"/>
                      <a:pt x="2230" y="985"/>
                      <a:pt x="2230" y="985"/>
                    </a:cubicBezTo>
                    <a:cubicBezTo>
                      <a:pt x="2232" y="985"/>
                      <a:pt x="2233" y="984"/>
                      <a:pt x="2234" y="984"/>
                    </a:cubicBezTo>
                    <a:cubicBezTo>
                      <a:pt x="2233" y="984"/>
                      <a:pt x="2233" y="985"/>
                      <a:pt x="2234" y="985"/>
                    </a:cubicBezTo>
                    <a:cubicBezTo>
                      <a:pt x="2235" y="983"/>
                      <a:pt x="2235" y="983"/>
                      <a:pt x="2235" y="983"/>
                    </a:cubicBezTo>
                    <a:cubicBezTo>
                      <a:pt x="2236" y="983"/>
                      <a:pt x="2236" y="983"/>
                      <a:pt x="2235" y="983"/>
                    </a:cubicBezTo>
                    <a:cubicBezTo>
                      <a:pt x="2236" y="981"/>
                      <a:pt x="2236" y="981"/>
                      <a:pt x="2236" y="981"/>
                    </a:cubicBezTo>
                    <a:cubicBezTo>
                      <a:pt x="2239" y="982"/>
                      <a:pt x="2242" y="983"/>
                      <a:pt x="2243" y="983"/>
                    </a:cubicBezTo>
                    <a:cubicBezTo>
                      <a:pt x="2242" y="983"/>
                      <a:pt x="2241" y="983"/>
                      <a:pt x="2241" y="984"/>
                    </a:cubicBezTo>
                    <a:cubicBezTo>
                      <a:pt x="2241" y="985"/>
                      <a:pt x="2241" y="985"/>
                      <a:pt x="2241" y="985"/>
                    </a:cubicBezTo>
                    <a:cubicBezTo>
                      <a:pt x="2238" y="983"/>
                      <a:pt x="2237" y="984"/>
                      <a:pt x="2237" y="985"/>
                    </a:cubicBezTo>
                    <a:cubicBezTo>
                      <a:pt x="2242" y="986"/>
                      <a:pt x="2242" y="986"/>
                      <a:pt x="2242" y="986"/>
                    </a:cubicBezTo>
                    <a:cubicBezTo>
                      <a:pt x="2262" y="980"/>
                      <a:pt x="2262" y="980"/>
                      <a:pt x="2262" y="980"/>
                    </a:cubicBezTo>
                    <a:cubicBezTo>
                      <a:pt x="2264" y="981"/>
                      <a:pt x="2264" y="981"/>
                      <a:pt x="2264" y="981"/>
                    </a:cubicBezTo>
                    <a:cubicBezTo>
                      <a:pt x="2274" y="977"/>
                      <a:pt x="2274" y="977"/>
                      <a:pt x="2274" y="977"/>
                    </a:cubicBezTo>
                    <a:cubicBezTo>
                      <a:pt x="2288" y="975"/>
                      <a:pt x="2288" y="975"/>
                      <a:pt x="2288" y="975"/>
                    </a:cubicBezTo>
                    <a:cubicBezTo>
                      <a:pt x="2293" y="974"/>
                      <a:pt x="2293" y="974"/>
                      <a:pt x="2293" y="974"/>
                    </a:cubicBezTo>
                    <a:cubicBezTo>
                      <a:pt x="2297" y="977"/>
                      <a:pt x="2297" y="977"/>
                      <a:pt x="2297" y="977"/>
                    </a:cubicBezTo>
                    <a:cubicBezTo>
                      <a:pt x="2293" y="978"/>
                      <a:pt x="2293" y="978"/>
                      <a:pt x="2293" y="978"/>
                    </a:cubicBezTo>
                    <a:cubicBezTo>
                      <a:pt x="2301" y="976"/>
                      <a:pt x="2301" y="976"/>
                      <a:pt x="2301" y="976"/>
                    </a:cubicBezTo>
                    <a:cubicBezTo>
                      <a:pt x="2300" y="976"/>
                      <a:pt x="2299" y="976"/>
                      <a:pt x="2299" y="976"/>
                    </a:cubicBezTo>
                    <a:cubicBezTo>
                      <a:pt x="2300" y="969"/>
                      <a:pt x="2300" y="969"/>
                      <a:pt x="2300" y="969"/>
                    </a:cubicBezTo>
                    <a:cubicBezTo>
                      <a:pt x="2316" y="969"/>
                      <a:pt x="2316" y="969"/>
                      <a:pt x="2316" y="969"/>
                    </a:cubicBezTo>
                    <a:cubicBezTo>
                      <a:pt x="2320" y="966"/>
                      <a:pt x="2320" y="966"/>
                      <a:pt x="2320" y="966"/>
                    </a:cubicBezTo>
                    <a:cubicBezTo>
                      <a:pt x="2331" y="965"/>
                      <a:pt x="2331" y="965"/>
                      <a:pt x="2331" y="965"/>
                    </a:cubicBezTo>
                    <a:cubicBezTo>
                      <a:pt x="2328" y="969"/>
                      <a:pt x="2328" y="969"/>
                      <a:pt x="2328" y="969"/>
                    </a:cubicBezTo>
                    <a:cubicBezTo>
                      <a:pt x="2330" y="969"/>
                      <a:pt x="2330" y="969"/>
                      <a:pt x="2330" y="969"/>
                    </a:cubicBezTo>
                    <a:cubicBezTo>
                      <a:pt x="2335" y="968"/>
                      <a:pt x="2335" y="968"/>
                      <a:pt x="2335" y="968"/>
                    </a:cubicBezTo>
                    <a:cubicBezTo>
                      <a:pt x="2343" y="973"/>
                      <a:pt x="2343" y="973"/>
                      <a:pt x="2343" y="973"/>
                    </a:cubicBezTo>
                    <a:cubicBezTo>
                      <a:pt x="2348" y="972"/>
                      <a:pt x="2348" y="972"/>
                      <a:pt x="2348" y="972"/>
                    </a:cubicBezTo>
                    <a:cubicBezTo>
                      <a:pt x="2347" y="969"/>
                      <a:pt x="2347" y="969"/>
                      <a:pt x="2347" y="969"/>
                    </a:cubicBezTo>
                    <a:cubicBezTo>
                      <a:pt x="2337" y="962"/>
                      <a:pt x="2337" y="962"/>
                      <a:pt x="2337" y="962"/>
                    </a:cubicBezTo>
                    <a:cubicBezTo>
                      <a:pt x="2344" y="960"/>
                      <a:pt x="2344" y="960"/>
                      <a:pt x="2344" y="960"/>
                    </a:cubicBezTo>
                    <a:cubicBezTo>
                      <a:pt x="2377" y="968"/>
                      <a:pt x="2347" y="959"/>
                      <a:pt x="2354" y="960"/>
                    </a:cubicBezTo>
                    <a:cubicBezTo>
                      <a:pt x="2367" y="965"/>
                      <a:pt x="2367" y="965"/>
                      <a:pt x="2367" y="965"/>
                    </a:cubicBezTo>
                    <a:cubicBezTo>
                      <a:pt x="2369" y="963"/>
                      <a:pt x="2369" y="963"/>
                      <a:pt x="2369" y="963"/>
                    </a:cubicBezTo>
                    <a:cubicBezTo>
                      <a:pt x="2367" y="962"/>
                      <a:pt x="2367" y="962"/>
                      <a:pt x="2367" y="962"/>
                    </a:cubicBezTo>
                    <a:cubicBezTo>
                      <a:pt x="2369" y="958"/>
                      <a:pt x="2369" y="958"/>
                      <a:pt x="2369" y="958"/>
                    </a:cubicBezTo>
                    <a:cubicBezTo>
                      <a:pt x="2377" y="956"/>
                      <a:pt x="2377" y="956"/>
                      <a:pt x="2377" y="956"/>
                    </a:cubicBezTo>
                    <a:cubicBezTo>
                      <a:pt x="2384" y="951"/>
                      <a:pt x="2384" y="951"/>
                      <a:pt x="2384" y="951"/>
                    </a:cubicBezTo>
                    <a:cubicBezTo>
                      <a:pt x="2389" y="951"/>
                      <a:pt x="2389" y="951"/>
                      <a:pt x="2389" y="951"/>
                    </a:cubicBezTo>
                    <a:cubicBezTo>
                      <a:pt x="2389" y="947"/>
                      <a:pt x="2389" y="947"/>
                      <a:pt x="2389" y="947"/>
                    </a:cubicBezTo>
                    <a:cubicBezTo>
                      <a:pt x="2395" y="946"/>
                      <a:pt x="2395" y="946"/>
                      <a:pt x="2395" y="946"/>
                    </a:cubicBezTo>
                    <a:cubicBezTo>
                      <a:pt x="2392" y="940"/>
                      <a:pt x="2392" y="940"/>
                      <a:pt x="2392" y="940"/>
                    </a:cubicBezTo>
                    <a:cubicBezTo>
                      <a:pt x="2393" y="940"/>
                      <a:pt x="2395" y="939"/>
                      <a:pt x="2396" y="939"/>
                    </a:cubicBezTo>
                    <a:cubicBezTo>
                      <a:pt x="2396" y="938"/>
                      <a:pt x="2396" y="938"/>
                      <a:pt x="2396" y="938"/>
                    </a:cubicBezTo>
                    <a:cubicBezTo>
                      <a:pt x="2396" y="938"/>
                      <a:pt x="2396" y="938"/>
                      <a:pt x="2396" y="938"/>
                    </a:cubicBezTo>
                    <a:cubicBezTo>
                      <a:pt x="2400" y="937"/>
                      <a:pt x="2398" y="938"/>
                      <a:pt x="2396" y="939"/>
                    </a:cubicBezTo>
                    <a:cubicBezTo>
                      <a:pt x="2405" y="945"/>
                      <a:pt x="2405" y="945"/>
                      <a:pt x="2405" y="945"/>
                    </a:cubicBezTo>
                    <a:cubicBezTo>
                      <a:pt x="2403" y="941"/>
                      <a:pt x="2404" y="942"/>
                      <a:pt x="2405" y="942"/>
                    </a:cubicBezTo>
                    <a:cubicBezTo>
                      <a:pt x="2403" y="940"/>
                      <a:pt x="2403" y="940"/>
                      <a:pt x="2403" y="940"/>
                    </a:cubicBezTo>
                    <a:cubicBezTo>
                      <a:pt x="2414" y="937"/>
                      <a:pt x="2414" y="937"/>
                      <a:pt x="2414" y="937"/>
                    </a:cubicBezTo>
                    <a:cubicBezTo>
                      <a:pt x="2436" y="932"/>
                      <a:pt x="2436" y="932"/>
                      <a:pt x="2436" y="932"/>
                    </a:cubicBezTo>
                    <a:cubicBezTo>
                      <a:pt x="2447" y="926"/>
                      <a:pt x="2447" y="926"/>
                      <a:pt x="2447" y="926"/>
                    </a:cubicBezTo>
                    <a:cubicBezTo>
                      <a:pt x="2446" y="925"/>
                      <a:pt x="2446" y="925"/>
                      <a:pt x="2446" y="925"/>
                    </a:cubicBezTo>
                    <a:cubicBezTo>
                      <a:pt x="2437" y="928"/>
                      <a:pt x="2437" y="928"/>
                      <a:pt x="2437" y="928"/>
                    </a:cubicBezTo>
                    <a:cubicBezTo>
                      <a:pt x="2437" y="928"/>
                      <a:pt x="2437" y="928"/>
                      <a:pt x="2437" y="928"/>
                    </a:cubicBezTo>
                    <a:cubicBezTo>
                      <a:pt x="2438" y="920"/>
                      <a:pt x="2438" y="920"/>
                      <a:pt x="2438" y="920"/>
                    </a:cubicBezTo>
                    <a:cubicBezTo>
                      <a:pt x="2449" y="917"/>
                      <a:pt x="2449" y="917"/>
                      <a:pt x="2449" y="917"/>
                    </a:cubicBezTo>
                    <a:cubicBezTo>
                      <a:pt x="2458" y="912"/>
                      <a:pt x="2458" y="912"/>
                      <a:pt x="2458" y="912"/>
                    </a:cubicBezTo>
                    <a:cubicBezTo>
                      <a:pt x="2475" y="908"/>
                      <a:pt x="2475" y="908"/>
                      <a:pt x="2475" y="908"/>
                    </a:cubicBezTo>
                    <a:cubicBezTo>
                      <a:pt x="2483" y="904"/>
                      <a:pt x="2483" y="904"/>
                      <a:pt x="2483" y="904"/>
                    </a:cubicBezTo>
                    <a:cubicBezTo>
                      <a:pt x="2480" y="904"/>
                      <a:pt x="2480" y="904"/>
                      <a:pt x="2480" y="904"/>
                    </a:cubicBezTo>
                    <a:cubicBezTo>
                      <a:pt x="2446" y="905"/>
                      <a:pt x="2446" y="905"/>
                      <a:pt x="2446" y="905"/>
                    </a:cubicBezTo>
                    <a:cubicBezTo>
                      <a:pt x="2427" y="910"/>
                      <a:pt x="2427" y="910"/>
                      <a:pt x="2427" y="910"/>
                    </a:cubicBezTo>
                    <a:cubicBezTo>
                      <a:pt x="2392" y="915"/>
                      <a:pt x="2392" y="915"/>
                      <a:pt x="2392" y="915"/>
                    </a:cubicBezTo>
                    <a:cubicBezTo>
                      <a:pt x="2386" y="917"/>
                      <a:pt x="2386" y="917"/>
                      <a:pt x="2386" y="917"/>
                    </a:cubicBezTo>
                    <a:cubicBezTo>
                      <a:pt x="2382" y="918"/>
                      <a:pt x="2380" y="919"/>
                      <a:pt x="2378" y="920"/>
                    </a:cubicBezTo>
                    <a:cubicBezTo>
                      <a:pt x="2380" y="919"/>
                      <a:pt x="2381" y="918"/>
                      <a:pt x="2378" y="917"/>
                    </a:cubicBezTo>
                    <a:cubicBezTo>
                      <a:pt x="2377" y="919"/>
                      <a:pt x="2377" y="919"/>
                      <a:pt x="2377" y="919"/>
                    </a:cubicBezTo>
                    <a:cubicBezTo>
                      <a:pt x="2371" y="918"/>
                      <a:pt x="2371" y="918"/>
                      <a:pt x="2371" y="918"/>
                    </a:cubicBezTo>
                    <a:cubicBezTo>
                      <a:pt x="2371" y="921"/>
                      <a:pt x="2371" y="921"/>
                      <a:pt x="2371" y="921"/>
                    </a:cubicBezTo>
                    <a:cubicBezTo>
                      <a:pt x="2367" y="924"/>
                      <a:pt x="2367" y="924"/>
                      <a:pt x="2367" y="924"/>
                    </a:cubicBezTo>
                    <a:cubicBezTo>
                      <a:pt x="2366" y="922"/>
                      <a:pt x="2366" y="922"/>
                      <a:pt x="2366" y="922"/>
                    </a:cubicBezTo>
                    <a:cubicBezTo>
                      <a:pt x="2365" y="925"/>
                      <a:pt x="2365" y="925"/>
                      <a:pt x="2365" y="925"/>
                    </a:cubicBezTo>
                    <a:cubicBezTo>
                      <a:pt x="2363" y="926"/>
                      <a:pt x="2363" y="926"/>
                      <a:pt x="2363" y="926"/>
                    </a:cubicBezTo>
                    <a:cubicBezTo>
                      <a:pt x="2357" y="921"/>
                      <a:pt x="2357" y="921"/>
                      <a:pt x="2357" y="921"/>
                    </a:cubicBezTo>
                    <a:cubicBezTo>
                      <a:pt x="2355" y="922"/>
                      <a:pt x="2355" y="922"/>
                      <a:pt x="2355" y="922"/>
                    </a:cubicBezTo>
                    <a:cubicBezTo>
                      <a:pt x="2354" y="923"/>
                      <a:pt x="2354" y="923"/>
                      <a:pt x="2354" y="923"/>
                    </a:cubicBezTo>
                    <a:cubicBezTo>
                      <a:pt x="2352" y="922"/>
                      <a:pt x="2352" y="922"/>
                      <a:pt x="2352" y="922"/>
                    </a:cubicBezTo>
                    <a:cubicBezTo>
                      <a:pt x="2348" y="921"/>
                      <a:pt x="2348" y="921"/>
                      <a:pt x="2348" y="921"/>
                    </a:cubicBezTo>
                    <a:cubicBezTo>
                      <a:pt x="2351" y="923"/>
                      <a:pt x="2351" y="923"/>
                      <a:pt x="2351" y="923"/>
                    </a:cubicBezTo>
                    <a:cubicBezTo>
                      <a:pt x="2344" y="924"/>
                      <a:pt x="2344" y="924"/>
                      <a:pt x="2344" y="924"/>
                    </a:cubicBezTo>
                    <a:cubicBezTo>
                      <a:pt x="2345" y="922"/>
                      <a:pt x="2345" y="922"/>
                      <a:pt x="2345" y="922"/>
                    </a:cubicBezTo>
                    <a:cubicBezTo>
                      <a:pt x="2338" y="922"/>
                      <a:pt x="2338" y="922"/>
                      <a:pt x="2338" y="922"/>
                    </a:cubicBezTo>
                    <a:cubicBezTo>
                      <a:pt x="2337" y="924"/>
                      <a:pt x="2337" y="924"/>
                      <a:pt x="2337" y="924"/>
                    </a:cubicBezTo>
                    <a:cubicBezTo>
                      <a:pt x="2334" y="923"/>
                      <a:pt x="2334" y="923"/>
                      <a:pt x="2334" y="923"/>
                    </a:cubicBezTo>
                    <a:cubicBezTo>
                      <a:pt x="2332" y="924"/>
                      <a:pt x="2332" y="924"/>
                      <a:pt x="2332" y="924"/>
                    </a:cubicBezTo>
                    <a:cubicBezTo>
                      <a:pt x="2324" y="918"/>
                      <a:pt x="2324" y="918"/>
                      <a:pt x="2324" y="918"/>
                    </a:cubicBezTo>
                    <a:cubicBezTo>
                      <a:pt x="2327" y="915"/>
                      <a:pt x="2327" y="915"/>
                      <a:pt x="2327" y="915"/>
                    </a:cubicBezTo>
                    <a:cubicBezTo>
                      <a:pt x="2317" y="916"/>
                      <a:pt x="2317" y="916"/>
                      <a:pt x="2317" y="916"/>
                    </a:cubicBezTo>
                    <a:cubicBezTo>
                      <a:pt x="2318" y="915"/>
                      <a:pt x="2319" y="914"/>
                      <a:pt x="2320" y="912"/>
                    </a:cubicBezTo>
                    <a:cubicBezTo>
                      <a:pt x="2324" y="908"/>
                      <a:pt x="2324" y="908"/>
                      <a:pt x="2324" y="908"/>
                    </a:cubicBezTo>
                    <a:cubicBezTo>
                      <a:pt x="2326" y="910"/>
                      <a:pt x="2326" y="910"/>
                      <a:pt x="2326" y="910"/>
                    </a:cubicBezTo>
                    <a:cubicBezTo>
                      <a:pt x="2326" y="909"/>
                      <a:pt x="2326" y="909"/>
                      <a:pt x="2326" y="909"/>
                    </a:cubicBezTo>
                    <a:cubicBezTo>
                      <a:pt x="2330" y="905"/>
                      <a:pt x="2330" y="905"/>
                      <a:pt x="2330" y="905"/>
                    </a:cubicBezTo>
                    <a:cubicBezTo>
                      <a:pt x="2343" y="903"/>
                      <a:pt x="2343" y="903"/>
                      <a:pt x="2343" y="903"/>
                    </a:cubicBezTo>
                    <a:cubicBezTo>
                      <a:pt x="2344" y="902"/>
                      <a:pt x="2344" y="902"/>
                      <a:pt x="2344" y="902"/>
                    </a:cubicBezTo>
                    <a:cubicBezTo>
                      <a:pt x="2354" y="901"/>
                      <a:pt x="2354" y="901"/>
                      <a:pt x="2354" y="901"/>
                    </a:cubicBezTo>
                    <a:cubicBezTo>
                      <a:pt x="2353" y="903"/>
                      <a:pt x="2353" y="904"/>
                      <a:pt x="2352" y="905"/>
                    </a:cubicBezTo>
                    <a:cubicBezTo>
                      <a:pt x="2352" y="905"/>
                      <a:pt x="2352" y="905"/>
                      <a:pt x="2352" y="905"/>
                    </a:cubicBezTo>
                    <a:cubicBezTo>
                      <a:pt x="2352" y="905"/>
                      <a:pt x="2352" y="905"/>
                      <a:pt x="2352" y="905"/>
                    </a:cubicBezTo>
                    <a:cubicBezTo>
                      <a:pt x="2352" y="906"/>
                      <a:pt x="2352" y="906"/>
                      <a:pt x="2351" y="907"/>
                    </a:cubicBezTo>
                    <a:cubicBezTo>
                      <a:pt x="2354" y="907"/>
                      <a:pt x="2354" y="907"/>
                      <a:pt x="2354" y="907"/>
                    </a:cubicBezTo>
                    <a:cubicBezTo>
                      <a:pt x="2358" y="912"/>
                      <a:pt x="2358" y="912"/>
                      <a:pt x="2358" y="912"/>
                    </a:cubicBezTo>
                    <a:cubicBezTo>
                      <a:pt x="2360" y="911"/>
                      <a:pt x="2360" y="911"/>
                      <a:pt x="2360" y="911"/>
                    </a:cubicBezTo>
                    <a:cubicBezTo>
                      <a:pt x="2364" y="913"/>
                      <a:pt x="2364" y="913"/>
                      <a:pt x="2364" y="913"/>
                    </a:cubicBezTo>
                    <a:cubicBezTo>
                      <a:pt x="2363" y="912"/>
                      <a:pt x="2363" y="912"/>
                      <a:pt x="2363" y="912"/>
                    </a:cubicBezTo>
                    <a:cubicBezTo>
                      <a:pt x="2363" y="910"/>
                      <a:pt x="2363" y="910"/>
                      <a:pt x="2363" y="910"/>
                    </a:cubicBezTo>
                    <a:cubicBezTo>
                      <a:pt x="2367" y="910"/>
                      <a:pt x="2367" y="910"/>
                      <a:pt x="2367" y="910"/>
                    </a:cubicBezTo>
                    <a:cubicBezTo>
                      <a:pt x="2363" y="908"/>
                      <a:pt x="2362" y="907"/>
                      <a:pt x="2363" y="907"/>
                    </a:cubicBezTo>
                    <a:cubicBezTo>
                      <a:pt x="2360" y="908"/>
                      <a:pt x="2360" y="908"/>
                      <a:pt x="2360" y="908"/>
                    </a:cubicBezTo>
                    <a:cubicBezTo>
                      <a:pt x="2357" y="906"/>
                      <a:pt x="2357" y="906"/>
                      <a:pt x="2357" y="906"/>
                    </a:cubicBezTo>
                    <a:cubicBezTo>
                      <a:pt x="2364" y="902"/>
                      <a:pt x="2364" y="902"/>
                      <a:pt x="2364" y="902"/>
                    </a:cubicBezTo>
                    <a:cubicBezTo>
                      <a:pt x="2356" y="903"/>
                      <a:pt x="2356" y="903"/>
                      <a:pt x="2356" y="903"/>
                    </a:cubicBezTo>
                    <a:cubicBezTo>
                      <a:pt x="2356" y="901"/>
                      <a:pt x="2356" y="901"/>
                      <a:pt x="2356" y="901"/>
                    </a:cubicBezTo>
                    <a:cubicBezTo>
                      <a:pt x="2370" y="891"/>
                      <a:pt x="2359" y="899"/>
                      <a:pt x="2362" y="899"/>
                    </a:cubicBezTo>
                    <a:cubicBezTo>
                      <a:pt x="2367" y="896"/>
                      <a:pt x="2367" y="896"/>
                      <a:pt x="2367" y="896"/>
                    </a:cubicBezTo>
                    <a:cubicBezTo>
                      <a:pt x="2377" y="896"/>
                      <a:pt x="2377" y="896"/>
                      <a:pt x="2377" y="896"/>
                    </a:cubicBezTo>
                    <a:cubicBezTo>
                      <a:pt x="2380" y="893"/>
                      <a:pt x="2380" y="893"/>
                      <a:pt x="2380" y="893"/>
                    </a:cubicBezTo>
                    <a:cubicBezTo>
                      <a:pt x="2375" y="889"/>
                      <a:pt x="2375" y="889"/>
                      <a:pt x="2375" y="889"/>
                    </a:cubicBezTo>
                    <a:cubicBezTo>
                      <a:pt x="2377" y="887"/>
                      <a:pt x="2377" y="887"/>
                      <a:pt x="2377" y="887"/>
                    </a:cubicBezTo>
                    <a:cubicBezTo>
                      <a:pt x="2379" y="887"/>
                      <a:pt x="2379" y="887"/>
                      <a:pt x="2379" y="887"/>
                    </a:cubicBezTo>
                    <a:cubicBezTo>
                      <a:pt x="2386" y="888"/>
                      <a:pt x="2386" y="888"/>
                      <a:pt x="2386" y="888"/>
                    </a:cubicBezTo>
                    <a:cubicBezTo>
                      <a:pt x="2388" y="890"/>
                      <a:pt x="2388" y="890"/>
                      <a:pt x="2388" y="890"/>
                    </a:cubicBezTo>
                    <a:cubicBezTo>
                      <a:pt x="2393" y="887"/>
                      <a:pt x="2393" y="887"/>
                      <a:pt x="2393" y="887"/>
                    </a:cubicBezTo>
                    <a:cubicBezTo>
                      <a:pt x="2399" y="883"/>
                      <a:pt x="2399" y="883"/>
                      <a:pt x="2399" y="883"/>
                    </a:cubicBezTo>
                    <a:cubicBezTo>
                      <a:pt x="2410" y="883"/>
                      <a:pt x="2410" y="883"/>
                      <a:pt x="2410" y="883"/>
                    </a:cubicBezTo>
                    <a:cubicBezTo>
                      <a:pt x="2413" y="879"/>
                      <a:pt x="2413" y="879"/>
                      <a:pt x="2413" y="879"/>
                    </a:cubicBezTo>
                    <a:cubicBezTo>
                      <a:pt x="2413" y="876"/>
                      <a:pt x="2413" y="876"/>
                      <a:pt x="2413" y="876"/>
                    </a:cubicBezTo>
                    <a:cubicBezTo>
                      <a:pt x="2409" y="875"/>
                      <a:pt x="2409" y="875"/>
                      <a:pt x="2409" y="875"/>
                    </a:cubicBezTo>
                    <a:cubicBezTo>
                      <a:pt x="2403" y="878"/>
                      <a:pt x="2403" y="878"/>
                      <a:pt x="2403" y="878"/>
                    </a:cubicBezTo>
                    <a:cubicBezTo>
                      <a:pt x="2397" y="876"/>
                      <a:pt x="2397" y="876"/>
                      <a:pt x="2397" y="876"/>
                    </a:cubicBezTo>
                    <a:cubicBezTo>
                      <a:pt x="2395" y="878"/>
                      <a:pt x="2395" y="878"/>
                      <a:pt x="2395" y="878"/>
                    </a:cubicBezTo>
                    <a:cubicBezTo>
                      <a:pt x="2391" y="877"/>
                      <a:pt x="2391" y="877"/>
                      <a:pt x="2391" y="877"/>
                    </a:cubicBezTo>
                    <a:cubicBezTo>
                      <a:pt x="2384" y="877"/>
                      <a:pt x="2387" y="882"/>
                      <a:pt x="2382" y="882"/>
                    </a:cubicBezTo>
                    <a:cubicBezTo>
                      <a:pt x="2381" y="882"/>
                      <a:pt x="2381" y="882"/>
                      <a:pt x="2381" y="882"/>
                    </a:cubicBezTo>
                    <a:cubicBezTo>
                      <a:pt x="2383" y="883"/>
                      <a:pt x="2382" y="883"/>
                      <a:pt x="2381" y="883"/>
                    </a:cubicBezTo>
                    <a:cubicBezTo>
                      <a:pt x="2380" y="884"/>
                      <a:pt x="2380" y="884"/>
                      <a:pt x="2380" y="884"/>
                    </a:cubicBezTo>
                    <a:cubicBezTo>
                      <a:pt x="2374" y="884"/>
                      <a:pt x="2374" y="884"/>
                      <a:pt x="2374" y="884"/>
                    </a:cubicBezTo>
                    <a:cubicBezTo>
                      <a:pt x="2367" y="880"/>
                      <a:pt x="2367" y="880"/>
                      <a:pt x="2367" y="880"/>
                    </a:cubicBezTo>
                    <a:cubicBezTo>
                      <a:pt x="2371" y="881"/>
                      <a:pt x="2374" y="881"/>
                      <a:pt x="2376" y="882"/>
                    </a:cubicBezTo>
                    <a:cubicBezTo>
                      <a:pt x="2376" y="881"/>
                      <a:pt x="2375" y="880"/>
                      <a:pt x="2377" y="880"/>
                    </a:cubicBezTo>
                    <a:cubicBezTo>
                      <a:pt x="2375" y="874"/>
                      <a:pt x="2375" y="874"/>
                      <a:pt x="2375" y="874"/>
                    </a:cubicBezTo>
                    <a:cubicBezTo>
                      <a:pt x="2377" y="871"/>
                      <a:pt x="2377" y="871"/>
                      <a:pt x="2377" y="871"/>
                    </a:cubicBezTo>
                    <a:cubicBezTo>
                      <a:pt x="2378" y="873"/>
                      <a:pt x="2378" y="873"/>
                      <a:pt x="2378" y="873"/>
                    </a:cubicBezTo>
                    <a:cubicBezTo>
                      <a:pt x="2385" y="868"/>
                      <a:pt x="2385" y="868"/>
                      <a:pt x="2385" y="868"/>
                    </a:cubicBezTo>
                    <a:cubicBezTo>
                      <a:pt x="2385" y="870"/>
                      <a:pt x="2386" y="870"/>
                      <a:pt x="2387" y="871"/>
                    </a:cubicBezTo>
                    <a:cubicBezTo>
                      <a:pt x="2388" y="870"/>
                      <a:pt x="2388" y="870"/>
                      <a:pt x="2388" y="870"/>
                    </a:cubicBezTo>
                    <a:cubicBezTo>
                      <a:pt x="2389" y="871"/>
                      <a:pt x="2389" y="871"/>
                      <a:pt x="2389" y="871"/>
                    </a:cubicBezTo>
                    <a:cubicBezTo>
                      <a:pt x="2407" y="865"/>
                      <a:pt x="2407" y="865"/>
                      <a:pt x="2407" y="865"/>
                    </a:cubicBezTo>
                    <a:cubicBezTo>
                      <a:pt x="2414" y="859"/>
                      <a:pt x="2414" y="859"/>
                      <a:pt x="2414" y="859"/>
                    </a:cubicBezTo>
                    <a:cubicBezTo>
                      <a:pt x="2427" y="857"/>
                      <a:pt x="2427" y="857"/>
                      <a:pt x="2427" y="857"/>
                    </a:cubicBezTo>
                    <a:cubicBezTo>
                      <a:pt x="2424" y="855"/>
                      <a:pt x="2424" y="855"/>
                      <a:pt x="2424" y="855"/>
                    </a:cubicBezTo>
                    <a:cubicBezTo>
                      <a:pt x="2427" y="853"/>
                      <a:pt x="2427" y="853"/>
                      <a:pt x="2427" y="853"/>
                    </a:cubicBezTo>
                    <a:cubicBezTo>
                      <a:pt x="2431" y="855"/>
                      <a:pt x="2431" y="855"/>
                      <a:pt x="2431" y="855"/>
                    </a:cubicBezTo>
                    <a:cubicBezTo>
                      <a:pt x="2432" y="852"/>
                      <a:pt x="2432" y="852"/>
                      <a:pt x="2432" y="852"/>
                    </a:cubicBezTo>
                    <a:cubicBezTo>
                      <a:pt x="2433" y="852"/>
                      <a:pt x="2433" y="852"/>
                      <a:pt x="2433" y="852"/>
                    </a:cubicBezTo>
                    <a:cubicBezTo>
                      <a:pt x="2437" y="853"/>
                      <a:pt x="2437" y="853"/>
                      <a:pt x="2437" y="853"/>
                    </a:cubicBezTo>
                    <a:cubicBezTo>
                      <a:pt x="2454" y="846"/>
                      <a:pt x="2454" y="846"/>
                      <a:pt x="2454" y="846"/>
                    </a:cubicBezTo>
                    <a:cubicBezTo>
                      <a:pt x="2465" y="841"/>
                      <a:pt x="2465" y="841"/>
                      <a:pt x="2465" y="841"/>
                    </a:cubicBezTo>
                    <a:cubicBezTo>
                      <a:pt x="2473" y="841"/>
                      <a:pt x="2473" y="841"/>
                      <a:pt x="2473" y="841"/>
                    </a:cubicBezTo>
                    <a:cubicBezTo>
                      <a:pt x="2472" y="838"/>
                      <a:pt x="2472" y="838"/>
                      <a:pt x="2472" y="838"/>
                    </a:cubicBezTo>
                    <a:cubicBezTo>
                      <a:pt x="2481" y="838"/>
                      <a:pt x="2481" y="838"/>
                      <a:pt x="2481" y="838"/>
                    </a:cubicBezTo>
                    <a:cubicBezTo>
                      <a:pt x="2480" y="837"/>
                      <a:pt x="2480" y="837"/>
                      <a:pt x="2480" y="837"/>
                    </a:cubicBezTo>
                    <a:cubicBezTo>
                      <a:pt x="2491" y="837"/>
                      <a:pt x="2491" y="837"/>
                      <a:pt x="2491" y="837"/>
                    </a:cubicBezTo>
                    <a:cubicBezTo>
                      <a:pt x="2495" y="833"/>
                      <a:pt x="2495" y="833"/>
                      <a:pt x="2495" y="833"/>
                    </a:cubicBezTo>
                    <a:cubicBezTo>
                      <a:pt x="2489" y="831"/>
                      <a:pt x="2489" y="831"/>
                      <a:pt x="2489" y="831"/>
                    </a:cubicBezTo>
                    <a:lnTo>
                      <a:pt x="2492" y="828"/>
                    </a:lnTo>
                    <a:close/>
                    <a:moveTo>
                      <a:pt x="2401" y="811"/>
                    </a:moveTo>
                    <a:cubicBezTo>
                      <a:pt x="2405" y="811"/>
                      <a:pt x="2405" y="811"/>
                      <a:pt x="2405" y="811"/>
                    </a:cubicBezTo>
                    <a:cubicBezTo>
                      <a:pt x="2404" y="811"/>
                      <a:pt x="2400" y="812"/>
                      <a:pt x="2401" y="811"/>
                    </a:cubicBezTo>
                    <a:close/>
                    <a:moveTo>
                      <a:pt x="2353" y="648"/>
                    </a:moveTo>
                    <a:cubicBezTo>
                      <a:pt x="2353" y="649"/>
                      <a:pt x="2353" y="649"/>
                      <a:pt x="2352" y="650"/>
                    </a:cubicBezTo>
                    <a:lnTo>
                      <a:pt x="2353" y="648"/>
                    </a:lnTo>
                    <a:close/>
                    <a:moveTo>
                      <a:pt x="2317" y="609"/>
                    </a:moveTo>
                    <a:cubicBezTo>
                      <a:pt x="2316" y="610"/>
                      <a:pt x="2316" y="610"/>
                      <a:pt x="2316" y="609"/>
                    </a:cubicBezTo>
                    <a:lnTo>
                      <a:pt x="2317" y="609"/>
                    </a:lnTo>
                    <a:close/>
                    <a:moveTo>
                      <a:pt x="2305" y="611"/>
                    </a:moveTo>
                    <a:cubicBezTo>
                      <a:pt x="2305" y="611"/>
                      <a:pt x="2306" y="611"/>
                      <a:pt x="2306" y="611"/>
                    </a:cubicBezTo>
                    <a:cubicBezTo>
                      <a:pt x="2305" y="611"/>
                      <a:pt x="2305" y="612"/>
                      <a:pt x="2305" y="611"/>
                    </a:cubicBezTo>
                    <a:close/>
                    <a:moveTo>
                      <a:pt x="2277" y="630"/>
                    </a:moveTo>
                    <a:cubicBezTo>
                      <a:pt x="2277" y="630"/>
                      <a:pt x="2277" y="630"/>
                      <a:pt x="2277" y="630"/>
                    </a:cubicBezTo>
                    <a:close/>
                    <a:moveTo>
                      <a:pt x="2250" y="488"/>
                    </a:moveTo>
                    <a:cubicBezTo>
                      <a:pt x="2251" y="488"/>
                      <a:pt x="2251" y="488"/>
                      <a:pt x="2251" y="488"/>
                    </a:cubicBezTo>
                    <a:cubicBezTo>
                      <a:pt x="2250" y="488"/>
                      <a:pt x="2249" y="488"/>
                      <a:pt x="2250" y="488"/>
                    </a:cubicBezTo>
                    <a:close/>
                    <a:moveTo>
                      <a:pt x="2056" y="768"/>
                    </a:moveTo>
                    <a:cubicBezTo>
                      <a:pt x="2056" y="769"/>
                      <a:pt x="2056" y="769"/>
                      <a:pt x="2056" y="768"/>
                    </a:cubicBezTo>
                    <a:close/>
                    <a:moveTo>
                      <a:pt x="1815" y="324"/>
                    </a:moveTo>
                    <a:cubicBezTo>
                      <a:pt x="1814" y="325"/>
                      <a:pt x="1814" y="325"/>
                      <a:pt x="1814" y="325"/>
                    </a:cubicBezTo>
                    <a:cubicBezTo>
                      <a:pt x="1814" y="324"/>
                      <a:pt x="1815" y="324"/>
                      <a:pt x="1815" y="324"/>
                    </a:cubicBezTo>
                    <a:close/>
                    <a:moveTo>
                      <a:pt x="1807" y="272"/>
                    </a:moveTo>
                    <a:cubicBezTo>
                      <a:pt x="1807" y="272"/>
                      <a:pt x="1807" y="272"/>
                      <a:pt x="1807" y="272"/>
                    </a:cubicBezTo>
                    <a:cubicBezTo>
                      <a:pt x="1807" y="272"/>
                      <a:pt x="1807" y="272"/>
                      <a:pt x="1807" y="272"/>
                    </a:cubicBezTo>
                    <a:close/>
                    <a:moveTo>
                      <a:pt x="1791" y="281"/>
                    </a:moveTo>
                    <a:cubicBezTo>
                      <a:pt x="1791" y="281"/>
                      <a:pt x="1791" y="281"/>
                      <a:pt x="1791" y="281"/>
                    </a:cubicBezTo>
                    <a:cubicBezTo>
                      <a:pt x="1792" y="281"/>
                      <a:pt x="1792" y="281"/>
                      <a:pt x="1791" y="281"/>
                    </a:cubicBezTo>
                    <a:close/>
                    <a:moveTo>
                      <a:pt x="1765" y="218"/>
                    </a:moveTo>
                    <a:cubicBezTo>
                      <a:pt x="1765" y="218"/>
                      <a:pt x="1765" y="218"/>
                      <a:pt x="1765" y="218"/>
                    </a:cubicBezTo>
                    <a:cubicBezTo>
                      <a:pt x="1765" y="218"/>
                      <a:pt x="1765" y="217"/>
                      <a:pt x="1765" y="218"/>
                    </a:cubicBezTo>
                    <a:close/>
                    <a:moveTo>
                      <a:pt x="1761" y="177"/>
                    </a:moveTo>
                    <a:cubicBezTo>
                      <a:pt x="1761" y="176"/>
                      <a:pt x="1761" y="176"/>
                      <a:pt x="1761" y="176"/>
                    </a:cubicBezTo>
                    <a:cubicBezTo>
                      <a:pt x="1761" y="176"/>
                      <a:pt x="1762" y="177"/>
                      <a:pt x="1761" y="177"/>
                    </a:cubicBezTo>
                    <a:close/>
                    <a:moveTo>
                      <a:pt x="1777" y="168"/>
                    </a:moveTo>
                    <a:cubicBezTo>
                      <a:pt x="1777" y="168"/>
                      <a:pt x="1777" y="168"/>
                      <a:pt x="1777" y="168"/>
                    </a:cubicBezTo>
                    <a:cubicBezTo>
                      <a:pt x="1777" y="168"/>
                      <a:pt x="1777" y="168"/>
                      <a:pt x="1777" y="168"/>
                    </a:cubicBezTo>
                    <a:close/>
                    <a:moveTo>
                      <a:pt x="1772" y="94"/>
                    </a:moveTo>
                    <a:cubicBezTo>
                      <a:pt x="1772" y="94"/>
                      <a:pt x="1772" y="94"/>
                      <a:pt x="1772" y="94"/>
                    </a:cubicBezTo>
                    <a:cubicBezTo>
                      <a:pt x="1772" y="94"/>
                      <a:pt x="1772" y="94"/>
                      <a:pt x="1772" y="94"/>
                    </a:cubicBezTo>
                    <a:close/>
                    <a:moveTo>
                      <a:pt x="1749" y="173"/>
                    </a:moveTo>
                    <a:cubicBezTo>
                      <a:pt x="1749" y="173"/>
                      <a:pt x="1749" y="174"/>
                      <a:pt x="1748" y="174"/>
                    </a:cubicBezTo>
                    <a:lnTo>
                      <a:pt x="1749" y="173"/>
                    </a:lnTo>
                    <a:close/>
                    <a:moveTo>
                      <a:pt x="1617" y="219"/>
                    </a:moveTo>
                    <a:cubicBezTo>
                      <a:pt x="1616" y="219"/>
                      <a:pt x="1616" y="219"/>
                      <a:pt x="1616" y="219"/>
                    </a:cubicBezTo>
                    <a:cubicBezTo>
                      <a:pt x="1616" y="219"/>
                      <a:pt x="1617" y="218"/>
                      <a:pt x="1617" y="219"/>
                    </a:cubicBezTo>
                    <a:close/>
                    <a:moveTo>
                      <a:pt x="1605" y="154"/>
                    </a:moveTo>
                    <a:cubicBezTo>
                      <a:pt x="1604" y="155"/>
                      <a:pt x="1604" y="155"/>
                      <a:pt x="1604" y="155"/>
                    </a:cubicBezTo>
                    <a:cubicBezTo>
                      <a:pt x="1605" y="154"/>
                      <a:pt x="1606" y="154"/>
                      <a:pt x="1605" y="154"/>
                    </a:cubicBezTo>
                    <a:close/>
                    <a:moveTo>
                      <a:pt x="1600" y="170"/>
                    </a:moveTo>
                    <a:cubicBezTo>
                      <a:pt x="1599" y="170"/>
                      <a:pt x="1599" y="170"/>
                      <a:pt x="1599" y="170"/>
                    </a:cubicBezTo>
                    <a:cubicBezTo>
                      <a:pt x="1600" y="169"/>
                      <a:pt x="1600" y="169"/>
                      <a:pt x="1600" y="170"/>
                    </a:cubicBezTo>
                    <a:close/>
                    <a:moveTo>
                      <a:pt x="1449" y="314"/>
                    </a:moveTo>
                    <a:cubicBezTo>
                      <a:pt x="1451" y="318"/>
                      <a:pt x="1449" y="315"/>
                      <a:pt x="1449" y="314"/>
                    </a:cubicBezTo>
                    <a:close/>
                    <a:moveTo>
                      <a:pt x="1449" y="314"/>
                    </a:moveTo>
                    <a:cubicBezTo>
                      <a:pt x="1449" y="314"/>
                      <a:pt x="1449" y="314"/>
                      <a:pt x="1449" y="314"/>
                    </a:cubicBezTo>
                    <a:cubicBezTo>
                      <a:pt x="1449" y="314"/>
                      <a:pt x="1449" y="314"/>
                      <a:pt x="1449" y="314"/>
                    </a:cubicBezTo>
                    <a:close/>
                    <a:moveTo>
                      <a:pt x="1439" y="308"/>
                    </a:moveTo>
                    <a:cubicBezTo>
                      <a:pt x="1439" y="309"/>
                      <a:pt x="1438" y="309"/>
                      <a:pt x="1438" y="308"/>
                    </a:cubicBezTo>
                    <a:lnTo>
                      <a:pt x="1439" y="308"/>
                    </a:lnTo>
                    <a:close/>
                    <a:moveTo>
                      <a:pt x="1729" y="25"/>
                    </a:moveTo>
                    <a:cubicBezTo>
                      <a:pt x="1730" y="25"/>
                      <a:pt x="1730" y="25"/>
                      <a:pt x="1729" y="26"/>
                    </a:cubicBezTo>
                    <a:lnTo>
                      <a:pt x="1729" y="25"/>
                    </a:lnTo>
                    <a:close/>
                    <a:moveTo>
                      <a:pt x="1728" y="26"/>
                    </a:moveTo>
                    <a:cubicBezTo>
                      <a:pt x="1724" y="28"/>
                      <a:pt x="1724" y="28"/>
                      <a:pt x="1724" y="28"/>
                    </a:cubicBezTo>
                    <a:cubicBezTo>
                      <a:pt x="1723" y="28"/>
                      <a:pt x="1723" y="28"/>
                      <a:pt x="1723" y="28"/>
                    </a:cubicBezTo>
                    <a:cubicBezTo>
                      <a:pt x="1724" y="27"/>
                      <a:pt x="1726" y="26"/>
                      <a:pt x="1728" y="26"/>
                    </a:cubicBezTo>
                    <a:close/>
                    <a:moveTo>
                      <a:pt x="1593" y="99"/>
                    </a:moveTo>
                    <a:cubicBezTo>
                      <a:pt x="1593" y="99"/>
                      <a:pt x="1592" y="99"/>
                      <a:pt x="1592" y="99"/>
                    </a:cubicBezTo>
                    <a:cubicBezTo>
                      <a:pt x="1592" y="99"/>
                      <a:pt x="1593" y="98"/>
                      <a:pt x="1593" y="99"/>
                    </a:cubicBezTo>
                    <a:close/>
                    <a:moveTo>
                      <a:pt x="1240" y="278"/>
                    </a:moveTo>
                    <a:cubicBezTo>
                      <a:pt x="1240" y="278"/>
                      <a:pt x="1240" y="278"/>
                      <a:pt x="1240" y="278"/>
                    </a:cubicBezTo>
                    <a:cubicBezTo>
                      <a:pt x="1240" y="278"/>
                      <a:pt x="1240" y="278"/>
                      <a:pt x="1240" y="278"/>
                    </a:cubicBezTo>
                    <a:close/>
                    <a:moveTo>
                      <a:pt x="1137" y="315"/>
                    </a:moveTo>
                    <a:cubicBezTo>
                      <a:pt x="1137" y="315"/>
                      <a:pt x="1137" y="316"/>
                      <a:pt x="1136" y="316"/>
                    </a:cubicBezTo>
                    <a:lnTo>
                      <a:pt x="1137" y="315"/>
                    </a:lnTo>
                    <a:close/>
                    <a:moveTo>
                      <a:pt x="1111" y="356"/>
                    </a:moveTo>
                    <a:cubicBezTo>
                      <a:pt x="1134" y="341"/>
                      <a:pt x="1134" y="341"/>
                      <a:pt x="1134" y="341"/>
                    </a:cubicBezTo>
                    <a:cubicBezTo>
                      <a:pt x="1134" y="342"/>
                      <a:pt x="1133" y="340"/>
                      <a:pt x="1132" y="341"/>
                    </a:cubicBezTo>
                    <a:cubicBezTo>
                      <a:pt x="1134" y="339"/>
                      <a:pt x="1134" y="339"/>
                      <a:pt x="1134" y="339"/>
                    </a:cubicBezTo>
                    <a:cubicBezTo>
                      <a:pt x="1152" y="328"/>
                      <a:pt x="1152" y="328"/>
                      <a:pt x="1152" y="328"/>
                    </a:cubicBezTo>
                    <a:cubicBezTo>
                      <a:pt x="1159" y="319"/>
                      <a:pt x="1159" y="319"/>
                      <a:pt x="1159" y="319"/>
                    </a:cubicBezTo>
                    <a:cubicBezTo>
                      <a:pt x="1177" y="314"/>
                      <a:pt x="1168" y="315"/>
                      <a:pt x="1165" y="315"/>
                    </a:cubicBezTo>
                    <a:cubicBezTo>
                      <a:pt x="1180" y="306"/>
                      <a:pt x="1180" y="306"/>
                      <a:pt x="1180" y="306"/>
                    </a:cubicBezTo>
                    <a:cubicBezTo>
                      <a:pt x="1181" y="306"/>
                      <a:pt x="1181" y="306"/>
                      <a:pt x="1181" y="306"/>
                    </a:cubicBezTo>
                    <a:cubicBezTo>
                      <a:pt x="1180" y="308"/>
                      <a:pt x="1180" y="308"/>
                      <a:pt x="1180" y="308"/>
                    </a:cubicBezTo>
                    <a:cubicBezTo>
                      <a:pt x="1176" y="311"/>
                      <a:pt x="1176" y="311"/>
                      <a:pt x="1176" y="311"/>
                    </a:cubicBezTo>
                    <a:cubicBezTo>
                      <a:pt x="1179" y="313"/>
                      <a:pt x="1179" y="313"/>
                      <a:pt x="1179" y="313"/>
                    </a:cubicBezTo>
                    <a:cubicBezTo>
                      <a:pt x="1178" y="314"/>
                      <a:pt x="1175" y="317"/>
                      <a:pt x="1174" y="315"/>
                    </a:cubicBezTo>
                    <a:cubicBezTo>
                      <a:pt x="1166" y="319"/>
                      <a:pt x="1166" y="319"/>
                      <a:pt x="1166" y="319"/>
                    </a:cubicBezTo>
                    <a:cubicBezTo>
                      <a:pt x="1162" y="324"/>
                      <a:pt x="1162" y="324"/>
                      <a:pt x="1162" y="324"/>
                    </a:cubicBezTo>
                    <a:cubicBezTo>
                      <a:pt x="1155" y="328"/>
                      <a:pt x="1155" y="328"/>
                      <a:pt x="1155" y="328"/>
                    </a:cubicBezTo>
                    <a:cubicBezTo>
                      <a:pt x="1155" y="328"/>
                      <a:pt x="1155" y="328"/>
                      <a:pt x="1155" y="328"/>
                    </a:cubicBezTo>
                    <a:cubicBezTo>
                      <a:pt x="1139" y="340"/>
                      <a:pt x="1139" y="340"/>
                      <a:pt x="1139" y="340"/>
                    </a:cubicBezTo>
                    <a:cubicBezTo>
                      <a:pt x="1130" y="351"/>
                      <a:pt x="1130" y="351"/>
                      <a:pt x="1130" y="351"/>
                    </a:cubicBezTo>
                    <a:cubicBezTo>
                      <a:pt x="1117" y="356"/>
                      <a:pt x="1117" y="356"/>
                      <a:pt x="1117" y="356"/>
                    </a:cubicBezTo>
                    <a:cubicBezTo>
                      <a:pt x="1118" y="359"/>
                      <a:pt x="1118" y="359"/>
                      <a:pt x="1118" y="359"/>
                    </a:cubicBezTo>
                    <a:cubicBezTo>
                      <a:pt x="1114" y="361"/>
                      <a:pt x="1112" y="362"/>
                      <a:pt x="1111" y="362"/>
                    </a:cubicBezTo>
                    <a:cubicBezTo>
                      <a:pt x="1110" y="362"/>
                      <a:pt x="1110" y="363"/>
                      <a:pt x="1110" y="363"/>
                    </a:cubicBezTo>
                    <a:cubicBezTo>
                      <a:pt x="1110" y="362"/>
                      <a:pt x="1110" y="362"/>
                      <a:pt x="1110" y="362"/>
                    </a:cubicBezTo>
                    <a:cubicBezTo>
                      <a:pt x="1109" y="362"/>
                      <a:pt x="1109" y="362"/>
                      <a:pt x="1109" y="361"/>
                    </a:cubicBezTo>
                    <a:cubicBezTo>
                      <a:pt x="1109" y="358"/>
                      <a:pt x="1109" y="358"/>
                      <a:pt x="1109" y="358"/>
                    </a:cubicBezTo>
                    <a:lnTo>
                      <a:pt x="1111" y="356"/>
                    </a:lnTo>
                    <a:close/>
                    <a:moveTo>
                      <a:pt x="1133" y="60"/>
                    </a:moveTo>
                    <a:cubicBezTo>
                      <a:pt x="1129" y="60"/>
                      <a:pt x="1129" y="60"/>
                      <a:pt x="1129" y="60"/>
                    </a:cubicBezTo>
                    <a:cubicBezTo>
                      <a:pt x="1132" y="59"/>
                      <a:pt x="1133" y="58"/>
                      <a:pt x="1133" y="60"/>
                    </a:cubicBezTo>
                    <a:close/>
                    <a:moveTo>
                      <a:pt x="1125" y="66"/>
                    </a:moveTo>
                    <a:cubicBezTo>
                      <a:pt x="1123" y="65"/>
                      <a:pt x="1123" y="65"/>
                      <a:pt x="1123" y="65"/>
                    </a:cubicBezTo>
                    <a:cubicBezTo>
                      <a:pt x="1124" y="63"/>
                      <a:pt x="1124" y="63"/>
                      <a:pt x="1124" y="63"/>
                    </a:cubicBezTo>
                    <a:cubicBezTo>
                      <a:pt x="1125" y="62"/>
                      <a:pt x="1127" y="61"/>
                      <a:pt x="1128" y="60"/>
                    </a:cubicBezTo>
                    <a:lnTo>
                      <a:pt x="1125" y="66"/>
                    </a:lnTo>
                    <a:close/>
                    <a:moveTo>
                      <a:pt x="1008" y="107"/>
                    </a:moveTo>
                    <a:cubicBezTo>
                      <a:pt x="1006" y="108"/>
                      <a:pt x="1006" y="108"/>
                      <a:pt x="1006" y="108"/>
                    </a:cubicBezTo>
                    <a:cubicBezTo>
                      <a:pt x="1007" y="107"/>
                      <a:pt x="1008" y="106"/>
                      <a:pt x="1008" y="107"/>
                    </a:cubicBezTo>
                    <a:close/>
                    <a:moveTo>
                      <a:pt x="1006" y="109"/>
                    </a:moveTo>
                    <a:cubicBezTo>
                      <a:pt x="1006" y="109"/>
                      <a:pt x="1006" y="109"/>
                      <a:pt x="1006" y="109"/>
                    </a:cubicBezTo>
                    <a:close/>
                    <a:moveTo>
                      <a:pt x="1009" y="70"/>
                    </a:moveTo>
                    <a:cubicBezTo>
                      <a:pt x="1012" y="71"/>
                      <a:pt x="1012" y="71"/>
                      <a:pt x="1012" y="71"/>
                    </a:cubicBezTo>
                    <a:cubicBezTo>
                      <a:pt x="1010" y="71"/>
                      <a:pt x="1007" y="71"/>
                      <a:pt x="1009" y="70"/>
                    </a:cubicBezTo>
                    <a:close/>
                    <a:moveTo>
                      <a:pt x="995" y="80"/>
                    </a:moveTo>
                    <a:cubicBezTo>
                      <a:pt x="994" y="80"/>
                      <a:pt x="994" y="80"/>
                      <a:pt x="994" y="80"/>
                    </a:cubicBezTo>
                    <a:cubicBezTo>
                      <a:pt x="994" y="80"/>
                      <a:pt x="995" y="80"/>
                      <a:pt x="995" y="80"/>
                    </a:cubicBezTo>
                    <a:close/>
                    <a:moveTo>
                      <a:pt x="964" y="107"/>
                    </a:moveTo>
                    <a:cubicBezTo>
                      <a:pt x="965" y="109"/>
                      <a:pt x="965" y="109"/>
                      <a:pt x="965" y="109"/>
                    </a:cubicBezTo>
                    <a:cubicBezTo>
                      <a:pt x="964" y="108"/>
                      <a:pt x="963" y="108"/>
                      <a:pt x="964" y="107"/>
                    </a:cubicBezTo>
                    <a:close/>
                    <a:moveTo>
                      <a:pt x="559" y="129"/>
                    </a:moveTo>
                    <a:cubicBezTo>
                      <a:pt x="561" y="129"/>
                      <a:pt x="560" y="129"/>
                      <a:pt x="559" y="129"/>
                    </a:cubicBezTo>
                    <a:cubicBezTo>
                      <a:pt x="559" y="129"/>
                      <a:pt x="559" y="129"/>
                      <a:pt x="559" y="129"/>
                    </a:cubicBezTo>
                    <a:close/>
                    <a:moveTo>
                      <a:pt x="556" y="129"/>
                    </a:moveTo>
                    <a:cubicBezTo>
                      <a:pt x="556" y="129"/>
                      <a:pt x="557" y="129"/>
                      <a:pt x="557" y="129"/>
                    </a:cubicBezTo>
                    <a:cubicBezTo>
                      <a:pt x="556" y="130"/>
                      <a:pt x="555" y="131"/>
                      <a:pt x="555" y="130"/>
                    </a:cubicBezTo>
                    <a:lnTo>
                      <a:pt x="556" y="129"/>
                    </a:lnTo>
                    <a:close/>
                    <a:moveTo>
                      <a:pt x="215" y="362"/>
                    </a:moveTo>
                    <a:cubicBezTo>
                      <a:pt x="215" y="363"/>
                      <a:pt x="215" y="364"/>
                      <a:pt x="214" y="363"/>
                    </a:cubicBezTo>
                    <a:lnTo>
                      <a:pt x="215" y="362"/>
                    </a:lnTo>
                    <a:close/>
                    <a:moveTo>
                      <a:pt x="202" y="419"/>
                    </a:moveTo>
                    <a:cubicBezTo>
                      <a:pt x="202" y="418"/>
                      <a:pt x="203" y="416"/>
                      <a:pt x="204" y="417"/>
                    </a:cubicBezTo>
                    <a:lnTo>
                      <a:pt x="202" y="419"/>
                    </a:lnTo>
                    <a:close/>
                    <a:moveTo>
                      <a:pt x="155" y="532"/>
                    </a:moveTo>
                    <a:cubicBezTo>
                      <a:pt x="154" y="532"/>
                      <a:pt x="154" y="532"/>
                      <a:pt x="154" y="532"/>
                    </a:cubicBezTo>
                    <a:cubicBezTo>
                      <a:pt x="155" y="532"/>
                      <a:pt x="155" y="532"/>
                      <a:pt x="155" y="532"/>
                    </a:cubicBezTo>
                    <a:close/>
                    <a:moveTo>
                      <a:pt x="167" y="592"/>
                    </a:moveTo>
                    <a:cubicBezTo>
                      <a:pt x="166" y="590"/>
                      <a:pt x="166" y="590"/>
                      <a:pt x="166" y="590"/>
                    </a:cubicBezTo>
                    <a:cubicBezTo>
                      <a:pt x="167" y="591"/>
                      <a:pt x="168" y="591"/>
                      <a:pt x="168" y="591"/>
                    </a:cubicBezTo>
                    <a:lnTo>
                      <a:pt x="167" y="592"/>
                    </a:lnTo>
                    <a:close/>
                    <a:moveTo>
                      <a:pt x="190" y="501"/>
                    </a:moveTo>
                    <a:cubicBezTo>
                      <a:pt x="190" y="501"/>
                      <a:pt x="190" y="501"/>
                      <a:pt x="190" y="501"/>
                    </a:cubicBezTo>
                    <a:cubicBezTo>
                      <a:pt x="190" y="501"/>
                      <a:pt x="190" y="501"/>
                      <a:pt x="190" y="501"/>
                    </a:cubicBezTo>
                    <a:close/>
                    <a:moveTo>
                      <a:pt x="101" y="654"/>
                    </a:moveTo>
                    <a:cubicBezTo>
                      <a:pt x="101" y="654"/>
                      <a:pt x="102" y="654"/>
                      <a:pt x="102" y="654"/>
                    </a:cubicBezTo>
                    <a:lnTo>
                      <a:pt x="101" y="654"/>
                    </a:lnTo>
                    <a:close/>
                    <a:moveTo>
                      <a:pt x="120" y="646"/>
                    </a:moveTo>
                    <a:cubicBezTo>
                      <a:pt x="120" y="646"/>
                      <a:pt x="120" y="646"/>
                      <a:pt x="120" y="646"/>
                    </a:cubicBezTo>
                    <a:cubicBezTo>
                      <a:pt x="120" y="646"/>
                      <a:pt x="120" y="646"/>
                      <a:pt x="120" y="646"/>
                    </a:cubicBezTo>
                    <a:close/>
                    <a:moveTo>
                      <a:pt x="29" y="955"/>
                    </a:moveTo>
                    <a:cubicBezTo>
                      <a:pt x="32" y="954"/>
                      <a:pt x="32" y="954"/>
                      <a:pt x="32" y="954"/>
                    </a:cubicBezTo>
                    <a:cubicBezTo>
                      <a:pt x="30" y="955"/>
                      <a:pt x="29" y="956"/>
                      <a:pt x="29" y="955"/>
                    </a:cubicBezTo>
                    <a:close/>
                    <a:moveTo>
                      <a:pt x="252" y="448"/>
                    </a:moveTo>
                    <a:cubicBezTo>
                      <a:pt x="253" y="447"/>
                      <a:pt x="252" y="442"/>
                      <a:pt x="255" y="443"/>
                    </a:cubicBezTo>
                    <a:cubicBezTo>
                      <a:pt x="257" y="446"/>
                      <a:pt x="257" y="446"/>
                      <a:pt x="257" y="446"/>
                    </a:cubicBezTo>
                    <a:cubicBezTo>
                      <a:pt x="255" y="447"/>
                      <a:pt x="253" y="448"/>
                      <a:pt x="252" y="448"/>
                    </a:cubicBezTo>
                    <a:close/>
                    <a:moveTo>
                      <a:pt x="440" y="72"/>
                    </a:moveTo>
                    <a:cubicBezTo>
                      <a:pt x="440" y="72"/>
                      <a:pt x="440" y="72"/>
                      <a:pt x="440" y="72"/>
                    </a:cubicBezTo>
                    <a:cubicBezTo>
                      <a:pt x="440" y="72"/>
                      <a:pt x="440" y="72"/>
                      <a:pt x="440" y="72"/>
                    </a:cubicBezTo>
                    <a:close/>
                    <a:moveTo>
                      <a:pt x="416" y="1119"/>
                    </a:moveTo>
                    <a:cubicBezTo>
                      <a:pt x="413" y="1117"/>
                      <a:pt x="410" y="1115"/>
                      <a:pt x="412" y="1114"/>
                    </a:cubicBezTo>
                    <a:cubicBezTo>
                      <a:pt x="419" y="1117"/>
                      <a:pt x="419" y="1117"/>
                      <a:pt x="419" y="1117"/>
                    </a:cubicBezTo>
                    <a:cubicBezTo>
                      <a:pt x="417" y="1118"/>
                      <a:pt x="417" y="1119"/>
                      <a:pt x="416" y="1119"/>
                    </a:cubicBezTo>
                    <a:close/>
                    <a:moveTo>
                      <a:pt x="415" y="1201"/>
                    </a:moveTo>
                    <a:cubicBezTo>
                      <a:pt x="415" y="1201"/>
                      <a:pt x="414" y="1201"/>
                      <a:pt x="413" y="1201"/>
                    </a:cubicBezTo>
                    <a:cubicBezTo>
                      <a:pt x="414" y="1200"/>
                      <a:pt x="414" y="1200"/>
                      <a:pt x="414" y="1200"/>
                    </a:cubicBezTo>
                    <a:lnTo>
                      <a:pt x="415" y="1201"/>
                    </a:lnTo>
                    <a:close/>
                    <a:moveTo>
                      <a:pt x="406" y="1253"/>
                    </a:moveTo>
                    <a:cubicBezTo>
                      <a:pt x="407" y="1253"/>
                      <a:pt x="407" y="1253"/>
                      <a:pt x="407" y="1253"/>
                    </a:cubicBezTo>
                    <a:cubicBezTo>
                      <a:pt x="406" y="1253"/>
                      <a:pt x="406" y="1253"/>
                      <a:pt x="406" y="1253"/>
                    </a:cubicBezTo>
                    <a:close/>
                    <a:moveTo>
                      <a:pt x="431" y="1253"/>
                    </a:moveTo>
                    <a:cubicBezTo>
                      <a:pt x="432" y="1253"/>
                      <a:pt x="432" y="1253"/>
                      <a:pt x="432" y="1253"/>
                    </a:cubicBezTo>
                    <a:cubicBezTo>
                      <a:pt x="431" y="1253"/>
                      <a:pt x="431" y="1253"/>
                      <a:pt x="431" y="1253"/>
                    </a:cubicBezTo>
                    <a:close/>
                    <a:moveTo>
                      <a:pt x="445" y="1211"/>
                    </a:moveTo>
                    <a:cubicBezTo>
                      <a:pt x="441" y="1212"/>
                      <a:pt x="441" y="1212"/>
                      <a:pt x="441" y="1212"/>
                    </a:cubicBezTo>
                    <a:cubicBezTo>
                      <a:pt x="441" y="1210"/>
                      <a:pt x="441" y="1208"/>
                      <a:pt x="441" y="1207"/>
                    </a:cubicBezTo>
                    <a:cubicBezTo>
                      <a:pt x="442" y="1207"/>
                      <a:pt x="442" y="1208"/>
                      <a:pt x="443" y="1208"/>
                    </a:cubicBezTo>
                    <a:cubicBezTo>
                      <a:pt x="443" y="1208"/>
                      <a:pt x="443" y="1208"/>
                      <a:pt x="443" y="1208"/>
                    </a:cubicBezTo>
                    <a:cubicBezTo>
                      <a:pt x="444" y="1208"/>
                      <a:pt x="444" y="1208"/>
                      <a:pt x="444" y="1208"/>
                    </a:cubicBezTo>
                    <a:cubicBezTo>
                      <a:pt x="445" y="1209"/>
                      <a:pt x="446" y="1209"/>
                      <a:pt x="447" y="1210"/>
                    </a:cubicBezTo>
                    <a:cubicBezTo>
                      <a:pt x="446" y="1210"/>
                      <a:pt x="445" y="1210"/>
                      <a:pt x="445" y="1211"/>
                    </a:cubicBezTo>
                    <a:close/>
                    <a:moveTo>
                      <a:pt x="447" y="1209"/>
                    </a:moveTo>
                    <a:cubicBezTo>
                      <a:pt x="446" y="1209"/>
                      <a:pt x="445" y="1209"/>
                      <a:pt x="444" y="1208"/>
                    </a:cubicBezTo>
                    <a:cubicBezTo>
                      <a:pt x="446" y="1208"/>
                      <a:pt x="446" y="1208"/>
                      <a:pt x="446" y="1208"/>
                    </a:cubicBezTo>
                    <a:cubicBezTo>
                      <a:pt x="447" y="1209"/>
                      <a:pt x="447" y="1209"/>
                      <a:pt x="447" y="1209"/>
                    </a:cubicBezTo>
                    <a:close/>
                    <a:moveTo>
                      <a:pt x="590" y="1307"/>
                    </a:moveTo>
                    <a:cubicBezTo>
                      <a:pt x="590" y="1307"/>
                      <a:pt x="590" y="1307"/>
                      <a:pt x="590" y="1307"/>
                    </a:cubicBezTo>
                    <a:cubicBezTo>
                      <a:pt x="590" y="1307"/>
                      <a:pt x="590" y="1307"/>
                      <a:pt x="590" y="1307"/>
                    </a:cubicBezTo>
                    <a:close/>
                    <a:moveTo>
                      <a:pt x="591" y="1307"/>
                    </a:moveTo>
                    <a:cubicBezTo>
                      <a:pt x="591" y="1306"/>
                      <a:pt x="591" y="1306"/>
                      <a:pt x="591" y="1307"/>
                    </a:cubicBezTo>
                    <a:close/>
                    <a:moveTo>
                      <a:pt x="598" y="1308"/>
                    </a:moveTo>
                    <a:cubicBezTo>
                      <a:pt x="599" y="1308"/>
                      <a:pt x="600" y="1308"/>
                      <a:pt x="601" y="1308"/>
                    </a:cubicBezTo>
                    <a:cubicBezTo>
                      <a:pt x="599" y="1308"/>
                      <a:pt x="598" y="1308"/>
                      <a:pt x="598" y="1308"/>
                    </a:cubicBezTo>
                    <a:close/>
                    <a:moveTo>
                      <a:pt x="708" y="1296"/>
                    </a:moveTo>
                    <a:cubicBezTo>
                      <a:pt x="709" y="1295"/>
                      <a:pt x="709" y="1295"/>
                      <a:pt x="709" y="1295"/>
                    </a:cubicBezTo>
                    <a:cubicBezTo>
                      <a:pt x="708" y="1296"/>
                      <a:pt x="708" y="1296"/>
                      <a:pt x="708" y="1296"/>
                    </a:cubicBezTo>
                    <a:close/>
                    <a:moveTo>
                      <a:pt x="630" y="146"/>
                    </a:moveTo>
                    <a:cubicBezTo>
                      <a:pt x="629" y="146"/>
                      <a:pt x="629" y="146"/>
                      <a:pt x="629" y="146"/>
                    </a:cubicBezTo>
                    <a:cubicBezTo>
                      <a:pt x="630" y="146"/>
                      <a:pt x="630" y="146"/>
                      <a:pt x="630" y="146"/>
                    </a:cubicBezTo>
                    <a:close/>
                    <a:moveTo>
                      <a:pt x="720" y="1305"/>
                    </a:moveTo>
                    <a:cubicBezTo>
                      <a:pt x="720" y="1302"/>
                      <a:pt x="720" y="1302"/>
                      <a:pt x="720" y="1302"/>
                    </a:cubicBezTo>
                    <a:cubicBezTo>
                      <a:pt x="720" y="1303"/>
                      <a:pt x="720" y="1303"/>
                      <a:pt x="720" y="1303"/>
                    </a:cubicBezTo>
                    <a:cubicBezTo>
                      <a:pt x="721" y="1304"/>
                      <a:pt x="721" y="1305"/>
                      <a:pt x="722" y="1306"/>
                    </a:cubicBezTo>
                    <a:lnTo>
                      <a:pt x="720" y="1305"/>
                    </a:lnTo>
                    <a:close/>
                    <a:moveTo>
                      <a:pt x="745" y="1305"/>
                    </a:moveTo>
                    <a:cubicBezTo>
                      <a:pt x="742" y="1305"/>
                      <a:pt x="742" y="1305"/>
                      <a:pt x="742" y="1305"/>
                    </a:cubicBezTo>
                    <a:cubicBezTo>
                      <a:pt x="743" y="1302"/>
                      <a:pt x="742" y="1302"/>
                      <a:pt x="742" y="1302"/>
                    </a:cubicBezTo>
                    <a:cubicBezTo>
                      <a:pt x="742" y="1302"/>
                      <a:pt x="742" y="1301"/>
                      <a:pt x="742" y="1301"/>
                    </a:cubicBezTo>
                    <a:cubicBezTo>
                      <a:pt x="729" y="1306"/>
                      <a:pt x="742" y="1300"/>
                      <a:pt x="739" y="1299"/>
                    </a:cubicBezTo>
                    <a:cubicBezTo>
                      <a:pt x="740" y="1298"/>
                      <a:pt x="740" y="1298"/>
                      <a:pt x="740" y="1298"/>
                    </a:cubicBezTo>
                    <a:cubicBezTo>
                      <a:pt x="749" y="1298"/>
                      <a:pt x="749" y="1298"/>
                      <a:pt x="749" y="1298"/>
                    </a:cubicBezTo>
                    <a:cubicBezTo>
                      <a:pt x="746" y="1301"/>
                      <a:pt x="746" y="1301"/>
                      <a:pt x="746" y="1301"/>
                    </a:cubicBezTo>
                    <a:cubicBezTo>
                      <a:pt x="747" y="1304"/>
                      <a:pt x="742" y="1302"/>
                      <a:pt x="745" y="1305"/>
                    </a:cubicBezTo>
                    <a:close/>
                    <a:moveTo>
                      <a:pt x="749" y="1310"/>
                    </a:moveTo>
                    <a:cubicBezTo>
                      <a:pt x="751" y="1308"/>
                      <a:pt x="751" y="1308"/>
                      <a:pt x="751" y="1308"/>
                    </a:cubicBezTo>
                    <a:cubicBezTo>
                      <a:pt x="752" y="1308"/>
                      <a:pt x="752" y="1308"/>
                      <a:pt x="753" y="1308"/>
                    </a:cubicBezTo>
                    <a:cubicBezTo>
                      <a:pt x="751" y="1309"/>
                      <a:pt x="749" y="1312"/>
                      <a:pt x="749" y="1310"/>
                    </a:cubicBezTo>
                    <a:close/>
                    <a:moveTo>
                      <a:pt x="864" y="1260"/>
                    </a:moveTo>
                    <a:cubicBezTo>
                      <a:pt x="863" y="1259"/>
                      <a:pt x="863" y="1259"/>
                      <a:pt x="863" y="1259"/>
                    </a:cubicBezTo>
                    <a:cubicBezTo>
                      <a:pt x="864" y="1258"/>
                      <a:pt x="865" y="1257"/>
                      <a:pt x="866" y="1258"/>
                    </a:cubicBezTo>
                    <a:lnTo>
                      <a:pt x="864" y="1260"/>
                    </a:lnTo>
                    <a:close/>
                    <a:moveTo>
                      <a:pt x="1391" y="1210"/>
                    </a:moveTo>
                    <a:cubicBezTo>
                      <a:pt x="1391" y="1210"/>
                      <a:pt x="1390" y="1210"/>
                      <a:pt x="1389" y="1210"/>
                    </a:cubicBezTo>
                    <a:cubicBezTo>
                      <a:pt x="1397" y="1205"/>
                      <a:pt x="1392" y="1208"/>
                      <a:pt x="1391" y="1210"/>
                    </a:cubicBezTo>
                    <a:close/>
                    <a:moveTo>
                      <a:pt x="1400" y="357"/>
                    </a:moveTo>
                    <a:cubicBezTo>
                      <a:pt x="1395" y="361"/>
                      <a:pt x="1395" y="361"/>
                      <a:pt x="1395" y="361"/>
                    </a:cubicBezTo>
                    <a:cubicBezTo>
                      <a:pt x="1389" y="366"/>
                      <a:pt x="1389" y="366"/>
                      <a:pt x="1389" y="366"/>
                    </a:cubicBezTo>
                    <a:cubicBezTo>
                      <a:pt x="1386" y="373"/>
                      <a:pt x="1386" y="373"/>
                      <a:pt x="1386" y="373"/>
                    </a:cubicBezTo>
                    <a:cubicBezTo>
                      <a:pt x="1383" y="374"/>
                      <a:pt x="1383" y="374"/>
                      <a:pt x="1383" y="374"/>
                    </a:cubicBezTo>
                    <a:cubicBezTo>
                      <a:pt x="1382" y="372"/>
                      <a:pt x="1381" y="371"/>
                      <a:pt x="1382" y="371"/>
                    </a:cubicBezTo>
                    <a:cubicBezTo>
                      <a:pt x="1380" y="371"/>
                      <a:pt x="1380" y="371"/>
                      <a:pt x="1380" y="371"/>
                    </a:cubicBezTo>
                    <a:cubicBezTo>
                      <a:pt x="1378" y="374"/>
                      <a:pt x="1378" y="374"/>
                      <a:pt x="1378" y="374"/>
                    </a:cubicBezTo>
                    <a:cubicBezTo>
                      <a:pt x="1367" y="376"/>
                      <a:pt x="1367" y="376"/>
                      <a:pt x="1367" y="376"/>
                    </a:cubicBezTo>
                    <a:cubicBezTo>
                      <a:pt x="1367" y="373"/>
                      <a:pt x="1367" y="373"/>
                      <a:pt x="1367" y="373"/>
                    </a:cubicBezTo>
                    <a:cubicBezTo>
                      <a:pt x="1375" y="368"/>
                      <a:pt x="1375" y="368"/>
                      <a:pt x="1375" y="368"/>
                    </a:cubicBezTo>
                    <a:cubicBezTo>
                      <a:pt x="1383" y="366"/>
                      <a:pt x="1383" y="366"/>
                      <a:pt x="1383" y="366"/>
                    </a:cubicBezTo>
                    <a:cubicBezTo>
                      <a:pt x="1385" y="362"/>
                      <a:pt x="1385" y="362"/>
                      <a:pt x="1385" y="362"/>
                    </a:cubicBezTo>
                    <a:cubicBezTo>
                      <a:pt x="1383" y="358"/>
                      <a:pt x="1383" y="358"/>
                      <a:pt x="1383" y="358"/>
                    </a:cubicBezTo>
                    <a:cubicBezTo>
                      <a:pt x="1390" y="347"/>
                      <a:pt x="1386" y="361"/>
                      <a:pt x="1390" y="354"/>
                    </a:cubicBezTo>
                    <a:cubicBezTo>
                      <a:pt x="1390" y="357"/>
                      <a:pt x="1390" y="357"/>
                      <a:pt x="1390" y="357"/>
                    </a:cubicBezTo>
                    <a:cubicBezTo>
                      <a:pt x="1391" y="356"/>
                      <a:pt x="1391" y="356"/>
                      <a:pt x="1391" y="356"/>
                    </a:cubicBezTo>
                    <a:cubicBezTo>
                      <a:pt x="1389" y="360"/>
                      <a:pt x="1397" y="351"/>
                      <a:pt x="1397" y="353"/>
                    </a:cubicBezTo>
                    <a:cubicBezTo>
                      <a:pt x="1399" y="351"/>
                      <a:pt x="1400" y="350"/>
                      <a:pt x="1401" y="350"/>
                    </a:cubicBezTo>
                    <a:cubicBezTo>
                      <a:pt x="1401" y="350"/>
                      <a:pt x="1401" y="350"/>
                      <a:pt x="1400" y="350"/>
                    </a:cubicBezTo>
                    <a:cubicBezTo>
                      <a:pt x="1402" y="351"/>
                      <a:pt x="1402" y="351"/>
                      <a:pt x="1402" y="351"/>
                    </a:cubicBezTo>
                    <a:cubicBezTo>
                      <a:pt x="1402" y="353"/>
                      <a:pt x="1402" y="353"/>
                      <a:pt x="1402" y="353"/>
                    </a:cubicBezTo>
                    <a:cubicBezTo>
                      <a:pt x="1401" y="353"/>
                      <a:pt x="1401" y="353"/>
                      <a:pt x="1401" y="353"/>
                    </a:cubicBezTo>
                    <a:cubicBezTo>
                      <a:pt x="1403" y="356"/>
                      <a:pt x="1403" y="356"/>
                      <a:pt x="1403" y="356"/>
                    </a:cubicBezTo>
                    <a:cubicBezTo>
                      <a:pt x="1392" y="358"/>
                      <a:pt x="1401" y="357"/>
                      <a:pt x="1400" y="357"/>
                    </a:cubicBezTo>
                    <a:close/>
                    <a:moveTo>
                      <a:pt x="1504" y="1253"/>
                    </a:moveTo>
                    <a:cubicBezTo>
                      <a:pt x="1505" y="1253"/>
                      <a:pt x="1506" y="1252"/>
                      <a:pt x="1506" y="1253"/>
                    </a:cubicBezTo>
                    <a:lnTo>
                      <a:pt x="1504" y="1253"/>
                    </a:lnTo>
                    <a:close/>
                    <a:moveTo>
                      <a:pt x="1598" y="1167"/>
                    </a:moveTo>
                    <a:cubicBezTo>
                      <a:pt x="1598" y="1167"/>
                      <a:pt x="1598" y="1167"/>
                      <a:pt x="1598" y="1167"/>
                    </a:cubicBezTo>
                    <a:close/>
                    <a:moveTo>
                      <a:pt x="1601" y="1495"/>
                    </a:moveTo>
                    <a:cubicBezTo>
                      <a:pt x="1601" y="1495"/>
                      <a:pt x="1601" y="1495"/>
                      <a:pt x="1601" y="1495"/>
                    </a:cubicBezTo>
                    <a:close/>
                    <a:moveTo>
                      <a:pt x="2027" y="805"/>
                    </a:moveTo>
                    <a:cubicBezTo>
                      <a:pt x="2028" y="805"/>
                      <a:pt x="2029" y="804"/>
                      <a:pt x="2029" y="805"/>
                    </a:cubicBezTo>
                    <a:lnTo>
                      <a:pt x="2027" y="805"/>
                    </a:lnTo>
                    <a:close/>
                    <a:moveTo>
                      <a:pt x="2320" y="918"/>
                    </a:moveTo>
                    <a:cubicBezTo>
                      <a:pt x="2321" y="922"/>
                      <a:pt x="2317" y="920"/>
                      <a:pt x="2316" y="921"/>
                    </a:cubicBezTo>
                    <a:cubicBezTo>
                      <a:pt x="2317" y="923"/>
                      <a:pt x="2317" y="923"/>
                      <a:pt x="2317" y="923"/>
                    </a:cubicBezTo>
                    <a:cubicBezTo>
                      <a:pt x="2316" y="925"/>
                      <a:pt x="2316" y="925"/>
                      <a:pt x="2316" y="925"/>
                    </a:cubicBezTo>
                    <a:cubicBezTo>
                      <a:pt x="2315" y="924"/>
                      <a:pt x="2315" y="924"/>
                      <a:pt x="2315" y="924"/>
                    </a:cubicBezTo>
                    <a:cubicBezTo>
                      <a:pt x="2287" y="923"/>
                      <a:pt x="2287" y="923"/>
                      <a:pt x="2287" y="923"/>
                    </a:cubicBezTo>
                    <a:cubicBezTo>
                      <a:pt x="2284" y="925"/>
                      <a:pt x="2284" y="925"/>
                      <a:pt x="2284" y="925"/>
                    </a:cubicBezTo>
                    <a:cubicBezTo>
                      <a:pt x="2280" y="922"/>
                      <a:pt x="2280" y="922"/>
                      <a:pt x="2280" y="922"/>
                    </a:cubicBezTo>
                    <a:cubicBezTo>
                      <a:pt x="2281" y="921"/>
                      <a:pt x="2281" y="921"/>
                      <a:pt x="2281" y="921"/>
                    </a:cubicBezTo>
                    <a:cubicBezTo>
                      <a:pt x="2283" y="920"/>
                      <a:pt x="2284" y="919"/>
                      <a:pt x="2285" y="918"/>
                    </a:cubicBezTo>
                    <a:cubicBezTo>
                      <a:pt x="2285" y="918"/>
                      <a:pt x="2285" y="918"/>
                      <a:pt x="2285" y="918"/>
                    </a:cubicBezTo>
                    <a:cubicBezTo>
                      <a:pt x="2301" y="913"/>
                      <a:pt x="2301" y="913"/>
                      <a:pt x="2301" y="913"/>
                    </a:cubicBezTo>
                    <a:cubicBezTo>
                      <a:pt x="2304" y="915"/>
                      <a:pt x="2304" y="915"/>
                      <a:pt x="2304" y="915"/>
                    </a:cubicBezTo>
                    <a:cubicBezTo>
                      <a:pt x="2302" y="916"/>
                      <a:pt x="2302" y="916"/>
                      <a:pt x="2302" y="916"/>
                    </a:cubicBezTo>
                    <a:cubicBezTo>
                      <a:pt x="2312" y="911"/>
                      <a:pt x="2314" y="915"/>
                      <a:pt x="2316" y="916"/>
                    </a:cubicBezTo>
                    <a:cubicBezTo>
                      <a:pt x="2314" y="916"/>
                      <a:pt x="2314" y="916"/>
                      <a:pt x="2314" y="916"/>
                    </a:cubicBezTo>
                    <a:lnTo>
                      <a:pt x="2320" y="9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6" name="Freeform 170"/>
              <p:cNvSpPr>
                <a:spLocks/>
              </p:cNvSpPr>
              <p:nvPr/>
            </p:nvSpPr>
            <p:spPr bwMode="auto">
              <a:xfrm>
                <a:off x="4879" y="2237"/>
                <a:ext cx="28" cy="7"/>
              </a:xfrm>
              <a:custGeom>
                <a:avLst/>
                <a:gdLst>
                  <a:gd name="T0" fmla="*/ 7 w 12"/>
                  <a:gd name="T1" fmla="*/ 3 h 3"/>
                  <a:gd name="T2" fmla="*/ 11 w 12"/>
                  <a:gd name="T3" fmla="*/ 2 h 3"/>
                  <a:gd name="T4" fmla="*/ 7 w 12"/>
                  <a:gd name="T5" fmla="*/ 3 h 3"/>
                </a:gdLst>
                <a:ahLst/>
                <a:cxnLst>
                  <a:cxn ang="0">
                    <a:pos x="T0" y="T1"/>
                  </a:cxn>
                  <a:cxn ang="0">
                    <a:pos x="T2" y="T3"/>
                  </a:cxn>
                  <a:cxn ang="0">
                    <a:pos x="T4" y="T5"/>
                  </a:cxn>
                </a:cxnLst>
                <a:rect l="0" t="0" r="r" b="b"/>
                <a:pathLst>
                  <a:path w="12" h="3">
                    <a:moveTo>
                      <a:pt x="7" y="3"/>
                    </a:moveTo>
                    <a:cubicBezTo>
                      <a:pt x="11" y="2"/>
                      <a:pt x="11" y="2"/>
                      <a:pt x="11" y="2"/>
                    </a:cubicBezTo>
                    <a:cubicBezTo>
                      <a:pt x="12" y="1"/>
                      <a:pt x="0" y="0"/>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7" name="Freeform 171"/>
              <p:cNvSpPr>
                <a:spLocks/>
              </p:cNvSpPr>
              <p:nvPr/>
            </p:nvSpPr>
            <p:spPr bwMode="auto">
              <a:xfrm>
                <a:off x="5146" y="21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8" name="Freeform 172"/>
              <p:cNvSpPr>
                <a:spLocks/>
              </p:cNvSpPr>
              <p:nvPr/>
            </p:nvSpPr>
            <p:spPr bwMode="auto">
              <a:xfrm>
                <a:off x="5111" y="2208"/>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9" name="Freeform 173"/>
              <p:cNvSpPr>
                <a:spLocks/>
              </p:cNvSpPr>
              <p:nvPr/>
            </p:nvSpPr>
            <p:spPr bwMode="auto">
              <a:xfrm>
                <a:off x="1473" y="3650"/>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0" name="Freeform 174"/>
              <p:cNvSpPr>
                <a:spLocks/>
              </p:cNvSpPr>
              <p:nvPr/>
            </p:nvSpPr>
            <p:spPr bwMode="auto">
              <a:xfrm>
                <a:off x="1222" y="3664"/>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0" y="0"/>
                      <a:pt x="0" y="0"/>
                      <a:pt x="0" y="0"/>
                    </a:cubicBezTo>
                    <a:cubicBezTo>
                      <a:pt x="0" y="0"/>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1" name="Freeform 175"/>
              <p:cNvSpPr>
                <a:spLocks/>
              </p:cNvSpPr>
              <p:nvPr/>
            </p:nvSpPr>
            <p:spPr bwMode="auto">
              <a:xfrm>
                <a:off x="1224" y="3652"/>
                <a:ext cx="5" cy="2"/>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2"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2" name="Freeform 176"/>
              <p:cNvSpPr>
                <a:spLocks/>
              </p:cNvSpPr>
              <p:nvPr/>
            </p:nvSpPr>
            <p:spPr bwMode="auto">
              <a:xfrm>
                <a:off x="1092" y="3661"/>
                <a:ext cx="2"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3" name="Freeform 177"/>
              <p:cNvSpPr>
                <a:spLocks/>
              </p:cNvSpPr>
              <p:nvPr/>
            </p:nvSpPr>
            <p:spPr bwMode="auto">
              <a:xfrm>
                <a:off x="1801" y="3598"/>
                <a:ext cx="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4" name="Freeform 178"/>
              <p:cNvSpPr>
                <a:spLocks/>
              </p:cNvSpPr>
              <p:nvPr/>
            </p:nvSpPr>
            <p:spPr bwMode="auto">
              <a:xfrm>
                <a:off x="1737" y="3605"/>
                <a:ext cx="15" cy="4"/>
              </a:xfrm>
              <a:custGeom>
                <a:avLst/>
                <a:gdLst>
                  <a:gd name="T0" fmla="*/ 2 w 6"/>
                  <a:gd name="T1" fmla="*/ 0 h 2"/>
                  <a:gd name="T2" fmla="*/ 0 w 6"/>
                  <a:gd name="T3" fmla="*/ 1 h 2"/>
                  <a:gd name="T4" fmla="*/ 1 w 6"/>
                  <a:gd name="T5" fmla="*/ 2 h 2"/>
                  <a:gd name="T6" fmla="*/ 2 w 6"/>
                  <a:gd name="T7" fmla="*/ 0 h 2"/>
                </a:gdLst>
                <a:ahLst/>
                <a:cxnLst>
                  <a:cxn ang="0">
                    <a:pos x="T0" y="T1"/>
                  </a:cxn>
                  <a:cxn ang="0">
                    <a:pos x="T2" y="T3"/>
                  </a:cxn>
                  <a:cxn ang="0">
                    <a:pos x="T4" y="T5"/>
                  </a:cxn>
                  <a:cxn ang="0">
                    <a:pos x="T6" y="T7"/>
                  </a:cxn>
                </a:cxnLst>
                <a:rect l="0" t="0" r="r" b="b"/>
                <a:pathLst>
                  <a:path w="6" h="2">
                    <a:moveTo>
                      <a:pt x="2" y="0"/>
                    </a:moveTo>
                    <a:cubicBezTo>
                      <a:pt x="2" y="1"/>
                      <a:pt x="1" y="1"/>
                      <a:pt x="0" y="1"/>
                    </a:cubicBezTo>
                    <a:cubicBezTo>
                      <a:pt x="1" y="2"/>
                      <a:pt x="1" y="2"/>
                      <a:pt x="1" y="2"/>
                    </a:cubicBezTo>
                    <a:cubicBezTo>
                      <a:pt x="6"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5" name="Freeform 179"/>
              <p:cNvSpPr>
                <a:spLocks/>
              </p:cNvSpPr>
              <p:nvPr/>
            </p:nvSpPr>
            <p:spPr bwMode="auto">
              <a:xfrm>
                <a:off x="1735" y="3605"/>
                <a:ext cx="2" cy="2"/>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6" name="Freeform 180"/>
              <p:cNvSpPr>
                <a:spLocks/>
              </p:cNvSpPr>
              <p:nvPr/>
            </p:nvSpPr>
            <p:spPr bwMode="auto">
              <a:xfrm>
                <a:off x="1614" y="3631"/>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7" name="Freeform 181"/>
              <p:cNvSpPr>
                <a:spLocks/>
              </p:cNvSpPr>
              <p:nvPr/>
            </p:nvSpPr>
            <p:spPr bwMode="auto">
              <a:xfrm>
                <a:off x="1094" y="365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8" name="Freeform 182"/>
              <p:cNvSpPr>
                <a:spLocks/>
              </p:cNvSpPr>
              <p:nvPr/>
            </p:nvSpPr>
            <p:spPr bwMode="auto">
              <a:xfrm>
                <a:off x="971" y="3598"/>
                <a:ext cx="2" cy="4"/>
              </a:xfrm>
              <a:custGeom>
                <a:avLst/>
                <a:gdLst>
                  <a:gd name="T0" fmla="*/ 0 w 1"/>
                  <a:gd name="T1" fmla="*/ 2 h 2"/>
                  <a:gd name="T2" fmla="*/ 1 w 1"/>
                  <a:gd name="T3" fmla="*/ 1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1"/>
                      <a:pt x="1" y="1"/>
                      <a:pt x="1" y="1"/>
                    </a:cubicBezTo>
                    <a:cubicBezTo>
                      <a:pt x="1" y="1"/>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9" name="Freeform 183"/>
              <p:cNvSpPr>
                <a:spLocks/>
              </p:cNvSpPr>
              <p:nvPr/>
            </p:nvSpPr>
            <p:spPr bwMode="auto">
              <a:xfrm>
                <a:off x="964" y="35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0" name="Freeform 184"/>
              <p:cNvSpPr>
                <a:spLocks/>
              </p:cNvSpPr>
              <p:nvPr/>
            </p:nvSpPr>
            <p:spPr bwMode="auto">
              <a:xfrm>
                <a:off x="964" y="3590"/>
                <a:ext cx="7" cy="8"/>
              </a:xfrm>
              <a:custGeom>
                <a:avLst/>
                <a:gdLst>
                  <a:gd name="T0" fmla="*/ 0 w 3"/>
                  <a:gd name="T1" fmla="*/ 1 h 3"/>
                  <a:gd name="T2" fmla="*/ 3 w 3"/>
                  <a:gd name="T3" fmla="*/ 3 h 3"/>
                  <a:gd name="T4" fmla="*/ 3 w 3"/>
                  <a:gd name="T5" fmla="*/ 0 h 3"/>
                  <a:gd name="T6" fmla="*/ 0 w 3"/>
                  <a:gd name="T7" fmla="*/ 1 h 3"/>
                </a:gdLst>
                <a:ahLst/>
                <a:cxnLst>
                  <a:cxn ang="0">
                    <a:pos x="T0" y="T1"/>
                  </a:cxn>
                  <a:cxn ang="0">
                    <a:pos x="T2" y="T3"/>
                  </a:cxn>
                  <a:cxn ang="0">
                    <a:pos x="T4" y="T5"/>
                  </a:cxn>
                  <a:cxn ang="0">
                    <a:pos x="T6" y="T7"/>
                  </a:cxn>
                </a:cxnLst>
                <a:rect l="0" t="0" r="r" b="b"/>
                <a:pathLst>
                  <a:path w="3" h="3">
                    <a:moveTo>
                      <a:pt x="0" y="1"/>
                    </a:moveTo>
                    <a:cubicBezTo>
                      <a:pt x="1" y="1"/>
                      <a:pt x="2" y="2"/>
                      <a:pt x="3" y="3"/>
                    </a:cubicBezTo>
                    <a:cubicBezTo>
                      <a:pt x="3" y="0"/>
                      <a:pt x="3" y="0"/>
                      <a:pt x="3"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1" name="Freeform 185"/>
              <p:cNvSpPr>
                <a:spLocks noEditPoints="1"/>
              </p:cNvSpPr>
              <p:nvPr/>
            </p:nvSpPr>
            <p:spPr bwMode="auto">
              <a:xfrm>
                <a:off x="995" y="3562"/>
                <a:ext cx="894" cy="114"/>
              </a:xfrm>
              <a:custGeom>
                <a:avLst/>
                <a:gdLst>
                  <a:gd name="T0" fmla="*/ 0 w 378"/>
                  <a:gd name="T1" fmla="*/ 40 h 48"/>
                  <a:gd name="T2" fmla="*/ 8 w 378"/>
                  <a:gd name="T3" fmla="*/ 42 h 48"/>
                  <a:gd name="T4" fmla="*/ 18 w 378"/>
                  <a:gd name="T5" fmla="*/ 37 h 48"/>
                  <a:gd name="T6" fmla="*/ 24 w 378"/>
                  <a:gd name="T7" fmla="*/ 39 h 48"/>
                  <a:gd name="T8" fmla="*/ 41 w 378"/>
                  <a:gd name="T9" fmla="*/ 38 h 48"/>
                  <a:gd name="T10" fmla="*/ 47 w 378"/>
                  <a:gd name="T11" fmla="*/ 40 h 48"/>
                  <a:gd name="T12" fmla="*/ 56 w 378"/>
                  <a:gd name="T13" fmla="*/ 48 h 48"/>
                  <a:gd name="T14" fmla="*/ 78 w 378"/>
                  <a:gd name="T15" fmla="*/ 45 h 48"/>
                  <a:gd name="T16" fmla="*/ 99 w 378"/>
                  <a:gd name="T17" fmla="*/ 38 h 48"/>
                  <a:gd name="T18" fmla="*/ 114 w 378"/>
                  <a:gd name="T19" fmla="*/ 42 h 48"/>
                  <a:gd name="T20" fmla="*/ 163 w 378"/>
                  <a:gd name="T21" fmla="*/ 41 h 48"/>
                  <a:gd name="T22" fmla="*/ 164 w 378"/>
                  <a:gd name="T23" fmla="*/ 33 h 48"/>
                  <a:gd name="T24" fmla="*/ 195 w 378"/>
                  <a:gd name="T25" fmla="*/ 38 h 48"/>
                  <a:gd name="T26" fmla="*/ 199 w 378"/>
                  <a:gd name="T27" fmla="*/ 36 h 48"/>
                  <a:gd name="T28" fmla="*/ 219 w 378"/>
                  <a:gd name="T29" fmla="*/ 34 h 48"/>
                  <a:gd name="T30" fmla="*/ 231 w 378"/>
                  <a:gd name="T31" fmla="*/ 37 h 48"/>
                  <a:gd name="T32" fmla="*/ 248 w 378"/>
                  <a:gd name="T33" fmla="*/ 35 h 48"/>
                  <a:gd name="T34" fmla="*/ 263 w 378"/>
                  <a:gd name="T35" fmla="*/ 28 h 48"/>
                  <a:gd name="T36" fmla="*/ 279 w 378"/>
                  <a:gd name="T37" fmla="*/ 32 h 48"/>
                  <a:gd name="T38" fmla="*/ 292 w 378"/>
                  <a:gd name="T39" fmla="*/ 25 h 48"/>
                  <a:gd name="T40" fmla="*/ 311 w 378"/>
                  <a:gd name="T41" fmla="*/ 22 h 48"/>
                  <a:gd name="T42" fmla="*/ 321 w 378"/>
                  <a:gd name="T43" fmla="*/ 13 h 48"/>
                  <a:gd name="T44" fmla="*/ 335 w 378"/>
                  <a:gd name="T45" fmla="*/ 18 h 48"/>
                  <a:gd name="T46" fmla="*/ 368 w 378"/>
                  <a:gd name="T47" fmla="*/ 9 h 48"/>
                  <a:gd name="T48" fmla="*/ 359 w 378"/>
                  <a:gd name="T49" fmla="*/ 8 h 48"/>
                  <a:gd name="T50" fmla="*/ 356 w 378"/>
                  <a:gd name="T51" fmla="*/ 0 h 48"/>
                  <a:gd name="T52" fmla="*/ 317 w 378"/>
                  <a:gd name="T53" fmla="*/ 11 h 48"/>
                  <a:gd name="T54" fmla="*/ 304 w 378"/>
                  <a:gd name="T55" fmla="*/ 12 h 48"/>
                  <a:gd name="T56" fmla="*/ 266 w 378"/>
                  <a:gd name="T57" fmla="*/ 19 h 48"/>
                  <a:gd name="T58" fmla="*/ 251 w 378"/>
                  <a:gd name="T59" fmla="*/ 29 h 48"/>
                  <a:gd name="T60" fmla="*/ 242 w 378"/>
                  <a:gd name="T61" fmla="*/ 24 h 48"/>
                  <a:gd name="T62" fmla="*/ 250 w 378"/>
                  <a:gd name="T63" fmla="*/ 16 h 48"/>
                  <a:gd name="T64" fmla="*/ 229 w 378"/>
                  <a:gd name="T65" fmla="*/ 18 h 48"/>
                  <a:gd name="T66" fmla="*/ 208 w 378"/>
                  <a:gd name="T67" fmla="*/ 25 h 48"/>
                  <a:gd name="T68" fmla="*/ 164 w 378"/>
                  <a:gd name="T69" fmla="*/ 19 h 48"/>
                  <a:gd name="T70" fmla="*/ 149 w 378"/>
                  <a:gd name="T71" fmla="*/ 29 h 48"/>
                  <a:gd name="T72" fmla="*/ 127 w 378"/>
                  <a:gd name="T73" fmla="*/ 30 h 48"/>
                  <a:gd name="T74" fmla="*/ 119 w 378"/>
                  <a:gd name="T75" fmla="*/ 26 h 48"/>
                  <a:gd name="T76" fmla="*/ 114 w 378"/>
                  <a:gd name="T77" fmla="*/ 26 h 48"/>
                  <a:gd name="T78" fmla="*/ 100 w 378"/>
                  <a:gd name="T79" fmla="*/ 28 h 48"/>
                  <a:gd name="T80" fmla="*/ 81 w 378"/>
                  <a:gd name="T81" fmla="*/ 33 h 48"/>
                  <a:gd name="T82" fmla="*/ 93 w 378"/>
                  <a:gd name="T83" fmla="*/ 26 h 48"/>
                  <a:gd name="T84" fmla="*/ 72 w 378"/>
                  <a:gd name="T85" fmla="*/ 28 h 48"/>
                  <a:gd name="T86" fmla="*/ 48 w 378"/>
                  <a:gd name="T87" fmla="*/ 33 h 48"/>
                  <a:gd name="T88" fmla="*/ 59 w 378"/>
                  <a:gd name="T89" fmla="*/ 25 h 48"/>
                  <a:gd name="T90" fmla="*/ 44 w 378"/>
                  <a:gd name="T91" fmla="*/ 22 h 48"/>
                  <a:gd name="T92" fmla="*/ 32 w 378"/>
                  <a:gd name="T93" fmla="*/ 21 h 48"/>
                  <a:gd name="T94" fmla="*/ 15 w 378"/>
                  <a:gd name="T95" fmla="*/ 28 h 48"/>
                  <a:gd name="T96" fmla="*/ 234 w 378"/>
                  <a:gd name="T97" fmla="*/ 15 h 48"/>
                  <a:gd name="T98" fmla="*/ 230 w 378"/>
                  <a:gd name="T99" fmla="*/ 18 h 48"/>
                  <a:gd name="T100" fmla="*/ 81 w 378"/>
                  <a:gd name="T10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48">
                    <a:moveTo>
                      <a:pt x="8" y="33"/>
                    </a:moveTo>
                    <a:cubicBezTo>
                      <a:pt x="10" y="34"/>
                      <a:pt x="10" y="34"/>
                      <a:pt x="10" y="34"/>
                    </a:cubicBezTo>
                    <a:cubicBezTo>
                      <a:pt x="8" y="36"/>
                      <a:pt x="7" y="37"/>
                      <a:pt x="6" y="37"/>
                    </a:cubicBezTo>
                    <a:cubicBezTo>
                      <a:pt x="7" y="37"/>
                      <a:pt x="7" y="37"/>
                      <a:pt x="7" y="38"/>
                    </a:cubicBezTo>
                    <a:cubicBezTo>
                      <a:pt x="0" y="40"/>
                      <a:pt x="0" y="40"/>
                      <a:pt x="0" y="40"/>
                    </a:cubicBezTo>
                    <a:cubicBezTo>
                      <a:pt x="4" y="40"/>
                      <a:pt x="4" y="40"/>
                      <a:pt x="4" y="40"/>
                    </a:cubicBezTo>
                    <a:cubicBezTo>
                      <a:pt x="6" y="46"/>
                      <a:pt x="6" y="46"/>
                      <a:pt x="6" y="46"/>
                    </a:cubicBezTo>
                    <a:cubicBezTo>
                      <a:pt x="7" y="46"/>
                      <a:pt x="7" y="46"/>
                      <a:pt x="7" y="46"/>
                    </a:cubicBezTo>
                    <a:cubicBezTo>
                      <a:pt x="7" y="45"/>
                      <a:pt x="7" y="45"/>
                      <a:pt x="7" y="45"/>
                    </a:cubicBezTo>
                    <a:cubicBezTo>
                      <a:pt x="8" y="42"/>
                      <a:pt x="8" y="42"/>
                      <a:pt x="8" y="42"/>
                    </a:cubicBezTo>
                    <a:cubicBezTo>
                      <a:pt x="11" y="40"/>
                      <a:pt x="11" y="40"/>
                      <a:pt x="11" y="40"/>
                    </a:cubicBezTo>
                    <a:cubicBezTo>
                      <a:pt x="14" y="43"/>
                      <a:pt x="14" y="43"/>
                      <a:pt x="14" y="43"/>
                    </a:cubicBezTo>
                    <a:cubicBezTo>
                      <a:pt x="14" y="42"/>
                      <a:pt x="16" y="41"/>
                      <a:pt x="15" y="40"/>
                    </a:cubicBezTo>
                    <a:cubicBezTo>
                      <a:pt x="12" y="40"/>
                      <a:pt x="12" y="41"/>
                      <a:pt x="13" y="40"/>
                    </a:cubicBezTo>
                    <a:cubicBezTo>
                      <a:pt x="18" y="37"/>
                      <a:pt x="18" y="37"/>
                      <a:pt x="18" y="37"/>
                    </a:cubicBezTo>
                    <a:cubicBezTo>
                      <a:pt x="22" y="41"/>
                      <a:pt x="22" y="41"/>
                      <a:pt x="22" y="41"/>
                    </a:cubicBezTo>
                    <a:cubicBezTo>
                      <a:pt x="19" y="45"/>
                      <a:pt x="19" y="45"/>
                      <a:pt x="19" y="45"/>
                    </a:cubicBezTo>
                    <a:cubicBezTo>
                      <a:pt x="23" y="43"/>
                      <a:pt x="23" y="43"/>
                      <a:pt x="23" y="43"/>
                    </a:cubicBezTo>
                    <a:cubicBezTo>
                      <a:pt x="23" y="43"/>
                      <a:pt x="23" y="43"/>
                      <a:pt x="23" y="43"/>
                    </a:cubicBezTo>
                    <a:cubicBezTo>
                      <a:pt x="24" y="39"/>
                      <a:pt x="24" y="39"/>
                      <a:pt x="24" y="39"/>
                    </a:cubicBezTo>
                    <a:cubicBezTo>
                      <a:pt x="34" y="36"/>
                      <a:pt x="24" y="41"/>
                      <a:pt x="28" y="43"/>
                    </a:cubicBezTo>
                    <a:cubicBezTo>
                      <a:pt x="29" y="40"/>
                      <a:pt x="29" y="40"/>
                      <a:pt x="29" y="40"/>
                    </a:cubicBezTo>
                    <a:cubicBezTo>
                      <a:pt x="36" y="38"/>
                      <a:pt x="36" y="38"/>
                      <a:pt x="36" y="38"/>
                    </a:cubicBezTo>
                    <a:cubicBezTo>
                      <a:pt x="35" y="40"/>
                      <a:pt x="35" y="40"/>
                      <a:pt x="35" y="40"/>
                    </a:cubicBezTo>
                    <a:cubicBezTo>
                      <a:pt x="41" y="38"/>
                      <a:pt x="41" y="38"/>
                      <a:pt x="41" y="38"/>
                    </a:cubicBezTo>
                    <a:cubicBezTo>
                      <a:pt x="41" y="40"/>
                      <a:pt x="41" y="40"/>
                      <a:pt x="41" y="40"/>
                    </a:cubicBezTo>
                    <a:cubicBezTo>
                      <a:pt x="39" y="41"/>
                      <a:pt x="39" y="41"/>
                      <a:pt x="39" y="41"/>
                    </a:cubicBezTo>
                    <a:cubicBezTo>
                      <a:pt x="41" y="41"/>
                      <a:pt x="41" y="41"/>
                      <a:pt x="42" y="41"/>
                    </a:cubicBezTo>
                    <a:cubicBezTo>
                      <a:pt x="43" y="38"/>
                      <a:pt x="43" y="38"/>
                      <a:pt x="43" y="38"/>
                    </a:cubicBezTo>
                    <a:cubicBezTo>
                      <a:pt x="47" y="40"/>
                      <a:pt x="47" y="40"/>
                      <a:pt x="47" y="40"/>
                    </a:cubicBezTo>
                    <a:cubicBezTo>
                      <a:pt x="45" y="41"/>
                      <a:pt x="45" y="41"/>
                      <a:pt x="45" y="41"/>
                    </a:cubicBezTo>
                    <a:cubicBezTo>
                      <a:pt x="45" y="43"/>
                      <a:pt x="45" y="43"/>
                      <a:pt x="45" y="43"/>
                    </a:cubicBezTo>
                    <a:cubicBezTo>
                      <a:pt x="49" y="42"/>
                      <a:pt x="49" y="42"/>
                      <a:pt x="49" y="42"/>
                    </a:cubicBezTo>
                    <a:cubicBezTo>
                      <a:pt x="59" y="47"/>
                      <a:pt x="59" y="47"/>
                      <a:pt x="59" y="47"/>
                    </a:cubicBezTo>
                    <a:cubicBezTo>
                      <a:pt x="56" y="48"/>
                      <a:pt x="56" y="48"/>
                      <a:pt x="56" y="48"/>
                    </a:cubicBezTo>
                    <a:cubicBezTo>
                      <a:pt x="60" y="48"/>
                      <a:pt x="60" y="48"/>
                      <a:pt x="60" y="48"/>
                    </a:cubicBezTo>
                    <a:cubicBezTo>
                      <a:pt x="64" y="46"/>
                      <a:pt x="64" y="46"/>
                      <a:pt x="64" y="46"/>
                    </a:cubicBezTo>
                    <a:cubicBezTo>
                      <a:pt x="69" y="46"/>
                      <a:pt x="73" y="45"/>
                      <a:pt x="75" y="44"/>
                    </a:cubicBezTo>
                    <a:cubicBezTo>
                      <a:pt x="75" y="45"/>
                      <a:pt x="75" y="45"/>
                      <a:pt x="75" y="45"/>
                    </a:cubicBezTo>
                    <a:cubicBezTo>
                      <a:pt x="78" y="45"/>
                      <a:pt x="78" y="45"/>
                      <a:pt x="78" y="45"/>
                    </a:cubicBezTo>
                    <a:cubicBezTo>
                      <a:pt x="81" y="43"/>
                      <a:pt x="81" y="43"/>
                      <a:pt x="81" y="43"/>
                    </a:cubicBezTo>
                    <a:cubicBezTo>
                      <a:pt x="78" y="39"/>
                      <a:pt x="78" y="39"/>
                      <a:pt x="78" y="39"/>
                    </a:cubicBezTo>
                    <a:cubicBezTo>
                      <a:pt x="79" y="39"/>
                      <a:pt x="80" y="38"/>
                      <a:pt x="81" y="38"/>
                    </a:cubicBezTo>
                    <a:cubicBezTo>
                      <a:pt x="88" y="40"/>
                      <a:pt x="88" y="40"/>
                      <a:pt x="88" y="40"/>
                    </a:cubicBezTo>
                    <a:cubicBezTo>
                      <a:pt x="101" y="36"/>
                      <a:pt x="101" y="36"/>
                      <a:pt x="99" y="38"/>
                    </a:cubicBezTo>
                    <a:cubicBezTo>
                      <a:pt x="109" y="39"/>
                      <a:pt x="99" y="39"/>
                      <a:pt x="102" y="40"/>
                    </a:cubicBezTo>
                    <a:cubicBezTo>
                      <a:pt x="102" y="41"/>
                      <a:pt x="100" y="42"/>
                      <a:pt x="98" y="43"/>
                    </a:cubicBezTo>
                    <a:cubicBezTo>
                      <a:pt x="107" y="43"/>
                      <a:pt x="107" y="43"/>
                      <a:pt x="107" y="43"/>
                    </a:cubicBezTo>
                    <a:cubicBezTo>
                      <a:pt x="109" y="40"/>
                      <a:pt x="109" y="40"/>
                      <a:pt x="109" y="40"/>
                    </a:cubicBezTo>
                    <a:cubicBezTo>
                      <a:pt x="114" y="42"/>
                      <a:pt x="114" y="42"/>
                      <a:pt x="114" y="42"/>
                    </a:cubicBezTo>
                    <a:cubicBezTo>
                      <a:pt x="128" y="40"/>
                      <a:pt x="128" y="40"/>
                      <a:pt x="128" y="40"/>
                    </a:cubicBezTo>
                    <a:cubicBezTo>
                      <a:pt x="138" y="41"/>
                      <a:pt x="138" y="41"/>
                      <a:pt x="138" y="41"/>
                    </a:cubicBezTo>
                    <a:cubicBezTo>
                      <a:pt x="150" y="40"/>
                      <a:pt x="150" y="40"/>
                      <a:pt x="150" y="40"/>
                    </a:cubicBezTo>
                    <a:cubicBezTo>
                      <a:pt x="158" y="40"/>
                      <a:pt x="158" y="40"/>
                      <a:pt x="158" y="40"/>
                    </a:cubicBezTo>
                    <a:cubicBezTo>
                      <a:pt x="163" y="41"/>
                      <a:pt x="163" y="41"/>
                      <a:pt x="163" y="41"/>
                    </a:cubicBezTo>
                    <a:cubicBezTo>
                      <a:pt x="161" y="43"/>
                      <a:pt x="161" y="43"/>
                      <a:pt x="161" y="43"/>
                    </a:cubicBezTo>
                    <a:cubicBezTo>
                      <a:pt x="171" y="40"/>
                      <a:pt x="171" y="40"/>
                      <a:pt x="171" y="40"/>
                    </a:cubicBezTo>
                    <a:cubicBezTo>
                      <a:pt x="176" y="36"/>
                      <a:pt x="176" y="36"/>
                      <a:pt x="176" y="36"/>
                    </a:cubicBezTo>
                    <a:cubicBezTo>
                      <a:pt x="167" y="36"/>
                      <a:pt x="167" y="36"/>
                      <a:pt x="167" y="36"/>
                    </a:cubicBezTo>
                    <a:cubicBezTo>
                      <a:pt x="164" y="33"/>
                      <a:pt x="164" y="33"/>
                      <a:pt x="164" y="33"/>
                    </a:cubicBezTo>
                    <a:cubicBezTo>
                      <a:pt x="177" y="32"/>
                      <a:pt x="177" y="32"/>
                      <a:pt x="177" y="32"/>
                    </a:cubicBezTo>
                    <a:cubicBezTo>
                      <a:pt x="178" y="36"/>
                      <a:pt x="178" y="36"/>
                      <a:pt x="178" y="36"/>
                    </a:cubicBezTo>
                    <a:cubicBezTo>
                      <a:pt x="185" y="38"/>
                      <a:pt x="185" y="38"/>
                      <a:pt x="185" y="38"/>
                    </a:cubicBezTo>
                    <a:cubicBezTo>
                      <a:pt x="189" y="38"/>
                      <a:pt x="192" y="37"/>
                      <a:pt x="194" y="37"/>
                    </a:cubicBezTo>
                    <a:cubicBezTo>
                      <a:pt x="194" y="37"/>
                      <a:pt x="195" y="37"/>
                      <a:pt x="195" y="38"/>
                    </a:cubicBezTo>
                    <a:cubicBezTo>
                      <a:pt x="195" y="37"/>
                      <a:pt x="195" y="37"/>
                      <a:pt x="195" y="37"/>
                    </a:cubicBezTo>
                    <a:cubicBezTo>
                      <a:pt x="200" y="36"/>
                      <a:pt x="198" y="36"/>
                      <a:pt x="196" y="36"/>
                    </a:cubicBezTo>
                    <a:cubicBezTo>
                      <a:pt x="198" y="30"/>
                      <a:pt x="198" y="30"/>
                      <a:pt x="198" y="30"/>
                    </a:cubicBezTo>
                    <a:cubicBezTo>
                      <a:pt x="203" y="29"/>
                      <a:pt x="203" y="29"/>
                      <a:pt x="203" y="29"/>
                    </a:cubicBezTo>
                    <a:cubicBezTo>
                      <a:pt x="199" y="36"/>
                      <a:pt x="199" y="36"/>
                      <a:pt x="199" y="36"/>
                    </a:cubicBezTo>
                    <a:cubicBezTo>
                      <a:pt x="206" y="34"/>
                      <a:pt x="204" y="37"/>
                      <a:pt x="203" y="37"/>
                    </a:cubicBezTo>
                    <a:cubicBezTo>
                      <a:pt x="208" y="36"/>
                      <a:pt x="208" y="36"/>
                      <a:pt x="208" y="36"/>
                    </a:cubicBezTo>
                    <a:cubicBezTo>
                      <a:pt x="209" y="38"/>
                      <a:pt x="209" y="38"/>
                      <a:pt x="209" y="38"/>
                    </a:cubicBezTo>
                    <a:cubicBezTo>
                      <a:pt x="216" y="33"/>
                      <a:pt x="216" y="33"/>
                      <a:pt x="216" y="33"/>
                    </a:cubicBezTo>
                    <a:cubicBezTo>
                      <a:pt x="219" y="34"/>
                      <a:pt x="219" y="34"/>
                      <a:pt x="219" y="34"/>
                    </a:cubicBezTo>
                    <a:cubicBezTo>
                      <a:pt x="228" y="31"/>
                      <a:pt x="228" y="31"/>
                      <a:pt x="228" y="31"/>
                    </a:cubicBezTo>
                    <a:cubicBezTo>
                      <a:pt x="230" y="34"/>
                      <a:pt x="230" y="34"/>
                      <a:pt x="230" y="34"/>
                    </a:cubicBezTo>
                    <a:cubicBezTo>
                      <a:pt x="237" y="33"/>
                      <a:pt x="237" y="33"/>
                      <a:pt x="237" y="33"/>
                    </a:cubicBezTo>
                    <a:cubicBezTo>
                      <a:pt x="235" y="35"/>
                      <a:pt x="235" y="35"/>
                      <a:pt x="235" y="35"/>
                    </a:cubicBezTo>
                    <a:cubicBezTo>
                      <a:pt x="231" y="37"/>
                      <a:pt x="231" y="37"/>
                      <a:pt x="231" y="37"/>
                    </a:cubicBezTo>
                    <a:cubicBezTo>
                      <a:pt x="213" y="40"/>
                      <a:pt x="213" y="40"/>
                      <a:pt x="213" y="40"/>
                    </a:cubicBezTo>
                    <a:cubicBezTo>
                      <a:pt x="215" y="43"/>
                      <a:pt x="215" y="43"/>
                      <a:pt x="215" y="43"/>
                    </a:cubicBezTo>
                    <a:cubicBezTo>
                      <a:pt x="230" y="41"/>
                      <a:pt x="230" y="41"/>
                      <a:pt x="230" y="41"/>
                    </a:cubicBezTo>
                    <a:cubicBezTo>
                      <a:pt x="250" y="39"/>
                      <a:pt x="250" y="39"/>
                      <a:pt x="250" y="39"/>
                    </a:cubicBezTo>
                    <a:cubicBezTo>
                      <a:pt x="248" y="35"/>
                      <a:pt x="248" y="35"/>
                      <a:pt x="248" y="35"/>
                    </a:cubicBezTo>
                    <a:cubicBezTo>
                      <a:pt x="249" y="35"/>
                      <a:pt x="249" y="35"/>
                      <a:pt x="249" y="35"/>
                    </a:cubicBezTo>
                    <a:cubicBezTo>
                      <a:pt x="248" y="32"/>
                      <a:pt x="248" y="32"/>
                      <a:pt x="248" y="32"/>
                    </a:cubicBezTo>
                    <a:cubicBezTo>
                      <a:pt x="256" y="32"/>
                      <a:pt x="256" y="32"/>
                      <a:pt x="256" y="32"/>
                    </a:cubicBezTo>
                    <a:cubicBezTo>
                      <a:pt x="262" y="27"/>
                      <a:pt x="262" y="27"/>
                      <a:pt x="262" y="27"/>
                    </a:cubicBezTo>
                    <a:cubicBezTo>
                      <a:pt x="263" y="28"/>
                      <a:pt x="263" y="28"/>
                      <a:pt x="263" y="28"/>
                    </a:cubicBezTo>
                    <a:cubicBezTo>
                      <a:pt x="263" y="28"/>
                      <a:pt x="263" y="28"/>
                      <a:pt x="263" y="29"/>
                    </a:cubicBezTo>
                    <a:cubicBezTo>
                      <a:pt x="266" y="28"/>
                      <a:pt x="266" y="28"/>
                      <a:pt x="266" y="28"/>
                    </a:cubicBezTo>
                    <a:cubicBezTo>
                      <a:pt x="266" y="33"/>
                      <a:pt x="266" y="33"/>
                      <a:pt x="266" y="33"/>
                    </a:cubicBezTo>
                    <a:cubicBezTo>
                      <a:pt x="274" y="28"/>
                      <a:pt x="274" y="28"/>
                      <a:pt x="274" y="28"/>
                    </a:cubicBezTo>
                    <a:cubicBezTo>
                      <a:pt x="279" y="32"/>
                      <a:pt x="279" y="32"/>
                      <a:pt x="279" y="32"/>
                    </a:cubicBezTo>
                    <a:cubicBezTo>
                      <a:pt x="278" y="30"/>
                      <a:pt x="278" y="30"/>
                      <a:pt x="278" y="30"/>
                    </a:cubicBezTo>
                    <a:cubicBezTo>
                      <a:pt x="280" y="26"/>
                      <a:pt x="282" y="28"/>
                      <a:pt x="283" y="28"/>
                    </a:cubicBezTo>
                    <a:cubicBezTo>
                      <a:pt x="292" y="30"/>
                      <a:pt x="292" y="30"/>
                      <a:pt x="292" y="30"/>
                    </a:cubicBezTo>
                    <a:cubicBezTo>
                      <a:pt x="290" y="28"/>
                      <a:pt x="290" y="28"/>
                      <a:pt x="290" y="28"/>
                    </a:cubicBezTo>
                    <a:cubicBezTo>
                      <a:pt x="292" y="25"/>
                      <a:pt x="292" y="25"/>
                      <a:pt x="292" y="25"/>
                    </a:cubicBezTo>
                    <a:cubicBezTo>
                      <a:pt x="294" y="31"/>
                      <a:pt x="298" y="25"/>
                      <a:pt x="301" y="25"/>
                    </a:cubicBezTo>
                    <a:cubicBezTo>
                      <a:pt x="302" y="22"/>
                      <a:pt x="302" y="22"/>
                      <a:pt x="302" y="22"/>
                    </a:cubicBezTo>
                    <a:cubicBezTo>
                      <a:pt x="312" y="25"/>
                      <a:pt x="312" y="25"/>
                      <a:pt x="312" y="25"/>
                    </a:cubicBezTo>
                    <a:cubicBezTo>
                      <a:pt x="315" y="22"/>
                      <a:pt x="315" y="22"/>
                      <a:pt x="315" y="22"/>
                    </a:cubicBezTo>
                    <a:cubicBezTo>
                      <a:pt x="311" y="22"/>
                      <a:pt x="311" y="22"/>
                      <a:pt x="311" y="22"/>
                    </a:cubicBezTo>
                    <a:cubicBezTo>
                      <a:pt x="310" y="20"/>
                      <a:pt x="310" y="20"/>
                      <a:pt x="310" y="20"/>
                    </a:cubicBezTo>
                    <a:cubicBezTo>
                      <a:pt x="311" y="17"/>
                      <a:pt x="312" y="18"/>
                      <a:pt x="313" y="18"/>
                    </a:cubicBezTo>
                    <a:cubicBezTo>
                      <a:pt x="314" y="18"/>
                      <a:pt x="314" y="18"/>
                      <a:pt x="314" y="18"/>
                    </a:cubicBezTo>
                    <a:cubicBezTo>
                      <a:pt x="324" y="15"/>
                      <a:pt x="324" y="15"/>
                      <a:pt x="324" y="15"/>
                    </a:cubicBezTo>
                    <a:cubicBezTo>
                      <a:pt x="321" y="13"/>
                      <a:pt x="321" y="13"/>
                      <a:pt x="321" y="13"/>
                    </a:cubicBezTo>
                    <a:cubicBezTo>
                      <a:pt x="322" y="12"/>
                      <a:pt x="322" y="12"/>
                      <a:pt x="322" y="12"/>
                    </a:cubicBezTo>
                    <a:cubicBezTo>
                      <a:pt x="327" y="11"/>
                      <a:pt x="327" y="11"/>
                      <a:pt x="327" y="11"/>
                    </a:cubicBezTo>
                    <a:cubicBezTo>
                      <a:pt x="326" y="15"/>
                      <a:pt x="326" y="15"/>
                      <a:pt x="326" y="15"/>
                    </a:cubicBezTo>
                    <a:cubicBezTo>
                      <a:pt x="330" y="20"/>
                      <a:pt x="330" y="20"/>
                      <a:pt x="330" y="20"/>
                    </a:cubicBezTo>
                    <a:cubicBezTo>
                      <a:pt x="335" y="18"/>
                      <a:pt x="335" y="18"/>
                      <a:pt x="335" y="18"/>
                    </a:cubicBezTo>
                    <a:cubicBezTo>
                      <a:pt x="341" y="18"/>
                      <a:pt x="341" y="18"/>
                      <a:pt x="341" y="18"/>
                    </a:cubicBezTo>
                    <a:cubicBezTo>
                      <a:pt x="334" y="15"/>
                      <a:pt x="334" y="15"/>
                      <a:pt x="334" y="15"/>
                    </a:cubicBezTo>
                    <a:cubicBezTo>
                      <a:pt x="338" y="15"/>
                      <a:pt x="341" y="14"/>
                      <a:pt x="343" y="14"/>
                    </a:cubicBezTo>
                    <a:cubicBezTo>
                      <a:pt x="344" y="13"/>
                      <a:pt x="344" y="13"/>
                      <a:pt x="344" y="13"/>
                    </a:cubicBezTo>
                    <a:cubicBezTo>
                      <a:pt x="368" y="9"/>
                      <a:pt x="368" y="9"/>
                      <a:pt x="368" y="9"/>
                    </a:cubicBezTo>
                    <a:cubicBezTo>
                      <a:pt x="368" y="15"/>
                      <a:pt x="368" y="15"/>
                      <a:pt x="368" y="15"/>
                    </a:cubicBezTo>
                    <a:cubicBezTo>
                      <a:pt x="371" y="13"/>
                      <a:pt x="371" y="13"/>
                      <a:pt x="371" y="13"/>
                    </a:cubicBezTo>
                    <a:cubicBezTo>
                      <a:pt x="375" y="8"/>
                      <a:pt x="377" y="7"/>
                      <a:pt x="378" y="6"/>
                    </a:cubicBezTo>
                    <a:cubicBezTo>
                      <a:pt x="375" y="8"/>
                      <a:pt x="374" y="7"/>
                      <a:pt x="374" y="6"/>
                    </a:cubicBezTo>
                    <a:cubicBezTo>
                      <a:pt x="359" y="8"/>
                      <a:pt x="359" y="8"/>
                      <a:pt x="359" y="8"/>
                    </a:cubicBezTo>
                    <a:cubicBezTo>
                      <a:pt x="356" y="6"/>
                      <a:pt x="356" y="6"/>
                      <a:pt x="356" y="6"/>
                    </a:cubicBezTo>
                    <a:cubicBezTo>
                      <a:pt x="360" y="3"/>
                      <a:pt x="360" y="3"/>
                      <a:pt x="360" y="3"/>
                    </a:cubicBezTo>
                    <a:cubicBezTo>
                      <a:pt x="356" y="2"/>
                      <a:pt x="356" y="2"/>
                      <a:pt x="356" y="2"/>
                    </a:cubicBezTo>
                    <a:cubicBezTo>
                      <a:pt x="357" y="1"/>
                      <a:pt x="357" y="1"/>
                      <a:pt x="358" y="1"/>
                    </a:cubicBezTo>
                    <a:cubicBezTo>
                      <a:pt x="357" y="0"/>
                      <a:pt x="357" y="0"/>
                      <a:pt x="356" y="0"/>
                    </a:cubicBezTo>
                    <a:cubicBezTo>
                      <a:pt x="332" y="6"/>
                      <a:pt x="332" y="6"/>
                      <a:pt x="332" y="6"/>
                    </a:cubicBezTo>
                    <a:cubicBezTo>
                      <a:pt x="323" y="5"/>
                      <a:pt x="323" y="5"/>
                      <a:pt x="323" y="5"/>
                    </a:cubicBezTo>
                    <a:cubicBezTo>
                      <a:pt x="315" y="9"/>
                      <a:pt x="315" y="9"/>
                      <a:pt x="315" y="9"/>
                    </a:cubicBezTo>
                    <a:cubicBezTo>
                      <a:pt x="319" y="10"/>
                      <a:pt x="319" y="10"/>
                      <a:pt x="319" y="10"/>
                    </a:cubicBezTo>
                    <a:cubicBezTo>
                      <a:pt x="317" y="11"/>
                      <a:pt x="317" y="11"/>
                      <a:pt x="317" y="11"/>
                    </a:cubicBezTo>
                    <a:cubicBezTo>
                      <a:pt x="309" y="12"/>
                      <a:pt x="309" y="12"/>
                      <a:pt x="309" y="12"/>
                    </a:cubicBezTo>
                    <a:cubicBezTo>
                      <a:pt x="307" y="10"/>
                      <a:pt x="307" y="10"/>
                      <a:pt x="307" y="10"/>
                    </a:cubicBezTo>
                    <a:cubicBezTo>
                      <a:pt x="306" y="14"/>
                      <a:pt x="306" y="14"/>
                      <a:pt x="306" y="14"/>
                    </a:cubicBezTo>
                    <a:cubicBezTo>
                      <a:pt x="305" y="14"/>
                      <a:pt x="305" y="14"/>
                      <a:pt x="305" y="14"/>
                    </a:cubicBezTo>
                    <a:cubicBezTo>
                      <a:pt x="307" y="10"/>
                      <a:pt x="304" y="13"/>
                      <a:pt x="304" y="12"/>
                    </a:cubicBezTo>
                    <a:cubicBezTo>
                      <a:pt x="293" y="15"/>
                      <a:pt x="293" y="15"/>
                      <a:pt x="293" y="15"/>
                    </a:cubicBezTo>
                    <a:cubicBezTo>
                      <a:pt x="285" y="13"/>
                      <a:pt x="285" y="13"/>
                      <a:pt x="285" y="13"/>
                    </a:cubicBezTo>
                    <a:cubicBezTo>
                      <a:pt x="280" y="15"/>
                      <a:pt x="280" y="15"/>
                      <a:pt x="280" y="15"/>
                    </a:cubicBezTo>
                    <a:cubicBezTo>
                      <a:pt x="266" y="13"/>
                      <a:pt x="266" y="13"/>
                      <a:pt x="266" y="13"/>
                    </a:cubicBezTo>
                    <a:cubicBezTo>
                      <a:pt x="266" y="19"/>
                      <a:pt x="266" y="19"/>
                      <a:pt x="266" y="19"/>
                    </a:cubicBezTo>
                    <a:cubicBezTo>
                      <a:pt x="265" y="19"/>
                      <a:pt x="265" y="19"/>
                      <a:pt x="265" y="19"/>
                    </a:cubicBezTo>
                    <a:cubicBezTo>
                      <a:pt x="260" y="23"/>
                      <a:pt x="260" y="23"/>
                      <a:pt x="260" y="23"/>
                    </a:cubicBezTo>
                    <a:cubicBezTo>
                      <a:pt x="261" y="25"/>
                      <a:pt x="261" y="25"/>
                      <a:pt x="261" y="25"/>
                    </a:cubicBezTo>
                    <a:cubicBezTo>
                      <a:pt x="254" y="32"/>
                      <a:pt x="252" y="30"/>
                      <a:pt x="251" y="29"/>
                    </a:cubicBezTo>
                    <a:cubicBezTo>
                      <a:pt x="252" y="29"/>
                      <a:pt x="251" y="29"/>
                      <a:pt x="251" y="29"/>
                    </a:cubicBezTo>
                    <a:cubicBezTo>
                      <a:pt x="250" y="28"/>
                      <a:pt x="250" y="28"/>
                      <a:pt x="249" y="29"/>
                    </a:cubicBezTo>
                    <a:cubicBezTo>
                      <a:pt x="245" y="29"/>
                      <a:pt x="245" y="29"/>
                      <a:pt x="245" y="29"/>
                    </a:cubicBezTo>
                    <a:cubicBezTo>
                      <a:pt x="250" y="23"/>
                      <a:pt x="250" y="23"/>
                      <a:pt x="250" y="23"/>
                    </a:cubicBezTo>
                    <a:cubicBezTo>
                      <a:pt x="248" y="23"/>
                      <a:pt x="248" y="23"/>
                      <a:pt x="248" y="23"/>
                    </a:cubicBezTo>
                    <a:cubicBezTo>
                      <a:pt x="242" y="24"/>
                      <a:pt x="242" y="24"/>
                      <a:pt x="242" y="24"/>
                    </a:cubicBezTo>
                    <a:cubicBezTo>
                      <a:pt x="233" y="21"/>
                      <a:pt x="242" y="23"/>
                      <a:pt x="240" y="20"/>
                    </a:cubicBezTo>
                    <a:cubicBezTo>
                      <a:pt x="242" y="20"/>
                      <a:pt x="243" y="19"/>
                      <a:pt x="245" y="19"/>
                    </a:cubicBezTo>
                    <a:cubicBezTo>
                      <a:pt x="247" y="21"/>
                      <a:pt x="248" y="20"/>
                      <a:pt x="249" y="19"/>
                    </a:cubicBezTo>
                    <a:cubicBezTo>
                      <a:pt x="252" y="19"/>
                      <a:pt x="254" y="19"/>
                      <a:pt x="256" y="15"/>
                    </a:cubicBezTo>
                    <a:cubicBezTo>
                      <a:pt x="250" y="16"/>
                      <a:pt x="250" y="16"/>
                      <a:pt x="250" y="16"/>
                    </a:cubicBezTo>
                    <a:cubicBezTo>
                      <a:pt x="250" y="15"/>
                      <a:pt x="251" y="13"/>
                      <a:pt x="252" y="13"/>
                    </a:cubicBezTo>
                    <a:cubicBezTo>
                      <a:pt x="248" y="13"/>
                      <a:pt x="248" y="13"/>
                      <a:pt x="248" y="13"/>
                    </a:cubicBezTo>
                    <a:cubicBezTo>
                      <a:pt x="226" y="14"/>
                      <a:pt x="226" y="14"/>
                      <a:pt x="226" y="14"/>
                    </a:cubicBezTo>
                    <a:cubicBezTo>
                      <a:pt x="230" y="15"/>
                      <a:pt x="230" y="15"/>
                      <a:pt x="230" y="15"/>
                    </a:cubicBezTo>
                    <a:cubicBezTo>
                      <a:pt x="229" y="18"/>
                      <a:pt x="229" y="18"/>
                      <a:pt x="229" y="18"/>
                    </a:cubicBezTo>
                    <a:cubicBezTo>
                      <a:pt x="225" y="22"/>
                      <a:pt x="227" y="16"/>
                      <a:pt x="224" y="17"/>
                    </a:cubicBezTo>
                    <a:cubicBezTo>
                      <a:pt x="218" y="15"/>
                      <a:pt x="224" y="18"/>
                      <a:pt x="221" y="18"/>
                    </a:cubicBezTo>
                    <a:cubicBezTo>
                      <a:pt x="219" y="23"/>
                      <a:pt x="219" y="23"/>
                      <a:pt x="219" y="23"/>
                    </a:cubicBezTo>
                    <a:cubicBezTo>
                      <a:pt x="212" y="20"/>
                      <a:pt x="212" y="20"/>
                      <a:pt x="212" y="20"/>
                    </a:cubicBezTo>
                    <a:cubicBezTo>
                      <a:pt x="208" y="25"/>
                      <a:pt x="208" y="25"/>
                      <a:pt x="208" y="25"/>
                    </a:cubicBezTo>
                    <a:cubicBezTo>
                      <a:pt x="195" y="28"/>
                      <a:pt x="195" y="28"/>
                      <a:pt x="195" y="28"/>
                    </a:cubicBezTo>
                    <a:cubicBezTo>
                      <a:pt x="188" y="25"/>
                      <a:pt x="188" y="25"/>
                      <a:pt x="188" y="25"/>
                    </a:cubicBezTo>
                    <a:cubicBezTo>
                      <a:pt x="180" y="28"/>
                      <a:pt x="176" y="26"/>
                      <a:pt x="176" y="25"/>
                    </a:cubicBezTo>
                    <a:cubicBezTo>
                      <a:pt x="173" y="20"/>
                      <a:pt x="173" y="20"/>
                      <a:pt x="173" y="20"/>
                    </a:cubicBezTo>
                    <a:cubicBezTo>
                      <a:pt x="164" y="19"/>
                      <a:pt x="164" y="19"/>
                      <a:pt x="164" y="19"/>
                    </a:cubicBezTo>
                    <a:cubicBezTo>
                      <a:pt x="163" y="21"/>
                      <a:pt x="163" y="21"/>
                      <a:pt x="163" y="21"/>
                    </a:cubicBezTo>
                    <a:cubicBezTo>
                      <a:pt x="169" y="25"/>
                      <a:pt x="163" y="22"/>
                      <a:pt x="164" y="24"/>
                    </a:cubicBezTo>
                    <a:cubicBezTo>
                      <a:pt x="160" y="27"/>
                      <a:pt x="160" y="27"/>
                      <a:pt x="160" y="27"/>
                    </a:cubicBezTo>
                    <a:cubicBezTo>
                      <a:pt x="152" y="30"/>
                      <a:pt x="152" y="30"/>
                      <a:pt x="152" y="30"/>
                    </a:cubicBezTo>
                    <a:cubicBezTo>
                      <a:pt x="149" y="29"/>
                      <a:pt x="149" y="29"/>
                      <a:pt x="149" y="29"/>
                    </a:cubicBezTo>
                    <a:cubicBezTo>
                      <a:pt x="144" y="31"/>
                      <a:pt x="144" y="31"/>
                      <a:pt x="144" y="31"/>
                    </a:cubicBezTo>
                    <a:cubicBezTo>
                      <a:pt x="137" y="29"/>
                      <a:pt x="137" y="29"/>
                      <a:pt x="137" y="29"/>
                    </a:cubicBezTo>
                    <a:cubicBezTo>
                      <a:pt x="137" y="30"/>
                      <a:pt x="137" y="30"/>
                      <a:pt x="137" y="30"/>
                    </a:cubicBezTo>
                    <a:cubicBezTo>
                      <a:pt x="127" y="32"/>
                      <a:pt x="127" y="32"/>
                      <a:pt x="127" y="32"/>
                    </a:cubicBezTo>
                    <a:cubicBezTo>
                      <a:pt x="127" y="30"/>
                      <a:pt x="127" y="30"/>
                      <a:pt x="127" y="30"/>
                    </a:cubicBezTo>
                    <a:cubicBezTo>
                      <a:pt x="128" y="28"/>
                      <a:pt x="128" y="28"/>
                      <a:pt x="128" y="28"/>
                    </a:cubicBezTo>
                    <a:cubicBezTo>
                      <a:pt x="127" y="23"/>
                      <a:pt x="127" y="23"/>
                      <a:pt x="127" y="23"/>
                    </a:cubicBezTo>
                    <a:cubicBezTo>
                      <a:pt x="123" y="26"/>
                      <a:pt x="123" y="26"/>
                      <a:pt x="123" y="26"/>
                    </a:cubicBezTo>
                    <a:cubicBezTo>
                      <a:pt x="121" y="22"/>
                      <a:pt x="121" y="22"/>
                      <a:pt x="121" y="22"/>
                    </a:cubicBezTo>
                    <a:cubicBezTo>
                      <a:pt x="123" y="30"/>
                      <a:pt x="120" y="24"/>
                      <a:pt x="119" y="26"/>
                    </a:cubicBezTo>
                    <a:cubicBezTo>
                      <a:pt x="116" y="28"/>
                      <a:pt x="116" y="28"/>
                      <a:pt x="116" y="28"/>
                    </a:cubicBezTo>
                    <a:cubicBezTo>
                      <a:pt x="114" y="24"/>
                      <a:pt x="114" y="24"/>
                      <a:pt x="114" y="24"/>
                    </a:cubicBezTo>
                    <a:cubicBezTo>
                      <a:pt x="111" y="23"/>
                      <a:pt x="111" y="23"/>
                      <a:pt x="111" y="23"/>
                    </a:cubicBezTo>
                    <a:cubicBezTo>
                      <a:pt x="110" y="25"/>
                      <a:pt x="110" y="25"/>
                      <a:pt x="110" y="25"/>
                    </a:cubicBezTo>
                    <a:cubicBezTo>
                      <a:pt x="114" y="26"/>
                      <a:pt x="114" y="26"/>
                      <a:pt x="114" y="26"/>
                    </a:cubicBezTo>
                    <a:cubicBezTo>
                      <a:pt x="114" y="28"/>
                      <a:pt x="114" y="28"/>
                      <a:pt x="114" y="28"/>
                    </a:cubicBezTo>
                    <a:cubicBezTo>
                      <a:pt x="107" y="34"/>
                      <a:pt x="107" y="34"/>
                      <a:pt x="107" y="34"/>
                    </a:cubicBezTo>
                    <a:cubicBezTo>
                      <a:pt x="106" y="30"/>
                      <a:pt x="106" y="30"/>
                      <a:pt x="106" y="30"/>
                    </a:cubicBezTo>
                    <a:cubicBezTo>
                      <a:pt x="104" y="33"/>
                      <a:pt x="104" y="33"/>
                      <a:pt x="104" y="33"/>
                    </a:cubicBezTo>
                    <a:cubicBezTo>
                      <a:pt x="102" y="30"/>
                      <a:pt x="100" y="29"/>
                      <a:pt x="100" y="28"/>
                    </a:cubicBezTo>
                    <a:cubicBezTo>
                      <a:pt x="100" y="29"/>
                      <a:pt x="99" y="30"/>
                      <a:pt x="98" y="30"/>
                    </a:cubicBezTo>
                    <a:cubicBezTo>
                      <a:pt x="98" y="33"/>
                      <a:pt x="98" y="33"/>
                      <a:pt x="98" y="33"/>
                    </a:cubicBezTo>
                    <a:cubicBezTo>
                      <a:pt x="90" y="35"/>
                      <a:pt x="90" y="35"/>
                      <a:pt x="90" y="35"/>
                    </a:cubicBezTo>
                    <a:cubicBezTo>
                      <a:pt x="86" y="32"/>
                      <a:pt x="86" y="32"/>
                      <a:pt x="86" y="32"/>
                    </a:cubicBezTo>
                    <a:cubicBezTo>
                      <a:pt x="81" y="33"/>
                      <a:pt x="81" y="33"/>
                      <a:pt x="81" y="33"/>
                    </a:cubicBezTo>
                    <a:cubicBezTo>
                      <a:pt x="81" y="28"/>
                      <a:pt x="81" y="28"/>
                      <a:pt x="81" y="28"/>
                    </a:cubicBezTo>
                    <a:cubicBezTo>
                      <a:pt x="83" y="32"/>
                      <a:pt x="82" y="29"/>
                      <a:pt x="82" y="29"/>
                    </a:cubicBezTo>
                    <a:cubicBezTo>
                      <a:pt x="87" y="25"/>
                      <a:pt x="87" y="25"/>
                      <a:pt x="87" y="25"/>
                    </a:cubicBezTo>
                    <a:cubicBezTo>
                      <a:pt x="92" y="24"/>
                      <a:pt x="92" y="24"/>
                      <a:pt x="92" y="24"/>
                    </a:cubicBezTo>
                    <a:cubicBezTo>
                      <a:pt x="93" y="26"/>
                      <a:pt x="93" y="26"/>
                      <a:pt x="93" y="26"/>
                    </a:cubicBezTo>
                    <a:cubicBezTo>
                      <a:pt x="94" y="22"/>
                      <a:pt x="94" y="22"/>
                      <a:pt x="94" y="22"/>
                    </a:cubicBezTo>
                    <a:cubicBezTo>
                      <a:pt x="83" y="23"/>
                      <a:pt x="83" y="23"/>
                      <a:pt x="83" y="23"/>
                    </a:cubicBezTo>
                    <a:cubicBezTo>
                      <a:pt x="82" y="22"/>
                      <a:pt x="82" y="22"/>
                      <a:pt x="82" y="22"/>
                    </a:cubicBezTo>
                    <a:cubicBezTo>
                      <a:pt x="77" y="28"/>
                      <a:pt x="77" y="28"/>
                      <a:pt x="77" y="28"/>
                    </a:cubicBezTo>
                    <a:cubicBezTo>
                      <a:pt x="72" y="28"/>
                      <a:pt x="72" y="28"/>
                      <a:pt x="72" y="28"/>
                    </a:cubicBezTo>
                    <a:cubicBezTo>
                      <a:pt x="64" y="33"/>
                      <a:pt x="64" y="33"/>
                      <a:pt x="64" y="33"/>
                    </a:cubicBezTo>
                    <a:cubicBezTo>
                      <a:pt x="54" y="30"/>
                      <a:pt x="54" y="30"/>
                      <a:pt x="54" y="30"/>
                    </a:cubicBezTo>
                    <a:cubicBezTo>
                      <a:pt x="52" y="31"/>
                      <a:pt x="52" y="31"/>
                      <a:pt x="52" y="31"/>
                    </a:cubicBezTo>
                    <a:cubicBezTo>
                      <a:pt x="53" y="31"/>
                      <a:pt x="53" y="31"/>
                      <a:pt x="52" y="31"/>
                    </a:cubicBezTo>
                    <a:cubicBezTo>
                      <a:pt x="48" y="33"/>
                      <a:pt x="48" y="33"/>
                      <a:pt x="48" y="33"/>
                    </a:cubicBezTo>
                    <a:cubicBezTo>
                      <a:pt x="48" y="30"/>
                      <a:pt x="48" y="30"/>
                      <a:pt x="48" y="30"/>
                    </a:cubicBezTo>
                    <a:cubicBezTo>
                      <a:pt x="50" y="31"/>
                      <a:pt x="51" y="31"/>
                      <a:pt x="51" y="31"/>
                    </a:cubicBezTo>
                    <a:cubicBezTo>
                      <a:pt x="51" y="31"/>
                      <a:pt x="50" y="31"/>
                      <a:pt x="51" y="30"/>
                    </a:cubicBezTo>
                    <a:cubicBezTo>
                      <a:pt x="50" y="28"/>
                      <a:pt x="50" y="28"/>
                      <a:pt x="50" y="28"/>
                    </a:cubicBezTo>
                    <a:cubicBezTo>
                      <a:pt x="59" y="25"/>
                      <a:pt x="59" y="25"/>
                      <a:pt x="59" y="25"/>
                    </a:cubicBezTo>
                    <a:cubicBezTo>
                      <a:pt x="68" y="22"/>
                      <a:pt x="68" y="22"/>
                      <a:pt x="68" y="22"/>
                    </a:cubicBezTo>
                    <a:cubicBezTo>
                      <a:pt x="69" y="20"/>
                      <a:pt x="69" y="20"/>
                      <a:pt x="69" y="20"/>
                    </a:cubicBezTo>
                    <a:cubicBezTo>
                      <a:pt x="47" y="25"/>
                      <a:pt x="47" y="25"/>
                      <a:pt x="47" y="25"/>
                    </a:cubicBezTo>
                    <a:cubicBezTo>
                      <a:pt x="45" y="21"/>
                      <a:pt x="45" y="21"/>
                      <a:pt x="45" y="21"/>
                    </a:cubicBezTo>
                    <a:cubicBezTo>
                      <a:pt x="44" y="22"/>
                      <a:pt x="44" y="22"/>
                      <a:pt x="44" y="22"/>
                    </a:cubicBezTo>
                    <a:cubicBezTo>
                      <a:pt x="41" y="21"/>
                      <a:pt x="41" y="21"/>
                      <a:pt x="41" y="21"/>
                    </a:cubicBezTo>
                    <a:cubicBezTo>
                      <a:pt x="45" y="21"/>
                      <a:pt x="42" y="20"/>
                      <a:pt x="42" y="20"/>
                    </a:cubicBezTo>
                    <a:cubicBezTo>
                      <a:pt x="40" y="20"/>
                      <a:pt x="40" y="20"/>
                      <a:pt x="40" y="20"/>
                    </a:cubicBezTo>
                    <a:cubicBezTo>
                      <a:pt x="39" y="22"/>
                      <a:pt x="39" y="22"/>
                      <a:pt x="39" y="22"/>
                    </a:cubicBezTo>
                    <a:cubicBezTo>
                      <a:pt x="32" y="21"/>
                      <a:pt x="32" y="21"/>
                      <a:pt x="32" y="21"/>
                    </a:cubicBezTo>
                    <a:cubicBezTo>
                      <a:pt x="33" y="25"/>
                      <a:pt x="33" y="25"/>
                      <a:pt x="33" y="25"/>
                    </a:cubicBezTo>
                    <a:cubicBezTo>
                      <a:pt x="26" y="30"/>
                      <a:pt x="26" y="30"/>
                      <a:pt x="26" y="30"/>
                    </a:cubicBezTo>
                    <a:cubicBezTo>
                      <a:pt x="25" y="28"/>
                      <a:pt x="25" y="28"/>
                      <a:pt x="25" y="28"/>
                    </a:cubicBezTo>
                    <a:cubicBezTo>
                      <a:pt x="17" y="25"/>
                      <a:pt x="17" y="25"/>
                      <a:pt x="17" y="25"/>
                    </a:cubicBezTo>
                    <a:cubicBezTo>
                      <a:pt x="15" y="28"/>
                      <a:pt x="15" y="28"/>
                      <a:pt x="15" y="28"/>
                    </a:cubicBezTo>
                    <a:cubicBezTo>
                      <a:pt x="14" y="26"/>
                      <a:pt x="14" y="26"/>
                      <a:pt x="14" y="26"/>
                    </a:cubicBezTo>
                    <a:cubicBezTo>
                      <a:pt x="10" y="27"/>
                      <a:pt x="7" y="27"/>
                      <a:pt x="6" y="28"/>
                    </a:cubicBezTo>
                    <a:cubicBezTo>
                      <a:pt x="5" y="30"/>
                      <a:pt x="5" y="30"/>
                      <a:pt x="5" y="30"/>
                    </a:cubicBezTo>
                    <a:lnTo>
                      <a:pt x="8" y="33"/>
                    </a:lnTo>
                    <a:close/>
                    <a:moveTo>
                      <a:pt x="234" y="15"/>
                    </a:moveTo>
                    <a:cubicBezTo>
                      <a:pt x="236" y="16"/>
                      <a:pt x="236" y="16"/>
                      <a:pt x="236" y="16"/>
                    </a:cubicBezTo>
                    <a:cubicBezTo>
                      <a:pt x="241" y="19"/>
                      <a:pt x="240" y="16"/>
                      <a:pt x="240" y="15"/>
                    </a:cubicBezTo>
                    <a:cubicBezTo>
                      <a:pt x="241" y="16"/>
                      <a:pt x="242" y="17"/>
                      <a:pt x="243" y="18"/>
                    </a:cubicBezTo>
                    <a:cubicBezTo>
                      <a:pt x="241" y="18"/>
                      <a:pt x="241" y="18"/>
                      <a:pt x="241" y="18"/>
                    </a:cubicBezTo>
                    <a:cubicBezTo>
                      <a:pt x="230" y="18"/>
                      <a:pt x="230" y="18"/>
                      <a:pt x="230" y="18"/>
                    </a:cubicBezTo>
                    <a:cubicBezTo>
                      <a:pt x="233" y="10"/>
                      <a:pt x="234" y="18"/>
                      <a:pt x="234" y="15"/>
                    </a:cubicBezTo>
                    <a:close/>
                    <a:moveTo>
                      <a:pt x="81" y="38"/>
                    </a:moveTo>
                    <a:cubicBezTo>
                      <a:pt x="84" y="36"/>
                      <a:pt x="82" y="37"/>
                      <a:pt x="81" y="38"/>
                    </a:cubicBezTo>
                    <a:close/>
                    <a:moveTo>
                      <a:pt x="81" y="38"/>
                    </a:moveTo>
                    <a:cubicBezTo>
                      <a:pt x="81" y="38"/>
                      <a:pt x="81" y="38"/>
                      <a:pt x="81" y="38"/>
                    </a:cubicBezTo>
                    <a:cubicBezTo>
                      <a:pt x="81" y="38"/>
                      <a:pt x="81" y="38"/>
                      <a:pt x="8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2" name="Freeform 186"/>
              <p:cNvSpPr>
                <a:spLocks/>
              </p:cNvSpPr>
              <p:nvPr/>
            </p:nvSpPr>
            <p:spPr bwMode="auto">
              <a:xfrm>
                <a:off x="1115" y="3635"/>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3" name="Freeform 187"/>
              <p:cNvSpPr>
                <a:spLocks/>
              </p:cNvSpPr>
              <p:nvPr/>
            </p:nvSpPr>
            <p:spPr bwMode="auto">
              <a:xfrm>
                <a:off x="999" y="3624"/>
                <a:ext cx="10" cy="4"/>
              </a:xfrm>
              <a:custGeom>
                <a:avLst/>
                <a:gdLst>
                  <a:gd name="T0" fmla="*/ 4 w 4"/>
                  <a:gd name="T1" fmla="*/ 2 h 2"/>
                  <a:gd name="T2" fmla="*/ 4 w 4"/>
                  <a:gd name="T3" fmla="*/ 0 h 2"/>
                  <a:gd name="T4" fmla="*/ 1 w 4"/>
                  <a:gd name="T5" fmla="*/ 0 h 2"/>
                  <a:gd name="T6" fmla="*/ 4 w 4"/>
                  <a:gd name="T7" fmla="*/ 2 h 2"/>
                </a:gdLst>
                <a:ahLst/>
                <a:cxnLst>
                  <a:cxn ang="0">
                    <a:pos x="T0" y="T1"/>
                  </a:cxn>
                  <a:cxn ang="0">
                    <a:pos x="T2" y="T3"/>
                  </a:cxn>
                  <a:cxn ang="0">
                    <a:pos x="T4" y="T5"/>
                  </a:cxn>
                  <a:cxn ang="0">
                    <a:pos x="T6" y="T7"/>
                  </a:cxn>
                </a:cxnLst>
                <a:rect l="0" t="0" r="r" b="b"/>
                <a:pathLst>
                  <a:path w="4" h="2">
                    <a:moveTo>
                      <a:pt x="4" y="2"/>
                    </a:moveTo>
                    <a:cubicBezTo>
                      <a:pt x="4" y="0"/>
                      <a:pt x="4" y="0"/>
                      <a:pt x="4" y="0"/>
                    </a:cubicBezTo>
                    <a:cubicBezTo>
                      <a:pt x="1" y="0"/>
                      <a:pt x="1" y="0"/>
                      <a:pt x="1" y="0"/>
                    </a:cubicBezTo>
                    <a:cubicBezTo>
                      <a:pt x="0" y="1"/>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4" name="Freeform 188"/>
              <p:cNvSpPr>
                <a:spLocks/>
              </p:cNvSpPr>
              <p:nvPr/>
            </p:nvSpPr>
            <p:spPr bwMode="auto">
              <a:xfrm>
                <a:off x="999" y="3650"/>
                <a:ext cx="10" cy="7"/>
              </a:xfrm>
              <a:custGeom>
                <a:avLst/>
                <a:gdLst>
                  <a:gd name="T0" fmla="*/ 4 w 4"/>
                  <a:gd name="T1" fmla="*/ 0 h 3"/>
                  <a:gd name="T2" fmla="*/ 4 w 4"/>
                  <a:gd name="T3" fmla="*/ 0 h 3"/>
                </a:gdLst>
                <a:ahLst/>
                <a:cxnLst>
                  <a:cxn ang="0">
                    <a:pos x="T0" y="T1"/>
                  </a:cxn>
                  <a:cxn ang="0">
                    <a:pos x="T2" y="T3"/>
                  </a:cxn>
                </a:cxnLst>
                <a:rect l="0" t="0" r="r" b="b"/>
                <a:pathLst>
                  <a:path w="4" h="3">
                    <a:moveTo>
                      <a:pt x="4" y="0"/>
                    </a:moveTo>
                    <a:cubicBezTo>
                      <a:pt x="2" y="1"/>
                      <a:pt x="0" y="3"/>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5" name="Freeform 189"/>
              <p:cNvSpPr>
                <a:spLocks/>
              </p:cNvSpPr>
              <p:nvPr/>
            </p:nvSpPr>
            <p:spPr bwMode="auto">
              <a:xfrm>
                <a:off x="2326" y="352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6" name="Freeform 190"/>
              <p:cNvSpPr>
                <a:spLocks noEditPoints="1"/>
              </p:cNvSpPr>
              <p:nvPr/>
            </p:nvSpPr>
            <p:spPr bwMode="auto">
              <a:xfrm>
                <a:off x="2965" y="3404"/>
                <a:ext cx="66" cy="54"/>
              </a:xfrm>
              <a:custGeom>
                <a:avLst/>
                <a:gdLst>
                  <a:gd name="T0" fmla="*/ 6 w 28"/>
                  <a:gd name="T1" fmla="*/ 11 h 23"/>
                  <a:gd name="T2" fmla="*/ 10 w 28"/>
                  <a:gd name="T3" fmla="*/ 8 h 23"/>
                  <a:gd name="T4" fmla="*/ 25 w 28"/>
                  <a:gd name="T5" fmla="*/ 10 h 23"/>
                  <a:gd name="T6" fmla="*/ 28 w 28"/>
                  <a:gd name="T7" fmla="*/ 3 h 23"/>
                  <a:gd name="T8" fmla="*/ 26 w 28"/>
                  <a:gd name="T9" fmla="*/ 4 h 23"/>
                  <a:gd name="T10" fmla="*/ 26 w 28"/>
                  <a:gd name="T11" fmla="*/ 0 h 23"/>
                  <a:gd name="T12" fmla="*/ 25 w 28"/>
                  <a:gd name="T13" fmla="*/ 4 h 23"/>
                  <a:gd name="T14" fmla="*/ 24 w 28"/>
                  <a:gd name="T15" fmla="*/ 5 h 23"/>
                  <a:gd name="T16" fmla="*/ 14 w 28"/>
                  <a:gd name="T17" fmla="*/ 6 h 23"/>
                  <a:gd name="T18" fmla="*/ 0 w 28"/>
                  <a:gd name="T19" fmla="*/ 12 h 23"/>
                  <a:gd name="T20" fmla="*/ 6 w 28"/>
                  <a:gd name="T21" fmla="*/ 11 h 23"/>
                  <a:gd name="T22" fmla="*/ 24 w 28"/>
                  <a:gd name="T23" fmla="*/ 4 h 23"/>
                  <a:gd name="T24" fmla="*/ 24 w 28"/>
                  <a:gd name="T25" fmla="*/ 4 h 23"/>
                  <a:gd name="T26" fmla="*/ 26 w 28"/>
                  <a:gd name="T27" fmla="*/ 4 h 23"/>
                  <a:gd name="T28" fmla="*/ 26 w 28"/>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3">
                    <a:moveTo>
                      <a:pt x="6" y="11"/>
                    </a:moveTo>
                    <a:cubicBezTo>
                      <a:pt x="8" y="13"/>
                      <a:pt x="7" y="8"/>
                      <a:pt x="10" y="8"/>
                    </a:cubicBezTo>
                    <a:cubicBezTo>
                      <a:pt x="10" y="23"/>
                      <a:pt x="19" y="7"/>
                      <a:pt x="25" y="10"/>
                    </a:cubicBezTo>
                    <a:cubicBezTo>
                      <a:pt x="28" y="3"/>
                      <a:pt x="28" y="3"/>
                      <a:pt x="28" y="3"/>
                    </a:cubicBezTo>
                    <a:cubicBezTo>
                      <a:pt x="27" y="3"/>
                      <a:pt x="26" y="4"/>
                      <a:pt x="26" y="4"/>
                    </a:cubicBezTo>
                    <a:cubicBezTo>
                      <a:pt x="26" y="0"/>
                      <a:pt x="26" y="0"/>
                      <a:pt x="26" y="0"/>
                    </a:cubicBezTo>
                    <a:cubicBezTo>
                      <a:pt x="19" y="7"/>
                      <a:pt x="24" y="5"/>
                      <a:pt x="25" y="4"/>
                    </a:cubicBezTo>
                    <a:cubicBezTo>
                      <a:pt x="24" y="5"/>
                      <a:pt x="24" y="5"/>
                      <a:pt x="24" y="5"/>
                    </a:cubicBezTo>
                    <a:cubicBezTo>
                      <a:pt x="14" y="6"/>
                      <a:pt x="14" y="6"/>
                      <a:pt x="14" y="6"/>
                    </a:cubicBezTo>
                    <a:cubicBezTo>
                      <a:pt x="0" y="12"/>
                      <a:pt x="0" y="12"/>
                      <a:pt x="0" y="12"/>
                    </a:cubicBezTo>
                    <a:cubicBezTo>
                      <a:pt x="1" y="13"/>
                      <a:pt x="4" y="14"/>
                      <a:pt x="6" y="11"/>
                    </a:cubicBezTo>
                    <a:close/>
                    <a:moveTo>
                      <a:pt x="24" y="4"/>
                    </a:moveTo>
                    <a:cubicBezTo>
                      <a:pt x="23" y="4"/>
                      <a:pt x="24" y="4"/>
                      <a:pt x="24" y="4"/>
                    </a:cubicBezTo>
                    <a:close/>
                    <a:moveTo>
                      <a:pt x="26" y="4"/>
                    </a:moveTo>
                    <a:cubicBezTo>
                      <a:pt x="26" y="4"/>
                      <a:pt x="26"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7" name="Freeform 191"/>
              <p:cNvSpPr>
                <a:spLocks/>
              </p:cNvSpPr>
              <p:nvPr/>
            </p:nvSpPr>
            <p:spPr bwMode="auto">
              <a:xfrm>
                <a:off x="198" y="2795"/>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8" name="Freeform 192"/>
              <p:cNvSpPr>
                <a:spLocks/>
              </p:cNvSpPr>
              <p:nvPr/>
            </p:nvSpPr>
            <p:spPr bwMode="auto">
              <a:xfrm>
                <a:off x="2326" y="3520"/>
                <a:ext cx="15" cy="2"/>
              </a:xfrm>
              <a:custGeom>
                <a:avLst/>
                <a:gdLst>
                  <a:gd name="T0" fmla="*/ 4 w 6"/>
                  <a:gd name="T1" fmla="*/ 0 h 1"/>
                  <a:gd name="T2" fmla="*/ 0 w 6"/>
                  <a:gd name="T3" fmla="*/ 1 h 1"/>
                  <a:gd name="T4" fmla="*/ 4 w 6"/>
                  <a:gd name="T5" fmla="*/ 0 h 1"/>
                </a:gdLst>
                <a:ahLst/>
                <a:cxnLst>
                  <a:cxn ang="0">
                    <a:pos x="T0" y="T1"/>
                  </a:cxn>
                  <a:cxn ang="0">
                    <a:pos x="T2" y="T3"/>
                  </a:cxn>
                  <a:cxn ang="0">
                    <a:pos x="T4" y="T5"/>
                  </a:cxn>
                </a:cxnLst>
                <a:rect l="0" t="0" r="r" b="b"/>
                <a:pathLst>
                  <a:path w="6" h="1">
                    <a:moveTo>
                      <a:pt x="4" y="0"/>
                    </a:moveTo>
                    <a:cubicBezTo>
                      <a:pt x="0" y="1"/>
                      <a:pt x="0" y="1"/>
                      <a:pt x="0" y="1"/>
                    </a:cubicBezTo>
                    <a:cubicBezTo>
                      <a:pt x="2" y="0"/>
                      <a:pt x="6"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9" name="Freeform 193"/>
              <p:cNvSpPr>
                <a:spLocks/>
              </p:cNvSpPr>
              <p:nvPr/>
            </p:nvSpPr>
            <p:spPr bwMode="auto">
              <a:xfrm>
                <a:off x="1804" y="3593"/>
                <a:ext cx="19" cy="5"/>
              </a:xfrm>
              <a:custGeom>
                <a:avLst/>
                <a:gdLst>
                  <a:gd name="T0" fmla="*/ 1 w 8"/>
                  <a:gd name="T1" fmla="*/ 1 h 2"/>
                  <a:gd name="T2" fmla="*/ 0 w 8"/>
                  <a:gd name="T3" fmla="*/ 2 h 2"/>
                  <a:gd name="T4" fmla="*/ 1 w 8"/>
                  <a:gd name="T5" fmla="*/ 1 h 2"/>
                </a:gdLst>
                <a:ahLst/>
                <a:cxnLst>
                  <a:cxn ang="0">
                    <a:pos x="T0" y="T1"/>
                  </a:cxn>
                  <a:cxn ang="0">
                    <a:pos x="T2" y="T3"/>
                  </a:cxn>
                  <a:cxn ang="0">
                    <a:pos x="T4" y="T5"/>
                  </a:cxn>
                </a:cxnLst>
                <a:rect l="0" t="0" r="r" b="b"/>
                <a:pathLst>
                  <a:path w="8" h="2">
                    <a:moveTo>
                      <a:pt x="1" y="1"/>
                    </a:moveTo>
                    <a:cubicBezTo>
                      <a:pt x="0" y="2"/>
                      <a:pt x="0" y="2"/>
                      <a:pt x="0" y="2"/>
                    </a:cubicBezTo>
                    <a:cubicBezTo>
                      <a:pt x="2" y="2"/>
                      <a:pt x="8"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0" name="Freeform 194"/>
              <p:cNvSpPr>
                <a:spLocks/>
              </p:cNvSpPr>
              <p:nvPr/>
            </p:nvSpPr>
            <p:spPr bwMode="auto">
              <a:xfrm>
                <a:off x="2345" y="3486"/>
                <a:ext cx="15" cy="7"/>
              </a:xfrm>
              <a:custGeom>
                <a:avLst/>
                <a:gdLst>
                  <a:gd name="T0" fmla="*/ 0 w 6"/>
                  <a:gd name="T1" fmla="*/ 0 h 3"/>
                  <a:gd name="T2" fmla="*/ 0 w 6"/>
                  <a:gd name="T3" fmla="*/ 2 h 3"/>
                  <a:gd name="T4" fmla="*/ 0 w 6"/>
                  <a:gd name="T5" fmla="*/ 0 h 3"/>
                </a:gdLst>
                <a:ahLst/>
                <a:cxnLst>
                  <a:cxn ang="0">
                    <a:pos x="T0" y="T1"/>
                  </a:cxn>
                  <a:cxn ang="0">
                    <a:pos x="T2" y="T3"/>
                  </a:cxn>
                  <a:cxn ang="0">
                    <a:pos x="T4" y="T5"/>
                  </a:cxn>
                </a:cxnLst>
                <a:rect l="0" t="0" r="r" b="b"/>
                <a:pathLst>
                  <a:path w="6" h="3">
                    <a:moveTo>
                      <a:pt x="0" y="0"/>
                    </a:moveTo>
                    <a:cubicBezTo>
                      <a:pt x="0" y="2"/>
                      <a:pt x="0" y="2"/>
                      <a:pt x="0" y="2"/>
                    </a:cubicBezTo>
                    <a:cubicBezTo>
                      <a:pt x="3" y="2"/>
                      <a:pt x="6"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1" name="Freeform 195"/>
              <p:cNvSpPr>
                <a:spLocks/>
              </p:cNvSpPr>
              <p:nvPr/>
            </p:nvSpPr>
            <p:spPr bwMode="auto">
              <a:xfrm>
                <a:off x="2518" y="34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2" name="Freeform 196"/>
              <p:cNvSpPr>
                <a:spLocks/>
              </p:cNvSpPr>
              <p:nvPr/>
            </p:nvSpPr>
            <p:spPr bwMode="auto">
              <a:xfrm>
                <a:off x="973" y="3598"/>
                <a:ext cx="8" cy="4"/>
              </a:xfrm>
              <a:custGeom>
                <a:avLst/>
                <a:gdLst>
                  <a:gd name="T0" fmla="*/ 0 w 3"/>
                  <a:gd name="T1" fmla="*/ 1 h 2"/>
                  <a:gd name="T2" fmla="*/ 3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2"/>
                      <a:pt x="2" y="2"/>
                      <a:pt x="3" y="2"/>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3" name="Freeform 197"/>
              <p:cNvSpPr>
                <a:spLocks/>
              </p:cNvSpPr>
              <p:nvPr/>
            </p:nvSpPr>
            <p:spPr bwMode="auto">
              <a:xfrm>
                <a:off x="2475" y="3465"/>
                <a:ext cx="8" cy="5"/>
              </a:xfrm>
              <a:custGeom>
                <a:avLst/>
                <a:gdLst>
                  <a:gd name="T0" fmla="*/ 3 w 3"/>
                  <a:gd name="T1" fmla="*/ 2 h 2"/>
                  <a:gd name="T2" fmla="*/ 2 w 3"/>
                  <a:gd name="T3" fmla="*/ 0 h 2"/>
                  <a:gd name="T4" fmla="*/ 3 w 3"/>
                  <a:gd name="T5" fmla="*/ 2 h 2"/>
                </a:gdLst>
                <a:ahLst/>
                <a:cxnLst>
                  <a:cxn ang="0">
                    <a:pos x="T0" y="T1"/>
                  </a:cxn>
                  <a:cxn ang="0">
                    <a:pos x="T2" y="T3"/>
                  </a:cxn>
                  <a:cxn ang="0">
                    <a:pos x="T4" y="T5"/>
                  </a:cxn>
                </a:cxnLst>
                <a:rect l="0" t="0" r="r" b="b"/>
                <a:pathLst>
                  <a:path w="3" h="2">
                    <a:moveTo>
                      <a:pt x="3" y="2"/>
                    </a:moveTo>
                    <a:cubicBezTo>
                      <a:pt x="3" y="1"/>
                      <a:pt x="2" y="1"/>
                      <a:pt x="2" y="0"/>
                    </a:cubicBezTo>
                    <a:cubicBezTo>
                      <a:pt x="0" y="1"/>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4" name="Freeform 198"/>
              <p:cNvSpPr>
                <a:spLocks/>
              </p:cNvSpPr>
              <p:nvPr/>
            </p:nvSpPr>
            <p:spPr bwMode="auto">
              <a:xfrm>
                <a:off x="2937" y="3415"/>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5" name="Freeform 199"/>
              <p:cNvSpPr>
                <a:spLocks/>
              </p:cNvSpPr>
              <p:nvPr/>
            </p:nvSpPr>
            <p:spPr bwMode="auto">
              <a:xfrm>
                <a:off x="1993" y="3572"/>
                <a:ext cx="9" cy="2"/>
              </a:xfrm>
              <a:custGeom>
                <a:avLst/>
                <a:gdLst>
                  <a:gd name="T0" fmla="*/ 0 w 4"/>
                  <a:gd name="T1" fmla="*/ 0 h 1"/>
                  <a:gd name="T2" fmla="*/ 0 w 4"/>
                  <a:gd name="T3" fmla="*/ 1 h 1"/>
                  <a:gd name="T4" fmla="*/ 0 w 4"/>
                  <a:gd name="T5" fmla="*/ 0 h 1"/>
                </a:gdLst>
                <a:ahLst/>
                <a:cxnLst>
                  <a:cxn ang="0">
                    <a:pos x="T0" y="T1"/>
                  </a:cxn>
                  <a:cxn ang="0">
                    <a:pos x="T2" y="T3"/>
                  </a:cxn>
                  <a:cxn ang="0">
                    <a:pos x="T4" y="T5"/>
                  </a:cxn>
                </a:cxnLst>
                <a:rect l="0" t="0" r="r" b="b"/>
                <a:pathLst>
                  <a:path w="4" h="1">
                    <a:moveTo>
                      <a:pt x="0" y="0"/>
                    </a:moveTo>
                    <a:cubicBezTo>
                      <a:pt x="0" y="1"/>
                      <a:pt x="0" y="1"/>
                      <a:pt x="0" y="1"/>
                    </a:cubicBezTo>
                    <a:cubicBezTo>
                      <a:pt x="1" y="1"/>
                      <a:pt x="4"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6" name="Freeform 200"/>
              <p:cNvSpPr>
                <a:spLocks/>
              </p:cNvSpPr>
              <p:nvPr/>
            </p:nvSpPr>
            <p:spPr bwMode="auto">
              <a:xfrm>
                <a:off x="1865" y="3593"/>
                <a:ext cx="31" cy="21"/>
              </a:xfrm>
              <a:custGeom>
                <a:avLst/>
                <a:gdLst>
                  <a:gd name="T0" fmla="*/ 10 w 31"/>
                  <a:gd name="T1" fmla="*/ 12 h 21"/>
                  <a:gd name="T2" fmla="*/ 3 w 31"/>
                  <a:gd name="T3" fmla="*/ 19 h 21"/>
                  <a:gd name="T4" fmla="*/ 19 w 31"/>
                  <a:gd name="T5" fmla="*/ 21 h 21"/>
                  <a:gd name="T6" fmla="*/ 24 w 31"/>
                  <a:gd name="T7" fmla="*/ 19 h 21"/>
                  <a:gd name="T8" fmla="*/ 12 w 31"/>
                  <a:gd name="T9" fmla="*/ 14 h 21"/>
                  <a:gd name="T10" fmla="*/ 24 w 31"/>
                  <a:gd name="T11" fmla="*/ 9 h 21"/>
                  <a:gd name="T12" fmla="*/ 26 w 31"/>
                  <a:gd name="T13" fmla="*/ 14 h 21"/>
                  <a:gd name="T14" fmla="*/ 26 w 31"/>
                  <a:gd name="T15" fmla="*/ 12 h 21"/>
                  <a:gd name="T16" fmla="*/ 31 w 31"/>
                  <a:gd name="T17" fmla="*/ 12 h 21"/>
                  <a:gd name="T18" fmla="*/ 24 w 31"/>
                  <a:gd name="T19" fmla="*/ 0 h 21"/>
                  <a:gd name="T20" fmla="*/ 21 w 31"/>
                  <a:gd name="T21" fmla="*/ 5 h 21"/>
                  <a:gd name="T22" fmla="*/ 0 w 31"/>
                  <a:gd name="T23" fmla="*/ 5 h 21"/>
                  <a:gd name="T24" fmla="*/ 0 w 31"/>
                  <a:gd name="T25" fmla="*/ 5 h 21"/>
                  <a:gd name="T26" fmla="*/ 10 w 31"/>
                  <a:gd name="T2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
                    <a:moveTo>
                      <a:pt x="10" y="12"/>
                    </a:moveTo>
                    <a:lnTo>
                      <a:pt x="3" y="19"/>
                    </a:lnTo>
                    <a:lnTo>
                      <a:pt x="19" y="21"/>
                    </a:lnTo>
                    <a:lnTo>
                      <a:pt x="24" y="19"/>
                    </a:lnTo>
                    <a:lnTo>
                      <a:pt x="12" y="14"/>
                    </a:lnTo>
                    <a:lnTo>
                      <a:pt x="24" y="9"/>
                    </a:lnTo>
                    <a:lnTo>
                      <a:pt x="26" y="14"/>
                    </a:lnTo>
                    <a:lnTo>
                      <a:pt x="26" y="12"/>
                    </a:lnTo>
                    <a:lnTo>
                      <a:pt x="31" y="12"/>
                    </a:lnTo>
                    <a:lnTo>
                      <a:pt x="24" y="0"/>
                    </a:lnTo>
                    <a:lnTo>
                      <a:pt x="21" y="5"/>
                    </a:lnTo>
                    <a:lnTo>
                      <a:pt x="0" y="5"/>
                    </a:lnTo>
                    <a:lnTo>
                      <a:pt x="0" y="5"/>
                    </a:ln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7" name="Freeform 201"/>
              <p:cNvSpPr>
                <a:spLocks noEditPoints="1"/>
              </p:cNvSpPr>
              <p:nvPr/>
            </p:nvSpPr>
            <p:spPr bwMode="auto">
              <a:xfrm>
                <a:off x="1882" y="3396"/>
                <a:ext cx="1083" cy="197"/>
              </a:xfrm>
              <a:custGeom>
                <a:avLst/>
                <a:gdLst>
                  <a:gd name="T0" fmla="*/ 16 w 458"/>
                  <a:gd name="T1" fmla="*/ 76 h 83"/>
                  <a:gd name="T2" fmla="*/ 30 w 458"/>
                  <a:gd name="T3" fmla="*/ 78 h 83"/>
                  <a:gd name="T4" fmla="*/ 44 w 458"/>
                  <a:gd name="T5" fmla="*/ 73 h 83"/>
                  <a:gd name="T6" fmla="*/ 62 w 458"/>
                  <a:gd name="T7" fmla="*/ 71 h 83"/>
                  <a:gd name="T8" fmla="*/ 91 w 458"/>
                  <a:gd name="T9" fmla="*/ 68 h 83"/>
                  <a:gd name="T10" fmla="*/ 110 w 458"/>
                  <a:gd name="T11" fmla="*/ 67 h 83"/>
                  <a:gd name="T12" fmla="*/ 135 w 458"/>
                  <a:gd name="T13" fmla="*/ 63 h 83"/>
                  <a:gd name="T14" fmla="*/ 165 w 458"/>
                  <a:gd name="T15" fmla="*/ 58 h 83"/>
                  <a:gd name="T16" fmla="*/ 185 w 458"/>
                  <a:gd name="T17" fmla="*/ 50 h 83"/>
                  <a:gd name="T18" fmla="*/ 198 w 458"/>
                  <a:gd name="T19" fmla="*/ 53 h 83"/>
                  <a:gd name="T20" fmla="*/ 230 w 458"/>
                  <a:gd name="T21" fmla="*/ 49 h 83"/>
                  <a:gd name="T22" fmla="*/ 245 w 458"/>
                  <a:gd name="T23" fmla="*/ 43 h 83"/>
                  <a:gd name="T24" fmla="*/ 264 w 458"/>
                  <a:gd name="T25" fmla="*/ 43 h 83"/>
                  <a:gd name="T26" fmla="*/ 288 w 458"/>
                  <a:gd name="T27" fmla="*/ 38 h 83"/>
                  <a:gd name="T28" fmla="*/ 320 w 458"/>
                  <a:gd name="T29" fmla="*/ 40 h 83"/>
                  <a:gd name="T30" fmla="*/ 331 w 458"/>
                  <a:gd name="T31" fmla="*/ 34 h 83"/>
                  <a:gd name="T32" fmla="*/ 398 w 458"/>
                  <a:gd name="T33" fmla="*/ 28 h 83"/>
                  <a:gd name="T34" fmla="*/ 417 w 458"/>
                  <a:gd name="T35" fmla="*/ 23 h 83"/>
                  <a:gd name="T36" fmla="*/ 446 w 458"/>
                  <a:gd name="T37" fmla="*/ 20 h 83"/>
                  <a:gd name="T38" fmla="*/ 456 w 458"/>
                  <a:gd name="T39" fmla="*/ 28 h 83"/>
                  <a:gd name="T40" fmla="*/ 443 w 458"/>
                  <a:gd name="T41" fmla="*/ 19 h 83"/>
                  <a:gd name="T42" fmla="*/ 427 w 458"/>
                  <a:gd name="T43" fmla="*/ 13 h 83"/>
                  <a:gd name="T44" fmla="*/ 441 w 458"/>
                  <a:gd name="T45" fmla="*/ 5 h 83"/>
                  <a:gd name="T46" fmla="*/ 418 w 458"/>
                  <a:gd name="T47" fmla="*/ 17 h 83"/>
                  <a:gd name="T48" fmla="*/ 417 w 458"/>
                  <a:gd name="T49" fmla="*/ 17 h 83"/>
                  <a:gd name="T50" fmla="*/ 398 w 458"/>
                  <a:gd name="T51" fmla="*/ 11 h 83"/>
                  <a:gd name="T52" fmla="*/ 379 w 458"/>
                  <a:gd name="T53" fmla="*/ 18 h 83"/>
                  <a:gd name="T54" fmla="*/ 374 w 458"/>
                  <a:gd name="T55" fmla="*/ 26 h 83"/>
                  <a:gd name="T56" fmla="*/ 376 w 458"/>
                  <a:gd name="T57" fmla="*/ 13 h 83"/>
                  <a:gd name="T58" fmla="*/ 353 w 458"/>
                  <a:gd name="T59" fmla="*/ 17 h 83"/>
                  <a:gd name="T60" fmla="*/ 335 w 458"/>
                  <a:gd name="T61" fmla="*/ 29 h 83"/>
                  <a:gd name="T62" fmla="*/ 309 w 458"/>
                  <a:gd name="T63" fmla="*/ 32 h 83"/>
                  <a:gd name="T64" fmla="*/ 294 w 458"/>
                  <a:gd name="T65" fmla="*/ 26 h 83"/>
                  <a:gd name="T66" fmla="*/ 274 w 458"/>
                  <a:gd name="T67" fmla="*/ 32 h 83"/>
                  <a:gd name="T68" fmla="*/ 259 w 458"/>
                  <a:gd name="T69" fmla="*/ 27 h 83"/>
                  <a:gd name="T70" fmla="*/ 251 w 458"/>
                  <a:gd name="T71" fmla="*/ 39 h 83"/>
                  <a:gd name="T72" fmla="*/ 245 w 458"/>
                  <a:gd name="T73" fmla="*/ 40 h 83"/>
                  <a:gd name="T74" fmla="*/ 246 w 458"/>
                  <a:gd name="T75" fmla="*/ 32 h 83"/>
                  <a:gd name="T76" fmla="*/ 228 w 458"/>
                  <a:gd name="T77" fmla="*/ 36 h 83"/>
                  <a:gd name="T78" fmla="*/ 224 w 458"/>
                  <a:gd name="T79" fmla="*/ 40 h 83"/>
                  <a:gd name="T80" fmla="*/ 196 w 458"/>
                  <a:gd name="T81" fmla="*/ 45 h 83"/>
                  <a:gd name="T82" fmla="*/ 185 w 458"/>
                  <a:gd name="T83" fmla="*/ 40 h 83"/>
                  <a:gd name="T84" fmla="*/ 143 w 458"/>
                  <a:gd name="T85" fmla="*/ 56 h 83"/>
                  <a:gd name="T86" fmla="*/ 123 w 458"/>
                  <a:gd name="T87" fmla="*/ 50 h 83"/>
                  <a:gd name="T88" fmla="*/ 133 w 458"/>
                  <a:gd name="T89" fmla="*/ 47 h 83"/>
                  <a:gd name="T90" fmla="*/ 103 w 458"/>
                  <a:gd name="T91" fmla="*/ 60 h 83"/>
                  <a:gd name="T92" fmla="*/ 55 w 458"/>
                  <a:gd name="T93" fmla="*/ 65 h 83"/>
                  <a:gd name="T94" fmla="*/ 23 w 458"/>
                  <a:gd name="T95" fmla="*/ 69 h 83"/>
                  <a:gd name="T96" fmla="*/ 19 w 458"/>
                  <a:gd name="T97" fmla="*/ 69 h 83"/>
                  <a:gd name="T98" fmla="*/ 12 w 458"/>
                  <a:gd name="T99" fmla="*/ 62 h 83"/>
                  <a:gd name="T100" fmla="*/ 258 w 458"/>
                  <a:gd name="T101" fmla="*/ 3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83">
                    <a:moveTo>
                      <a:pt x="3" y="78"/>
                    </a:moveTo>
                    <a:cubicBezTo>
                      <a:pt x="3" y="83"/>
                      <a:pt x="3" y="78"/>
                      <a:pt x="4" y="80"/>
                    </a:cubicBezTo>
                    <a:cubicBezTo>
                      <a:pt x="15" y="80"/>
                      <a:pt x="15" y="80"/>
                      <a:pt x="15" y="80"/>
                    </a:cubicBezTo>
                    <a:cubicBezTo>
                      <a:pt x="17" y="78"/>
                      <a:pt x="17" y="78"/>
                      <a:pt x="17" y="78"/>
                    </a:cubicBezTo>
                    <a:cubicBezTo>
                      <a:pt x="17" y="77"/>
                      <a:pt x="16" y="77"/>
                      <a:pt x="16" y="76"/>
                    </a:cubicBezTo>
                    <a:cubicBezTo>
                      <a:pt x="23" y="74"/>
                      <a:pt x="23" y="74"/>
                      <a:pt x="23" y="74"/>
                    </a:cubicBezTo>
                    <a:cubicBezTo>
                      <a:pt x="26" y="76"/>
                      <a:pt x="26" y="76"/>
                      <a:pt x="26" y="76"/>
                    </a:cubicBezTo>
                    <a:cubicBezTo>
                      <a:pt x="19" y="77"/>
                      <a:pt x="26" y="78"/>
                      <a:pt x="23" y="79"/>
                    </a:cubicBezTo>
                    <a:cubicBezTo>
                      <a:pt x="28" y="77"/>
                      <a:pt x="28" y="77"/>
                      <a:pt x="28" y="77"/>
                    </a:cubicBezTo>
                    <a:cubicBezTo>
                      <a:pt x="30" y="78"/>
                      <a:pt x="30" y="78"/>
                      <a:pt x="30" y="78"/>
                    </a:cubicBezTo>
                    <a:cubicBezTo>
                      <a:pt x="33" y="76"/>
                      <a:pt x="33" y="76"/>
                      <a:pt x="33" y="76"/>
                    </a:cubicBezTo>
                    <a:cubicBezTo>
                      <a:pt x="30" y="75"/>
                      <a:pt x="30" y="75"/>
                      <a:pt x="30" y="75"/>
                    </a:cubicBezTo>
                    <a:cubicBezTo>
                      <a:pt x="52" y="71"/>
                      <a:pt x="41" y="75"/>
                      <a:pt x="38" y="75"/>
                    </a:cubicBezTo>
                    <a:cubicBezTo>
                      <a:pt x="39" y="76"/>
                      <a:pt x="38" y="75"/>
                      <a:pt x="38" y="76"/>
                    </a:cubicBezTo>
                    <a:cubicBezTo>
                      <a:pt x="44" y="73"/>
                      <a:pt x="44" y="73"/>
                      <a:pt x="44" y="73"/>
                    </a:cubicBezTo>
                    <a:cubicBezTo>
                      <a:pt x="43" y="74"/>
                      <a:pt x="43" y="74"/>
                      <a:pt x="43" y="74"/>
                    </a:cubicBezTo>
                    <a:cubicBezTo>
                      <a:pt x="45" y="74"/>
                      <a:pt x="46" y="74"/>
                      <a:pt x="47" y="74"/>
                    </a:cubicBezTo>
                    <a:cubicBezTo>
                      <a:pt x="49" y="72"/>
                      <a:pt x="49" y="72"/>
                      <a:pt x="49" y="72"/>
                    </a:cubicBezTo>
                    <a:cubicBezTo>
                      <a:pt x="55" y="75"/>
                      <a:pt x="55" y="75"/>
                      <a:pt x="55" y="75"/>
                    </a:cubicBezTo>
                    <a:cubicBezTo>
                      <a:pt x="62" y="71"/>
                      <a:pt x="62" y="71"/>
                      <a:pt x="62" y="71"/>
                    </a:cubicBezTo>
                    <a:cubicBezTo>
                      <a:pt x="64" y="72"/>
                      <a:pt x="64" y="72"/>
                      <a:pt x="64" y="72"/>
                    </a:cubicBezTo>
                    <a:cubicBezTo>
                      <a:pt x="72" y="72"/>
                      <a:pt x="72" y="72"/>
                      <a:pt x="72" y="72"/>
                    </a:cubicBezTo>
                    <a:cubicBezTo>
                      <a:pt x="89" y="65"/>
                      <a:pt x="89" y="65"/>
                      <a:pt x="89" y="65"/>
                    </a:cubicBezTo>
                    <a:cubicBezTo>
                      <a:pt x="91" y="67"/>
                      <a:pt x="90" y="68"/>
                      <a:pt x="89" y="68"/>
                    </a:cubicBezTo>
                    <a:cubicBezTo>
                      <a:pt x="91" y="68"/>
                      <a:pt x="91" y="68"/>
                      <a:pt x="91" y="68"/>
                    </a:cubicBezTo>
                    <a:cubicBezTo>
                      <a:pt x="97" y="66"/>
                      <a:pt x="97" y="66"/>
                      <a:pt x="97" y="66"/>
                    </a:cubicBezTo>
                    <a:cubicBezTo>
                      <a:pt x="110" y="72"/>
                      <a:pt x="107" y="65"/>
                      <a:pt x="106" y="63"/>
                    </a:cubicBezTo>
                    <a:cubicBezTo>
                      <a:pt x="106" y="63"/>
                      <a:pt x="106" y="63"/>
                      <a:pt x="106" y="63"/>
                    </a:cubicBezTo>
                    <a:cubicBezTo>
                      <a:pt x="112" y="64"/>
                      <a:pt x="112" y="64"/>
                      <a:pt x="112" y="64"/>
                    </a:cubicBezTo>
                    <a:cubicBezTo>
                      <a:pt x="110" y="67"/>
                      <a:pt x="110" y="67"/>
                      <a:pt x="110" y="67"/>
                    </a:cubicBezTo>
                    <a:cubicBezTo>
                      <a:pt x="115" y="66"/>
                      <a:pt x="115" y="66"/>
                      <a:pt x="115" y="66"/>
                    </a:cubicBezTo>
                    <a:cubicBezTo>
                      <a:pt x="123" y="65"/>
                      <a:pt x="123" y="65"/>
                      <a:pt x="123" y="65"/>
                    </a:cubicBezTo>
                    <a:cubicBezTo>
                      <a:pt x="125" y="62"/>
                      <a:pt x="127" y="61"/>
                      <a:pt x="128" y="60"/>
                    </a:cubicBezTo>
                    <a:cubicBezTo>
                      <a:pt x="127" y="61"/>
                      <a:pt x="127" y="61"/>
                      <a:pt x="127" y="61"/>
                    </a:cubicBezTo>
                    <a:cubicBezTo>
                      <a:pt x="135" y="63"/>
                      <a:pt x="135" y="63"/>
                      <a:pt x="135" y="63"/>
                    </a:cubicBezTo>
                    <a:cubicBezTo>
                      <a:pt x="142" y="59"/>
                      <a:pt x="142" y="59"/>
                      <a:pt x="142" y="59"/>
                    </a:cubicBezTo>
                    <a:cubicBezTo>
                      <a:pt x="149" y="62"/>
                      <a:pt x="149" y="62"/>
                      <a:pt x="149" y="62"/>
                    </a:cubicBezTo>
                    <a:cubicBezTo>
                      <a:pt x="152" y="60"/>
                      <a:pt x="152" y="60"/>
                      <a:pt x="152" y="60"/>
                    </a:cubicBezTo>
                    <a:cubicBezTo>
                      <a:pt x="154" y="62"/>
                      <a:pt x="154" y="62"/>
                      <a:pt x="154" y="62"/>
                    </a:cubicBezTo>
                    <a:cubicBezTo>
                      <a:pt x="165" y="58"/>
                      <a:pt x="165" y="58"/>
                      <a:pt x="165" y="58"/>
                    </a:cubicBezTo>
                    <a:cubicBezTo>
                      <a:pt x="162" y="56"/>
                      <a:pt x="162" y="56"/>
                      <a:pt x="162" y="56"/>
                    </a:cubicBezTo>
                    <a:cubicBezTo>
                      <a:pt x="163" y="55"/>
                      <a:pt x="163" y="55"/>
                      <a:pt x="163" y="55"/>
                    </a:cubicBezTo>
                    <a:cubicBezTo>
                      <a:pt x="180" y="58"/>
                      <a:pt x="180" y="58"/>
                      <a:pt x="180" y="58"/>
                    </a:cubicBezTo>
                    <a:cubicBezTo>
                      <a:pt x="184" y="57"/>
                      <a:pt x="184" y="57"/>
                      <a:pt x="184" y="57"/>
                    </a:cubicBezTo>
                    <a:cubicBezTo>
                      <a:pt x="185" y="50"/>
                      <a:pt x="185" y="50"/>
                      <a:pt x="185" y="50"/>
                    </a:cubicBezTo>
                    <a:cubicBezTo>
                      <a:pt x="189" y="50"/>
                      <a:pt x="191" y="51"/>
                      <a:pt x="192" y="52"/>
                    </a:cubicBezTo>
                    <a:cubicBezTo>
                      <a:pt x="195" y="50"/>
                      <a:pt x="195" y="50"/>
                      <a:pt x="195" y="50"/>
                    </a:cubicBezTo>
                    <a:cubicBezTo>
                      <a:pt x="197" y="52"/>
                      <a:pt x="197" y="52"/>
                      <a:pt x="197" y="52"/>
                    </a:cubicBezTo>
                    <a:cubicBezTo>
                      <a:pt x="196" y="53"/>
                      <a:pt x="196" y="53"/>
                      <a:pt x="196" y="53"/>
                    </a:cubicBezTo>
                    <a:cubicBezTo>
                      <a:pt x="198" y="53"/>
                      <a:pt x="198" y="53"/>
                      <a:pt x="198" y="53"/>
                    </a:cubicBezTo>
                    <a:cubicBezTo>
                      <a:pt x="195" y="45"/>
                      <a:pt x="198" y="51"/>
                      <a:pt x="198" y="50"/>
                    </a:cubicBezTo>
                    <a:cubicBezTo>
                      <a:pt x="208" y="52"/>
                      <a:pt x="208" y="52"/>
                      <a:pt x="208" y="52"/>
                    </a:cubicBezTo>
                    <a:cubicBezTo>
                      <a:pt x="213" y="50"/>
                      <a:pt x="213" y="50"/>
                      <a:pt x="213" y="50"/>
                    </a:cubicBezTo>
                    <a:cubicBezTo>
                      <a:pt x="227" y="47"/>
                      <a:pt x="227" y="47"/>
                      <a:pt x="227" y="47"/>
                    </a:cubicBezTo>
                    <a:cubicBezTo>
                      <a:pt x="230" y="49"/>
                      <a:pt x="230" y="49"/>
                      <a:pt x="230" y="49"/>
                    </a:cubicBezTo>
                    <a:cubicBezTo>
                      <a:pt x="231" y="48"/>
                      <a:pt x="231" y="48"/>
                      <a:pt x="231" y="48"/>
                    </a:cubicBezTo>
                    <a:cubicBezTo>
                      <a:pt x="235" y="47"/>
                      <a:pt x="235" y="47"/>
                      <a:pt x="235" y="47"/>
                    </a:cubicBezTo>
                    <a:cubicBezTo>
                      <a:pt x="238" y="48"/>
                      <a:pt x="238" y="48"/>
                      <a:pt x="238" y="48"/>
                    </a:cubicBezTo>
                    <a:cubicBezTo>
                      <a:pt x="237" y="45"/>
                      <a:pt x="237" y="45"/>
                      <a:pt x="237" y="45"/>
                    </a:cubicBezTo>
                    <a:cubicBezTo>
                      <a:pt x="245" y="43"/>
                      <a:pt x="245" y="43"/>
                      <a:pt x="245" y="43"/>
                    </a:cubicBezTo>
                    <a:cubicBezTo>
                      <a:pt x="249" y="47"/>
                      <a:pt x="249" y="47"/>
                      <a:pt x="249" y="47"/>
                    </a:cubicBezTo>
                    <a:cubicBezTo>
                      <a:pt x="253" y="46"/>
                      <a:pt x="253" y="46"/>
                      <a:pt x="253" y="46"/>
                    </a:cubicBezTo>
                    <a:cubicBezTo>
                      <a:pt x="261" y="40"/>
                      <a:pt x="261" y="40"/>
                      <a:pt x="261" y="40"/>
                    </a:cubicBezTo>
                    <a:cubicBezTo>
                      <a:pt x="261" y="43"/>
                      <a:pt x="261" y="43"/>
                      <a:pt x="261" y="43"/>
                    </a:cubicBezTo>
                    <a:cubicBezTo>
                      <a:pt x="264" y="43"/>
                      <a:pt x="264" y="43"/>
                      <a:pt x="264" y="43"/>
                    </a:cubicBezTo>
                    <a:cubicBezTo>
                      <a:pt x="265" y="41"/>
                      <a:pt x="265" y="41"/>
                      <a:pt x="265" y="41"/>
                    </a:cubicBezTo>
                    <a:cubicBezTo>
                      <a:pt x="273" y="41"/>
                      <a:pt x="273" y="41"/>
                      <a:pt x="273" y="41"/>
                    </a:cubicBezTo>
                    <a:cubicBezTo>
                      <a:pt x="273" y="43"/>
                      <a:pt x="273" y="43"/>
                      <a:pt x="273" y="43"/>
                    </a:cubicBezTo>
                    <a:cubicBezTo>
                      <a:pt x="277" y="40"/>
                      <a:pt x="277" y="40"/>
                      <a:pt x="277" y="40"/>
                    </a:cubicBezTo>
                    <a:cubicBezTo>
                      <a:pt x="285" y="43"/>
                      <a:pt x="287" y="41"/>
                      <a:pt x="288" y="38"/>
                    </a:cubicBezTo>
                    <a:cubicBezTo>
                      <a:pt x="293" y="42"/>
                      <a:pt x="293" y="42"/>
                      <a:pt x="293" y="42"/>
                    </a:cubicBezTo>
                    <a:cubicBezTo>
                      <a:pt x="299" y="38"/>
                      <a:pt x="299" y="38"/>
                      <a:pt x="299" y="38"/>
                    </a:cubicBezTo>
                    <a:cubicBezTo>
                      <a:pt x="308" y="38"/>
                      <a:pt x="308" y="38"/>
                      <a:pt x="308" y="38"/>
                    </a:cubicBezTo>
                    <a:cubicBezTo>
                      <a:pt x="318" y="35"/>
                      <a:pt x="318" y="35"/>
                      <a:pt x="318" y="35"/>
                    </a:cubicBezTo>
                    <a:cubicBezTo>
                      <a:pt x="320" y="40"/>
                      <a:pt x="320" y="40"/>
                      <a:pt x="320" y="40"/>
                    </a:cubicBezTo>
                    <a:cubicBezTo>
                      <a:pt x="334" y="43"/>
                      <a:pt x="334" y="43"/>
                      <a:pt x="334" y="43"/>
                    </a:cubicBezTo>
                    <a:cubicBezTo>
                      <a:pt x="334" y="38"/>
                      <a:pt x="334" y="38"/>
                      <a:pt x="334" y="38"/>
                    </a:cubicBezTo>
                    <a:cubicBezTo>
                      <a:pt x="325" y="40"/>
                      <a:pt x="325" y="40"/>
                      <a:pt x="325" y="40"/>
                    </a:cubicBezTo>
                    <a:cubicBezTo>
                      <a:pt x="324" y="39"/>
                      <a:pt x="324" y="39"/>
                      <a:pt x="324" y="39"/>
                    </a:cubicBezTo>
                    <a:cubicBezTo>
                      <a:pt x="331" y="34"/>
                      <a:pt x="331" y="34"/>
                      <a:pt x="331" y="34"/>
                    </a:cubicBezTo>
                    <a:cubicBezTo>
                      <a:pt x="352" y="33"/>
                      <a:pt x="352" y="33"/>
                      <a:pt x="352" y="33"/>
                    </a:cubicBezTo>
                    <a:cubicBezTo>
                      <a:pt x="355" y="31"/>
                      <a:pt x="355" y="31"/>
                      <a:pt x="355" y="31"/>
                    </a:cubicBezTo>
                    <a:cubicBezTo>
                      <a:pt x="366" y="31"/>
                      <a:pt x="366" y="31"/>
                      <a:pt x="366" y="31"/>
                    </a:cubicBezTo>
                    <a:cubicBezTo>
                      <a:pt x="383" y="28"/>
                      <a:pt x="383" y="28"/>
                      <a:pt x="383" y="28"/>
                    </a:cubicBezTo>
                    <a:cubicBezTo>
                      <a:pt x="398" y="28"/>
                      <a:pt x="398" y="28"/>
                      <a:pt x="398" y="28"/>
                    </a:cubicBezTo>
                    <a:cubicBezTo>
                      <a:pt x="401" y="23"/>
                      <a:pt x="401" y="23"/>
                      <a:pt x="401" y="23"/>
                    </a:cubicBezTo>
                    <a:cubicBezTo>
                      <a:pt x="403" y="29"/>
                      <a:pt x="406" y="25"/>
                      <a:pt x="408" y="23"/>
                    </a:cubicBezTo>
                    <a:cubicBezTo>
                      <a:pt x="409" y="25"/>
                      <a:pt x="409" y="25"/>
                      <a:pt x="409" y="25"/>
                    </a:cubicBezTo>
                    <a:cubicBezTo>
                      <a:pt x="412" y="23"/>
                      <a:pt x="412" y="23"/>
                      <a:pt x="412" y="23"/>
                    </a:cubicBezTo>
                    <a:cubicBezTo>
                      <a:pt x="417" y="23"/>
                      <a:pt x="417" y="23"/>
                      <a:pt x="417" y="23"/>
                    </a:cubicBezTo>
                    <a:cubicBezTo>
                      <a:pt x="429" y="21"/>
                      <a:pt x="429" y="21"/>
                      <a:pt x="429" y="21"/>
                    </a:cubicBezTo>
                    <a:cubicBezTo>
                      <a:pt x="431" y="23"/>
                      <a:pt x="431" y="23"/>
                      <a:pt x="431" y="23"/>
                    </a:cubicBezTo>
                    <a:cubicBezTo>
                      <a:pt x="433" y="20"/>
                      <a:pt x="433" y="20"/>
                      <a:pt x="433" y="20"/>
                    </a:cubicBezTo>
                    <a:cubicBezTo>
                      <a:pt x="441" y="20"/>
                      <a:pt x="441" y="20"/>
                      <a:pt x="441" y="20"/>
                    </a:cubicBezTo>
                    <a:cubicBezTo>
                      <a:pt x="446" y="20"/>
                      <a:pt x="446" y="20"/>
                      <a:pt x="446" y="20"/>
                    </a:cubicBezTo>
                    <a:cubicBezTo>
                      <a:pt x="447" y="21"/>
                      <a:pt x="447" y="21"/>
                      <a:pt x="447" y="21"/>
                    </a:cubicBezTo>
                    <a:cubicBezTo>
                      <a:pt x="450" y="18"/>
                      <a:pt x="450" y="18"/>
                      <a:pt x="450" y="18"/>
                    </a:cubicBezTo>
                    <a:cubicBezTo>
                      <a:pt x="454" y="19"/>
                      <a:pt x="454" y="19"/>
                      <a:pt x="454" y="19"/>
                    </a:cubicBezTo>
                    <a:cubicBezTo>
                      <a:pt x="437" y="25"/>
                      <a:pt x="453" y="20"/>
                      <a:pt x="451" y="23"/>
                    </a:cubicBezTo>
                    <a:cubicBezTo>
                      <a:pt x="456" y="28"/>
                      <a:pt x="456" y="28"/>
                      <a:pt x="456" y="28"/>
                    </a:cubicBezTo>
                    <a:cubicBezTo>
                      <a:pt x="454" y="24"/>
                      <a:pt x="458" y="28"/>
                      <a:pt x="458" y="26"/>
                    </a:cubicBezTo>
                    <a:cubicBezTo>
                      <a:pt x="456" y="20"/>
                      <a:pt x="456" y="17"/>
                      <a:pt x="456" y="15"/>
                    </a:cubicBezTo>
                    <a:cubicBezTo>
                      <a:pt x="452" y="17"/>
                      <a:pt x="452" y="17"/>
                      <a:pt x="452" y="17"/>
                    </a:cubicBezTo>
                    <a:cubicBezTo>
                      <a:pt x="451" y="15"/>
                      <a:pt x="451" y="15"/>
                      <a:pt x="451" y="15"/>
                    </a:cubicBezTo>
                    <a:cubicBezTo>
                      <a:pt x="443" y="19"/>
                      <a:pt x="443" y="19"/>
                      <a:pt x="443" y="19"/>
                    </a:cubicBezTo>
                    <a:cubicBezTo>
                      <a:pt x="437" y="13"/>
                      <a:pt x="437" y="13"/>
                      <a:pt x="437" y="13"/>
                    </a:cubicBezTo>
                    <a:cubicBezTo>
                      <a:pt x="433" y="14"/>
                      <a:pt x="433" y="14"/>
                      <a:pt x="433" y="14"/>
                    </a:cubicBezTo>
                    <a:cubicBezTo>
                      <a:pt x="433" y="13"/>
                      <a:pt x="433" y="13"/>
                      <a:pt x="433" y="13"/>
                    </a:cubicBezTo>
                    <a:cubicBezTo>
                      <a:pt x="429" y="15"/>
                      <a:pt x="429" y="15"/>
                      <a:pt x="429" y="15"/>
                    </a:cubicBezTo>
                    <a:cubicBezTo>
                      <a:pt x="427" y="13"/>
                      <a:pt x="427" y="13"/>
                      <a:pt x="427" y="13"/>
                    </a:cubicBezTo>
                    <a:cubicBezTo>
                      <a:pt x="428" y="13"/>
                      <a:pt x="428" y="13"/>
                      <a:pt x="428" y="13"/>
                    </a:cubicBezTo>
                    <a:cubicBezTo>
                      <a:pt x="432" y="7"/>
                      <a:pt x="438" y="8"/>
                      <a:pt x="442" y="11"/>
                    </a:cubicBezTo>
                    <a:cubicBezTo>
                      <a:pt x="446" y="9"/>
                      <a:pt x="446" y="9"/>
                      <a:pt x="446" y="9"/>
                    </a:cubicBezTo>
                    <a:cubicBezTo>
                      <a:pt x="445" y="9"/>
                      <a:pt x="445" y="9"/>
                      <a:pt x="445" y="9"/>
                    </a:cubicBezTo>
                    <a:cubicBezTo>
                      <a:pt x="441" y="5"/>
                      <a:pt x="441" y="5"/>
                      <a:pt x="441" y="5"/>
                    </a:cubicBezTo>
                    <a:cubicBezTo>
                      <a:pt x="439" y="7"/>
                      <a:pt x="439" y="7"/>
                      <a:pt x="439" y="7"/>
                    </a:cubicBezTo>
                    <a:cubicBezTo>
                      <a:pt x="436" y="2"/>
                      <a:pt x="436" y="2"/>
                      <a:pt x="436" y="2"/>
                    </a:cubicBezTo>
                    <a:cubicBezTo>
                      <a:pt x="432" y="0"/>
                      <a:pt x="433" y="6"/>
                      <a:pt x="428" y="6"/>
                    </a:cubicBezTo>
                    <a:cubicBezTo>
                      <a:pt x="420" y="20"/>
                      <a:pt x="420" y="20"/>
                      <a:pt x="420" y="20"/>
                    </a:cubicBezTo>
                    <a:cubicBezTo>
                      <a:pt x="418" y="17"/>
                      <a:pt x="418" y="17"/>
                      <a:pt x="418" y="17"/>
                    </a:cubicBezTo>
                    <a:cubicBezTo>
                      <a:pt x="415" y="19"/>
                      <a:pt x="413" y="20"/>
                      <a:pt x="411" y="21"/>
                    </a:cubicBezTo>
                    <a:cubicBezTo>
                      <a:pt x="409" y="18"/>
                      <a:pt x="409" y="18"/>
                      <a:pt x="409" y="18"/>
                    </a:cubicBezTo>
                    <a:cubicBezTo>
                      <a:pt x="408" y="17"/>
                      <a:pt x="408" y="17"/>
                      <a:pt x="408" y="17"/>
                    </a:cubicBezTo>
                    <a:cubicBezTo>
                      <a:pt x="409" y="16"/>
                      <a:pt x="409" y="16"/>
                      <a:pt x="409" y="16"/>
                    </a:cubicBezTo>
                    <a:cubicBezTo>
                      <a:pt x="417" y="17"/>
                      <a:pt x="417" y="17"/>
                      <a:pt x="417" y="17"/>
                    </a:cubicBezTo>
                    <a:cubicBezTo>
                      <a:pt x="415" y="14"/>
                      <a:pt x="415" y="14"/>
                      <a:pt x="415" y="14"/>
                    </a:cubicBezTo>
                    <a:cubicBezTo>
                      <a:pt x="421" y="8"/>
                      <a:pt x="421" y="8"/>
                      <a:pt x="421" y="8"/>
                    </a:cubicBezTo>
                    <a:cubicBezTo>
                      <a:pt x="405" y="9"/>
                      <a:pt x="405" y="9"/>
                      <a:pt x="405" y="9"/>
                    </a:cubicBezTo>
                    <a:cubicBezTo>
                      <a:pt x="400" y="13"/>
                      <a:pt x="400" y="13"/>
                      <a:pt x="400" y="13"/>
                    </a:cubicBezTo>
                    <a:cubicBezTo>
                      <a:pt x="398" y="11"/>
                      <a:pt x="398" y="11"/>
                      <a:pt x="398" y="11"/>
                    </a:cubicBezTo>
                    <a:cubicBezTo>
                      <a:pt x="395" y="11"/>
                      <a:pt x="395" y="11"/>
                      <a:pt x="395" y="11"/>
                    </a:cubicBezTo>
                    <a:cubicBezTo>
                      <a:pt x="395" y="13"/>
                      <a:pt x="395" y="13"/>
                      <a:pt x="395" y="13"/>
                    </a:cubicBezTo>
                    <a:cubicBezTo>
                      <a:pt x="386" y="14"/>
                      <a:pt x="386" y="14"/>
                      <a:pt x="386" y="14"/>
                    </a:cubicBezTo>
                    <a:cubicBezTo>
                      <a:pt x="384" y="17"/>
                      <a:pt x="384" y="17"/>
                      <a:pt x="384" y="17"/>
                    </a:cubicBezTo>
                    <a:cubicBezTo>
                      <a:pt x="379" y="18"/>
                      <a:pt x="379" y="18"/>
                      <a:pt x="379" y="18"/>
                    </a:cubicBezTo>
                    <a:cubicBezTo>
                      <a:pt x="381" y="18"/>
                      <a:pt x="381" y="18"/>
                      <a:pt x="381" y="18"/>
                    </a:cubicBezTo>
                    <a:cubicBezTo>
                      <a:pt x="381" y="25"/>
                      <a:pt x="381" y="25"/>
                      <a:pt x="381" y="25"/>
                    </a:cubicBezTo>
                    <a:cubicBezTo>
                      <a:pt x="378" y="26"/>
                      <a:pt x="376" y="26"/>
                      <a:pt x="374" y="27"/>
                    </a:cubicBezTo>
                    <a:cubicBezTo>
                      <a:pt x="376" y="26"/>
                      <a:pt x="377" y="25"/>
                      <a:pt x="376" y="25"/>
                    </a:cubicBezTo>
                    <a:cubicBezTo>
                      <a:pt x="374" y="26"/>
                      <a:pt x="374" y="26"/>
                      <a:pt x="374" y="26"/>
                    </a:cubicBezTo>
                    <a:cubicBezTo>
                      <a:pt x="372" y="24"/>
                      <a:pt x="372" y="24"/>
                      <a:pt x="372" y="24"/>
                    </a:cubicBezTo>
                    <a:cubicBezTo>
                      <a:pt x="373" y="20"/>
                      <a:pt x="376" y="23"/>
                      <a:pt x="377" y="21"/>
                    </a:cubicBezTo>
                    <a:cubicBezTo>
                      <a:pt x="373" y="20"/>
                      <a:pt x="373" y="20"/>
                      <a:pt x="373" y="20"/>
                    </a:cubicBezTo>
                    <a:cubicBezTo>
                      <a:pt x="379" y="15"/>
                      <a:pt x="379" y="15"/>
                      <a:pt x="379" y="15"/>
                    </a:cubicBezTo>
                    <a:cubicBezTo>
                      <a:pt x="376" y="13"/>
                      <a:pt x="376" y="13"/>
                      <a:pt x="376" y="13"/>
                    </a:cubicBezTo>
                    <a:cubicBezTo>
                      <a:pt x="373" y="19"/>
                      <a:pt x="373" y="19"/>
                      <a:pt x="373" y="19"/>
                    </a:cubicBezTo>
                    <a:cubicBezTo>
                      <a:pt x="368" y="17"/>
                      <a:pt x="368" y="17"/>
                      <a:pt x="368" y="17"/>
                    </a:cubicBezTo>
                    <a:cubicBezTo>
                      <a:pt x="368" y="11"/>
                      <a:pt x="368" y="11"/>
                      <a:pt x="368" y="11"/>
                    </a:cubicBezTo>
                    <a:cubicBezTo>
                      <a:pt x="361" y="19"/>
                      <a:pt x="361" y="19"/>
                      <a:pt x="361" y="19"/>
                    </a:cubicBezTo>
                    <a:cubicBezTo>
                      <a:pt x="353" y="17"/>
                      <a:pt x="353" y="17"/>
                      <a:pt x="353" y="17"/>
                    </a:cubicBezTo>
                    <a:cubicBezTo>
                      <a:pt x="350" y="23"/>
                      <a:pt x="350" y="23"/>
                      <a:pt x="350" y="23"/>
                    </a:cubicBezTo>
                    <a:cubicBezTo>
                      <a:pt x="345" y="25"/>
                      <a:pt x="345" y="25"/>
                      <a:pt x="345" y="25"/>
                    </a:cubicBezTo>
                    <a:cubicBezTo>
                      <a:pt x="342" y="26"/>
                      <a:pt x="346" y="29"/>
                      <a:pt x="341" y="29"/>
                    </a:cubicBezTo>
                    <a:cubicBezTo>
                      <a:pt x="339" y="26"/>
                      <a:pt x="339" y="26"/>
                      <a:pt x="339" y="26"/>
                    </a:cubicBezTo>
                    <a:cubicBezTo>
                      <a:pt x="340" y="34"/>
                      <a:pt x="336" y="24"/>
                      <a:pt x="335" y="29"/>
                    </a:cubicBezTo>
                    <a:cubicBezTo>
                      <a:pt x="333" y="32"/>
                      <a:pt x="331" y="29"/>
                      <a:pt x="329" y="29"/>
                    </a:cubicBezTo>
                    <a:cubicBezTo>
                      <a:pt x="321" y="32"/>
                      <a:pt x="321" y="32"/>
                      <a:pt x="321" y="32"/>
                    </a:cubicBezTo>
                    <a:cubicBezTo>
                      <a:pt x="319" y="31"/>
                      <a:pt x="319" y="31"/>
                      <a:pt x="319" y="31"/>
                    </a:cubicBezTo>
                    <a:cubicBezTo>
                      <a:pt x="317" y="32"/>
                      <a:pt x="316" y="33"/>
                      <a:pt x="315" y="34"/>
                    </a:cubicBezTo>
                    <a:cubicBezTo>
                      <a:pt x="309" y="32"/>
                      <a:pt x="309" y="32"/>
                      <a:pt x="309" y="32"/>
                    </a:cubicBezTo>
                    <a:cubicBezTo>
                      <a:pt x="309" y="33"/>
                      <a:pt x="309" y="33"/>
                      <a:pt x="309" y="33"/>
                    </a:cubicBezTo>
                    <a:cubicBezTo>
                      <a:pt x="308" y="35"/>
                      <a:pt x="308" y="35"/>
                      <a:pt x="308" y="35"/>
                    </a:cubicBezTo>
                    <a:cubicBezTo>
                      <a:pt x="292" y="37"/>
                      <a:pt x="292" y="37"/>
                      <a:pt x="292" y="37"/>
                    </a:cubicBezTo>
                    <a:cubicBezTo>
                      <a:pt x="286" y="31"/>
                      <a:pt x="286" y="31"/>
                      <a:pt x="286" y="31"/>
                    </a:cubicBezTo>
                    <a:cubicBezTo>
                      <a:pt x="294" y="26"/>
                      <a:pt x="294" y="26"/>
                      <a:pt x="294" y="26"/>
                    </a:cubicBezTo>
                    <a:cubicBezTo>
                      <a:pt x="287" y="26"/>
                      <a:pt x="287" y="26"/>
                      <a:pt x="287" y="26"/>
                    </a:cubicBezTo>
                    <a:cubicBezTo>
                      <a:pt x="287" y="27"/>
                      <a:pt x="287" y="27"/>
                      <a:pt x="287" y="27"/>
                    </a:cubicBezTo>
                    <a:cubicBezTo>
                      <a:pt x="277" y="31"/>
                      <a:pt x="277" y="31"/>
                      <a:pt x="277" y="31"/>
                    </a:cubicBezTo>
                    <a:cubicBezTo>
                      <a:pt x="273" y="29"/>
                      <a:pt x="273" y="29"/>
                      <a:pt x="273" y="29"/>
                    </a:cubicBezTo>
                    <a:cubicBezTo>
                      <a:pt x="274" y="32"/>
                      <a:pt x="274" y="32"/>
                      <a:pt x="274" y="32"/>
                    </a:cubicBezTo>
                    <a:cubicBezTo>
                      <a:pt x="263" y="35"/>
                      <a:pt x="267" y="32"/>
                      <a:pt x="269" y="31"/>
                    </a:cubicBezTo>
                    <a:cubicBezTo>
                      <a:pt x="260" y="35"/>
                      <a:pt x="260" y="35"/>
                      <a:pt x="260" y="35"/>
                    </a:cubicBezTo>
                    <a:cubicBezTo>
                      <a:pt x="258" y="32"/>
                      <a:pt x="258" y="32"/>
                      <a:pt x="258" y="32"/>
                    </a:cubicBezTo>
                    <a:cubicBezTo>
                      <a:pt x="256" y="33"/>
                      <a:pt x="256" y="33"/>
                      <a:pt x="256" y="33"/>
                    </a:cubicBezTo>
                    <a:cubicBezTo>
                      <a:pt x="255" y="28"/>
                      <a:pt x="263" y="31"/>
                      <a:pt x="259" y="27"/>
                    </a:cubicBezTo>
                    <a:cubicBezTo>
                      <a:pt x="257" y="30"/>
                      <a:pt x="255" y="31"/>
                      <a:pt x="254" y="31"/>
                    </a:cubicBezTo>
                    <a:cubicBezTo>
                      <a:pt x="254" y="33"/>
                      <a:pt x="254" y="35"/>
                      <a:pt x="254" y="36"/>
                    </a:cubicBezTo>
                    <a:cubicBezTo>
                      <a:pt x="248" y="36"/>
                      <a:pt x="253" y="36"/>
                      <a:pt x="254" y="36"/>
                    </a:cubicBezTo>
                    <a:cubicBezTo>
                      <a:pt x="254" y="36"/>
                      <a:pt x="254" y="36"/>
                      <a:pt x="254" y="36"/>
                    </a:cubicBezTo>
                    <a:cubicBezTo>
                      <a:pt x="251" y="39"/>
                      <a:pt x="251" y="39"/>
                      <a:pt x="251" y="39"/>
                    </a:cubicBezTo>
                    <a:cubicBezTo>
                      <a:pt x="257" y="41"/>
                      <a:pt x="257" y="41"/>
                      <a:pt x="257" y="41"/>
                    </a:cubicBezTo>
                    <a:cubicBezTo>
                      <a:pt x="255" y="43"/>
                      <a:pt x="255" y="43"/>
                      <a:pt x="255" y="43"/>
                    </a:cubicBezTo>
                    <a:cubicBezTo>
                      <a:pt x="248" y="43"/>
                      <a:pt x="248" y="43"/>
                      <a:pt x="248" y="43"/>
                    </a:cubicBezTo>
                    <a:cubicBezTo>
                      <a:pt x="248" y="40"/>
                      <a:pt x="248" y="40"/>
                      <a:pt x="248" y="40"/>
                    </a:cubicBezTo>
                    <a:cubicBezTo>
                      <a:pt x="245" y="40"/>
                      <a:pt x="245" y="40"/>
                      <a:pt x="245" y="40"/>
                    </a:cubicBezTo>
                    <a:cubicBezTo>
                      <a:pt x="243" y="38"/>
                      <a:pt x="243" y="38"/>
                      <a:pt x="243" y="38"/>
                    </a:cubicBezTo>
                    <a:cubicBezTo>
                      <a:pt x="250" y="33"/>
                      <a:pt x="250" y="33"/>
                      <a:pt x="250" y="33"/>
                    </a:cubicBezTo>
                    <a:cubicBezTo>
                      <a:pt x="249" y="31"/>
                      <a:pt x="249" y="31"/>
                      <a:pt x="249" y="31"/>
                    </a:cubicBezTo>
                    <a:cubicBezTo>
                      <a:pt x="246" y="31"/>
                      <a:pt x="246" y="31"/>
                      <a:pt x="246" y="31"/>
                    </a:cubicBezTo>
                    <a:cubicBezTo>
                      <a:pt x="246" y="32"/>
                      <a:pt x="246" y="32"/>
                      <a:pt x="246" y="32"/>
                    </a:cubicBezTo>
                    <a:cubicBezTo>
                      <a:pt x="246" y="27"/>
                      <a:pt x="244" y="32"/>
                      <a:pt x="241" y="30"/>
                    </a:cubicBezTo>
                    <a:cubicBezTo>
                      <a:pt x="241" y="31"/>
                      <a:pt x="241" y="31"/>
                      <a:pt x="241" y="31"/>
                    </a:cubicBezTo>
                    <a:cubicBezTo>
                      <a:pt x="230" y="32"/>
                      <a:pt x="243" y="28"/>
                      <a:pt x="235" y="30"/>
                    </a:cubicBezTo>
                    <a:cubicBezTo>
                      <a:pt x="229" y="33"/>
                      <a:pt x="229" y="33"/>
                      <a:pt x="229" y="33"/>
                    </a:cubicBezTo>
                    <a:cubicBezTo>
                      <a:pt x="228" y="36"/>
                      <a:pt x="228" y="36"/>
                      <a:pt x="228" y="36"/>
                    </a:cubicBezTo>
                    <a:cubicBezTo>
                      <a:pt x="231" y="38"/>
                      <a:pt x="231" y="38"/>
                      <a:pt x="231" y="38"/>
                    </a:cubicBezTo>
                    <a:cubicBezTo>
                      <a:pt x="228" y="39"/>
                      <a:pt x="228" y="39"/>
                      <a:pt x="228" y="39"/>
                    </a:cubicBezTo>
                    <a:cubicBezTo>
                      <a:pt x="221" y="38"/>
                      <a:pt x="221" y="38"/>
                      <a:pt x="221" y="38"/>
                    </a:cubicBezTo>
                    <a:cubicBezTo>
                      <a:pt x="219" y="40"/>
                      <a:pt x="219" y="40"/>
                      <a:pt x="219" y="40"/>
                    </a:cubicBezTo>
                    <a:cubicBezTo>
                      <a:pt x="224" y="40"/>
                      <a:pt x="224" y="40"/>
                      <a:pt x="224" y="40"/>
                    </a:cubicBezTo>
                    <a:cubicBezTo>
                      <a:pt x="227" y="44"/>
                      <a:pt x="227" y="44"/>
                      <a:pt x="227" y="44"/>
                    </a:cubicBezTo>
                    <a:cubicBezTo>
                      <a:pt x="223" y="45"/>
                      <a:pt x="223" y="45"/>
                      <a:pt x="223" y="45"/>
                    </a:cubicBezTo>
                    <a:cubicBezTo>
                      <a:pt x="190" y="48"/>
                      <a:pt x="190" y="48"/>
                      <a:pt x="190" y="48"/>
                    </a:cubicBezTo>
                    <a:cubicBezTo>
                      <a:pt x="190" y="45"/>
                      <a:pt x="190" y="45"/>
                      <a:pt x="190" y="45"/>
                    </a:cubicBezTo>
                    <a:cubicBezTo>
                      <a:pt x="196" y="45"/>
                      <a:pt x="196" y="45"/>
                      <a:pt x="196" y="45"/>
                    </a:cubicBezTo>
                    <a:cubicBezTo>
                      <a:pt x="196" y="40"/>
                      <a:pt x="196" y="40"/>
                      <a:pt x="196" y="40"/>
                    </a:cubicBezTo>
                    <a:cubicBezTo>
                      <a:pt x="195" y="41"/>
                      <a:pt x="194" y="41"/>
                      <a:pt x="194" y="42"/>
                    </a:cubicBezTo>
                    <a:cubicBezTo>
                      <a:pt x="189" y="38"/>
                      <a:pt x="189" y="38"/>
                      <a:pt x="189" y="38"/>
                    </a:cubicBezTo>
                    <a:cubicBezTo>
                      <a:pt x="188" y="40"/>
                      <a:pt x="188" y="40"/>
                      <a:pt x="188" y="40"/>
                    </a:cubicBezTo>
                    <a:cubicBezTo>
                      <a:pt x="185" y="40"/>
                      <a:pt x="185" y="40"/>
                      <a:pt x="185" y="40"/>
                    </a:cubicBezTo>
                    <a:cubicBezTo>
                      <a:pt x="185" y="42"/>
                      <a:pt x="185" y="42"/>
                      <a:pt x="185" y="42"/>
                    </a:cubicBezTo>
                    <a:cubicBezTo>
                      <a:pt x="174" y="59"/>
                      <a:pt x="168" y="54"/>
                      <a:pt x="171" y="52"/>
                    </a:cubicBezTo>
                    <a:cubicBezTo>
                      <a:pt x="160" y="53"/>
                      <a:pt x="160" y="53"/>
                      <a:pt x="160" y="53"/>
                    </a:cubicBezTo>
                    <a:cubicBezTo>
                      <a:pt x="153" y="52"/>
                      <a:pt x="153" y="52"/>
                      <a:pt x="153" y="52"/>
                    </a:cubicBezTo>
                    <a:cubicBezTo>
                      <a:pt x="143" y="56"/>
                      <a:pt x="143" y="56"/>
                      <a:pt x="143" y="56"/>
                    </a:cubicBezTo>
                    <a:cubicBezTo>
                      <a:pt x="131" y="56"/>
                      <a:pt x="131" y="56"/>
                      <a:pt x="131" y="56"/>
                    </a:cubicBezTo>
                    <a:cubicBezTo>
                      <a:pt x="128" y="59"/>
                      <a:pt x="128" y="59"/>
                      <a:pt x="128" y="59"/>
                    </a:cubicBezTo>
                    <a:cubicBezTo>
                      <a:pt x="117" y="60"/>
                      <a:pt x="117" y="60"/>
                      <a:pt x="117" y="60"/>
                    </a:cubicBezTo>
                    <a:cubicBezTo>
                      <a:pt x="115" y="57"/>
                      <a:pt x="115" y="57"/>
                      <a:pt x="115" y="57"/>
                    </a:cubicBezTo>
                    <a:cubicBezTo>
                      <a:pt x="123" y="50"/>
                      <a:pt x="123" y="50"/>
                      <a:pt x="123" y="50"/>
                    </a:cubicBezTo>
                    <a:cubicBezTo>
                      <a:pt x="123" y="48"/>
                      <a:pt x="127" y="50"/>
                      <a:pt x="129" y="48"/>
                    </a:cubicBezTo>
                    <a:cubicBezTo>
                      <a:pt x="131" y="50"/>
                      <a:pt x="131" y="50"/>
                      <a:pt x="131" y="50"/>
                    </a:cubicBezTo>
                    <a:cubicBezTo>
                      <a:pt x="136" y="45"/>
                      <a:pt x="136" y="45"/>
                      <a:pt x="136" y="45"/>
                    </a:cubicBezTo>
                    <a:cubicBezTo>
                      <a:pt x="135" y="45"/>
                      <a:pt x="135" y="45"/>
                      <a:pt x="135" y="45"/>
                    </a:cubicBezTo>
                    <a:cubicBezTo>
                      <a:pt x="133" y="47"/>
                      <a:pt x="133" y="47"/>
                      <a:pt x="133" y="47"/>
                    </a:cubicBezTo>
                    <a:cubicBezTo>
                      <a:pt x="117" y="49"/>
                      <a:pt x="130" y="46"/>
                      <a:pt x="129" y="45"/>
                    </a:cubicBezTo>
                    <a:cubicBezTo>
                      <a:pt x="120" y="48"/>
                      <a:pt x="120" y="48"/>
                      <a:pt x="120" y="48"/>
                    </a:cubicBezTo>
                    <a:cubicBezTo>
                      <a:pt x="115" y="47"/>
                      <a:pt x="115" y="47"/>
                      <a:pt x="115" y="47"/>
                    </a:cubicBezTo>
                    <a:cubicBezTo>
                      <a:pt x="111" y="50"/>
                      <a:pt x="109" y="53"/>
                      <a:pt x="108" y="54"/>
                    </a:cubicBezTo>
                    <a:cubicBezTo>
                      <a:pt x="105" y="57"/>
                      <a:pt x="103" y="59"/>
                      <a:pt x="103" y="60"/>
                    </a:cubicBezTo>
                    <a:cubicBezTo>
                      <a:pt x="96" y="58"/>
                      <a:pt x="96" y="58"/>
                      <a:pt x="96" y="58"/>
                    </a:cubicBezTo>
                    <a:cubicBezTo>
                      <a:pt x="93" y="60"/>
                      <a:pt x="93" y="60"/>
                      <a:pt x="93" y="60"/>
                    </a:cubicBezTo>
                    <a:cubicBezTo>
                      <a:pt x="63" y="64"/>
                      <a:pt x="63" y="64"/>
                      <a:pt x="63" y="64"/>
                    </a:cubicBezTo>
                    <a:cubicBezTo>
                      <a:pt x="56" y="68"/>
                      <a:pt x="56" y="68"/>
                      <a:pt x="56" y="68"/>
                    </a:cubicBezTo>
                    <a:cubicBezTo>
                      <a:pt x="55" y="65"/>
                      <a:pt x="55" y="65"/>
                      <a:pt x="55" y="65"/>
                    </a:cubicBezTo>
                    <a:cubicBezTo>
                      <a:pt x="47" y="70"/>
                      <a:pt x="47" y="70"/>
                      <a:pt x="47" y="70"/>
                    </a:cubicBezTo>
                    <a:cubicBezTo>
                      <a:pt x="45" y="69"/>
                      <a:pt x="45" y="69"/>
                      <a:pt x="45" y="69"/>
                    </a:cubicBezTo>
                    <a:cubicBezTo>
                      <a:pt x="33" y="70"/>
                      <a:pt x="31" y="72"/>
                      <a:pt x="32" y="72"/>
                    </a:cubicBezTo>
                    <a:cubicBezTo>
                      <a:pt x="26" y="72"/>
                      <a:pt x="26" y="72"/>
                      <a:pt x="26" y="72"/>
                    </a:cubicBezTo>
                    <a:cubicBezTo>
                      <a:pt x="23" y="69"/>
                      <a:pt x="23" y="69"/>
                      <a:pt x="23" y="69"/>
                    </a:cubicBezTo>
                    <a:cubicBezTo>
                      <a:pt x="25" y="67"/>
                      <a:pt x="25" y="67"/>
                      <a:pt x="25" y="67"/>
                    </a:cubicBezTo>
                    <a:cubicBezTo>
                      <a:pt x="26" y="65"/>
                      <a:pt x="26" y="65"/>
                      <a:pt x="26" y="65"/>
                    </a:cubicBezTo>
                    <a:cubicBezTo>
                      <a:pt x="24" y="65"/>
                      <a:pt x="24" y="65"/>
                      <a:pt x="24" y="65"/>
                    </a:cubicBezTo>
                    <a:cubicBezTo>
                      <a:pt x="19" y="66"/>
                      <a:pt x="19" y="66"/>
                      <a:pt x="19" y="66"/>
                    </a:cubicBezTo>
                    <a:cubicBezTo>
                      <a:pt x="19" y="69"/>
                      <a:pt x="19" y="69"/>
                      <a:pt x="19" y="69"/>
                    </a:cubicBezTo>
                    <a:cubicBezTo>
                      <a:pt x="16" y="70"/>
                      <a:pt x="16" y="70"/>
                      <a:pt x="16" y="70"/>
                    </a:cubicBezTo>
                    <a:cubicBezTo>
                      <a:pt x="14" y="66"/>
                      <a:pt x="14" y="66"/>
                      <a:pt x="14" y="66"/>
                    </a:cubicBezTo>
                    <a:cubicBezTo>
                      <a:pt x="18" y="61"/>
                      <a:pt x="18" y="61"/>
                      <a:pt x="18" y="61"/>
                    </a:cubicBezTo>
                    <a:cubicBezTo>
                      <a:pt x="10" y="64"/>
                      <a:pt x="17" y="61"/>
                      <a:pt x="15" y="60"/>
                    </a:cubicBezTo>
                    <a:cubicBezTo>
                      <a:pt x="12" y="62"/>
                      <a:pt x="12" y="62"/>
                      <a:pt x="12" y="62"/>
                    </a:cubicBezTo>
                    <a:cubicBezTo>
                      <a:pt x="12" y="69"/>
                      <a:pt x="12" y="69"/>
                      <a:pt x="12" y="69"/>
                    </a:cubicBezTo>
                    <a:cubicBezTo>
                      <a:pt x="8" y="72"/>
                      <a:pt x="5" y="74"/>
                      <a:pt x="3" y="76"/>
                    </a:cubicBezTo>
                    <a:cubicBezTo>
                      <a:pt x="3" y="76"/>
                      <a:pt x="0" y="80"/>
                      <a:pt x="3" y="78"/>
                    </a:cubicBezTo>
                    <a:close/>
                    <a:moveTo>
                      <a:pt x="255" y="36"/>
                    </a:moveTo>
                    <a:cubicBezTo>
                      <a:pt x="255" y="34"/>
                      <a:pt x="256" y="33"/>
                      <a:pt x="258" y="36"/>
                    </a:cubicBezTo>
                    <a:cubicBezTo>
                      <a:pt x="257" y="36"/>
                      <a:pt x="256" y="36"/>
                      <a:pt x="255" y="36"/>
                    </a:cubicBezTo>
                    <a:close/>
                    <a:moveTo>
                      <a:pt x="15" y="77"/>
                    </a:moveTo>
                    <a:cubicBezTo>
                      <a:pt x="15" y="77"/>
                      <a:pt x="15" y="77"/>
                      <a:pt x="15"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8" name="Freeform 202"/>
              <p:cNvSpPr>
                <a:spLocks/>
              </p:cNvSpPr>
              <p:nvPr/>
            </p:nvSpPr>
            <p:spPr bwMode="auto">
              <a:xfrm>
                <a:off x="1896" y="3600"/>
                <a:ext cx="2" cy="5"/>
              </a:xfrm>
              <a:custGeom>
                <a:avLst/>
                <a:gdLst>
                  <a:gd name="T0" fmla="*/ 1 w 1"/>
                  <a:gd name="T1" fmla="*/ 1 h 2"/>
                  <a:gd name="T2" fmla="*/ 0 w 1"/>
                  <a:gd name="T3" fmla="*/ 2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0" y="0"/>
                      <a:pt x="1" y="1"/>
                      <a:pt x="0" y="2"/>
                    </a:cubicBezTo>
                    <a:cubicBezTo>
                      <a:pt x="1" y="2"/>
                      <a:pt x="1" y="2"/>
                      <a:pt x="1" y="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9" name="Freeform 203"/>
              <p:cNvSpPr>
                <a:spLocks/>
              </p:cNvSpPr>
              <p:nvPr/>
            </p:nvSpPr>
            <p:spPr bwMode="auto">
              <a:xfrm>
                <a:off x="1991" y="3574"/>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0" name="Freeform 204"/>
              <p:cNvSpPr>
                <a:spLocks/>
              </p:cNvSpPr>
              <p:nvPr/>
            </p:nvSpPr>
            <p:spPr bwMode="auto">
              <a:xfrm>
                <a:off x="1972" y="357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1" name="Freeform 205"/>
              <p:cNvSpPr>
                <a:spLocks/>
              </p:cNvSpPr>
              <p:nvPr/>
            </p:nvSpPr>
            <p:spPr bwMode="auto">
              <a:xfrm>
                <a:off x="952" y="3250"/>
                <a:ext cx="7" cy="7"/>
              </a:xfrm>
              <a:custGeom>
                <a:avLst/>
                <a:gdLst>
                  <a:gd name="T0" fmla="*/ 1 w 3"/>
                  <a:gd name="T1" fmla="*/ 0 h 3"/>
                  <a:gd name="T2" fmla="*/ 0 w 3"/>
                  <a:gd name="T3" fmla="*/ 3 h 3"/>
                  <a:gd name="T4" fmla="*/ 3 w 3"/>
                  <a:gd name="T5" fmla="*/ 1 h 3"/>
                  <a:gd name="T6" fmla="*/ 1 w 3"/>
                  <a:gd name="T7" fmla="*/ 0 h 3"/>
                </a:gdLst>
                <a:ahLst/>
                <a:cxnLst>
                  <a:cxn ang="0">
                    <a:pos x="T0" y="T1"/>
                  </a:cxn>
                  <a:cxn ang="0">
                    <a:pos x="T2" y="T3"/>
                  </a:cxn>
                  <a:cxn ang="0">
                    <a:pos x="T4" y="T5"/>
                  </a:cxn>
                  <a:cxn ang="0">
                    <a:pos x="T6" y="T7"/>
                  </a:cxn>
                </a:cxnLst>
                <a:rect l="0" t="0" r="r" b="b"/>
                <a:pathLst>
                  <a:path w="3" h="3">
                    <a:moveTo>
                      <a:pt x="1" y="0"/>
                    </a:moveTo>
                    <a:cubicBezTo>
                      <a:pt x="0" y="3"/>
                      <a:pt x="0" y="3"/>
                      <a:pt x="0" y="3"/>
                    </a:cubicBezTo>
                    <a:cubicBezTo>
                      <a:pt x="0" y="2"/>
                      <a:pt x="1" y="2"/>
                      <a:pt x="3" y="1"/>
                    </a:cubicBezTo>
                    <a:cubicBezTo>
                      <a:pt x="2" y="1"/>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2" name="Freeform 206"/>
              <p:cNvSpPr>
                <a:spLocks/>
              </p:cNvSpPr>
              <p:nvPr/>
            </p:nvSpPr>
            <p:spPr bwMode="auto">
              <a:xfrm>
                <a:off x="964" y="3120"/>
                <a:ext cx="19" cy="14"/>
              </a:xfrm>
              <a:custGeom>
                <a:avLst/>
                <a:gdLst>
                  <a:gd name="T0" fmla="*/ 8 w 8"/>
                  <a:gd name="T1" fmla="*/ 2 h 6"/>
                  <a:gd name="T2" fmla="*/ 4 w 8"/>
                  <a:gd name="T3" fmla="*/ 0 h 6"/>
                  <a:gd name="T4" fmla="*/ 0 w 8"/>
                  <a:gd name="T5" fmla="*/ 1 h 6"/>
                  <a:gd name="T6" fmla="*/ 4 w 8"/>
                  <a:gd name="T7" fmla="*/ 5 h 6"/>
                  <a:gd name="T8" fmla="*/ 4 w 8"/>
                  <a:gd name="T9" fmla="*/ 5 h 6"/>
                  <a:gd name="T10" fmla="*/ 5 w 8"/>
                  <a:gd name="T11" fmla="*/ 6 h 6"/>
                  <a:gd name="T12" fmla="*/ 8 w 8"/>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8" y="2"/>
                    </a:moveTo>
                    <a:cubicBezTo>
                      <a:pt x="6" y="1"/>
                      <a:pt x="4" y="0"/>
                      <a:pt x="4" y="0"/>
                    </a:cubicBezTo>
                    <a:cubicBezTo>
                      <a:pt x="0" y="1"/>
                      <a:pt x="0" y="1"/>
                      <a:pt x="0" y="1"/>
                    </a:cubicBezTo>
                    <a:cubicBezTo>
                      <a:pt x="4" y="5"/>
                      <a:pt x="4" y="5"/>
                      <a:pt x="4" y="5"/>
                    </a:cubicBezTo>
                    <a:cubicBezTo>
                      <a:pt x="4" y="5"/>
                      <a:pt x="4" y="5"/>
                      <a:pt x="4" y="5"/>
                    </a:cubicBezTo>
                    <a:cubicBezTo>
                      <a:pt x="4" y="6"/>
                      <a:pt x="4" y="6"/>
                      <a:pt x="5" y="6"/>
                    </a:cubicBez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3" name="Freeform 207"/>
              <p:cNvSpPr>
                <a:spLocks/>
              </p:cNvSpPr>
              <p:nvPr/>
            </p:nvSpPr>
            <p:spPr bwMode="auto">
              <a:xfrm>
                <a:off x="950" y="3155"/>
                <a:ext cx="7" cy="5"/>
              </a:xfrm>
              <a:custGeom>
                <a:avLst/>
                <a:gdLst>
                  <a:gd name="T0" fmla="*/ 2 w 3"/>
                  <a:gd name="T1" fmla="*/ 0 h 2"/>
                  <a:gd name="T2" fmla="*/ 0 w 3"/>
                  <a:gd name="T3" fmla="*/ 2 h 2"/>
                  <a:gd name="T4" fmla="*/ 1 w 3"/>
                  <a:gd name="T5" fmla="*/ 2 h 2"/>
                  <a:gd name="T6" fmla="*/ 2 w 3"/>
                  <a:gd name="T7" fmla="*/ 2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0" y="2"/>
                      <a:pt x="0" y="2"/>
                      <a:pt x="0" y="2"/>
                    </a:cubicBezTo>
                    <a:cubicBezTo>
                      <a:pt x="1" y="2"/>
                      <a:pt x="1" y="2"/>
                      <a:pt x="1" y="2"/>
                    </a:cubicBezTo>
                    <a:cubicBezTo>
                      <a:pt x="2" y="2"/>
                      <a:pt x="2" y="2"/>
                      <a:pt x="2" y="2"/>
                    </a:cubicBezTo>
                    <a:cubicBezTo>
                      <a:pt x="2" y="1"/>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4" name="Freeform 208"/>
              <p:cNvSpPr>
                <a:spLocks/>
              </p:cNvSpPr>
              <p:nvPr/>
            </p:nvSpPr>
            <p:spPr bwMode="auto">
              <a:xfrm>
                <a:off x="966" y="3138"/>
                <a:ext cx="5" cy="5"/>
              </a:xfrm>
              <a:custGeom>
                <a:avLst/>
                <a:gdLst>
                  <a:gd name="T0" fmla="*/ 1 w 2"/>
                  <a:gd name="T1" fmla="*/ 1 h 2"/>
                  <a:gd name="T2" fmla="*/ 2 w 2"/>
                  <a:gd name="T3" fmla="*/ 2 h 2"/>
                  <a:gd name="T4" fmla="*/ 1 w 2"/>
                  <a:gd name="T5" fmla="*/ 0 h 2"/>
                  <a:gd name="T6" fmla="*/ 0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cubicBezTo>
                      <a:pt x="2" y="2"/>
                      <a:pt x="2" y="2"/>
                      <a:pt x="2" y="2"/>
                    </a:cubicBezTo>
                    <a:cubicBezTo>
                      <a:pt x="2" y="2"/>
                      <a:pt x="1" y="1"/>
                      <a:pt x="1" y="0"/>
                    </a:cubicBezTo>
                    <a:cubicBezTo>
                      <a:pt x="0" y="2"/>
                      <a:pt x="0" y="2"/>
                      <a:pt x="0" y="2"/>
                    </a:cubicBezTo>
                    <a:cubicBezTo>
                      <a:pt x="1"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5" name="Freeform 209"/>
              <p:cNvSpPr>
                <a:spLocks/>
              </p:cNvSpPr>
              <p:nvPr/>
            </p:nvSpPr>
            <p:spPr bwMode="auto">
              <a:xfrm>
                <a:off x="1016" y="3131"/>
                <a:ext cx="5" cy="5"/>
              </a:xfrm>
              <a:custGeom>
                <a:avLst/>
                <a:gdLst>
                  <a:gd name="T0" fmla="*/ 2 w 2"/>
                  <a:gd name="T1" fmla="*/ 1 h 2"/>
                  <a:gd name="T2" fmla="*/ 0 w 2"/>
                  <a:gd name="T3" fmla="*/ 0 h 2"/>
                  <a:gd name="T4" fmla="*/ 2 w 2"/>
                  <a:gd name="T5" fmla="*/ 1 h 2"/>
                </a:gdLst>
                <a:ahLst/>
                <a:cxnLst>
                  <a:cxn ang="0">
                    <a:pos x="T0" y="T1"/>
                  </a:cxn>
                  <a:cxn ang="0">
                    <a:pos x="T2" y="T3"/>
                  </a:cxn>
                  <a:cxn ang="0">
                    <a:pos x="T4" y="T5"/>
                  </a:cxn>
                </a:cxnLst>
                <a:rect l="0" t="0" r="r" b="b"/>
                <a:pathLst>
                  <a:path w="2" h="2">
                    <a:moveTo>
                      <a:pt x="2" y="1"/>
                    </a:moveTo>
                    <a:cubicBezTo>
                      <a:pt x="0" y="0"/>
                      <a:pt x="0" y="0"/>
                      <a:pt x="0" y="0"/>
                    </a:cubicBezTo>
                    <a:cubicBezTo>
                      <a:pt x="0"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6" name="Freeform 210"/>
              <p:cNvSpPr>
                <a:spLocks/>
              </p:cNvSpPr>
              <p:nvPr/>
            </p:nvSpPr>
            <p:spPr bwMode="auto">
              <a:xfrm>
                <a:off x="966" y="3117"/>
                <a:ext cx="7" cy="3"/>
              </a:xfrm>
              <a:custGeom>
                <a:avLst/>
                <a:gdLst>
                  <a:gd name="T0" fmla="*/ 3 w 3"/>
                  <a:gd name="T1" fmla="*/ 1 h 1"/>
                  <a:gd name="T2" fmla="*/ 3 w 3"/>
                  <a:gd name="T3" fmla="*/ 1 h 1"/>
                  <a:gd name="T4" fmla="*/ 3 w 3"/>
                  <a:gd name="T5" fmla="*/ 1 h 1"/>
                </a:gdLst>
                <a:ahLst/>
                <a:cxnLst>
                  <a:cxn ang="0">
                    <a:pos x="T0" y="T1"/>
                  </a:cxn>
                  <a:cxn ang="0">
                    <a:pos x="T2" y="T3"/>
                  </a:cxn>
                  <a:cxn ang="0">
                    <a:pos x="T4" y="T5"/>
                  </a:cxn>
                </a:cxnLst>
                <a:rect l="0" t="0" r="r" b="b"/>
                <a:pathLst>
                  <a:path w="3" h="1">
                    <a:moveTo>
                      <a:pt x="3" y="1"/>
                    </a:moveTo>
                    <a:cubicBezTo>
                      <a:pt x="3" y="1"/>
                      <a:pt x="3" y="1"/>
                      <a:pt x="3" y="1"/>
                    </a:cubicBezTo>
                    <a:cubicBezTo>
                      <a:pt x="3" y="1"/>
                      <a:pt x="0"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7" name="Freeform 211"/>
              <p:cNvSpPr>
                <a:spLocks/>
              </p:cNvSpPr>
              <p:nvPr/>
            </p:nvSpPr>
            <p:spPr bwMode="auto">
              <a:xfrm>
                <a:off x="865" y="3112"/>
                <a:ext cx="7" cy="3"/>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2" y="1"/>
                      <a:pt x="1" y="1"/>
                      <a:pt x="0" y="1"/>
                    </a:cubicBezTo>
                    <a:cubicBezTo>
                      <a:pt x="3" y="1"/>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8" name="Freeform 212"/>
              <p:cNvSpPr>
                <a:spLocks/>
              </p:cNvSpPr>
              <p:nvPr/>
            </p:nvSpPr>
            <p:spPr bwMode="auto">
              <a:xfrm>
                <a:off x="966" y="314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9" name="Freeform 213"/>
              <p:cNvSpPr>
                <a:spLocks/>
              </p:cNvSpPr>
              <p:nvPr/>
            </p:nvSpPr>
            <p:spPr bwMode="auto">
              <a:xfrm>
                <a:off x="966" y="3129"/>
                <a:ext cx="7" cy="9"/>
              </a:xfrm>
              <a:custGeom>
                <a:avLst/>
                <a:gdLst>
                  <a:gd name="T0" fmla="*/ 1 w 3"/>
                  <a:gd name="T1" fmla="*/ 4 h 4"/>
                  <a:gd name="T2" fmla="*/ 3 w 3"/>
                  <a:gd name="T3" fmla="*/ 1 h 4"/>
                  <a:gd name="T4" fmla="*/ 1 w 3"/>
                  <a:gd name="T5" fmla="*/ 4 h 4"/>
                </a:gdLst>
                <a:ahLst/>
                <a:cxnLst>
                  <a:cxn ang="0">
                    <a:pos x="T0" y="T1"/>
                  </a:cxn>
                  <a:cxn ang="0">
                    <a:pos x="T2" y="T3"/>
                  </a:cxn>
                  <a:cxn ang="0">
                    <a:pos x="T4" y="T5"/>
                  </a:cxn>
                </a:cxnLst>
                <a:rect l="0" t="0" r="r" b="b"/>
                <a:pathLst>
                  <a:path w="3" h="4">
                    <a:moveTo>
                      <a:pt x="1" y="4"/>
                    </a:moveTo>
                    <a:cubicBezTo>
                      <a:pt x="3" y="1"/>
                      <a:pt x="3" y="1"/>
                      <a:pt x="3" y="1"/>
                    </a:cubicBezTo>
                    <a:cubicBezTo>
                      <a:pt x="2"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0" name="Freeform 214"/>
              <p:cNvSpPr>
                <a:spLocks/>
              </p:cNvSpPr>
              <p:nvPr/>
            </p:nvSpPr>
            <p:spPr bwMode="auto">
              <a:xfrm>
                <a:off x="973" y="3120"/>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1" name="Freeform 215"/>
              <p:cNvSpPr>
                <a:spLocks/>
              </p:cNvSpPr>
              <p:nvPr/>
            </p:nvSpPr>
            <p:spPr bwMode="auto">
              <a:xfrm>
                <a:off x="895" y="3096"/>
                <a:ext cx="3" cy="2"/>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2" name="Freeform 216"/>
              <p:cNvSpPr>
                <a:spLocks/>
              </p:cNvSpPr>
              <p:nvPr/>
            </p:nvSpPr>
            <p:spPr bwMode="auto">
              <a:xfrm>
                <a:off x="898" y="3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3" name="Freeform 217"/>
              <p:cNvSpPr>
                <a:spLocks/>
              </p:cNvSpPr>
              <p:nvPr/>
            </p:nvSpPr>
            <p:spPr bwMode="auto">
              <a:xfrm>
                <a:off x="191" y="2798"/>
                <a:ext cx="7" cy="2"/>
              </a:xfrm>
              <a:custGeom>
                <a:avLst/>
                <a:gdLst>
                  <a:gd name="T0" fmla="*/ 0 w 3"/>
                  <a:gd name="T1" fmla="*/ 1 h 1"/>
                  <a:gd name="T2" fmla="*/ 3 w 3"/>
                  <a:gd name="T3" fmla="*/ 0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1"/>
                      <a:pt x="2" y="1"/>
                      <a:pt x="3" y="0"/>
                    </a:cubicBezTo>
                    <a:cubicBezTo>
                      <a:pt x="3" y="0"/>
                      <a:pt x="3" y="0"/>
                      <a:pt x="3" y="0"/>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4" name="Freeform 218"/>
              <p:cNvSpPr>
                <a:spLocks/>
              </p:cNvSpPr>
              <p:nvPr/>
            </p:nvSpPr>
            <p:spPr bwMode="auto">
              <a:xfrm>
                <a:off x="434" y="2909"/>
                <a:ext cx="17" cy="16"/>
              </a:xfrm>
              <a:custGeom>
                <a:avLst/>
                <a:gdLst>
                  <a:gd name="T0" fmla="*/ 6 w 7"/>
                  <a:gd name="T1" fmla="*/ 0 h 7"/>
                  <a:gd name="T2" fmla="*/ 0 w 7"/>
                  <a:gd name="T3" fmla="*/ 4 h 7"/>
                  <a:gd name="T4" fmla="*/ 6 w 7"/>
                  <a:gd name="T5" fmla="*/ 0 h 7"/>
                </a:gdLst>
                <a:ahLst/>
                <a:cxnLst>
                  <a:cxn ang="0">
                    <a:pos x="T0" y="T1"/>
                  </a:cxn>
                  <a:cxn ang="0">
                    <a:pos x="T2" y="T3"/>
                  </a:cxn>
                  <a:cxn ang="0">
                    <a:pos x="T4" y="T5"/>
                  </a:cxn>
                </a:cxnLst>
                <a:rect l="0" t="0" r="r" b="b"/>
                <a:pathLst>
                  <a:path w="7" h="7">
                    <a:moveTo>
                      <a:pt x="6" y="0"/>
                    </a:moveTo>
                    <a:cubicBezTo>
                      <a:pt x="0" y="4"/>
                      <a:pt x="0" y="4"/>
                      <a:pt x="0" y="4"/>
                    </a:cubicBezTo>
                    <a:cubicBezTo>
                      <a:pt x="0" y="7"/>
                      <a:pt x="7"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5" name="Freeform 219"/>
              <p:cNvSpPr>
                <a:spLocks/>
              </p:cNvSpPr>
              <p:nvPr/>
            </p:nvSpPr>
            <p:spPr bwMode="auto">
              <a:xfrm>
                <a:off x="884" y="3086"/>
                <a:ext cx="9" cy="10"/>
              </a:xfrm>
              <a:custGeom>
                <a:avLst/>
                <a:gdLst>
                  <a:gd name="T0" fmla="*/ 2 w 4"/>
                  <a:gd name="T1" fmla="*/ 1 h 4"/>
                  <a:gd name="T2" fmla="*/ 0 w 4"/>
                  <a:gd name="T3" fmla="*/ 4 h 4"/>
                  <a:gd name="T4" fmla="*/ 4 w 4"/>
                  <a:gd name="T5" fmla="*/ 0 h 4"/>
                  <a:gd name="T6" fmla="*/ 2 w 4"/>
                  <a:gd name="T7" fmla="*/ 1 h 4"/>
                </a:gdLst>
                <a:ahLst/>
                <a:cxnLst>
                  <a:cxn ang="0">
                    <a:pos x="T0" y="T1"/>
                  </a:cxn>
                  <a:cxn ang="0">
                    <a:pos x="T2" y="T3"/>
                  </a:cxn>
                  <a:cxn ang="0">
                    <a:pos x="T4" y="T5"/>
                  </a:cxn>
                  <a:cxn ang="0">
                    <a:pos x="T6" y="T7"/>
                  </a:cxn>
                </a:cxnLst>
                <a:rect l="0" t="0" r="r" b="b"/>
                <a:pathLst>
                  <a:path w="4" h="4">
                    <a:moveTo>
                      <a:pt x="2" y="1"/>
                    </a:moveTo>
                    <a:cubicBezTo>
                      <a:pt x="0" y="4"/>
                      <a:pt x="0" y="4"/>
                      <a:pt x="0" y="4"/>
                    </a:cubicBezTo>
                    <a:cubicBezTo>
                      <a:pt x="4" y="0"/>
                      <a:pt x="4" y="0"/>
                      <a:pt x="4" y="0"/>
                    </a:cubicBezTo>
                    <a:cubicBezTo>
                      <a:pt x="3" y="0"/>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6" name="Freeform 220"/>
              <p:cNvSpPr>
                <a:spLocks/>
              </p:cNvSpPr>
              <p:nvPr/>
            </p:nvSpPr>
            <p:spPr bwMode="auto">
              <a:xfrm>
                <a:off x="876" y="3084"/>
                <a:ext cx="19" cy="2"/>
              </a:xfrm>
              <a:custGeom>
                <a:avLst/>
                <a:gdLst>
                  <a:gd name="T0" fmla="*/ 0 w 8"/>
                  <a:gd name="T1" fmla="*/ 1 h 1"/>
                  <a:gd name="T2" fmla="*/ 8 w 8"/>
                  <a:gd name="T3" fmla="*/ 0 h 1"/>
                  <a:gd name="T4" fmla="*/ 0 w 8"/>
                  <a:gd name="T5" fmla="*/ 1 h 1"/>
                </a:gdLst>
                <a:ahLst/>
                <a:cxnLst>
                  <a:cxn ang="0">
                    <a:pos x="T0" y="T1"/>
                  </a:cxn>
                  <a:cxn ang="0">
                    <a:pos x="T2" y="T3"/>
                  </a:cxn>
                  <a:cxn ang="0">
                    <a:pos x="T4" y="T5"/>
                  </a:cxn>
                </a:cxnLst>
                <a:rect l="0" t="0" r="r" b="b"/>
                <a:pathLst>
                  <a:path w="8" h="1">
                    <a:moveTo>
                      <a:pt x="0" y="1"/>
                    </a:moveTo>
                    <a:cubicBezTo>
                      <a:pt x="8" y="0"/>
                      <a:pt x="8" y="0"/>
                      <a:pt x="8" y="0"/>
                    </a:cubicBezTo>
                    <a:cubicBezTo>
                      <a:pt x="7" y="0"/>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7" name="Freeform 221"/>
              <p:cNvSpPr>
                <a:spLocks/>
              </p:cNvSpPr>
              <p:nvPr/>
            </p:nvSpPr>
            <p:spPr bwMode="auto">
              <a:xfrm>
                <a:off x="893" y="3084"/>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8" name="Freeform 222"/>
              <p:cNvSpPr>
                <a:spLocks/>
              </p:cNvSpPr>
              <p:nvPr/>
            </p:nvSpPr>
            <p:spPr bwMode="auto">
              <a:xfrm>
                <a:off x="188" y="2800"/>
                <a:ext cx="3" cy="2"/>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9" name="Freeform 223"/>
              <p:cNvSpPr>
                <a:spLocks/>
              </p:cNvSpPr>
              <p:nvPr/>
            </p:nvSpPr>
            <p:spPr bwMode="auto">
              <a:xfrm>
                <a:off x="947" y="3359"/>
                <a:ext cx="5" cy="2"/>
              </a:xfrm>
              <a:custGeom>
                <a:avLst/>
                <a:gdLst>
                  <a:gd name="T0" fmla="*/ 0 w 2"/>
                  <a:gd name="T1" fmla="*/ 1 h 1"/>
                  <a:gd name="T2" fmla="*/ 1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1" y="1"/>
                    </a:cubicBezTo>
                    <a:cubicBezTo>
                      <a:pt x="2" y="1"/>
                      <a:pt x="2" y="1"/>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0" name="Freeform 224"/>
              <p:cNvSpPr>
                <a:spLocks/>
              </p:cNvSpPr>
              <p:nvPr/>
            </p:nvSpPr>
            <p:spPr bwMode="auto">
              <a:xfrm>
                <a:off x="853" y="3406"/>
                <a:ext cx="31" cy="21"/>
              </a:xfrm>
              <a:custGeom>
                <a:avLst/>
                <a:gdLst>
                  <a:gd name="T0" fmla="*/ 12 w 13"/>
                  <a:gd name="T1" fmla="*/ 5 h 9"/>
                  <a:gd name="T2" fmla="*/ 12 w 13"/>
                  <a:gd name="T3" fmla="*/ 2 h 9"/>
                  <a:gd name="T4" fmla="*/ 12 w 13"/>
                  <a:gd name="T5" fmla="*/ 5 h 9"/>
                </a:gdLst>
                <a:ahLst/>
                <a:cxnLst>
                  <a:cxn ang="0">
                    <a:pos x="T0" y="T1"/>
                  </a:cxn>
                  <a:cxn ang="0">
                    <a:pos x="T2" y="T3"/>
                  </a:cxn>
                  <a:cxn ang="0">
                    <a:pos x="T4" y="T5"/>
                  </a:cxn>
                </a:cxnLst>
                <a:rect l="0" t="0" r="r" b="b"/>
                <a:pathLst>
                  <a:path w="13" h="9">
                    <a:moveTo>
                      <a:pt x="12" y="5"/>
                    </a:moveTo>
                    <a:cubicBezTo>
                      <a:pt x="12" y="2"/>
                      <a:pt x="12" y="2"/>
                      <a:pt x="12" y="2"/>
                    </a:cubicBezTo>
                    <a:cubicBezTo>
                      <a:pt x="13" y="0"/>
                      <a:pt x="0" y="9"/>
                      <a:pt x="1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1" name="Freeform 225"/>
              <p:cNvSpPr>
                <a:spLocks/>
              </p:cNvSpPr>
              <p:nvPr/>
            </p:nvSpPr>
            <p:spPr bwMode="auto">
              <a:xfrm>
                <a:off x="862" y="3347"/>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2" name="Freeform 226"/>
              <p:cNvSpPr>
                <a:spLocks/>
              </p:cNvSpPr>
              <p:nvPr/>
            </p:nvSpPr>
            <p:spPr bwMode="auto">
              <a:xfrm>
                <a:off x="884" y="3299"/>
                <a:ext cx="14" cy="8"/>
              </a:xfrm>
              <a:custGeom>
                <a:avLst/>
                <a:gdLst>
                  <a:gd name="T0" fmla="*/ 2 w 6"/>
                  <a:gd name="T1" fmla="*/ 3 h 3"/>
                  <a:gd name="T2" fmla="*/ 4 w 6"/>
                  <a:gd name="T3" fmla="*/ 3 h 3"/>
                  <a:gd name="T4" fmla="*/ 6 w 6"/>
                  <a:gd name="T5" fmla="*/ 0 h 3"/>
                  <a:gd name="T6" fmla="*/ 2 w 6"/>
                  <a:gd name="T7" fmla="*/ 3 h 3"/>
                </a:gdLst>
                <a:ahLst/>
                <a:cxnLst>
                  <a:cxn ang="0">
                    <a:pos x="T0" y="T1"/>
                  </a:cxn>
                  <a:cxn ang="0">
                    <a:pos x="T2" y="T3"/>
                  </a:cxn>
                  <a:cxn ang="0">
                    <a:pos x="T4" y="T5"/>
                  </a:cxn>
                  <a:cxn ang="0">
                    <a:pos x="T6" y="T7"/>
                  </a:cxn>
                </a:cxnLst>
                <a:rect l="0" t="0" r="r" b="b"/>
                <a:pathLst>
                  <a:path w="6" h="3">
                    <a:moveTo>
                      <a:pt x="2" y="3"/>
                    </a:moveTo>
                    <a:cubicBezTo>
                      <a:pt x="4" y="3"/>
                      <a:pt x="4" y="3"/>
                      <a:pt x="4" y="3"/>
                    </a:cubicBezTo>
                    <a:cubicBezTo>
                      <a:pt x="6" y="0"/>
                      <a:pt x="6" y="0"/>
                      <a:pt x="6" y="0"/>
                    </a:cubicBezTo>
                    <a:cubicBezTo>
                      <a:pt x="4" y="1"/>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3" name="Freeform 227"/>
              <p:cNvSpPr>
                <a:spLocks/>
              </p:cNvSpPr>
              <p:nvPr/>
            </p:nvSpPr>
            <p:spPr bwMode="auto">
              <a:xfrm>
                <a:off x="971" y="3406"/>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4" name="Freeform 228"/>
              <p:cNvSpPr>
                <a:spLocks/>
              </p:cNvSpPr>
              <p:nvPr/>
            </p:nvSpPr>
            <p:spPr bwMode="auto">
              <a:xfrm>
                <a:off x="1042" y="3465"/>
                <a:ext cx="2" cy="5"/>
              </a:xfrm>
              <a:custGeom>
                <a:avLst/>
                <a:gdLst>
                  <a:gd name="T0" fmla="*/ 1 w 1"/>
                  <a:gd name="T1" fmla="*/ 0 h 2"/>
                  <a:gd name="T2" fmla="*/ 1 w 1"/>
                  <a:gd name="T3" fmla="*/ 0 h 2"/>
                  <a:gd name="T4" fmla="*/ 1 w 1"/>
                  <a:gd name="T5" fmla="*/ 0 h 2"/>
                </a:gdLst>
                <a:ahLst/>
                <a:cxnLst>
                  <a:cxn ang="0">
                    <a:pos x="T0" y="T1"/>
                  </a:cxn>
                  <a:cxn ang="0">
                    <a:pos x="T2" y="T3"/>
                  </a:cxn>
                  <a:cxn ang="0">
                    <a:pos x="T4" y="T5"/>
                  </a:cxn>
                </a:cxnLst>
                <a:rect l="0" t="0" r="r" b="b"/>
                <a:pathLst>
                  <a:path w="1" h="2">
                    <a:moveTo>
                      <a:pt x="1" y="0"/>
                    </a:moveTo>
                    <a:cubicBezTo>
                      <a:pt x="1" y="0"/>
                      <a:pt x="1" y="0"/>
                      <a:pt x="1" y="0"/>
                    </a:cubicBezTo>
                    <a:cubicBezTo>
                      <a:pt x="1" y="0"/>
                      <a:pt x="0"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5" name="Freeform 229"/>
              <p:cNvSpPr>
                <a:spLocks/>
              </p:cNvSpPr>
              <p:nvPr/>
            </p:nvSpPr>
            <p:spPr bwMode="auto">
              <a:xfrm>
                <a:off x="1044" y="346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5" name="Group 431"/>
            <p:cNvGrpSpPr>
              <a:grpSpLocks/>
            </p:cNvGrpSpPr>
            <p:nvPr/>
          </p:nvGrpSpPr>
          <p:grpSpPr bwMode="auto">
            <a:xfrm>
              <a:off x="9313382" y="17038"/>
              <a:ext cx="9040813" cy="5619750"/>
              <a:chOff x="-74" y="434"/>
              <a:chExt cx="5695" cy="3540"/>
            </a:xfrm>
            <a:grpFill/>
          </p:grpSpPr>
          <p:sp>
            <p:nvSpPr>
              <p:cNvPr id="1196" name="Freeform 231"/>
              <p:cNvSpPr>
                <a:spLocks/>
              </p:cNvSpPr>
              <p:nvPr/>
            </p:nvSpPr>
            <p:spPr bwMode="auto">
              <a:xfrm>
                <a:off x="973" y="3408"/>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7" name="Freeform 232"/>
              <p:cNvSpPr>
                <a:spLocks/>
              </p:cNvSpPr>
              <p:nvPr/>
            </p:nvSpPr>
            <p:spPr bwMode="auto">
              <a:xfrm>
                <a:off x="900" y="3247"/>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8" name="Freeform 233"/>
              <p:cNvSpPr>
                <a:spLocks/>
              </p:cNvSpPr>
              <p:nvPr/>
            </p:nvSpPr>
            <p:spPr bwMode="auto">
              <a:xfrm>
                <a:off x="898" y="3297"/>
                <a:ext cx="4" cy="2"/>
              </a:xfrm>
              <a:custGeom>
                <a:avLst/>
                <a:gdLst>
                  <a:gd name="T0" fmla="*/ 0 w 2"/>
                  <a:gd name="T1" fmla="*/ 1 h 1"/>
                  <a:gd name="T2" fmla="*/ 2 w 2"/>
                  <a:gd name="T3" fmla="*/ 0 h 1"/>
                  <a:gd name="T4" fmla="*/ 1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1"/>
                      <a:pt x="2"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9" name="Freeform 234"/>
              <p:cNvSpPr>
                <a:spLocks/>
              </p:cNvSpPr>
              <p:nvPr/>
            </p:nvSpPr>
            <p:spPr bwMode="auto">
              <a:xfrm>
                <a:off x="933" y="3221"/>
                <a:ext cx="10" cy="12"/>
              </a:xfrm>
              <a:custGeom>
                <a:avLst/>
                <a:gdLst>
                  <a:gd name="T0" fmla="*/ 4 w 4"/>
                  <a:gd name="T1" fmla="*/ 3 h 5"/>
                  <a:gd name="T2" fmla="*/ 4 w 4"/>
                  <a:gd name="T3" fmla="*/ 0 h 5"/>
                  <a:gd name="T4" fmla="*/ 0 w 4"/>
                  <a:gd name="T5" fmla="*/ 0 h 5"/>
                  <a:gd name="T6" fmla="*/ 0 w 4"/>
                  <a:gd name="T7" fmla="*/ 4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0"/>
                      <a:pt x="4" y="0"/>
                      <a:pt x="4" y="0"/>
                    </a:cubicBezTo>
                    <a:cubicBezTo>
                      <a:pt x="0" y="0"/>
                      <a:pt x="0" y="0"/>
                      <a:pt x="0" y="0"/>
                    </a:cubicBezTo>
                    <a:cubicBezTo>
                      <a:pt x="0" y="4"/>
                      <a:pt x="0" y="4"/>
                      <a:pt x="0" y="4"/>
                    </a:cubicBezTo>
                    <a:cubicBezTo>
                      <a:pt x="1" y="5"/>
                      <a:pt x="3"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0" name="Freeform 235"/>
              <p:cNvSpPr>
                <a:spLocks/>
              </p:cNvSpPr>
              <p:nvPr/>
            </p:nvSpPr>
            <p:spPr bwMode="auto">
              <a:xfrm>
                <a:off x="952" y="3160"/>
                <a:ext cx="5" cy="2"/>
              </a:xfrm>
              <a:custGeom>
                <a:avLst/>
                <a:gdLst>
                  <a:gd name="T0" fmla="*/ 2 w 2"/>
                  <a:gd name="T1" fmla="*/ 1 h 1"/>
                  <a:gd name="T2" fmla="*/ 1 w 2"/>
                  <a:gd name="T3" fmla="*/ 0 h 1"/>
                  <a:gd name="T4" fmla="*/ 2 w 2"/>
                  <a:gd name="T5" fmla="*/ 1 h 1"/>
                </a:gdLst>
                <a:ahLst/>
                <a:cxnLst>
                  <a:cxn ang="0">
                    <a:pos x="T0" y="T1"/>
                  </a:cxn>
                  <a:cxn ang="0">
                    <a:pos x="T2" y="T3"/>
                  </a:cxn>
                  <a:cxn ang="0">
                    <a:pos x="T4" y="T5"/>
                  </a:cxn>
                </a:cxnLst>
                <a:rect l="0" t="0" r="r" b="b"/>
                <a:pathLst>
                  <a:path w="2" h="1">
                    <a:moveTo>
                      <a:pt x="2" y="1"/>
                    </a:moveTo>
                    <a:cubicBezTo>
                      <a:pt x="1" y="0"/>
                      <a:pt x="1" y="0"/>
                      <a:pt x="1" y="0"/>
                    </a:cubicBezTo>
                    <a:cubicBezTo>
                      <a:pt x="1" y="1"/>
                      <a:pt x="0"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1" name="Freeform 236"/>
              <p:cNvSpPr>
                <a:spLocks/>
              </p:cNvSpPr>
              <p:nvPr/>
            </p:nvSpPr>
            <p:spPr bwMode="auto">
              <a:xfrm>
                <a:off x="947" y="3160"/>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2" name="Freeform 237"/>
              <p:cNvSpPr>
                <a:spLocks/>
              </p:cNvSpPr>
              <p:nvPr/>
            </p:nvSpPr>
            <p:spPr bwMode="auto">
              <a:xfrm>
                <a:off x="938" y="3271"/>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3" name="Freeform 238"/>
              <p:cNvSpPr>
                <a:spLocks/>
              </p:cNvSpPr>
              <p:nvPr/>
            </p:nvSpPr>
            <p:spPr bwMode="auto">
              <a:xfrm>
                <a:off x="2336" y="3482"/>
                <a:ext cx="12" cy="4"/>
              </a:xfrm>
              <a:custGeom>
                <a:avLst/>
                <a:gdLst>
                  <a:gd name="T0" fmla="*/ 0 w 5"/>
                  <a:gd name="T1" fmla="*/ 1 h 2"/>
                  <a:gd name="T2" fmla="*/ 4 w 5"/>
                  <a:gd name="T3" fmla="*/ 2 h 2"/>
                  <a:gd name="T4" fmla="*/ 5 w 5"/>
                  <a:gd name="T5" fmla="*/ 0 h 2"/>
                  <a:gd name="T6" fmla="*/ 0 w 5"/>
                  <a:gd name="T7" fmla="*/ 1 h 2"/>
                </a:gdLst>
                <a:ahLst/>
                <a:cxnLst>
                  <a:cxn ang="0">
                    <a:pos x="T0" y="T1"/>
                  </a:cxn>
                  <a:cxn ang="0">
                    <a:pos x="T2" y="T3"/>
                  </a:cxn>
                  <a:cxn ang="0">
                    <a:pos x="T4" y="T5"/>
                  </a:cxn>
                  <a:cxn ang="0">
                    <a:pos x="T6" y="T7"/>
                  </a:cxn>
                </a:cxnLst>
                <a:rect l="0" t="0" r="r" b="b"/>
                <a:pathLst>
                  <a:path w="5" h="2">
                    <a:moveTo>
                      <a:pt x="0" y="1"/>
                    </a:moveTo>
                    <a:cubicBezTo>
                      <a:pt x="2" y="1"/>
                      <a:pt x="3" y="2"/>
                      <a:pt x="4" y="2"/>
                    </a:cubicBezTo>
                    <a:cubicBezTo>
                      <a:pt x="5" y="0"/>
                      <a:pt x="5" y="0"/>
                      <a:pt x="5" y="0"/>
                    </a:cubicBezTo>
                    <a:cubicBezTo>
                      <a:pt x="3" y="0"/>
                      <a:pt x="2"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4" name="Freeform 239"/>
              <p:cNvSpPr>
                <a:spLocks/>
              </p:cNvSpPr>
              <p:nvPr/>
            </p:nvSpPr>
            <p:spPr bwMode="auto">
              <a:xfrm>
                <a:off x="952" y="32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5" name="Freeform 240"/>
              <p:cNvSpPr>
                <a:spLocks/>
              </p:cNvSpPr>
              <p:nvPr/>
            </p:nvSpPr>
            <p:spPr bwMode="auto">
              <a:xfrm>
                <a:off x="2960" y="3430"/>
                <a:ext cx="5" cy="2"/>
              </a:xfrm>
              <a:custGeom>
                <a:avLst/>
                <a:gdLst>
                  <a:gd name="T0" fmla="*/ 0 w 2"/>
                  <a:gd name="T1" fmla="*/ 1 h 1"/>
                  <a:gd name="T2" fmla="*/ 2 w 2"/>
                  <a:gd name="T3" fmla="*/ 1 h 1"/>
                  <a:gd name="T4" fmla="*/ 0 w 2"/>
                  <a:gd name="T5" fmla="*/ 1 h 1"/>
                </a:gdLst>
                <a:ahLst/>
                <a:cxnLst>
                  <a:cxn ang="0">
                    <a:pos x="T0" y="T1"/>
                  </a:cxn>
                  <a:cxn ang="0">
                    <a:pos x="T2" y="T3"/>
                  </a:cxn>
                  <a:cxn ang="0">
                    <a:pos x="T4" y="T5"/>
                  </a:cxn>
                </a:cxnLst>
                <a:rect l="0" t="0" r="r" b="b"/>
                <a:pathLst>
                  <a:path w="2" h="1">
                    <a:moveTo>
                      <a:pt x="0" y="1"/>
                    </a:moveTo>
                    <a:cubicBezTo>
                      <a:pt x="2" y="1"/>
                      <a:pt x="2" y="1"/>
                      <a:pt x="2" y="1"/>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6" name="Freeform 241"/>
              <p:cNvSpPr>
                <a:spLocks/>
              </p:cNvSpPr>
              <p:nvPr/>
            </p:nvSpPr>
            <p:spPr bwMode="auto">
              <a:xfrm>
                <a:off x="3594" y="3240"/>
                <a:ext cx="7" cy="3"/>
              </a:xfrm>
              <a:custGeom>
                <a:avLst/>
                <a:gdLst>
                  <a:gd name="T0" fmla="*/ 1 w 3"/>
                  <a:gd name="T1" fmla="*/ 1 h 1"/>
                  <a:gd name="T2" fmla="*/ 3 w 3"/>
                  <a:gd name="T3" fmla="*/ 1 h 1"/>
                  <a:gd name="T4" fmla="*/ 1 w 3"/>
                  <a:gd name="T5" fmla="*/ 1 h 1"/>
                </a:gdLst>
                <a:ahLst/>
                <a:cxnLst>
                  <a:cxn ang="0">
                    <a:pos x="T0" y="T1"/>
                  </a:cxn>
                  <a:cxn ang="0">
                    <a:pos x="T2" y="T3"/>
                  </a:cxn>
                  <a:cxn ang="0">
                    <a:pos x="T4" y="T5"/>
                  </a:cxn>
                </a:cxnLst>
                <a:rect l="0" t="0" r="r" b="b"/>
                <a:pathLst>
                  <a:path w="3" h="1">
                    <a:moveTo>
                      <a:pt x="1" y="1"/>
                    </a:moveTo>
                    <a:cubicBezTo>
                      <a:pt x="3" y="1"/>
                      <a:pt x="3" y="1"/>
                      <a:pt x="3" y="1"/>
                    </a:cubicBezTo>
                    <a:cubicBezTo>
                      <a:pt x="2" y="1"/>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7" name="Freeform 242"/>
              <p:cNvSpPr>
                <a:spLocks/>
              </p:cNvSpPr>
              <p:nvPr/>
            </p:nvSpPr>
            <p:spPr bwMode="auto">
              <a:xfrm>
                <a:off x="3507" y="3288"/>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8" name="Freeform 243"/>
              <p:cNvSpPr>
                <a:spLocks/>
              </p:cNvSpPr>
              <p:nvPr/>
            </p:nvSpPr>
            <p:spPr bwMode="auto">
              <a:xfrm>
                <a:off x="3601" y="324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9" name="Freeform 244"/>
              <p:cNvSpPr>
                <a:spLocks/>
              </p:cNvSpPr>
              <p:nvPr/>
            </p:nvSpPr>
            <p:spPr bwMode="auto">
              <a:xfrm>
                <a:off x="3646" y="3209"/>
                <a:ext cx="5"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0"/>
                      <a:pt x="2" y="0"/>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0" name="Freeform 245"/>
              <p:cNvSpPr>
                <a:spLocks/>
              </p:cNvSpPr>
              <p:nvPr/>
            </p:nvSpPr>
            <p:spPr bwMode="auto">
              <a:xfrm>
                <a:off x="3263" y="38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1" name="Freeform 246"/>
              <p:cNvSpPr>
                <a:spLocks/>
              </p:cNvSpPr>
              <p:nvPr/>
            </p:nvSpPr>
            <p:spPr bwMode="auto">
              <a:xfrm>
                <a:off x="3256" y="3815"/>
                <a:ext cx="7" cy="10"/>
              </a:xfrm>
              <a:custGeom>
                <a:avLst/>
                <a:gdLst>
                  <a:gd name="T0" fmla="*/ 0 w 3"/>
                  <a:gd name="T1" fmla="*/ 2 h 4"/>
                  <a:gd name="T2" fmla="*/ 3 w 3"/>
                  <a:gd name="T3" fmla="*/ 4 h 4"/>
                  <a:gd name="T4" fmla="*/ 3 w 3"/>
                  <a:gd name="T5" fmla="*/ 0 h 4"/>
                  <a:gd name="T6" fmla="*/ 0 w 3"/>
                  <a:gd name="T7" fmla="*/ 2 h 4"/>
                </a:gdLst>
                <a:ahLst/>
                <a:cxnLst>
                  <a:cxn ang="0">
                    <a:pos x="T0" y="T1"/>
                  </a:cxn>
                  <a:cxn ang="0">
                    <a:pos x="T2" y="T3"/>
                  </a:cxn>
                  <a:cxn ang="0">
                    <a:pos x="T4" y="T5"/>
                  </a:cxn>
                  <a:cxn ang="0">
                    <a:pos x="T6" y="T7"/>
                  </a:cxn>
                </a:cxnLst>
                <a:rect l="0" t="0" r="r" b="b"/>
                <a:pathLst>
                  <a:path w="3" h="4">
                    <a:moveTo>
                      <a:pt x="0" y="2"/>
                    </a:moveTo>
                    <a:cubicBezTo>
                      <a:pt x="3" y="4"/>
                      <a:pt x="3" y="4"/>
                      <a:pt x="3" y="4"/>
                    </a:cubicBezTo>
                    <a:cubicBezTo>
                      <a:pt x="3" y="2"/>
                      <a:pt x="3" y="1"/>
                      <a:pt x="3" y="0"/>
                    </a:cubicBezTo>
                    <a:cubicBezTo>
                      <a:pt x="2" y="1"/>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2" name="Freeform 247"/>
              <p:cNvSpPr>
                <a:spLocks/>
              </p:cNvSpPr>
              <p:nvPr/>
            </p:nvSpPr>
            <p:spPr bwMode="auto">
              <a:xfrm>
                <a:off x="3500" y="3290"/>
                <a:ext cx="7" cy="2"/>
              </a:xfrm>
              <a:custGeom>
                <a:avLst/>
                <a:gdLst>
                  <a:gd name="T0" fmla="*/ 1 w 3"/>
                  <a:gd name="T1" fmla="*/ 1 h 1"/>
                  <a:gd name="T2" fmla="*/ 3 w 3"/>
                  <a:gd name="T3" fmla="*/ 0 h 1"/>
                  <a:gd name="T4" fmla="*/ 1 w 3"/>
                  <a:gd name="T5" fmla="*/ 1 h 1"/>
                </a:gdLst>
                <a:ahLst/>
                <a:cxnLst>
                  <a:cxn ang="0">
                    <a:pos x="T0" y="T1"/>
                  </a:cxn>
                  <a:cxn ang="0">
                    <a:pos x="T2" y="T3"/>
                  </a:cxn>
                  <a:cxn ang="0">
                    <a:pos x="T4" y="T5"/>
                  </a:cxn>
                </a:cxnLst>
                <a:rect l="0" t="0" r="r" b="b"/>
                <a:pathLst>
                  <a:path w="3" h="1">
                    <a:moveTo>
                      <a:pt x="1" y="1"/>
                    </a:moveTo>
                    <a:cubicBezTo>
                      <a:pt x="3" y="0"/>
                      <a:pt x="3"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3" name="Freeform 248"/>
              <p:cNvSpPr>
                <a:spLocks/>
              </p:cNvSpPr>
              <p:nvPr/>
            </p:nvSpPr>
            <p:spPr bwMode="auto">
              <a:xfrm>
                <a:off x="2286" y="3515"/>
                <a:ext cx="7" cy="5"/>
              </a:xfrm>
              <a:custGeom>
                <a:avLst/>
                <a:gdLst>
                  <a:gd name="T0" fmla="*/ 3 w 3"/>
                  <a:gd name="T1" fmla="*/ 0 h 2"/>
                  <a:gd name="T2" fmla="*/ 0 w 3"/>
                  <a:gd name="T3" fmla="*/ 2 h 2"/>
                  <a:gd name="T4" fmla="*/ 3 w 3"/>
                  <a:gd name="T5" fmla="*/ 1 h 2"/>
                  <a:gd name="T6" fmla="*/ 3 w 3"/>
                  <a:gd name="T7" fmla="*/ 0 h 2"/>
                </a:gdLst>
                <a:ahLst/>
                <a:cxnLst>
                  <a:cxn ang="0">
                    <a:pos x="T0" y="T1"/>
                  </a:cxn>
                  <a:cxn ang="0">
                    <a:pos x="T2" y="T3"/>
                  </a:cxn>
                  <a:cxn ang="0">
                    <a:pos x="T4" y="T5"/>
                  </a:cxn>
                  <a:cxn ang="0">
                    <a:pos x="T6" y="T7"/>
                  </a:cxn>
                </a:cxnLst>
                <a:rect l="0" t="0" r="r" b="b"/>
                <a:pathLst>
                  <a:path w="3" h="2">
                    <a:moveTo>
                      <a:pt x="3" y="0"/>
                    </a:moveTo>
                    <a:cubicBezTo>
                      <a:pt x="1" y="1"/>
                      <a:pt x="0" y="1"/>
                      <a:pt x="0" y="2"/>
                    </a:cubicBezTo>
                    <a:cubicBezTo>
                      <a:pt x="3" y="1"/>
                      <a:pt x="3"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4" name="Freeform 249"/>
              <p:cNvSpPr>
                <a:spLocks/>
              </p:cNvSpPr>
              <p:nvPr/>
            </p:nvSpPr>
            <p:spPr bwMode="auto">
              <a:xfrm>
                <a:off x="1842" y="34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5" name="Rectangle 250"/>
              <p:cNvSpPr>
                <a:spLocks noChangeArrowheads="1"/>
              </p:cNvSpPr>
              <p:nvPr/>
            </p:nvSpPr>
            <p:spPr bwMode="auto">
              <a:xfrm>
                <a:off x="1825" y="346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6" name="Freeform 251"/>
              <p:cNvSpPr>
                <a:spLocks/>
              </p:cNvSpPr>
              <p:nvPr/>
            </p:nvSpPr>
            <p:spPr bwMode="auto">
              <a:xfrm>
                <a:off x="3663" y="3191"/>
                <a:ext cx="5" cy="2"/>
              </a:xfrm>
              <a:custGeom>
                <a:avLst/>
                <a:gdLst>
                  <a:gd name="T0" fmla="*/ 0 w 5"/>
                  <a:gd name="T1" fmla="*/ 2 h 2"/>
                  <a:gd name="T2" fmla="*/ 0 w 5"/>
                  <a:gd name="T3" fmla="*/ 2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2"/>
                    </a:lnTo>
                    <a:lnTo>
                      <a:pt x="5"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7" name="Freeform 252"/>
              <p:cNvSpPr>
                <a:spLocks/>
              </p:cNvSpPr>
              <p:nvPr/>
            </p:nvSpPr>
            <p:spPr bwMode="auto">
              <a:xfrm>
                <a:off x="1645" y="3493"/>
                <a:ext cx="3"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8" name="Freeform 253"/>
              <p:cNvSpPr>
                <a:spLocks/>
              </p:cNvSpPr>
              <p:nvPr/>
            </p:nvSpPr>
            <p:spPr bwMode="auto">
              <a:xfrm>
                <a:off x="1825" y="3463"/>
                <a:ext cx="12" cy="7"/>
              </a:xfrm>
              <a:custGeom>
                <a:avLst/>
                <a:gdLst>
                  <a:gd name="T0" fmla="*/ 12 w 12"/>
                  <a:gd name="T1" fmla="*/ 2 h 7"/>
                  <a:gd name="T2" fmla="*/ 7 w 12"/>
                  <a:gd name="T3" fmla="*/ 2 h 7"/>
                  <a:gd name="T4" fmla="*/ 7 w 12"/>
                  <a:gd name="T5" fmla="*/ 0 h 7"/>
                  <a:gd name="T6" fmla="*/ 0 w 12"/>
                  <a:gd name="T7" fmla="*/ 0 h 7"/>
                  <a:gd name="T8" fmla="*/ 7 w 12"/>
                  <a:gd name="T9" fmla="*/ 7 h 7"/>
                  <a:gd name="T10" fmla="*/ 12 w 12"/>
                  <a:gd name="T11" fmla="*/ 2 h 7"/>
                </a:gdLst>
                <a:ahLst/>
                <a:cxnLst>
                  <a:cxn ang="0">
                    <a:pos x="T0" y="T1"/>
                  </a:cxn>
                  <a:cxn ang="0">
                    <a:pos x="T2" y="T3"/>
                  </a:cxn>
                  <a:cxn ang="0">
                    <a:pos x="T4" y="T5"/>
                  </a:cxn>
                  <a:cxn ang="0">
                    <a:pos x="T6" y="T7"/>
                  </a:cxn>
                  <a:cxn ang="0">
                    <a:pos x="T8" y="T9"/>
                  </a:cxn>
                  <a:cxn ang="0">
                    <a:pos x="T10" y="T11"/>
                  </a:cxn>
                </a:cxnLst>
                <a:rect l="0" t="0" r="r" b="b"/>
                <a:pathLst>
                  <a:path w="12" h="7">
                    <a:moveTo>
                      <a:pt x="12" y="2"/>
                    </a:moveTo>
                    <a:lnTo>
                      <a:pt x="7" y="2"/>
                    </a:lnTo>
                    <a:lnTo>
                      <a:pt x="7" y="0"/>
                    </a:lnTo>
                    <a:lnTo>
                      <a:pt x="0" y="0"/>
                    </a:lnTo>
                    <a:lnTo>
                      <a:pt x="7" y="7"/>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9" name="Freeform 254"/>
              <p:cNvSpPr>
                <a:spLocks/>
              </p:cNvSpPr>
              <p:nvPr/>
            </p:nvSpPr>
            <p:spPr bwMode="auto">
              <a:xfrm>
                <a:off x="3469" y="3200"/>
                <a:ext cx="7" cy="5"/>
              </a:xfrm>
              <a:custGeom>
                <a:avLst/>
                <a:gdLst>
                  <a:gd name="T0" fmla="*/ 0 w 3"/>
                  <a:gd name="T1" fmla="*/ 2 h 2"/>
                  <a:gd name="T2" fmla="*/ 0 w 3"/>
                  <a:gd name="T3" fmla="*/ 2 h 2"/>
                </a:gdLst>
                <a:ahLst/>
                <a:cxnLst>
                  <a:cxn ang="0">
                    <a:pos x="T0" y="T1"/>
                  </a:cxn>
                  <a:cxn ang="0">
                    <a:pos x="T2" y="T3"/>
                  </a:cxn>
                </a:cxnLst>
                <a:rect l="0" t="0" r="r" b="b"/>
                <a:pathLst>
                  <a:path w="3" h="2">
                    <a:moveTo>
                      <a:pt x="0" y="2"/>
                    </a:moveTo>
                    <a:cubicBezTo>
                      <a:pt x="2" y="1"/>
                      <a:pt x="3"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0" name="Freeform 255"/>
              <p:cNvSpPr>
                <a:spLocks/>
              </p:cNvSpPr>
              <p:nvPr/>
            </p:nvSpPr>
            <p:spPr bwMode="auto">
              <a:xfrm>
                <a:off x="1842" y="3456"/>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0"/>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1" name="Freeform 256"/>
              <p:cNvSpPr>
                <a:spLocks/>
              </p:cNvSpPr>
              <p:nvPr/>
            </p:nvSpPr>
            <p:spPr bwMode="auto">
              <a:xfrm>
                <a:off x="3552" y="3957"/>
                <a:ext cx="26" cy="17"/>
              </a:xfrm>
              <a:custGeom>
                <a:avLst/>
                <a:gdLst>
                  <a:gd name="T0" fmla="*/ 3 w 11"/>
                  <a:gd name="T1" fmla="*/ 3 h 7"/>
                  <a:gd name="T2" fmla="*/ 0 w 11"/>
                  <a:gd name="T3" fmla="*/ 7 h 7"/>
                  <a:gd name="T4" fmla="*/ 6 w 11"/>
                  <a:gd name="T5" fmla="*/ 7 h 7"/>
                  <a:gd name="T6" fmla="*/ 10 w 11"/>
                  <a:gd name="T7" fmla="*/ 3 h 7"/>
                  <a:gd name="T8" fmla="*/ 11 w 11"/>
                  <a:gd name="T9" fmla="*/ 4 h 7"/>
                  <a:gd name="T10" fmla="*/ 9 w 11"/>
                  <a:gd name="T11" fmla="*/ 2 h 7"/>
                  <a:gd name="T12" fmla="*/ 3 w 11"/>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3"/>
                    </a:moveTo>
                    <a:cubicBezTo>
                      <a:pt x="0" y="7"/>
                      <a:pt x="0" y="7"/>
                      <a:pt x="0" y="7"/>
                    </a:cubicBezTo>
                    <a:cubicBezTo>
                      <a:pt x="6" y="7"/>
                      <a:pt x="6" y="7"/>
                      <a:pt x="6" y="7"/>
                    </a:cubicBezTo>
                    <a:cubicBezTo>
                      <a:pt x="10" y="3"/>
                      <a:pt x="10" y="3"/>
                      <a:pt x="10" y="3"/>
                    </a:cubicBezTo>
                    <a:cubicBezTo>
                      <a:pt x="11" y="4"/>
                      <a:pt x="11" y="4"/>
                      <a:pt x="11" y="4"/>
                    </a:cubicBezTo>
                    <a:cubicBezTo>
                      <a:pt x="9" y="2"/>
                      <a:pt x="9" y="2"/>
                      <a:pt x="9" y="2"/>
                    </a:cubicBezTo>
                    <a:cubicBezTo>
                      <a:pt x="6" y="6"/>
                      <a:pt x="6"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2" name="Freeform 257"/>
              <p:cNvSpPr>
                <a:spLocks/>
              </p:cNvSpPr>
              <p:nvPr/>
            </p:nvSpPr>
            <p:spPr bwMode="auto">
              <a:xfrm>
                <a:off x="5494" y="25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3" name="Freeform 258"/>
              <p:cNvSpPr>
                <a:spLocks/>
              </p:cNvSpPr>
              <p:nvPr/>
            </p:nvSpPr>
            <p:spPr bwMode="auto">
              <a:xfrm>
                <a:off x="1648" y="3491"/>
                <a:ext cx="4" cy="2"/>
              </a:xfrm>
              <a:custGeom>
                <a:avLst/>
                <a:gdLst>
                  <a:gd name="T0" fmla="*/ 0 w 2"/>
                  <a:gd name="T1" fmla="*/ 1 h 1"/>
                  <a:gd name="T2" fmla="*/ 1 w 2"/>
                  <a:gd name="T3" fmla="*/ 0 h 1"/>
                  <a:gd name="T4" fmla="*/ 1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1"/>
                      <a:pt x="1"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4" name="Freeform 259"/>
              <p:cNvSpPr>
                <a:spLocks/>
              </p:cNvSpPr>
              <p:nvPr/>
            </p:nvSpPr>
            <p:spPr bwMode="auto">
              <a:xfrm>
                <a:off x="5487" y="2533"/>
                <a:ext cx="9" cy="4"/>
              </a:xfrm>
              <a:custGeom>
                <a:avLst/>
                <a:gdLst>
                  <a:gd name="T0" fmla="*/ 0 w 4"/>
                  <a:gd name="T1" fmla="*/ 1 h 2"/>
                  <a:gd name="T2" fmla="*/ 3 w 4"/>
                  <a:gd name="T3" fmla="*/ 2 h 2"/>
                  <a:gd name="T4" fmla="*/ 4 w 4"/>
                  <a:gd name="T5" fmla="*/ 0 h 2"/>
                  <a:gd name="T6" fmla="*/ 0 w 4"/>
                  <a:gd name="T7" fmla="*/ 1 h 2"/>
                </a:gdLst>
                <a:ahLst/>
                <a:cxnLst>
                  <a:cxn ang="0">
                    <a:pos x="T0" y="T1"/>
                  </a:cxn>
                  <a:cxn ang="0">
                    <a:pos x="T2" y="T3"/>
                  </a:cxn>
                  <a:cxn ang="0">
                    <a:pos x="T4" y="T5"/>
                  </a:cxn>
                  <a:cxn ang="0">
                    <a:pos x="T6" y="T7"/>
                  </a:cxn>
                </a:cxnLst>
                <a:rect l="0" t="0" r="r" b="b"/>
                <a:pathLst>
                  <a:path w="4" h="2">
                    <a:moveTo>
                      <a:pt x="0" y="1"/>
                    </a:moveTo>
                    <a:cubicBezTo>
                      <a:pt x="3" y="2"/>
                      <a:pt x="3" y="2"/>
                      <a:pt x="3" y="2"/>
                    </a:cubicBezTo>
                    <a:cubicBezTo>
                      <a:pt x="3" y="1"/>
                      <a:pt x="3" y="0"/>
                      <a:pt x="4"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5" name="Freeform 260"/>
              <p:cNvSpPr>
                <a:spLocks/>
              </p:cNvSpPr>
              <p:nvPr/>
            </p:nvSpPr>
            <p:spPr bwMode="auto">
              <a:xfrm>
                <a:off x="5621" y="2620"/>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6" name="Freeform 261"/>
              <p:cNvSpPr>
                <a:spLocks/>
              </p:cNvSpPr>
              <p:nvPr/>
            </p:nvSpPr>
            <p:spPr bwMode="auto">
              <a:xfrm>
                <a:off x="5179" y="2729"/>
                <a:ext cx="7" cy="5"/>
              </a:xfrm>
              <a:custGeom>
                <a:avLst/>
                <a:gdLst>
                  <a:gd name="T0" fmla="*/ 2 w 3"/>
                  <a:gd name="T1" fmla="*/ 0 h 2"/>
                  <a:gd name="T2" fmla="*/ 0 w 3"/>
                  <a:gd name="T3" fmla="*/ 2 h 2"/>
                  <a:gd name="T4" fmla="*/ 2 w 3"/>
                  <a:gd name="T5" fmla="*/ 0 h 2"/>
                </a:gdLst>
                <a:ahLst/>
                <a:cxnLst>
                  <a:cxn ang="0">
                    <a:pos x="T0" y="T1"/>
                  </a:cxn>
                  <a:cxn ang="0">
                    <a:pos x="T2" y="T3"/>
                  </a:cxn>
                  <a:cxn ang="0">
                    <a:pos x="T4" y="T5"/>
                  </a:cxn>
                </a:cxnLst>
                <a:rect l="0" t="0" r="r" b="b"/>
                <a:pathLst>
                  <a:path w="3" h="2">
                    <a:moveTo>
                      <a:pt x="2" y="0"/>
                    </a:moveTo>
                    <a:cubicBezTo>
                      <a:pt x="0" y="2"/>
                      <a:pt x="0" y="2"/>
                      <a:pt x="0" y="2"/>
                    </a:cubicBezTo>
                    <a:cubicBezTo>
                      <a:pt x="1"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7" name="Freeform 262"/>
              <p:cNvSpPr>
                <a:spLocks/>
              </p:cNvSpPr>
              <p:nvPr/>
            </p:nvSpPr>
            <p:spPr bwMode="auto">
              <a:xfrm>
                <a:off x="5522" y="25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8" name="Freeform 263"/>
              <p:cNvSpPr>
                <a:spLocks/>
              </p:cNvSpPr>
              <p:nvPr/>
            </p:nvSpPr>
            <p:spPr bwMode="auto">
              <a:xfrm>
                <a:off x="5522" y="2535"/>
                <a:ext cx="7"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1"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9" name="Freeform 264"/>
              <p:cNvSpPr>
                <a:spLocks/>
              </p:cNvSpPr>
              <p:nvPr/>
            </p:nvSpPr>
            <p:spPr bwMode="auto">
              <a:xfrm>
                <a:off x="5576" y="2452"/>
                <a:ext cx="5" cy="5"/>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0" y="2"/>
                      <a:pt x="0" y="2"/>
                      <a:pt x="0" y="2"/>
                    </a:cubicBezTo>
                    <a:cubicBezTo>
                      <a:pt x="2" y="1"/>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0" name="Freeform 265"/>
              <p:cNvSpPr>
                <a:spLocks/>
              </p:cNvSpPr>
              <p:nvPr/>
            </p:nvSpPr>
            <p:spPr bwMode="auto">
              <a:xfrm>
                <a:off x="5248" y="2765"/>
                <a:ext cx="12" cy="4"/>
              </a:xfrm>
              <a:custGeom>
                <a:avLst/>
                <a:gdLst>
                  <a:gd name="T0" fmla="*/ 0 w 5"/>
                  <a:gd name="T1" fmla="*/ 2 h 2"/>
                  <a:gd name="T2" fmla="*/ 5 w 5"/>
                  <a:gd name="T3" fmla="*/ 2 h 2"/>
                  <a:gd name="T4" fmla="*/ 3 w 5"/>
                  <a:gd name="T5" fmla="*/ 0 h 2"/>
                  <a:gd name="T6" fmla="*/ 0 w 5"/>
                  <a:gd name="T7" fmla="*/ 2 h 2"/>
                </a:gdLst>
                <a:ahLst/>
                <a:cxnLst>
                  <a:cxn ang="0">
                    <a:pos x="T0" y="T1"/>
                  </a:cxn>
                  <a:cxn ang="0">
                    <a:pos x="T2" y="T3"/>
                  </a:cxn>
                  <a:cxn ang="0">
                    <a:pos x="T4" y="T5"/>
                  </a:cxn>
                  <a:cxn ang="0">
                    <a:pos x="T6" y="T7"/>
                  </a:cxn>
                </a:cxnLst>
                <a:rect l="0" t="0" r="r" b="b"/>
                <a:pathLst>
                  <a:path w="5" h="2">
                    <a:moveTo>
                      <a:pt x="0" y="2"/>
                    </a:moveTo>
                    <a:cubicBezTo>
                      <a:pt x="3" y="2"/>
                      <a:pt x="5" y="2"/>
                      <a:pt x="5" y="2"/>
                    </a:cubicBezTo>
                    <a:cubicBezTo>
                      <a:pt x="3" y="0"/>
                      <a:pt x="3" y="0"/>
                      <a:pt x="3"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1" name="Freeform 266"/>
              <p:cNvSpPr>
                <a:spLocks/>
              </p:cNvSpPr>
              <p:nvPr/>
            </p:nvSpPr>
            <p:spPr bwMode="auto">
              <a:xfrm>
                <a:off x="4514" y="3333"/>
                <a:ext cx="8" cy="4"/>
              </a:xfrm>
              <a:custGeom>
                <a:avLst/>
                <a:gdLst>
                  <a:gd name="T0" fmla="*/ 0 w 3"/>
                  <a:gd name="T1" fmla="*/ 2 h 2"/>
                  <a:gd name="T2" fmla="*/ 3 w 3"/>
                  <a:gd name="T3" fmla="*/ 0 h 2"/>
                  <a:gd name="T4" fmla="*/ 0 w 3"/>
                  <a:gd name="T5" fmla="*/ 1 h 2"/>
                  <a:gd name="T6" fmla="*/ 0 w 3"/>
                  <a:gd name="T7" fmla="*/ 2 h 2"/>
                </a:gdLst>
                <a:ahLst/>
                <a:cxnLst>
                  <a:cxn ang="0">
                    <a:pos x="T0" y="T1"/>
                  </a:cxn>
                  <a:cxn ang="0">
                    <a:pos x="T2" y="T3"/>
                  </a:cxn>
                  <a:cxn ang="0">
                    <a:pos x="T4" y="T5"/>
                  </a:cxn>
                  <a:cxn ang="0">
                    <a:pos x="T6" y="T7"/>
                  </a:cxn>
                </a:cxnLst>
                <a:rect l="0" t="0" r="r" b="b"/>
                <a:pathLst>
                  <a:path w="3" h="2">
                    <a:moveTo>
                      <a:pt x="0" y="2"/>
                    </a:moveTo>
                    <a:cubicBezTo>
                      <a:pt x="1" y="1"/>
                      <a:pt x="3" y="0"/>
                      <a:pt x="3" y="0"/>
                    </a:cubicBezTo>
                    <a:cubicBezTo>
                      <a:pt x="0" y="1"/>
                      <a:pt x="0" y="1"/>
                      <a:pt x="0" y="1"/>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2" name="Freeform 267"/>
              <p:cNvSpPr>
                <a:spLocks/>
              </p:cNvSpPr>
              <p:nvPr/>
            </p:nvSpPr>
            <p:spPr bwMode="auto">
              <a:xfrm>
                <a:off x="4512" y="3337"/>
                <a:ext cx="2"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3" name="Freeform 268"/>
              <p:cNvSpPr>
                <a:spLocks/>
              </p:cNvSpPr>
              <p:nvPr/>
            </p:nvSpPr>
            <p:spPr bwMode="auto">
              <a:xfrm>
                <a:off x="4306" y="3522"/>
                <a:ext cx="5" cy="7"/>
              </a:xfrm>
              <a:custGeom>
                <a:avLst/>
                <a:gdLst>
                  <a:gd name="T0" fmla="*/ 2 w 2"/>
                  <a:gd name="T1" fmla="*/ 3 h 3"/>
                  <a:gd name="T2" fmla="*/ 0 w 2"/>
                  <a:gd name="T3" fmla="*/ 0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cubicBezTo>
                      <a:pt x="0" y="0"/>
                      <a:pt x="0" y="0"/>
                      <a:pt x="0" y="0"/>
                    </a:cubicBezTo>
                    <a:cubicBezTo>
                      <a:pt x="0" y="0"/>
                      <a:pt x="0" y="0"/>
                      <a:pt x="0" y="0"/>
                    </a:cubicBezTo>
                    <a:cubicBezTo>
                      <a:pt x="0" y="1"/>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4" name="Freeform 269"/>
              <p:cNvSpPr>
                <a:spLocks/>
              </p:cNvSpPr>
              <p:nvPr/>
            </p:nvSpPr>
            <p:spPr bwMode="auto">
              <a:xfrm>
                <a:off x="5260" y="2769"/>
                <a:ext cx="2"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5" name="Freeform 270"/>
              <p:cNvSpPr>
                <a:spLocks/>
              </p:cNvSpPr>
              <p:nvPr/>
            </p:nvSpPr>
            <p:spPr bwMode="auto">
              <a:xfrm>
                <a:off x="4533" y="33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6" name="Freeform 271"/>
              <p:cNvSpPr>
                <a:spLocks/>
              </p:cNvSpPr>
              <p:nvPr/>
            </p:nvSpPr>
            <p:spPr bwMode="auto">
              <a:xfrm>
                <a:off x="5579" y="2776"/>
                <a:ext cx="5" cy="8"/>
              </a:xfrm>
              <a:custGeom>
                <a:avLst/>
                <a:gdLst>
                  <a:gd name="T0" fmla="*/ 1 w 2"/>
                  <a:gd name="T1" fmla="*/ 0 h 3"/>
                  <a:gd name="T2" fmla="*/ 1 w 2"/>
                  <a:gd name="T3" fmla="*/ 0 h 3"/>
                  <a:gd name="T4" fmla="*/ 1 w 2"/>
                  <a:gd name="T5" fmla="*/ 0 h 3"/>
                </a:gdLst>
                <a:ahLst/>
                <a:cxnLst>
                  <a:cxn ang="0">
                    <a:pos x="T0" y="T1"/>
                  </a:cxn>
                  <a:cxn ang="0">
                    <a:pos x="T2" y="T3"/>
                  </a:cxn>
                  <a:cxn ang="0">
                    <a:pos x="T4" y="T5"/>
                  </a:cxn>
                </a:cxnLst>
                <a:rect l="0" t="0" r="r" b="b"/>
                <a:pathLst>
                  <a:path w="2" h="3">
                    <a:moveTo>
                      <a:pt x="1" y="0"/>
                    </a:moveTo>
                    <a:cubicBezTo>
                      <a:pt x="1" y="0"/>
                      <a:pt x="1" y="0"/>
                      <a:pt x="1" y="0"/>
                    </a:cubicBezTo>
                    <a:cubicBezTo>
                      <a:pt x="0" y="0"/>
                      <a:pt x="2" y="3"/>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7" name="Freeform 272"/>
              <p:cNvSpPr>
                <a:spLocks/>
              </p:cNvSpPr>
              <p:nvPr/>
            </p:nvSpPr>
            <p:spPr bwMode="auto">
              <a:xfrm>
                <a:off x="4758" y="3072"/>
                <a:ext cx="33" cy="40"/>
              </a:xfrm>
              <a:custGeom>
                <a:avLst/>
                <a:gdLst>
                  <a:gd name="T0" fmla="*/ 0 w 14"/>
                  <a:gd name="T1" fmla="*/ 13 h 17"/>
                  <a:gd name="T2" fmla="*/ 0 w 14"/>
                  <a:gd name="T3" fmla="*/ 13 h 17"/>
                </a:gdLst>
                <a:ahLst/>
                <a:cxnLst>
                  <a:cxn ang="0">
                    <a:pos x="T0" y="T1"/>
                  </a:cxn>
                  <a:cxn ang="0">
                    <a:pos x="T2" y="T3"/>
                  </a:cxn>
                </a:cxnLst>
                <a:rect l="0" t="0" r="r" b="b"/>
                <a:pathLst>
                  <a:path w="14" h="17">
                    <a:moveTo>
                      <a:pt x="0" y="13"/>
                    </a:moveTo>
                    <a:cubicBezTo>
                      <a:pt x="2" y="17"/>
                      <a:pt x="14" y="0"/>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8" name="Freeform 273"/>
              <p:cNvSpPr>
                <a:spLocks/>
              </p:cNvSpPr>
              <p:nvPr/>
            </p:nvSpPr>
            <p:spPr bwMode="auto">
              <a:xfrm>
                <a:off x="4973" y="2980"/>
                <a:ext cx="7" cy="7"/>
              </a:xfrm>
              <a:custGeom>
                <a:avLst/>
                <a:gdLst>
                  <a:gd name="T0" fmla="*/ 1 w 3"/>
                  <a:gd name="T1" fmla="*/ 0 h 3"/>
                  <a:gd name="T2" fmla="*/ 1 w 3"/>
                  <a:gd name="T3" fmla="*/ 0 h 3"/>
                  <a:gd name="T4" fmla="*/ 1 w 3"/>
                  <a:gd name="T5" fmla="*/ 0 h 3"/>
                </a:gdLst>
                <a:ahLst/>
                <a:cxnLst>
                  <a:cxn ang="0">
                    <a:pos x="T0" y="T1"/>
                  </a:cxn>
                  <a:cxn ang="0">
                    <a:pos x="T2" y="T3"/>
                  </a:cxn>
                  <a:cxn ang="0">
                    <a:pos x="T4" y="T5"/>
                  </a:cxn>
                </a:cxnLst>
                <a:rect l="0" t="0" r="r" b="b"/>
                <a:pathLst>
                  <a:path w="3" h="3">
                    <a:moveTo>
                      <a:pt x="1" y="0"/>
                    </a:moveTo>
                    <a:cubicBezTo>
                      <a:pt x="1" y="0"/>
                      <a:pt x="1" y="0"/>
                      <a:pt x="1" y="0"/>
                    </a:cubicBezTo>
                    <a:cubicBezTo>
                      <a:pt x="0" y="0"/>
                      <a:pt x="3" y="3"/>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9" name="Freeform 274"/>
              <p:cNvSpPr>
                <a:spLocks/>
              </p:cNvSpPr>
              <p:nvPr/>
            </p:nvSpPr>
            <p:spPr bwMode="auto">
              <a:xfrm>
                <a:off x="3651" y="32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0" name="Freeform 275"/>
              <p:cNvSpPr>
                <a:spLocks/>
              </p:cNvSpPr>
              <p:nvPr/>
            </p:nvSpPr>
            <p:spPr bwMode="auto">
              <a:xfrm>
                <a:off x="1011" y="3531"/>
                <a:ext cx="12" cy="7"/>
              </a:xfrm>
              <a:custGeom>
                <a:avLst/>
                <a:gdLst>
                  <a:gd name="T0" fmla="*/ 2 w 5"/>
                  <a:gd name="T1" fmla="*/ 2 h 3"/>
                  <a:gd name="T2" fmla="*/ 5 w 5"/>
                  <a:gd name="T3" fmla="*/ 1 h 3"/>
                  <a:gd name="T4" fmla="*/ 2 w 5"/>
                  <a:gd name="T5" fmla="*/ 0 h 3"/>
                  <a:gd name="T6" fmla="*/ 0 w 5"/>
                  <a:gd name="T7" fmla="*/ 3 h 3"/>
                  <a:gd name="T8" fmla="*/ 2 w 5"/>
                  <a:gd name="T9" fmla="*/ 2 h 3"/>
                </a:gdLst>
                <a:ahLst/>
                <a:cxnLst>
                  <a:cxn ang="0">
                    <a:pos x="T0" y="T1"/>
                  </a:cxn>
                  <a:cxn ang="0">
                    <a:pos x="T2" y="T3"/>
                  </a:cxn>
                  <a:cxn ang="0">
                    <a:pos x="T4" y="T5"/>
                  </a:cxn>
                  <a:cxn ang="0">
                    <a:pos x="T6" y="T7"/>
                  </a:cxn>
                  <a:cxn ang="0">
                    <a:pos x="T8" y="T9"/>
                  </a:cxn>
                </a:cxnLst>
                <a:rect l="0" t="0" r="r" b="b"/>
                <a:pathLst>
                  <a:path w="5" h="3">
                    <a:moveTo>
                      <a:pt x="2" y="2"/>
                    </a:moveTo>
                    <a:cubicBezTo>
                      <a:pt x="5" y="1"/>
                      <a:pt x="5" y="1"/>
                      <a:pt x="5" y="1"/>
                    </a:cubicBezTo>
                    <a:cubicBezTo>
                      <a:pt x="4" y="1"/>
                      <a:pt x="3" y="0"/>
                      <a:pt x="2" y="0"/>
                    </a:cubicBezTo>
                    <a:cubicBezTo>
                      <a:pt x="0" y="3"/>
                      <a:pt x="0" y="3"/>
                      <a:pt x="0" y="3"/>
                    </a:cubicBezTo>
                    <a:cubicBezTo>
                      <a:pt x="1" y="3"/>
                      <a:pt x="1"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1" name="Freeform 276"/>
              <p:cNvSpPr>
                <a:spLocks/>
              </p:cNvSpPr>
              <p:nvPr/>
            </p:nvSpPr>
            <p:spPr bwMode="auto">
              <a:xfrm>
                <a:off x="1085" y="3515"/>
                <a:ext cx="4" cy="2"/>
              </a:xfrm>
              <a:custGeom>
                <a:avLst/>
                <a:gdLst>
                  <a:gd name="T0" fmla="*/ 0 w 2"/>
                  <a:gd name="T1" fmla="*/ 0 h 1"/>
                  <a:gd name="T2" fmla="*/ 0 w 2"/>
                  <a:gd name="T3" fmla="*/ 0 h 1"/>
                  <a:gd name="T4" fmla="*/ 0 w 2"/>
                  <a:gd name="T5" fmla="*/ 0 h 1"/>
                </a:gdLst>
                <a:ahLst/>
                <a:cxnLst>
                  <a:cxn ang="0">
                    <a:pos x="T0" y="T1"/>
                  </a:cxn>
                  <a:cxn ang="0">
                    <a:pos x="T2" y="T3"/>
                  </a:cxn>
                  <a:cxn ang="0">
                    <a:pos x="T4" y="T5"/>
                  </a:cxn>
                </a:cxnLst>
                <a:rect l="0" t="0" r="r" b="b"/>
                <a:pathLst>
                  <a:path w="2" h="1">
                    <a:moveTo>
                      <a:pt x="0" y="0"/>
                    </a:moveTo>
                    <a:cubicBezTo>
                      <a:pt x="0" y="0"/>
                      <a:pt x="0" y="0"/>
                      <a:pt x="0" y="0"/>
                    </a:cubicBezTo>
                    <a:cubicBezTo>
                      <a:pt x="1"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2" name="Freeform 277"/>
              <p:cNvSpPr>
                <a:spLocks/>
              </p:cNvSpPr>
              <p:nvPr/>
            </p:nvSpPr>
            <p:spPr bwMode="auto">
              <a:xfrm>
                <a:off x="1082" y="3512"/>
                <a:ext cx="10" cy="3"/>
              </a:xfrm>
              <a:custGeom>
                <a:avLst/>
                <a:gdLst>
                  <a:gd name="T0" fmla="*/ 4 w 4"/>
                  <a:gd name="T1" fmla="*/ 0 h 1"/>
                  <a:gd name="T2" fmla="*/ 0 w 4"/>
                  <a:gd name="T3" fmla="*/ 0 h 1"/>
                  <a:gd name="T4" fmla="*/ 1 w 4"/>
                  <a:gd name="T5" fmla="*/ 1 h 1"/>
                  <a:gd name="T6" fmla="*/ 4 w 4"/>
                  <a:gd name="T7" fmla="*/ 0 h 1"/>
                </a:gdLst>
                <a:ahLst/>
                <a:cxnLst>
                  <a:cxn ang="0">
                    <a:pos x="T0" y="T1"/>
                  </a:cxn>
                  <a:cxn ang="0">
                    <a:pos x="T2" y="T3"/>
                  </a:cxn>
                  <a:cxn ang="0">
                    <a:pos x="T4" y="T5"/>
                  </a:cxn>
                  <a:cxn ang="0">
                    <a:pos x="T6" y="T7"/>
                  </a:cxn>
                </a:cxnLst>
                <a:rect l="0" t="0" r="r" b="b"/>
                <a:pathLst>
                  <a:path w="4" h="1">
                    <a:moveTo>
                      <a:pt x="4" y="0"/>
                    </a:moveTo>
                    <a:cubicBezTo>
                      <a:pt x="0" y="0"/>
                      <a:pt x="0" y="0"/>
                      <a:pt x="0" y="0"/>
                    </a:cubicBezTo>
                    <a:cubicBezTo>
                      <a:pt x="1" y="1"/>
                      <a:pt x="1" y="1"/>
                      <a:pt x="1" y="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3" name="Freeform 278"/>
              <p:cNvSpPr>
                <a:spLocks/>
              </p:cNvSpPr>
              <p:nvPr/>
            </p:nvSpPr>
            <p:spPr bwMode="auto">
              <a:xfrm>
                <a:off x="1683" y="3444"/>
                <a:ext cx="14" cy="7"/>
              </a:xfrm>
              <a:custGeom>
                <a:avLst/>
                <a:gdLst>
                  <a:gd name="T0" fmla="*/ 1 w 6"/>
                  <a:gd name="T1" fmla="*/ 2 h 3"/>
                  <a:gd name="T2" fmla="*/ 0 w 6"/>
                  <a:gd name="T3" fmla="*/ 3 h 3"/>
                  <a:gd name="T4" fmla="*/ 1 w 6"/>
                  <a:gd name="T5" fmla="*/ 2 h 3"/>
                </a:gdLst>
                <a:ahLst/>
                <a:cxnLst>
                  <a:cxn ang="0">
                    <a:pos x="T0" y="T1"/>
                  </a:cxn>
                  <a:cxn ang="0">
                    <a:pos x="T2" y="T3"/>
                  </a:cxn>
                  <a:cxn ang="0">
                    <a:pos x="T4" y="T5"/>
                  </a:cxn>
                </a:cxnLst>
                <a:rect l="0" t="0" r="r" b="b"/>
                <a:pathLst>
                  <a:path w="6" h="3">
                    <a:moveTo>
                      <a:pt x="1" y="2"/>
                    </a:moveTo>
                    <a:cubicBezTo>
                      <a:pt x="1" y="2"/>
                      <a:pt x="1" y="2"/>
                      <a:pt x="0" y="3"/>
                    </a:cubicBezTo>
                    <a:cubicBezTo>
                      <a:pt x="2" y="1"/>
                      <a:pt x="6"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4" name="Freeform 279"/>
              <p:cNvSpPr>
                <a:spLocks noEditPoints="1"/>
              </p:cNvSpPr>
              <p:nvPr/>
            </p:nvSpPr>
            <p:spPr bwMode="auto">
              <a:xfrm>
                <a:off x="1186" y="3489"/>
                <a:ext cx="22" cy="4"/>
              </a:xfrm>
              <a:custGeom>
                <a:avLst/>
                <a:gdLst>
                  <a:gd name="T0" fmla="*/ 7 w 9"/>
                  <a:gd name="T1" fmla="*/ 2 h 2"/>
                  <a:gd name="T2" fmla="*/ 7 w 9"/>
                  <a:gd name="T3" fmla="*/ 2 h 2"/>
                  <a:gd name="T4" fmla="*/ 7 w 9"/>
                  <a:gd name="T5" fmla="*/ 2 h 2"/>
                  <a:gd name="T6" fmla="*/ 8 w 9"/>
                  <a:gd name="T7" fmla="*/ 2 h 2"/>
                  <a:gd name="T8" fmla="*/ 9 w 9"/>
                  <a:gd name="T9" fmla="*/ 1 h 2"/>
                  <a:gd name="T10" fmla="*/ 6 w 9"/>
                  <a:gd name="T11" fmla="*/ 0 h 2"/>
                  <a:gd name="T12" fmla="*/ 7 w 9"/>
                  <a:gd name="T13" fmla="*/ 2 h 2"/>
                  <a:gd name="T14" fmla="*/ 8 w 9"/>
                  <a:gd name="T15" fmla="*/ 1 h 2"/>
                  <a:gd name="T16" fmla="*/ 7 w 9"/>
                  <a:gd name="T17" fmla="*/ 2 h 2"/>
                  <a:gd name="T18" fmla="*/ 8 w 9"/>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7" y="2"/>
                    </a:moveTo>
                    <a:cubicBezTo>
                      <a:pt x="7" y="2"/>
                      <a:pt x="7" y="2"/>
                      <a:pt x="7" y="2"/>
                    </a:cubicBezTo>
                    <a:cubicBezTo>
                      <a:pt x="7" y="2"/>
                      <a:pt x="7" y="2"/>
                      <a:pt x="7" y="2"/>
                    </a:cubicBezTo>
                    <a:cubicBezTo>
                      <a:pt x="7" y="2"/>
                      <a:pt x="7" y="2"/>
                      <a:pt x="8" y="2"/>
                    </a:cubicBezTo>
                    <a:cubicBezTo>
                      <a:pt x="8" y="2"/>
                      <a:pt x="8" y="1"/>
                      <a:pt x="9" y="1"/>
                    </a:cubicBezTo>
                    <a:cubicBezTo>
                      <a:pt x="6" y="0"/>
                      <a:pt x="6" y="0"/>
                      <a:pt x="6" y="0"/>
                    </a:cubicBezTo>
                    <a:cubicBezTo>
                      <a:pt x="3" y="0"/>
                      <a:pt x="0" y="1"/>
                      <a:pt x="7" y="2"/>
                    </a:cubicBezTo>
                    <a:close/>
                    <a:moveTo>
                      <a:pt x="8" y="1"/>
                    </a:moveTo>
                    <a:cubicBezTo>
                      <a:pt x="8" y="1"/>
                      <a:pt x="8" y="1"/>
                      <a:pt x="7" y="2"/>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5" name="Freeform 280"/>
              <p:cNvSpPr>
                <a:spLocks/>
              </p:cNvSpPr>
              <p:nvPr/>
            </p:nvSpPr>
            <p:spPr bwMode="auto">
              <a:xfrm>
                <a:off x="1231" y="3626"/>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6" name="Freeform 281"/>
              <p:cNvSpPr>
                <a:spLocks/>
              </p:cNvSpPr>
              <p:nvPr/>
            </p:nvSpPr>
            <p:spPr bwMode="auto">
              <a:xfrm>
                <a:off x="1274" y="3484"/>
                <a:ext cx="35" cy="9"/>
              </a:xfrm>
              <a:custGeom>
                <a:avLst/>
                <a:gdLst>
                  <a:gd name="T0" fmla="*/ 4 w 15"/>
                  <a:gd name="T1" fmla="*/ 0 h 4"/>
                  <a:gd name="T2" fmla="*/ 3 w 15"/>
                  <a:gd name="T3" fmla="*/ 1 h 4"/>
                  <a:gd name="T4" fmla="*/ 4 w 15"/>
                  <a:gd name="T5" fmla="*/ 0 h 4"/>
                </a:gdLst>
                <a:ahLst/>
                <a:cxnLst>
                  <a:cxn ang="0">
                    <a:pos x="T0" y="T1"/>
                  </a:cxn>
                  <a:cxn ang="0">
                    <a:pos x="T2" y="T3"/>
                  </a:cxn>
                  <a:cxn ang="0">
                    <a:pos x="T4" y="T5"/>
                  </a:cxn>
                </a:cxnLst>
                <a:rect l="0" t="0" r="r" b="b"/>
                <a:pathLst>
                  <a:path w="15" h="4">
                    <a:moveTo>
                      <a:pt x="4" y="0"/>
                    </a:moveTo>
                    <a:cubicBezTo>
                      <a:pt x="3" y="1"/>
                      <a:pt x="3" y="1"/>
                      <a:pt x="3" y="1"/>
                    </a:cubicBezTo>
                    <a:cubicBezTo>
                      <a:pt x="0" y="2"/>
                      <a:pt x="15"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7" name="Freeform 282"/>
              <p:cNvSpPr>
                <a:spLocks/>
              </p:cNvSpPr>
              <p:nvPr/>
            </p:nvSpPr>
            <p:spPr bwMode="auto">
              <a:xfrm>
                <a:off x="1201" y="3493"/>
                <a:ext cx="16" cy="5"/>
              </a:xfrm>
              <a:custGeom>
                <a:avLst/>
                <a:gdLst>
                  <a:gd name="T0" fmla="*/ 0 w 7"/>
                  <a:gd name="T1" fmla="*/ 2 h 2"/>
                  <a:gd name="T2" fmla="*/ 3 w 7"/>
                  <a:gd name="T3" fmla="*/ 0 h 2"/>
                  <a:gd name="T4" fmla="*/ 6 w 7"/>
                  <a:gd name="T5" fmla="*/ 2 h 2"/>
                  <a:gd name="T6" fmla="*/ 7 w 7"/>
                  <a:gd name="T7" fmla="*/ 1 h 2"/>
                  <a:gd name="T8" fmla="*/ 2 w 7"/>
                  <a:gd name="T9" fmla="*/ 0 h 2"/>
                  <a:gd name="T10" fmla="*/ 1 w 7"/>
                  <a:gd name="T11" fmla="*/ 0 h 2"/>
                  <a:gd name="T12" fmla="*/ 0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2"/>
                    </a:moveTo>
                    <a:cubicBezTo>
                      <a:pt x="1" y="2"/>
                      <a:pt x="3" y="2"/>
                      <a:pt x="3" y="0"/>
                    </a:cubicBezTo>
                    <a:cubicBezTo>
                      <a:pt x="6" y="2"/>
                      <a:pt x="6" y="2"/>
                      <a:pt x="6" y="2"/>
                    </a:cubicBezTo>
                    <a:cubicBezTo>
                      <a:pt x="7" y="1"/>
                      <a:pt x="7" y="1"/>
                      <a:pt x="7" y="1"/>
                    </a:cubicBezTo>
                    <a:cubicBezTo>
                      <a:pt x="5" y="0"/>
                      <a:pt x="3" y="0"/>
                      <a:pt x="2" y="0"/>
                    </a:cubicBezTo>
                    <a:cubicBezTo>
                      <a:pt x="1" y="0"/>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8" name="Freeform 283"/>
              <p:cNvSpPr>
                <a:spLocks/>
              </p:cNvSpPr>
              <p:nvPr/>
            </p:nvSpPr>
            <p:spPr bwMode="auto">
              <a:xfrm>
                <a:off x="1846" y="3555"/>
                <a:ext cx="12" cy="14"/>
              </a:xfrm>
              <a:custGeom>
                <a:avLst/>
                <a:gdLst>
                  <a:gd name="T0" fmla="*/ 3 w 5"/>
                  <a:gd name="T1" fmla="*/ 5 h 6"/>
                  <a:gd name="T2" fmla="*/ 5 w 5"/>
                  <a:gd name="T3" fmla="*/ 3 h 6"/>
                  <a:gd name="T4" fmla="*/ 3 w 5"/>
                  <a:gd name="T5" fmla="*/ 3 h 6"/>
                  <a:gd name="T6" fmla="*/ 4 w 5"/>
                  <a:gd name="T7" fmla="*/ 0 h 6"/>
                  <a:gd name="T8" fmla="*/ 0 w 5"/>
                  <a:gd name="T9" fmla="*/ 5 h 6"/>
                  <a:gd name="T10" fmla="*/ 3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3" y="5"/>
                    </a:moveTo>
                    <a:cubicBezTo>
                      <a:pt x="5" y="3"/>
                      <a:pt x="5" y="3"/>
                      <a:pt x="5" y="3"/>
                    </a:cubicBezTo>
                    <a:cubicBezTo>
                      <a:pt x="3" y="3"/>
                      <a:pt x="3" y="3"/>
                      <a:pt x="3" y="3"/>
                    </a:cubicBezTo>
                    <a:cubicBezTo>
                      <a:pt x="4" y="0"/>
                      <a:pt x="4" y="0"/>
                      <a:pt x="4" y="0"/>
                    </a:cubicBezTo>
                    <a:cubicBezTo>
                      <a:pt x="3" y="3"/>
                      <a:pt x="1" y="5"/>
                      <a:pt x="0" y="5"/>
                    </a:cubicBezTo>
                    <a:cubicBezTo>
                      <a:pt x="1" y="5"/>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9" name="Freeform 284"/>
              <p:cNvSpPr>
                <a:spLocks/>
              </p:cNvSpPr>
              <p:nvPr/>
            </p:nvSpPr>
            <p:spPr bwMode="auto">
              <a:xfrm>
                <a:off x="1879" y="3569"/>
                <a:ext cx="7" cy="7"/>
              </a:xfrm>
              <a:custGeom>
                <a:avLst/>
                <a:gdLst>
                  <a:gd name="T0" fmla="*/ 3 w 3"/>
                  <a:gd name="T1" fmla="*/ 0 h 3"/>
                  <a:gd name="T2" fmla="*/ 0 w 3"/>
                  <a:gd name="T3" fmla="*/ 3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cubicBezTo>
                      <a:pt x="3" y="0"/>
                      <a:pt x="1" y="2"/>
                      <a:pt x="0" y="3"/>
                    </a:cubicBezTo>
                    <a:cubicBezTo>
                      <a:pt x="2" y="3"/>
                      <a:pt x="2" y="3"/>
                      <a:pt x="2" y="3"/>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0" name="Freeform 285"/>
              <p:cNvSpPr>
                <a:spLocks/>
              </p:cNvSpPr>
              <p:nvPr/>
            </p:nvSpPr>
            <p:spPr bwMode="auto">
              <a:xfrm>
                <a:off x="1889" y="3574"/>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1" name="Freeform 286"/>
              <p:cNvSpPr>
                <a:spLocks/>
              </p:cNvSpPr>
              <p:nvPr/>
            </p:nvSpPr>
            <p:spPr bwMode="auto">
              <a:xfrm>
                <a:off x="1842" y="3562"/>
                <a:ext cx="4" cy="5"/>
              </a:xfrm>
              <a:custGeom>
                <a:avLst/>
                <a:gdLst>
                  <a:gd name="T0" fmla="*/ 2 w 2"/>
                  <a:gd name="T1" fmla="*/ 2 h 2"/>
                  <a:gd name="T2" fmla="*/ 0 w 2"/>
                  <a:gd name="T3" fmla="*/ 1 h 2"/>
                  <a:gd name="T4" fmla="*/ 2 w 2"/>
                  <a:gd name="T5" fmla="*/ 2 h 2"/>
                </a:gdLst>
                <a:ahLst/>
                <a:cxnLst>
                  <a:cxn ang="0">
                    <a:pos x="T0" y="T1"/>
                  </a:cxn>
                  <a:cxn ang="0">
                    <a:pos x="T2" y="T3"/>
                  </a:cxn>
                  <a:cxn ang="0">
                    <a:pos x="T4" y="T5"/>
                  </a:cxn>
                </a:cxnLst>
                <a:rect l="0" t="0" r="r" b="b"/>
                <a:pathLst>
                  <a:path w="2" h="2">
                    <a:moveTo>
                      <a:pt x="2" y="2"/>
                    </a:moveTo>
                    <a:cubicBezTo>
                      <a:pt x="2" y="1"/>
                      <a:pt x="1" y="0"/>
                      <a:pt x="0" y="1"/>
                    </a:cubicBezTo>
                    <a:cubicBezTo>
                      <a:pt x="0" y="2"/>
                      <a:pt x="1"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2" name="Rectangle 287"/>
              <p:cNvSpPr>
                <a:spLocks noChangeArrowheads="1"/>
              </p:cNvSpPr>
              <p:nvPr/>
            </p:nvSpPr>
            <p:spPr bwMode="auto">
              <a:xfrm>
                <a:off x="1858" y="3562"/>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3" name="Freeform 288"/>
              <p:cNvSpPr>
                <a:spLocks/>
              </p:cNvSpPr>
              <p:nvPr/>
            </p:nvSpPr>
            <p:spPr bwMode="auto">
              <a:xfrm>
                <a:off x="1858" y="3555"/>
                <a:ext cx="7" cy="7"/>
              </a:xfrm>
              <a:custGeom>
                <a:avLst/>
                <a:gdLst>
                  <a:gd name="T0" fmla="*/ 5 w 7"/>
                  <a:gd name="T1" fmla="*/ 0 h 7"/>
                  <a:gd name="T2" fmla="*/ 0 w 7"/>
                  <a:gd name="T3" fmla="*/ 7 h 7"/>
                  <a:gd name="T4" fmla="*/ 7 w 7"/>
                  <a:gd name="T5" fmla="*/ 2 h 7"/>
                  <a:gd name="T6" fmla="*/ 5 w 7"/>
                  <a:gd name="T7" fmla="*/ 0 h 7"/>
                </a:gdLst>
                <a:ahLst/>
                <a:cxnLst>
                  <a:cxn ang="0">
                    <a:pos x="T0" y="T1"/>
                  </a:cxn>
                  <a:cxn ang="0">
                    <a:pos x="T2" y="T3"/>
                  </a:cxn>
                  <a:cxn ang="0">
                    <a:pos x="T4" y="T5"/>
                  </a:cxn>
                  <a:cxn ang="0">
                    <a:pos x="T6" y="T7"/>
                  </a:cxn>
                </a:cxnLst>
                <a:rect l="0" t="0" r="r" b="b"/>
                <a:pathLst>
                  <a:path w="7" h="7">
                    <a:moveTo>
                      <a:pt x="5" y="0"/>
                    </a:moveTo>
                    <a:lnTo>
                      <a:pt x="0" y="7"/>
                    </a:lnTo>
                    <a:lnTo>
                      <a:pt x="7"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4" name="Freeform 289"/>
              <p:cNvSpPr>
                <a:spLocks/>
              </p:cNvSpPr>
              <p:nvPr/>
            </p:nvSpPr>
            <p:spPr bwMode="auto">
              <a:xfrm>
                <a:off x="1357" y="3489"/>
                <a:ext cx="11" cy="4"/>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0" y="1"/>
                      <a:pt x="0" y="1"/>
                      <a:pt x="0" y="1"/>
                    </a:cubicBezTo>
                    <a:cubicBezTo>
                      <a:pt x="0" y="2"/>
                      <a:pt x="5"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5" name="Freeform 290"/>
              <p:cNvSpPr>
                <a:spLocks/>
              </p:cNvSpPr>
              <p:nvPr/>
            </p:nvSpPr>
            <p:spPr bwMode="auto">
              <a:xfrm>
                <a:off x="1234" y="3626"/>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6" name="Freeform 291"/>
              <p:cNvSpPr>
                <a:spLocks/>
              </p:cNvSpPr>
              <p:nvPr/>
            </p:nvSpPr>
            <p:spPr bwMode="auto">
              <a:xfrm>
                <a:off x="1229" y="362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7" name="Freeform 292"/>
              <p:cNvSpPr>
                <a:spLocks/>
              </p:cNvSpPr>
              <p:nvPr/>
            </p:nvSpPr>
            <p:spPr bwMode="auto">
              <a:xfrm>
                <a:off x="1839" y="3396"/>
                <a:ext cx="26" cy="5"/>
              </a:xfrm>
              <a:custGeom>
                <a:avLst/>
                <a:gdLst>
                  <a:gd name="T0" fmla="*/ 0 w 11"/>
                  <a:gd name="T1" fmla="*/ 2 h 2"/>
                  <a:gd name="T2" fmla="*/ 11 w 11"/>
                  <a:gd name="T3" fmla="*/ 0 h 2"/>
                  <a:gd name="T4" fmla="*/ 0 w 11"/>
                  <a:gd name="T5" fmla="*/ 2 h 2"/>
                </a:gdLst>
                <a:ahLst/>
                <a:cxnLst>
                  <a:cxn ang="0">
                    <a:pos x="T0" y="T1"/>
                  </a:cxn>
                  <a:cxn ang="0">
                    <a:pos x="T2" y="T3"/>
                  </a:cxn>
                  <a:cxn ang="0">
                    <a:pos x="T4" y="T5"/>
                  </a:cxn>
                </a:cxnLst>
                <a:rect l="0" t="0" r="r" b="b"/>
                <a:pathLst>
                  <a:path w="11" h="2">
                    <a:moveTo>
                      <a:pt x="0" y="2"/>
                    </a:moveTo>
                    <a:cubicBezTo>
                      <a:pt x="5" y="2"/>
                      <a:pt x="8" y="1"/>
                      <a:pt x="11" y="0"/>
                    </a:cubicBezTo>
                    <a:cubicBezTo>
                      <a:pt x="7" y="0"/>
                      <a:pt x="3"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8" name="Freeform 293"/>
              <p:cNvSpPr>
                <a:spLocks/>
              </p:cNvSpPr>
              <p:nvPr/>
            </p:nvSpPr>
            <p:spPr bwMode="auto">
              <a:xfrm>
                <a:off x="1865" y="3392"/>
                <a:ext cx="12" cy="4"/>
              </a:xfrm>
              <a:custGeom>
                <a:avLst/>
                <a:gdLst>
                  <a:gd name="T0" fmla="*/ 0 w 5"/>
                  <a:gd name="T1" fmla="*/ 2 h 2"/>
                  <a:gd name="T2" fmla="*/ 5 w 5"/>
                  <a:gd name="T3" fmla="*/ 0 h 2"/>
                  <a:gd name="T4" fmla="*/ 0 w 5"/>
                  <a:gd name="T5" fmla="*/ 2 h 2"/>
                </a:gdLst>
                <a:ahLst/>
                <a:cxnLst>
                  <a:cxn ang="0">
                    <a:pos x="T0" y="T1"/>
                  </a:cxn>
                  <a:cxn ang="0">
                    <a:pos x="T2" y="T3"/>
                  </a:cxn>
                  <a:cxn ang="0">
                    <a:pos x="T4" y="T5"/>
                  </a:cxn>
                </a:cxnLst>
                <a:rect l="0" t="0" r="r" b="b"/>
                <a:pathLst>
                  <a:path w="5" h="2">
                    <a:moveTo>
                      <a:pt x="0" y="2"/>
                    </a:moveTo>
                    <a:cubicBezTo>
                      <a:pt x="2" y="1"/>
                      <a:pt x="3" y="1"/>
                      <a:pt x="5" y="0"/>
                    </a:cubicBezTo>
                    <a:cubicBezTo>
                      <a:pt x="4" y="0"/>
                      <a:pt x="2"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9" name="Freeform 294"/>
              <p:cNvSpPr>
                <a:spLocks/>
              </p:cNvSpPr>
              <p:nvPr/>
            </p:nvSpPr>
            <p:spPr bwMode="auto">
              <a:xfrm>
                <a:off x="1998" y="3340"/>
                <a:ext cx="19" cy="2"/>
              </a:xfrm>
              <a:custGeom>
                <a:avLst/>
                <a:gdLst>
                  <a:gd name="T0" fmla="*/ 1 w 8"/>
                  <a:gd name="T1" fmla="*/ 0 h 1"/>
                  <a:gd name="T2" fmla="*/ 0 w 8"/>
                  <a:gd name="T3" fmla="*/ 1 h 1"/>
                  <a:gd name="T4" fmla="*/ 1 w 8"/>
                  <a:gd name="T5" fmla="*/ 0 h 1"/>
                </a:gdLst>
                <a:ahLst/>
                <a:cxnLst>
                  <a:cxn ang="0">
                    <a:pos x="T0" y="T1"/>
                  </a:cxn>
                  <a:cxn ang="0">
                    <a:pos x="T2" y="T3"/>
                  </a:cxn>
                  <a:cxn ang="0">
                    <a:pos x="T4" y="T5"/>
                  </a:cxn>
                </a:cxnLst>
                <a:rect l="0" t="0" r="r" b="b"/>
                <a:pathLst>
                  <a:path w="8" h="1">
                    <a:moveTo>
                      <a:pt x="1" y="0"/>
                    </a:moveTo>
                    <a:cubicBezTo>
                      <a:pt x="0" y="1"/>
                      <a:pt x="0" y="1"/>
                      <a:pt x="0" y="1"/>
                    </a:cubicBezTo>
                    <a:cubicBezTo>
                      <a:pt x="2" y="1"/>
                      <a:pt x="8"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0" name="Freeform 295"/>
              <p:cNvSpPr>
                <a:spLocks/>
              </p:cNvSpPr>
              <p:nvPr/>
            </p:nvSpPr>
            <p:spPr bwMode="auto">
              <a:xfrm>
                <a:off x="1995" y="3342"/>
                <a:ext cx="3"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1" name="Freeform 296"/>
              <p:cNvSpPr>
                <a:spLocks/>
              </p:cNvSpPr>
              <p:nvPr/>
            </p:nvSpPr>
            <p:spPr bwMode="auto">
              <a:xfrm>
                <a:off x="1681" y="3451"/>
                <a:ext cx="2" cy="5"/>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2" name="Freeform 297"/>
              <p:cNvSpPr>
                <a:spLocks/>
              </p:cNvSpPr>
              <p:nvPr/>
            </p:nvSpPr>
            <p:spPr bwMode="auto">
              <a:xfrm>
                <a:off x="1813" y="3380"/>
                <a:ext cx="24" cy="19"/>
              </a:xfrm>
              <a:custGeom>
                <a:avLst/>
                <a:gdLst>
                  <a:gd name="T0" fmla="*/ 4 w 10"/>
                  <a:gd name="T1" fmla="*/ 5 h 8"/>
                  <a:gd name="T2" fmla="*/ 8 w 10"/>
                  <a:gd name="T3" fmla="*/ 2 h 8"/>
                  <a:gd name="T4" fmla="*/ 5 w 10"/>
                  <a:gd name="T5" fmla="*/ 2 h 8"/>
                  <a:gd name="T6" fmla="*/ 4 w 10"/>
                  <a:gd name="T7" fmla="*/ 0 h 8"/>
                  <a:gd name="T8" fmla="*/ 1 w 10"/>
                  <a:gd name="T9" fmla="*/ 2 h 8"/>
                  <a:gd name="T10" fmla="*/ 0 w 10"/>
                  <a:gd name="T11" fmla="*/ 8 h 8"/>
                  <a:gd name="T12" fmla="*/ 3 w 10"/>
                  <a:gd name="T13" fmla="*/ 5 h 8"/>
                  <a:gd name="T14" fmla="*/ 3 w 10"/>
                  <a:gd name="T15" fmla="*/ 8 h 8"/>
                  <a:gd name="T16" fmla="*/ 4 w 10"/>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4" y="5"/>
                    </a:moveTo>
                    <a:cubicBezTo>
                      <a:pt x="8" y="2"/>
                      <a:pt x="8" y="2"/>
                      <a:pt x="8" y="2"/>
                    </a:cubicBezTo>
                    <a:cubicBezTo>
                      <a:pt x="5" y="2"/>
                      <a:pt x="5" y="2"/>
                      <a:pt x="5" y="2"/>
                    </a:cubicBezTo>
                    <a:cubicBezTo>
                      <a:pt x="4" y="0"/>
                      <a:pt x="4" y="0"/>
                      <a:pt x="4" y="0"/>
                    </a:cubicBezTo>
                    <a:cubicBezTo>
                      <a:pt x="1" y="2"/>
                      <a:pt x="1" y="2"/>
                      <a:pt x="1" y="2"/>
                    </a:cubicBezTo>
                    <a:cubicBezTo>
                      <a:pt x="0" y="8"/>
                      <a:pt x="0" y="8"/>
                      <a:pt x="0" y="8"/>
                    </a:cubicBezTo>
                    <a:cubicBezTo>
                      <a:pt x="3" y="5"/>
                      <a:pt x="3" y="5"/>
                      <a:pt x="3" y="5"/>
                    </a:cubicBezTo>
                    <a:cubicBezTo>
                      <a:pt x="3" y="8"/>
                      <a:pt x="3" y="8"/>
                      <a:pt x="3" y="8"/>
                    </a:cubicBezTo>
                    <a:cubicBezTo>
                      <a:pt x="8" y="7"/>
                      <a:pt x="10"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3" name="Freeform 298"/>
              <p:cNvSpPr>
                <a:spLocks/>
              </p:cNvSpPr>
              <p:nvPr/>
            </p:nvSpPr>
            <p:spPr bwMode="auto">
              <a:xfrm>
                <a:off x="1721" y="3415"/>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4" name="Freeform 299"/>
              <p:cNvSpPr>
                <a:spLocks/>
              </p:cNvSpPr>
              <p:nvPr/>
            </p:nvSpPr>
            <p:spPr bwMode="auto">
              <a:xfrm>
                <a:off x="1988" y="3325"/>
                <a:ext cx="3"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5" name="Freeform 300"/>
              <p:cNvSpPr>
                <a:spLocks/>
              </p:cNvSpPr>
              <p:nvPr/>
            </p:nvSpPr>
            <p:spPr bwMode="auto">
              <a:xfrm>
                <a:off x="1995" y="3297"/>
                <a:ext cx="31" cy="10"/>
              </a:xfrm>
              <a:custGeom>
                <a:avLst/>
                <a:gdLst>
                  <a:gd name="T0" fmla="*/ 6 w 13"/>
                  <a:gd name="T1" fmla="*/ 1 h 4"/>
                  <a:gd name="T2" fmla="*/ 0 w 13"/>
                  <a:gd name="T3" fmla="*/ 4 h 4"/>
                  <a:gd name="T4" fmla="*/ 6 w 13"/>
                  <a:gd name="T5" fmla="*/ 1 h 4"/>
                </a:gdLst>
                <a:ahLst/>
                <a:cxnLst>
                  <a:cxn ang="0">
                    <a:pos x="T0" y="T1"/>
                  </a:cxn>
                  <a:cxn ang="0">
                    <a:pos x="T2" y="T3"/>
                  </a:cxn>
                  <a:cxn ang="0">
                    <a:pos x="T4" y="T5"/>
                  </a:cxn>
                </a:cxnLst>
                <a:rect l="0" t="0" r="r" b="b"/>
                <a:pathLst>
                  <a:path w="13" h="4">
                    <a:moveTo>
                      <a:pt x="6" y="1"/>
                    </a:moveTo>
                    <a:cubicBezTo>
                      <a:pt x="0" y="4"/>
                      <a:pt x="0" y="4"/>
                      <a:pt x="0" y="4"/>
                    </a:cubicBezTo>
                    <a:cubicBezTo>
                      <a:pt x="3" y="3"/>
                      <a:pt x="13"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6" name="Freeform 301"/>
              <p:cNvSpPr>
                <a:spLocks/>
              </p:cNvSpPr>
              <p:nvPr/>
            </p:nvSpPr>
            <p:spPr bwMode="auto">
              <a:xfrm>
                <a:off x="1991" y="3307"/>
                <a:ext cx="4" cy="0"/>
              </a:xfrm>
              <a:custGeom>
                <a:avLst/>
                <a:gdLst>
                  <a:gd name="T0" fmla="*/ 1 w 2"/>
                  <a:gd name="T1" fmla="*/ 2 w 2"/>
                  <a:gd name="T2" fmla="*/ 1 w 2"/>
                </a:gdLst>
                <a:ahLst/>
                <a:cxnLst>
                  <a:cxn ang="0">
                    <a:pos x="T0" y="0"/>
                  </a:cxn>
                  <a:cxn ang="0">
                    <a:pos x="T1" y="0"/>
                  </a:cxn>
                  <a:cxn ang="0">
                    <a:pos x="T2" y="0"/>
                  </a:cxn>
                </a:cxnLst>
                <a:rect l="0" t="0" r="r" b="b"/>
                <a:pathLst>
                  <a:path w="2">
                    <a:moveTo>
                      <a:pt x="1" y="0"/>
                    </a:moveTo>
                    <a:cubicBezTo>
                      <a:pt x="2" y="0"/>
                      <a:pt x="2" y="0"/>
                      <a:pt x="2"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7" name="Freeform 302"/>
              <p:cNvSpPr>
                <a:spLocks/>
              </p:cNvSpPr>
              <p:nvPr/>
            </p:nvSpPr>
            <p:spPr bwMode="auto">
              <a:xfrm>
                <a:off x="1397" y="3434"/>
                <a:ext cx="24" cy="15"/>
              </a:xfrm>
              <a:custGeom>
                <a:avLst/>
                <a:gdLst>
                  <a:gd name="T0" fmla="*/ 0 w 10"/>
                  <a:gd name="T1" fmla="*/ 4 h 6"/>
                  <a:gd name="T2" fmla="*/ 1 w 10"/>
                  <a:gd name="T3" fmla="*/ 4 h 6"/>
                  <a:gd name="T4" fmla="*/ 0 w 10"/>
                  <a:gd name="T5" fmla="*/ 4 h 6"/>
                </a:gdLst>
                <a:ahLst/>
                <a:cxnLst>
                  <a:cxn ang="0">
                    <a:pos x="T0" y="T1"/>
                  </a:cxn>
                  <a:cxn ang="0">
                    <a:pos x="T2" y="T3"/>
                  </a:cxn>
                  <a:cxn ang="0">
                    <a:pos x="T4" y="T5"/>
                  </a:cxn>
                </a:cxnLst>
                <a:rect l="0" t="0" r="r" b="b"/>
                <a:pathLst>
                  <a:path w="10" h="6">
                    <a:moveTo>
                      <a:pt x="0" y="4"/>
                    </a:moveTo>
                    <a:cubicBezTo>
                      <a:pt x="1" y="4"/>
                      <a:pt x="1" y="4"/>
                      <a:pt x="1" y="4"/>
                    </a:cubicBezTo>
                    <a:cubicBezTo>
                      <a:pt x="0" y="6"/>
                      <a:pt x="1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8" name="Freeform 303"/>
              <p:cNvSpPr>
                <a:spLocks/>
              </p:cNvSpPr>
              <p:nvPr/>
            </p:nvSpPr>
            <p:spPr bwMode="auto">
              <a:xfrm>
                <a:off x="1988" y="3340"/>
                <a:ext cx="7"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1"/>
                      <a:pt x="1" y="1"/>
                      <a:pt x="0" y="1"/>
                    </a:cubicBezTo>
                    <a:cubicBezTo>
                      <a:pt x="1"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9" name="Freeform 304"/>
              <p:cNvSpPr>
                <a:spLocks/>
              </p:cNvSpPr>
              <p:nvPr/>
            </p:nvSpPr>
            <p:spPr bwMode="auto">
              <a:xfrm>
                <a:off x="1976" y="3342"/>
                <a:ext cx="5" cy="2"/>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0"/>
                      <a:pt x="2" y="0"/>
                      <a:pt x="2" y="0"/>
                    </a:cubicBezTo>
                    <a:cubicBezTo>
                      <a:pt x="2" y="0"/>
                      <a:pt x="2" y="0"/>
                      <a:pt x="2"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0" name="Freeform 305"/>
              <p:cNvSpPr>
                <a:spLocks/>
              </p:cNvSpPr>
              <p:nvPr/>
            </p:nvSpPr>
            <p:spPr bwMode="auto">
              <a:xfrm>
                <a:off x="1981" y="3337"/>
                <a:ext cx="7" cy="5"/>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0" y="2"/>
                      <a:pt x="0" y="2"/>
                      <a:pt x="0" y="2"/>
                    </a:cubicBezTo>
                    <a:cubicBezTo>
                      <a:pt x="1" y="2"/>
                      <a:pt x="2" y="2"/>
                      <a:pt x="3" y="2"/>
                    </a:cubicBezTo>
                    <a:cubicBezTo>
                      <a:pt x="3" y="2"/>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1" name="Freeform 306"/>
              <p:cNvSpPr>
                <a:spLocks/>
              </p:cNvSpPr>
              <p:nvPr/>
            </p:nvSpPr>
            <p:spPr bwMode="auto">
              <a:xfrm>
                <a:off x="1475" y="3472"/>
                <a:ext cx="19" cy="7"/>
              </a:xfrm>
              <a:custGeom>
                <a:avLst/>
                <a:gdLst>
                  <a:gd name="T0" fmla="*/ 8 w 8"/>
                  <a:gd name="T1" fmla="*/ 2 h 3"/>
                  <a:gd name="T2" fmla="*/ 3 w 8"/>
                  <a:gd name="T3" fmla="*/ 0 h 3"/>
                  <a:gd name="T4" fmla="*/ 8 w 8"/>
                  <a:gd name="T5" fmla="*/ 2 h 3"/>
                </a:gdLst>
                <a:ahLst/>
                <a:cxnLst>
                  <a:cxn ang="0">
                    <a:pos x="T0" y="T1"/>
                  </a:cxn>
                  <a:cxn ang="0">
                    <a:pos x="T2" y="T3"/>
                  </a:cxn>
                  <a:cxn ang="0">
                    <a:pos x="T4" y="T5"/>
                  </a:cxn>
                </a:cxnLst>
                <a:rect l="0" t="0" r="r" b="b"/>
                <a:pathLst>
                  <a:path w="8" h="3">
                    <a:moveTo>
                      <a:pt x="8" y="2"/>
                    </a:moveTo>
                    <a:cubicBezTo>
                      <a:pt x="3" y="0"/>
                      <a:pt x="3" y="0"/>
                      <a:pt x="3" y="0"/>
                    </a:cubicBezTo>
                    <a:cubicBezTo>
                      <a:pt x="0" y="0"/>
                      <a:pt x="8"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2" name="Freeform 307"/>
              <p:cNvSpPr>
                <a:spLocks/>
              </p:cNvSpPr>
              <p:nvPr/>
            </p:nvSpPr>
            <p:spPr bwMode="auto">
              <a:xfrm>
                <a:off x="384" y="1030"/>
                <a:ext cx="17" cy="9"/>
              </a:xfrm>
              <a:custGeom>
                <a:avLst/>
                <a:gdLst>
                  <a:gd name="T0" fmla="*/ 0 w 7"/>
                  <a:gd name="T1" fmla="*/ 3 h 4"/>
                  <a:gd name="T2" fmla="*/ 0 w 7"/>
                  <a:gd name="T3" fmla="*/ 3 h 4"/>
                </a:gdLst>
                <a:ahLst/>
                <a:cxnLst>
                  <a:cxn ang="0">
                    <a:pos x="T0" y="T1"/>
                  </a:cxn>
                  <a:cxn ang="0">
                    <a:pos x="T2" y="T3"/>
                  </a:cxn>
                </a:cxnLst>
                <a:rect l="0" t="0" r="r" b="b"/>
                <a:pathLst>
                  <a:path w="7" h="4">
                    <a:moveTo>
                      <a:pt x="0" y="3"/>
                    </a:moveTo>
                    <a:cubicBezTo>
                      <a:pt x="2" y="4"/>
                      <a:pt x="7"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3" name="Freeform 308"/>
              <p:cNvSpPr>
                <a:spLocks/>
              </p:cNvSpPr>
              <p:nvPr/>
            </p:nvSpPr>
            <p:spPr bwMode="auto">
              <a:xfrm>
                <a:off x="1804" y="578"/>
                <a:ext cx="12" cy="2"/>
              </a:xfrm>
              <a:custGeom>
                <a:avLst/>
                <a:gdLst>
                  <a:gd name="T0" fmla="*/ 3 w 5"/>
                  <a:gd name="T1" fmla="*/ 1 h 1"/>
                  <a:gd name="T2" fmla="*/ 4 w 5"/>
                  <a:gd name="T3" fmla="*/ 0 h 1"/>
                  <a:gd name="T4" fmla="*/ 3 w 5"/>
                  <a:gd name="T5" fmla="*/ 1 h 1"/>
                </a:gdLst>
                <a:ahLst/>
                <a:cxnLst>
                  <a:cxn ang="0">
                    <a:pos x="T0" y="T1"/>
                  </a:cxn>
                  <a:cxn ang="0">
                    <a:pos x="T2" y="T3"/>
                  </a:cxn>
                  <a:cxn ang="0">
                    <a:pos x="T4" y="T5"/>
                  </a:cxn>
                </a:cxnLst>
                <a:rect l="0" t="0" r="r" b="b"/>
                <a:pathLst>
                  <a:path w="5" h="1">
                    <a:moveTo>
                      <a:pt x="3" y="1"/>
                    </a:moveTo>
                    <a:cubicBezTo>
                      <a:pt x="4" y="0"/>
                      <a:pt x="4" y="0"/>
                      <a:pt x="4" y="0"/>
                    </a:cubicBezTo>
                    <a:cubicBezTo>
                      <a:pt x="5" y="0"/>
                      <a:pt x="0"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4" name="Freeform 309"/>
              <p:cNvSpPr>
                <a:spLocks/>
              </p:cNvSpPr>
              <p:nvPr/>
            </p:nvSpPr>
            <p:spPr bwMode="auto">
              <a:xfrm>
                <a:off x="1572" y="673"/>
                <a:ext cx="5" cy="2"/>
              </a:xfrm>
              <a:custGeom>
                <a:avLst/>
                <a:gdLst>
                  <a:gd name="T0" fmla="*/ 1 w 2"/>
                  <a:gd name="T1" fmla="*/ 0 h 1"/>
                  <a:gd name="T2" fmla="*/ 0 w 2"/>
                  <a:gd name="T3" fmla="*/ 1 h 1"/>
                  <a:gd name="T4" fmla="*/ 1 w 2"/>
                  <a:gd name="T5" fmla="*/ 0 h 1"/>
                </a:gdLst>
                <a:ahLst/>
                <a:cxnLst>
                  <a:cxn ang="0">
                    <a:pos x="T0" y="T1"/>
                  </a:cxn>
                  <a:cxn ang="0">
                    <a:pos x="T2" y="T3"/>
                  </a:cxn>
                  <a:cxn ang="0">
                    <a:pos x="T4" y="T5"/>
                  </a:cxn>
                </a:cxnLst>
                <a:rect l="0" t="0" r="r" b="b"/>
                <a:pathLst>
                  <a:path w="2" h="1">
                    <a:moveTo>
                      <a:pt x="1" y="0"/>
                    </a:moveTo>
                    <a:cubicBezTo>
                      <a:pt x="0" y="1"/>
                      <a:pt x="0" y="1"/>
                      <a:pt x="0" y="1"/>
                    </a:cubicBezTo>
                    <a:cubicBezTo>
                      <a:pt x="1" y="1"/>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5" name="Freeform 310"/>
              <p:cNvSpPr>
                <a:spLocks/>
              </p:cNvSpPr>
              <p:nvPr/>
            </p:nvSpPr>
            <p:spPr bwMode="auto">
              <a:xfrm>
                <a:off x="2007" y="486"/>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6" name="Freeform 311"/>
              <p:cNvSpPr>
                <a:spLocks/>
              </p:cNvSpPr>
              <p:nvPr/>
            </p:nvSpPr>
            <p:spPr bwMode="auto">
              <a:xfrm>
                <a:off x="1567" y="673"/>
                <a:ext cx="5" cy="2"/>
              </a:xfrm>
              <a:custGeom>
                <a:avLst/>
                <a:gdLst>
                  <a:gd name="T0" fmla="*/ 0 w 2"/>
                  <a:gd name="T1" fmla="*/ 0 h 1"/>
                  <a:gd name="T2" fmla="*/ 2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1" y="1"/>
                      <a:pt x="2" y="1"/>
                    </a:cubicBezTo>
                    <a:cubicBezTo>
                      <a:pt x="2" y="1"/>
                      <a:pt x="2" y="1"/>
                      <a:pt x="2" y="1"/>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7" name="Freeform 312"/>
              <p:cNvSpPr>
                <a:spLocks/>
              </p:cNvSpPr>
              <p:nvPr/>
            </p:nvSpPr>
            <p:spPr bwMode="auto">
              <a:xfrm>
                <a:off x="1508" y="680"/>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8" name="Freeform 313"/>
              <p:cNvSpPr>
                <a:spLocks/>
              </p:cNvSpPr>
              <p:nvPr/>
            </p:nvSpPr>
            <p:spPr bwMode="auto">
              <a:xfrm>
                <a:off x="2282" y="464"/>
                <a:ext cx="2"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9" name="Freeform 314"/>
              <p:cNvSpPr>
                <a:spLocks/>
              </p:cNvSpPr>
              <p:nvPr/>
            </p:nvSpPr>
            <p:spPr bwMode="auto">
              <a:xfrm>
                <a:off x="995" y="552"/>
                <a:ext cx="9" cy="5"/>
              </a:xfrm>
              <a:custGeom>
                <a:avLst/>
                <a:gdLst>
                  <a:gd name="T0" fmla="*/ 4 w 4"/>
                  <a:gd name="T1" fmla="*/ 0 h 2"/>
                  <a:gd name="T2" fmla="*/ 3 w 4"/>
                  <a:gd name="T3" fmla="*/ 0 h 2"/>
                  <a:gd name="T4" fmla="*/ 1 w 4"/>
                  <a:gd name="T5" fmla="*/ 2 h 2"/>
                  <a:gd name="T6" fmla="*/ 1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3" y="0"/>
                      <a:pt x="3" y="0"/>
                      <a:pt x="3" y="0"/>
                    </a:cubicBezTo>
                    <a:cubicBezTo>
                      <a:pt x="1" y="1"/>
                      <a:pt x="0" y="1"/>
                      <a:pt x="1" y="2"/>
                    </a:cubicBezTo>
                    <a:cubicBezTo>
                      <a:pt x="1" y="1"/>
                      <a:pt x="1" y="1"/>
                      <a:pt x="1" y="1"/>
                    </a:cubicBezTo>
                    <a:cubicBezTo>
                      <a:pt x="2" y="1"/>
                      <a:pt x="3"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0" name="Freeform 315"/>
              <p:cNvSpPr>
                <a:spLocks/>
              </p:cNvSpPr>
              <p:nvPr/>
            </p:nvSpPr>
            <p:spPr bwMode="auto">
              <a:xfrm>
                <a:off x="1513" y="68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1" name="Freeform 316"/>
              <p:cNvSpPr>
                <a:spLocks/>
              </p:cNvSpPr>
              <p:nvPr/>
            </p:nvSpPr>
            <p:spPr bwMode="auto">
              <a:xfrm>
                <a:off x="2530" y="564"/>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2" name="Freeform 317"/>
              <p:cNvSpPr>
                <a:spLocks/>
              </p:cNvSpPr>
              <p:nvPr/>
            </p:nvSpPr>
            <p:spPr bwMode="auto">
              <a:xfrm>
                <a:off x="2532" y="561"/>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3" name="Freeform 318"/>
              <p:cNvSpPr>
                <a:spLocks/>
              </p:cNvSpPr>
              <p:nvPr/>
            </p:nvSpPr>
            <p:spPr bwMode="auto">
              <a:xfrm>
                <a:off x="2336" y="616"/>
                <a:ext cx="5" cy="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0" y="1"/>
                      <a:pt x="0"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4" name="Rectangle 319"/>
              <p:cNvSpPr>
                <a:spLocks noChangeArrowheads="1"/>
              </p:cNvSpPr>
              <p:nvPr/>
            </p:nvSpPr>
            <p:spPr bwMode="auto">
              <a:xfrm>
                <a:off x="2305" y="573"/>
                <a:ext cx="3"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5" name="Freeform 320"/>
              <p:cNvSpPr>
                <a:spLocks/>
              </p:cNvSpPr>
              <p:nvPr/>
            </p:nvSpPr>
            <p:spPr bwMode="auto">
              <a:xfrm>
                <a:off x="2291" y="580"/>
                <a:ext cx="12" cy="5"/>
              </a:xfrm>
              <a:custGeom>
                <a:avLst/>
                <a:gdLst>
                  <a:gd name="T0" fmla="*/ 1 w 5"/>
                  <a:gd name="T1" fmla="*/ 0 h 2"/>
                  <a:gd name="T2" fmla="*/ 0 w 5"/>
                  <a:gd name="T3" fmla="*/ 1 h 2"/>
                  <a:gd name="T4" fmla="*/ 1 w 5"/>
                  <a:gd name="T5" fmla="*/ 0 h 2"/>
                </a:gdLst>
                <a:ahLst/>
                <a:cxnLst>
                  <a:cxn ang="0">
                    <a:pos x="T0" y="T1"/>
                  </a:cxn>
                  <a:cxn ang="0">
                    <a:pos x="T2" y="T3"/>
                  </a:cxn>
                  <a:cxn ang="0">
                    <a:pos x="T4" y="T5"/>
                  </a:cxn>
                </a:cxnLst>
                <a:rect l="0" t="0" r="r" b="b"/>
                <a:pathLst>
                  <a:path w="5" h="2">
                    <a:moveTo>
                      <a:pt x="1" y="0"/>
                    </a:moveTo>
                    <a:cubicBezTo>
                      <a:pt x="1" y="1"/>
                      <a:pt x="0" y="1"/>
                      <a:pt x="0" y="1"/>
                    </a:cubicBezTo>
                    <a:cubicBezTo>
                      <a:pt x="0" y="2"/>
                      <a:pt x="5"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6" name="Freeform 321"/>
              <p:cNvSpPr>
                <a:spLocks/>
              </p:cNvSpPr>
              <p:nvPr/>
            </p:nvSpPr>
            <p:spPr bwMode="auto">
              <a:xfrm>
                <a:off x="2374" y="504"/>
                <a:ext cx="2" cy="3"/>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0" y="0"/>
                    </a:cubicBezTo>
                    <a:cubicBezTo>
                      <a:pt x="0" y="1"/>
                      <a:pt x="0" y="1"/>
                      <a:pt x="0"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7" name="Freeform 322"/>
              <p:cNvSpPr>
                <a:spLocks/>
              </p:cNvSpPr>
              <p:nvPr/>
            </p:nvSpPr>
            <p:spPr bwMode="auto">
              <a:xfrm>
                <a:off x="2378" y="476"/>
                <a:ext cx="22" cy="10"/>
              </a:xfrm>
              <a:custGeom>
                <a:avLst/>
                <a:gdLst>
                  <a:gd name="T0" fmla="*/ 4 w 9"/>
                  <a:gd name="T1" fmla="*/ 1 h 4"/>
                  <a:gd name="T2" fmla="*/ 1 w 9"/>
                  <a:gd name="T3" fmla="*/ 3 h 4"/>
                  <a:gd name="T4" fmla="*/ 4 w 9"/>
                  <a:gd name="T5" fmla="*/ 1 h 4"/>
                </a:gdLst>
                <a:ahLst/>
                <a:cxnLst>
                  <a:cxn ang="0">
                    <a:pos x="T0" y="T1"/>
                  </a:cxn>
                  <a:cxn ang="0">
                    <a:pos x="T2" y="T3"/>
                  </a:cxn>
                  <a:cxn ang="0">
                    <a:pos x="T4" y="T5"/>
                  </a:cxn>
                </a:cxnLst>
                <a:rect l="0" t="0" r="r" b="b"/>
                <a:pathLst>
                  <a:path w="9" h="4">
                    <a:moveTo>
                      <a:pt x="4" y="1"/>
                    </a:moveTo>
                    <a:cubicBezTo>
                      <a:pt x="1" y="3"/>
                      <a:pt x="1" y="3"/>
                      <a:pt x="1" y="3"/>
                    </a:cubicBezTo>
                    <a:cubicBezTo>
                      <a:pt x="0" y="4"/>
                      <a:pt x="9"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8" name="Freeform 323"/>
              <p:cNvSpPr>
                <a:spLocks/>
              </p:cNvSpPr>
              <p:nvPr/>
            </p:nvSpPr>
            <p:spPr bwMode="auto">
              <a:xfrm>
                <a:off x="2258" y="663"/>
                <a:ext cx="2" cy="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9" name="Freeform 324"/>
              <p:cNvSpPr>
                <a:spLocks/>
              </p:cNvSpPr>
              <p:nvPr/>
            </p:nvSpPr>
            <p:spPr bwMode="auto">
              <a:xfrm>
                <a:off x="283" y="765"/>
                <a:ext cx="7" cy="5"/>
              </a:xfrm>
              <a:custGeom>
                <a:avLst/>
                <a:gdLst>
                  <a:gd name="T0" fmla="*/ 3 w 3"/>
                  <a:gd name="T1" fmla="*/ 0 h 2"/>
                  <a:gd name="T2" fmla="*/ 0 w 3"/>
                  <a:gd name="T3" fmla="*/ 0 h 2"/>
                  <a:gd name="T4" fmla="*/ 3 w 3"/>
                  <a:gd name="T5" fmla="*/ 0 h 2"/>
                </a:gdLst>
                <a:ahLst/>
                <a:cxnLst>
                  <a:cxn ang="0">
                    <a:pos x="T0" y="T1"/>
                  </a:cxn>
                  <a:cxn ang="0">
                    <a:pos x="T2" y="T3"/>
                  </a:cxn>
                  <a:cxn ang="0">
                    <a:pos x="T4" y="T5"/>
                  </a:cxn>
                </a:cxnLst>
                <a:rect l="0" t="0" r="r" b="b"/>
                <a:pathLst>
                  <a:path w="3" h="2">
                    <a:moveTo>
                      <a:pt x="3" y="0"/>
                    </a:moveTo>
                    <a:cubicBezTo>
                      <a:pt x="0" y="0"/>
                      <a:pt x="0" y="0"/>
                      <a:pt x="0" y="0"/>
                    </a:cubicBezTo>
                    <a:cubicBezTo>
                      <a:pt x="0" y="1"/>
                      <a:pt x="0"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0" name="Freeform 325"/>
              <p:cNvSpPr>
                <a:spLocks/>
              </p:cNvSpPr>
              <p:nvPr/>
            </p:nvSpPr>
            <p:spPr bwMode="auto">
              <a:xfrm>
                <a:off x="562" y="684"/>
                <a:ext cx="19" cy="5"/>
              </a:xfrm>
              <a:custGeom>
                <a:avLst/>
                <a:gdLst>
                  <a:gd name="T0" fmla="*/ 1 w 8"/>
                  <a:gd name="T1" fmla="*/ 2 h 2"/>
                  <a:gd name="T2" fmla="*/ 8 w 8"/>
                  <a:gd name="T3" fmla="*/ 0 h 2"/>
                  <a:gd name="T4" fmla="*/ 0 w 8"/>
                  <a:gd name="T5" fmla="*/ 2 h 2"/>
                  <a:gd name="T6" fmla="*/ 1 w 8"/>
                  <a:gd name="T7" fmla="*/ 2 h 2"/>
                </a:gdLst>
                <a:ahLst/>
                <a:cxnLst>
                  <a:cxn ang="0">
                    <a:pos x="T0" y="T1"/>
                  </a:cxn>
                  <a:cxn ang="0">
                    <a:pos x="T2" y="T3"/>
                  </a:cxn>
                  <a:cxn ang="0">
                    <a:pos x="T4" y="T5"/>
                  </a:cxn>
                  <a:cxn ang="0">
                    <a:pos x="T6" y="T7"/>
                  </a:cxn>
                </a:cxnLst>
                <a:rect l="0" t="0" r="r" b="b"/>
                <a:pathLst>
                  <a:path w="8" h="2">
                    <a:moveTo>
                      <a:pt x="1" y="2"/>
                    </a:moveTo>
                    <a:cubicBezTo>
                      <a:pt x="8" y="0"/>
                      <a:pt x="8" y="0"/>
                      <a:pt x="8" y="0"/>
                    </a:cubicBezTo>
                    <a:cubicBezTo>
                      <a:pt x="0" y="2"/>
                      <a:pt x="0" y="2"/>
                      <a:pt x="0" y="2"/>
                    </a:cubicBezTo>
                    <a:cubicBezTo>
                      <a:pt x="5" y="1"/>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1" name="Freeform 326"/>
              <p:cNvSpPr>
                <a:spLocks/>
              </p:cNvSpPr>
              <p:nvPr/>
            </p:nvSpPr>
            <p:spPr bwMode="auto">
              <a:xfrm>
                <a:off x="280" y="762"/>
                <a:ext cx="3" cy="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2" name="Rectangle 327"/>
              <p:cNvSpPr>
                <a:spLocks noChangeArrowheads="1"/>
              </p:cNvSpPr>
              <p:nvPr/>
            </p:nvSpPr>
            <p:spPr bwMode="auto">
              <a:xfrm>
                <a:off x="581" y="68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3" name="Freeform 328"/>
              <p:cNvSpPr>
                <a:spLocks/>
              </p:cNvSpPr>
              <p:nvPr/>
            </p:nvSpPr>
            <p:spPr bwMode="auto">
              <a:xfrm>
                <a:off x="413" y="770"/>
                <a:ext cx="16" cy="2"/>
              </a:xfrm>
              <a:custGeom>
                <a:avLst/>
                <a:gdLst>
                  <a:gd name="T0" fmla="*/ 1 w 7"/>
                  <a:gd name="T1" fmla="*/ 0 h 1"/>
                  <a:gd name="T2" fmla="*/ 1 w 7"/>
                  <a:gd name="T3" fmla="*/ 0 h 1"/>
                </a:gdLst>
                <a:ahLst/>
                <a:cxnLst>
                  <a:cxn ang="0">
                    <a:pos x="T0" y="T1"/>
                  </a:cxn>
                  <a:cxn ang="0">
                    <a:pos x="T2" y="T3"/>
                  </a:cxn>
                </a:cxnLst>
                <a:rect l="0" t="0" r="r" b="b"/>
                <a:pathLst>
                  <a:path w="7" h="1">
                    <a:moveTo>
                      <a:pt x="1" y="0"/>
                    </a:moveTo>
                    <a:cubicBezTo>
                      <a:pt x="0" y="1"/>
                      <a:pt x="7"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4" name="Freeform 329"/>
              <p:cNvSpPr>
                <a:spLocks/>
              </p:cNvSpPr>
              <p:nvPr/>
            </p:nvSpPr>
            <p:spPr bwMode="auto">
              <a:xfrm>
                <a:off x="626" y="673"/>
                <a:ext cx="2" cy="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0" y="2"/>
                      <a:pt x="0" y="2"/>
                      <a:pt x="0" y="2"/>
                    </a:cubicBezTo>
                    <a:cubicBezTo>
                      <a:pt x="1" y="2"/>
                      <a:pt x="1"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5" name="Freeform 330"/>
              <p:cNvSpPr>
                <a:spLocks/>
              </p:cNvSpPr>
              <p:nvPr/>
            </p:nvSpPr>
            <p:spPr bwMode="auto">
              <a:xfrm>
                <a:off x="616" y="767"/>
                <a:ext cx="10" cy="5"/>
              </a:xfrm>
              <a:custGeom>
                <a:avLst/>
                <a:gdLst>
                  <a:gd name="T0" fmla="*/ 2 w 4"/>
                  <a:gd name="T1" fmla="*/ 2 h 2"/>
                  <a:gd name="T2" fmla="*/ 2 w 4"/>
                  <a:gd name="T3" fmla="*/ 2 h 2"/>
                  <a:gd name="T4" fmla="*/ 0 w 4"/>
                  <a:gd name="T5" fmla="*/ 0 h 2"/>
                  <a:gd name="T6" fmla="*/ 0 w 4"/>
                  <a:gd name="T7" fmla="*/ 2 h 2"/>
                  <a:gd name="T8" fmla="*/ 2 w 4"/>
                  <a:gd name="T9" fmla="*/ 2 h 2"/>
                </a:gdLst>
                <a:ahLst/>
                <a:cxnLst>
                  <a:cxn ang="0">
                    <a:pos x="T0" y="T1"/>
                  </a:cxn>
                  <a:cxn ang="0">
                    <a:pos x="T2" y="T3"/>
                  </a:cxn>
                  <a:cxn ang="0">
                    <a:pos x="T4" y="T5"/>
                  </a:cxn>
                  <a:cxn ang="0">
                    <a:pos x="T6" y="T7"/>
                  </a:cxn>
                  <a:cxn ang="0">
                    <a:pos x="T8" y="T9"/>
                  </a:cxn>
                </a:cxnLst>
                <a:rect l="0" t="0" r="r" b="b"/>
                <a:pathLst>
                  <a:path w="4" h="2">
                    <a:moveTo>
                      <a:pt x="2" y="2"/>
                    </a:moveTo>
                    <a:cubicBezTo>
                      <a:pt x="2" y="2"/>
                      <a:pt x="2" y="2"/>
                      <a:pt x="2" y="2"/>
                    </a:cubicBezTo>
                    <a:cubicBezTo>
                      <a:pt x="3" y="2"/>
                      <a:pt x="4" y="0"/>
                      <a:pt x="0" y="0"/>
                    </a:cubicBezTo>
                    <a:cubicBezTo>
                      <a:pt x="0" y="2"/>
                      <a:pt x="0" y="2"/>
                      <a:pt x="0"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6" name="Freeform 331"/>
              <p:cNvSpPr>
                <a:spLocks/>
              </p:cNvSpPr>
              <p:nvPr/>
            </p:nvSpPr>
            <p:spPr bwMode="auto">
              <a:xfrm>
                <a:off x="1004" y="552"/>
                <a:ext cx="5"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2" y="1"/>
                      <a:pt x="2" y="1"/>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7" name="Freeform 332"/>
              <p:cNvSpPr>
                <a:spLocks/>
              </p:cNvSpPr>
              <p:nvPr/>
            </p:nvSpPr>
            <p:spPr bwMode="auto">
              <a:xfrm>
                <a:off x="465" y="788"/>
                <a:ext cx="57" cy="19"/>
              </a:xfrm>
              <a:custGeom>
                <a:avLst/>
                <a:gdLst>
                  <a:gd name="T0" fmla="*/ 5 w 24"/>
                  <a:gd name="T1" fmla="*/ 5 h 8"/>
                  <a:gd name="T2" fmla="*/ 11 w 24"/>
                  <a:gd name="T3" fmla="*/ 8 h 8"/>
                  <a:gd name="T4" fmla="*/ 13 w 24"/>
                  <a:gd name="T5" fmla="*/ 5 h 8"/>
                  <a:gd name="T6" fmla="*/ 13 w 24"/>
                  <a:gd name="T7" fmla="*/ 5 h 8"/>
                  <a:gd name="T8" fmla="*/ 24 w 24"/>
                  <a:gd name="T9" fmla="*/ 5 h 8"/>
                  <a:gd name="T10" fmla="*/ 24 w 24"/>
                  <a:gd name="T11" fmla="*/ 3 h 8"/>
                  <a:gd name="T12" fmla="*/ 22 w 24"/>
                  <a:gd name="T13" fmla="*/ 1 h 8"/>
                  <a:gd name="T14" fmla="*/ 22 w 24"/>
                  <a:gd name="T15" fmla="*/ 2 h 8"/>
                  <a:gd name="T16" fmla="*/ 13 w 24"/>
                  <a:gd name="T17" fmla="*/ 4 h 8"/>
                  <a:gd name="T18" fmla="*/ 13 w 24"/>
                  <a:gd name="T19" fmla="*/ 4 h 8"/>
                  <a:gd name="T20" fmla="*/ 10 w 24"/>
                  <a:gd name="T21" fmla="*/ 4 h 8"/>
                  <a:gd name="T22" fmla="*/ 4 w 24"/>
                  <a:gd name="T23" fmla="*/ 0 h 8"/>
                  <a:gd name="T24" fmla="*/ 0 w 24"/>
                  <a:gd name="T25" fmla="*/ 5 h 8"/>
                  <a:gd name="T26" fmla="*/ 5 w 2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8">
                    <a:moveTo>
                      <a:pt x="5" y="5"/>
                    </a:moveTo>
                    <a:cubicBezTo>
                      <a:pt x="11" y="8"/>
                      <a:pt x="11" y="8"/>
                      <a:pt x="11" y="8"/>
                    </a:cubicBezTo>
                    <a:cubicBezTo>
                      <a:pt x="12" y="6"/>
                      <a:pt x="12" y="5"/>
                      <a:pt x="13" y="5"/>
                    </a:cubicBezTo>
                    <a:cubicBezTo>
                      <a:pt x="13" y="5"/>
                      <a:pt x="13" y="5"/>
                      <a:pt x="13" y="5"/>
                    </a:cubicBezTo>
                    <a:cubicBezTo>
                      <a:pt x="24" y="5"/>
                      <a:pt x="24" y="5"/>
                      <a:pt x="24" y="5"/>
                    </a:cubicBezTo>
                    <a:cubicBezTo>
                      <a:pt x="24" y="3"/>
                      <a:pt x="24" y="3"/>
                      <a:pt x="24" y="3"/>
                    </a:cubicBezTo>
                    <a:cubicBezTo>
                      <a:pt x="22" y="1"/>
                      <a:pt x="22" y="1"/>
                      <a:pt x="22" y="1"/>
                    </a:cubicBezTo>
                    <a:cubicBezTo>
                      <a:pt x="22" y="2"/>
                      <a:pt x="22" y="2"/>
                      <a:pt x="22" y="2"/>
                    </a:cubicBezTo>
                    <a:cubicBezTo>
                      <a:pt x="13" y="4"/>
                      <a:pt x="13" y="4"/>
                      <a:pt x="13" y="4"/>
                    </a:cubicBezTo>
                    <a:cubicBezTo>
                      <a:pt x="14" y="3"/>
                      <a:pt x="13" y="3"/>
                      <a:pt x="13" y="4"/>
                    </a:cubicBezTo>
                    <a:cubicBezTo>
                      <a:pt x="10" y="4"/>
                      <a:pt x="10" y="4"/>
                      <a:pt x="10" y="4"/>
                    </a:cubicBezTo>
                    <a:cubicBezTo>
                      <a:pt x="4" y="0"/>
                      <a:pt x="4" y="0"/>
                      <a:pt x="4" y="0"/>
                    </a:cubicBezTo>
                    <a:cubicBezTo>
                      <a:pt x="0" y="5"/>
                      <a:pt x="0" y="5"/>
                      <a:pt x="0" y="5"/>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8" name="Freeform 333"/>
              <p:cNvSpPr>
                <a:spLocks/>
              </p:cNvSpPr>
              <p:nvPr/>
            </p:nvSpPr>
            <p:spPr bwMode="auto">
              <a:xfrm>
                <a:off x="848" y="566"/>
                <a:ext cx="19" cy="9"/>
              </a:xfrm>
              <a:custGeom>
                <a:avLst/>
                <a:gdLst>
                  <a:gd name="T0" fmla="*/ 6 w 8"/>
                  <a:gd name="T1" fmla="*/ 1 h 4"/>
                  <a:gd name="T2" fmla="*/ 0 w 8"/>
                  <a:gd name="T3" fmla="*/ 4 h 4"/>
                  <a:gd name="T4" fmla="*/ 5 w 8"/>
                  <a:gd name="T5" fmla="*/ 3 h 4"/>
                  <a:gd name="T6" fmla="*/ 6 w 8"/>
                  <a:gd name="T7" fmla="*/ 1 h 4"/>
                </a:gdLst>
                <a:ahLst/>
                <a:cxnLst>
                  <a:cxn ang="0">
                    <a:pos x="T0" y="T1"/>
                  </a:cxn>
                  <a:cxn ang="0">
                    <a:pos x="T2" y="T3"/>
                  </a:cxn>
                  <a:cxn ang="0">
                    <a:pos x="T4" y="T5"/>
                  </a:cxn>
                  <a:cxn ang="0">
                    <a:pos x="T6" y="T7"/>
                  </a:cxn>
                </a:cxnLst>
                <a:rect l="0" t="0" r="r" b="b"/>
                <a:pathLst>
                  <a:path w="8" h="4">
                    <a:moveTo>
                      <a:pt x="6" y="1"/>
                    </a:moveTo>
                    <a:cubicBezTo>
                      <a:pt x="8" y="0"/>
                      <a:pt x="2" y="2"/>
                      <a:pt x="0" y="4"/>
                    </a:cubicBezTo>
                    <a:cubicBezTo>
                      <a:pt x="5" y="3"/>
                      <a:pt x="5" y="3"/>
                      <a:pt x="5" y="3"/>
                    </a:cubicBez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9" name="Freeform 334"/>
              <p:cNvSpPr>
                <a:spLocks/>
              </p:cNvSpPr>
              <p:nvPr/>
            </p:nvSpPr>
            <p:spPr bwMode="auto">
              <a:xfrm>
                <a:off x="630" y="677"/>
                <a:ext cx="15" cy="10"/>
              </a:xfrm>
              <a:custGeom>
                <a:avLst/>
                <a:gdLst>
                  <a:gd name="T0" fmla="*/ 6 w 6"/>
                  <a:gd name="T1" fmla="*/ 3 h 4"/>
                  <a:gd name="T2" fmla="*/ 6 w 6"/>
                  <a:gd name="T3" fmla="*/ 0 h 4"/>
                  <a:gd name="T4" fmla="*/ 6 w 6"/>
                  <a:gd name="T5" fmla="*/ 3 h 4"/>
                </a:gdLst>
                <a:ahLst/>
                <a:cxnLst>
                  <a:cxn ang="0">
                    <a:pos x="T0" y="T1"/>
                  </a:cxn>
                  <a:cxn ang="0">
                    <a:pos x="T2" y="T3"/>
                  </a:cxn>
                  <a:cxn ang="0">
                    <a:pos x="T4" y="T5"/>
                  </a:cxn>
                </a:cxnLst>
                <a:rect l="0" t="0" r="r" b="b"/>
                <a:pathLst>
                  <a:path w="6" h="4">
                    <a:moveTo>
                      <a:pt x="6" y="3"/>
                    </a:moveTo>
                    <a:cubicBezTo>
                      <a:pt x="6" y="0"/>
                      <a:pt x="6" y="0"/>
                      <a:pt x="6" y="0"/>
                    </a:cubicBezTo>
                    <a:cubicBezTo>
                      <a:pt x="4" y="2"/>
                      <a:pt x="0"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0" name="Freeform 335"/>
              <p:cNvSpPr>
                <a:spLocks/>
              </p:cNvSpPr>
              <p:nvPr/>
            </p:nvSpPr>
            <p:spPr bwMode="auto">
              <a:xfrm>
                <a:off x="990" y="542"/>
                <a:ext cx="19" cy="10"/>
              </a:xfrm>
              <a:custGeom>
                <a:avLst/>
                <a:gdLst>
                  <a:gd name="T0" fmla="*/ 6 w 8"/>
                  <a:gd name="T1" fmla="*/ 0 h 4"/>
                  <a:gd name="T2" fmla="*/ 0 w 8"/>
                  <a:gd name="T3" fmla="*/ 0 h 4"/>
                  <a:gd name="T4" fmla="*/ 5 w 8"/>
                  <a:gd name="T5" fmla="*/ 0 h 4"/>
                  <a:gd name="T6" fmla="*/ 5 w 8"/>
                  <a:gd name="T7" fmla="*/ 2 h 4"/>
                  <a:gd name="T8" fmla="*/ 2 w 8"/>
                  <a:gd name="T9" fmla="*/ 2 h 4"/>
                  <a:gd name="T10" fmla="*/ 5 w 8"/>
                  <a:gd name="T11" fmla="*/ 4 h 4"/>
                  <a:gd name="T12" fmla="*/ 8 w 8"/>
                  <a:gd name="T13" fmla="*/ 3 h 4"/>
                  <a:gd name="T14" fmla="*/ 6 w 8"/>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6" y="0"/>
                    </a:moveTo>
                    <a:cubicBezTo>
                      <a:pt x="0" y="0"/>
                      <a:pt x="0" y="0"/>
                      <a:pt x="0" y="0"/>
                    </a:cubicBezTo>
                    <a:cubicBezTo>
                      <a:pt x="5" y="0"/>
                      <a:pt x="5" y="0"/>
                      <a:pt x="5" y="0"/>
                    </a:cubicBezTo>
                    <a:cubicBezTo>
                      <a:pt x="5" y="2"/>
                      <a:pt x="5" y="2"/>
                      <a:pt x="5" y="2"/>
                    </a:cubicBezTo>
                    <a:cubicBezTo>
                      <a:pt x="4" y="1"/>
                      <a:pt x="3" y="2"/>
                      <a:pt x="2" y="2"/>
                    </a:cubicBezTo>
                    <a:cubicBezTo>
                      <a:pt x="5" y="4"/>
                      <a:pt x="5" y="4"/>
                      <a:pt x="5" y="4"/>
                    </a:cubicBezTo>
                    <a:cubicBezTo>
                      <a:pt x="6" y="3"/>
                      <a:pt x="7" y="3"/>
                      <a:pt x="8" y="3"/>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1" name="Freeform 336"/>
              <p:cNvSpPr>
                <a:spLocks/>
              </p:cNvSpPr>
              <p:nvPr/>
            </p:nvSpPr>
            <p:spPr bwMode="auto">
              <a:xfrm>
                <a:off x="955" y="557"/>
                <a:ext cx="0" cy="4"/>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0"/>
                      <a:pt x="0" y="0"/>
                      <a:pt x="0" y="0"/>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2" name="Freeform 337"/>
              <p:cNvSpPr>
                <a:spLocks/>
              </p:cNvSpPr>
              <p:nvPr/>
            </p:nvSpPr>
            <p:spPr bwMode="auto">
              <a:xfrm>
                <a:off x="638" y="673"/>
                <a:ext cx="7" cy="7"/>
              </a:xfrm>
              <a:custGeom>
                <a:avLst/>
                <a:gdLst>
                  <a:gd name="T0" fmla="*/ 0 w 3"/>
                  <a:gd name="T1" fmla="*/ 0 h 3"/>
                  <a:gd name="T2" fmla="*/ 0 w 3"/>
                  <a:gd name="T3" fmla="*/ 3 h 3"/>
                  <a:gd name="T4" fmla="*/ 2 w 3"/>
                  <a:gd name="T5" fmla="*/ 2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3"/>
                      <a:pt x="0" y="3"/>
                      <a:pt x="0" y="3"/>
                    </a:cubicBezTo>
                    <a:cubicBezTo>
                      <a:pt x="2" y="2"/>
                      <a:pt x="2" y="2"/>
                      <a:pt x="2" y="2"/>
                    </a:cubicBezTo>
                    <a:cubicBezTo>
                      <a:pt x="3" y="2"/>
                      <a:pt x="3" y="2"/>
                      <a:pt x="3" y="2"/>
                    </a:cubicBezTo>
                    <a:cubicBezTo>
                      <a:pt x="3" y="1"/>
                      <a:pt x="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3" name="Freeform 338"/>
              <p:cNvSpPr>
                <a:spLocks/>
              </p:cNvSpPr>
              <p:nvPr/>
            </p:nvSpPr>
            <p:spPr bwMode="auto">
              <a:xfrm>
                <a:off x="604" y="656"/>
                <a:ext cx="12" cy="14"/>
              </a:xfrm>
              <a:custGeom>
                <a:avLst/>
                <a:gdLst>
                  <a:gd name="T0" fmla="*/ 5 w 5"/>
                  <a:gd name="T1" fmla="*/ 2 h 6"/>
                  <a:gd name="T2" fmla="*/ 4 w 5"/>
                  <a:gd name="T3" fmla="*/ 2 h 6"/>
                  <a:gd name="T4" fmla="*/ 5 w 5"/>
                  <a:gd name="T5" fmla="*/ 2 h 6"/>
                </a:gdLst>
                <a:ahLst/>
                <a:cxnLst>
                  <a:cxn ang="0">
                    <a:pos x="T0" y="T1"/>
                  </a:cxn>
                  <a:cxn ang="0">
                    <a:pos x="T2" y="T3"/>
                  </a:cxn>
                  <a:cxn ang="0">
                    <a:pos x="T4" y="T5"/>
                  </a:cxn>
                </a:cxnLst>
                <a:rect l="0" t="0" r="r" b="b"/>
                <a:pathLst>
                  <a:path w="5" h="6">
                    <a:moveTo>
                      <a:pt x="5" y="2"/>
                    </a:moveTo>
                    <a:cubicBezTo>
                      <a:pt x="4" y="2"/>
                      <a:pt x="4" y="2"/>
                      <a:pt x="4" y="2"/>
                    </a:cubicBezTo>
                    <a:cubicBezTo>
                      <a:pt x="0" y="0"/>
                      <a:pt x="2" y="6"/>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4" name="Freeform 339"/>
              <p:cNvSpPr>
                <a:spLocks/>
              </p:cNvSpPr>
              <p:nvPr/>
            </p:nvSpPr>
            <p:spPr bwMode="auto">
              <a:xfrm>
                <a:off x="801" y="642"/>
                <a:ext cx="9" cy="4"/>
              </a:xfrm>
              <a:custGeom>
                <a:avLst/>
                <a:gdLst>
                  <a:gd name="T0" fmla="*/ 0 w 4"/>
                  <a:gd name="T1" fmla="*/ 0 h 2"/>
                  <a:gd name="T2" fmla="*/ 4 w 4"/>
                  <a:gd name="T3" fmla="*/ 2 h 2"/>
                  <a:gd name="T4" fmla="*/ 0 w 4"/>
                  <a:gd name="T5" fmla="*/ 0 h 2"/>
                </a:gdLst>
                <a:ahLst/>
                <a:cxnLst>
                  <a:cxn ang="0">
                    <a:pos x="T0" y="T1"/>
                  </a:cxn>
                  <a:cxn ang="0">
                    <a:pos x="T2" y="T3"/>
                  </a:cxn>
                  <a:cxn ang="0">
                    <a:pos x="T4" y="T5"/>
                  </a:cxn>
                </a:cxnLst>
                <a:rect l="0" t="0" r="r" b="b"/>
                <a:pathLst>
                  <a:path w="4" h="2">
                    <a:moveTo>
                      <a:pt x="0" y="0"/>
                    </a:moveTo>
                    <a:cubicBezTo>
                      <a:pt x="1" y="0"/>
                      <a:pt x="2" y="1"/>
                      <a:pt x="4"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5" name="Freeform 340"/>
              <p:cNvSpPr>
                <a:spLocks/>
              </p:cNvSpPr>
              <p:nvPr/>
            </p:nvSpPr>
            <p:spPr bwMode="auto">
              <a:xfrm>
                <a:off x="2554" y="1373"/>
                <a:ext cx="4" cy="2"/>
              </a:xfrm>
              <a:custGeom>
                <a:avLst/>
                <a:gdLst>
                  <a:gd name="T0" fmla="*/ 0 w 2"/>
                  <a:gd name="T1" fmla="*/ 0 h 1"/>
                  <a:gd name="T2" fmla="*/ 0 w 2"/>
                  <a:gd name="T3" fmla="*/ 0 h 1"/>
                </a:gdLst>
                <a:ahLst/>
                <a:cxnLst>
                  <a:cxn ang="0">
                    <a:pos x="T0" y="T1"/>
                  </a:cxn>
                  <a:cxn ang="0">
                    <a:pos x="T2" y="T3"/>
                  </a:cxn>
                </a:cxnLst>
                <a:rect l="0" t="0" r="r" b="b"/>
                <a:pathLst>
                  <a:path w="2" h="1">
                    <a:moveTo>
                      <a:pt x="0" y="0"/>
                    </a:moveTo>
                    <a:cubicBezTo>
                      <a:pt x="1"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6" name="Freeform 341"/>
              <p:cNvSpPr>
                <a:spLocks/>
              </p:cNvSpPr>
              <p:nvPr/>
            </p:nvSpPr>
            <p:spPr bwMode="auto">
              <a:xfrm>
                <a:off x="2480" y="1226"/>
                <a:ext cx="10" cy="10"/>
              </a:xfrm>
              <a:custGeom>
                <a:avLst/>
                <a:gdLst>
                  <a:gd name="T0" fmla="*/ 0 w 4"/>
                  <a:gd name="T1" fmla="*/ 4 h 4"/>
                  <a:gd name="T2" fmla="*/ 4 w 4"/>
                  <a:gd name="T3" fmla="*/ 1 h 4"/>
                  <a:gd name="T4" fmla="*/ 0 w 4"/>
                  <a:gd name="T5" fmla="*/ 4 h 4"/>
                </a:gdLst>
                <a:ahLst/>
                <a:cxnLst>
                  <a:cxn ang="0">
                    <a:pos x="T0" y="T1"/>
                  </a:cxn>
                  <a:cxn ang="0">
                    <a:pos x="T2" y="T3"/>
                  </a:cxn>
                  <a:cxn ang="0">
                    <a:pos x="T4" y="T5"/>
                  </a:cxn>
                </a:cxnLst>
                <a:rect l="0" t="0" r="r" b="b"/>
                <a:pathLst>
                  <a:path w="4" h="4">
                    <a:moveTo>
                      <a:pt x="0" y="4"/>
                    </a:moveTo>
                    <a:cubicBezTo>
                      <a:pt x="4" y="1"/>
                      <a:pt x="4" y="1"/>
                      <a:pt x="4" y="1"/>
                    </a:cubicBezTo>
                    <a:cubicBezTo>
                      <a:pt x="4"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7" name="Freeform 342"/>
              <p:cNvSpPr>
                <a:spLocks/>
              </p:cNvSpPr>
              <p:nvPr/>
            </p:nvSpPr>
            <p:spPr bwMode="auto">
              <a:xfrm>
                <a:off x="3410" y="897"/>
                <a:ext cx="2" cy="3"/>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8" name="Freeform 343"/>
              <p:cNvSpPr>
                <a:spLocks/>
              </p:cNvSpPr>
              <p:nvPr/>
            </p:nvSpPr>
            <p:spPr bwMode="auto">
              <a:xfrm>
                <a:off x="2788" y="1340"/>
                <a:ext cx="4" cy="5"/>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0"/>
                      <a:pt x="2" y="0"/>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9" name="Freeform 344"/>
              <p:cNvSpPr>
                <a:spLocks/>
              </p:cNvSpPr>
              <p:nvPr/>
            </p:nvSpPr>
            <p:spPr bwMode="auto">
              <a:xfrm>
                <a:off x="597" y="770"/>
                <a:ext cx="24" cy="9"/>
              </a:xfrm>
              <a:custGeom>
                <a:avLst/>
                <a:gdLst>
                  <a:gd name="T0" fmla="*/ 6 w 10"/>
                  <a:gd name="T1" fmla="*/ 0 h 4"/>
                  <a:gd name="T2" fmla="*/ 0 w 10"/>
                  <a:gd name="T3" fmla="*/ 2 h 4"/>
                  <a:gd name="T4" fmla="*/ 1 w 10"/>
                  <a:gd name="T5" fmla="*/ 3 h 4"/>
                  <a:gd name="T6" fmla="*/ 10 w 10"/>
                  <a:gd name="T7" fmla="*/ 1 h 4"/>
                  <a:gd name="T8" fmla="*/ 6 w 10"/>
                  <a:gd name="T9" fmla="*/ 0 h 4"/>
                </a:gdLst>
                <a:ahLst/>
                <a:cxnLst>
                  <a:cxn ang="0">
                    <a:pos x="T0" y="T1"/>
                  </a:cxn>
                  <a:cxn ang="0">
                    <a:pos x="T2" y="T3"/>
                  </a:cxn>
                  <a:cxn ang="0">
                    <a:pos x="T4" y="T5"/>
                  </a:cxn>
                  <a:cxn ang="0">
                    <a:pos x="T6" y="T7"/>
                  </a:cxn>
                  <a:cxn ang="0">
                    <a:pos x="T8" y="T9"/>
                  </a:cxn>
                </a:cxnLst>
                <a:rect l="0" t="0" r="r" b="b"/>
                <a:pathLst>
                  <a:path w="10" h="4">
                    <a:moveTo>
                      <a:pt x="6" y="0"/>
                    </a:moveTo>
                    <a:cubicBezTo>
                      <a:pt x="0" y="2"/>
                      <a:pt x="0" y="2"/>
                      <a:pt x="0" y="2"/>
                    </a:cubicBezTo>
                    <a:cubicBezTo>
                      <a:pt x="1" y="3"/>
                      <a:pt x="1" y="3"/>
                      <a:pt x="1" y="3"/>
                    </a:cubicBezTo>
                    <a:cubicBezTo>
                      <a:pt x="5" y="4"/>
                      <a:pt x="8" y="3"/>
                      <a:pt x="10" y="1"/>
                    </a:cubicBezTo>
                    <a:cubicBezTo>
                      <a:pt x="8" y="2"/>
                      <a:pt x="5" y="3"/>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0" name="Freeform 345"/>
              <p:cNvSpPr>
                <a:spLocks/>
              </p:cNvSpPr>
              <p:nvPr/>
            </p:nvSpPr>
            <p:spPr bwMode="auto">
              <a:xfrm>
                <a:off x="2551" y="13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1" name="Freeform 346"/>
              <p:cNvSpPr>
                <a:spLocks/>
              </p:cNvSpPr>
              <p:nvPr/>
            </p:nvSpPr>
            <p:spPr bwMode="auto">
              <a:xfrm>
                <a:off x="2497" y="1214"/>
                <a:ext cx="16" cy="15"/>
              </a:xfrm>
              <a:custGeom>
                <a:avLst/>
                <a:gdLst>
                  <a:gd name="T0" fmla="*/ 7 w 7"/>
                  <a:gd name="T1" fmla="*/ 0 h 6"/>
                  <a:gd name="T2" fmla="*/ 7 w 7"/>
                  <a:gd name="T3" fmla="*/ 0 h 6"/>
                </a:gdLst>
                <a:ahLst/>
                <a:cxnLst>
                  <a:cxn ang="0">
                    <a:pos x="T0" y="T1"/>
                  </a:cxn>
                  <a:cxn ang="0">
                    <a:pos x="T2" y="T3"/>
                  </a:cxn>
                </a:cxnLst>
                <a:rect l="0" t="0" r="r" b="b"/>
                <a:pathLst>
                  <a:path w="7" h="6">
                    <a:moveTo>
                      <a:pt x="7" y="0"/>
                    </a:moveTo>
                    <a:cubicBezTo>
                      <a:pt x="6" y="1"/>
                      <a:pt x="0" y="6"/>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2" name="Freeform 347"/>
              <p:cNvSpPr>
                <a:spLocks/>
              </p:cNvSpPr>
              <p:nvPr/>
            </p:nvSpPr>
            <p:spPr bwMode="auto">
              <a:xfrm>
                <a:off x="2643" y="1203"/>
                <a:ext cx="8" cy="7"/>
              </a:xfrm>
              <a:custGeom>
                <a:avLst/>
                <a:gdLst>
                  <a:gd name="T0" fmla="*/ 1 w 3"/>
                  <a:gd name="T1" fmla="*/ 0 h 3"/>
                  <a:gd name="T2" fmla="*/ 0 w 3"/>
                  <a:gd name="T3" fmla="*/ 3 h 3"/>
                  <a:gd name="T4" fmla="*/ 1 w 3"/>
                  <a:gd name="T5" fmla="*/ 0 h 3"/>
                </a:gdLst>
                <a:ahLst/>
                <a:cxnLst>
                  <a:cxn ang="0">
                    <a:pos x="T0" y="T1"/>
                  </a:cxn>
                  <a:cxn ang="0">
                    <a:pos x="T2" y="T3"/>
                  </a:cxn>
                  <a:cxn ang="0">
                    <a:pos x="T4" y="T5"/>
                  </a:cxn>
                </a:cxnLst>
                <a:rect l="0" t="0" r="r" b="b"/>
                <a:pathLst>
                  <a:path w="3" h="3">
                    <a:moveTo>
                      <a:pt x="1" y="0"/>
                    </a:moveTo>
                    <a:cubicBezTo>
                      <a:pt x="1" y="1"/>
                      <a:pt x="1" y="2"/>
                      <a:pt x="0" y="3"/>
                    </a:cubicBezTo>
                    <a:cubicBezTo>
                      <a:pt x="1" y="2"/>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3" name="Freeform 348"/>
              <p:cNvSpPr>
                <a:spLocks/>
              </p:cNvSpPr>
              <p:nvPr/>
            </p:nvSpPr>
            <p:spPr bwMode="auto">
              <a:xfrm>
                <a:off x="2662" y="1188"/>
                <a:ext cx="17" cy="3"/>
              </a:xfrm>
              <a:custGeom>
                <a:avLst/>
                <a:gdLst>
                  <a:gd name="T0" fmla="*/ 0 w 7"/>
                  <a:gd name="T1" fmla="*/ 0 h 1"/>
                  <a:gd name="T2" fmla="*/ 0 w 7"/>
                  <a:gd name="T3" fmla="*/ 0 h 1"/>
                </a:gdLst>
                <a:ahLst/>
                <a:cxnLst>
                  <a:cxn ang="0">
                    <a:pos x="T0" y="T1"/>
                  </a:cxn>
                  <a:cxn ang="0">
                    <a:pos x="T2" y="T3"/>
                  </a:cxn>
                </a:cxnLst>
                <a:rect l="0" t="0" r="r" b="b"/>
                <a:pathLst>
                  <a:path w="7" h="1">
                    <a:moveTo>
                      <a:pt x="0" y="0"/>
                    </a:moveTo>
                    <a:cubicBezTo>
                      <a:pt x="0" y="1"/>
                      <a:pt x="7"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4" name="Freeform 349"/>
              <p:cNvSpPr>
                <a:spLocks/>
              </p:cNvSpPr>
              <p:nvPr/>
            </p:nvSpPr>
            <p:spPr bwMode="auto">
              <a:xfrm>
                <a:off x="2575" y="1392"/>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5" name="Freeform 350"/>
              <p:cNvSpPr>
                <a:spLocks/>
              </p:cNvSpPr>
              <p:nvPr/>
            </p:nvSpPr>
            <p:spPr bwMode="auto">
              <a:xfrm>
                <a:off x="3601" y="710"/>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6" name="Freeform 351"/>
              <p:cNvSpPr>
                <a:spLocks/>
              </p:cNvSpPr>
              <p:nvPr/>
            </p:nvSpPr>
            <p:spPr bwMode="auto">
              <a:xfrm>
                <a:off x="3601" y="71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7" name="Freeform 352"/>
              <p:cNvSpPr>
                <a:spLocks/>
              </p:cNvSpPr>
              <p:nvPr/>
            </p:nvSpPr>
            <p:spPr bwMode="auto">
              <a:xfrm>
                <a:off x="3412" y="895"/>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8" name="Freeform 353"/>
              <p:cNvSpPr>
                <a:spLocks/>
              </p:cNvSpPr>
              <p:nvPr/>
            </p:nvSpPr>
            <p:spPr bwMode="auto">
              <a:xfrm>
                <a:off x="3516" y="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9" name="Freeform 354"/>
              <p:cNvSpPr>
                <a:spLocks/>
              </p:cNvSpPr>
              <p:nvPr/>
            </p:nvSpPr>
            <p:spPr bwMode="auto">
              <a:xfrm>
                <a:off x="3500" y="788"/>
                <a:ext cx="19" cy="12"/>
              </a:xfrm>
              <a:custGeom>
                <a:avLst/>
                <a:gdLst>
                  <a:gd name="T0" fmla="*/ 8 w 8"/>
                  <a:gd name="T1" fmla="*/ 2 h 5"/>
                  <a:gd name="T2" fmla="*/ 7 w 8"/>
                  <a:gd name="T3" fmla="*/ 0 h 5"/>
                  <a:gd name="T4" fmla="*/ 8 w 8"/>
                  <a:gd name="T5" fmla="*/ 2 h 5"/>
                </a:gdLst>
                <a:ahLst/>
                <a:cxnLst>
                  <a:cxn ang="0">
                    <a:pos x="T0" y="T1"/>
                  </a:cxn>
                  <a:cxn ang="0">
                    <a:pos x="T2" y="T3"/>
                  </a:cxn>
                  <a:cxn ang="0">
                    <a:pos x="T4" y="T5"/>
                  </a:cxn>
                </a:cxnLst>
                <a:rect l="0" t="0" r="r" b="b"/>
                <a:pathLst>
                  <a:path w="8" h="5">
                    <a:moveTo>
                      <a:pt x="8" y="2"/>
                    </a:moveTo>
                    <a:cubicBezTo>
                      <a:pt x="7" y="0"/>
                      <a:pt x="7" y="0"/>
                      <a:pt x="7" y="0"/>
                    </a:cubicBezTo>
                    <a:cubicBezTo>
                      <a:pt x="7" y="1"/>
                      <a:pt x="0" y="5"/>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0" name="Freeform 355"/>
              <p:cNvSpPr>
                <a:spLocks/>
              </p:cNvSpPr>
              <p:nvPr/>
            </p:nvSpPr>
            <p:spPr bwMode="auto">
              <a:xfrm>
                <a:off x="3410" y="886"/>
                <a:ext cx="5" cy="9"/>
              </a:xfrm>
              <a:custGeom>
                <a:avLst/>
                <a:gdLst>
                  <a:gd name="T0" fmla="*/ 0 w 2"/>
                  <a:gd name="T1" fmla="*/ 2 h 4"/>
                  <a:gd name="T2" fmla="*/ 1 w 2"/>
                  <a:gd name="T3" fmla="*/ 4 h 4"/>
                  <a:gd name="T4" fmla="*/ 1 w 2"/>
                  <a:gd name="T5" fmla="*/ 4 h 4"/>
                  <a:gd name="T6" fmla="*/ 0 w 2"/>
                  <a:gd name="T7" fmla="*/ 2 h 4"/>
                </a:gdLst>
                <a:ahLst/>
                <a:cxnLst>
                  <a:cxn ang="0">
                    <a:pos x="T0" y="T1"/>
                  </a:cxn>
                  <a:cxn ang="0">
                    <a:pos x="T2" y="T3"/>
                  </a:cxn>
                  <a:cxn ang="0">
                    <a:pos x="T4" y="T5"/>
                  </a:cxn>
                  <a:cxn ang="0">
                    <a:pos x="T6" y="T7"/>
                  </a:cxn>
                </a:cxnLst>
                <a:rect l="0" t="0" r="r" b="b"/>
                <a:pathLst>
                  <a:path w="2" h="4">
                    <a:moveTo>
                      <a:pt x="0" y="2"/>
                    </a:moveTo>
                    <a:cubicBezTo>
                      <a:pt x="1" y="4"/>
                      <a:pt x="1" y="4"/>
                      <a:pt x="1" y="4"/>
                    </a:cubicBezTo>
                    <a:cubicBezTo>
                      <a:pt x="1" y="4"/>
                      <a:pt x="1" y="4"/>
                      <a:pt x="1" y="4"/>
                    </a:cubicBezTo>
                    <a:cubicBezTo>
                      <a:pt x="2" y="2"/>
                      <a:pt x="2"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1" name="Freeform 356"/>
              <p:cNvSpPr>
                <a:spLocks/>
              </p:cNvSpPr>
              <p:nvPr/>
            </p:nvSpPr>
            <p:spPr bwMode="auto">
              <a:xfrm>
                <a:off x="3445" y="855"/>
                <a:ext cx="7" cy="4"/>
              </a:xfrm>
              <a:custGeom>
                <a:avLst/>
                <a:gdLst>
                  <a:gd name="T0" fmla="*/ 0 w 3"/>
                  <a:gd name="T1" fmla="*/ 2 h 2"/>
                  <a:gd name="T2" fmla="*/ 3 w 3"/>
                  <a:gd name="T3" fmla="*/ 1 h 2"/>
                  <a:gd name="T4" fmla="*/ 0 w 3"/>
                  <a:gd name="T5" fmla="*/ 2 h 2"/>
                </a:gdLst>
                <a:ahLst/>
                <a:cxnLst>
                  <a:cxn ang="0">
                    <a:pos x="T0" y="T1"/>
                  </a:cxn>
                  <a:cxn ang="0">
                    <a:pos x="T2" y="T3"/>
                  </a:cxn>
                  <a:cxn ang="0">
                    <a:pos x="T4" y="T5"/>
                  </a:cxn>
                </a:cxnLst>
                <a:rect l="0" t="0" r="r" b="b"/>
                <a:pathLst>
                  <a:path w="3" h="2">
                    <a:moveTo>
                      <a:pt x="0" y="2"/>
                    </a:moveTo>
                    <a:cubicBezTo>
                      <a:pt x="1" y="2"/>
                      <a:pt x="2" y="1"/>
                      <a:pt x="3" y="1"/>
                    </a:cubicBezTo>
                    <a:cubicBezTo>
                      <a:pt x="3"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2" name="Freeform 357"/>
              <p:cNvSpPr>
                <a:spLocks/>
              </p:cNvSpPr>
              <p:nvPr/>
            </p:nvSpPr>
            <p:spPr bwMode="auto">
              <a:xfrm>
                <a:off x="2667" y="848"/>
                <a:ext cx="10" cy="7"/>
              </a:xfrm>
              <a:custGeom>
                <a:avLst/>
                <a:gdLst>
                  <a:gd name="T0" fmla="*/ 2 w 4"/>
                  <a:gd name="T1" fmla="*/ 0 h 3"/>
                  <a:gd name="T2" fmla="*/ 0 w 4"/>
                  <a:gd name="T3" fmla="*/ 3 h 3"/>
                  <a:gd name="T4" fmla="*/ 2 w 4"/>
                  <a:gd name="T5" fmla="*/ 0 h 3"/>
                </a:gdLst>
                <a:ahLst/>
                <a:cxnLst>
                  <a:cxn ang="0">
                    <a:pos x="T0" y="T1"/>
                  </a:cxn>
                  <a:cxn ang="0">
                    <a:pos x="T2" y="T3"/>
                  </a:cxn>
                  <a:cxn ang="0">
                    <a:pos x="T4" y="T5"/>
                  </a:cxn>
                </a:cxnLst>
                <a:rect l="0" t="0" r="r" b="b"/>
                <a:pathLst>
                  <a:path w="4" h="3">
                    <a:moveTo>
                      <a:pt x="2" y="0"/>
                    </a:moveTo>
                    <a:cubicBezTo>
                      <a:pt x="0" y="3"/>
                      <a:pt x="0" y="3"/>
                      <a:pt x="0" y="3"/>
                    </a:cubicBezTo>
                    <a:cubicBezTo>
                      <a:pt x="1" y="2"/>
                      <a:pt x="4"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3" name="Freeform 358"/>
              <p:cNvSpPr>
                <a:spLocks/>
              </p:cNvSpPr>
              <p:nvPr/>
            </p:nvSpPr>
            <p:spPr bwMode="auto">
              <a:xfrm>
                <a:off x="200" y="2741"/>
                <a:ext cx="7" cy="2"/>
              </a:xfrm>
              <a:custGeom>
                <a:avLst/>
                <a:gdLst>
                  <a:gd name="T0" fmla="*/ 2 w 3"/>
                  <a:gd name="T1" fmla="*/ 1 h 1"/>
                  <a:gd name="T2" fmla="*/ 2 w 3"/>
                  <a:gd name="T3" fmla="*/ 0 h 1"/>
                  <a:gd name="T4" fmla="*/ 2 w 3"/>
                  <a:gd name="T5" fmla="*/ 1 h 1"/>
                </a:gdLst>
                <a:ahLst/>
                <a:cxnLst>
                  <a:cxn ang="0">
                    <a:pos x="T0" y="T1"/>
                  </a:cxn>
                  <a:cxn ang="0">
                    <a:pos x="T2" y="T3"/>
                  </a:cxn>
                  <a:cxn ang="0">
                    <a:pos x="T4" y="T5"/>
                  </a:cxn>
                </a:cxnLst>
                <a:rect l="0" t="0" r="r" b="b"/>
                <a:pathLst>
                  <a:path w="3" h="1">
                    <a:moveTo>
                      <a:pt x="2" y="1"/>
                    </a:moveTo>
                    <a:cubicBezTo>
                      <a:pt x="2" y="0"/>
                      <a:pt x="2" y="0"/>
                      <a:pt x="2" y="0"/>
                    </a:cubicBezTo>
                    <a:cubicBezTo>
                      <a:pt x="3" y="0"/>
                      <a:pt x="0"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4" name="Freeform 359"/>
              <p:cNvSpPr>
                <a:spLocks/>
              </p:cNvSpPr>
              <p:nvPr/>
            </p:nvSpPr>
            <p:spPr bwMode="auto">
              <a:xfrm>
                <a:off x="2800" y="434"/>
                <a:ext cx="14" cy="7"/>
              </a:xfrm>
              <a:custGeom>
                <a:avLst/>
                <a:gdLst>
                  <a:gd name="T0" fmla="*/ 0 w 6"/>
                  <a:gd name="T1" fmla="*/ 1 h 3"/>
                  <a:gd name="T2" fmla="*/ 0 w 6"/>
                  <a:gd name="T3" fmla="*/ 1 h 3"/>
                </a:gdLst>
                <a:ahLst/>
                <a:cxnLst>
                  <a:cxn ang="0">
                    <a:pos x="T0" y="T1"/>
                  </a:cxn>
                  <a:cxn ang="0">
                    <a:pos x="T2" y="T3"/>
                  </a:cxn>
                </a:cxnLst>
                <a:rect l="0" t="0" r="r" b="b"/>
                <a:pathLst>
                  <a:path w="6" h="3">
                    <a:moveTo>
                      <a:pt x="0" y="1"/>
                    </a:moveTo>
                    <a:cubicBezTo>
                      <a:pt x="0" y="3"/>
                      <a:pt x="6"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5" name="Freeform 360"/>
              <p:cNvSpPr>
                <a:spLocks/>
              </p:cNvSpPr>
              <p:nvPr/>
            </p:nvSpPr>
            <p:spPr bwMode="auto">
              <a:xfrm>
                <a:off x="2594" y="9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6" name="Freeform 361"/>
              <p:cNvSpPr>
                <a:spLocks/>
              </p:cNvSpPr>
              <p:nvPr/>
            </p:nvSpPr>
            <p:spPr bwMode="auto">
              <a:xfrm>
                <a:off x="2589" y="916"/>
                <a:ext cx="7" cy="24"/>
              </a:xfrm>
              <a:custGeom>
                <a:avLst/>
                <a:gdLst>
                  <a:gd name="T0" fmla="*/ 0 w 3"/>
                  <a:gd name="T1" fmla="*/ 10 h 10"/>
                  <a:gd name="T2" fmla="*/ 0 w 3"/>
                  <a:gd name="T3" fmla="*/ 10 h 10"/>
                </a:gdLst>
                <a:ahLst/>
                <a:cxnLst>
                  <a:cxn ang="0">
                    <a:pos x="T0" y="T1"/>
                  </a:cxn>
                  <a:cxn ang="0">
                    <a:pos x="T2" y="T3"/>
                  </a:cxn>
                </a:cxnLst>
                <a:rect l="0" t="0" r="r" b="b"/>
                <a:pathLst>
                  <a:path w="3" h="10">
                    <a:moveTo>
                      <a:pt x="0" y="10"/>
                    </a:moveTo>
                    <a:cubicBezTo>
                      <a:pt x="3" y="10"/>
                      <a:pt x="3" y="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7" name="Freeform 362"/>
              <p:cNvSpPr>
                <a:spLocks/>
              </p:cNvSpPr>
              <p:nvPr/>
            </p:nvSpPr>
            <p:spPr bwMode="auto">
              <a:xfrm>
                <a:off x="2743" y="523"/>
                <a:ext cx="7" cy="8"/>
              </a:xfrm>
              <a:custGeom>
                <a:avLst/>
                <a:gdLst>
                  <a:gd name="T0" fmla="*/ 1 w 3"/>
                  <a:gd name="T1" fmla="*/ 3 h 3"/>
                  <a:gd name="T2" fmla="*/ 3 w 3"/>
                  <a:gd name="T3" fmla="*/ 0 h 3"/>
                  <a:gd name="T4" fmla="*/ 1 w 3"/>
                  <a:gd name="T5" fmla="*/ 3 h 3"/>
                </a:gdLst>
                <a:ahLst/>
                <a:cxnLst>
                  <a:cxn ang="0">
                    <a:pos x="T0" y="T1"/>
                  </a:cxn>
                  <a:cxn ang="0">
                    <a:pos x="T2" y="T3"/>
                  </a:cxn>
                  <a:cxn ang="0">
                    <a:pos x="T4" y="T5"/>
                  </a:cxn>
                </a:cxnLst>
                <a:rect l="0" t="0" r="r" b="b"/>
                <a:pathLst>
                  <a:path w="3" h="3">
                    <a:moveTo>
                      <a:pt x="1" y="3"/>
                    </a:moveTo>
                    <a:cubicBezTo>
                      <a:pt x="3" y="0"/>
                      <a:pt x="3" y="0"/>
                      <a:pt x="3" y="0"/>
                    </a:cubicBezTo>
                    <a:cubicBezTo>
                      <a:pt x="2"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8" name="Freeform 363"/>
              <p:cNvSpPr>
                <a:spLocks/>
              </p:cNvSpPr>
              <p:nvPr/>
            </p:nvSpPr>
            <p:spPr bwMode="auto">
              <a:xfrm>
                <a:off x="2792" y="488"/>
                <a:ext cx="5" cy="2"/>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1"/>
                      <a:pt x="2"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9" name="Freeform 364"/>
              <p:cNvSpPr>
                <a:spLocks/>
              </p:cNvSpPr>
              <p:nvPr/>
            </p:nvSpPr>
            <p:spPr bwMode="auto">
              <a:xfrm>
                <a:off x="2334" y="1288"/>
                <a:ext cx="4" cy="2"/>
              </a:xfrm>
              <a:custGeom>
                <a:avLst/>
                <a:gdLst>
                  <a:gd name="T0" fmla="*/ 0 w 2"/>
                  <a:gd name="T1" fmla="*/ 1 h 1"/>
                  <a:gd name="T2" fmla="*/ 2 w 2"/>
                  <a:gd name="T3" fmla="*/ 1 h 1"/>
                  <a:gd name="T4" fmla="*/ 0 w 2"/>
                  <a:gd name="T5" fmla="*/ 1 h 1"/>
                </a:gdLst>
                <a:ahLst/>
                <a:cxnLst>
                  <a:cxn ang="0">
                    <a:pos x="T0" y="T1"/>
                  </a:cxn>
                  <a:cxn ang="0">
                    <a:pos x="T2" y="T3"/>
                  </a:cxn>
                  <a:cxn ang="0">
                    <a:pos x="T4" y="T5"/>
                  </a:cxn>
                </a:cxnLst>
                <a:rect l="0" t="0" r="r" b="b"/>
                <a:pathLst>
                  <a:path w="2" h="1">
                    <a:moveTo>
                      <a:pt x="0" y="1"/>
                    </a:moveTo>
                    <a:cubicBezTo>
                      <a:pt x="2" y="1"/>
                      <a:pt x="2" y="1"/>
                      <a:pt x="2"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0" name="Freeform 365"/>
              <p:cNvSpPr>
                <a:spLocks/>
              </p:cNvSpPr>
              <p:nvPr/>
            </p:nvSpPr>
            <p:spPr bwMode="auto">
              <a:xfrm>
                <a:off x="2360" y="8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1" name="Freeform 366"/>
              <p:cNvSpPr>
                <a:spLocks/>
              </p:cNvSpPr>
              <p:nvPr/>
            </p:nvSpPr>
            <p:spPr bwMode="auto">
              <a:xfrm>
                <a:off x="2615" y="947"/>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2" name="Freeform 367"/>
              <p:cNvSpPr>
                <a:spLocks/>
              </p:cNvSpPr>
              <p:nvPr/>
            </p:nvSpPr>
            <p:spPr bwMode="auto">
              <a:xfrm>
                <a:off x="2622" y="938"/>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3" name="Freeform 368"/>
              <p:cNvSpPr>
                <a:spLocks/>
              </p:cNvSpPr>
              <p:nvPr/>
            </p:nvSpPr>
            <p:spPr bwMode="auto">
              <a:xfrm>
                <a:off x="2752" y="942"/>
                <a:ext cx="3" cy="12"/>
              </a:xfrm>
              <a:custGeom>
                <a:avLst/>
                <a:gdLst>
                  <a:gd name="T0" fmla="*/ 1 w 1"/>
                  <a:gd name="T1" fmla="*/ 0 h 5"/>
                  <a:gd name="T2" fmla="*/ 1 w 1"/>
                  <a:gd name="T3" fmla="*/ 0 h 5"/>
                  <a:gd name="T4" fmla="*/ 1 w 1"/>
                  <a:gd name="T5" fmla="*/ 0 h 5"/>
                </a:gdLst>
                <a:ahLst/>
                <a:cxnLst>
                  <a:cxn ang="0">
                    <a:pos x="T0" y="T1"/>
                  </a:cxn>
                  <a:cxn ang="0">
                    <a:pos x="T2" y="T3"/>
                  </a:cxn>
                  <a:cxn ang="0">
                    <a:pos x="T4" y="T5"/>
                  </a:cxn>
                </a:cxnLst>
                <a:rect l="0" t="0" r="r" b="b"/>
                <a:pathLst>
                  <a:path w="1" h="5">
                    <a:moveTo>
                      <a:pt x="1" y="0"/>
                    </a:moveTo>
                    <a:cubicBezTo>
                      <a:pt x="1" y="0"/>
                      <a:pt x="1" y="0"/>
                      <a:pt x="1" y="0"/>
                    </a:cubicBezTo>
                    <a:cubicBezTo>
                      <a:pt x="1" y="2"/>
                      <a:pt x="0" y="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4" name="Freeform 369"/>
              <p:cNvSpPr>
                <a:spLocks/>
              </p:cNvSpPr>
              <p:nvPr/>
            </p:nvSpPr>
            <p:spPr bwMode="auto">
              <a:xfrm>
                <a:off x="2615" y="1087"/>
                <a:ext cx="7" cy="9"/>
              </a:xfrm>
              <a:custGeom>
                <a:avLst/>
                <a:gdLst>
                  <a:gd name="T0" fmla="*/ 3 w 3"/>
                  <a:gd name="T1" fmla="*/ 0 h 4"/>
                  <a:gd name="T2" fmla="*/ 0 w 3"/>
                  <a:gd name="T3" fmla="*/ 2 h 4"/>
                  <a:gd name="T4" fmla="*/ 3 w 3"/>
                  <a:gd name="T5" fmla="*/ 0 h 4"/>
                </a:gdLst>
                <a:ahLst/>
                <a:cxnLst>
                  <a:cxn ang="0">
                    <a:pos x="T0" y="T1"/>
                  </a:cxn>
                  <a:cxn ang="0">
                    <a:pos x="T2" y="T3"/>
                  </a:cxn>
                  <a:cxn ang="0">
                    <a:pos x="T4" y="T5"/>
                  </a:cxn>
                </a:cxnLst>
                <a:rect l="0" t="0" r="r" b="b"/>
                <a:pathLst>
                  <a:path w="3" h="4">
                    <a:moveTo>
                      <a:pt x="3" y="0"/>
                    </a:moveTo>
                    <a:cubicBezTo>
                      <a:pt x="0" y="2"/>
                      <a:pt x="0" y="2"/>
                      <a:pt x="0" y="2"/>
                    </a:cubicBezTo>
                    <a:cubicBezTo>
                      <a:pt x="1" y="4"/>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5" name="Freeform 370"/>
              <p:cNvSpPr>
                <a:spLocks/>
              </p:cNvSpPr>
              <p:nvPr/>
            </p:nvSpPr>
            <p:spPr bwMode="auto">
              <a:xfrm>
                <a:off x="2755" y="926"/>
                <a:ext cx="9" cy="16"/>
              </a:xfrm>
              <a:custGeom>
                <a:avLst/>
                <a:gdLst>
                  <a:gd name="T0" fmla="*/ 1 w 4"/>
                  <a:gd name="T1" fmla="*/ 0 h 7"/>
                  <a:gd name="T2" fmla="*/ 0 w 4"/>
                  <a:gd name="T3" fmla="*/ 7 h 7"/>
                  <a:gd name="T4" fmla="*/ 4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0" y="3"/>
                      <a:pt x="0" y="5"/>
                      <a:pt x="0" y="7"/>
                    </a:cubicBezTo>
                    <a:cubicBezTo>
                      <a:pt x="4" y="2"/>
                      <a:pt x="4" y="2"/>
                      <a:pt x="4" y="2"/>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6" name="Freeform 371"/>
              <p:cNvSpPr>
                <a:spLocks/>
              </p:cNvSpPr>
              <p:nvPr/>
            </p:nvSpPr>
            <p:spPr bwMode="auto">
              <a:xfrm>
                <a:off x="2606" y="938"/>
                <a:ext cx="16" cy="9"/>
              </a:xfrm>
              <a:custGeom>
                <a:avLst/>
                <a:gdLst>
                  <a:gd name="T0" fmla="*/ 7 w 7"/>
                  <a:gd name="T1" fmla="*/ 0 h 4"/>
                  <a:gd name="T2" fmla="*/ 6 w 7"/>
                  <a:gd name="T3" fmla="*/ 1 h 4"/>
                  <a:gd name="T4" fmla="*/ 0 w 7"/>
                  <a:gd name="T5" fmla="*/ 0 h 4"/>
                  <a:gd name="T6" fmla="*/ 1 w 7"/>
                  <a:gd name="T7" fmla="*/ 4 h 4"/>
                  <a:gd name="T8" fmla="*/ 3 w 7"/>
                  <a:gd name="T9" fmla="*/ 2 h 4"/>
                  <a:gd name="T10" fmla="*/ 4 w 7"/>
                  <a:gd name="T11" fmla="*/ 4 h 4"/>
                  <a:gd name="T12" fmla="*/ 7 w 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0"/>
                    </a:moveTo>
                    <a:cubicBezTo>
                      <a:pt x="6" y="1"/>
                      <a:pt x="6" y="1"/>
                      <a:pt x="6" y="1"/>
                    </a:cubicBezTo>
                    <a:cubicBezTo>
                      <a:pt x="0" y="0"/>
                      <a:pt x="0" y="0"/>
                      <a:pt x="0" y="0"/>
                    </a:cubicBezTo>
                    <a:cubicBezTo>
                      <a:pt x="1" y="4"/>
                      <a:pt x="1" y="4"/>
                      <a:pt x="1" y="4"/>
                    </a:cubicBezTo>
                    <a:cubicBezTo>
                      <a:pt x="3" y="2"/>
                      <a:pt x="3" y="2"/>
                      <a:pt x="3" y="2"/>
                    </a:cubicBezTo>
                    <a:cubicBezTo>
                      <a:pt x="4" y="4"/>
                      <a:pt x="4" y="4"/>
                      <a:pt x="4" y="4"/>
                    </a:cubicBezTo>
                    <a:cubicBezTo>
                      <a:pt x="5" y="3"/>
                      <a:pt x="6"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7" name="Freeform 372"/>
              <p:cNvSpPr>
                <a:spLocks/>
              </p:cNvSpPr>
              <p:nvPr/>
            </p:nvSpPr>
            <p:spPr bwMode="auto">
              <a:xfrm>
                <a:off x="2783" y="817"/>
                <a:ext cx="2" cy="2"/>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8" name="Freeform 373"/>
              <p:cNvSpPr>
                <a:spLocks/>
              </p:cNvSpPr>
              <p:nvPr/>
            </p:nvSpPr>
            <p:spPr bwMode="auto">
              <a:xfrm>
                <a:off x="2785" y="812"/>
                <a:ext cx="10" cy="5"/>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0" y="2"/>
                      <a:pt x="0" y="2"/>
                      <a:pt x="0" y="2"/>
                    </a:cubicBezTo>
                    <a:cubicBezTo>
                      <a:pt x="2" y="1"/>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9" name="Freeform 374"/>
              <p:cNvSpPr>
                <a:spLocks/>
              </p:cNvSpPr>
              <p:nvPr/>
            </p:nvSpPr>
            <p:spPr bwMode="auto">
              <a:xfrm>
                <a:off x="2587" y="926"/>
                <a:ext cx="7" cy="4"/>
              </a:xfrm>
              <a:custGeom>
                <a:avLst/>
                <a:gdLst>
                  <a:gd name="T0" fmla="*/ 1 w 3"/>
                  <a:gd name="T1" fmla="*/ 2 h 2"/>
                  <a:gd name="T2" fmla="*/ 3 w 3"/>
                  <a:gd name="T3" fmla="*/ 0 h 2"/>
                  <a:gd name="T4" fmla="*/ 1 w 3"/>
                  <a:gd name="T5" fmla="*/ 2 h 2"/>
                </a:gdLst>
                <a:ahLst/>
                <a:cxnLst>
                  <a:cxn ang="0">
                    <a:pos x="T0" y="T1"/>
                  </a:cxn>
                  <a:cxn ang="0">
                    <a:pos x="T2" y="T3"/>
                  </a:cxn>
                  <a:cxn ang="0">
                    <a:pos x="T4" y="T5"/>
                  </a:cxn>
                </a:cxnLst>
                <a:rect l="0" t="0" r="r" b="b"/>
                <a:pathLst>
                  <a:path w="3" h="2">
                    <a:moveTo>
                      <a:pt x="1" y="2"/>
                    </a:moveTo>
                    <a:cubicBezTo>
                      <a:pt x="3" y="0"/>
                      <a:pt x="3" y="0"/>
                      <a:pt x="3" y="0"/>
                    </a:cubicBezTo>
                    <a:cubicBezTo>
                      <a:pt x="2" y="1"/>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0" name="Freeform 375"/>
              <p:cNvSpPr>
                <a:spLocks/>
              </p:cNvSpPr>
              <p:nvPr/>
            </p:nvSpPr>
            <p:spPr bwMode="auto">
              <a:xfrm>
                <a:off x="401" y="1747"/>
                <a:ext cx="9" cy="7"/>
              </a:xfrm>
              <a:custGeom>
                <a:avLst/>
                <a:gdLst>
                  <a:gd name="T0" fmla="*/ 4 w 4"/>
                  <a:gd name="T1" fmla="*/ 1 h 3"/>
                  <a:gd name="T2" fmla="*/ 4 w 4"/>
                  <a:gd name="T3" fmla="*/ 1 h 3"/>
                </a:gdLst>
                <a:ahLst/>
                <a:cxnLst>
                  <a:cxn ang="0">
                    <a:pos x="T0" y="T1"/>
                  </a:cxn>
                  <a:cxn ang="0">
                    <a:pos x="T2" y="T3"/>
                  </a:cxn>
                </a:cxnLst>
                <a:rect l="0" t="0" r="r" b="b"/>
                <a:pathLst>
                  <a:path w="4" h="3">
                    <a:moveTo>
                      <a:pt x="4" y="1"/>
                    </a:moveTo>
                    <a:cubicBezTo>
                      <a:pt x="4" y="0"/>
                      <a:pt x="0" y="3"/>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1" name="Freeform 376"/>
              <p:cNvSpPr>
                <a:spLocks/>
              </p:cNvSpPr>
              <p:nvPr/>
            </p:nvSpPr>
            <p:spPr bwMode="auto">
              <a:xfrm>
                <a:off x="311" y="1839"/>
                <a:ext cx="12" cy="3"/>
              </a:xfrm>
              <a:custGeom>
                <a:avLst/>
                <a:gdLst>
                  <a:gd name="T0" fmla="*/ 4 w 5"/>
                  <a:gd name="T1" fmla="*/ 1 h 1"/>
                  <a:gd name="T2" fmla="*/ 4 w 5"/>
                  <a:gd name="T3" fmla="*/ 1 h 1"/>
                  <a:gd name="T4" fmla="*/ 4 w 5"/>
                  <a:gd name="T5" fmla="*/ 1 h 1"/>
                </a:gdLst>
                <a:ahLst/>
                <a:cxnLst>
                  <a:cxn ang="0">
                    <a:pos x="T0" y="T1"/>
                  </a:cxn>
                  <a:cxn ang="0">
                    <a:pos x="T2" y="T3"/>
                  </a:cxn>
                  <a:cxn ang="0">
                    <a:pos x="T4" y="T5"/>
                  </a:cxn>
                </a:cxnLst>
                <a:rect l="0" t="0" r="r" b="b"/>
                <a:pathLst>
                  <a:path w="5" h="1">
                    <a:moveTo>
                      <a:pt x="4" y="1"/>
                    </a:moveTo>
                    <a:cubicBezTo>
                      <a:pt x="4" y="1"/>
                      <a:pt x="4" y="1"/>
                      <a:pt x="4" y="1"/>
                    </a:cubicBezTo>
                    <a:cubicBezTo>
                      <a:pt x="5" y="1"/>
                      <a:pt x="0"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2" name="Freeform 377"/>
              <p:cNvSpPr>
                <a:spLocks/>
              </p:cNvSpPr>
              <p:nvPr/>
            </p:nvSpPr>
            <p:spPr bwMode="auto">
              <a:xfrm>
                <a:off x="143" y="1898"/>
                <a:ext cx="7" cy="3"/>
              </a:xfrm>
              <a:custGeom>
                <a:avLst/>
                <a:gdLst>
                  <a:gd name="T0" fmla="*/ 3 w 3"/>
                  <a:gd name="T1" fmla="*/ 0 h 1"/>
                  <a:gd name="T2" fmla="*/ 0 w 3"/>
                  <a:gd name="T3" fmla="*/ 1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1" y="0"/>
                      <a:pt x="1" y="0"/>
                      <a:pt x="0" y="1"/>
                    </a:cubicBezTo>
                    <a:cubicBezTo>
                      <a:pt x="3" y="1"/>
                      <a:pt x="3"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3" name="Freeform 378"/>
              <p:cNvSpPr>
                <a:spLocks/>
              </p:cNvSpPr>
              <p:nvPr/>
            </p:nvSpPr>
            <p:spPr bwMode="auto">
              <a:xfrm>
                <a:off x="356" y="1790"/>
                <a:ext cx="12" cy="9"/>
              </a:xfrm>
              <a:custGeom>
                <a:avLst/>
                <a:gdLst>
                  <a:gd name="T0" fmla="*/ 5 w 5"/>
                  <a:gd name="T1" fmla="*/ 0 h 4"/>
                  <a:gd name="T2" fmla="*/ 0 w 5"/>
                  <a:gd name="T3" fmla="*/ 3 h 4"/>
                  <a:gd name="T4" fmla="*/ 5 w 5"/>
                  <a:gd name="T5" fmla="*/ 0 h 4"/>
                </a:gdLst>
                <a:ahLst/>
                <a:cxnLst>
                  <a:cxn ang="0">
                    <a:pos x="T0" y="T1"/>
                  </a:cxn>
                  <a:cxn ang="0">
                    <a:pos x="T2" y="T3"/>
                  </a:cxn>
                  <a:cxn ang="0">
                    <a:pos x="T4" y="T5"/>
                  </a:cxn>
                </a:cxnLst>
                <a:rect l="0" t="0" r="r" b="b"/>
                <a:pathLst>
                  <a:path w="5" h="4">
                    <a:moveTo>
                      <a:pt x="5" y="0"/>
                    </a:moveTo>
                    <a:cubicBezTo>
                      <a:pt x="0" y="3"/>
                      <a:pt x="0" y="3"/>
                      <a:pt x="0" y="3"/>
                    </a:cubicBezTo>
                    <a:cubicBezTo>
                      <a:pt x="0" y="4"/>
                      <a:pt x="1" y="4"/>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4" name="Freeform 379"/>
              <p:cNvSpPr>
                <a:spLocks/>
              </p:cNvSpPr>
              <p:nvPr/>
            </p:nvSpPr>
            <p:spPr bwMode="auto">
              <a:xfrm>
                <a:off x="368" y="1787"/>
                <a:ext cx="7" cy="3"/>
              </a:xfrm>
              <a:custGeom>
                <a:avLst/>
                <a:gdLst>
                  <a:gd name="T0" fmla="*/ 2 w 3"/>
                  <a:gd name="T1" fmla="*/ 0 h 1"/>
                  <a:gd name="T2" fmla="*/ 0 w 3"/>
                  <a:gd name="T3" fmla="*/ 1 h 1"/>
                  <a:gd name="T4" fmla="*/ 3 w 3"/>
                  <a:gd name="T5" fmla="*/ 0 h 1"/>
                  <a:gd name="T6" fmla="*/ 2 w 3"/>
                  <a:gd name="T7" fmla="*/ 0 h 1"/>
                </a:gdLst>
                <a:ahLst/>
                <a:cxnLst>
                  <a:cxn ang="0">
                    <a:pos x="T0" y="T1"/>
                  </a:cxn>
                  <a:cxn ang="0">
                    <a:pos x="T2" y="T3"/>
                  </a:cxn>
                  <a:cxn ang="0">
                    <a:pos x="T4" y="T5"/>
                  </a:cxn>
                  <a:cxn ang="0">
                    <a:pos x="T6" y="T7"/>
                  </a:cxn>
                </a:cxnLst>
                <a:rect l="0" t="0" r="r" b="b"/>
                <a:pathLst>
                  <a:path w="3" h="1">
                    <a:moveTo>
                      <a:pt x="2" y="0"/>
                    </a:moveTo>
                    <a:cubicBezTo>
                      <a:pt x="1" y="1"/>
                      <a:pt x="1" y="1"/>
                      <a:pt x="0" y="1"/>
                    </a:cubicBezTo>
                    <a:cubicBezTo>
                      <a:pt x="3" y="0"/>
                      <a:pt x="3" y="0"/>
                      <a:pt x="3"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5" name="Freeform 380"/>
              <p:cNvSpPr>
                <a:spLocks/>
              </p:cNvSpPr>
              <p:nvPr/>
            </p:nvSpPr>
            <p:spPr bwMode="auto">
              <a:xfrm>
                <a:off x="323" y="1638"/>
                <a:ext cx="9" cy="21"/>
              </a:xfrm>
              <a:custGeom>
                <a:avLst/>
                <a:gdLst>
                  <a:gd name="T0" fmla="*/ 0 w 4"/>
                  <a:gd name="T1" fmla="*/ 7 h 9"/>
                  <a:gd name="T2" fmla="*/ 1 w 4"/>
                  <a:gd name="T3" fmla="*/ 7 h 9"/>
                  <a:gd name="T4" fmla="*/ 0 w 4"/>
                  <a:gd name="T5" fmla="*/ 7 h 9"/>
                </a:gdLst>
                <a:ahLst/>
                <a:cxnLst>
                  <a:cxn ang="0">
                    <a:pos x="T0" y="T1"/>
                  </a:cxn>
                  <a:cxn ang="0">
                    <a:pos x="T2" y="T3"/>
                  </a:cxn>
                  <a:cxn ang="0">
                    <a:pos x="T4" y="T5"/>
                  </a:cxn>
                </a:cxnLst>
                <a:rect l="0" t="0" r="r" b="b"/>
                <a:pathLst>
                  <a:path w="4" h="9">
                    <a:moveTo>
                      <a:pt x="0" y="7"/>
                    </a:moveTo>
                    <a:cubicBezTo>
                      <a:pt x="1" y="7"/>
                      <a:pt x="1" y="7"/>
                      <a:pt x="1" y="7"/>
                    </a:cubicBezTo>
                    <a:cubicBezTo>
                      <a:pt x="2" y="9"/>
                      <a:pt x="4" y="0"/>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6" name="Freeform 381"/>
              <p:cNvSpPr>
                <a:spLocks/>
              </p:cNvSpPr>
              <p:nvPr/>
            </p:nvSpPr>
            <p:spPr bwMode="auto">
              <a:xfrm>
                <a:off x="304" y="18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7" name="Freeform 382"/>
              <p:cNvSpPr>
                <a:spLocks/>
              </p:cNvSpPr>
              <p:nvPr/>
            </p:nvSpPr>
            <p:spPr bwMode="auto">
              <a:xfrm>
                <a:off x="247" y="1861"/>
                <a:ext cx="5" cy="4"/>
              </a:xfrm>
              <a:custGeom>
                <a:avLst/>
                <a:gdLst>
                  <a:gd name="T0" fmla="*/ 2 w 2"/>
                  <a:gd name="T1" fmla="*/ 0 h 2"/>
                  <a:gd name="T2" fmla="*/ 2 w 2"/>
                  <a:gd name="T3" fmla="*/ 0 h 2"/>
                </a:gdLst>
                <a:ahLst/>
                <a:cxnLst>
                  <a:cxn ang="0">
                    <a:pos x="T0" y="T1"/>
                  </a:cxn>
                  <a:cxn ang="0">
                    <a:pos x="T2" y="T3"/>
                  </a:cxn>
                </a:cxnLst>
                <a:rect l="0" t="0" r="r" b="b"/>
                <a:pathLst>
                  <a:path w="2" h="2">
                    <a:moveTo>
                      <a:pt x="2" y="0"/>
                    </a:moveTo>
                    <a:cubicBezTo>
                      <a:pt x="1" y="0"/>
                      <a:pt x="0"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8" name="Freeform 383"/>
              <p:cNvSpPr>
                <a:spLocks/>
              </p:cNvSpPr>
              <p:nvPr/>
            </p:nvSpPr>
            <p:spPr bwMode="auto">
              <a:xfrm>
                <a:off x="321" y="1655"/>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1" y="1"/>
                      <a:pt x="1" y="1"/>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9" name="Freeform 384"/>
              <p:cNvSpPr>
                <a:spLocks/>
              </p:cNvSpPr>
              <p:nvPr/>
            </p:nvSpPr>
            <p:spPr bwMode="auto">
              <a:xfrm>
                <a:off x="1" y="1823"/>
                <a:ext cx="7" cy="4"/>
              </a:xfrm>
              <a:custGeom>
                <a:avLst/>
                <a:gdLst>
                  <a:gd name="T0" fmla="*/ 3 w 3"/>
                  <a:gd name="T1" fmla="*/ 1 h 2"/>
                  <a:gd name="T2" fmla="*/ 2 w 3"/>
                  <a:gd name="T3" fmla="*/ 0 h 2"/>
                  <a:gd name="T4" fmla="*/ 0 w 3"/>
                  <a:gd name="T5" fmla="*/ 2 h 2"/>
                  <a:gd name="T6" fmla="*/ 3 w 3"/>
                  <a:gd name="T7" fmla="*/ 1 h 2"/>
                </a:gdLst>
                <a:ahLst/>
                <a:cxnLst>
                  <a:cxn ang="0">
                    <a:pos x="T0" y="T1"/>
                  </a:cxn>
                  <a:cxn ang="0">
                    <a:pos x="T2" y="T3"/>
                  </a:cxn>
                  <a:cxn ang="0">
                    <a:pos x="T4" y="T5"/>
                  </a:cxn>
                  <a:cxn ang="0">
                    <a:pos x="T6" y="T7"/>
                  </a:cxn>
                </a:cxnLst>
                <a:rect l="0" t="0" r="r" b="b"/>
                <a:pathLst>
                  <a:path w="3" h="2">
                    <a:moveTo>
                      <a:pt x="3" y="1"/>
                    </a:moveTo>
                    <a:cubicBezTo>
                      <a:pt x="2" y="0"/>
                      <a:pt x="2" y="0"/>
                      <a:pt x="2" y="0"/>
                    </a:cubicBezTo>
                    <a:cubicBezTo>
                      <a:pt x="1" y="1"/>
                      <a:pt x="1" y="1"/>
                      <a:pt x="0" y="2"/>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0" name="Freeform 385"/>
              <p:cNvSpPr>
                <a:spLocks/>
              </p:cNvSpPr>
              <p:nvPr/>
            </p:nvSpPr>
            <p:spPr bwMode="auto">
              <a:xfrm>
                <a:off x="65" y="1903"/>
                <a:ext cx="5" cy="10"/>
              </a:xfrm>
              <a:custGeom>
                <a:avLst/>
                <a:gdLst>
                  <a:gd name="T0" fmla="*/ 1 w 2"/>
                  <a:gd name="T1" fmla="*/ 4 h 4"/>
                  <a:gd name="T2" fmla="*/ 2 w 2"/>
                  <a:gd name="T3" fmla="*/ 2 h 4"/>
                  <a:gd name="T4" fmla="*/ 1 w 2"/>
                  <a:gd name="T5" fmla="*/ 4 h 4"/>
                </a:gdLst>
                <a:ahLst/>
                <a:cxnLst>
                  <a:cxn ang="0">
                    <a:pos x="T0" y="T1"/>
                  </a:cxn>
                  <a:cxn ang="0">
                    <a:pos x="T2" y="T3"/>
                  </a:cxn>
                  <a:cxn ang="0">
                    <a:pos x="T4" y="T5"/>
                  </a:cxn>
                </a:cxnLst>
                <a:rect l="0" t="0" r="r" b="b"/>
                <a:pathLst>
                  <a:path w="2" h="4">
                    <a:moveTo>
                      <a:pt x="1" y="4"/>
                    </a:moveTo>
                    <a:cubicBezTo>
                      <a:pt x="1" y="3"/>
                      <a:pt x="2" y="3"/>
                      <a:pt x="2" y="2"/>
                    </a:cubicBezTo>
                    <a:cubicBezTo>
                      <a:pt x="0" y="1"/>
                      <a:pt x="0"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1" name="Freeform 386"/>
              <p:cNvSpPr>
                <a:spLocks/>
              </p:cNvSpPr>
              <p:nvPr/>
            </p:nvSpPr>
            <p:spPr bwMode="auto">
              <a:xfrm>
                <a:off x="235" y="1891"/>
                <a:ext cx="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2" name="Freeform 387"/>
              <p:cNvSpPr>
                <a:spLocks noEditPoints="1"/>
              </p:cNvSpPr>
              <p:nvPr/>
            </p:nvSpPr>
            <p:spPr bwMode="auto">
              <a:xfrm>
                <a:off x="-74" y="1922"/>
                <a:ext cx="127" cy="73"/>
              </a:xfrm>
              <a:custGeom>
                <a:avLst/>
                <a:gdLst>
                  <a:gd name="T0" fmla="*/ 54 w 54"/>
                  <a:gd name="T1" fmla="*/ 0 h 31"/>
                  <a:gd name="T2" fmla="*/ 51 w 54"/>
                  <a:gd name="T3" fmla="*/ 0 h 31"/>
                  <a:gd name="T4" fmla="*/ 49 w 54"/>
                  <a:gd name="T5" fmla="*/ 1 h 31"/>
                  <a:gd name="T6" fmla="*/ 48 w 54"/>
                  <a:gd name="T7" fmla="*/ 1 h 31"/>
                  <a:gd name="T8" fmla="*/ 40 w 54"/>
                  <a:gd name="T9" fmla="*/ 5 h 31"/>
                  <a:gd name="T10" fmla="*/ 43 w 54"/>
                  <a:gd name="T11" fmla="*/ 6 h 31"/>
                  <a:gd name="T12" fmla="*/ 41 w 54"/>
                  <a:gd name="T13" fmla="*/ 8 h 31"/>
                  <a:gd name="T14" fmla="*/ 39 w 54"/>
                  <a:gd name="T15" fmla="*/ 6 h 31"/>
                  <a:gd name="T16" fmla="*/ 35 w 54"/>
                  <a:gd name="T17" fmla="*/ 10 h 31"/>
                  <a:gd name="T18" fmla="*/ 26 w 54"/>
                  <a:gd name="T19" fmla="*/ 9 h 31"/>
                  <a:gd name="T20" fmla="*/ 17 w 54"/>
                  <a:gd name="T21" fmla="*/ 16 h 31"/>
                  <a:gd name="T22" fmla="*/ 10 w 54"/>
                  <a:gd name="T23" fmla="*/ 13 h 31"/>
                  <a:gd name="T24" fmla="*/ 10 w 54"/>
                  <a:gd name="T25" fmla="*/ 16 h 31"/>
                  <a:gd name="T26" fmla="*/ 10 w 54"/>
                  <a:gd name="T27" fmla="*/ 16 h 31"/>
                  <a:gd name="T28" fmla="*/ 4 w 54"/>
                  <a:gd name="T29" fmla="*/ 11 h 31"/>
                  <a:gd name="T30" fmla="*/ 3 w 54"/>
                  <a:gd name="T31" fmla="*/ 12 h 31"/>
                  <a:gd name="T32" fmla="*/ 6 w 54"/>
                  <a:gd name="T33" fmla="*/ 16 h 31"/>
                  <a:gd name="T34" fmla="*/ 10 w 54"/>
                  <a:gd name="T35" fmla="*/ 17 h 31"/>
                  <a:gd name="T36" fmla="*/ 12 w 54"/>
                  <a:gd name="T37" fmla="*/ 22 h 31"/>
                  <a:gd name="T38" fmla="*/ 16 w 54"/>
                  <a:gd name="T39" fmla="*/ 20 h 31"/>
                  <a:gd name="T40" fmla="*/ 28 w 54"/>
                  <a:gd name="T41" fmla="*/ 24 h 31"/>
                  <a:gd name="T42" fmla="*/ 28 w 54"/>
                  <a:gd name="T43" fmla="*/ 28 h 31"/>
                  <a:gd name="T44" fmla="*/ 25 w 54"/>
                  <a:gd name="T45" fmla="*/ 27 h 31"/>
                  <a:gd name="T46" fmla="*/ 25 w 54"/>
                  <a:gd name="T47" fmla="*/ 28 h 31"/>
                  <a:gd name="T48" fmla="*/ 35 w 54"/>
                  <a:gd name="T49" fmla="*/ 31 h 31"/>
                  <a:gd name="T50" fmla="*/ 39 w 54"/>
                  <a:gd name="T51" fmla="*/ 29 h 31"/>
                  <a:gd name="T52" fmla="*/ 40 w 54"/>
                  <a:gd name="T53" fmla="*/ 31 h 31"/>
                  <a:gd name="T54" fmla="*/ 47 w 54"/>
                  <a:gd name="T55" fmla="*/ 27 h 31"/>
                  <a:gd name="T56" fmla="*/ 43 w 54"/>
                  <a:gd name="T57" fmla="*/ 24 h 31"/>
                  <a:gd name="T58" fmla="*/ 43 w 54"/>
                  <a:gd name="T59" fmla="*/ 19 h 31"/>
                  <a:gd name="T60" fmla="*/ 53 w 54"/>
                  <a:gd name="T61" fmla="*/ 11 h 31"/>
                  <a:gd name="T62" fmla="*/ 52 w 54"/>
                  <a:gd name="T63" fmla="*/ 9 h 31"/>
                  <a:gd name="T64" fmla="*/ 52 w 54"/>
                  <a:gd name="T65" fmla="*/ 11 h 31"/>
                  <a:gd name="T66" fmla="*/ 49 w 54"/>
                  <a:gd name="T67" fmla="*/ 11 h 31"/>
                  <a:gd name="T68" fmla="*/ 41 w 54"/>
                  <a:gd name="T69" fmla="*/ 13 h 31"/>
                  <a:gd name="T70" fmla="*/ 47 w 54"/>
                  <a:gd name="T71" fmla="*/ 6 h 31"/>
                  <a:gd name="T72" fmla="*/ 52 w 54"/>
                  <a:gd name="T73" fmla="*/ 6 h 31"/>
                  <a:gd name="T74" fmla="*/ 54 w 54"/>
                  <a:gd name="T75" fmla="*/ 5 h 31"/>
                  <a:gd name="T76" fmla="*/ 53 w 54"/>
                  <a:gd name="T77" fmla="*/ 2 h 31"/>
                  <a:gd name="T78" fmla="*/ 54 w 54"/>
                  <a:gd name="T79" fmla="*/ 0 h 31"/>
                  <a:gd name="T80" fmla="*/ 51 w 54"/>
                  <a:gd name="T81" fmla="*/ 2 h 31"/>
                  <a:gd name="T82" fmla="*/ 50 w 54"/>
                  <a:gd name="T83" fmla="*/ 1 h 31"/>
                  <a:gd name="T84" fmla="*/ 51 w 54"/>
                  <a:gd name="T8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31">
                    <a:moveTo>
                      <a:pt x="54" y="0"/>
                    </a:moveTo>
                    <a:cubicBezTo>
                      <a:pt x="51" y="0"/>
                      <a:pt x="51" y="0"/>
                      <a:pt x="51" y="0"/>
                    </a:cubicBezTo>
                    <a:cubicBezTo>
                      <a:pt x="50" y="1"/>
                      <a:pt x="50" y="1"/>
                      <a:pt x="49" y="1"/>
                    </a:cubicBezTo>
                    <a:cubicBezTo>
                      <a:pt x="48" y="1"/>
                      <a:pt x="48" y="1"/>
                      <a:pt x="48" y="1"/>
                    </a:cubicBezTo>
                    <a:cubicBezTo>
                      <a:pt x="40" y="5"/>
                      <a:pt x="40" y="5"/>
                      <a:pt x="40" y="5"/>
                    </a:cubicBezTo>
                    <a:cubicBezTo>
                      <a:pt x="43" y="6"/>
                      <a:pt x="43" y="6"/>
                      <a:pt x="43" y="6"/>
                    </a:cubicBezTo>
                    <a:cubicBezTo>
                      <a:pt x="41" y="8"/>
                      <a:pt x="41" y="8"/>
                      <a:pt x="41" y="8"/>
                    </a:cubicBezTo>
                    <a:cubicBezTo>
                      <a:pt x="36" y="3"/>
                      <a:pt x="38" y="6"/>
                      <a:pt x="39" y="6"/>
                    </a:cubicBezTo>
                    <a:cubicBezTo>
                      <a:pt x="35" y="10"/>
                      <a:pt x="35" y="10"/>
                      <a:pt x="35" y="10"/>
                    </a:cubicBezTo>
                    <a:cubicBezTo>
                      <a:pt x="26" y="9"/>
                      <a:pt x="26" y="9"/>
                      <a:pt x="26" y="9"/>
                    </a:cubicBezTo>
                    <a:cubicBezTo>
                      <a:pt x="17" y="16"/>
                      <a:pt x="17" y="16"/>
                      <a:pt x="17" y="16"/>
                    </a:cubicBezTo>
                    <a:cubicBezTo>
                      <a:pt x="10" y="13"/>
                      <a:pt x="10" y="13"/>
                      <a:pt x="10" y="13"/>
                    </a:cubicBezTo>
                    <a:cubicBezTo>
                      <a:pt x="10" y="16"/>
                      <a:pt x="10" y="16"/>
                      <a:pt x="10" y="16"/>
                    </a:cubicBezTo>
                    <a:cubicBezTo>
                      <a:pt x="10" y="16"/>
                      <a:pt x="10" y="16"/>
                      <a:pt x="10" y="16"/>
                    </a:cubicBezTo>
                    <a:cubicBezTo>
                      <a:pt x="4" y="11"/>
                      <a:pt x="4" y="11"/>
                      <a:pt x="4" y="11"/>
                    </a:cubicBezTo>
                    <a:cubicBezTo>
                      <a:pt x="3" y="12"/>
                      <a:pt x="3" y="12"/>
                      <a:pt x="3" y="12"/>
                    </a:cubicBezTo>
                    <a:cubicBezTo>
                      <a:pt x="0" y="19"/>
                      <a:pt x="5" y="14"/>
                      <a:pt x="6" y="16"/>
                    </a:cubicBezTo>
                    <a:cubicBezTo>
                      <a:pt x="10" y="17"/>
                      <a:pt x="10" y="17"/>
                      <a:pt x="10" y="17"/>
                    </a:cubicBezTo>
                    <a:cubicBezTo>
                      <a:pt x="12" y="22"/>
                      <a:pt x="12" y="22"/>
                      <a:pt x="12" y="22"/>
                    </a:cubicBezTo>
                    <a:cubicBezTo>
                      <a:pt x="16" y="20"/>
                      <a:pt x="16" y="20"/>
                      <a:pt x="16" y="20"/>
                    </a:cubicBezTo>
                    <a:cubicBezTo>
                      <a:pt x="28" y="24"/>
                      <a:pt x="28" y="24"/>
                      <a:pt x="28" y="24"/>
                    </a:cubicBezTo>
                    <a:cubicBezTo>
                      <a:pt x="28" y="28"/>
                      <a:pt x="28" y="28"/>
                      <a:pt x="28" y="28"/>
                    </a:cubicBezTo>
                    <a:cubicBezTo>
                      <a:pt x="25" y="27"/>
                      <a:pt x="25" y="27"/>
                      <a:pt x="25" y="27"/>
                    </a:cubicBezTo>
                    <a:cubicBezTo>
                      <a:pt x="25" y="28"/>
                      <a:pt x="25" y="28"/>
                      <a:pt x="25" y="28"/>
                    </a:cubicBezTo>
                    <a:cubicBezTo>
                      <a:pt x="35" y="31"/>
                      <a:pt x="35" y="31"/>
                      <a:pt x="35" y="31"/>
                    </a:cubicBezTo>
                    <a:cubicBezTo>
                      <a:pt x="39" y="29"/>
                      <a:pt x="39" y="29"/>
                      <a:pt x="39" y="29"/>
                    </a:cubicBezTo>
                    <a:cubicBezTo>
                      <a:pt x="40" y="31"/>
                      <a:pt x="40" y="31"/>
                      <a:pt x="40" y="31"/>
                    </a:cubicBezTo>
                    <a:cubicBezTo>
                      <a:pt x="47" y="27"/>
                      <a:pt x="47" y="27"/>
                      <a:pt x="47" y="27"/>
                    </a:cubicBezTo>
                    <a:cubicBezTo>
                      <a:pt x="48" y="21"/>
                      <a:pt x="44" y="25"/>
                      <a:pt x="43" y="24"/>
                    </a:cubicBezTo>
                    <a:cubicBezTo>
                      <a:pt x="43" y="19"/>
                      <a:pt x="43" y="19"/>
                      <a:pt x="43" y="19"/>
                    </a:cubicBezTo>
                    <a:cubicBezTo>
                      <a:pt x="53" y="11"/>
                      <a:pt x="53" y="11"/>
                      <a:pt x="53" y="11"/>
                    </a:cubicBezTo>
                    <a:cubicBezTo>
                      <a:pt x="52" y="9"/>
                      <a:pt x="52" y="9"/>
                      <a:pt x="52" y="9"/>
                    </a:cubicBezTo>
                    <a:cubicBezTo>
                      <a:pt x="52" y="11"/>
                      <a:pt x="52" y="11"/>
                      <a:pt x="52" y="11"/>
                    </a:cubicBezTo>
                    <a:cubicBezTo>
                      <a:pt x="49" y="11"/>
                      <a:pt x="49" y="11"/>
                      <a:pt x="49" y="11"/>
                    </a:cubicBezTo>
                    <a:cubicBezTo>
                      <a:pt x="41" y="13"/>
                      <a:pt x="41" y="13"/>
                      <a:pt x="41" y="13"/>
                    </a:cubicBezTo>
                    <a:cubicBezTo>
                      <a:pt x="47" y="6"/>
                      <a:pt x="47" y="6"/>
                      <a:pt x="47" y="6"/>
                    </a:cubicBezTo>
                    <a:cubicBezTo>
                      <a:pt x="52" y="6"/>
                      <a:pt x="52" y="6"/>
                      <a:pt x="52" y="6"/>
                    </a:cubicBezTo>
                    <a:cubicBezTo>
                      <a:pt x="54" y="5"/>
                      <a:pt x="54" y="5"/>
                      <a:pt x="54" y="5"/>
                    </a:cubicBezTo>
                    <a:cubicBezTo>
                      <a:pt x="54" y="4"/>
                      <a:pt x="53" y="2"/>
                      <a:pt x="53" y="2"/>
                    </a:cubicBezTo>
                    <a:lnTo>
                      <a:pt x="54" y="0"/>
                    </a:lnTo>
                    <a:close/>
                    <a:moveTo>
                      <a:pt x="51" y="2"/>
                    </a:moveTo>
                    <a:cubicBezTo>
                      <a:pt x="50" y="1"/>
                      <a:pt x="50" y="1"/>
                      <a:pt x="50" y="1"/>
                    </a:cubicBezTo>
                    <a:cubicBezTo>
                      <a:pt x="50" y="1"/>
                      <a:pt x="51" y="1"/>
                      <a:pt x="5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3" name="Freeform 388"/>
              <p:cNvSpPr>
                <a:spLocks/>
              </p:cNvSpPr>
              <p:nvPr/>
            </p:nvSpPr>
            <p:spPr bwMode="auto">
              <a:xfrm>
                <a:off x="141" y="1901"/>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4" name="Freeform 389"/>
              <p:cNvSpPr>
                <a:spLocks/>
              </p:cNvSpPr>
              <p:nvPr/>
            </p:nvSpPr>
            <p:spPr bwMode="auto">
              <a:xfrm>
                <a:off x="63" y="1913"/>
                <a:ext cx="9" cy="16"/>
              </a:xfrm>
              <a:custGeom>
                <a:avLst/>
                <a:gdLst>
                  <a:gd name="T0" fmla="*/ 4 w 4"/>
                  <a:gd name="T1" fmla="*/ 5 h 7"/>
                  <a:gd name="T2" fmla="*/ 2 w 4"/>
                  <a:gd name="T3" fmla="*/ 0 h 7"/>
                  <a:gd name="T4" fmla="*/ 0 w 4"/>
                  <a:gd name="T5" fmla="*/ 7 h 7"/>
                  <a:gd name="T6" fmla="*/ 4 w 4"/>
                  <a:gd name="T7" fmla="*/ 5 h 7"/>
                </a:gdLst>
                <a:ahLst/>
                <a:cxnLst>
                  <a:cxn ang="0">
                    <a:pos x="T0" y="T1"/>
                  </a:cxn>
                  <a:cxn ang="0">
                    <a:pos x="T2" y="T3"/>
                  </a:cxn>
                  <a:cxn ang="0">
                    <a:pos x="T4" y="T5"/>
                  </a:cxn>
                  <a:cxn ang="0">
                    <a:pos x="T6" y="T7"/>
                  </a:cxn>
                </a:cxnLst>
                <a:rect l="0" t="0" r="r" b="b"/>
                <a:pathLst>
                  <a:path w="4" h="7">
                    <a:moveTo>
                      <a:pt x="4" y="5"/>
                    </a:moveTo>
                    <a:cubicBezTo>
                      <a:pt x="4" y="3"/>
                      <a:pt x="3" y="1"/>
                      <a:pt x="2" y="0"/>
                    </a:cubicBezTo>
                    <a:cubicBezTo>
                      <a:pt x="2" y="3"/>
                      <a:pt x="1" y="5"/>
                      <a:pt x="0" y="7"/>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5" name="Freeform 390"/>
              <p:cNvSpPr>
                <a:spLocks/>
              </p:cNvSpPr>
              <p:nvPr/>
            </p:nvSpPr>
            <p:spPr bwMode="auto">
              <a:xfrm>
                <a:off x="53" y="1929"/>
                <a:ext cx="10" cy="10"/>
              </a:xfrm>
              <a:custGeom>
                <a:avLst/>
                <a:gdLst>
                  <a:gd name="T0" fmla="*/ 4 w 4"/>
                  <a:gd name="T1" fmla="*/ 0 h 4"/>
                  <a:gd name="T2" fmla="*/ 0 w 4"/>
                  <a:gd name="T3" fmla="*/ 2 h 4"/>
                  <a:gd name="T4" fmla="*/ 4 w 4"/>
                  <a:gd name="T5" fmla="*/ 0 h 4"/>
                </a:gdLst>
                <a:ahLst/>
                <a:cxnLst>
                  <a:cxn ang="0">
                    <a:pos x="T0" y="T1"/>
                  </a:cxn>
                  <a:cxn ang="0">
                    <a:pos x="T2" y="T3"/>
                  </a:cxn>
                  <a:cxn ang="0">
                    <a:pos x="T4" y="T5"/>
                  </a:cxn>
                </a:cxnLst>
                <a:rect l="0" t="0" r="r" b="b"/>
                <a:pathLst>
                  <a:path w="4" h="4">
                    <a:moveTo>
                      <a:pt x="4" y="0"/>
                    </a:moveTo>
                    <a:cubicBezTo>
                      <a:pt x="0" y="2"/>
                      <a:pt x="0" y="2"/>
                      <a:pt x="0" y="2"/>
                    </a:cubicBezTo>
                    <a:cubicBezTo>
                      <a:pt x="1" y="3"/>
                      <a:pt x="3"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6" name="Freeform 391"/>
              <p:cNvSpPr>
                <a:spLocks/>
              </p:cNvSpPr>
              <p:nvPr/>
            </p:nvSpPr>
            <p:spPr bwMode="auto">
              <a:xfrm>
                <a:off x="235" y="1887"/>
                <a:ext cx="8" cy="4"/>
              </a:xfrm>
              <a:custGeom>
                <a:avLst/>
                <a:gdLst>
                  <a:gd name="T0" fmla="*/ 2 w 3"/>
                  <a:gd name="T1" fmla="*/ 0 h 2"/>
                  <a:gd name="T2" fmla="*/ 0 w 3"/>
                  <a:gd name="T3" fmla="*/ 1 h 2"/>
                  <a:gd name="T4" fmla="*/ 1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0" y="1"/>
                      <a:pt x="0" y="1"/>
                      <a:pt x="0" y="1"/>
                    </a:cubicBezTo>
                    <a:cubicBezTo>
                      <a:pt x="1" y="2"/>
                      <a:pt x="1" y="2"/>
                      <a:pt x="1" y="2"/>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7" name="Freeform 392"/>
              <p:cNvSpPr>
                <a:spLocks/>
              </p:cNvSpPr>
              <p:nvPr/>
            </p:nvSpPr>
            <p:spPr bwMode="auto">
              <a:xfrm>
                <a:off x="6" y="2587"/>
                <a:ext cx="31" cy="17"/>
              </a:xfrm>
              <a:custGeom>
                <a:avLst/>
                <a:gdLst>
                  <a:gd name="T0" fmla="*/ 0 w 13"/>
                  <a:gd name="T1" fmla="*/ 7 h 7"/>
                  <a:gd name="T2" fmla="*/ 2 w 13"/>
                  <a:gd name="T3" fmla="*/ 7 h 7"/>
                  <a:gd name="T4" fmla="*/ 2 w 13"/>
                  <a:gd name="T5" fmla="*/ 5 h 7"/>
                  <a:gd name="T6" fmla="*/ 13 w 13"/>
                  <a:gd name="T7" fmla="*/ 0 h 7"/>
                  <a:gd name="T8" fmla="*/ 2 w 13"/>
                  <a:gd name="T9" fmla="*/ 2 h 7"/>
                  <a:gd name="T10" fmla="*/ 0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0" y="7"/>
                    </a:moveTo>
                    <a:cubicBezTo>
                      <a:pt x="2" y="7"/>
                      <a:pt x="2" y="7"/>
                      <a:pt x="2" y="7"/>
                    </a:cubicBezTo>
                    <a:cubicBezTo>
                      <a:pt x="2" y="5"/>
                      <a:pt x="2" y="5"/>
                      <a:pt x="2" y="5"/>
                    </a:cubicBezTo>
                    <a:cubicBezTo>
                      <a:pt x="7" y="3"/>
                      <a:pt x="11" y="1"/>
                      <a:pt x="13" y="0"/>
                    </a:cubicBezTo>
                    <a:cubicBezTo>
                      <a:pt x="2" y="2"/>
                      <a:pt x="2" y="2"/>
                      <a:pt x="2" y="2"/>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8" name="Freeform 393"/>
              <p:cNvSpPr>
                <a:spLocks/>
              </p:cNvSpPr>
              <p:nvPr/>
            </p:nvSpPr>
            <p:spPr bwMode="auto">
              <a:xfrm>
                <a:off x="11" y="2500"/>
                <a:ext cx="4" cy="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0" y="2"/>
                      <a:pt x="0" y="2"/>
                      <a:pt x="0" y="2"/>
                    </a:cubicBezTo>
                    <a:cubicBezTo>
                      <a:pt x="2" y="3"/>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9" name="Freeform 394"/>
              <p:cNvSpPr>
                <a:spLocks/>
              </p:cNvSpPr>
              <p:nvPr/>
            </p:nvSpPr>
            <p:spPr bwMode="auto">
              <a:xfrm>
                <a:off x="1" y="2544"/>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0" name="Freeform 395"/>
              <p:cNvSpPr>
                <a:spLocks/>
              </p:cNvSpPr>
              <p:nvPr/>
            </p:nvSpPr>
            <p:spPr bwMode="auto">
              <a:xfrm>
                <a:off x="37" y="25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1" name="Freeform 396"/>
              <p:cNvSpPr>
                <a:spLocks/>
              </p:cNvSpPr>
              <p:nvPr/>
            </p:nvSpPr>
            <p:spPr bwMode="auto">
              <a:xfrm>
                <a:off x="-1" y="2544"/>
                <a:ext cx="9" cy="10"/>
              </a:xfrm>
              <a:custGeom>
                <a:avLst/>
                <a:gdLst>
                  <a:gd name="T0" fmla="*/ 4 w 4"/>
                  <a:gd name="T1" fmla="*/ 0 h 4"/>
                  <a:gd name="T2" fmla="*/ 2 w 4"/>
                  <a:gd name="T3" fmla="*/ 0 h 4"/>
                  <a:gd name="T4" fmla="*/ 4 w 4"/>
                  <a:gd name="T5" fmla="*/ 0 h 4"/>
                </a:gdLst>
                <a:ahLst/>
                <a:cxnLst>
                  <a:cxn ang="0">
                    <a:pos x="T0" y="T1"/>
                  </a:cxn>
                  <a:cxn ang="0">
                    <a:pos x="T2" y="T3"/>
                  </a:cxn>
                  <a:cxn ang="0">
                    <a:pos x="T4" y="T5"/>
                  </a:cxn>
                </a:cxnLst>
                <a:rect l="0" t="0" r="r" b="b"/>
                <a:pathLst>
                  <a:path w="4" h="4">
                    <a:moveTo>
                      <a:pt x="4" y="0"/>
                    </a:moveTo>
                    <a:cubicBezTo>
                      <a:pt x="3" y="0"/>
                      <a:pt x="3" y="0"/>
                      <a:pt x="2" y="0"/>
                    </a:cubicBezTo>
                    <a:cubicBezTo>
                      <a:pt x="2" y="1"/>
                      <a:pt x="0"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2" name="Freeform 397"/>
              <p:cNvSpPr>
                <a:spLocks/>
              </p:cNvSpPr>
              <p:nvPr/>
            </p:nvSpPr>
            <p:spPr bwMode="auto">
              <a:xfrm>
                <a:off x="167" y="2791"/>
                <a:ext cx="24" cy="14"/>
              </a:xfrm>
              <a:custGeom>
                <a:avLst/>
                <a:gdLst>
                  <a:gd name="T0" fmla="*/ 2 w 10"/>
                  <a:gd name="T1" fmla="*/ 3 h 6"/>
                  <a:gd name="T2" fmla="*/ 2 w 10"/>
                  <a:gd name="T3" fmla="*/ 3 h 6"/>
                </a:gdLst>
                <a:ahLst/>
                <a:cxnLst>
                  <a:cxn ang="0">
                    <a:pos x="T0" y="T1"/>
                  </a:cxn>
                  <a:cxn ang="0">
                    <a:pos x="T2" y="T3"/>
                  </a:cxn>
                </a:cxnLst>
                <a:rect l="0" t="0" r="r" b="b"/>
                <a:pathLst>
                  <a:path w="10" h="6">
                    <a:moveTo>
                      <a:pt x="2" y="3"/>
                    </a:moveTo>
                    <a:cubicBezTo>
                      <a:pt x="0" y="6"/>
                      <a:pt x="10" y="0"/>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3" name="Freeform 398"/>
              <p:cNvSpPr>
                <a:spLocks/>
              </p:cNvSpPr>
              <p:nvPr/>
            </p:nvSpPr>
            <p:spPr bwMode="auto">
              <a:xfrm>
                <a:off x="160" y="2800"/>
                <a:ext cx="14" cy="5"/>
              </a:xfrm>
              <a:custGeom>
                <a:avLst/>
                <a:gdLst>
                  <a:gd name="T0" fmla="*/ 0 w 6"/>
                  <a:gd name="T1" fmla="*/ 1 h 2"/>
                  <a:gd name="T2" fmla="*/ 0 w 6"/>
                  <a:gd name="T3" fmla="*/ 0 h 2"/>
                  <a:gd name="T4" fmla="*/ 0 w 6"/>
                  <a:gd name="T5" fmla="*/ 0 h 2"/>
                  <a:gd name="T6" fmla="*/ 0 w 6"/>
                  <a:gd name="T7" fmla="*/ 1 h 2"/>
                </a:gdLst>
                <a:ahLst/>
                <a:cxnLst>
                  <a:cxn ang="0">
                    <a:pos x="T0" y="T1"/>
                  </a:cxn>
                  <a:cxn ang="0">
                    <a:pos x="T2" y="T3"/>
                  </a:cxn>
                  <a:cxn ang="0">
                    <a:pos x="T4" y="T5"/>
                  </a:cxn>
                  <a:cxn ang="0">
                    <a:pos x="T6" y="T7"/>
                  </a:cxn>
                </a:cxnLst>
                <a:rect l="0" t="0" r="r" b="b"/>
                <a:pathLst>
                  <a:path w="6" h="2">
                    <a:moveTo>
                      <a:pt x="0" y="1"/>
                    </a:moveTo>
                    <a:cubicBezTo>
                      <a:pt x="1" y="0"/>
                      <a:pt x="6" y="2"/>
                      <a:pt x="0"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4" name="Freeform 399"/>
              <p:cNvSpPr>
                <a:spLocks/>
              </p:cNvSpPr>
              <p:nvPr/>
            </p:nvSpPr>
            <p:spPr bwMode="auto">
              <a:xfrm>
                <a:off x="179" y="1932"/>
                <a:ext cx="4" cy="4"/>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2"/>
                      <a:pt x="0" y="2"/>
                    </a:cubicBezTo>
                    <a:cubicBezTo>
                      <a:pt x="1" y="2"/>
                      <a:pt x="1" y="2"/>
                      <a:pt x="2" y="2"/>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5" name="Freeform 400"/>
              <p:cNvSpPr>
                <a:spLocks/>
              </p:cNvSpPr>
              <p:nvPr/>
            </p:nvSpPr>
            <p:spPr bwMode="auto">
              <a:xfrm>
                <a:off x="160" y="2802"/>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6" name="Freeform 401"/>
              <p:cNvSpPr>
                <a:spLocks/>
              </p:cNvSpPr>
              <p:nvPr/>
            </p:nvSpPr>
            <p:spPr bwMode="auto">
              <a:xfrm>
                <a:off x="49" y="227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7" name="Freeform 402"/>
              <p:cNvSpPr>
                <a:spLocks/>
              </p:cNvSpPr>
              <p:nvPr/>
            </p:nvSpPr>
            <p:spPr bwMode="auto">
              <a:xfrm>
                <a:off x="37" y="2277"/>
                <a:ext cx="12" cy="12"/>
              </a:xfrm>
              <a:custGeom>
                <a:avLst/>
                <a:gdLst>
                  <a:gd name="T0" fmla="*/ 1 w 5"/>
                  <a:gd name="T1" fmla="*/ 5 h 5"/>
                  <a:gd name="T2" fmla="*/ 5 w 5"/>
                  <a:gd name="T3" fmla="*/ 0 h 5"/>
                  <a:gd name="T4" fmla="*/ 0 w 5"/>
                  <a:gd name="T5" fmla="*/ 4 h 5"/>
                  <a:gd name="T6" fmla="*/ 1 w 5"/>
                  <a:gd name="T7" fmla="*/ 5 h 5"/>
                </a:gdLst>
                <a:ahLst/>
                <a:cxnLst>
                  <a:cxn ang="0">
                    <a:pos x="T0" y="T1"/>
                  </a:cxn>
                  <a:cxn ang="0">
                    <a:pos x="T2" y="T3"/>
                  </a:cxn>
                  <a:cxn ang="0">
                    <a:pos x="T4" y="T5"/>
                  </a:cxn>
                  <a:cxn ang="0">
                    <a:pos x="T6" y="T7"/>
                  </a:cxn>
                </a:cxnLst>
                <a:rect l="0" t="0" r="r" b="b"/>
                <a:pathLst>
                  <a:path w="5" h="5">
                    <a:moveTo>
                      <a:pt x="1" y="5"/>
                    </a:moveTo>
                    <a:cubicBezTo>
                      <a:pt x="3" y="2"/>
                      <a:pt x="4" y="1"/>
                      <a:pt x="5" y="0"/>
                    </a:cubicBezTo>
                    <a:cubicBezTo>
                      <a:pt x="0" y="4"/>
                      <a:pt x="0" y="4"/>
                      <a:pt x="0" y="4"/>
                    </a:cubicBez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8" name="Freeform 403"/>
              <p:cNvSpPr>
                <a:spLocks/>
              </p:cNvSpPr>
              <p:nvPr/>
            </p:nvSpPr>
            <p:spPr bwMode="auto">
              <a:xfrm>
                <a:off x="183" y="19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9" name="Freeform 404"/>
              <p:cNvSpPr>
                <a:spLocks/>
              </p:cNvSpPr>
              <p:nvPr/>
            </p:nvSpPr>
            <p:spPr bwMode="auto">
              <a:xfrm>
                <a:off x="-39" y="2492"/>
                <a:ext cx="19" cy="12"/>
              </a:xfrm>
              <a:custGeom>
                <a:avLst/>
                <a:gdLst>
                  <a:gd name="T0" fmla="*/ 0 w 8"/>
                  <a:gd name="T1" fmla="*/ 3 h 5"/>
                  <a:gd name="T2" fmla="*/ 8 w 8"/>
                  <a:gd name="T3" fmla="*/ 0 h 5"/>
                  <a:gd name="T4" fmla="*/ 6 w 8"/>
                  <a:gd name="T5" fmla="*/ 2 h 5"/>
                  <a:gd name="T6" fmla="*/ 0 w 8"/>
                  <a:gd name="T7" fmla="*/ 3 h 5"/>
                </a:gdLst>
                <a:ahLst/>
                <a:cxnLst>
                  <a:cxn ang="0">
                    <a:pos x="T0" y="T1"/>
                  </a:cxn>
                  <a:cxn ang="0">
                    <a:pos x="T2" y="T3"/>
                  </a:cxn>
                  <a:cxn ang="0">
                    <a:pos x="T4" y="T5"/>
                  </a:cxn>
                  <a:cxn ang="0">
                    <a:pos x="T6" y="T7"/>
                  </a:cxn>
                </a:cxnLst>
                <a:rect l="0" t="0" r="r" b="b"/>
                <a:pathLst>
                  <a:path w="8" h="5">
                    <a:moveTo>
                      <a:pt x="0" y="3"/>
                    </a:moveTo>
                    <a:cubicBezTo>
                      <a:pt x="3" y="4"/>
                      <a:pt x="7" y="5"/>
                      <a:pt x="8" y="0"/>
                    </a:cubicBezTo>
                    <a:cubicBezTo>
                      <a:pt x="6" y="2"/>
                      <a:pt x="6" y="2"/>
                      <a:pt x="6" y="2"/>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0" name="Freeform 405"/>
              <p:cNvSpPr>
                <a:spLocks/>
              </p:cNvSpPr>
              <p:nvPr/>
            </p:nvSpPr>
            <p:spPr bwMode="auto">
              <a:xfrm>
                <a:off x="-46" y="2500"/>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3" y="0"/>
                      <a:pt x="3" y="0"/>
                      <a:pt x="3" y="0"/>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1" name="Freeform 406"/>
              <p:cNvSpPr>
                <a:spLocks/>
              </p:cNvSpPr>
              <p:nvPr/>
            </p:nvSpPr>
            <p:spPr bwMode="auto">
              <a:xfrm>
                <a:off x="112" y="2353"/>
                <a:ext cx="8" cy="12"/>
              </a:xfrm>
              <a:custGeom>
                <a:avLst/>
                <a:gdLst>
                  <a:gd name="T0" fmla="*/ 3 w 3"/>
                  <a:gd name="T1" fmla="*/ 0 h 5"/>
                  <a:gd name="T2" fmla="*/ 0 w 3"/>
                  <a:gd name="T3" fmla="*/ 1 h 5"/>
                  <a:gd name="T4" fmla="*/ 3 w 3"/>
                  <a:gd name="T5" fmla="*/ 0 h 5"/>
                </a:gdLst>
                <a:ahLst/>
                <a:cxnLst>
                  <a:cxn ang="0">
                    <a:pos x="T0" y="T1"/>
                  </a:cxn>
                  <a:cxn ang="0">
                    <a:pos x="T2" y="T3"/>
                  </a:cxn>
                  <a:cxn ang="0">
                    <a:pos x="T4" y="T5"/>
                  </a:cxn>
                </a:cxnLst>
                <a:rect l="0" t="0" r="r" b="b"/>
                <a:pathLst>
                  <a:path w="3" h="5">
                    <a:moveTo>
                      <a:pt x="3" y="0"/>
                    </a:moveTo>
                    <a:cubicBezTo>
                      <a:pt x="0" y="1"/>
                      <a:pt x="0" y="1"/>
                      <a:pt x="0" y="1"/>
                    </a:cubicBezTo>
                    <a:cubicBezTo>
                      <a:pt x="1" y="2"/>
                      <a:pt x="3" y="5"/>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2" name="Freeform 407"/>
              <p:cNvSpPr>
                <a:spLocks/>
              </p:cNvSpPr>
              <p:nvPr/>
            </p:nvSpPr>
            <p:spPr bwMode="auto">
              <a:xfrm>
                <a:off x="-8" y="2547"/>
                <a:ext cx="5"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0"/>
                      <a:pt x="0"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3" name="Freeform 408"/>
              <p:cNvSpPr>
                <a:spLocks/>
              </p:cNvSpPr>
              <p:nvPr/>
            </p:nvSpPr>
            <p:spPr bwMode="auto">
              <a:xfrm>
                <a:off x="321" y="165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4" name="Freeform 409"/>
              <p:cNvSpPr>
                <a:spLocks/>
              </p:cNvSpPr>
              <p:nvPr/>
            </p:nvSpPr>
            <p:spPr bwMode="auto">
              <a:xfrm>
                <a:off x="474" y="84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5" name="Freeform 410"/>
              <p:cNvSpPr>
                <a:spLocks/>
              </p:cNvSpPr>
              <p:nvPr/>
            </p:nvSpPr>
            <p:spPr bwMode="auto">
              <a:xfrm>
                <a:off x="463" y="104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6" name="Freeform 411"/>
              <p:cNvSpPr>
                <a:spLocks/>
              </p:cNvSpPr>
              <p:nvPr/>
            </p:nvSpPr>
            <p:spPr bwMode="auto">
              <a:xfrm>
                <a:off x="318" y="1082"/>
                <a:ext cx="5" cy="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0" y="1"/>
                      <a:pt x="0"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7" name="Freeform 412"/>
              <p:cNvSpPr>
                <a:spLocks/>
              </p:cNvSpPr>
              <p:nvPr/>
            </p:nvSpPr>
            <p:spPr bwMode="auto">
              <a:xfrm>
                <a:off x="3637" y="665"/>
                <a:ext cx="5" cy="19"/>
              </a:xfrm>
              <a:custGeom>
                <a:avLst/>
                <a:gdLst>
                  <a:gd name="T0" fmla="*/ 2 w 2"/>
                  <a:gd name="T1" fmla="*/ 0 h 8"/>
                  <a:gd name="T2" fmla="*/ 2 w 2"/>
                  <a:gd name="T3" fmla="*/ 0 h 8"/>
                </a:gdLst>
                <a:ahLst/>
                <a:cxnLst>
                  <a:cxn ang="0">
                    <a:pos x="T0" y="T1"/>
                  </a:cxn>
                  <a:cxn ang="0">
                    <a:pos x="T2" y="T3"/>
                  </a:cxn>
                </a:cxnLst>
                <a:rect l="0" t="0" r="r" b="b"/>
                <a:pathLst>
                  <a:path w="2" h="8">
                    <a:moveTo>
                      <a:pt x="2" y="0"/>
                    </a:moveTo>
                    <a:cubicBezTo>
                      <a:pt x="0" y="0"/>
                      <a:pt x="0" y="8"/>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8" name="Freeform 413"/>
              <p:cNvSpPr>
                <a:spLocks/>
              </p:cNvSpPr>
              <p:nvPr/>
            </p:nvSpPr>
            <p:spPr bwMode="auto">
              <a:xfrm>
                <a:off x="306" y="1070"/>
                <a:ext cx="17" cy="12"/>
              </a:xfrm>
              <a:custGeom>
                <a:avLst/>
                <a:gdLst>
                  <a:gd name="T0" fmla="*/ 5 w 7"/>
                  <a:gd name="T1" fmla="*/ 0 h 5"/>
                  <a:gd name="T2" fmla="*/ 0 w 7"/>
                  <a:gd name="T3" fmla="*/ 4 h 5"/>
                  <a:gd name="T4" fmla="*/ 2 w 7"/>
                  <a:gd name="T5" fmla="*/ 5 h 5"/>
                  <a:gd name="T6" fmla="*/ 5 w 7"/>
                  <a:gd name="T7" fmla="*/ 5 h 5"/>
                  <a:gd name="T8" fmla="*/ 5 w 7"/>
                  <a:gd name="T9" fmla="*/ 0 h 5"/>
                </a:gdLst>
                <a:ahLst/>
                <a:cxnLst>
                  <a:cxn ang="0">
                    <a:pos x="T0" y="T1"/>
                  </a:cxn>
                  <a:cxn ang="0">
                    <a:pos x="T2" y="T3"/>
                  </a:cxn>
                  <a:cxn ang="0">
                    <a:pos x="T4" y="T5"/>
                  </a:cxn>
                  <a:cxn ang="0">
                    <a:pos x="T6" y="T7"/>
                  </a:cxn>
                  <a:cxn ang="0">
                    <a:pos x="T8" y="T9"/>
                  </a:cxn>
                </a:cxnLst>
                <a:rect l="0" t="0" r="r" b="b"/>
                <a:pathLst>
                  <a:path w="7" h="5">
                    <a:moveTo>
                      <a:pt x="5" y="0"/>
                    </a:moveTo>
                    <a:cubicBezTo>
                      <a:pt x="0" y="4"/>
                      <a:pt x="0" y="4"/>
                      <a:pt x="0" y="4"/>
                    </a:cubicBezTo>
                    <a:cubicBezTo>
                      <a:pt x="7" y="2"/>
                      <a:pt x="1" y="4"/>
                      <a:pt x="2" y="5"/>
                    </a:cubicBezTo>
                    <a:cubicBezTo>
                      <a:pt x="5" y="5"/>
                      <a:pt x="5" y="5"/>
                      <a:pt x="5" y="5"/>
                    </a:cubicBezTo>
                    <a:cubicBezTo>
                      <a:pt x="4" y="4"/>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9" name="Freeform 414"/>
              <p:cNvSpPr>
                <a:spLocks/>
              </p:cNvSpPr>
              <p:nvPr/>
            </p:nvSpPr>
            <p:spPr bwMode="auto">
              <a:xfrm>
                <a:off x="302" y="11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0" name="Freeform 415"/>
              <p:cNvSpPr>
                <a:spLocks/>
              </p:cNvSpPr>
              <p:nvPr/>
            </p:nvSpPr>
            <p:spPr bwMode="auto">
              <a:xfrm>
                <a:off x="306" y="1162"/>
                <a:ext cx="12" cy="8"/>
              </a:xfrm>
              <a:custGeom>
                <a:avLst/>
                <a:gdLst>
                  <a:gd name="T0" fmla="*/ 4 w 5"/>
                  <a:gd name="T1" fmla="*/ 1 h 3"/>
                  <a:gd name="T2" fmla="*/ 5 w 5"/>
                  <a:gd name="T3" fmla="*/ 0 h 3"/>
                  <a:gd name="T4" fmla="*/ 4 w 5"/>
                  <a:gd name="T5" fmla="*/ 1 h 3"/>
                </a:gdLst>
                <a:ahLst/>
                <a:cxnLst>
                  <a:cxn ang="0">
                    <a:pos x="T0" y="T1"/>
                  </a:cxn>
                  <a:cxn ang="0">
                    <a:pos x="T2" y="T3"/>
                  </a:cxn>
                  <a:cxn ang="0">
                    <a:pos x="T4" y="T5"/>
                  </a:cxn>
                </a:cxnLst>
                <a:rect l="0" t="0" r="r" b="b"/>
                <a:pathLst>
                  <a:path w="5" h="3">
                    <a:moveTo>
                      <a:pt x="4" y="1"/>
                    </a:moveTo>
                    <a:cubicBezTo>
                      <a:pt x="5" y="0"/>
                      <a:pt x="5" y="0"/>
                      <a:pt x="5" y="0"/>
                    </a:cubicBezTo>
                    <a:cubicBezTo>
                      <a:pt x="3" y="2"/>
                      <a:pt x="0" y="3"/>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1" name="Freeform 416"/>
              <p:cNvSpPr>
                <a:spLocks/>
              </p:cNvSpPr>
              <p:nvPr/>
            </p:nvSpPr>
            <p:spPr bwMode="auto">
              <a:xfrm>
                <a:off x="318" y="1158"/>
                <a:ext cx="5" cy="4"/>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0" y="2"/>
                      <a:pt x="0" y="2"/>
                      <a:pt x="0" y="2"/>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2" name="Freeform 417"/>
              <p:cNvSpPr>
                <a:spLocks/>
              </p:cNvSpPr>
              <p:nvPr/>
            </p:nvSpPr>
            <p:spPr bwMode="auto">
              <a:xfrm>
                <a:off x="271" y="850"/>
                <a:ext cx="7" cy="5"/>
              </a:xfrm>
              <a:custGeom>
                <a:avLst/>
                <a:gdLst>
                  <a:gd name="T0" fmla="*/ 0 w 3"/>
                  <a:gd name="T1" fmla="*/ 2 h 2"/>
                  <a:gd name="T2" fmla="*/ 2 w 3"/>
                  <a:gd name="T3" fmla="*/ 1 h 2"/>
                  <a:gd name="T4" fmla="*/ 0 w 3"/>
                  <a:gd name="T5" fmla="*/ 2 h 2"/>
                </a:gdLst>
                <a:ahLst/>
                <a:cxnLst>
                  <a:cxn ang="0">
                    <a:pos x="T0" y="T1"/>
                  </a:cxn>
                  <a:cxn ang="0">
                    <a:pos x="T2" y="T3"/>
                  </a:cxn>
                  <a:cxn ang="0">
                    <a:pos x="T4" y="T5"/>
                  </a:cxn>
                </a:cxnLst>
                <a:rect l="0" t="0" r="r" b="b"/>
                <a:pathLst>
                  <a:path w="3" h="2">
                    <a:moveTo>
                      <a:pt x="0" y="2"/>
                    </a:moveTo>
                    <a:cubicBezTo>
                      <a:pt x="2" y="1"/>
                      <a:pt x="2" y="1"/>
                      <a:pt x="2" y="1"/>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3" name="Freeform 418"/>
              <p:cNvSpPr>
                <a:spLocks/>
              </p:cNvSpPr>
              <p:nvPr/>
            </p:nvSpPr>
            <p:spPr bwMode="auto">
              <a:xfrm>
                <a:off x="465" y="841"/>
                <a:ext cx="0" cy="2"/>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4" name="Freeform 419"/>
              <p:cNvSpPr>
                <a:spLocks/>
              </p:cNvSpPr>
              <p:nvPr/>
            </p:nvSpPr>
            <p:spPr bwMode="auto">
              <a:xfrm>
                <a:off x="427" y="933"/>
                <a:ext cx="24" cy="12"/>
              </a:xfrm>
              <a:custGeom>
                <a:avLst/>
                <a:gdLst>
                  <a:gd name="T0" fmla="*/ 7 w 10"/>
                  <a:gd name="T1" fmla="*/ 4 h 5"/>
                  <a:gd name="T2" fmla="*/ 9 w 10"/>
                  <a:gd name="T3" fmla="*/ 4 h 5"/>
                  <a:gd name="T4" fmla="*/ 7 w 10"/>
                  <a:gd name="T5" fmla="*/ 4 h 5"/>
                </a:gdLst>
                <a:ahLst/>
                <a:cxnLst>
                  <a:cxn ang="0">
                    <a:pos x="T0" y="T1"/>
                  </a:cxn>
                  <a:cxn ang="0">
                    <a:pos x="T2" y="T3"/>
                  </a:cxn>
                  <a:cxn ang="0">
                    <a:pos x="T4" y="T5"/>
                  </a:cxn>
                </a:cxnLst>
                <a:rect l="0" t="0" r="r" b="b"/>
                <a:pathLst>
                  <a:path w="10" h="5">
                    <a:moveTo>
                      <a:pt x="7" y="4"/>
                    </a:moveTo>
                    <a:cubicBezTo>
                      <a:pt x="9" y="4"/>
                      <a:pt x="9" y="4"/>
                      <a:pt x="9" y="4"/>
                    </a:cubicBezTo>
                    <a:cubicBezTo>
                      <a:pt x="10" y="0"/>
                      <a:pt x="0"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5" name="Freeform 420"/>
              <p:cNvSpPr>
                <a:spLocks/>
              </p:cNvSpPr>
              <p:nvPr/>
            </p:nvSpPr>
            <p:spPr bwMode="auto">
              <a:xfrm>
                <a:off x="465" y="843"/>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6" name="Freeform 421"/>
              <p:cNvSpPr>
                <a:spLocks/>
              </p:cNvSpPr>
              <p:nvPr/>
            </p:nvSpPr>
            <p:spPr bwMode="auto">
              <a:xfrm>
                <a:off x="467" y="838"/>
                <a:ext cx="7" cy="5"/>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1"/>
                      <a:pt x="0" y="1"/>
                      <a:pt x="0" y="2"/>
                    </a:cubicBezTo>
                    <a:cubicBezTo>
                      <a:pt x="2" y="2"/>
                      <a:pt x="3" y="2"/>
                      <a:pt x="3"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7" name="Freeform 422"/>
              <p:cNvSpPr>
                <a:spLocks/>
              </p:cNvSpPr>
              <p:nvPr/>
            </p:nvSpPr>
            <p:spPr bwMode="auto">
              <a:xfrm>
                <a:off x="325" y="1236"/>
                <a:ext cx="5" cy="2"/>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8" name="Freeform 423"/>
              <p:cNvSpPr>
                <a:spLocks/>
              </p:cNvSpPr>
              <p:nvPr/>
            </p:nvSpPr>
            <p:spPr bwMode="auto">
              <a:xfrm>
                <a:off x="243" y="855"/>
                <a:ext cx="28" cy="7"/>
              </a:xfrm>
              <a:custGeom>
                <a:avLst/>
                <a:gdLst>
                  <a:gd name="T0" fmla="*/ 12 w 12"/>
                  <a:gd name="T1" fmla="*/ 0 h 3"/>
                  <a:gd name="T2" fmla="*/ 0 w 12"/>
                  <a:gd name="T3" fmla="*/ 3 h 3"/>
                  <a:gd name="T4" fmla="*/ 2 w 12"/>
                  <a:gd name="T5" fmla="*/ 3 h 3"/>
                  <a:gd name="T6" fmla="*/ 10 w 12"/>
                  <a:gd name="T7" fmla="*/ 1 h 3"/>
                  <a:gd name="T8" fmla="*/ 12 w 12"/>
                  <a:gd name="T9" fmla="*/ 0 h 3"/>
                </a:gdLst>
                <a:ahLst/>
                <a:cxnLst>
                  <a:cxn ang="0">
                    <a:pos x="T0" y="T1"/>
                  </a:cxn>
                  <a:cxn ang="0">
                    <a:pos x="T2" y="T3"/>
                  </a:cxn>
                  <a:cxn ang="0">
                    <a:pos x="T4" y="T5"/>
                  </a:cxn>
                  <a:cxn ang="0">
                    <a:pos x="T6" y="T7"/>
                  </a:cxn>
                  <a:cxn ang="0">
                    <a:pos x="T8" y="T9"/>
                  </a:cxn>
                </a:cxnLst>
                <a:rect l="0" t="0" r="r" b="b"/>
                <a:pathLst>
                  <a:path w="12" h="3">
                    <a:moveTo>
                      <a:pt x="12" y="0"/>
                    </a:moveTo>
                    <a:cubicBezTo>
                      <a:pt x="0" y="3"/>
                      <a:pt x="0" y="3"/>
                      <a:pt x="0" y="3"/>
                    </a:cubicBezTo>
                    <a:cubicBezTo>
                      <a:pt x="2" y="3"/>
                      <a:pt x="2" y="3"/>
                      <a:pt x="2" y="3"/>
                    </a:cubicBezTo>
                    <a:cubicBezTo>
                      <a:pt x="10" y="1"/>
                      <a:pt x="10" y="1"/>
                      <a:pt x="10" y="1"/>
                    </a:cubicBezTo>
                    <a:cubicBezTo>
                      <a:pt x="9" y="1"/>
                      <a:pt x="10"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9" name="Freeform 424"/>
              <p:cNvSpPr>
                <a:spLocks/>
              </p:cNvSpPr>
              <p:nvPr/>
            </p:nvSpPr>
            <p:spPr bwMode="auto">
              <a:xfrm>
                <a:off x="266" y="857"/>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0" y="0"/>
                      <a:pt x="1" y="0"/>
                      <a:pt x="2"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0" name="Freeform 425"/>
              <p:cNvSpPr>
                <a:spLocks/>
              </p:cNvSpPr>
              <p:nvPr/>
            </p:nvSpPr>
            <p:spPr bwMode="auto">
              <a:xfrm>
                <a:off x="347" y="1035"/>
                <a:ext cx="9" cy="11"/>
              </a:xfrm>
              <a:custGeom>
                <a:avLst/>
                <a:gdLst>
                  <a:gd name="T0" fmla="*/ 2 w 4"/>
                  <a:gd name="T1" fmla="*/ 0 h 5"/>
                  <a:gd name="T2" fmla="*/ 2 w 4"/>
                  <a:gd name="T3" fmla="*/ 0 h 5"/>
                  <a:gd name="T4" fmla="*/ 2 w 4"/>
                  <a:gd name="T5" fmla="*/ 0 h 5"/>
                </a:gdLst>
                <a:ahLst/>
                <a:cxnLst>
                  <a:cxn ang="0">
                    <a:pos x="T0" y="T1"/>
                  </a:cxn>
                  <a:cxn ang="0">
                    <a:pos x="T2" y="T3"/>
                  </a:cxn>
                  <a:cxn ang="0">
                    <a:pos x="T4" y="T5"/>
                  </a:cxn>
                </a:cxnLst>
                <a:rect l="0" t="0" r="r" b="b"/>
                <a:pathLst>
                  <a:path w="4" h="5">
                    <a:moveTo>
                      <a:pt x="2" y="0"/>
                    </a:moveTo>
                    <a:cubicBezTo>
                      <a:pt x="2" y="0"/>
                      <a:pt x="2" y="0"/>
                      <a:pt x="2" y="0"/>
                    </a:cubicBezTo>
                    <a:cubicBezTo>
                      <a:pt x="0" y="0"/>
                      <a:pt x="4" y="5"/>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1" name="Freeform 426"/>
              <p:cNvSpPr>
                <a:spLocks/>
              </p:cNvSpPr>
              <p:nvPr/>
            </p:nvSpPr>
            <p:spPr bwMode="auto">
              <a:xfrm>
                <a:off x="453" y="1503"/>
                <a:ext cx="5" cy="7"/>
              </a:xfrm>
              <a:custGeom>
                <a:avLst/>
                <a:gdLst>
                  <a:gd name="T0" fmla="*/ 2 w 2"/>
                  <a:gd name="T1" fmla="*/ 0 h 3"/>
                  <a:gd name="T2" fmla="*/ 2 w 2"/>
                  <a:gd name="T3" fmla="*/ 0 h 3"/>
                </a:gdLst>
                <a:ahLst/>
                <a:cxnLst>
                  <a:cxn ang="0">
                    <a:pos x="T0" y="T1"/>
                  </a:cxn>
                  <a:cxn ang="0">
                    <a:pos x="T2" y="T3"/>
                  </a:cxn>
                </a:cxnLst>
                <a:rect l="0" t="0" r="r" b="b"/>
                <a:pathLst>
                  <a:path w="2" h="3">
                    <a:moveTo>
                      <a:pt x="2" y="0"/>
                    </a:moveTo>
                    <a:cubicBezTo>
                      <a:pt x="0"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2" name="Freeform 427"/>
              <p:cNvSpPr>
                <a:spLocks/>
              </p:cNvSpPr>
              <p:nvPr/>
            </p:nvSpPr>
            <p:spPr bwMode="auto">
              <a:xfrm>
                <a:off x="458" y="1501"/>
                <a:ext cx="2" cy="2"/>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0"/>
                      <a:pt x="1" y="0"/>
                    </a:cubicBez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3" name="Freeform 428"/>
              <p:cNvSpPr>
                <a:spLocks/>
              </p:cNvSpPr>
              <p:nvPr/>
            </p:nvSpPr>
            <p:spPr bwMode="auto">
              <a:xfrm>
                <a:off x="396" y="1543"/>
                <a:ext cx="7"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3" y="0"/>
                      <a:pt x="3" y="0"/>
                      <a:pt x="3" y="0"/>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4" name="Freeform 429"/>
              <p:cNvSpPr>
                <a:spLocks/>
              </p:cNvSpPr>
              <p:nvPr/>
            </p:nvSpPr>
            <p:spPr bwMode="auto">
              <a:xfrm>
                <a:off x="247" y="1640"/>
                <a:ext cx="7" cy="8"/>
              </a:xfrm>
              <a:custGeom>
                <a:avLst/>
                <a:gdLst>
                  <a:gd name="T0" fmla="*/ 3 w 3"/>
                  <a:gd name="T1" fmla="*/ 1 h 3"/>
                  <a:gd name="T2" fmla="*/ 1 w 3"/>
                  <a:gd name="T3" fmla="*/ 0 h 3"/>
                  <a:gd name="T4" fmla="*/ 3 w 3"/>
                  <a:gd name="T5" fmla="*/ 1 h 3"/>
                </a:gdLst>
                <a:ahLst/>
                <a:cxnLst>
                  <a:cxn ang="0">
                    <a:pos x="T0" y="T1"/>
                  </a:cxn>
                  <a:cxn ang="0">
                    <a:pos x="T2" y="T3"/>
                  </a:cxn>
                  <a:cxn ang="0">
                    <a:pos x="T4" y="T5"/>
                  </a:cxn>
                </a:cxnLst>
                <a:rect l="0" t="0" r="r" b="b"/>
                <a:pathLst>
                  <a:path w="3" h="3">
                    <a:moveTo>
                      <a:pt x="3" y="1"/>
                    </a:moveTo>
                    <a:cubicBezTo>
                      <a:pt x="1" y="0"/>
                      <a:pt x="1" y="0"/>
                      <a:pt x="1" y="0"/>
                    </a:cubicBezTo>
                    <a:cubicBezTo>
                      <a:pt x="0"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5" name="Freeform 430"/>
              <p:cNvSpPr>
                <a:spLocks/>
              </p:cNvSpPr>
              <p:nvPr/>
            </p:nvSpPr>
            <p:spPr bwMode="auto">
              <a:xfrm>
                <a:off x="297" y="1603"/>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6" name="Group 632"/>
            <p:cNvGrpSpPr>
              <a:grpSpLocks/>
            </p:cNvGrpSpPr>
            <p:nvPr/>
          </p:nvGrpSpPr>
          <p:grpSpPr bwMode="auto">
            <a:xfrm>
              <a:off x="9792807" y="-62337"/>
              <a:ext cx="6781800" cy="1938338"/>
              <a:chOff x="228" y="384"/>
              <a:chExt cx="4272" cy="1221"/>
            </a:xfrm>
            <a:grpFill/>
          </p:grpSpPr>
          <p:sp>
            <p:nvSpPr>
              <p:cNvPr id="996" name="Freeform 432"/>
              <p:cNvSpPr>
                <a:spLocks/>
              </p:cNvSpPr>
              <p:nvPr/>
            </p:nvSpPr>
            <p:spPr bwMode="auto">
              <a:xfrm>
                <a:off x="574" y="12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7" name="Freeform 433"/>
              <p:cNvSpPr>
                <a:spLocks/>
              </p:cNvSpPr>
              <p:nvPr/>
            </p:nvSpPr>
            <p:spPr bwMode="auto">
              <a:xfrm>
                <a:off x="295" y="1605"/>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8" name="Freeform 434"/>
              <p:cNvSpPr>
                <a:spLocks/>
              </p:cNvSpPr>
              <p:nvPr/>
            </p:nvSpPr>
            <p:spPr bwMode="auto">
              <a:xfrm>
                <a:off x="531" y="1245"/>
                <a:ext cx="12" cy="5"/>
              </a:xfrm>
              <a:custGeom>
                <a:avLst/>
                <a:gdLst>
                  <a:gd name="T0" fmla="*/ 0 w 5"/>
                  <a:gd name="T1" fmla="*/ 0 h 2"/>
                  <a:gd name="T2" fmla="*/ 0 w 5"/>
                  <a:gd name="T3" fmla="*/ 0 h 2"/>
                  <a:gd name="T4" fmla="*/ 4 w 5"/>
                  <a:gd name="T5" fmla="*/ 2 h 2"/>
                  <a:gd name="T6" fmla="*/ 5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cubicBezTo>
                      <a:pt x="0" y="0"/>
                      <a:pt x="0" y="0"/>
                      <a:pt x="0" y="0"/>
                    </a:cubicBezTo>
                    <a:cubicBezTo>
                      <a:pt x="4" y="2"/>
                      <a:pt x="4" y="2"/>
                      <a:pt x="4" y="2"/>
                    </a:cubicBezTo>
                    <a:cubicBezTo>
                      <a:pt x="5" y="0"/>
                      <a:pt x="5" y="0"/>
                      <a:pt x="5" y="0"/>
                    </a:cubicBezTo>
                    <a:cubicBezTo>
                      <a:pt x="5" y="0"/>
                      <a:pt x="3"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9" name="Freeform 435"/>
              <p:cNvSpPr>
                <a:spLocks/>
              </p:cNvSpPr>
              <p:nvPr/>
            </p:nvSpPr>
            <p:spPr bwMode="auto">
              <a:xfrm>
                <a:off x="574" y="1224"/>
                <a:ext cx="7" cy="2"/>
              </a:xfrm>
              <a:custGeom>
                <a:avLst/>
                <a:gdLst>
                  <a:gd name="T0" fmla="*/ 1 w 3"/>
                  <a:gd name="T1" fmla="*/ 0 h 1"/>
                  <a:gd name="T2" fmla="*/ 0 w 3"/>
                  <a:gd name="T3" fmla="*/ 1 h 1"/>
                  <a:gd name="T4" fmla="*/ 1 w 3"/>
                  <a:gd name="T5" fmla="*/ 0 h 1"/>
                </a:gdLst>
                <a:ahLst/>
                <a:cxnLst>
                  <a:cxn ang="0">
                    <a:pos x="T0" y="T1"/>
                  </a:cxn>
                  <a:cxn ang="0">
                    <a:pos x="T2" y="T3"/>
                  </a:cxn>
                  <a:cxn ang="0">
                    <a:pos x="T4" y="T5"/>
                  </a:cxn>
                </a:cxnLst>
                <a:rect l="0" t="0" r="r" b="b"/>
                <a:pathLst>
                  <a:path w="3" h="1">
                    <a:moveTo>
                      <a:pt x="1" y="0"/>
                    </a:moveTo>
                    <a:cubicBezTo>
                      <a:pt x="0" y="1"/>
                      <a:pt x="0" y="1"/>
                      <a:pt x="0" y="1"/>
                    </a:cubicBezTo>
                    <a:cubicBezTo>
                      <a:pt x="1"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0" name="Rectangle 436"/>
              <p:cNvSpPr>
                <a:spLocks noChangeArrowheads="1"/>
              </p:cNvSpPr>
              <p:nvPr/>
            </p:nvSpPr>
            <p:spPr bwMode="auto">
              <a:xfrm>
                <a:off x="517" y="1243"/>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1" name="Freeform 437"/>
              <p:cNvSpPr>
                <a:spLocks/>
              </p:cNvSpPr>
              <p:nvPr/>
            </p:nvSpPr>
            <p:spPr bwMode="auto">
              <a:xfrm>
                <a:off x="474" y="1456"/>
                <a:ext cx="5" cy="12"/>
              </a:xfrm>
              <a:custGeom>
                <a:avLst/>
                <a:gdLst>
                  <a:gd name="T0" fmla="*/ 1 w 2"/>
                  <a:gd name="T1" fmla="*/ 0 h 5"/>
                  <a:gd name="T2" fmla="*/ 1 w 2"/>
                  <a:gd name="T3" fmla="*/ 1 h 5"/>
                  <a:gd name="T4" fmla="*/ 1 w 2"/>
                  <a:gd name="T5" fmla="*/ 0 h 5"/>
                </a:gdLst>
                <a:ahLst/>
                <a:cxnLst>
                  <a:cxn ang="0">
                    <a:pos x="T0" y="T1"/>
                  </a:cxn>
                  <a:cxn ang="0">
                    <a:pos x="T2" y="T3"/>
                  </a:cxn>
                  <a:cxn ang="0">
                    <a:pos x="T4" y="T5"/>
                  </a:cxn>
                </a:cxnLst>
                <a:rect l="0" t="0" r="r" b="b"/>
                <a:pathLst>
                  <a:path w="2" h="5">
                    <a:moveTo>
                      <a:pt x="1" y="0"/>
                    </a:moveTo>
                    <a:cubicBezTo>
                      <a:pt x="1" y="0"/>
                      <a:pt x="1" y="1"/>
                      <a:pt x="1" y="1"/>
                    </a:cubicBezTo>
                    <a:cubicBezTo>
                      <a:pt x="0" y="0"/>
                      <a:pt x="2" y="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2" name="Freeform 438"/>
              <p:cNvSpPr>
                <a:spLocks/>
              </p:cNvSpPr>
              <p:nvPr/>
            </p:nvSpPr>
            <p:spPr bwMode="auto">
              <a:xfrm>
                <a:off x="491" y="1231"/>
                <a:ext cx="28" cy="24"/>
              </a:xfrm>
              <a:custGeom>
                <a:avLst/>
                <a:gdLst>
                  <a:gd name="T0" fmla="*/ 21 w 28"/>
                  <a:gd name="T1" fmla="*/ 7 h 24"/>
                  <a:gd name="T2" fmla="*/ 28 w 28"/>
                  <a:gd name="T3" fmla="*/ 0 h 24"/>
                  <a:gd name="T4" fmla="*/ 0 w 28"/>
                  <a:gd name="T5" fmla="*/ 24 h 24"/>
                  <a:gd name="T6" fmla="*/ 12 w 28"/>
                  <a:gd name="T7" fmla="*/ 14 h 24"/>
                  <a:gd name="T8" fmla="*/ 14 w 28"/>
                  <a:gd name="T9" fmla="*/ 21 h 24"/>
                  <a:gd name="T10" fmla="*/ 26 w 28"/>
                  <a:gd name="T11" fmla="*/ 12 h 24"/>
                  <a:gd name="T12" fmla="*/ 24 w 28"/>
                  <a:gd name="T13" fmla="*/ 12 h 24"/>
                  <a:gd name="T14" fmla="*/ 21 w 28"/>
                  <a:gd name="T15" fmla="*/ 7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
                    <a:moveTo>
                      <a:pt x="21" y="7"/>
                    </a:moveTo>
                    <a:lnTo>
                      <a:pt x="28" y="0"/>
                    </a:lnTo>
                    <a:lnTo>
                      <a:pt x="0" y="24"/>
                    </a:lnTo>
                    <a:lnTo>
                      <a:pt x="12" y="14"/>
                    </a:lnTo>
                    <a:lnTo>
                      <a:pt x="14" y="21"/>
                    </a:lnTo>
                    <a:lnTo>
                      <a:pt x="26" y="12"/>
                    </a:lnTo>
                    <a:lnTo>
                      <a:pt x="24" y="12"/>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3" name="Freeform 439"/>
              <p:cNvSpPr>
                <a:spLocks/>
              </p:cNvSpPr>
              <p:nvPr/>
            </p:nvSpPr>
            <p:spPr bwMode="auto">
              <a:xfrm>
                <a:off x="439" y="13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4" name="Freeform 440"/>
              <p:cNvSpPr>
                <a:spLocks/>
              </p:cNvSpPr>
              <p:nvPr/>
            </p:nvSpPr>
            <p:spPr bwMode="auto">
              <a:xfrm>
                <a:off x="519" y="1243"/>
                <a:ext cx="12" cy="5"/>
              </a:xfrm>
              <a:custGeom>
                <a:avLst/>
                <a:gdLst>
                  <a:gd name="T0" fmla="*/ 1 w 5"/>
                  <a:gd name="T1" fmla="*/ 1 h 2"/>
                  <a:gd name="T2" fmla="*/ 1 w 5"/>
                  <a:gd name="T3" fmla="*/ 2 h 2"/>
                  <a:gd name="T4" fmla="*/ 5 w 5"/>
                  <a:gd name="T5" fmla="*/ 1 h 2"/>
                  <a:gd name="T6" fmla="*/ 0 w 5"/>
                  <a:gd name="T7" fmla="*/ 0 h 2"/>
                  <a:gd name="T8" fmla="*/ 1 w 5"/>
                  <a:gd name="T9" fmla="*/ 1 h 2"/>
                </a:gdLst>
                <a:ahLst/>
                <a:cxnLst>
                  <a:cxn ang="0">
                    <a:pos x="T0" y="T1"/>
                  </a:cxn>
                  <a:cxn ang="0">
                    <a:pos x="T2" y="T3"/>
                  </a:cxn>
                  <a:cxn ang="0">
                    <a:pos x="T4" y="T5"/>
                  </a:cxn>
                  <a:cxn ang="0">
                    <a:pos x="T6" y="T7"/>
                  </a:cxn>
                  <a:cxn ang="0">
                    <a:pos x="T8" y="T9"/>
                  </a:cxn>
                </a:cxnLst>
                <a:rect l="0" t="0" r="r" b="b"/>
                <a:pathLst>
                  <a:path w="5" h="2">
                    <a:moveTo>
                      <a:pt x="1" y="1"/>
                    </a:moveTo>
                    <a:cubicBezTo>
                      <a:pt x="1" y="2"/>
                      <a:pt x="1" y="2"/>
                      <a:pt x="1" y="2"/>
                    </a:cubicBezTo>
                    <a:cubicBezTo>
                      <a:pt x="2" y="2"/>
                      <a:pt x="4" y="1"/>
                      <a:pt x="5" y="1"/>
                    </a:cubicBezTo>
                    <a:cubicBezTo>
                      <a:pt x="0" y="0"/>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5" name="Freeform 441"/>
              <p:cNvSpPr>
                <a:spLocks/>
              </p:cNvSpPr>
              <p:nvPr/>
            </p:nvSpPr>
            <p:spPr bwMode="auto">
              <a:xfrm>
                <a:off x="3642" y="994"/>
                <a:ext cx="7" cy="3"/>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3" y="0"/>
                      <a:pt x="3" y="0"/>
                      <a:pt x="3" y="0"/>
                    </a:cubicBezTo>
                    <a:cubicBezTo>
                      <a:pt x="2"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6" name="Freeform 442"/>
              <p:cNvSpPr>
                <a:spLocks/>
              </p:cNvSpPr>
              <p:nvPr/>
            </p:nvSpPr>
            <p:spPr bwMode="auto">
              <a:xfrm>
                <a:off x="2835" y="393"/>
                <a:ext cx="14" cy="7"/>
              </a:xfrm>
              <a:custGeom>
                <a:avLst/>
                <a:gdLst>
                  <a:gd name="T0" fmla="*/ 3 w 6"/>
                  <a:gd name="T1" fmla="*/ 0 h 3"/>
                  <a:gd name="T2" fmla="*/ 0 w 6"/>
                  <a:gd name="T3" fmla="*/ 2 h 3"/>
                  <a:gd name="T4" fmla="*/ 6 w 6"/>
                  <a:gd name="T5" fmla="*/ 3 h 3"/>
                  <a:gd name="T6" fmla="*/ 3 w 6"/>
                  <a:gd name="T7" fmla="*/ 0 h 3"/>
                </a:gdLst>
                <a:ahLst/>
                <a:cxnLst>
                  <a:cxn ang="0">
                    <a:pos x="T0" y="T1"/>
                  </a:cxn>
                  <a:cxn ang="0">
                    <a:pos x="T2" y="T3"/>
                  </a:cxn>
                  <a:cxn ang="0">
                    <a:pos x="T4" y="T5"/>
                  </a:cxn>
                  <a:cxn ang="0">
                    <a:pos x="T6" y="T7"/>
                  </a:cxn>
                </a:cxnLst>
                <a:rect l="0" t="0" r="r" b="b"/>
                <a:pathLst>
                  <a:path w="6" h="3">
                    <a:moveTo>
                      <a:pt x="3" y="0"/>
                    </a:moveTo>
                    <a:cubicBezTo>
                      <a:pt x="0" y="2"/>
                      <a:pt x="0" y="2"/>
                      <a:pt x="0" y="2"/>
                    </a:cubicBezTo>
                    <a:cubicBezTo>
                      <a:pt x="6" y="3"/>
                      <a:pt x="6" y="3"/>
                      <a:pt x="6"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7" name="Freeform 443"/>
              <p:cNvSpPr>
                <a:spLocks/>
              </p:cNvSpPr>
              <p:nvPr/>
            </p:nvSpPr>
            <p:spPr bwMode="auto">
              <a:xfrm>
                <a:off x="1849" y="415"/>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8" name="Freeform 444"/>
              <p:cNvSpPr>
                <a:spLocks/>
              </p:cNvSpPr>
              <p:nvPr/>
            </p:nvSpPr>
            <p:spPr bwMode="auto">
              <a:xfrm>
                <a:off x="1849" y="384"/>
                <a:ext cx="101" cy="31"/>
              </a:xfrm>
              <a:custGeom>
                <a:avLst/>
                <a:gdLst>
                  <a:gd name="T0" fmla="*/ 9 w 43"/>
                  <a:gd name="T1" fmla="*/ 13 h 13"/>
                  <a:gd name="T2" fmla="*/ 16 w 43"/>
                  <a:gd name="T3" fmla="*/ 13 h 13"/>
                  <a:gd name="T4" fmla="*/ 18 w 43"/>
                  <a:gd name="T5" fmla="*/ 10 h 13"/>
                  <a:gd name="T6" fmla="*/ 34 w 43"/>
                  <a:gd name="T7" fmla="*/ 8 h 13"/>
                  <a:gd name="T8" fmla="*/ 34 w 43"/>
                  <a:gd name="T9" fmla="*/ 9 h 13"/>
                  <a:gd name="T10" fmla="*/ 37 w 43"/>
                  <a:gd name="T11" fmla="*/ 9 h 13"/>
                  <a:gd name="T12" fmla="*/ 42 w 43"/>
                  <a:gd name="T13" fmla="*/ 6 h 13"/>
                  <a:gd name="T14" fmla="*/ 35 w 43"/>
                  <a:gd name="T15" fmla="*/ 6 h 13"/>
                  <a:gd name="T16" fmla="*/ 28 w 43"/>
                  <a:gd name="T17" fmla="*/ 5 h 13"/>
                  <a:gd name="T18" fmla="*/ 15 w 43"/>
                  <a:gd name="T19" fmla="*/ 9 h 13"/>
                  <a:gd name="T20" fmla="*/ 4 w 43"/>
                  <a:gd name="T21" fmla="*/ 9 h 13"/>
                  <a:gd name="T22" fmla="*/ 0 w 43"/>
                  <a:gd name="T23" fmla="*/ 13 h 13"/>
                  <a:gd name="T24" fmla="*/ 9 w 43"/>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13">
                    <a:moveTo>
                      <a:pt x="9" y="13"/>
                    </a:moveTo>
                    <a:cubicBezTo>
                      <a:pt x="12" y="13"/>
                      <a:pt x="15" y="9"/>
                      <a:pt x="16" y="13"/>
                    </a:cubicBezTo>
                    <a:cubicBezTo>
                      <a:pt x="18" y="10"/>
                      <a:pt x="18" y="10"/>
                      <a:pt x="18" y="10"/>
                    </a:cubicBezTo>
                    <a:cubicBezTo>
                      <a:pt x="24" y="11"/>
                      <a:pt x="29" y="9"/>
                      <a:pt x="34" y="8"/>
                    </a:cubicBezTo>
                    <a:cubicBezTo>
                      <a:pt x="34" y="9"/>
                      <a:pt x="34" y="9"/>
                      <a:pt x="34" y="9"/>
                    </a:cubicBezTo>
                    <a:cubicBezTo>
                      <a:pt x="37" y="9"/>
                      <a:pt x="37" y="9"/>
                      <a:pt x="37" y="9"/>
                    </a:cubicBezTo>
                    <a:cubicBezTo>
                      <a:pt x="39" y="8"/>
                      <a:pt x="43" y="9"/>
                      <a:pt x="42" y="6"/>
                    </a:cubicBezTo>
                    <a:cubicBezTo>
                      <a:pt x="39" y="5"/>
                      <a:pt x="38" y="7"/>
                      <a:pt x="35" y="6"/>
                    </a:cubicBezTo>
                    <a:cubicBezTo>
                      <a:pt x="34" y="4"/>
                      <a:pt x="30" y="5"/>
                      <a:pt x="28" y="5"/>
                    </a:cubicBezTo>
                    <a:cubicBezTo>
                      <a:pt x="23" y="12"/>
                      <a:pt x="18" y="0"/>
                      <a:pt x="15" y="9"/>
                    </a:cubicBezTo>
                    <a:cubicBezTo>
                      <a:pt x="10" y="5"/>
                      <a:pt x="8" y="11"/>
                      <a:pt x="4" y="9"/>
                    </a:cubicBezTo>
                    <a:cubicBezTo>
                      <a:pt x="3" y="11"/>
                      <a:pt x="1" y="12"/>
                      <a:pt x="0" y="13"/>
                    </a:cubicBezTo>
                    <a:cubicBezTo>
                      <a:pt x="3" y="13"/>
                      <a:pt x="7"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9" name="Freeform 445"/>
              <p:cNvSpPr>
                <a:spLocks/>
              </p:cNvSpPr>
              <p:nvPr/>
            </p:nvSpPr>
            <p:spPr bwMode="auto">
              <a:xfrm>
                <a:off x="1799" y="410"/>
                <a:ext cx="50" cy="31"/>
              </a:xfrm>
              <a:custGeom>
                <a:avLst/>
                <a:gdLst>
                  <a:gd name="T0" fmla="*/ 11 w 21"/>
                  <a:gd name="T1" fmla="*/ 5 h 13"/>
                  <a:gd name="T2" fmla="*/ 19 w 21"/>
                  <a:gd name="T3" fmla="*/ 3 h 13"/>
                  <a:gd name="T4" fmla="*/ 21 w 21"/>
                  <a:gd name="T5" fmla="*/ 2 h 13"/>
                  <a:gd name="T6" fmla="*/ 17 w 21"/>
                  <a:gd name="T7" fmla="*/ 1 h 13"/>
                  <a:gd name="T8" fmla="*/ 5 w 21"/>
                  <a:gd name="T9" fmla="*/ 5 h 13"/>
                  <a:gd name="T10" fmla="*/ 5 w 21"/>
                  <a:gd name="T11" fmla="*/ 5 h 13"/>
                  <a:gd name="T12" fmla="*/ 0 w 21"/>
                  <a:gd name="T13" fmla="*/ 6 h 13"/>
                  <a:gd name="T14" fmla="*/ 0 w 21"/>
                  <a:gd name="T15" fmla="*/ 8 h 13"/>
                  <a:gd name="T16" fmla="*/ 11 w 21"/>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1" y="5"/>
                    </a:moveTo>
                    <a:cubicBezTo>
                      <a:pt x="14" y="5"/>
                      <a:pt x="18" y="5"/>
                      <a:pt x="19" y="3"/>
                    </a:cubicBezTo>
                    <a:cubicBezTo>
                      <a:pt x="20" y="3"/>
                      <a:pt x="20" y="2"/>
                      <a:pt x="21" y="2"/>
                    </a:cubicBezTo>
                    <a:cubicBezTo>
                      <a:pt x="21" y="1"/>
                      <a:pt x="19" y="0"/>
                      <a:pt x="17" y="1"/>
                    </a:cubicBezTo>
                    <a:cubicBezTo>
                      <a:pt x="16" y="7"/>
                      <a:pt x="10" y="3"/>
                      <a:pt x="5" y="5"/>
                    </a:cubicBezTo>
                    <a:cubicBezTo>
                      <a:pt x="5" y="5"/>
                      <a:pt x="5" y="5"/>
                      <a:pt x="5" y="5"/>
                    </a:cubicBezTo>
                    <a:cubicBezTo>
                      <a:pt x="0" y="6"/>
                      <a:pt x="0" y="6"/>
                      <a:pt x="0" y="6"/>
                    </a:cubicBezTo>
                    <a:cubicBezTo>
                      <a:pt x="0" y="8"/>
                      <a:pt x="0" y="8"/>
                      <a:pt x="0" y="8"/>
                    </a:cubicBezTo>
                    <a:cubicBezTo>
                      <a:pt x="5" y="13"/>
                      <a:pt x="7" y="6"/>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0" name="Freeform 446"/>
              <p:cNvSpPr>
                <a:spLocks/>
              </p:cNvSpPr>
              <p:nvPr/>
            </p:nvSpPr>
            <p:spPr bwMode="auto">
              <a:xfrm>
                <a:off x="3963" y="396"/>
                <a:ext cx="10" cy="7"/>
              </a:xfrm>
              <a:custGeom>
                <a:avLst/>
                <a:gdLst>
                  <a:gd name="T0" fmla="*/ 5 w 10"/>
                  <a:gd name="T1" fmla="*/ 0 h 7"/>
                  <a:gd name="T2" fmla="*/ 0 w 10"/>
                  <a:gd name="T3" fmla="*/ 7 h 7"/>
                  <a:gd name="T4" fmla="*/ 10 w 10"/>
                  <a:gd name="T5" fmla="*/ 0 h 7"/>
                  <a:gd name="T6" fmla="*/ 5 w 10"/>
                  <a:gd name="T7" fmla="*/ 0 h 7"/>
                </a:gdLst>
                <a:ahLst/>
                <a:cxnLst>
                  <a:cxn ang="0">
                    <a:pos x="T0" y="T1"/>
                  </a:cxn>
                  <a:cxn ang="0">
                    <a:pos x="T2" y="T3"/>
                  </a:cxn>
                  <a:cxn ang="0">
                    <a:pos x="T4" y="T5"/>
                  </a:cxn>
                  <a:cxn ang="0">
                    <a:pos x="T6" y="T7"/>
                  </a:cxn>
                </a:cxnLst>
                <a:rect l="0" t="0" r="r" b="b"/>
                <a:pathLst>
                  <a:path w="10" h="7">
                    <a:moveTo>
                      <a:pt x="5" y="0"/>
                    </a:moveTo>
                    <a:lnTo>
                      <a:pt x="0" y="7"/>
                    </a:lnTo>
                    <a:lnTo>
                      <a:pt x="10"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1" name="Freeform 447"/>
              <p:cNvSpPr>
                <a:spLocks/>
              </p:cNvSpPr>
              <p:nvPr/>
            </p:nvSpPr>
            <p:spPr bwMode="auto">
              <a:xfrm>
                <a:off x="1972" y="386"/>
                <a:ext cx="73" cy="71"/>
              </a:xfrm>
              <a:custGeom>
                <a:avLst/>
                <a:gdLst>
                  <a:gd name="T0" fmla="*/ 6 w 31"/>
                  <a:gd name="T1" fmla="*/ 27 h 30"/>
                  <a:gd name="T2" fmla="*/ 6 w 31"/>
                  <a:gd name="T3" fmla="*/ 21 h 30"/>
                  <a:gd name="T4" fmla="*/ 14 w 31"/>
                  <a:gd name="T5" fmla="*/ 23 h 30"/>
                  <a:gd name="T6" fmla="*/ 14 w 31"/>
                  <a:gd name="T7" fmla="*/ 26 h 30"/>
                  <a:gd name="T8" fmla="*/ 17 w 31"/>
                  <a:gd name="T9" fmla="*/ 21 h 30"/>
                  <a:gd name="T10" fmla="*/ 20 w 31"/>
                  <a:gd name="T11" fmla="*/ 20 h 30"/>
                  <a:gd name="T12" fmla="*/ 31 w 31"/>
                  <a:gd name="T13" fmla="*/ 18 h 30"/>
                  <a:gd name="T14" fmla="*/ 30 w 31"/>
                  <a:gd name="T15" fmla="*/ 18 h 30"/>
                  <a:gd name="T16" fmla="*/ 26 w 31"/>
                  <a:gd name="T17" fmla="*/ 13 h 30"/>
                  <a:gd name="T18" fmla="*/ 19 w 31"/>
                  <a:gd name="T19" fmla="*/ 15 h 30"/>
                  <a:gd name="T20" fmla="*/ 18 w 31"/>
                  <a:gd name="T21" fmla="*/ 9 h 30"/>
                  <a:gd name="T22" fmla="*/ 0 w 31"/>
                  <a:gd name="T23" fmla="*/ 7 h 30"/>
                  <a:gd name="T24" fmla="*/ 14 w 31"/>
                  <a:gd name="T25" fmla="*/ 15 h 30"/>
                  <a:gd name="T26" fmla="*/ 2 w 31"/>
                  <a:gd name="T27" fmla="*/ 20 h 30"/>
                  <a:gd name="T28" fmla="*/ 3 w 31"/>
                  <a:gd name="T29" fmla="*/ 25 h 30"/>
                  <a:gd name="T30" fmla="*/ 0 w 31"/>
                  <a:gd name="T31" fmla="*/ 25 h 30"/>
                  <a:gd name="T32" fmla="*/ 6 w 31"/>
                  <a:gd name="T33"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6" y="27"/>
                    </a:moveTo>
                    <a:cubicBezTo>
                      <a:pt x="6" y="21"/>
                      <a:pt x="6" y="21"/>
                      <a:pt x="6" y="21"/>
                    </a:cubicBezTo>
                    <a:cubicBezTo>
                      <a:pt x="14" y="23"/>
                      <a:pt x="14" y="23"/>
                      <a:pt x="14" y="23"/>
                    </a:cubicBezTo>
                    <a:cubicBezTo>
                      <a:pt x="13" y="24"/>
                      <a:pt x="14" y="26"/>
                      <a:pt x="14" y="26"/>
                    </a:cubicBezTo>
                    <a:cubicBezTo>
                      <a:pt x="14" y="24"/>
                      <a:pt x="21" y="23"/>
                      <a:pt x="17" y="21"/>
                    </a:cubicBezTo>
                    <a:cubicBezTo>
                      <a:pt x="18" y="21"/>
                      <a:pt x="19" y="19"/>
                      <a:pt x="20" y="20"/>
                    </a:cubicBezTo>
                    <a:cubicBezTo>
                      <a:pt x="23" y="25"/>
                      <a:pt x="28" y="19"/>
                      <a:pt x="31" y="18"/>
                    </a:cubicBezTo>
                    <a:cubicBezTo>
                      <a:pt x="31" y="18"/>
                      <a:pt x="31" y="18"/>
                      <a:pt x="30" y="18"/>
                    </a:cubicBezTo>
                    <a:cubicBezTo>
                      <a:pt x="31" y="14"/>
                      <a:pt x="28" y="15"/>
                      <a:pt x="26" y="13"/>
                    </a:cubicBezTo>
                    <a:cubicBezTo>
                      <a:pt x="19" y="15"/>
                      <a:pt x="19" y="15"/>
                      <a:pt x="19" y="15"/>
                    </a:cubicBezTo>
                    <a:cubicBezTo>
                      <a:pt x="15" y="14"/>
                      <a:pt x="18" y="11"/>
                      <a:pt x="18" y="9"/>
                    </a:cubicBezTo>
                    <a:cubicBezTo>
                      <a:pt x="11" y="12"/>
                      <a:pt x="6" y="0"/>
                      <a:pt x="0" y="7"/>
                    </a:cubicBezTo>
                    <a:cubicBezTo>
                      <a:pt x="5" y="10"/>
                      <a:pt x="11" y="10"/>
                      <a:pt x="14" y="15"/>
                    </a:cubicBezTo>
                    <a:cubicBezTo>
                      <a:pt x="13" y="19"/>
                      <a:pt x="6" y="17"/>
                      <a:pt x="2" y="20"/>
                    </a:cubicBezTo>
                    <a:cubicBezTo>
                      <a:pt x="2" y="21"/>
                      <a:pt x="1" y="24"/>
                      <a:pt x="3" y="25"/>
                    </a:cubicBezTo>
                    <a:cubicBezTo>
                      <a:pt x="0" y="25"/>
                      <a:pt x="0" y="25"/>
                      <a:pt x="0" y="25"/>
                    </a:cubicBezTo>
                    <a:cubicBezTo>
                      <a:pt x="1" y="30"/>
                      <a:pt x="3" y="23"/>
                      <a:pt x="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2" name="Freeform 448"/>
              <p:cNvSpPr>
                <a:spLocks/>
              </p:cNvSpPr>
              <p:nvPr/>
            </p:nvSpPr>
            <p:spPr bwMode="auto">
              <a:xfrm>
                <a:off x="2045" y="429"/>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3" name="Freeform 449"/>
              <p:cNvSpPr>
                <a:spLocks/>
              </p:cNvSpPr>
              <p:nvPr/>
            </p:nvSpPr>
            <p:spPr bwMode="auto">
              <a:xfrm>
                <a:off x="2878" y="403"/>
                <a:ext cx="11" cy="7"/>
              </a:xfrm>
              <a:custGeom>
                <a:avLst/>
                <a:gdLst>
                  <a:gd name="T0" fmla="*/ 2 w 5"/>
                  <a:gd name="T1" fmla="*/ 3 h 3"/>
                  <a:gd name="T2" fmla="*/ 5 w 5"/>
                  <a:gd name="T3" fmla="*/ 1 h 3"/>
                  <a:gd name="T4" fmla="*/ 2 w 5"/>
                  <a:gd name="T5" fmla="*/ 3 h 3"/>
                </a:gdLst>
                <a:ahLst/>
                <a:cxnLst>
                  <a:cxn ang="0">
                    <a:pos x="T0" y="T1"/>
                  </a:cxn>
                  <a:cxn ang="0">
                    <a:pos x="T2" y="T3"/>
                  </a:cxn>
                  <a:cxn ang="0">
                    <a:pos x="T4" y="T5"/>
                  </a:cxn>
                </a:cxnLst>
                <a:rect l="0" t="0" r="r" b="b"/>
                <a:pathLst>
                  <a:path w="5" h="3">
                    <a:moveTo>
                      <a:pt x="2" y="3"/>
                    </a:moveTo>
                    <a:cubicBezTo>
                      <a:pt x="3" y="3"/>
                      <a:pt x="4" y="1"/>
                      <a:pt x="5" y="1"/>
                    </a:cubicBezTo>
                    <a:cubicBezTo>
                      <a:pt x="4" y="0"/>
                      <a:pt x="0" y="1"/>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4" name="Freeform 450"/>
              <p:cNvSpPr>
                <a:spLocks/>
              </p:cNvSpPr>
              <p:nvPr/>
            </p:nvSpPr>
            <p:spPr bwMode="auto">
              <a:xfrm>
                <a:off x="2386" y="405"/>
                <a:ext cx="14" cy="7"/>
              </a:xfrm>
              <a:custGeom>
                <a:avLst/>
                <a:gdLst>
                  <a:gd name="T0" fmla="*/ 3 w 6"/>
                  <a:gd name="T1" fmla="*/ 2 h 3"/>
                  <a:gd name="T2" fmla="*/ 6 w 6"/>
                  <a:gd name="T3" fmla="*/ 0 h 3"/>
                  <a:gd name="T4" fmla="*/ 3 w 6"/>
                  <a:gd name="T5" fmla="*/ 2 h 3"/>
                </a:gdLst>
                <a:ahLst/>
                <a:cxnLst>
                  <a:cxn ang="0">
                    <a:pos x="T0" y="T1"/>
                  </a:cxn>
                  <a:cxn ang="0">
                    <a:pos x="T2" y="T3"/>
                  </a:cxn>
                  <a:cxn ang="0">
                    <a:pos x="T4" y="T5"/>
                  </a:cxn>
                </a:cxnLst>
                <a:rect l="0" t="0" r="r" b="b"/>
                <a:pathLst>
                  <a:path w="6" h="3">
                    <a:moveTo>
                      <a:pt x="3" y="2"/>
                    </a:moveTo>
                    <a:cubicBezTo>
                      <a:pt x="4" y="2"/>
                      <a:pt x="6" y="2"/>
                      <a:pt x="6" y="0"/>
                    </a:cubicBezTo>
                    <a:cubicBezTo>
                      <a:pt x="4" y="0"/>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5" name="Freeform 451"/>
              <p:cNvSpPr>
                <a:spLocks/>
              </p:cNvSpPr>
              <p:nvPr/>
            </p:nvSpPr>
            <p:spPr bwMode="auto">
              <a:xfrm>
                <a:off x="2842" y="405"/>
                <a:ext cx="17" cy="14"/>
              </a:xfrm>
              <a:custGeom>
                <a:avLst/>
                <a:gdLst>
                  <a:gd name="T0" fmla="*/ 7 w 7"/>
                  <a:gd name="T1" fmla="*/ 0 h 6"/>
                  <a:gd name="T2" fmla="*/ 0 w 7"/>
                  <a:gd name="T3" fmla="*/ 3 h 6"/>
                  <a:gd name="T4" fmla="*/ 1 w 7"/>
                  <a:gd name="T5" fmla="*/ 6 h 6"/>
                  <a:gd name="T6" fmla="*/ 7 w 7"/>
                  <a:gd name="T7" fmla="*/ 0 h 6"/>
                </a:gdLst>
                <a:ahLst/>
                <a:cxnLst>
                  <a:cxn ang="0">
                    <a:pos x="T0" y="T1"/>
                  </a:cxn>
                  <a:cxn ang="0">
                    <a:pos x="T2" y="T3"/>
                  </a:cxn>
                  <a:cxn ang="0">
                    <a:pos x="T4" y="T5"/>
                  </a:cxn>
                  <a:cxn ang="0">
                    <a:pos x="T6" y="T7"/>
                  </a:cxn>
                </a:cxnLst>
                <a:rect l="0" t="0" r="r" b="b"/>
                <a:pathLst>
                  <a:path w="7" h="6">
                    <a:moveTo>
                      <a:pt x="7" y="0"/>
                    </a:moveTo>
                    <a:cubicBezTo>
                      <a:pt x="5" y="2"/>
                      <a:pt x="2" y="1"/>
                      <a:pt x="0" y="3"/>
                    </a:cubicBezTo>
                    <a:cubicBezTo>
                      <a:pt x="1" y="4"/>
                      <a:pt x="0" y="5"/>
                      <a:pt x="1" y="6"/>
                    </a:cubicBezTo>
                    <a:cubicBezTo>
                      <a:pt x="0" y="4"/>
                      <a:pt x="6"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6" name="Freeform 452"/>
              <p:cNvSpPr>
                <a:spLocks/>
              </p:cNvSpPr>
              <p:nvPr/>
            </p:nvSpPr>
            <p:spPr bwMode="auto">
              <a:xfrm>
                <a:off x="2861" y="417"/>
                <a:ext cx="7" cy="2"/>
              </a:xfrm>
              <a:custGeom>
                <a:avLst/>
                <a:gdLst>
                  <a:gd name="T0" fmla="*/ 2 w 3"/>
                  <a:gd name="T1" fmla="*/ 1 h 1"/>
                  <a:gd name="T2" fmla="*/ 3 w 3"/>
                  <a:gd name="T3" fmla="*/ 0 h 1"/>
                  <a:gd name="T4" fmla="*/ 0 w 3"/>
                  <a:gd name="T5" fmla="*/ 1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3" y="0"/>
                      <a:pt x="3" y="0"/>
                    </a:cubicBezTo>
                    <a:cubicBezTo>
                      <a:pt x="2" y="0"/>
                      <a:pt x="0" y="0"/>
                      <a:pt x="0" y="1"/>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7" name="Freeform 453"/>
              <p:cNvSpPr>
                <a:spLocks/>
              </p:cNvSpPr>
              <p:nvPr/>
            </p:nvSpPr>
            <p:spPr bwMode="auto">
              <a:xfrm>
                <a:off x="2894" y="417"/>
                <a:ext cx="7" cy="5"/>
              </a:xfrm>
              <a:custGeom>
                <a:avLst/>
                <a:gdLst>
                  <a:gd name="T0" fmla="*/ 3 w 3"/>
                  <a:gd name="T1" fmla="*/ 1 h 2"/>
                  <a:gd name="T2" fmla="*/ 2 w 3"/>
                  <a:gd name="T3" fmla="*/ 0 h 2"/>
                  <a:gd name="T4" fmla="*/ 0 w 3"/>
                  <a:gd name="T5" fmla="*/ 2 h 2"/>
                  <a:gd name="T6" fmla="*/ 3 w 3"/>
                  <a:gd name="T7" fmla="*/ 1 h 2"/>
                </a:gdLst>
                <a:ahLst/>
                <a:cxnLst>
                  <a:cxn ang="0">
                    <a:pos x="T0" y="T1"/>
                  </a:cxn>
                  <a:cxn ang="0">
                    <a:pos x="T2" y="T3"/>
                  </a:cxn>
                  <a:cxn ang="0">
                    <a:pos x="T4" y="T5"/>
                  </a:cxn>
                  <a:cxn ang="0">
                    <a:pos x="T6" y="T7"/>
                  </a:cxn>
                </a:cxnLst>
                <a:rect l="0" t="0" r="r" b="b"/>
                <a:pathLst>
                  <a:path w="3" h="2">
                    <a:moveTo>
                      <a:pt x="3" y="1"/>
                    </a:moveTo>
                    <a:cubicBezTo>
                      <a:pt x="3" y="0"/>
                      <a:pt x="2" y="0"/>
                      <a:pt x="2" y="0"/>
                    </a:cubicBezTo>
                    <a:cubicBezTo>
                      <a:pt x="0" y="2"/>
                      <a:pt x="0" y="2"/>
                      <a:pt x="0" y="2"/>
                    </a:cubicBezTo>
                    <a:cubicBezTo>
                      <a:pt x="1" y="2"/>
                      <a:pt x="2"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8" name="Freeform 454"/>
              <p:cNvSpPr>
                <a:spLocks/>
              </p:cNvSpPr>
              <p:nvPr/>
            </p:nvSpPr>
            <p:spPr bwMode="auto">
              <a:xfrm>
                <a:off x="2369" y="417"/>
                <a:ext cx="9" cy="7"/>
              </a:xfrm>
              <a:custGeom>
                <a:avLst/>
                <a:gdLst>
                  <a:gd name="T0" fmla="*/ 7 w 9"/>
                  <a:gd name="T1" fmla="*/ 0 h 7"/>
                  <a:gd name="T2" fmla="*/ 0 w 9"/>
                  <a:gd name="T3" fmla="*/ 7 h 7"/>
                  <a:gd name="T4" fmla="*/ 9 w 9"/>
                  <a:gd name="T5" fmla="*/ 2 h 7"/>
                  <a:gd name="T6" fmla="*/ 7 w 9"/>
                  <a:gd name="T7" fmla="*/ 0 h 7"/>
                </a:gdLst>
                <a:ahLst/>
                <a:cxnLst>
                  <a:cxn ang="0">
                    <a:pos x="T0" y="T1"/>
                  </a:cxn>
                  <a:cxn ang="0">
                    <a:pos x="T2" y="T3"/>
                  </a:cxn>
                  <a:cxn ang="0">
                    <a:pos x="T4" y="T5"/>
                  </a:cxn>
                  <a:cxn ang="0">
                    <a:pos x="T6" y="T7"/>
                  </a:cxn>
                </a:cxnLst>
                <a:rect l="0" t="0" r="r" b="b"/>
                <a:pathLst>
                  <a:path w="9" h="7">
                    <a:moveTo>
                      <a:pt x="7" y="0"/>
                    </a:moveTo>
                    <a:lnTo>
                      <a:pt x="0" y="7"/>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9" name="Freeform 455"/>
              <p:cNvSpPr>
                <a:spLocks/>
              </p:cNvSpPr>
              <p:nvPr/>
            </p:nvSpPr>
            <p:spPr bwMode="auto">
              <a:xfrm>
                <a:off x="2345" y="429"/>
                <a:ext cx="15" cy="12"/>
              </a:xfrm>
              <a:custGeom>
                <a:avLst/>
                <a:gdLst>
                  <a:gd name="T0" fmla="*/ 0 w 6"/>
                  <a:gd name="T1" fmla="*/ 5 h 5"/>
                  <a:gd name="T2" fmla="*/ 6 w 6"/>
                  <a:gd name="T3" fmla="*/ 1 h 5"/>
                  <a:gd name="T4" fmla="*/ 0 w 6"/>
                  <a:gd name="T5" fmla="*/ 5 h 5"/>
                </a:gdLst>
                <a:ahLst/>
                <a:cxnLst>
                  <a:cxn ang="0">
                    <a:pos x="T0" y="T1"/>
                  </a:cxn>
                  <a:cxn ang="0">
                    <a:pos x="T2" y="T3"/>
                  </a:cxn>
                  <a:cxn ang="0">
                    <a:pos x="T4" y="T5"/>
                  </a:cxn>
                </a:cxnLst>
                <a:rect l="0" t="0" r="r" b="b"/>
                <a:pathLst>
                  <a:path w="6" h="5">
                    <a:moveTo>
                      <a:pt x="0" y="5"/>
                    </a:moveTo>
                    <a:cubicBezTo>
                      <a:pt x="2" y="3"/>
                      <a:pt x="4" y="2"/>
                      <a:pt x="6" y="1"/>
                    </a:cubicBezTo>
                    <a:cubicBezTo>
                      <a:pt x="5" y="0"/>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0" name="Freeform 456"/>
              <p:cNvSpPr>
                <a:spLocks/>
              </p:cNvSpPr>
              <p:nvPr/>
            </p:nvSpPr>
            <p:spPr bwMode="auto">
              <a:xfrm>
                <a:off x="2852" y="429"/>
                <a:ext cx="9" cy="7"/>
              </a:xfrm>
              <a:custGeom>
                <a:avLst/>
                <a:gdLst>
                  <a:gd name="T0" fmla="*/ 7 w 9"/>
                  <a:gd name="T1" fmla="*/ 0 h 7"/>
                  <a:gd name="T2" fmla="*/ 0 w 9"/>
                  <a:gd name="T3" fmla="*/ 7 h 7"/>
                  <a:gd name="T4" fmla="*/ 9 w 9"/>
                  <a:gd name="T5" fmla="*/ 7 h 7"/>
                  <a:gd name="T6" fmla="*/ 7 w 9"/>
                  <a:gd name="T7" fmla="*/ 0 h 7"/>
                </a:gdLst>
                <a:ahLst/>
                <a:cxnLst>
                  <a:cxn ang="0">
                    <a:pos x="T0" y="T1"/>
                  </a:cxn>
                  <a:cxn ang="0">
                    <a:pos x="T2" y="T3"/>
                  </a:cxn>
                  <a:cxn ang="0">
                    <a:pos x="T4" y="T5"/>
                  </a:cxn>
                  <a:cxn ang="0">
                    <a:pos x="T6" y="T7"/>
                  </a:cxn>
                </a:cxnLst>
                <a:rect l="0" t="0" r="r" b="b"/>
                <a:pathLst>
                  <a:path w="9" h="7">
                    <a:moveTo>
                      <a:pt x="7" y="0"/>
                    </a:moveTo>
                    <a:lnTo>
                      <a:pt x="0" y="7"/>
                    </a:lnTo>
                    <a:lnTo>
                      <a:pt x="9"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1" name="Freeform 457"/>
              <p:cNvSpPr>
                <a:spLocks/>
              </p:cNvSpPr>
              <p:nvPr/>
            </p:nvSpPr>
            <p:spPr bwMode="auto">
              <a:xfrm>
                <a:off x="2260" y="431"/>
                <a:ext cx="10" cy="7"/>
              </a:xfrm>
              <a:custGeom>
                <a:avLst/>
                <a:gdLst>
                  <a:gd name="T0" fmla="*/ 4 w 4"/>
                  <a:gd name="T1" fmla="*/ 2 h 3"/>
                  <a:gd name="T2" fmla="*/ 0 w 4"/>
                  <a:gd name="T3" fmla="*/ 0 h 3"/>
                  <a:gd name="T4" fmla="*/ 1 w 4"/>
                  <a:gd name="T5" fmla="*/ 3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1" y="2"/>
                      <a:pt x="0" y="0"/>
                    </a:cubicBezTo>
                    <a:cubicBezTo>
                      <a:pt x="1" y="3"/>
                      <a:pt x="1" y="3"/>
                      <a:pt x="1" y="3"/>
                    </a:cubicBezTo>
                    <a:cubicBezTo>
                      <a:pt x="2" y="3"/>
                      <a:pt x="3"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2" name="Freeform 458"/>
              <p:cNvSpPr>
                <a:spLocks/>
              </p:cNvSpPr>
              <p:nvPr/>
            </p:nvSpPr>
            <p:spPr bwMode="auto">
              <a:xfrm>
                <a:off x="2412" y="431"/>
                <a:ext cx="11" cy="10"/>
              </a:xfrm>
              <a:custGeom>
                <a:avLst/>
                <a:gdLst>
                  <a:gd name="T0" fmla="*/ 11 w 11"/>
                  <a:gd name="T1" fmla="*/ 3 h 10"/>
                  <a:gd name="T2" fmla="*/ 0 w 11"/>
                  <a:gd name="T3" fmla="*/ 0 h 10"/>
                  <a:gd name="T4" fmla="*/ 4 w 11"/>
                  <a:gd name="T5" fmla="*/ 10 h 10"/>
                  <a:gd name="T6" fmla="*/ 11 w 11"/>
                  <a:gd name="T7" fmla="*/ 3 h 10"/>
                </a:gdLst>
                <a:ahLst/>
                <a:cxnLst>
                  <a:cxn ang="0">
                    <a:pos x="T0" y="T1"/>
                  </a:cxn>
                  <a:cxn ang="0">
                    <a:pos x="T2" y="T3"/>
                  </a:cxn>
                  <a:cxn ang="0">
                    <a:pos x="T4" y="T5"/>
                  </a:cxn>
                  <a:cxn ang="0">
                    <a:pos x="T6" y="T7"/>
                  </a:cxn>
                </a:cxnLst>
                <a:rect l="0" t="0" r="r" b="b"/>
                <a:pathLst>
                  <a:path w="11" h="10">
                    <a:moveTo>
                      <a:pt x="11" y="3"/>
                    </a:moveTo>
                    <a:lnTo>
                      <a:pt x="0" y="0"/>
                    </a:lnTo>
                    <a:lnTo>
                      <a:pt x="4" y="10"/>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3" name="Freeform 459"/>
              <p:cNvSpPr>
                <a:spLocks/>
              </p:cNvSpPr>
              <p:nvPr/>
            </p:nvSpPr>
            <p:spPr bwMode="auto">
              <a:xfrm>
                <a:off x="3651" y="431"/>
                <a:ext cx="7" cy="10"/>
              </a:xfrm>
              <a:custGeom>
                <a:avLst/>
                <a:gdLst>
                  <a:gd name="T0" fmla="*/ 3 w 3"/>
                  <a:gd name="T1" fmla="*/ 2 h 4"/>
                  <a:gd name="T2" fmla="*/ 0 w 3"/>
                  <a:gd name="T3" fmla="*/ 0 h 4"/>
                  <a:gd name="T4" fmla="*/ 0 w 3"/>
                  <a:gd name="T5" fmla="*/ 3 h 4"/>
                  <a:gd name="T6" fmla="*/ 3 w 3"/>
                  <a:gd name="T7" fmla="*/ 2 h 4"/>
                </a:gdLst>
                <a:ahLst/>
                <a:cxnLst>
                  <a:cxn ang="0">
                    <a:pos x="T0" y="T1"/>
                  </a:cxn>
                  <a:cxn ang="0">
                    <a:pos x="T2" y="T3"/>
                  </a:cxn>
                  <a:cxn ang="0">
                    <a:pos x="T4" y="T5"/>
                  </a:cxn>
                  <a:cxn ang="0">
                    <a:pos x="T6" y="T7"/>
                  </a:cxn>
                </a:cxnLst>
                <a:rect l="0" t="0" r="r" b="b"/>
                <a:pathLst>
                  <a:path w="3" h="4">
                    <a:moveTo>
                      <a:pt x="3" y="2"/>
                    </a:moveTo>
                    <a:cubicBezTo>
                      <a:pt x="3" y="1"/>
                      <a:pt x="1" y="1"/>
                      <a:pt x="0" y="0"/>
                    </a:cubicBezTo>
                    <a:cubicBezTo>
                      <a:pt x="0" y="3"/>
                      <a:pt x="0" y="3"/>
                      <a:pt x="0" y="3"/>
                    </a:cubicBezTo>
                    <a:cubicBezTo>
                      <a:pt x="2" y="3"/>
                      <a:pt x="3" y="4"/>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4" name="Freeform 460"/>
              <p:cNvSpPr>
                <a:spLocks/>
              </p:cNvSpPr>
              <p:nvPr/>
            </p:nvSpPr>
            <p:spPr bwMode="auto">
              <a:xfrm>
                <a:off x="2397" y="436"/>
                <a:ext cx="8" cy="5"/>
              </a:xfrm>
              <a:custGeom>
                <a:avLst/>
                <a:gdLst>
                  <a:gd name="T0" fmla="*/ 3 w 3"/>
                  <a:gd name="T1" fmla="*/ 0 h 2"/>
                  <a:gd name="T2" fmla="*/ 2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2" y="0"/>
                      <a:pt x="2" y="0"/>
                    </a:cubicBezTo>
                    <a:cubicBezTo>
                      <a:pt x="0" y="2"/>
                      <a:pt x="0" y="2"/>
                      <a:pt x="0" y="2"/>
                    </a:cubicBezTo>
                    <a:cubicBezTo>
                      <a:pt x="1" y="2"/>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5" name="Freeform 461"/>
              <p:cNvSpPr>
                <a:spLocks/>
              </p:cNvSpPr>
              <p:nvPr/>
            </p:nvSpPr>
            <p:spPr bwMode="auto">
              <a:xfrm>
                <a:off x="4048" y="436"/>
                <a:ext cx="38" cy="31"/>
              </a:xfrm>
              <a:custGeom>
                <a:avLst/>
                <a:gdLst>
                  <a:gd name="T0" fmla="*/ 15 w 16"/>
                  <a:gd name="T1" fmla="*/ 0 h 13"/>
                  <a:gd name="T2" fmla="*/ 0 w 16"/>
                  <a:gd name="T3" fmla="*/ 13 h 13"/>
                  <a:gd name="T4" fmla="*/ 15 w 16"/>
                  <a:gd name="T5" fmla="*/ 0 h 13"/>
                </a:gdLst>
                <a:ahLst/>
                <a:cxnLst>
                  <a:cxn ang="0">
                    <a:pos x="T0" y="T1"/>
                  </a:cxn>
                  <a:cxn ang="0">
                    <a:pos x="T2" y="T3"/>
                  </a:cxn>
                  <a:cxn ang="0">
                    <a:pos x="T4" y="T5"/>
                  </a:cxn>
                </a:cxnLst>
                <a:rect l="0" t="0" r="r" b="b"/>
                <a:pathLst>
                  <a:path w="16" h="13">
                    <a:moveTo>
                      <a:pt x="15" y="0"/>
                    </a:moveTo>
                    <a:cubicBezTo>
                      <a:pt x="11" y="5"/>
                      <a:pt x="2" y="7"/>
                      <a:pt x="0" y="13"/>
                    </a:cubicBezTo>
                    <a:cubicBezTo>
                      <a:pt x="5" y="7"/>
                      <a:pt x="16" y="5"/>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6" name="Freeform 462"/>
              <p:cNvSpPr>
                <a:spLocks/>
              </p:cNvSpPr>
              <p:nvPr/>
            </p:nvSpPr>
            <p:spPr bwMode="auto">
              <a:xfrm>
                <a:off x="2833" y="436"/>
                <a:ext cx="16" cy="12"/>
              </a:xfrm>
              <a:custGeom>
                <a:avLst/>
                <a:gdLst>
                  <a:gd name="T0" fmla="*/ 3 w 7"/>
                  <a:gd name="T1" fmla="*/ 5 h 5"/>
                  <a:gd name="T2" fmla="*/ 6 w 7"/>
                  <a:gd name="T3" fmla="*/ 1 h 5"/>
                  <a:gd name="T4" fmla="*/ 1 w 7"/>
                  <a:gd name="T5" fmla="*/ 0 h 5"/>
                  <a:gd name="T6" fmla="*/ 3 w 7"/>
                  <a:gd name="T7" fmla="*/ 2 h 5"/>
                  <a:gd name="T8" fmla="*/ 0 w 7"/>
                  <a:gd name="T9" fmla="*/ 4 h 5"/>
                  <a:gd name="T10" fmla="*/ 3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3" y="5"/>
                    </a:moveTo>
                    <a:cubicBezTo>
                      <a:pt x="3" y="3"/>
                      <a:pt x="7" y="3"/>
                      <a:pt x="6" y="1"/>
                    </a:cubicBezTo>
                    <a:cubicBezTo>
                      <a:pt x="5" y="0"/>
                      <a:pt x="3" y="0"/>
                      <a:pt x="1" y="0"/>
                    </a:cubicBezTo>
                    <a:cubicBezTo>
                      <a:pt x="3" y="2"/>
                      <a:pt x="3" y="2"/>
                      <a:pt x="3" y="2"/>
                    </a:cubicBezTo>
                    <a:cubicBezTo>
                      <a:pt x="0" y="4"/>
                      <a:pt x="0" y="4"/>
                      <a:pt x="0" y="4"/>
                    </a:cubicBezTo>
                    <a:cubicBezTo>
                      <a:pt x="1" y="5"/>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7" name="Freeform 463"/>
              <p:cNvSpPr>
                <a:spLocks/>
              </p:cNvSpPr>
              <p:nvPr/>
            </p:nvSpPr>
            <p:spPr bwMode="auto">
              <a:xfrm>
                <a:off x="2906" y="448"/>
                <a:ext cx="9" cy="4"/>
              </a:xfrm>
              <a:custGeom>
                <a:avLst/>
                <a:gdLst>
                  <a:gd name="T0" fmla="*/ 0 w 4"/>
                  <a:gd name="T1" fmla="*/ 2 h 2"/>
                  <a:gd name="T2" fmla="*/ 4 w 4"/>
                  <a:gd name="T3" fmla="*/ 2 h 2"/>
                  <a:gd name="T4" fmla="*/ 0 w 4"/>
                  <a:gd name="T5" fmla="*/ 2 h 2"/>
                </a:gdLst>
                <a:ahLst/>
                <a:cxnLst>
                  <a:cxn ang="0">
                    <a:pos x="T0" y="T1"/>
                  </a:cxn>
                  <a:cxn ang="0">
                    <a:pos x="T2" y="T3"/>
                  </a:cxn>
                  <a:cxn ang="0">
                    <a:pos x="T4" y="T5"/>
                  </a:cxn>
                </a:cxnLst>
                <a:rect l="0" t="0" r="r" b="b"/>
                <a:pathLst>
                  <a:path w="4" h="2">
                    <a:moveTo>
                      <a:pt x="0" y="2"/>
                    </a:moveTo>
                    <a:cubicBezTo>
                      <a:pt x="4" y="2"/>
                      <a:pt x="4" y="2"/>
                      <a:pt x="4" y="2"/>
                    </a:cubicBezTo>
                    <a:cubicBezTo>
                      <a:pt x="3" y="0"/>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8" name="Freeform 464"/>
              <p:cNvSpPr>
                <a:spLocks/>
              </p:cNvSpPr>
              <p:nvPr/>
            </p:nvSpPr>
            <p:spPr bwMode="auto">
              <a:xfrm>
                <a:off x="3608" y="450"/>
                <a:ext cx="10" cy="19"/>
              </a:xfrm>
              <a:custGeom>
                <a:avLst/>
                <a:gdLst>
                  <a:gd name="T0" fmla="*/ 3 w 4"/>
                  <a:gd name="T1" fmla="*/ 0 h 8"/>
                  <a:gd name="T2" fmla="*/ 1 w 4"/>
                  <a:gd name="T3" fmla="*/ 8 h 8"/>
                  <a:gd name="T4" fmla="*/ 3 w 4"/>
                  <a:gd name="T5" fmla="*/ 0 h 8"/>
                </a:gdLst>
                <a:ahLst/>
                <a:cxnLst>
                  <a:cxn ang="0">
                    <a:pos x="T0" y="T1"/>
                  </a:cxn>
                  <a:cxn ang="0">
                    <a:pos x="T2" y="T3"/>
                  </a:cxn>
                  <a:cxn ang="0">
                    <a:pos x="T4" y="T5"/>
                  </a:cxn>
                </a:cxnLst>
                <a:rect l="0" t="0" r="r" b="b"/>
                <a:pathLst>
                  <a:path w="4" h="8">
                    <a:moveTo>
                      <a:pt x="3" y="0"/>
                    </a:moveTo>
                    <a:cubicBezTo>
                      <a:pt x="2" y="2"/>
                      <a:pt x="0" y="6"/>
                      <a:pt x="1" y="8"/>
                    </a:cubicBezTo>
                    <a:cubicBezTo>
                      <a:pt x="3" y="6"/>
                      <a:pt x="4"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9" name="Freeform 465"/>
              <p:cNvSpPr>
                <a:spLocks/>
              </p:cNvSpPr>
              <p:nvPr/>
            </p:nvSpPr>
            <p:spPr bwMode="auto">
              <a:xfrm>
                <a:off x="1936" y="452"/>
                <a:ext cx="7" cy="5"/>
              </a:xfrm>
              <a:custGeom>
                <a:avLst/>
                <a:gdLst>
                  <a:gd name="T0" fmla="*/ 0 w 3"/>
                  <a:gd name="T1" fmla="*/ 2 h 2"/>
                  <a:gd name="T2" fmla="*/ 3 w 3"/>
                  <a:gd name="T3" fmla="*/ 2 h 2"/>
                  <a:gd name="T4" fmla="*/ 3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3" y="2"/>
                      <a:pt x="3" y="2"/>
                      <a:pt x="3" y="2"/>
                    </a:cubicBezTo>
                    <a:cubicBezTo>
                      <a:pt x="3" y="0"/>
                      <a:pt x="3" y="0"/>
                      <a:pt x="3" y="0"/>
                    </a:cubicBezTo>
                    <a:cubicBezTo>
                      <a:pt x="2" y="1"/>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0" name="Freeform 466"/>
              <p:cNvSpPr>
                <a:spLocks/>
              </p:cNvSpPr>
              <p:nvPr/>
            </p:nvSpPr>
            <p:spPr bwMode="auto">
              <a:xfrm>
                <a:off x="1927" y="452"/>
                <a:ext cx="47" cy="31"/>
              </a:xfrm>
              <a:custGeom>
                <a:avLst/>
                <a:gdLst>
                  <a:gd name="T0" fmla="*/ 20 w 20"/>
                  <a:gd name="T1" fmla="*/ 2 h 13"/>
                  <a:gd name="T2" fmla="*/ 19 w 20"/>
                  <a:gd name="T3" fmla="*/ 0 h 13"/>
                  <a:gd name="T4" fmla="*/ 0 w 20"/>
                  <a:gd name="T5" fmla="*/ 10 h 13"/>
                  <a:gd name="T6" fmla="*/ 0 w 20"/>
                  <a:gd name="T7" fmla="*/ 12 h 13"/>
                  <a:gd name="T8" fmla="*/ 2 w 20"/>
                  <a:gd name="T9" fmla="*/ 13 h 13"/>
                  <a:gd name="T10" fmla="*/ 10 w 20"/>
                  <a:gd name="T11" fmla="*/ 6 h 13"/>
                  <a:gd name="T12" fmla="*/ 20 w 20"/>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20" y="2"/>
                    </a:moveTo>
                    <a:cubicBezTo>
                      <a:pt x="20" y="2"/>
                      <a:pt x="20" y="1"/>
                      <a:pt x="19" y="0"/>
                    </a:cubicBezTo>
                    <a:cubicBezTo>
                      <a:pt x="12" y="1"/>
                      <a:pt x="7" y="7"/>
                      <a:pt x="0" y="10"/>
                    </a:cubicBezTo>
                    <a:cubicBezTo>
                      <a:pt x="0" y="12"/>
                      <a:pt x="0" y="12"/>
                      <a:pt x="0" y="12"/>
                    </a:cubicBezTo>
                    <a:cubicBezTo>
                      <a:pt x="1" y="12"/>
                      <a:pt x="1" y="13"/>
                      <a:pt x="2" y="13"/>
                    </a:cubicBezTo>
                    <a:cubicBezTo>
                      <a:pt x="5" y="10"/>
                      <a:pt x="11" y="10"/>
                      <a:pt x="10" y="6"/>
                    </a:cubicBezTo>
                    <a:cubicBezTo>
                      <a:pt x="14" y="7"/>
                      <a:pt x="17" y="4"/>
                      <a:pt x="2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1" name="Freeform 467"/>
              <p:cNvSpPr>
                <a:spLocks/>
              </p:cNvSpPr>
              <p:nvPr/>
            </p:nvSpPr>
            <p:spPr bwMode="auto">
              <a:xfrm>
                <a:off x="1707" y="474"/>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2" name="Freeform 468"/>
              <p:cNvSpPr>
                <a:spLocks/>
              </p:cNvSpPr>
              <p:nvPr/>
            </p:nvSpPr>
            <p:spPr bwMode="auto">
              <a:xfrm>
                <a:off x="1695" y="460"/>
                <a:ext cx="38" cy="18"/>
              </a:xfrm>
              <a:custGeom>
                <a:avLst/>
                <a:gdLst>
                  <a:gd name="T0" fmla="*/ 3 w 16"/>
                  <a:gd name="T1" fmla="*/ 7 h 8"/>
                  <a:gd name="T2" fmla="*/ 1 w 16"/>
                  <a:gd name="T3" fmla="*/ 4 h 8"/>
                  <a:gd name="T4" fmla="*/ 7 w 16"/>
                  <a:gd name="T5" fmla="*/ 2 h 8"/>
                  <a:gd name="T6" fmla="*/ 7 w 16"/>
                  <a:gd name="T7" fmla="*/ 6 h 8"/>
                  <a:gd name="T8" fmla="*/ 16 w 16"/>
                  <a:gd name="T9" fmla="*/ 0 h 8"/>
                  <a:gd name="T10" fmla="*/ 6 w 16"/>
                  <a:gd name="T11" fmla="*/ 2 h 8"/>
                  <a:gd name="T12" fmla="*/ 3 w 16"/>
                  <a:gd name="T13" fmla="*/ 0 h 8"/>
                  <a:gd name="T14" fmla="*/ 0 w 16"/>
                  <a:gd name="T15" fmla="*/ 5 h 8"/>
                  <a:gd name="T16" fmla="*/ 3 w 16"/>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3" y="7"/>
                    </a:moveTo>
                    <a:cubicBezTo>
                      <a:pt x="4" y="6"/>
                      <a:pt x="1" y="5"/>
                      <a:pt x="1" y="4"/>
                    </a:cubicBezTo>
                    <a:cubicBezTo>
                      <a:pt x="3" y="2"/>
                      <a:pt x="6" y="1"/>
                      <a:pt x="7" y="2"/>
                    </a:cubicBezTo>
                    <a:cubicBezTo>
                      <a:pt x="5" y="3"/>
                      <a:pt x="8" y="5"/>
                      <a:pt x="7" y="6"/>
                    </a:cubicBezTo>
                    <a:cubicBezTo>
                      <a:pt x="10" y="5"/>
                      <a:pt x="15" y="4"/>
                      <a:pt x="16" y="0"/>
                    </a:cubicBezTo>
                    <a:cubicBezTo>
                      <a:pt x="6" y="2"/>
                      <a:pt x="6" y="2"/>
                      <a:pt x="6" y="2"/>
                    </a:cubicBezTo>
                    <a:cubicBezTo>
                      <a:pt x="6" y="1"/>
                      <a:pt x="5" y="0"/>
                      <a:pt x="3" y="0"/>
                    </a:cubicBezTo>
                    <a:cubicBezTo>
                      <a:pt x="5" y="4"/>
                      <a:pt x="0" y="2"/>
                      <a:pt x="0" y="5"/>
                    </a:cubicBezTo>
                    <a:cubicBezTo>
                      <a:pt x="1" y="6"/>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3" name="Freeform 469"/>
              <p:cNvSpPr>
                <a:spLocks/>
              </p:cNvSpPr>
              <p:nvPr/>
            </p:nvSpPr>
            <p:spPr bwMode="auto">
              <a:xfrm>
                <a:off x="2019" y="464"/>
                <a:ext cx="7" cy="7"/>
              </a:xfrm>
              <a:custGeom>
                <a:avLst/>
                <a:gdLst>
                  <a:gd name="T0" fmla="*/ 0 w 3"/>
                  <a:gd name="T1" fmla="*/ 1 h 3"/>
                  <a:gd name="T2" fmla="*/ 3 w 3"/>
                  <a:gd name="T3" fmla="*/ 2 h 3"/>
                  <a:gd name="T4" fmla="*/ 0 w 3"/>
                  <a:gd name="T5" fmla="*/ 1 h 3"/>
                </a:gdLst>
                <a:ahLst/>
                <a:cxnLst>
                  <a:cxn ang="0">
                    <a:pos x="T0" y="T1"/>
                  </a:cxn>
                  <a:cxn ang="0">
                    <a:pos x="T2" y="T3"/>
                  </a:cxn>
                  <a:cxn ang="0">
                    <a:pos x="T4" y="T5"/>
                  </a:cxn>
                </a:cxnLst>
                <a:rect l="0" t="0" r="r" b="b"/>
                <a:pathLst>
                  <a:path w="3" h="3">
                    <a:moveTo>
                      <a:pt x="0" y="1"/>
                    </a:moveTo>
                    <a:cubicBezTo>
                      <a:pt x="0" y="3"/>
                      <a:pt x="3" y="3"/>
                      <a:pt x="3" y="2"/>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4" name="Freeform 470"/>
              <p:cNvSpPr>
                <a:spLocks/>
              </p:cNvSpPr>
              <p:nvPr/>
            </p:nvSpPr>
            <p:spPr bwMode="auto">
              <a:xfrm>
                <a:off x="2688" y="467"/>
                <a:ext cx="3" cy="9"/>
              </a:xfrm>
              <a:custGeom>
                <a:avLst/>
                <a:gdLst>
                  <a:gd name="T0" fmla="*/ 3 w 3"/>
                  <a:gd name="T1" fmla="*/ 0 h 9"/>
                  <a:gd name="T2" fmla="*/ 0 w 3"/>
                  <a:gd name="T3" fmla="*/ 0 h 9"/>
                  <a:gd name="T4" fmla="*/ 3 w 3"/>
                  <a:gd name="T5" fmla="*/ 9 h 9"/>
                  <a:gd name="T6" fmla="*/ 3 w 3"/>
                  <a:gd name="T7" fmla="*/ 0 h 9"/>
                </a:gdLst>
                <a:ahLst/>
                <a:cxnLst>
                  <a:cxn ang="0">
                    <a:pos x="T0" y="T1"/>
                  </a:cxn>
                  <a:cxn ang="0">
                    <a:pos x="T2" y="T3"/>
                  </a:cxn>
                  <a:cxn ang="0">
                    <a:pos x="T4" y="T5"/>
                  </a:cxn>
                  <a:cxn ang="0">
                    <a:pos x="T6" y="T7"/>
                  </a:cxn>
                </a:cxnLst>
                <a:rect l="0" t="0" r="r" b="b"/>
                <a:pathLst>
                  <a:path w="3" h="9">
                    <a:moveTo>
                      <a:pt x="3" y="0"/>
                    </a:moveTo>
                    <a:lnTo>
                      <a:pt x="0" y="0"/>
                    </a:lnTo>
                    <a:lnTo>
                      <a:pt x="3" y="9"/>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5" name="Freeform 471"/>
              <p:cNvSpPr>
                <a:spLocks/>
              </p:cNvSpPr>
              <p:nvPr/>
            </p:nvSpPr>
            <p:spPr bwMode="auto">
              <a:xfrm>
                <a:off x="2816" y="469"/>
                <a:ext cx="12" cy="9"/>
              </a:xfrm>
              <a:custGeom>
                <a:avLst/>
                <a:gdLst>
                  <a:gd name="T0" fmla="*/ 5 w 5"/>
                  <a:gd name="T1" fmla="*/ 2 h 4"/>
                  <a:gd name="T2" fmla="*/ 5 w 5"/>
                  <a:gd name="T3" fmla="*/ 0 h 4"/>
                  <a:gd name="T4" fmla="*/ 0 w 5"/>
                  <a:gd name="T5" fmla="*/ 4 h 4"/>
                  <a:gd name="T6" fmla="*/ 1 w 5"/>
                  <a:gd name="T7" fmla="*/ 4 h 4"/>
                  <a:gd name="T8" fmla="*/ 1 w 5"/>
                  <a:gd name="T9" fmla="*/ 3 h 4"/>
                  <a:gd name="T10" fmla="*/ 5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5" y="2"/>
                    </a:moveTo>
                    <a:cubicBezTo>
                      <a:pt x="5" y="0"/>
                      <a:pt x="5" y="0"/>
                      <a:pt x="5" y="0"/>
                    </a:cubicBezTo>
                    <a:cubicBezTo>
                      <a:pt x="2" y="0"/>
                      <a:pt x="2" y="3"/>
                      <a:pt x="0" y="4"/>
                    </a:cubicBezTo>
                    <a:cubicBezTo>
                      <a:pt x="1" y="4"/>
                      <a:pt x="1" y="4"/>
                      <a:pt x="1" y="4"/>
                    </a:cubicBezTo>
                    <a:cubicBezTo>
                      <a:pt x="1" y="3"/>
                      <a:pt x="1" y="3"/>
                      <a:pt x="1" y="3"/>
                    </a:cubicBezTo>
                    <a:cubicBezTo>
                      <a:pt x="2" y="2"/>
                      <a:pt x="3"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6" name="Freeform 472"/>
              <p:cNvSpPr>
                <a:spLocks/>
              </p:cNvSpPr>
              <p:nvPr/>
            </p:nvSpPr>
            <p:spPr bwMode="auto">
              <a:xfrm>
                <a:off x="2383" y="476"/>
                <a:ext cx="31" cy="26"/>
              </a:xfrm>
              <a:custGeom>
                <a:avLst/>
                <a:gdLst>
                  <a:gd name="T0" fmla="*/ 12 w 13"/>
                  <a:gd name="T1" fmla="*/ 8 h 11"/>
                  <a:gd name="T2" fmla="*/ 7 w 13"/>
                  <a:gd name="T3" fmla="*/ 1 h 11"/>
                  <a:gd name="T4" fmla="*/ 2 w 13"/>
                  <a:gd name="T5" fmla="*/ 7 h 11"/>
                  <a:gd name="T6" fmla="*/ 0 w 13"/>
                  <a:gd name="T7" fmla="*/ 5 h 11"/>
                  <a:gd name="T8" fmla="*/ 1 w 13"/>
                  <a:gd name="T9" fmla="*/ 8 h 11"/>
                  <a:gd name="T10" fmla="*/ 7 w 13"/>
                  <a:gd name="T11" fmla="*/ 7 h 11"/>
                  <a:gd name="T12" fmla="*/ 12 w 13"/>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8"/>
                    </a:moveTo>
                    <a:cubicBezTo>
                      <a:pt x="11" y="5"/>
                      <a:pt x="13" y="0"/>
                      <a:pt x="7" y="1"/>
                    </a:cubicBezTo>
                    <a:cubicBezTo>
                      <a:pt x="7" y="5"/>
                      <a:pt x="3" y="3"/>
                      <a:pt x="2" y="7"/>
                    </a:cubicBezTo>
                    <a:cubicBezTo>
                      <a:pt x="0" y="5"/>
                      <a:pt x="0" y="5"/>
                      <a:pt x="0" y="5"/>
                    </a:cubicBezTo>
                    <a:cubicBezTo>
                      <a:pt x="1" y="6"/>
                      <a:pt x="0" y="8"/>
                      <a:pt x="1" y="8"/>
                    </a:cubicBezTo>
                    <a:cubicBezTo>
                      <a:pt x="4" y="7"/>
                      <a:pt x="7" y="11"/>
                      <a:pt x="7" y="7"/>
                    </a:cubicBezTo>
                    <a:cubicBezTo>
                      <a:pt x="9" y="9"/>
                      <a:pt x="10"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7" name="Freeform 473"/>
              <p:cNvSpPr>
                <a:spLocks/>
              </p:cNvSpPr>
              <p:nvPr/>
            </p:nvSpPr>
            <p:spPr bwMode="auto">
              <a:xfrm>
                <a:off x="1898" y="478"/>
                <a:ext cx="22" cy="17"/>
              </a:xfrm>
              <a:custGeom>
                <a:avLst/>
                <a:gdLst>
                  <a:gd name="T0" fmla="*/ 9 w 9"/>
                  <a:gd name="T1" fmla="*/ 4 h 7"/>
                  <a:gd name="T2" fmla="*/ 5 w 9"/>
                  <a:gd name="T3" fmla="*/ 1 h 7"/>
                  <a:gd name="T4" fmla="*/ 0 w 9"/>
                  <a:gd name="T5" fmla="*/ 2 h 7"/>
                  <a:gd name="T6" fmla="*/ 0 w 9"/>
                  <a:gd name="T7" fmla="*/ 2 h 7"/>
                  <a:gd name="T8" fmla="*/ 5 w 9"/>
                  <a:gd name="T9" fmla="*/ 7 h 7"/>
                  <a:gd name="T10" fmla="*/ 9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9" y="4"/>
                    </a:moveTo>
                    <a:cubicBezTo>
                      <a:pt x="5" y="1"/>
                      <a:pt x="5" y="1"/>
                      <a:pt x="5" y="1"/>
                    </a:cubicBezTo>
                    <a:cubicBezTo>
                      <a:pt x="4" y="5"/>
                      <a:pt x="4" y="0"/>
                      <a:pt x="0" y="2"/>
                    </a:cubicBezTo>
                    <a:cubicBezTo>
                      <a:pt x="0" y="2"/>
                      <a:pt x="0" y="2"/>
                      <a:pt x="0" y="2"/>
                    </a:cubicBezTo>
                    <a:cubicBezTo>
                      <a:pt x="4" y="1"/>
                      <a:pt x="6" y="6"/>
                      <a:pt x="5" y="7"/>
                    </a:cubicBez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8" name="Freeform 474"/>
              <p:cNvSpPr>
                <a:spLocks/>
              </p:cNvSpPr>
              <p:nvPr/>
            </p:nvSpPr>
            <p:spPr bwMode="auto">
              <a:xfrm>
                <a:off x="1021" y="481"/>
                <a:ext cx="9" cy="7"/>
              </a:xfrm>
              <a:custGeom>
                <a:avLst/>
                <a:gdLst>
                  <a:gd name="T0" fmla="*/ 4 w 4"/>
                  <a:gd name="T1" fmla="*/ 2 h 3"/>
                  <a:gd name="T2" fmla="*/ 0 w 4"/>
                  <a:gd name="T3" fmla="*/ 3 h 3"/>
                  <a:gd name="T4" fmla="*/ 4 w 4"/>
                  <a:gd name="T5" fmla="*/ 2 h 3"/>
                </a:gdLst>
                <a:ahLst/>
                <a:cxnLst>
                  <a:cxn ang="0">
                    <a:pos x="T0" y="T1"/>
                  </a:cxn>
                  <a:cxn ang="0">
                    <a:pos x="T2" y="T3"/>
                  </a:cxn>
                  <a:cxn ang="0">
                    <a:pos x="T4" y="T5"/>
                  </a:cxn>
                </a:cxnLst>
                <a:rect l="0" t="0" r="r" b="b"/>
                <a:pathLst>
                  <a:path w="4" h="3">
                    <a:moveTo>
                      <a:pt x="4" y="2"/>
                    </a:moveTo>
                    <a:cubicBezTo>
                      <a:pt x="3" y="0"/>
                      <a:pt x="2" y="2"/>
                      <a:pt x="0" y="3"/>
                    </a:cubicBezTo>
                    <a:cubicBezTo>
                      <a:pt x="2" y="3"/>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9" name="Freeform 475"/>
              <p:cNvSpPr>
                <a:spLocks/>
              </p:cNvSpPr>
              <p:nvPr/>
            </p:nvSpPr>
            <p:spPr bwMode="auto">
              <a:xfrm>
                <a:off x="3817" y="483"/>
                <a:ext cx="23" cy="17"/>
              </a:xfrm>
              <a:custGeom>
                <a:avLst/>
                <a:gdLst>
                  <a:gd name="T0" fmla="*/ 3 w 10"/>
                  <a:gd name="T1" fmla="*/ 7 h 7"/>
                  <a:gd name="T2" fmla="*/ 5 w 10"/>
                  <a:gd name="T3" fmla="*/ 0 h 7"/>
                  <a:gd name="T4" fmla="*/ 3 w 10"/>
                  <a:gd name="T5" fmla="*/ 7 h 7"/>
                </a:gdLst>
                <a:ahLst/>
                <a:cxnLst>
                  <a:cxn ang="0">
                    <a:pos x="T0" y="T1"/>
                  </a:cxn>
                  <a:cxn ang="0">
                    <a:pos x="T2" y="T3"/>
                  </a:cxn>
                  <a:cxn ang="0">
                    <a:pos x="T4" y="T5"/>
                  </a:cxn>
                </a:cxnLst>
                <a:rect l="0" t="0" r="r" b="b"/>
                <a:pathLst>
                  <a:path w="10" h="7">
                    <a:moveTo>
                      <a:pt x="3" y="7"/>
                    </a:moveTo>
                    <a:cubicBezTo>
                      <a:pt x="1" y="3"/>
                      <a:pt x="10" y="3"/>
                      <a:pt x="5" y="0"/>
                    </a:cubicBezTo>
                    <a:cubicBezTo>
                      <a:pt x="3" y="2"/>
                      <a:pt x="0" y="5"/>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0" name="Freeform 476"/>
              <p:cNvSpPr>
                <a:spLocks/>
              </p:cNvSpPr>
              <p:nvPr/>
            </p:nvSpPr>
            <p:spPr bwMode="auto">
              <a:xfrm>
                <a:off x="1877" y="488"/>
                <a:ext cx="24" cy="19"/>
              </a:xfrm>
              <a:custGeom>
                <a:avLst/>
                <a:gdLst>
                  <a:gd name="T0" fmla="*/ 0 w 10"/>
                  <a:gd name="T1" fmla="*/ 8 h 8"/>
                  <a:gd name="T2" fmla="*/ 5 w 10"/>
                  <a:gd name="T3" fmla="*/ 8 h 8"/>
                  <a:gd name="T4" fmla="*/ 10 w 10"/>
                  <a:gd name="T5" fmla="*/ 1 h 8"/>
                  <a:gd name="T6" fmla="*/ 8 w 10"/>
                  <a:gd name="T7" fmla="*/ 0 h 8"/>
                  <a:gd name="T8" fmla="*/ 0 w 10"/>
                  <a:gd name="T9" fmla="*/ 8 h 8"/>
                </a:gdLst>
                <a:ahLst/>
                <a:cxnLst>
                  <a:cxn ang="0">
                    <a:pos x="T0" y="T1"/>
                  </a:cxn>
                  <a:cxn ang="0">
                    <a:pos x="T2" y="T3"/>
                  </a:cxn>
                  <a:cxn ang="0">
                    <a:pos x="T4" y="T5"/>
                  </a:cxn>
                  <a:cxn ang="0">
                    <a:pos x="T6" y="T7"/>
                  </a:cxn>
                  <a:cxn ang="0">
                    <a:pos x="T8" y="T9"/>
                  </a:cxn>
                </a:cxnLst>
                <a:rect l="0" t="0" r="r" b="b"/>
                <a:pathLst>
                  <a:path w="10" h="8">
                    <a:moveTo>
                      <a:pt x="0" y="8"/>
                    </a:moveTo>
                    <a:cubicBezTo>
                      <a:pt x="5" y="8"/>
                      <a:pt x="5" y="8"/>
                      <a:pt x="5" y="8"/>
                    </a:cubicBezTo>
                    <a:cubicBezTo>
                      <a:pt x="5" y="5"/>
                      <a:pt x="7" y="2"/>
                      <a:pt x="10" y="1"/>
                    </a:cubicBezTo>
                    <a:cubicBezTo>
                      <a:pt x="8" y="0"/>
                      <a:pt x="8" y="0"/>
                      <a:pt x="8" y="0"/>
                    </a:cubicBezTo>
                    <a:cubicBezTo>
                      <a:pt x="8" y="5"/>
                      <a:pt x="1" y="6"/>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1" name="Freeform 477"/>
              <p:cNvSpPr>
                <a:spLocks/>
              </p:cNvSpPr>
              <p:nvPr/>
            </p:nvSpPr>
            <p:spPr bwMode="auto">
              <a:xfrm>
                <a:off x="4141" y="483"/>
                <a:ext cx="26" cy="24"/>
              </a:xfrm>
              <a:custGeom>
                <a:avLst/>
                <a:gdLst>
                  <a:gd name="T0" fmla="*/ 11 w 11"/>
                  <a:gd name="T1" fmla="*/ 2 h 10"/>
                  <a:gd name="T2" fmla="*/ 4 w 11"/>
                  <a:gd name="T3" fmla="*/ 4 h 10"/>
                  <a:gd name="T4" fmla="*/ 1 w 11"/>
                  <a:gd name="T5" fmla="*/ 10 h 10"/>
                  <a:gd name="T6" fmla="*/ 11 w 11"/>
                  <a:gd name="T7" fmla="*/ 2 h 10"/>
                </a:gdLst>
                <a:ahLst/>
                <a:cxnLst>
                  <a:cxn ang="0">
                    <a:pos x="T0" y="T1"/>
                  </a:cxn>
                  <a:cxn ang="0">
                    <a:pos x="T2" y="T3"/>
                  </a:cxn>
                  <a:cxn ang="0">
                    <a:pos x="T4" y="T5"/>
                  </a:cxn>
                  <a:cxn ang="0">
                    <a:pos x="T6" y="T7"/>
                  </a:cxn>
                </a:cxnLst>
                <a:rect l="0" t="0" r="r" b="b"/>
                <a:pathLst>
                  <a:path w="11" h="10">
                    <a:moveTo>
                      <a:pt x="11" y="2"/>
                    </a:moveTo>
                    <a:cubicBezTo>
                      <a:pt x="6" y="0"/>
                      <a:pt x="8" y="7"/>
                      <a:pt x="4" y="4"/>
                    </a:cubicBezTo>
                    <a:cubicBezTo>
                      <a:pt x="2" y="6"/>
                      <a:pt x="0" y="7"/>
                      <a:pt x="1" y="10"/>
                    </a:cubicBezTo>
                    <a:cubicBezTo>
                      <a:pt x="7" y="10"/>
                      <a:pt x="6" y="3"/>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2" name="Freeform 478"/>
              <p:cNvSpPr>
                <a:spLocks/>
              </p:cNvSpPr>
              <p:nvPr/>
            </p:nvSpPr>
            <p:spPr bwMode="auto">
              <a:xfrm>
                <a:off x="3590" y="490"/>
                <a:ext cx="4" cy="10"/>
              </a:xfrm>
              <a:custGeom>
                <a:avLst/>
                <a:gdLst>
                  <a:gd name="T0" fmla="*/ 0 w 4"/>
                  <a:gd name="T1" fmla="*/ 0 h 10"/>
                  <a:gd name="T2" fmla="*/ 0 w 4"/>
                  <a:gd name="T3" fmla="*/ 10 h 10"/>
                  <a:gd name="T4" fmla="*/ 4 w 4"/>
                  <a:gd name="T5" fmla="*/ 0 h 10"/>
                  <a:gd name="T6" fmla="*/ 0 w 4"/>
                  <a:gd name="T7" fmla="*/ 0 h 10"/>
                </a:gdLst>
                <a:ahLst/>
                <a:cxnLst>
                  <a:cxn ang="0">
                    <a:pos x="T0" y="T1"/>
                  </a:cxn>
                  <a:cxn ang="0">
                    <a:pos x="T2" y="T3"/>
                  </a:cxn>
                  <a:cxn ang="0">
                    <a:pos x="T4" y="T5"/>
                  </a:cxn>
                  <a:cxn ang="0">
                    <a:pos x="T6" y="T7"/>
                  </a:cxn>
                </a:cxnLst>
                <a:rect l="0" t="0" r="r" b="b"/>
                <a:pathLst>
                  <a:path w="4" h="10">
                    <a:moveTo>
                      <a:pt x="0" y="0"/>
                    </a:moveTo>
                    <a:lnTo>
                      <a:pt x="0" y="10"/>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3" name="Freeform 479"/>
              <p:cNvSpPr>
                <a:spLocks/>
              </p:cNvSpPr>
              <p:nvPr/>
            </p:nvSpPr>
            <p:spPr bwMode="auto">
              <a:xfrm>
                <a:off x="2253" y="504"/>
                <a:ext cx="17" cy="10"/>
              </a:xfrm>
              <a:custGeom>
                <a:avLst/>
                <a:gdLst>
                  <a:gd name="T0" fmla="*/ 0 w 7"/>
                  <a:gd name="T1" fmla="*/ 0 h 4"/>
                  <a:gd name="T2" fmla="*/ 7 w 7"/>
                  <a:gd name="T3" fmla="*/ 3 h 4"/>
                  <a:gd name="T4" fmla="*/ 0 w 7"/>
                  <a:gd name="T5" fmla="*/ 0 h 4"/>
                </a:gdLst>
                <a:ahLst/>
                <a:cxnLst>
                  <a:cxn ang="0">
                    <a:pos x="T0" y="T1"/>
                  </a:cxn>
                  <a:cxn ang="0">
                    <a:pos x="T2" y="T3"/>
                  </a:cxn>
                  <a:cxn ang="0">
                    <a:pos x="T4" y="T5"/>
                  </a:cxn>
                </a:cxnLst>
                <a:rect l="0" t="0" r="r" b="b"/>
                <a:pathLst>
                  <a:path w="7" h="4">
                    <a:moveTo>
                      <a:pt x="0" y="0"/>
                    </a:moveTo>
                    <a:cubicBezTo>
                      <a:pt x="2" y="2"/>
                      <a:pt x="5" y="4"/>
                      <a:pt x="7" y="3"/>
                    </a:cubicBezTo>
                    <a:cubicBezTo>
                      <a:pt x="6" y="0"/>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4" name="Freeform 480"/>
              <p:cNvSpPr>
                <a:spLocks/>
              </p:cNvSpPr>
              <p:nvPr/>
            </p:nvSpPr>
            <p:spPr bwMode="auto">
              <a:xfrm>
                <a:off x="2251" y="502"/>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5" name="Freeform 481"/>
              <p:cNvSpPr>
                <a:spLocks/>
              </p:cNvSpPr>
              <p:nvPr/>
            </p:nvSpPr>
            <p:spPr bwMode="auto">
              <a:xfrm>
                <a:off x="1139" y="504"/>
                <a:ext cx="2" cy="8"/>
              </a:xfrm>
              <a:custGeom>
                <a:avLst/>
                <a:gdLst>
                  <a:gd name="T0" fmla="*/ 2 w 2"/>
                  <a:gd name="T1" fmla="*/ 0 h 8"/>
                  <a:gd name="T2" fmla="*/ 0 w 2"/>
                  <a:gd name="T3" fmla="*/ 8 h 8"/>
                  <a:gd name="T4" fmla="*/ 2 w 2"/>
                  <a:gd name="T5" fmla="*/ 5 h 8"/>
                  <a:gd name="T6" fmla="*/ 2 w 2"/>
                  <a:gd name="T7" fmla="*/ 0 h 8"/>
                </a:gdLst>
                <a:ahLst/>
                <a:cxnLst>
                  <a:cxn ang="0">
                    <a:pos x="T0" y="T1"/>
                  </a:cxn>
                  <a:cxn ang="0">
                    <a:pos x="T2" y="T3"/>
                  </a:cxn>
                  <a:cxn ang="0">
                    <a:pos x="T4" y="T5"/>
                  </a:cxn>
                  <a:cxn ang="0">
                    <a:pos x="T6" y="T7"/>
                  </a:cxn>
                </a:cxnLst>
                <a:rect l="0" t="0" r="r" b="b"/>
                <a:pathLst>
                  <a:path w="2" h="8">
                    <a:moveTo>
                      <a:pt x="2" y="0"/>
                    </a:moveTo>
                    <a:lnTo>
                      <a:pt x="0" y="8"/>
                    </a:lnTo>
                    <a:lnTo>
                      <a:pt x="2"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6" name="Freeform 482"/>
              <p:cNvSpPr>
                <a:spLocks/>
              </p:cNvSpPr>
              <p:nvPr/>
            </p:nvSpPr>
            <p:spPr bwMode="auto">
              <a:xfrm>
                <a:off x="2549" y="504"/>
                <a:ext cx="12" cy="15"/>
              </a:xfrm>
              <a:custGeom>
                <a:avLst/>
                <a:gdLst>
                  <a:gd name="T0" fmla="*/ 5 w 5"/>
                  <a:gd name="T1" fmla="*/ 0 h 6"/>
                  <a:gd name="T2" fmla="*/ 1 w 5"/>
                  <a:gd name="T3" fmla="*/ 6 h 6"/>
                  <a:gd name="T4" fmla="*/ 5 w 5"/>
                  <a:gd name="T5" fmla="*/ 0 h 6"/>
                </a:gdLst>
                <a:ahLst/>
                <a:cxnLst>
                  <a:cxn ang="0">
                    <a:pos x="T0" y="T1"/>
                  </a:cxn>
                  <a:cxn ang="0">
                    <a:pos x="T2" y="T3"/>
                  </a:cxn>
                  <a:cxn ang="0">
                    <a:pos x="T4" y="T5"/>
                  </a:cxn>
                </a:cxnLst>
                <a:rect l="0" t="0" r="r" b="b"/>
                <a:pathLst>
                  <a:path w="5" h="6">
                    <a:moveTo>
                      <a:pt x="5" y="0"/>
                    </a:moveTo>
                    <a:cubicBezTo>
                      <a:pt x="4" y="2"/>
                      <a:pt x="0" y="4"/>
                      <a:pt x="1" y="6"/>
                    </a:cubicBezTo>
                    <a:cubicBezTo>
                      <a:pt x="2" y="4"/>
                      <a:pt x="5"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7" name="Freeform 483"/>
              <p:cNvSpPr>
                <a:spLocks/>
              </p:cNvSpPr>
              <p:nvPr/>
            </p:nvSpPr>
            <p:spPr bwMode="auto">
              <a:xfrm>
                <a:off x="1830" y="507"/>
                <a:ext cx="40" cy="24"/>
              </a:xfrm>
              <a:custGeom>
                <a:avLst/>
                <a:gdLst>
                  <a:gd name="T0" fmla="*/ 14 w 17"/>
                  <a:gd name="T1" fmla="*/ 0 h 10"/>
                  <a:gd name="T2" fmla="*/ 0 w 17"/>
                  <a:gd name="T3" fmla="*/ 5 h 10"/>
                  <a:gd name="T4" fmla="*/ 3 w 17"/>
                  <a:gd name="T5" fmla="*/ 10 h 10"/>
                  <a:gd name="T6" fmla="*/ 10 w 17"/>
                  <a:gd name="T7" fmla="*/ 4 h 10"/>
                  <a:gd name="T8" fmla="*/ 11 w 17"/>
                  <a:gd name="T9" fmla="*/ 7 h 10"/>
                  <a:gd name="T10" fmla="*/ 17 w 17"/>
                  <a:gd name="T11" fmla="*/ 4 h 10"/>
                  <a:gd name="T12" fmla="*/ 15 w 17"/>
                  <a:gd name="T13" fmla="*/ 2 h 10"/>
                  <a:gd name="T14" fmla="*/ 17 w 17"/>
                  <a:gd name="T15" fmla="*/ 2 h 10"/>
                  <a:gd name="T16" fmla="*/ 14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4" y="0"/>
                    </a:moveTo>
                    <a:cubicBezTo>
                      <a:pt x="11" y="3"/>
                      <a:pt x="4" y="2"/>
                      <a:pt x="0" y="5"/>
                    </a:cubicBezTo>
                    <a:cubicBezTo>
                      <a:pt x="2" y="6"/>
                      <a:pt x="2" y="9"/>
                      <a:pt x="3" y="10"/>
                    </a:cubicBezTo>
                    <a:cubicBezTo>
                      <a:pt x="7" y="9"/>
                      <a:pt x="6" y="6"/>
                      <a:pt x="10" y="4"/>
                    </a:cubicBezTo>
                    <a:cubicBezTo>
                      <a:pt x="11" y="5"/>
                      <a:pt x="11" y="6"/>
                      <a:pt x="11" y="7"/>
                    </a:cubicBezTo>
                    <a:cubicBezTo>
                      <a:pt x="13" y="5"/>
                      <a:pt x="16" y="7"/>
                      <a:pt x="17" y="4"/>
                    </a:cubicBezTo>
                    <a:cubicBezTo>
                      <a:pt x="15" y="2"/>
                      <a:pt x="15" y="2"/>
                      <a:pt x="15" y="2"/>
                    </a:cubicBezTo>
                    <a:cubicBezTo>
                      <a:pt x="17" y="2"/>
                      <a:pt x="17" y="2"/>
                      <a:pt x="17" y="2"/>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8" name="Freeform 484"/>
              <p:cNvSpPr>
                <a:spLocks/>
              </p:cNvSpPr>
              <p:nvPr/>
            </p:nvSpPr>
            <p:spPr bwMode="auto">
              <a:xfrm>
                <a:off x="2303" y="512"/>
                <a:ext cx="16" cy="9"/>
              </a:xfrm>
              <a:custGeom>
                <a:avLst/>
                <a:gdLst>
                  <a:gd name="T0" fmla="*/ 7 w 7"/>
                  <a:gd name="T1" fmla="*/ 0 h 4"/>
                  <a:gd name="T2" fmla="*/ 1 w 7"/>
                  <a:gd name="T3" fmla="*/ 0 h 4"/>
                  <a:gd name="T4" fmla="*/ 0 w 7"/>
                  <a:gd name="T5" fmla="*/ 1 h 4"/>
                  <a:gd name="T6" fmla="*/ 7 w 7"/>
                  <a:gd name="T7" fmla="*/ 0 h 4"/>
                </a:gdLst>
                <a:ahLst/>
                <a:cxnLst>
                  <a:cxn ang="0">
                    <a:pos x="T0" y="T1"/>
                  </a:cxn>
                  <a:cxn ang="0">
                    <a:pos x="T2" y="T3"/>
                  </a:cxn>
                  <a:cxn ang="0">
                    <a:pos x="T4" y="T5"/>
                  </a:cxn>
                  <a:cxn ang="0">
                    <a:pos x="T6" y="T7"/>
                  </a:cxn>
                </a:cxnLst>
                <a:rect l="0" t="0" r="r" b="b"/>
                <a:pathLst>
                  <a:path w="7" h="4">
                    <a:moveTo>
                      <a:pt x="7" y="0"/>
                    </a:moveTo>
                    <a:cubicBezTo>
                      <a:pt x="5" y="0"/>
                      <a:pt x="3" y="2"/>
                      <a:pt x="1" y="0"/>
                    </a:cubicBezTo>
                    <a:cubicBezTo>
                      <a:pt x="0" y="1"/>
                      <a:pt x="0" y="1"/>
                      <a:pt x="0" y="1"/>
                    </a:cubicBezTo>
                    <a:cubicBezTo>
                      <a:pt x="2" y="1"/>
                      <a:pt x="6" y="4"/>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9" name="Freeform 485"/>
              <p:cNvSpPr>
                <a:spLocks/>
              </p:cNvSpPr>
              <p:nvPr/>
            </p:nvSpPr>
            <p:spPr bwMode="auto">
              <a:xfrm>
                <a:off x="4127" y="514"/>
                <a:ext cx="11" cy="9"/>
              </a:xfrm>
              <a:custGeom>
                <a:avLst/>
                <a:gdLst>
                  <a:gd name="T0" fmla="*/ 5 w 5"/>
                  <a:gd name="T1" fmla="*/ 1 h 4"/>
                  <a:gd name="T2" fmla="*/ 0 w 5"/>
                  <a:gd name="T3" fmla="*/ 2 h 4"/>
                  <a:gd name="T4" fmla="*/ 1 w 5"/>
                  <a:gd name="T5" fmla="*/ 3 h 4"/>
                  <a:gd name="T6" fmla="*/ 5 w 5"/>
                  <a:gd name="T7" fmla="*/ 1 h 4"/>
                </a:gdLst>
                <a:ahLst/>
                <a:cxnLst>
                  <a:cxn ang="0">
                    <a:pos x="T0" y="T1"/>
                  </a:cxn>
                  <a:cxn ang="0">
                    <a:pos x="T2" y="T3"/>
                  </a:cxn>
                  <a:cxn ang="0">
                    <a:pos x="T4" y="T5"/>
                  </a:cxn>
                  <a:cxn ang="0">
                    <a:pos x="T6" y="T7"/>
                  </a:cxn>
                </a:cxnLst>
                <a:rect l="0" t="0" r="r" b="b"/>
                <a:pathLst>
                  <a:path w="5" h="4">
                    <a:moveTo>
                      <a:pt x="5" y="1"/>
                    </a:moveTo>
                    <a:cubicBezTo>
                      <a:pt x="4" y="1"/>
                      <a:pt x="0" y="0"/>
                      <a:pt x="0" y="2"/>
                    </a:cubicBezTo>
                    <a:cubicBezTo>
                      <a:pt x="1" y="3"/>
                      <a:pt x="1" y="3"/>
                      <a:pt x="1" y="3"/>
                    </a:cubicBezTo>
                    <a:cubicBezTo>
                      <a:pt x="3" y="4"/>
                      <a:pt x="4"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0" name="Freeform 486"/>
              <p:cNvSpPr>
                <a:spLocks/>
              </p:cNvSpPr>
              <p:nvPr/>
            </p:nvSpPr>
            <p:spPr bwMode="auto">
              <a:xfrm>
                <a:off x="2395" y="516"/>
                <a:ext cx="5" cy="7"/>
              </a:xfrm>
              <a:custGeom>
                <a:avLst/>
                <a:gdLst>
                  <a:gd name="T0" fmla="*/ 1 w 2"/>
                  <a:gd name="T1" fmla="*/ 0 h 3"/>
                  <a:gd name="T2" fmla="*/ 0 w 2"/>
                  <a:gd name="T3" fmla="*/ 3 h 3"/>
                  <a:gd name="T4" fmla="*/ 2 w 2"/>
                  <a:gd name="T5" fmla="*/ 2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1" y="3"/>
                      <a:pt x="2" y="3"/>
                      <a:pt x="2" y="2"/>
                    </a:cubicBezTo>
                    <a:cubicBezTo>
                      <a:pt x="2"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1" name="Freeform 487"/>
              <p:cNvSpPr>
                <a:spLocks/>
              </p:cNvSpPr>
              <p:nvPr/>
            </p:nvSpPr>
            <p:spPr bwMode="auto">
              <a:xfrm>
                <a:off x="1146" y="516"/>
                <a:ext cx="17" cy="10"/>
              </a:xfrm>
              <a:custGeom>
                <a:avLst/>
                <a:gdLst>
                  <a:gd name="T0" fmla="*/ 7 w 7"/>
                  <a:gd name="T1" fmla="*/ 2 h 4"/>
                  <a:gd name="T2" fmla="*/ 0 w 7"/>
                  <a:gd name="T3" fmla="*/ 0 h 4"/>
                  <a:gd name="T4" fmla="*/ 7 w 7"/>
                  <a:gd name="T5" fmla="*/ 2 h 4"/>
                </a:gdLst>
                <a:ahLst/>
                <a:cxnLst>
                  <a:cxn ang="0">
                    <a:pos x="T0" y="T1"/>
                  </a:cxn>
                  <a:cxn ang="0">
                    <a:pos x="T2" y="T3"/>
                  </a:cxn>
                  <a:cxn ang="0">
                    <a:pos x="T4" y="T5"/>
                  </a:cxn>
                </a:cxnLst>
                <a:rect l="0" t="0" r="r" b="b"/>
                <a:pathLst>
                  <a:path w="7" h="4">
                    <a:moveTo>
                      <a:pt x="7" y="2"/>
                    </a:moveTo>
                    <a:cubicBezTo>
                      <a:pt x="4" y="3"/>
                      <a:pt x="3" y="0"/>
                      <a:pt x="0" y="0"/>
                    </a:cubicBezTo>
                    <a:cubicBezTo>
                      <a:pt x="1" y="2"/>
                      <a:pt x="5"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2" name="Freeform 488"/>
              <p:cNvSpPr>
                <a:spLocks/>
              </p:cNvSpPr>
              <p:nvPr/>
            </p:nvSpPr>
            <p:spPr bwMode="auto">
              <a:xfrm>
                <a:off x="3904" y="516"/>
                <a:ext cx="192" cy="190"/>
              </a:xfrm>
              <a:custGeom>
                <a:avLst/>
                <a:gdLst>
                  <a:gd name="T0" fmla="*/ 68 w 81"/>
                  <a:gd name="T1" fmla="*/ 10 h 80"/>
                  <a:gd name="T2" fmla="*/ 55 w 81"/>
                  <a:gd name="T3" fmla="*/ 18 h 80"/>
                  <a:gd name="T4" fmla="*/ 56 w 81"/>
                  <a:gd name="T5" fmla="*/ 21 h 80"/>
                  <a:gd name="T6" fmla="*/ 51 w 81"/>
                  <a:gd name="T7" fmla="*/ 26 h 80"/>
                  <a:gd name="T8" fmla="*/ 41 w 81"/>
                  <a:gd name="T9" fmla="*/ 38 h 80"/>
                  <a:gd name="T10" fmla="*/ 38 w 81"/>
                  <a:gd name="T11" fmla="*/ 38 h 80"/>
                  <a:gd name="T12" fmla="*/ 39 w 81"/>
                  <a:gd name="T13" fmla="*/ 37 h 80"/>
                  <a:gd name="T14" fmla="*/ 36 w 81"/>
                  <a:gd name="T15" fmla="*/ 36 h 80"/>
                  <a:gd name="T16" fmla="*/ 39 w 81"/>
                  <a:gd name="T17" fmla="*/ 31 h 80"/>
                  <a:gd name="T18" fmla="*/ 38 w 81"/>
                  <a:gd name="T19" fmla="*/ 30 h 80"/>
                  <a:gd name="T20" fmla="*/ 30 w 81"/>
                  <a:gd name="T21" fmla="*/ 35 h 80"/>
                  <a:gd name="T22" fmla="*/ 27 w 81"/>
                  <a:gd name="T23" fmla="*/ 39 h 80"/>
                  <a:gd name="T24" fmla="*/ 34 w 81"/>
                  <a:gd name="T25" fmla="*/ 39 h 80"/>
                  <a:gd name="T26" fmla="*/ 31 w 81"/>
                  <a:gd name="T27" fmla="*/ 45 h 80"/>
                  <a:gd name="T28" fmla="*/ 30 w 81"/>
                  <a:gd name="T29" fmla="*/ 44 h 80"/>
                  <a:gd name="T30" fmla="*/ 27 w 81"/>
                  <a:gd name="T31" fmla="*/ 47 h 80"/>
                  <a:gd name="T32" fmla="*/ 26 w 81"/>
                  <a:gd name="T33" fmla="*/ 46 h 80"/>
                  <a:gd name="T34" fmla="*/ 24 w 81"/>
                  <a:gd name="T35" fmla="*/ 48 h 80"/>
                  <a:gd name="T36" fmla="*/ 28 w 81"/>
                  <a:gd name="T37" fmla="*/ 50 h 80"/>
                  <a:gd name="T38" fmla="*/ 26 w 81"/>
                  <a:gd name="T39" fmla="*/ 53 h 80"/>
                  <a:gd name="T40" fmla="*/ 15 w 81"/>
                  <a:gd name="T41" fmla="*/ 63 h 80"/>
                  <a:gd name="T42" fmla="*/ 19 w 81"/>
                  <a:gd name="T43" fmla="*/ 64 h 80"/>
                  <a:gd name="T44" fmla="*/ 11 w 81"/>
                  <a:gd name="T45" fmla="*/ 71 h 80"/>
                  <a:gd name="T46" fmla="*/ 10 w 81"/>
                  <a:gd name="T47" fmla="*/ 68 h 80"/>
                  <a:gd name="T48" fmla="*/ 3 w 81"/>
                  <a:gd name="T49" fmla="*/ 74 h 80"/>
                  <a:gd name="T50" fmla="*/ 4 w 81"/>
                  <a:gd name="T51" fmla="*/ 80 h 80"/>
                  <a:gd name="T52" fmla="*/ 11 w 81"/>
                  <a:gd name="T53" fmla="*/ 75 h 80"/>
                  <a:gd name="T54" fmla="*/ 27 w 81"/>
                  <a:gd name="T55" fmla="*/ 58 h 80"/>
                  <a:gd name="T56" fmla="*/ 38 w 81"/>
                  <a:gd name="T57" fmla="*/ 46 h 80"/>
                  <a:gd name="T58" fmla="*/ 40 w 81"/>
                  <a:gd name="T59" fmla="*/ 45 h 80"/>
                  <a:gd name="T60" fmla="*/ 66 w 81"/>
                  <a:gd name="T61" fmla="*/ 22 h 80"/>
                  <a:gd name="T62" fmla="*/ 68 w 81"/>
                  <a:gd name="T63" fmla="*/ 23 h 80"/>
                  <a:gd name="T64" fmla="*/ 68 w 81"/>
                  <a:gd name="T65" fmla="*/ 15 h 80"/>
                  <a:gd name="T66" fmla="*/ 70 w 81"/>
                  <a:gd name="T67" fmla="*/ 16 h 80"/>
                  <a:gd name="T68" fmla="*/ 81 w 81"/>
                  <a:gd name="T69" fmla="*/ 0 h 80"/>
                  <a:gd name="T70" fmla="*/ 68 w 81"/>
                  <a:gd name="T7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0">
                    <a:moveTo>
                      <a:pt x="68" y="10"/>
                    </a:moveTo>
                    <a:cubicBezTo>
                      <a:pt x="60" y="8"/>
                      <a:pt x="61" y="17"/>
                      <a:pt x="55" y="18"/>
                    </a:cubicBezTo>
                    <a:cubicBezTo>
                      <a:pt x="56" y="21"/>
                      <a:pt x="56" y="21"/>
                      <a:pt x="56" y="21"/>
                    </a:cubicBezTo>
                    <a:cubicBezTo>
                      <a:pt x="54" y="22"/>
                      <a:pt x="54" y="26"/>
                      <a:pt x="51" y="26"/>
                    </a:cubicBezTo>
                    <a:cubicBezTo>
                      <a:pt x="49" y="32"/>
                      <a:pt x="45" y="33"/>
                      <a:pt x="41" y="38"/>
                    </a:cubicBezTo>
                    <a:cubicBezTo>
                      <a:pt x="40" y="38"/>
                      <a:pt x="39" y="38"/>
                      <a:pt x="38" y="38"/>
                    </a:cubicBezTo>
                    <a:cubicBezTo>
                      <a:pt x="39" y="37"/>
                      <a:pt x="39" y="37"/>
                      <a:pt x="39" y="37"/>
                    </a:cubicBezTo>
                    <a:cubicBezTo>
                      <a:pt x="38" y="37"/>
                      <a:pt x="37" y="38"/>
                      <a:pt x="36" y="36"/>
                    </a:cubicBezTo>
                    <a:cubicBezTo>
                      <a:pt x="36" y="34"/>
                      <a:pt x="38" y="32"/>
                      <a:pt x="39" y="31"/>
                    </a:cubicBezTo>
                    <a:cubicBezTo>
                      <a:pt x="38" y="30"/>
                      <a:pt x="38" y="30"/>
                      <a:pt x="38" y="30"/>
                    </a:cubicBezTo>
                    <a:cubicBezTo>
                      <a:pt x="37" y="34"/>
                      <a:pt x="29" y="32"/>
                      <a:pt x="30" y="35"/>
                    </a:cubicBezTo>
                    <a:cubicBezTo>
                      <a:pt x="27" y="39"/>
                      <a:pt x="27" y="39"/>
                      <a:pt x="27" y="39"/>
                    </a:cubicBezTo>
                    <a:cubicBezTo>
                      <a:pt x="34" y="39"/>
                      <a:pt x="34" y="39"/>
                      <a:pt x="34" y="39"/>
                    </a:cubicBezTo>
                    <a:cubicBezTo>
                      <a:pt x="31" y="45"/>
                      <a:pt x="31" y="45"/>
                      <a:pt x="31" y="45"/>
                    </a:cubicBezTo>
                    <a:cubicBezTo>
                      <a:pt x="30" y="44"/>
                      <a:pt x="30" y="44"/>
                      <a:pt x="30" y="44"/>
                    </a:cubicBezTo>
                    <a:cubicBezTo>
                      <a:pt x="27" y="47"/>
                      <a:pt x="27" y="47"/>
                      <a:pt x="27" y="47"/>
                    </a:cubicBezTo>
                    <a:cubicBezTo>
                      <a:pt x="26" y="46"/>
                      <a:pt x="26" y="46"/>
                      <a:pt x="26" y="46"/>
                    </a:cubicBezTo>
                    <a:cubicBezTo>
                      <a:pt x="24" y="48"/>
                      <a:pt x="24" y="48"/>
                      <a:pt x="24" y="48"/>
                    </a:cubicBezTo>
                    <a:cubicBezTo>
                      <a:pt x="24" y="51"/>
                      <a:pt x="27" y="48"/>
                      <a:pt x="28" y="50"/>
                    </a:cubicBezTo>
                    <a:cubicBezTo>
                      <a:pt x="28" y="51"/>
                      <a:pt x="26" y="52"/>
                      <a:pt x="26" y="53"/>
                    </a:cubicBezTo>
                    <a:cubicBezTo>
                      <a:pt x="29" y="61"/>
                      <a:pt x="19" y="57"/>
                      <a:pt x="15" y="63"/>
                    </a:cubicBezTo>
                    <a:cubicBezTo>
                      <a:pt x="19" y="64"/>
                      <a:pt x="19" y="64"/>
                      <a:pt x="19" y="64"/>
                    </a:cubicBezTo>
                    <a:cubicBezTo>
                      <a:pt x="18" y="68"/>
                      <a:pt x="14" y="69"/>
                      <a:pt x="11" y="71"/>
                    </a:cubicBezTo>
                    <a:cubicBezTo>
                      <a:pt x="10" y="68"/>
                      <a:pt x="10" y="68"/>
                      <a:pt x="10" y="68"/>
                    </a:cubicBezTo>
                    <a:cubicBezTo>
                      <a:pt x="8" y="71"/>
                      <a:pt x="6" y="73"/>
                      <a:pt x="3" y="74"/>
                    </a:cubicBezTo>
                    <a:cubicBezTo>
                      <a:pt x="0" y="77"/>
                      <a:pt x="5" y="77"/>
                      <a:pt x="4" y="80"/>
                    </a:cubicBezTo>
                    <a:cubicBezTo>
                      <a:pt x="6" y="77"/>
                      <a:pt x="11" y="79"/>
                      <a:pt x="11" y="75"/>
                    </a:cubicBezTo>
                    <a:cubicBezTo>
                      <a:pt x="20" y="72"/>
                      <a:pt x="22" y="65"/>
                      <a:pt x="27" y="58"/>
                    </a:cubicBezTo>
                    <a:cubicBezTo>
                      <a:pt x="30" y="55"/>
                      <a:pt x="40" y="52"/>
                      <a:pt x="38" y="46"/>
                    </a:cubicBezTo>
                    <a:cubicBezTo>
                      <a:pt x="40" y="45"/>
                      <a:pt x="40" y="45"/>
                      <a:pt x="40" y="45"/>
                    </a:cubicBezTo>
                    <a:cubicBezTo>
                      <a:pt x="50" y="40"/>
                      <a:pt x="58" y="29"/>
                      <a:pt x="66" y="22"/>
                    </a:cubicBezTo>
                    <a:cubicBezTo>
                      <a:pt x="68" y="23"/>
                      <a:pt x="68" y="23"/>
                      <a:pt x="68" y="23"/>
                    </a:cubicBezTo>
                    <a:cubicBezTo>
                      <a:pt x="63" y="19"/>
                      <a:pt x="73" y="18"/>
                      <a:pt x="68" y="15"/>
                    </a:cubicBezTo>
                    <a:cubicBezTo>
                      <a:pt x="70" y="16"/>
                      <a:pt x="70" y="16"/>
                      <a:pt x="70" y="16"/>
                    </a:cubicBezTo>
                    <a:cubicBezTo>
                      <a:pt x="74" y="10"/>
                      <a:pt x="80" y="8"/>
                      <a:pt x="81" y="0"/>
                    </a:cubicBezTo>
                    <a:cubicBezTo>
                      <a:pt x="76" y="3"/>
                      <a:pt x="71" y="5"/>
                      <a:pt x="6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3" name="Freeform 489"/>
              <p:cNvSpPr>
                <a:spLocks/>
              </p:cNvSpPr>
              <p:nvPr/>
            </p:nvSpPr>
            <p:spPr bwMode="auto">
              <a:xfrm>
                <a:off x="1612" y="519"/>
                <a:ext cx="5" cy="4"/>
              </a:xfrm>
              <a:custGeom>
                <a:avLst/>
                <a:gdLst>
                  <a:gd name="T0" fmla="*/ 5 w 5"/>
                  <a:gd name="T1" fmla="*/ 0 h 4"/>
                  <a:gd name="T2" fmla="*/ 0 w 5"/>
                  <a:gd name="T3" fmla="*/ 4 h 4"/>
                  <a:gd name="T4" fmla="*/ 5 w 5"/>
                  <a:gd name="T5" fmla="*/ 2 h 4"/>
                  <a:gd name="T6" fmla="*/ 5 w 5"/>
                  <a:gd name="T7" fmla="*/ 0 h 4"/>
                </a:gdLst>
                <a:ahLst/>
                <a:cxnLst>
                  <a:cxn ang="0">
                    <a:pos x="T0" y="T1"/>
                  </a:cxn>
                  <a:cxn ang="0">
                    <a:pos x="T2" y="T3"/>
                  </a:cxn>
                  <a:cxn ang="0">
                    <a:pos x="T4" y="T5"/>
                  </a:cxn>
                  <a:cxn ang="0">
                    <a:pos x="T6" y="T7"/>
                  </a:cxn>
                </a:cxnLst>
                <a:rect l="0" t="0" r="r" b="b"/>
                <a:pathLst>
                  <a:path w="5" h="4">
                    <a:moveTo>
                      <a:pt x="5" y="0"/>
                    </a:moveTo>
                    <a:lnTo>
                      <a:pt x="0" y="4"/>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4" name="Freeform 490"/>
              <p:cNvSpPr>
                <a:spLocks/>
              </p:cNvSpPr>
              <p:nvPr/>
            </p:nvSpPr>
            <p:spPr bwMode="auto">
              <a:xfrm>
                <a:off x="2776" y="521"/>
                <a:ext cx="9" cy="7"/>
              </a:xfrm>
              <a:custGeom>
                <a:avLst/>
                <a:gdLst>
                  <a:gd name="T0" fmla="*/ 7 w 9"/>
                  <a:gd name="T1" fmla="*/ 0 h 7"/>
                  <a:gd name="T2" fmla="*/ 0 w 9"/>
                  <a:gd name="T3" fmla="*/ 7 h 7"/>
                  <a:gd name="T4" fmla="*/ 9 w 9"/>
                  <a:gd name="T5" fmla="*/ 2 h 7"/>
                  <a:gd name="T6" fmla="*/ 7 w 9"/>
                  <a:gd name="T7" fmla="*/ 0 h 7"/>
                </a:gdLst>
                <a:ahLst/>
                <a:cxnLst>
                  <a:cxn ang="0">
                    <a:pos x="T0" y="T1"/>
                  </a:cxn>
                  <a:cxn ang="0">
                    <a:pos x="T2" y="T3"/>
                  </a:cxn>
                  <a:cxn ang="0">
                    <a:pos x="T4" y="T5"/>
                  </a:cxn>
                  <a:cxn ang="0">
                    <a:pos x="T6" y="T7"/>
                  </a:cxn>
                </a:cxnLst>
                <a:rect l="0" t="0" r="r" b="b"/>
                <a:pathLst>
                  <a:path w="9" h="7">
                    <a:moveTo>
                      <a:pt x="7" y="0"/>
                    </a:moveTo>
                    <a:lnTo>
                      <a:pt x="0" y="7"/>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5" name="Freeform 491"/>
              <p:cNvSpPr>
                <a:spLocks/>
              </p:cNvSpPr>
              <p:nvPr/>
            </p:nvSpPr>
            <p:spPr bwMode="auto">
              <a:xfrm>
                <a:off x="1896" y="523"/>
                <a:ext cx="7" cy="5"/>
              </a:xfrm>
              <a:custGeom>
                <a:avLst/>
                <a:gdLst>
                  <a:gd name="T0" fmla="*/ 7 w 7"/>
                  <a:gd name="T1" fmla="*/ 0 h 5"/>
                  <a:gd name="T2" fmla="*/ 0 w 7"/>
                  <a:gd name="T3" fmla="*/ 3 h 5"/>
                  <a:gd name="T4" fmla="*/ 2 w 7"/>
                  <a:gd name="T5" fmla="*/ 5 h 5"/>
                  <a:gd name="T6" fmla="*/ 7 w 7"/>
                  <a:gd name="T7" fmla="*/ 0 h 5"/>
                </a:gdLst>
                <a:ahLst/>
                <a:cxnLst>
                  <a:cxn ang="0">
                    <a:pos x="T0" y="T1"/>
                  </a:cxn>
                  <a:cxn ang="0">
                    <a:pos x="T2" y="T3"/>
                  </a:cxn>
                  <a:cxn ang="0">
                    <a:pos x="T4" y="T5"/>
                  </a:cxn>
                  <a:cxn ang="0">
                    <a:pos x="T6" y="T7"/>
                  </a:cxn>
                </a:cxnLst>
                <a:rect l="0" t="0" r="r" b="b"/>
                <a:pathLst>
                  <a:path w="7" h="5">
                    <a:moveTo>
                      <a:pt x="7" y="0"/>
                    </a:moveTo>
                    <a:lnTo>
                      <a:pt x="0" y="3"/>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6" name="Freeform 492"/>
              <p:cNvSpPr>
                <a:spLocks/>
              </p:cNvSpPr>
              <p:nvPr/>
            </p:nvSpPr>
            <p:spPr bwMode="auto">
              <a:xfrm>
                <a:off x="2539" y="523"/>
                <a:ext cx="10" cy="10"/>
              </a:xfrm>
              <a:custGeom>
                <a:avLst/>
                <a:gdLst>
                  <a:gd name="T0" fmla="*/ 2 w 4"/>
                  <a:gd name="T1" fmla="*/ 4 h 4"/>
                  <a:gd name="T2" fmla="*/ 4 w 4"/>
                  <a:gd name="T3" fmla="*/ 3 h 4"/>
                  <a:gd name="T4" fmla="*/ 4 w 4"/>
                  <a:gd name="T5" fmla="*/ 0 h 4"/>
                  <a:gd name="T6" fmla="*/ 2 w 4"/>
                  <a:gd name="T7" fmla="*/ 4 h 4"/>
                </a:gdLst>
                <a:ahLst/>
                <a:cxnLst>
                  <a:cxn ang="0">
                    <a:pos x="T0" y="T1"/>
                  </a:cxn>
                  <a:cxn ang="0">
                    <a:pos x="T2" y="T3"/>
                  </a:cxn>
                  <a:cxn ang="0">
                    <a:pos x="T4" y="T5"/>
                  </a:cxn>
                  <a:cxn ang="0">
                    <a:pos x="T6" y="T7"/>
                  </a:cxn>
                </a:cxnLst>
                <a:rect l="0" t="0" r="r" b="b"/>
                <a:pathLst>
                  <a:path w="4" h="4">
                    <a:moveTo>
                      <a:pt x="2" y="4"/>
                    </a:moveTo>
                    <a:cubicBezTo>
                      <a:pt x="3" y="4"/>
                      <a:pt x="3" y="3"/>
                      <a:pt x="4" y="3"/>
                    </a:cubicBezTo>
                    <a:cubicBezTo>
                      <a:pt x="4" y="0"/>
                      <a:pt x="4" y="0"/>
                      <a:pt x="4" y="0"/>
                    </a:cubicBezTo>
                    <a:cubicBezTo>
                      <a:pt x="4" y="2"/>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7" name="Freeform 493"/>
              <p:cNvSpPr>
                <a:spLocks/>
              </p:cNvSpPr>
              <p:nvPr/>
            </p:nvSpPr>
            <p:spPr bwMode="auto">
              <a:xfrm>
                <a:off x="2847" y="526"/>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0"/>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8" name="Freeform 494"/>
              <p:cNvSpPr>
                <a:spLocks/>
              </p:cNvSpPr>
              <p:nvPr/>
            </p:nvSpPr>
            <p:spPr bwMode="auto">
              <a:xfrm>
                <a:off x="2809" y="523"/>
                <a:ext cx="38" cy="31"/>
              </a:xfrm>
              <a:custGeom>
                <a:avLst/>
                <a:gdLst>
                  <a:gd name="T0" fmla="*/ 16 w 16"/>
                  <a:gd name="T1" fmla="*/ 2 h 13"/>
                  <a:gd name="T2" fmla="*/ 12 w 16"/>
                  <a:gd name="T3" fmla="*/ 3 h 13"/>
                  <a:gd name="T4" fmla="*/ 0 w 16"/>
                  <a:gd name="T5" fmla="*/ 10 h 13"/>
                  <a:gd name="T6" fmla="*/ 10 w 16"/>
                  <a:gd name="T7" fmla="*/ 10 h 13"/>
                  <a:gd name="T8" fmla="*/ 7 w 16"/>
                  <a:gd name="T9" fmla="*/ 7 h 13"/>
                  <a:gd name="T10" fmla="*/ 16 w 16"/>
                  <a:gd name="T11" fmla="*/ 2 h 13"/>
                </a:gdLst>
                <a:ahLst/>
                <a:cxnLst>
                  <a:cxn ang="0">
                    <a:pos x="T0" y="T1"/>
                  </a:cxn>
                  <a:cxn ang="0">
                    <a:pos x="T2" y="T3"/>
                  </a:cxn>
                  <a:cxn ang="0">
                    <a:pos x="T4" y="T5"/>
                  </a:cxn>
                  <a:cxn ang="0">
                    <a:pos x="T6" y="T7"/>
                  </a:cxn>
                  <a:cxn ang="0">
                    <a:pos x="T8" y="T9"/>
                  </a:cxn>
                  <a:cxn ang="0">
                    <a:pos x="T10" y="T11"/>
                  </a:cxn>
                </a:cxnLst>
                <a:rect l="0" t="0" r="r" b="b"/>
                <a:pathLst>
                  <a:path w="16" h="13">
                    <a:moveTo>
                      <a:pt x="16" y="2"/>
                    </a:moveTo>
                    <a:cubicBezTo>
                      <a:pt x="14" y="2"/>
                      <a:pt x="12" y="0"/>
                      <a:pt x="12" y="3"/>
                    </a:cubicBezTo>
                    <a:cubicBezTo>
                      <a:pt x="4" y="2"/>
                      <a:pt x="9" y="12"/>
                      <a:pt x="0" y="10"/>
                    </a:cubicBezTo>
                    <a:cubicBezTo>
                      <a:pt x="3" y="13"/>
                      <a:pt x="7" y="10"/>
                      <a:pt x="10" y="10"/>
                    </a:cubicBezTo>
                    <a:cubicBezTo>
                      <a:pt x="7" y="7"/>
                      <a:pt x="7" y="7"/>
                      <a:pt x="7" y="7"/>
                    </a:cubicBezTo>
                    <a:cubicBezTo>
                      <a:pt x="12" y="9"/>
                      <a:pt x="13" y="4"/>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9" name="Freeform 495"/>
              <p:cNvSpPr>
                <a:spLocks/>
              </p:cNvSpPr>
              <p:nvPr/>
            </p:nvSpPr>
            <p:spPr bwMode="auto">
              <a:xfrm>
                <a:off x="2849" y="523"/>
                <a:ext cx="3" cy="3"/>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0" y="1"/>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0" name="Freeform 496"/>
              <p:cNvSpPr>
                <a:spLocks/>
              </p:cNvSpPr>
              <p:nvPr/>
            </p:nvSpPr>
            <p:spPr bwMode="auto">
              <a:xfrm>
                <a:off x="1785" y="523"/>
                <a:ext cx="38" cy="24"/>
              </a:xfrm>
              <a:custGeom>
                <a:avLst/>
                <a:gdLst>
                  <a:gd name="T0" fmla="*/ 16 w 16"/>
                  <a:gd name="T1" fmla="*/ 8 h 10"/>
                  <a:gd name="T2" fmla="*/ 16 w 16"/>
                  <a:gd name="T3" fmla="*/ 0 h 10"/>
                  <a:gd name="T4" fmla="*/ 13 w 16"/>
                  <a:gd name="T5" fmla="*/ 2 h 10"/>
                  <a:gd name="T6" fmla="*/ 15 w 16"/>
                  <a:gd name="T7" fmla="*/ 6 h 10"/>
                  <a:gd name="T8" fmla="*/ 12 w 16"/>
                  <a:gd name="T9" fmla="*/ 8 h 10"/>
                  <a:gd name="T10" fmla="*/ 4 w 16"/>
                  <a:gd name="T11" fmla="*/ 6 h 10"/>
                  <a:gd name="T12" fmla="*/ 1 w 16"/>
                  <a:gd name="T13" fmla="*/ 10 h 10"/>
                  <a:gd name="T14" fmla="*/ 16 w 16"/>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0">
                    <a:moveTo>
                      <a:pt x="16" y="8"/>
                    </a:moveTo>
                    <a:cubicBezTo>
                      <a:pt x="16" y="0"/>
                      <a:pt x="16" y="0"/>
                      <a:pt x="16" y="0"/>
                    </a:cubicBezTo>
                    <a:cubicBezTo>
                      <a:pt x="13" y="2"/>
                      <a:pt x="13" y="2"/>
                      <a:pt x="13" y="2"/>
                    </a:cubicBezTo>
                    <a:cubicBezTo>
                      <a:pt x="15" y="6"/>
                      <a:pt x="15" y="6"/>
                      <a:pt x="15" y="6"/>
                    </a:cubicBezTo>
                    <a:cubicBezTo>
                      <a:pt x="12" y="5"/>
                      <a:pt x="13" y="7"/>
                      <a:pt x="12" y="8"/>
                    </a:cubicBezTo>
                    <a:cubicBezTo>
                      <a:pt x="9" y="9"/>
                      <a:pt x="6" y="8"/>
                      <a:pt x="4" y="6"/>
                    </a:cubicBezTo>
                    <a:cubicBezTo>
                      <a:pt x="3" y="7"/>
                      <a:pt x="0" y="8"/>
                      <a:pt x="1" y="10"/>
                    </a:cubicBezTo>
                    <a:cubicBezTo>
                      <a:pt x="5" y="10"/>
                      <a:pt x="13" y="9"/>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1" name="Freeform 497"/>
              <p:cNvSpPr>
                <a:spLocks/>
              </p:cNvSpPr>
              <p:nvPr/>
            </p:nvSpPr>
            <p:spPr bwMode="auto">
              <a:xfrm>
                <a:off x="2360" y="526"/>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2" name="Freeform 498"/>
              <p:cNvSpPr>
                <a:spLocks/>
              </p:cNvSpPr>
              <p:nvPr/>
            </p:nvSpPr>
            <p:spPr bwMode="auto">
              <a:xfrm>
                <a:off x="2364" y="523"/>
                <a:ext cx="7" cy="3"/>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0"/>
                      <a:pt x="1" y="1"/>
                      <a:pt x="0" y="1"/>
                    </a:cubicBezTo>
                    <a:cubicBezTo>
                      <a:pt x="1"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3" name="Freeform 499"/>
              <p:cNvSpPr>
                <a:spLocks/>
              </p:cNvSpPr>
              <p:nvPr/>
            </p:nvSpPr>
            <p:spPr bwMode="auto">
              <a:xfrm>
                <a:off x="2374" y="523"/>
                <a:ext cx="19" cy="5"/>
              </a:xfrm>
              <a:custGeom>
                <a:avLst/>
                <a:gdLst>
                  <a:gd name="T0" fmla="*/ 19 w 19"/>
                  <a:gd name="T1" fmla="*/ 5 h 5"/>
                  <a:gd name="T2" fmla="*/ 14 w 19"/>
                  <a:gd name="T3" fmla="*/ 0 h 5"/>
                  <a:gd name="T4" fmla="*/ 0 w 19"/>
                  <a:gd name="T5" fmla="*/ 0 h 5"/>
                  <a:gd name="T6" fmla="*/ 19 w 19"/>
                  <a:gd name="T7" fmla="*/ 5 h 5"/>
                </a:gdLst>
                <a:ahLst/>
                <a:cxnLst>
                  <a:cxn ang="0">
                    <a:pos x="T0" y="T1"/>
                  </a:cxn>
                  <a:cxn ang="0">
                    <a:pos x="T2" y="T3"/>
                  </a:cxn>
                  <a:cxn ang="0">
                    <a:pos x="T4" y="T5"/>
                  </a:cxn>
                  <a:cxn ang="0">
                    <a:pos x="T6" y="T7"/>
                  </a:cxn>
                </a:cxnLst>
                <a:rect l="0" t="0" r="r" b="b"/>
                <a:pathLst>
                  <a:path w="19" h="5">
                    <a:moveTo>
                      <a:pt x="19" y="5"/>
                    </a:moveTo>
                    <a:lnTo>
                      <a:pt x="14" y="0"/>
                    </a:lnTo>
                    <a:lnTo>
                      <a:pt x="0" y="0"/>
                    </a:lnTo>
                    <a:lnTo>
                      <a:pt x="1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4" name="Freeform 500"/>
              <p:cNvSpPr>
                <a:spLocks/>
              </p:cNvSpPr>
              <p:nvPr/>
            </p:nvSpPr>
            <p:spPr bwMode="auto">
              <a:xfrm>
                <a:off x="1539" y="528"/>
                <a:ext cx="7" cy="12"/>
              </a:xfrm>
              <a:custGeom>
                <a:avLst/>
                <a:gdLst>
                  <a:gd name="T0" fmla="*/ 1 w 3"/>
                  <a:gd name="T1" fmla="*/ 0 h 5"/>
                  <a:gd name="T2" fmla="*/ 0 w 3"/>
                  <a:gd name="T3" fmla="*/ 5 h 5"/>
                  <a:gd name="T4" fmla="*/ 2 w 3"/>
                  <a:gd name="T5" fmla="*/ 4 h 5"/>
                  <a:gd name="T6" fmla="*/ 1 w 3"/>
                  <a:gd name="T7" fmla="*/ 0 h 5"/>
                </a:gdLst>
                <a:ahLst/>
                <a:cxnLst>
                  <a:cxn ang="0">
                    <a:pos x="T0" y="T1"/>
                  </a:cxn>
                  <a:cxn ang="0">
                    <a:pos x="T2" y="T3"/>
                  </a:cxn>
                  <a:cxn ang="0">
                    <a:pos x="T4" y="T5"/>
                  </a:cxn>
                  <a:cxn ang="0">
                    <a:pos x="T6" y="T7"/>
                  </a:cxn>
                </a:cxnLst>
                <a:rect l="0" t="0" r="r" b="b"/>
                <a:pathLst>
                  <a:path w="3" h="5">
                    <a:moveTo>
                      <a:pt x="1" y="0"/>
                    </a:moveTo>
                    <a:cubicBezTo>
                      <a:pt x="0" y="5"/>
                      <a:pt x="0" y="5"/>
                      <a:pt x="0" y="5"/>
                    </a:cubicBezTo>
                    <a:cubicBezTo>
                      <a:pt x="2" y="4"/>
                      <a:pt x="2" y="4"/>
                      <a:pt x="2" y="4"/>
                    </a:cubicBezTo>
                    <a:cubicBezTo>
                      <a:pt x="2" y="3"/>
                      <a:pt x="3"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5" name="Freeform 501"/>
              <p:cNvSpPr>
                <a:spLocks/>
              </p:cNvSpPr>
              <p:nvPr/>
            </p:nvSpPr>
            <p:spPr bwMode="auto">
              <a:xfrm>
                <a:off x="2745" y="531"/>
                <a:ext cx="19" cy="11"/>
              </a:xfrm>
              <a:custGeom>
                <a:avLst/>
                <a:gdLst>
                  <a:gd name="T0" fmla="*/ 2 w 8"/>
                  <a:gd name="T1" fmla="*/ 1 h 5"/>
                  <a:gd name="T2" fmla="*/ 0 w 8"/>
                  <a:gd name="T3" fmla="*/ 5 h 5"/>
                  <a:gd name="T4" fmla="*/ 8 w 8"/>
                  <a:gd name="T5" fmla="*/ 2 h 5"/>
                  <a:gd name="T6" fmla="*/ 2 w 8"/>
                  <a:gd name="T7" fmla="*/ 1 h 5"/>
                </a:gdLst>
                <a:ahLst/>
                <a:cxnLst>
                  <a:cxn ang="0">
                    <a:pos x="T0" y="T1"/>
                  </a:cxn>
                  <a:cxn ang="0">
                    <a:pos x="T2" y="T3"/>
                  </a:cxn>
                  <a:cxn ang="0">
                    <a:pos x="T4" y="T5"/>
                  </a:cxn>
                  <a:cxn ang="0">
                    <a:pos x="T6" y="T7"/>
                  </a:cxn>
                </a:cxnLst>
                <a:rect l="0" t="0" r="r" b="b"/>
                <a:pathLst>
                  <a:path w="8" h="5">
                    <a:moveTo>
                      <a:pt x="2" y="1"/>
                    </a:moveTo>
                    <a:cubicBezTo>
                      <a:pt x="0" y="5"/>
                      <a:pt x="0" y="5"/>
                      <a:pt x="0" y="5"/>
                    </a:cubicBezTo>
                    <a:cubicBezTo>
                      <a:pt x="2" y="4"/>
                      <a:pt x="8" y="5"/>
                      <a:pt x="8" y="2"/>
                    </a:cubicBezTo>
                    <a:cubicBezTo>
                      <a:pt x="5" y="5"/>
                      <a:pt x="5"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6" name="Freeform 502"/>
              <p:cNvSpPr>
                <a:spLocks/>
              </p:cNvSpPr>
              <p:nvPr/>
            </p:nvSpPr>
            <p:spPr bwMode="auto">
              <a:xfrm>
                <a:off x="2556" y="531"/>
                <a:ext cx="12" cy="14"/>
              </a:xfrm>
              <a:custGeom>
                <a:avLst/>
                <a:gdLst>
                  <a:gd name="T0" fmla="*/ 2 w 5"/>
                  <a:gd name="T1" fmla="*/ 5 h 6"/>
                  <a:gd name="T2" fmla="*/ 4 w 5"/>
                  <a:gd name="T3" fmla="*/ 6 h 6"/>
                  <a:gd name="T4" fmla="*/ 3 w 5"/>
                  <a:gd name="T5" fmla="*/ 5 h 6"/>
                  <a:gd name="T6" fmla="*/ 5 w 5"/>
                  <a:gd name="T7" fmla="*/ 3 h 6"/>
                  <a:gd name="T8" fmla="*/ 2 w 5"/>
                  <a:gd name="T9" fmla="*/ 5 h 6"/>
                </a:gdLst>
                <a:ahLst/>
                <a:cxnLst>
                  <a:cxn ang="0">
                    <a:pos x="T0" y="T1"/>
                  </a:cxn>
                  <a:cxn ang="0">
                    <a:pos x="T2" y="T3"/>
                  </a:cxn>
                  <a:cxn ang="0">
                    <a:pos x="T4" y="T5"/>
                  </a:cxn>
                  <a:cxn ang="0">
                    <a:pos x="T6" y="T7"/>
                  </a:cxn>
                  <a:cxn ang="0">
                    <a:pos x="T8" y="T9"/>
                  </a:cxn>
                </a:cxnLst>
                <a:rect l="0" t="0" r="r" b="b"/>
                <a:pathLst>
                  <a:path w="5" h="6">
                    <a:moveTo>
                      <a:pt x="2" y="5"/>
                    </a:moveTo>
                    <a:cubicBezTo>
                      <a:pt x="1" y="6"/>
                      <a:pt x="3" y="6"/>
                      <a:pt x="4" y="6"/>
                    </a:cubicBezTo>
                    <a:cubicBezTo>
                      <a:pt x="3" y="5"/>
                      <a:pt x="3" y="5"/>
                      <a:pt x="3" y="5"/>
                    </a:cubicBezTo>
                    <a:cubicBezTo>
                      <a:pt x="5" y="3"/>
                      <a:pt x="5" y="3"/>
                      <a:pt x="5" y="3"/>
                    </a:cubicBezTo>
                    <a:cubicBezTo>
                      <a:pt x="5" y="0"/>
                      <a:pt x="0" y="2"/>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7" name="Freeform 503"/>
              <p:cNvSpPr>
                <a:spLocks/>
              </p:cNvSpPr>
              <p:nvPr/>
            </p:nvSpPr>
            <p:spPr bwMode="auto">
              <a:xfrm>
                <a:off x="2348" y="533"/>
                <a:ext cx="45" cy="16"/>
              </a:xfrm>
              <a:custGeom>
                <a:avLst/>
                <a:gdLst>
                  <a:gd name="T0" fmla="*/ 1 w 19"/>
                  <a:gd name="T1" fmla="*/ 6 h 7"/>
                  <a:gd name="T2" fmla="*/ 15 w 19"/>
                  <a:gd name="T3" fmla="*/ 6 h 7"/>
                  <a:gd name="T4" fmla="*/ 15 w 19"/>
                  <a:gd name="T5" fmla="*/ 4 h 7"/>
                  <a:gd name="T6" fmla="*/ 19 w 19"/>
                  <a:gd name="T7" fmla="*/ 1 h 7"/>
                  <a:gd name="T8" fmla="*/ 17 w 19"/>
                  <a:gd name="T9" fmla="*/ 1 h 7"/>
                  <a:gd name="T10" fmla="*/ 7 w 19"/>
                  <a:gd name="T11" fmla="*/ 1 h 7"/>
                  <a:gd name="T12" fmla="*/ 1 w 19"/>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 y="6"/>
                    </a:moveTo>
                    <a:cubicBezTo>
                      <a:pt x="5" y="0"/>
                      <a:pt x="11" y="7"/>
                      <a:pt x="15" y="6"/>
                    </a:cubicBezTo>
                    <a:cubicBezTo>
                      <a:pt x="16" y="5"/>
                      <a:pt x="15" y="5"/>
                      <a:pt x="15" y="4"/>
                    </a:cubicBezTo>
                    <a:cubicBezTo>
                      <a:pt x="19" y="1"/>
                      <a:pt x="19" y="1"/>
                      <a:pt x="19" y="1"/>
                    </a:cubicBezTo>
                    <a:cubicBezTo>
                      <a:pt x="17" y="1"/>
                      <a:pt x="17" y="1"/>
                      <a:pt x="17" y="1"/>
                    </a:cubicBezTo>
                    <a:cubicBezTo>
                      <a:pt x="12" y="7"/>
                      <a:pt x="13" y="1"/>
                      <a:pt x="7" y="1"/>
                    </a:cubicBezTo>
                    <a:cubicBezTo>
                      <a:pt x="6" y="4"/>
                      <a:pt x="0" y="3"/>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8" name="Freeform 504"/>
              <p:cNvSpPr>
                <a:spLocks/>
              </p:cNvSpPr>
              <p:nvPr/>
            </p:nvSpPr>
            <p:spPr bwMode="auto">
              <a:xfrm>
                <a:off x="2532" y="542"/>
                <a:ext cx="7" cy="5"/>
              </a:xfrm>
              <a:custGeom>
                <a:avLst/>
                <a:gdLst>
                  <a:gd name="T0" fmla="*/ 2 w 3"/>
                  <a:gd name="T1" fmla="*/ 0 h 2"/>
                  <a:gd name="T2" fmla="*/ 0 w 3"/>
                  <a:gd name="T3" fmla="*/ 2 h 2"/>
                  <a:gd name="T4" fmla="*/ 2 w 3"/>
                  <a:gd name="T5" fmla="*/ 0 h 2"/>
                </a:gdLst>
                <a:ahLst/>
                <a:cxnLst>
                  <a:cxn ang="0">
                    <a:pos x="T0" y="T1"/>
                  </a:cxn>
                  <a:cxn ang="0">
                    <a:pos x="T2" y="T3"/>
                  </a:cxn>
                  <a:cxn ang="0">
                    <a:pos x="T4" y="T5"/>
                  </a:cxn>
                </a:cxnLst>
                <a:rect l="0" t="0" r="r" b="b"/>
                <a:pathLst>
                  <a:path w="3" h="2">
                    <a:moveTo>
                      <a:pt x="2" y="0"/>
                    </a:moveTo>
                    <a:cubicBezTo>
                      <a:pt x="2" y="0"/>
                      <a:pt x="0" y="1"/>
                      <a:pt x="0" y="2"/>
                    </a:cubicBezTo>
                    <a:cubicBezTo>
                      <a:pt x="1"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9" name="Freeform 505"/>
              <p:cNvSpPr>
                <a:spLocks/>
              </p:cNvSpPr>
              <p:nvPr/>
            </p:nvSpPr>
            <p:spPr bwMode="auto">
              <a:xfrm>
                <a:off x="1172" y="542"/>
                <a:ext cx="10" cy="7"/>
              </a:xfrm>
              <a:custGeom>
                <a:avLst/>
                <a:gdLst>
                  <a:gd name="T0" fmla="*/ 4 w 4"/>
                  <a:gd name="T1" fmla="*/ 3 h 3"/>
                  <a:gd name="T2" fmla="*/ 0 w 4"/>
                  <a:gd name="T3" fmla="*/ 0 h 3"/>
                  <a:gd name="T4" fmla="*/ 4 w 4"/>
                  <a:gd name="T5" fmla="*/ 3 h 3"/>
                </a:gdLst>
                <a:ahLst/>
                <a:cxnLst>
                  <a:cxn ang="0">
                    <a:pos x="T0" y="T1"/>
                  </a:cxn>
                  <a:cxn ang="0">
                    <a:pos x="T2" y="T3"/>
                  </a:cxn>
                  <a:cxn ang="0">
                    <a:pos x="T4" y="T5"/>
                  </a:cxn>
                </a:cxnLst>
                <a:rect l="0" t="0" r="r" b="b"/>
                <a:pathLst>
                  <a:path w="4" h="3">
                    <a:moveTo>
                      <a:pt x="4" y="3"/>
                    </a:moveTo>
                    <a:cubicBezTo>
                      <a:pt x="0" y="0"/>
                      <a:pt x="0" y="0"/>
                      <a:pt x="0" y="0"/>
                    </a:cubicBezTo>
                    <a:cubicBezTo>
                      <a:pt x="0" y="3"/>
                      <a:pt x="3" y="2"/>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0" name="Freeform 506"/>
              <p:cNvSpPr>
                <a:spLocks/>
              </p:cNvSpPr>
              <p:nvPr/>
            </p:nvSpPr>
            <p:spPr bwMode="auto">
              <a:xfrm>
                <a:off x="4089" y="547"/>
                <a:ext cx="2" cy="2"/>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0"/>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1" name="Freeform 507"/>
              <p:cNvSpPr>
                <a:spLocks/>
              </p:cNvSpPr>
              <p:nvPr/>
            </p:nvSpPr>
            <p:spPr bwMode="auto">
              <a:xfrm>
                <a:off x="3928" y="547"/>
                <a:ext cx="2" cy="7"/>
              </a:xfrm>
              <a:custGeom>
                <a:avLst/>
                <a:gdLst>
                  <a:gd name="T0" fmla="*/ 0 w 1"/>
                  <a:gd name="T1" fmla="*/ 3 h 3"/>
                  <a:gd name="T2" fmla="*/ 1 w 1"/>
                  <a:gd name="T3" fmla="*/ 2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2"/>
                      <a:pt x="1" y="2"/>
                      <a:pt x="1" y="2"/>
                    </a:cubicBezTo>
                    <a:cubicBezTo>
                      <a:pt x="1" y="0"/>
                      <a:pt x="1" y="0"/>
                      <a:pt x="1" y="0"/>
                    </a:cubicBezTo>
                    <a:cubicBezTo>
                      <a:pt x="0"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2" name="Freeform 508"/>
              <p:cNvSpPr>
                <a:spLocks/>
              </p:cNvSpPr>
              <p:nvPr/>
            </p:nvSpPr>
            <p:spPr bwMode="auto">
              <a:xfrm>
                <a:off x="1768" y="549"/>
                <a:ext cx="5" cy="5"/>
              </a:xfrm>
              <a:custGeom>
                <a:avLst/>
                <a:gdLst>
                  <a:gd name="T0" fmla="*/ 5 w 5"/>
                  <a:gd name="T1" fmla="*/ 0 h 5"/>
                  <a:gd name="T2" fmla="*/ 0 w 5"/>
                  <a:gd name="T3" fmla="*/ 0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0"/>
                    </a:lnTo>
                    <a:lnTo>
                      <a:pt x="3" y="5"/>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3" name="Freeform 509"/>
              <p:cNvSpPr>
                <a:spLocks/>
              </p:cNvSpPr>
              <p:nvPr/>
            </p:nvSpPr>
            <p:spPr bwMode="auto">
              <a:xfrm>
                <a:off x="2700" y="580"/>
                <a:ext cx="12" cy="7"/>
              </a:xfrm>
              <a:custGeom>
                <a:avLst/>
                <a:gdLst>
                  <a:gd name="T0" fmla="*/ 5 w 5"/>
                  <a:gd name="T1" fmla="*/ 0 h 3"/>
                  <a:gd name="T2" fmla="*/ 0 w 5"/>
                  <a:gd name="T3" fmla="*/ 3 h 3"/>
                  <a:gd name="T4" fmla="*/ 5 w 5"/>
                  <a:gd name="T5" fmla="*/ 0 h 3"/>
                </a:gdLst>
                <a:ahLst/>
                <a:cxnLst>
                  <a:cxn ang="0">
                    <a:pos x="T0" y="T1"/>
                  </a:cxn>
                  <a:cxn ang="0">
                    <a:pos x="T2" y="T3"/>
                  </a:cxn>
                  <a:cxn ang="0">
                    <a:pos x="T4" y="T5"/>
                  </a:cxn>
                </a:cxnLst>
                <a:rect l="0" t="0" r="r" b="b"/>
                <a:pathLst>
                  <a:path w="5" h="3">
                    <a:moveTo>
                      <a:pt x="5" y="0"/>
                    </a:moveTo>
                    <a:cubicBezTo>
                      <a:pt x="3" y="1"/>
                      <a:pt x="1" y="3"/>
                      <a:pt x="0" y="3"/>
                    </a:cubicBezTo>
                    <a:cubicBezTo>
                      <a:pt x="4" y="3"/>
                      <a:pt x="5"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4" name="Freeform 510"/>
              <p:cNvSpPr>
                <a:spLocks/>
              </p:cNvSpPr>
              <p:nvPr/>
            </p:nvSpPr>
            <p:spPr bwMode="auto">
              <a:xfrm>
                <a:off x="2684" y="552"/>
                <a:ext cx="56" cy="66"/>
              </a:xfrm>
              <a:custGeom>
                <a:avLst/>
                <a:gdLst>
                  <a:gd name="T0" fmla="*/ 5 w 24"/>
                  <a:gd name="T1" fmla="*/ 26 h 28"/>
                  <a:gd name="T2" fmla="*/ 24 w 24"/>
                  <a:gd name="T3" fmla="*/ 15 h 28"/>
                  <a:gd name="T4" fmla="*/ 17 w 24"/>
                  <a:gd name="T5" fmla="*/ 6 h 28"/>
                  <a:gd name="T6" fmla="*/ 20 w 24"/>
                  <a:gd name="T7" fmla="*/ 0 h 28"/>
                  <a:gd name="T8" fmla="*/ 14 w 24"/>
                  <a:gd name="T9" fmla="*/ 0 h 28"/>
                  <a:gd name="T10" fmla="*/ 12 w 24"/>
                  <a:gd name="T11" fmla="*/ 12 h 28"/>
                  <a:gd name="T12" fmla="*/ 17 w 24"/>
                  <a:gd name="T13" fmla="*/ 11 h 28"/>
                  <a:gd name="T14" fmla="*/ 14 w 24"/>
                  <a:gd name="T15" fmla="*/ 18 h 28"/>
                  <a:gd name="T16" fmla="*/ 11 w 24"/>
                  <a:gd name="T17" fmla="*/ 18 h 28"/>
                  <a:gd name="T18" fmla="*/ 11 w 24"/>
                  <a:gd name="T19" fmla="*/ 17 h 28"/>
                  <a:gd name="T20" fmla="*/ 8 w 24"/>
                  <a:gd name="T21" fmla="*/ 18 h 28"/>
                  <a:gd name="T22" fmla="*/ 2 w 24"/>
                  <a:gd name="T23" fmla="*/ 28 h 28"/>
                  <a:gd name="T24" fmla="*/ 5 w 24"/>
                  <a:gd name="T25"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8">
                    <a:moveTo>
                      <a:pt x="5" y="26"/>
                    </a:moveTo>
                    <a:cubicBezTo>
                      <a:pt x="7" y="19"/>
                      <a:pt x="17" y="18"/>
                      <a:pt x="24" y="15"/>
                    </a:cubicBezTo>
                    <a:cubicBezTo>
                      <a:pt x="23" y="12"/>
                      <a:pt x="19" y="9"/>
                      <a:pt x="17" y="6"/>
                    </a:cubicBezTo>
                    <a:cubicBezTo>
                      <a:pt x="19" y="4"/>
                      <a:pt x="21" y="1"/>
                      <a:pt x="20" y="0"/>
                    </a:cubicBezTo>
                    <a:cubicBezTo>
                      <a:pt x="14" y="0"/>
                      <a:pt x="14" y="0"/>
                      <a:pt x="14" y="0"/>
                    </a:cubicBezTo>
                    <a:cubicBezTo>
                      <a:pt x="3" y="3"/>
                      <a:pt x="12" y="8"/>
                      <a:pt x="12" y="12"/>
                    </a:cubicBezTo>
                    <a:cubicBezTo>
                      <a:pt x="14" y="11"/>
                      <a:pt x="15" y="11"/>
                      <a:pt x="17" y="11"/>
                    </a:cubicBezTo>
                    <a:cubicBezTo>
                      <a:pt x="17" y="15"/>
                      <a:pt x="8" y="15"/>
                      <a:pt x="14" y="18"/>
                    </a:cubicBezTo>
                    <a:cubicBezTo>
                      <a:pt x="13" y="18"/>
                      <a:pt x="12" y="18"/>
                      <a:pt x="11" y="18"/>
                    </a:cubicBezTo>
                    <a:cubicBezTo>
                      <a:pt x="11" y="18"/>
                      <a:pt x="10" y="18"/>
                      <a:pt x="11" y="17"/>
                    </a:cubicBezTo>
                    <a:cubicBezTo>
                      <a:pt x="8" y="18"/>
                      <a:pt x="8" y="18"/>
                      <a:pt x="8" y="18"/>
                    </a:cubicBezTo>
                    <a:cubicBezTo>
                      <a:pt x="8" y="22"/>
                      <a:pt x="0" y="24"/>
                      <a:pt x="2" y="28"/>
                    </a:cubicBezTo>
                    <a:cubicBezTo>
                      <a:pt x="3" y="27"/>
                      <a:pt x="4" y="27"/>
                      <a:pt x="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5" name="Freeform 511"/>
              <p:cNvSpPr>
                <a:spLocks/>
              </p:cNvSpPr>
              <p:nvPr/>
            </p:nvSpPr>
            <p:spPr bwMode="auto">
              <a:xfrm>
                <a:off x="2800" y="554"/>
                <a:ext cx="7" cy="3"/>
              </a:xfrm>
              <a:custGeom>
                <a:avLst/>
                <a:gdLst>
                  <a:gd name="T0" fmla="*/ 0 w 3"/>
                  <a:gd name="T1" fmla="*/ 1 h 1"/>
                  <a:gd name="T2" fmla="*/ 3 w 3"/>
                  <a:gd name="T3" fmla="*/ 1 h 1"/>
                  <a:gd name="T4" fmla="*/ 2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3" y="1"/>
                      <a:pt x="3" y="1"/>
                      <a:pt x="3" y="1"/>
                    </a:cubicBezTo>
                    <a:cubicBezTo>
                      <a:pt x="3" y="0"/>
                      <a:pt x="2" y="0"/>
                      <a:pt x="2"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6" name="Rectangle 512"/>
              <p:cNvSpPr>
                <a:spLocks noChangeArrowheads="1"/>
              </p:cNvSpPr>
              <p:nvPr/>
            </p:nvSpPr>
            <p:spPr bwMode="auto">
              <a:xfrm>
                <a:off x="4011" y="554"/>
                <a:ext cx="1"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7" name="Freeform 513"/>
              <p:cNvSpPr>
                <a:spLocks/>
              </p:cNvSpPr>
              <p:nvPr/>
            </p:nvSpPr>
            <p:spPr bwMode="auto">
              <a:xfrm>
                <a:off x="3909" y="559"/>
                <a:ext cx="12" cy="16"/>
              </a:xfrm>
              <a:custGeom>
                <a:avLst/>
                <a:gdLst>
                  <a:gd name="T0" fmla="*/ 4 w 5"/>
                  <a:gd name="T1" fmla="*/ 0 h 7"/>
                  <a:gd name="T2" fmla="*/ 0 w 5"/>
                  <a:gd name="T3" fmla="*/ 3 h 7"/>
                  <a:gd name="T4" fmla="*/ 1 w 5"/>
                  <a:gd name="T5" fmla="*/ 3 h 7"/>
                  <a:gd name="T6" fmla="*/ 1 w 5"/>
                  <a:gd name="T7" fmla="*/ 7 h 7"/>
                  <a:gd name="T8" fmla="*/ 2 w 5"/>
                  <a:gd name="T9" fmla="*/ 3 h 7"/>
                  <a:gd name="T10" fmla="*/ 5 w 5"/>
                  <a:gd name="T11" fmla="*/ 3 h 7"/>
                  <a:gd name="T12" fmla="*/ 4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0"/>
                    </a:moveTo>
                    <a:cubicBezTo>
                      <a:pt x="0" y="3"/>
                      <a:pt x="0" y="3"/>
                      <a:pt x="0" y="3"/>
                    </a:cubicBezTo>
                    <a:cubicBezTo>
                      <a:pt x="1" y="3"/>
                      <a:pt x="1" y="3"/>
                      <a:pt x="1" y="3"/>
                    </a:cubicBezTo>
                    <a:cubicBezTo>
                      <a:pt x="1" y="7"/>
                      <a:pt x="1" y="7"/>
                      <a:pt x="1" y="7"/>
                    </a:cubicBezTo>
                    <a:cubicBezTo>
                      <a:pt x="3" y="6"/>
                      <a:pt x="1" y="3"/>
                      <a:pt x="2" y="3"/>
                    </a:cubicBezTo>
                    <a:cubicBezTo>
                      <a:pt x="5" y="3"/>
                      <a:pt x="5" y="3"/>
                      <a:pt x="5" y="3"/>
                    </a:cubicBezTo>
                    <a:cubicBezTo>
                      <a:pt x="4"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8" name="Freeform 514"/>
              <p:cNvSpPr>
                <a:spLocks/>
              </p:cNvSpPr>
              <p:nvPr/>
            </p:nvSpPr>
            <p:spPr bwMode="auto">
              <a:xfrm>
                <a:off x="4006" y="557"/>
                <a:ext cx="21" cy="30"/>
              </a:xfrm>
              <a:custGeom>
                <a:avLst/>
                <a:gdLst>
                  <a:gd name="T0" fmla="*/ 2 w 9"/>
                  <a:gd name="T1" fmla="*/ 6 h 13"/>
                  <a:gd name="T2" fmla="*/ 9 w 9"/>
                  <a:gd name="T3" fmla="*/ 4 h 13"/>
                  <a:gd name="T4" fmla="*/ 2 w 9"/>
                  <a:gd name="T5" fmla="*/ 6 h 13"/>
                </a:gdLst>
                <a:ahLst/>
                <a:cxnLst>
                  <a:cxn ang="0">
                    <a:pos x="T0" y="T1"/>
                  </a:cxn>
                  <a:cxn ang="0">
                    <a:pos x="T2" y="T3"/>
                  </a:cxn>
                  <a:cxn ang="0">
                    <a:pos x="T4" y="T5"/>
                  </a:cxn>
                </a:cxnLst>
                <a:rect l="0" t="0" r="r" b="b"/>
                <a:pathLst>
                  <a:path w="9" h="13">
                    <a:moveTo>
                      <a:pt x="2" y="6"/>
                    </a:moveTo>
                    <a:cubicBezTo>
                      <a:pt x="6" y="13"/>
                      <a:pt x="2" y="0"/>
                      <a:pt x="9" y="4"/>
                    </a:cubicBezTo>
                    <a:cubicBezTo>
                      <a:pt x="8" y="1"/>
                      <a:pt x="0" y="1"/>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9" name="Freeform 515"/>
              <p:cNvSpPr>
                <a:spLocks/>
              </p:cNvSpPr>
              <p:nvPr/>
            </p:nvSpPr>
            <p:spPr bwMode="auto">
              <a:xfrm>
                <a:off x="2315" y="564"/>
                <a:ext cx="26" cy="9"/>
              </a:xfrm>
              <a:custGeom>
                <a:avLst/>
                <a:gdLst>
                  <a:gd name="T0" fmla="*/ 11 w 11"/>
                  <a:gd name="T1" fmla="*/ 2 h 4"/>
                  <a:gd name="T2" fmla="*/ 11 w 11"/>
                  <a:gd name="T3" fmla="*/ 1 h 4"/>
                  <a:gd name="T4" fmla="*/ 9 w 11"/>
                  <a:gd name="T5" fmla="*/ 2 h 4"/>
                  <a:gd name="T6" fmla="*/ 0 w 11"/>
                  <a:gd name="T7" fmla="*/ 1 h 4"/>
                  <a:gd name="T8" fmla="*/ 2 w 11"/>
                  <a:gd name="T9" fmla="*/ 4 h 4"/>
                  <a:gd name="T10" fmla="*/ 11 w 11"/>
                  <a:gd name="T11" fmla="*/ 2 h 4"/>
                </a:gdLst>
                <a:ahLst/>
                <a:cxnLst>
                  <a:cxn ang="0">
                    <a:pos x="T0" y="T1"/>
                  </a:cxn>
                  <a:cxn ang="0">
                    <a:pos x="T2" y="T3"/>
                  </a:cxn>
                  <a:cxn ang="0">
                    <a:pos x="T4" y="T5"/>
                  </a:cxn>
                  <a:cxn ang="0">
                    <a:pos x="T6" y="T7"/>
                  </a:cxn>
                  <a:cxn ang="0">
                    <a:pos x="T8" y="T9"/>
                  </a:cxn>
                  <a:cxn ang="0">
                    <a:pos x="T10" y="T11"/>
                  </a:cxn>
                </a:cxnLst>
                <a:rect l="0" t="0" r="r" b="b"/>
                <a:pathLst>
                  <a:path w="11" h="4">
                    <a:moveTo>
                      <a:pt x="11" y="2"/>
                    </a:moveTo>
                    <a:cubicBezTo>
                      <a:pt x="11" y="1"/>
                      <a:pt x="11" y="1"/>
                      <a:pt x="11" y="1"/>
                    </a:cubicBezTo>
                    <a:cubicBezTo>
                      <a:pt x="10" y="1"/>
                      <a:pt x="10" y="1"/>
                      <a:pt x="9" y="2"/>
                    </a:cubicBezTo>
                    <a:cubicBezTo>
                      <a:pt x="7" y="0"/>
                      <a:pt x="3" y="1"/>
                      <a:pt x="0" y="1"/>
                    </a:cubicBezTo>
                    <a:cubicBezTo>
                      <a:pt x="0" y="3"/>
                      <a:pt x="1" y="3"/>
                      <a:pt x="2" y="4"/>
                    </a:cubicBezTo>
                    <a:cubicBezTo>
                      <a:pt x="5" y="1"/>
                      <a:pt x="8" y="4"/>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0" name="Freeform 516"/>
              <p:cNvSpPr>
                <a:spLocks/>
              </p:cNvSpPr>
              <p:nvPr/>
            </p:nvSpPr>
            <p:spPr bwMode="auto">
              <a:xfrm>
                <a:off x="2360" y="564"/>
                <a:ext cx="68" cy="35"/>
              </a:xfrm>
              <a:custGeom>
                <a:avLst/>
                <a:gdLst>
                  <a:gd name="T0" fmla="*/ 26 w 29"/>
                  <a:gd name="T1" fmla="*/ 3 h 15"/>
                  <a:gd name="T2" fmla="*/ 19 w 29"/>
                  <a:gd name="T3" fmla="*/ 5 h 15"/>
                  <a:gd name="T4" fmla="*/ 0 w 29"/>
                  <a:gd name="T5" fmla="*/ 2 h 15"/>
                  <a:gd name="T6" fmla="*/ 9 w 29"/>
                  <a:gd name="T7" fmla="*/ 5 h 15"/>
                  <a:gd name="T8" fmla="*/ 18 w 29"/>
                  <a:gd name="T9" fmla="*/ 5 h 15"/>
                  <a:gd name="T10" fmla="*/ 14 w 29"/>
                  <a:gd name="T11" fmla="*/ 13 h 15"/>
                  <a:gd name="T12" fmla="*/ 16 w 29"/>
                  <a:gd name="T13" fmla="*/ 15 h 15"/>
                  <a:gd name="T14" fmla="*/ 25 w 29"/>
                  <a:gd name="T15" fmla="*/ 10 h 15"/>
                  <a:gd name="T16" fmla="*/ 25 w 29"/>
                  <a:gd name="T17" fmla="*/ 9 h 15"/>
                  <a:gd name="T18" fmla="*/ 26 w 29"/>
                  <a:gd name="T1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5">
                    <a:moveTo>
                      <a:pt x="26" y="3"/>
                    </a:moveTo>
                    <a:cubicBezTo>
                      <a:pt x="19" y="5"/>
                      <a:pt x="19" y="5"/>
                      <a:pt x="19" y="5"/>
                    </a:cubicBezTo>
                    <a:cubicBezTo>
                      <a:pt x="12" y="0"/>
                      <a:pt x="6" y="5"/>
                      <a:pt x="0" y="2"/>
                    </a:cubicBezTo>
                    <a:cubicBezTo>
                      <a:pt x="0" y="7"/>
                      <a:pt x="7" y="4"/>
                      <a:pt x="9" y="5"/>
                    </a:cubicBezTo>
                    <a:cubicBezTo>
                      <a:pt x="13" y="3"/>
                      <a:pt x="16" y="10"/>
                      <a:pt x="18" y="5"/>
                    </a:cubicBezTo>
                    <a:cubicBezTo>
                      <a:pt x="21" y="9"/>
                      <a:pt x="16" y="13"/>
                      <a:pt x="14" y="13"/>
                    </a:cubicBezTo>
                    <a:cubicBezTo>
                      <a:pt x="16" y="15"/>
                      <a:pt x="16" y="15"/>
                      <a:pt x="16" y="15"/>
                    </a:cubicBezTo>
                    <a:cubicBezTo>
                      <a:pt x="19" y="14"/>
                      <a:pt x="24" y="14"/>
                      <a:pt x="25" y="10"/>
                    </a:cubicBezTo>
                    <a:cubicBezTo>
                      <a:pt x="25" y="9"/>
                      <a:pt x="25" y="9"/>
                      <a:pt x="25" y="9"/>
                    </a:cubicBezTo>
                    <a:cubicBezTo>
                      <a:pt x="29" y="8"/>
                      <a:pt x="27" y="5"/>
                      <a:pt x="2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1" name="Freeform 517"/>
              <p:cNvSpPr>
                <a:spLocks/>
              </p:cNvSpPr>
              <p:nvPr/>
            </p:nvSpPr>
            <p:spPr bwMode="auto">
              <a:xfrm>
                <a:off x="1700" y="571"/>
                <a:ext cx="23" cy="16"/>
              </a:xfrm>
              <a:custGeom>
                <a:avLst/>
                <a:gdLst>
                  <a:gd name="T0" fmla="*/ 10 w 10"/>
                  <a:gd name="T1" fmla="*/ 2 h 7"/>
                  <a:gd name="T2" fmla="*/ 10 w 10"/>
                  <a:gd name="T3" fmla="*/ 1 h 7"/>
                  <a:gd name="T4" fmla="*/ 8 w 10"/>
                  <a:gd name="T5" fmla="*/ 0 h 7"/>
                  <a:gd name="T6" fmla="*/ 1 w 10"/>
                  <a:gd name="T7" fmla="*/ 6 h 7"/>
                  <a:gd name="T8" fmla="*/ 6 w 10"/>
                  <a:gd name="T9" fmla="*/ 7 h 7"/>
                  <a:gd name="T10" fmla="*/ 5 w 10"/>
                  <a:gd name="T11" fmla="*/ 5 h 7"/>
                  <a:gd name="T12" fmla="*/ 10 w 10"/>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2"/>
                    </a:moveTo>
                    <a:cubicBezTo>
                      <a:pt x="10" y="1"/>
                      <a:pt x="10" y="1"/>
                      <a:pt x="10" y="1"/>
                    </a:cubicBezTo>
                    <a:cubicBezTo>
                      <a:pt x="9" y="1"/>
                      <a:pt x="9" y="0"/>
                      <a:pt x="8" y="0"/>
                    </a:cubicBezTo>
                    <a:cubicBezTo>
                      <a:pt x="6" y="2"/>
                      <a:pt x="0" y="2"/>
                      <a:pt x="1" y="6"/>
                    </a:cubicBezTo>
                    <a:cubicBezTo>
                      <a:pt x="6" y="7"/>
                      <a:pt x="6" y="7"/>
                      <a:pt x="6" y="7"/>
                    </a:cubicBezTo>
                    <a:cubicBezTo>
                      <a:pt x="6" y="6"/>
                      <a:pt x="6" y="5"/>
                      <a:pt x="5" y="5"/>
                    </a:cubicBezTo>
                    <a:cubicBezTo>
                      <a:pt x="6" y="4"/>
                      <a:pt x="8"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2" name="Freeform 518"/>
              <p:cNvSpPr>
                <a:spLocks/>
              </p:cNvSpPr>
              <p:nvPr/>
            </p:nvSpPr>
            <p:spPr bwMode="auto">
              <a:xfrm>
                <a:off x="3899" y="575"/>
                <a:ext cx="8" cy="8"/>
              </a:xfrm>
              <a:custGeom>
                <a:avLst/>
                <a:gdLst>
                  <a:gd name="T0" fmla="*/ 8 w 8"/>
                  <a:gd name="T1" fmla="*/ 0 h 8"/>
                  <a:gd name="T2" fmla="*/ 0 w 8"/>
                  <a:gd name="T3" fmla="*/ 5 h 8"/>
                  <a:gd name="T4" fmla="*/ 5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5"/>
                    </a:lnTo>
                    <a:lnTo>
                      <a:pt x="5" y="8"/>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3" name="Freeform 519"/>
              <p:cNvSpPr>
                <a:spLocks/>
              </p:cNvSpPr>
              <p:nvPr/>
            </p:nvSpPr>
            <p:spPr bwMode="auto">
              <a:xfrm>
                <a:off x="4150" y="575"/>
                <a:ext cx="12" cy="8"/>
              </a:xfrm>
              <a:custGeom>
                <a:avLst/>
                <a:gdLst>
                  <a:gd name="T0" fmla="*/ 1 w 5"/>
                  <a:gd name="T1" fmla="*/ 3 h 3"/>
                  <a:gd name="T2" fmla="*/ 5 w 5"/>
                  <a:gd name="T3" fmla="*/ 0 h 3"/>
                  <a:gd name="T4" fmla="*/ 1 w 5"/>
                  <a:gd name="T5" fmla="*/ 3 h 3"/>
                </a:gdLst>
                <a:ahLst/>
                <a:cxnLst>
                  <a:cxn ang="0">
                    <a:pos x="T0" y="T1"/>
                  </a:cxn>
                  <a:cxn ang="0">
                    <a:pos x="T2" y="T3"/>
                  </a:cxn>
                  <a:cxn ang="0">
                    <a:pos x="T4" y="T5"/>
                  </a:cxn>
                </a:cxnLst>
                <a:rect l="0" t="0" r="r" b="b"/>
                <a:pathLst>
                  <a:path w="5" h="3">
                    <a:moveTo>
                      <a:pt x="1" y="3"/>
                    </a:moveTo>
                    <a:cubicBezTo>
                      <a:pt x="3" y="2"/>
                      <a:pt x="5" y="3"/>
                      <a:pt x="5" y="0"/>
                    </a:cubicBezTo>
                    <a:cubicBezTo>
                      <a:pt x="4"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4" name="Freeform 520"/>
              <p:cNvSpPr>
                <a:spLocks/>
              </p:cNvSpPr>
              <p:nvPr/>
            </p:nvSpPr>
            <p:spPr bwMode="auto">
              <a:xfrm>
                <a:off x="2308" y="578"/>
                <a:ext cx="11" cy="7"/>
              </a:xfrm>
              <a:custGeom>
                <a:avLst/>
                <a:gdLst>
                  <a:gd name="T0" fmla="*/ 5 w 5"/>
                  <a:gd name="T1" fmla="*/ 1 h 3"/>
                  <a:gd name="T2" fmla="*/ 5 w 5"/>
                  <a:gd name="T3" fmla="*/ 0 h 3"/>
                  <a:gd name="T4" fmla="*/ 0 w 5"/>
                  <a:gd name="T5" fmla="*/ 0 h 3"/>
                  <a:gd name="T6" fmla="*/ 5 w 5"/>
                  <a:gd name="T7" fmla="*/ 1 h 3"/>
                </a:gdLst>
                <a:ahLst/>
                <a:cxnLst>
                  <a:cxn ang="0">
                    <a:pos x="T0" y="T1"/>
                  </a:cxn>
                  <a:cxn ang="0">
                    <a:pos x="T2" y="T3"/>
                  </a:cxn>
                  <a:cxn ang="0">
                    <a:pos x="T4" y="T5"/>
                  </a:cxn>
                  <a:cxn ang="0">
                    <a:pos x="T6" y="T7"/>
                  </a:cxn>
                </a:cxnLst>
                <a:rect l="0" t="0" r="r" b="b"/>
                <a:pathLst>
                  <a:path w="5" h="3">
                    <a:moveTo>
                      <a:pt x="5" y="1"/>
                    </a:moveTo>
                    <a:cubicBezTo>
                      <a:pt x="5" y="0"/>
                      <a:pt x="5" y="0"/>
                      <a:pt x="5" y="0"/>
                    </a:cubicBezTo>
                    <a:cubicBezTo>
                      <a:pt x="0" y="0"/>
                      <a:pt x="0" y="0"/>
                      <a:pt x="0" y="0"/>
                    </a:cubicBezTo>
                    <a:cubicBezTo>
                      <a:pt x="1" y="1"/>
                      <a:pt x="3"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5" name="Freeform 521"/>
              <p:cNvSpPr>
                <a:spLocks/>
              </p:cNvSpPr>
              <p:nvPr/>
            </p:nvSpPr>
            <p:spPr bwMode="auto">
              <a:xfrm>
                <a:off x="1688" y="578"/>
                <a:ext cx="7" cy="9"/>
              </a:xfrm>
              <a:custGeom>
                <a:avLst/>
                <a:gdLst>
                  <a:gd name="T0" fmla="*/ 3 w 3"/>
                  <a:gd name="T1" fmla="*/ 1 h 4"/>
                  <a:gd name="T2" fmla="*/ 0 w 3"/>
                  <a:gd name="T3" fmla="*/ 4 h 4"/>
                  <a:gd name="T4" fmla="*/ 3 w 3"/>
                  <a:gd name="T5" fmla="*/ 1 h 4"/>
                </a:gdLst>
                <a:ahLst/>
                <a:cxnLst>
                  <a:cxn ang="0">
                    <a:pos x="T0" y="T1"/>
                  </a:cxn>
                  <a:cxn ang="0">
                    <a:pos x="T2" y="T3"/>
                  </a:cxn>
                  <a:cxn ang="0">
                    <a:pos x="T4" y="T5"/>
                  </a:cxn>
                </a:cxnLst>
                <a:rect l="0" t="0" r="r" b="b"/>
                <a:pathLst>
                  <a:path w="3" h="4">
                    <a:moveTo>
                      <a:pt x="3" y="1"/>
                    </a:moveTo>
                    <a:cubicBezTo>
                      <a:pt x="0" y="0"/>
                      <a:pt x="1" y="3"/>
                      <a:pt x="0" y="4"/>
                    </a:cubicBezTo>
                    <a:cubicBezTo>
                      <a:pt x="2" y="4"/>
                      <a:pt x="2"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6" name="Freeform 522"/>
              <p:cNvSpPr>
                <a:spLocks/>
              </p:cNvSpPr>
              <p:nvPr/>
            </p:nvSpPr>
            <p:spPr bwMode="auto">
              <a:xfrm>
                <a:off x="3516" y="583"/>
                <a:ext cx="10" cy="9"/>
              </a:xfrm>
              <a:custGeom>
                <a:avLst/>
                <a:gdLst>
                  <a:gd name="T0" fmla="*/ 4 w 4"/>
                  <a:gd name="T1" fmla="*/ 4 h 4"/>
                  <a:gd name="T2" fmla="*/ 4 w 4"/>
                  <a:gd name="T3" fmla="*/ 0 h 4"/>
                  <a:gd name="T4" fmla="*/ 1 w 4"/>
                  <a:gd name="T5" fmla="*/ 2 h 4"/>
                  <a:gd name="T6" fmla="*/ 4 w 4"/>
                  <a:gd name="T7" fmla="*/ 4 h 4"/>
                </a:gdLst>
                <a:ahLst/>
                <a:cxnLst>
                  <a:cxn ang="0">
                    <a:pos x="T0" y="T1"/>
                  </a:cxn>
                  <a:cxn ang="0">
                    <a:pos x="T2" y="T3"/>
                  </a:cxn>
                  <a:cxn ang="0">
                    <a:pos x="T4" y="T5"/>
                  </a:cxn>
                  <a:cxn ang="0">
                    <a:pos x="T6" y="T7"/>
                  </a:cxn>
                </a:cxnLst>
                <a:rect l="0" t="0" r="r" b="b"/>
                <a:pathLst>
                  <a:path w="4" h="4">
                    <a:moveTo>
                      <a:pt x="4" y="4"/>
                    </a:moveTo>
                    <a:cubicBezTo>
                      <a:pt x="4" y="0"/>
                      <a:pt x="4" y="0"/>
                      <a:pt x="4" y="0"/>
                    </a:cubicBezTo>
                    <a:cubicBezTo>
                      <a:pt x="4" y="3"/>
                      <a:pt x="0" y="1"/>
                      <a:pt x="1" y="2"/>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7" name="Freeform 523"/>
              <p:cNvSpPr>
                <a:spLocks/>
              </p:cNvSpPr>
              <p:nvPr/>
            </p:nvSpPr>
            <p:spPr bwMode="auto">
              <a:xfrm>
                <a:off x="3892" y="583"/>
                <a:ext cx="5" cy="9"/>
              </a:xfrm>
              <a:custGeom>
                <a:avLst/>
                <a:gdLst>
                  <a:gd name="T0" fmla="*/ 2 w 2"/>
                  <a:gd name="T1" fmla="*/ 0 h 4"/>
                  <a:gd name="T2" fmla="*/ 2 w 2"/>
                  <a:gd name="T3" fmla="*/ 4 h 4"/>
                  <a:gd name="T4" fmla="*/ 2 w 2"/>
                  <a:gd name="T5" fmla="*/ 0 h 4"/>
                </a:gdLst>
                <a:ahLst/>
                <a:cxnLst>
                  <a:cxn ang="0">
                    <a:pos x="T0" y="T1"/>
                  </a:cxn>
                  <a:cxn ang="0">
                    <a:pos x="T2" y="T3"/>
                  </a:cxn>
                  <a:cxn ang="0">
                    <a:pos x="T4" y="T5"/>
                  </a:cxn>
                </a:cxnLst>
                <a:rect l="0" t="0" r="r" b="b"/>
                <a:pathLst>
                  <a:path w="2" h="4">
                    <a:moveTo>
                      <a:pt x="2" y="0"/>
                    </a:moveTo>
                    <a:cubicBezTo>
                      <a:pt x="0" y="1"/>
                      <a:pt x="0" y="3"/>
                      <a:pt x="2" y="4"/>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8" name="Freeform 524"/>
              <p:cNvSpPr>
                <a:spLocks/>
              </p:cNvSpPr>
              <p:nvPr/>
            </p:nvSpPr>
            <p:spPr bwMode="auto">
              <a:xfrm>
                <a:off x="4001" y="583"/>
                <a:ext cx="7" cy="7"/>
              </a:xfrm>
              <a:custGeom>
                <a:avLst/>
                <a:gdLst>
                  <a:gd name="T0" fmla="*/ 3 w 7"/>
                  <a:gd name="T1" fmla="*/ 0 h 7"/>
                  <a:gd name="T2" fmla="*/ 0 w 7"/>
                  <a:gd name="T3" fmla="*/ 4 h 7"/>
                  <a:gd name="T4" fmla="*/ 7 w 7"/>
                  <a:gd name="T5" fmla="*/ 7 h 7"/>
                  <a:gd name="T6" fmla="*/ 3 w 7"/>
                  <a:gd name="T7" fmla="*/ 0 h 7"/>
                </a:gdLst>
                <a:ahLst/>
                <a:cxnLst>
                  <a:cxn ang="0">
                    <a:pos x="T0" y="T1"/>
                  </a:cxn>
                  <a:cxn ang="0">
                    <a:pos x="T2" y="T3"/>
                  </a:cxn>
                  <a:cxn ang="0">
                    <a:pos x="T4" y="T5"/>
                  </a:cxn>
                  <a:cxn ang="0">
                    <a:pos x="T6" y="T7"/>
                  </a:cxn>
                </a:cxnLst>
                <a:rect l="0" t="0" r="r" b="b"/>
                <a:pathLst>
                  <a:path w="7" h="7">
                    <a:moveTo>
                      <a:pt x="3" y="0"/>
                    </a:moveTo>
                    <a:lnTo>
                      <a:pt x="0" y="4"/>
                    </a:lnTo>
                    <a:lnTo>
                      <a:pt x="7" y="7"/>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9" name="Freeform 525"/>
              <p:cNvSpPr>
                <a:spLocks/>
              </p:cNvSpPr>
              <p:nvPr/>
            </p:nvSpPr>
            <p:spPr bwMode="auto">
              <a:xfrm>
                <a:off x="694" y="583"/>
                <a:ext cx="48" cy="26"/>
              </a:xfrm>
              <a:custGeom>
                <a:avLst/>
                <a:gdLst>
                  <a:gd name="T0" fmla="*/ 18 w 20"/>
                  <a:gd name="T1" fmla="*/ 9 h 11"/>
                  <a:gd name="T2" fmla="*/ 20 w 20"/>
                  <a:gd name="T3" fmla="*/ 5 h 11"/>
                  <a:gd name="T4" fmla="*/ 12 w 20"/>
                  <a:gd name="T5" fmla="*/ 7 h 11"/>
                  <a:gd name="T6" fmla="*/ 0 w 20"/>
                  <a:gd name="T7" fmla="*/ 10 h 11"/>
                  <a:gd name="T8" fmla="*/ 18 w 20"/>
                  <a:gd name="T9" fmla="*/ 9 h 11"/>
                </a:gdLst>
                <a:ahLst/>
                <a:cxnLst>
                  <a:cxn ang="0">
                    <a:pos x="T0" y="T1"/>
                  </a:cxn>
                  <a:cxn ang="0">
                    <a:pos x="T2" y="T3"/>
                  </a:cxn>
                  <a:cxn ang="0">
                    <a:pos x="T4" y="T5"/>
                  </a:cxn>
                  <a:cxn ang="0">
                    <a:pos x="T6" y="T7"/>
                  </a:cxn>
                  <a:cxn ang="0">
                    <a:pos x="T8" y="T9"/>
                  </a:cxn>
                </a:cxnLst>
                <a:rect l="0" t="0" r="r" b="b"/>
                <a:pathLst>
                  <a:path w="20" h="11">
                    <a:moveTo>
                      <a:pt x="18" y="9"/>
                    </a:moveTo>
                    <a:cubicBezTo>
                      <a:pt x="20" y="8"/>
                      <a:pt x="16" y="4"/>
                      <a:pt x="20" y="5"/>
                    </a:cubicBezTo>
                    <a:cubicBezTo>
                      <a:pt x="18" y="0"/>
                      <a:pt x="16" y="4"/>
                      <a:pt x="12" y="7"/>
                    </a:cubicBezTo>
                    <a:cubicBezTo>
                      <a:pt x="7" y="4"/>
                      <a:pt x="4" y="9"/>
                      <a:pt x="0" y="10"/>
                    </a:cubicBezTo>
                    <a:cubicBezTo>
                      <a:pt x="5" y="11"/>
                      <a:pt x="13" y="7"/>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0" name="Freeform 526"/>
              <p:cNvSpPr>
                <a:spLocks/>
              </p:cNvSpPr>
              <p:nvPr/>
            </p:nvSpPr>
            <p:spPr bwMode="auto">
              <a:xfrm>
                <a:off x="3864" y="587"/>
                <a:ext cx="33" cy="24"/>
              </a:xfrm>
              <a:custGeom>
                <a:avLst/>
                <a:gdLst>
                  <a:gd name="T0" fmla="*/ 11 w 14"/>
                  <a:gd name="T1" fmla="*/ 2 h 10"/>
                  <a:gd name="T2" fmla="*/ 10 w 14"/>
                  <a:gd name="T3" fmla="*/ 3 h 10"/>
                  <a:gd name="T4" fmla="*/ 6 w 14"/>
                  <a:gd name="T5" fmla="*/ 0 h 10"/>
                  <a:gd name="T6" fmla="*/ 0 w 14"/>
                  <a:gd name="T7" fmla="*/ 8 h 10"/>
                  <a:gd name="T8" fmla="*/ 8 w 14"/>
                  <a:gd name="T9" fmla="*/ 9 h 10"/>
                  <a:gd name="T10" fmla="*/ 7 w 14"/>
                  <a:gd name="T11" fmla="*/ 7 h 10"/>
                  <a:gd name="T12" fmla="*/ 10 w 14"/>
                  <a:gd name="T13" fmla="*/ 5 h 10"/>
                  <a:gd name="T14" fmla="*/ 11 w 14"/>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11" y="2"/>
                    </a:moveTo>
                    <a:cubicBezTo>
                      <a:pt x="10" y="3"/>
                      <a:pt x="10" y="3"/>
                      <a:pt x="10" y="3"/>
                    </a:cubicBezTo>
                    <a:cubicBezTo>
                      <a:pt x="6" y="3"/>
                      <a:pt x="9" y="0"/>
                      <a:pt x="6" y="0"/>
                    </a:cubicBezTo>
                    <a:cubicBezTo>
                      <a:pt x="0" y="8"/>
                      <a:pt x="0" y="8"/>
                      <a:pt x="0" y="8"/>
                    </a:cubicBezTo>
                    <a:cubicBezTo>
                      <a:pt x="3" y="10"/>
                      <a:pt x="7" y="8"/>
                      <a:pt x="8" y="9"/>
                    </a:cubicBezTo>
                    <a:cubicBezTo>
                      <a:pt x="8" y="8"/>
                      <a:pt x="8" y="7"/>
                      <a:pt x="7" y="7"/>
                    </a:cubicBezTo>
                    <a:cubicBezTo>
                      <a:pt x="8" y="6"/>
                      <a:pt x="9" y="5"/>
                      <a:pt x="10" y="5"/>
                    </a:cubicBezTo>
                    <a:cubicBezTo>
                      <a:pt x="10" y="4"/>
                      <a:pt x="14" y="3"/>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1" name="Freeform 527"/>
              <p:cNvSpPr>
                <a:spLocks/>
              </p:cNvSpPr>
              <p:nvPr/>
            </p:nvSpPr>
            <p:spPr bwMode="auto">
              <a:xfrm>
                <a:off x="1184" y="592"/>
                <a:ext cx="12" cy="12"/>
              </a:xfrm>
              <a:custGeom>
                <a:avLst/>
                <a:gdLst>
                  <a:gd name="T0" fmla="*/ 0 w 5"/>
                  <a:gd name="T1" fmla="*/ 4 h 5"/>
                  <a:gd name="T2" fmla="*/ 5 w 5"/>
                  <a:gd name="T3" fmla="*/ 0 h 5"/>
                  <a:gd name="T4" fmla="*/ 0 w 5"/>
                  <a:gd name="T5" fmla="*/ 0 h 5"/>
                  <a:gd name="T6" fmla="*/ 0 w 5"/>
                  <a:gd name="T7" fmla="*/ 4 h 5"/>
                </a:gdLst>
                <a:ahLst/>
                <a:cxnLst>
                  <a:cxn ang="0">
                    <a:pos x="T0" y="T1"/>
                  </a:cxn>
                  <a:cxn ang="0">
                    <a:pos x="T2" y="T3"/>
                  </a:cxn>
                  <a:cxn ang="0">
                    <a:pos x="T4" y="T5"/>
                  </a:cxn>
                  <a:cxn ang="0">
                    <a:pos x="T6" y="T7"/>
                  </a:cxn>
                </a:cxnLst>
                <a:rect l="0" t="0" r="r" b="b"/>
                <a:pathLst>
                  <a:path w="5" h="5">
                    <a:moveTo>
                      <a:pt x="0" y="4"/>
                    </a:moveTo>
                    <a:cubicBezTo>
                      <a:pt x="4" y="5"/>
                      <a:pt x="4" y="1"/>
                      <a:pt x="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2" name="Freeform 528"/>
              <p:cNvSpPr>
                <a:spLocks/>
              </p:cNvSpPr>
              <p:nvPr/>
            </p:nvSpPr>
            <p:spPr bwMode="auto">
              <a:xfrm>
                <a:off x="630" y="590"/>
                <a:ext cx="62" cy="23"/>
              </a:xfrm>
              <a:custGeom>
                <a:avLst/>
                <a:gdLst>
                  <a:gd name="T0" fmla="*/ 26 w 26"/>
                  <a:gd name="T1" fmla="*/ 7 h 10"/>
                  <a:gd name="T2" fmla="*/ 13 w 26"/>
                  <a:gd name="T3" fmla="*/ 4 h 10"/>
                  <a:gd name="T4" fmla="*/ 6 w 26"/>
                  <a:gd name="T5" fmla="*/ 4 h 10"/>
                  <a:gd name="T6" fmla="*/ 7 w 26"/>
                  <a:gd name="T7" fmla="*/ 3 h 10"/>
                  <a:gd name="T8" fmla="*/ 3 w 26"/>
                  <a:gd name="T9" fmla="*/ 2 h 10"/>
                  <a:gd name="T10" fmla="*/ 0 w 26"/>
                  <a:gd name="T11" fmla="*/ 9 h 10"/>
                  <a:gd name="T12" fmla="*/ 26 w 26"/>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6" y="7"/>
                    </a:moveTo>
                    <a:cubicBezTo>
                      <a:pt x="23" y="0"/>
                      <a:pt x="18" y="7"/>
                      <a:pt x="13" y="4"/>
                    </a:cubicBezTo>
                    <a:cubicBezTo>
                      <a:pt x="12" y="6"/>
                      <a:pt x="8" y="4"/>
                      <a:pt x="6" y="4"/>
                    </a:cubicBezTo>
                    <a:cubicBezTo>
                      <a:pt x="7" y="3"/>
                      <a:pt x="7" y="3"/>
                      <a:pt x="7" y="3"/>
                    </a:cubicBezTo>
                    <a:cubicBezTo>
                      <a:pt x="3" y="2"/>
                      <a:pt x="3" y="2"/>
                      <a:pt x="3" y="2"/>
                    </a:cubicBezTo>
                    <a:cubicBezTo>
                      <a:pt x="5" y="4"/>
                      <a:pt x="3" y="8"/>
                      <a:pt x="0" y="9"/>
                    </a:cubicBezTo>
                    <a:cubicBezTo>
                      <a:pt x="10" y="9"/>
                      <a:pt x="17" y="10"/>
                      <a:pt x="2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3" name="Freeform 529"/>
              <p:cNvSpPr>
                <a:spLocks/>
              </p:cNvSpPr>
              <p:nvPr/>
            </p:nvSpPr>
            <p:spPr bwMode="auto">
              <a:xfrm>
                <a:off x="1633" y="597"/>
                <a:ext cx="12" cy="5"/>
              </a:xfrm>
              <a:custGeom>
                <a:avLst/>
                <a:gdLst>
                  <a:gd name="T0" fmla="*/ 5 w 5"/>
                  <a:gd name="T1" fmla="*/ 1 h 2"/>
                  <a:gd name="T2" fmla="*/ 1 w 5"/>
                  <a:gd name="T3" fmla="*/ 0 h 2"/>
                  <a:gd name="T4" fmla="*/ 5 w 5"/>
                  <a:gd name="T5" fmla="*/ 1 h 2"/>
                </a:gdLst>
                <a:ahLst/>
                <a:cxnLst>
                  <a:cxn ang="0">
                    <a:pos x="T0" y="T1"/>
                  </a:cxn>
                  <a:cxn ang="0">
                    <a:pos x="T2" y="T3"/>
                  </a:cxn>
                  <a:cxn ang="0">
                    <a:pos x="T4" y="T5"/>
                  </a:cxn>
                </a:cxnLst>
                <a:rect l="0" t="0" r="r" b="b"/>
                <a:pathLst>
                  <a:path w="5" h="2">
                    <a:moveTo>
                      <a:pt x="5" y="1"/>
                    </a:moveTo>
                    <a:cubicBezTo>
                      <a:pt x="4" y="1"/>
                      <a:pt x="2" y="1"/>
                      <a:pt x="1" y="0"/>
                    </a:cubicBezTo>
                    <a:cubicBezTo>
                      <a:pt x="0" y="2"/>
                      <a:pt x="4"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4" name="Freeform 530"/>
              <p:cNvSpPr>
                <a:spLocks/>
              </p:cNvSpPr>
              <p:nvPr/>
            </p:nvSpPr>
            <p:spPr bwMode="auto">
              <a:xfrm>
                <a:off x="2369" y="599"/>
                <a:ext cx="26" cy="21"/>
              </a:xfrm>
              <a:custGeom>
                <a:avLst/>
                <a:gdLst>
                  <a:gd name="T0" fmla="*/ 1 w 11"/>
                  <a:gd name="T1" fmla="*/ 8 h 9"/>
                  <a:gd name="T2" fmla="*/ 3 w 11"/>
                  <a:gd name="T3" fmla="*/ 9 h 9"/>
                  <a:gd name="T4" fmla="*/ 10 w 11"/>
                  <a:gd name="T5" fmla="*/ 0 h 9"/>
                  <a:gd name="T6" fmla="*/ 4 w 11"/>
                  <a:gd name="T7" fmla="*/ 3 h 9"/>
                  <a:gd name="T8" fmla="*/ 1 w 11"/>
                  <a:gd name="T9" fmla="*/ 8 h 9"/>
                </a:gdLst>
                <a:ahLst/>
                <a:cxnLst>
                  <a:cxn ang="0">
                    <a:pos x="T0" y="T1"/>
                  </a:cxn>
                  <a:cxn ang="0">
                    <a:pos x="T2" y="T3"/>
                  </a:cxn>
                  <a:cxn ang="0">
                    <a:pos x="T4" y="T5"/>
                  </a:cxn>
                  <a:cxn ang="0">
                    <a:pos x="T6" y="T7"/>
                  </a:cxn>
                  <a:cxn ang="0">
                    <a:pos x="T8" y="T9"/>
                  </a:cxn>
                </a:cxnLst>
                <a:rect l="0" t="0" r="r" b="b"/>
                <a:pathLst>
                  <a:path w="11" h="9">
                    <a:moveTo>
                      <a:pt x="1" y="8"/>
                    </a:moveTo>
                    <a:cubicBezTo>
                      <a:pt x="1" y="9"/>
                      <a:pt x="2" y="9"/>
                      <a:pt x="3" y="9"/>
                    </a:cubicBezTo>
                    <a:cubicBezTo>
                      <a:pt x="4" y="5"/>
                      <a:pt x="11" y="6"/>
                      <a:pt x="10" y="0"/>
                    </a:cubicBezTo>
                    <a:cubicBezTo>
                      <a:pt x="6" y="0"/>
                      <a:pt x="6" y="1"/>
                      <a:pt x="4" y="3"/>
                    </a:cubicBezTo>
                    <a:cubicBezTo>
                      <a:pt x="8" y="6"/>
                      <a:pt x="0" y="5"/>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5" name="Freeform 531"/>
              <p:cNvSpPr>
                <a:spLocks/>
              </p:cNvSpPr>
              <p:nvPr/>
            </p:nvSpPr>
            <p:spPr bwMode="auto">
              <a:xfrm>
                <a:off x="489" y="599"/>
                <a:ext cx="85" cy="36"/>
              </a:xfrm>
              <a:custGeom>
                <a:avLst/>
                <a:gdLst>
                  <a:gd name="T0" fmla="*/ 3 w 36"/>
                  <a:gd name="T1" fmla="*/ 6 h 15"/>
                  <a:gd name="T2" fmla="*/ 2 w 36"/>
                  <a:gd name="T3" fmla="*/ 8 h 15"/>
                  <a:gd name="T4" fmla="*/ 6 w 36"/>
                  <a:gd name="T5" fmla="*/ 9 h 15"/>
                  <a:gd name="T6" fmla="*/ 23 w 36"/>
                  <a:gd name="T7" fmla="*/ 10 h 15"/>
                  <a:gd name="T8" fmla="*/ 36 w 36"/>
                  <a:gd name="T9" fmla="*/ 4 h 15"/>
                  <a:gd name="T10" fmla="*/ 18 w 36"/>
                  <a:gd name="T11" fmla="*/ 1 h 15"/>
                  <a:gd name="T12" fmla="*/ 18 w 36"/>
                  <a:gd name="T13" fmla="*/ 4 h 15"/>
                  <a:gd name="T14" fmla="*/ 14 w 36"/>
                  <a:gd name="T15" fmla="*/ 5 h 15"/>
                  <a:gd name="T16" fmla="*/ 1 w 36"/>
                  <a:gd name="T17" fmla="*/ 2 h 15"/>
                  <a:gd name="T18" fmla="*/ 0 w 36"/>
                  <a:gd name="T19" fmla="*/ 6 h 15"/>
                  <a:gd name="T20" fmla="*/ 3 w 36"/>
                  <a:gd name="T21"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5">
                    <a:moveTo>
                      <a:pt x="3" y="6"/>
                    </a:moveTo>
                    <a:cubicBezTo>
                      <a:pt x="3" y="7"/>
                      <a:pt x="3" y="8"/>
                      <a:pt x="2" y="8"/>
                    </a:cubicBezTo>
                    <a:cubicBezTo>
                      <a:pt x="3" y="10"/>
                      <a:pt x="5" y="10"/>
                      <a:pt x="6" y="9"/>
                    </a:cubicBezTo>
                    <a:cubicBezTo>
                      <a:pt x="13" y="15"/>
                      <a:pt x="19" y="1"/>
                      <a:pt x="23" y="10"/>
                    </a:cubicBezTo>
                    <a:cubicBezTo>
                      <a:pt x="28" y="8"/>
                      <a:pt x="32" y="7"/>
                      <a:pt x="36" y="4"/>
                    </a:cubicBezTo>
                    <a:cubicBezTo>
                      <a:pt x="30" y="1"/>
                      <a:pt x="24" y="4"/>
                      <a:pt x="18" y="1"/>
                    </a:cubicBezTo>
                    <a:cubicBezTo>
                      <a:pt x="14" y="2"/>
                      <a:pt x="20" y="3"/>
                      <a:pt x="18" y="4"/>
                    </a:cubicBezTo>
                    <a:cubicBezTo>
                      <a:pt x="16" y="4"/>
                      <a:pt x="16" y="5"/>
                      <a:pt x="14" y="5"/>
                    </a:cubicBezTo>
                    <a:cubicBezTo>
                      <a:pt x="11" y="0"/>
                      <a:pt x="6" y="4"/>
                      <a:pt x="1" y="2"/>
                    </a:cubicBezTo>
                    <a:cubicBezTo>
                      <a:pt x="0" y="6"/>
                      <a:pt x="0" y="6"/>
                      <a:pt x="0" y="6"/>
                    </a:cubicBezTo>
                    <a:cubicBezTo>
                      <a:pt x="1" y="6"/>
                      <a:pt x="3"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6" name="Freeform 532"/>
              <p:cNvSpPr>
                <a:spLocks/>
              </p:cNvSpPr>
              <p:nvPr/>
            </p:nvSpPr>
            <p:spPr bwMode="auto">
              <a:xfrm>
                <a:off x="1167" y="602"/>
                <a:ext cx="12" cy="7"/>
              </a:xfrm>
              <a:custGeom>
                <a:avLst/>
                <a:gdLst>
                  <a:gd name="T0" fmla="*/ 1 w 5"/>
                  <a:gd name="T1" fmla="*/ 0 h 3"/>
                  <a:gd name="T2" fmla="*/ 5 w 5"/>
                  <a:gd name="T3" fmla="*/ 3 h 3"/>
                  <a:gd name="T4" fmla="*/ 1 w 5"/>
                  <a:gd name="T5" fmla="*/ 0 h 3"/>
                </a:gdLst>
                <a:ahLst/>
                <a:cxnLst>
                  <a:cxn ang="0">
                    <a:pos x="T0" y="T1"/>
                  </a:cxn>
                  <a:cxn ang="0">
                    <a:pos x="T2" y="T3"/>
                  </a:cxn>
                  <a:cxn ang="0">
                    <a:pos x="T4" y="T5"/>
                  </a:cxn>
                </a:cxnLst>
                <a:rect l="0" t="0" r="r" b="b"/>
                <a:pathLst>
                  <a:path w="5" h="3">
                    <a:moveTo>
                      <a:pt x="1" y="0"/>
                    </a:moveTo>
                    <a:cubicBezTo>
                      <a:pt x="0" y="2"/>
                      <a:pt x="3" y="3"/>
                      <a:pt x="5" y="3"/>
                    </a:cubicBezTo>
                    <a:cubicBezTo>
                      <a:pt x="5" y="2"/>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7" name="Freeform 533"/>
              <p:cNvSpPr>
                <a:spLocks/>
              </p:cNvSpPr>
              <p:nvPr/>
            </p:nvSpPr>
            <p:spPr bwMode="auto">
              <a:xfrm>
                <a:off x="829" y="604"/>
                <a:ext cx="10" cy="5"/>
              </a:xfrm>
              <a:custGeom>
                <a:avLst/>
                <a:gdLst>
                  <a:gd name="T0" fmla="*/ 4 w 4"/>
                  <a:gd name="T1" fmla="*/ 1 h 2"/>
                  <a:gd name="T2" fmla="*/ 0 w 4"/>
                  <a:gd name="T3" fmla="*/ 1 h 2"/>
                  <a:gd name="T4" fmla="*/ 1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0"/>
                      <a:pt x="2" y="2"/>
                      <a:pt x="0" y="1"/>
                    </a:cubicBezTo>
                    <a:cubicBezTo>
                      <a:pt x="1" y="2"/>
                      <a:pt x="1" y="2"/>
                      <a:pt x="1" y="2"/>
                    </a:cubicBezTo>
                    <a:cubicBezTo>
                      <a:pt x="3" y="2"/>
                      <a:pt x="3"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8" name="Freeform 534"/>
              <p:cNvSpPr>
                <a:spLocks/>
              </p:cNvSpPr>
              <p:nvPr/>
            </p:nvSpPr>
            <p:spPr bwMode="auto">
              <a:xfrm>
                <a:off x="2816" y="606"/>
                <a:ext cx="5" cy="7"/>
              </a:xfrm>
              <a:custGeom>
                <a:avLst/>
                <a:gdLst>
                  <a:gd name="T0" fmla="*/ 0 w 2"/>
                  <a:gd name="T1" fmla="*/ 3 h 3"/>
                  <a:gd name="T2" fmla="*/ 1 w 2"/>
                  <a:gd name="T3" fmla="*/ 0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1" y="2"/>
                      <a:pt x="2" y="0"/>
                      <a:pt x="1"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9" name="Rectangle 535"/>
              <p:cNvSpPr>
                <a:spLocks noChangeArrowheads="1"/>
              </p:cNvSpPr>
              <p:nvPr/>
            </p:nvSpPr>
            <p:spPr bwMode="auto">
              <a:xfrm>
                <a:off x="602" y="61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0" name="Freeform 536"/>
              <p:cNvSpPr>
                <a:spLocks/>
              </p:cNvSpPr>
              <p:nvPr/>
            </p:nvSpPr>
            <p:spPr bwMode="auto">
              <a:xfrm>
                <a:off x="595" y="613"/>
                <a:ext cx="7" cy="5"/>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1"/>
                      <a:pt x="1" y="1"/>
                      <a:pt x="0" y="0"/>
                    </a:cubicBezTo>
                    <a:cubicBezTo>
                      <a:pt x="0" y="1"/>
                      <a:pt x="1" y="2"/>
                      <a:pt x="2" y="2"/>
                    </a:cubicBezTo>
                    <a:cubicBezTo>
                      <a:pt x="3"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1" name="Freeform 537"/>
              <p:cNvSpPr>
                <a:spLocks/>
              </p:cNvSpPr>
              <p:nvPr/>
            </p:nvSpPr>
            <p:spPr bwMode="auto">
              <a:xfrm>
                <a:off x="602" y="602"/>
                <a:ext cx="17" cy="11"/>
              </a:xfrm>
              <a:custGeom>
                <a:avLst/>
                <a:gdLst>
                  <a:gd name="T0" fmla="*/ 0 w 7"/>
                  <a:gd name="T1" fmla="*/ 5 h 5"/>
                  <a:gd name="T2" fmla="*/ 7 w 7"/>
                  <a:gd name="T3" fmla="*/ 5 h 5"/>
                  <a:gd name="T4" fmla="*/ 0 w 7"/>
                  <a:gd name="T5" fmla="*/ 5 h 5"/>
                </a:gdLst>
                <a:ahLst/>
                <a:cxnLst>
                  <a:cxn ang="0">
                    <a:pos x="T0" y="T1"/>
                  </a:cxn>
                  <a:cxn ang="0">
                    <a:pos x="T2" y="T3"/>
                  </a:cxn>
                  <a:cxn ang="0">
                    <a:pos x="T4" y="T5"/>
                  </a:cxn>
                </a:cxnLst>
                <a:rect l="0" t="0" r="r" b="b"/>
                <a:pathLst>
                  <a:path w="7" h="5">
                    <a:moveTo>
                      <a:pt x="0" y="5"/>
                    </a:moveTo>
                    <a:cubicBezTo>
                      <a:pt x="7" y="5"/>
                      <a:pt x="7" y="5"/>
                      <a:pt x="7" y="5"/>
                    </a:cubicBezTo>
                    <a:cubicBezTo>
                      <a:pt x="4" y="0"/>
                      <a:pt x="3"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2" name="Freeform 538"/>
              <p:cNvSpPr>
                <a:spLocks/>
              </p:cNvSpPr>
              <p:nvPr/>
            </p:nvSpPr>
            <p:spPr bwMode="auto">
              <a:xfrm>
                <a:off x="2766" y="611"/>
                <a:ext cx="12" cy="9"/>
              </a:xfrm>
              <a:custGeom>
                <a:avLst/>
                <a:gdLst>
                  <a:gd name="T0" fmla="*/ 0 w 5"/>
                  <a:gd name="T1" fmla="*/ 4 h 4"/>
                  <a:gd name="T2" fmla="*/ 5 w 5"/>
                  <a:gd name="T3" fmla="*/ 0 h 4"/>
                  <a:gd name="T4" fmla="*/ 0 w 5"/>
                  <a:gd name="T5" fmla="*/ 4 h 4"/>
                </a:gdLst>
                <a:ahLst/>
                <a:cxnLst>
                  <a:cxn ang="0">
                    <a:pos x="T0" y="T1"/>
                  </a:cxn>
                  <a:cxn ang="0">
                    <a:pos x="T2" y="T3"/>
                  </a:cxn>
                  <a:cxn ang="0">
                    <a:pos x="T4" y="T5"/>
                  </a:cxn>
                </a:cxnLst>
                <a:rect l="0" t="0" r="r" b="b"/>
                <a:pathLst>
                  <a:path w="5" h="4">
                    <a:moveTo>
                      <a:pt x="0" y="4"/>
                    </a:moveTo>
                    <a:cubicBezTo>
                      <a:pt x="3" y="4"/>
                      <a:pt x="4" y="2"/>
                      <a:pt x="5" y="0"/>
                    </a:cubicBezTo>
                    <a:cubicBezTo>
                      <a:pt x="3" y="2"/>
                      <a:pt x="0" y="1"/>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3" name="Freeform 539"/>
              <p:cNvSpPr>
                <a:spLocks/>
              </p:cNvSpPr>
              <p:nvPr/>
            </p:nvSpPr>
            <p:spPr bwMode="auto">
              <a:xfrm>
                <a:off x="448" y="606"/>
                <a:ext cx="24" cy="31"/>
              </a:xfrm>
              <a:custGeom>
                <a:avLst/>
                <a:gdLst>
                  <a:gd name="T0" fmla="*/ 10 w 10"/>
                  <a:gd name="T1" fmla="*/ 10 h 13"/>
                  <a:gd name="T2" fmla="*/ 8 w 10"/>
                  <a:gd name="T3" fmla="*/ 4 h 13"/>
                  <a:gd name="T4" fmla="*/ 2 w 10"/>
                  <a:gd name="T5" fmla="*/ 11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9"/>
                      <a:pt x="6" y="6"/>
                      <a:pt x="8" y="4"/>
                    </a:cubicBezTo>
                    <a:cubicBezTo>
                      <a:pt x="0" y="0"/>
                      <a:pt x="8" y="10"/>
                      <a:pt x="2" y="11"/>
                    </a:cubicBezTo>
                    <a:cubicBezTo>
                      <a:pt x="5" y="13"/>
                      <a:pt x="5" y="13"/>
                      <a:pt x="5" y="13"/>
                    </a:cubicBezTo>
                    <a:cubicBezTo>
                      <a:pt x="7" y="11"/>
                      <a:pt x="8" y="11"/>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4" name="Freeform 540"/>
              <p:cNvSpPr>
                <a:spLocks/>
              </p:cNvSpPr>
              <p:nvPr/>
            </p:nvSpPr>
            <p:spPr bwMode="auto">
              <a:xfrm>
                <a:off x="2804" y="613"/>
                <a:ext cx="7" cy="7"/>
              </a:xfrm>
              <a:custGeom>
                <a:avLst/>
                <a:gdLst>
                  <a:gd name="T0" fmla="*/ 3 w 3"/>
                  <a:gd name="T1" fmla="*/ 2 h 3"/>
                  <a:gd name="T2" fmla="*/ 3 w 3"/>
                  <a:gd name="T3" fmla="*/ 0 h 3"/>
                  <a:gd name="T4" fmla="*/ 3 w 3"/>
                  <a:gd name="T5" fmla="*/ 2 h 3"/>
                </a:gdLst>
                <a:ahLst/>
                <a:cxnLst>
                  <a:cxn ang="0">
                    <a:pos x="T0" y="T1"/>
                  </a:cxn>
                  <a:cxn ang="0">
                    <a:pos x="T2" y="T3"/>
                  </a:cxn>
                  <a:cxn ang="0">
                    <a:pos x="T4" y="T5"/>
                  </a:cxn>
                </a:cxnLst>
                <a:rect l="0" t="0" r="r" b="b"/>
                <a:pathLst>
                  <a:path w="3" h="3">
                    <a:moveTo>
                      <a:pt x="3" y="2"/>
                    </a:moveTo>
                    <a:cubicBezTo>
                      <a:pt x="3" y="0"/>
                      <a:pt x="3" y="0"/>
                      <a:pt x="3" y="0"/>
                    </a:cubicBezTo>
                    <a:cubicBezTo>
                      <a:pt x="0" y="0"/>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5" name="Rectangle 541"/>
              <p:cNvSpPr>
                <a:spLocks noChangeArrowheads="1"/>
              </p:cNvSpPr>
              <p:nvPr/>
            </p:nvSpPr>
            <p:spPr bwMode="auto">
              <a:xfrm>
                <a:off x="3930" y="637"/>
                <a:ext cx="3"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6" name="Freeform 542"/>
              <p:cNvSpPr>
                <a:spLocks/>
              </p:cNvSpPr>
              <p:nvPr/>
            </p:nvSpPr>
            <p:spPr bwMode="auto">
              <a:xfrm>
                <a:off x="3930" y="613"/>
                <a:ext cx="36" cy="24"/>
              </a:xfrm>
              <a:custGeom>
                <a:avLst/>
                <a:gdLst>
                  <a:gd name="T0" fmla="*/ 5 w 15"/>
                  <a:gd name="T1" fmla="*/ 9 h 10"/>
                  <a:gd name="T2" fmla="*/ 13 w 15"/>
                  <a:gd name="T3" fmla="*/ 0 h 10"/>
                  <a:gd name="T4" fmla="*/ 0 w 15"/>
                  <a:gd name="T5" fmla="*/ 7 h 10"/>
                  <a:gd name="T6" fmla="*/ 0 w 15"/>
                  <a:gd name="T7" fmla="*/ 10 h 10"/>
                  <a:gd name="T8" fmla="*/ 5 w 15"/>
                  <a:gd name="T9" fmla="*/ 9 h 10"/>
                </a:gdLst>
                <a:ahLst/>
                <a:cxnLst>
                  <a:cxn ang="0">
                    <a:pos x="T0" y="T1"/>
                  </a:cxn>
                  <a:cxn ang="0">
                    <a:pos x="T2" y="T3"/>
                  </a:cxn>
                  <a:cxn ang="0">
                    <a:pos x="T4" y="T5"/>
                  </a:cxn>
                  <a:cxn ang="0">
                    <a:pos x="T6" y="T7"/>
                  </a:cxn>
                  <a:cxn ang="0">
                    <a:pos x="T8" y="T9"/>
                  </a:cxn>
                </a:cxnLst>
                <a:rect l="0" t="0" r="r" b="b"/>
                <a:pathLst>
                  <a:path w="15" h="10">
                    <a:moveTo>
                      <a:pt x="5" y="9"/>
                    </a:moveTo>
                    <a:cubicBezTo>
                      <a:pt x="8" y="6"/>
                      <a:pt x="15" y="4"/>
                      <a:pt x="13" y="0"/>
                    </a:cubicBezTo>
                    <a:cubicBezTo>
                      <a:pt x="8" y="1"/>
                      <a:pt x="8" y="9"/>
                      <a:pt x="0" y="7"/>
                    </a:cubicBezTo>
                    <a:cubicBezTo>
                      <a:pt x="0" y="10"/>
                      <a:pt x="0" y="10"/>
                      <a:pt x="0" y="10"/>
                    </a:cubicBezTo>
                    <a:cubicBezTo>
                      <a:pt x="2" y="9"/>
                      <a:pt x="4" y="10"/>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7" name="Freeform 543"/>
              <p:cNvSpPr>
                <a:spLocks/>
              </p:cNvSpPr>
              <p:nvPr/>
            </p:nvSpPr>
            <p:spPr bwMode="auto">
              <a:xfrm>
                <a:off x="1179" y="613"/>
                <a:ext cx="10" cy="3"/>
              </a:xfrm>
              <a:custGeom>
                <a:avLst/>
                <a:gdLst>
                  <a:gd name="T0" fmla="*/ 4 w 4"/>
                  <a:gd name="T1" fmla="*/ 0 h 1"/>
                  <a:gd name="T2" fmla="*/ 0 w 4"/>
                  <a:gd name="T3" fmla="*/ 1 h 1"/>
                  <a:gd name="T4" fmla="*/ 4 w 4"/>
                  <a:gd name="T5" fmla="*/ 1 h 1"/>
                  <a:gd name="T6" fmla="*/ 4 w 4"/>
                  <a:gd name="T7" fmla="*/ 0 h 1"/>
                </a:gdLst>
                <a:ahLst/>
                <a:cxnLst>
                  <a:cxn ang="0">
                    <a:pos x="T0" y="T1"/>
                  </a:cxn>
                  <a:cxn ang="0">
                    <a:pos x="T2" y="T3"/>
                  </a:cxn>
                  <a:cxn ang="0">
                    <a:pos x="T4" y="T5"/>
                  </a:cxn>
                  <a:cxn ang="0">
                    <a:pos x="T6" y="T7"/>
                  </a:cxn>
                </a:cxnLst>
                <a:rect l="0" t="0" r="r" b="b"/>
                <a:pathLst>
                  <a:path w="4" h="1">
                    <a:moveTo>
                      <a:pt x="4" y="0"/>
                    </a:moveTo>
                    <a:cubicBezTo>
                      <a:pt x="2" y="0"/>
                      <a:pt x="1" y="0"/>
                      <a:pt x="0" y="1"/>
                    </a:cubicBezTo>
                    <a:cubicBezTo>
                      <a:pt x="4" y="1"/>
                      <a:pt x="4" y="1"/>
                      <a:pt x="4" y="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8" name="Freeform 544"/>
              <p:cNvSpPr>
                <a:spLocks/>
              </p:cNvSpPr>
              <p:nvPr/>
            </p:nvSpPr>
            <p:spPr bwMode="auto">
              <a:xfrm>
                <a:off x="257" y="618"/>
                <a:ext cx="7" cy="7"/>
              </a:xfrm>
              <a:custGeom>
                <a:avLst/>
                <a:gdLst>
                  <a:gd name="T0" fmla="*/ 3 w 3"/>
                  <a:gd name="T1" fmla="*/ 0 h 3"/>
                  <a:gd name="T2" fmla="*/ 0 w 3"/>
                  <a:gd name="T3" fmla="*/ 0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cubicBezTo>
                      <a:pt x="0" y="0"/>
                      <a:pt x="0" y="0"/>
                      <a:pt x="0" y="0"/>
                    </a:cubicBezTo>
                    <a:cubicBezTo>
                      <a:pt x="1" y="3"/>
                      <a:pt x="1" y="3"/>
                      <a:pt x="1" y="3"/>
                    </a:cubicBezTo>
                    <a:cubicBezTo>
                      <a:pt x="2"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9" name="Freeform 545"/>
              <p:cNvSpPr>
                <a:spLocks/>
              </p:cNvSpPr>
              <p:nvPr/>
            </p:nvSpPr>
            <p:spPr bwMode="auto">
              <a:xfrm>
                <a:off x="697" y="616"/>
                <a:ext cx="12" cy="7"/>
              </a:xfrm>
              <a:custGeom>
                <a:avLst/>
                <a:gdLst>
                  <a:gd name="T0" fmla="*/ 1 w 5"/>
                  <a:gd name="T1" fmla="*/ 3 h 3"/>
                  <a:gd name="T2" fmla="*/ 5 w 5"/>
                  <a:gd name="T3" fmla="*/ 1 h 3"/>
                  <a:gd name="T4" fmla="*/ 1 w 5"/>
                  <a:gd name="T5" fmla="*/ 3 h 3"/>
                </a:gdLst>
                <a:ahLst/>
                <a:cxnLst>
                  <a:cxn ang="0">
                    <a:pos x="T0" y="T1"/>
                  </a:cxn>
                  <a:cxn ang="0">
                    <a:pos x="T2" y="T3"/>
                  </a:cxn>
                  <a:cxn ang="0">
                    <a:pos x="T4" y="T5"/>
                  </a:cxn>
                </a:cxnLst>
                <a:rect l="0" t="0" r="r" b="b"/>
                <a:pathLst>
                  <a:path w="5" h="3">
                    <a:moveTo>
                      <a:pt x="1" y="3"/>
                    </a:moveTo>
                    <a:cubicBezTo>
                      <a:pt x="3" y="3"/>
                      <a:pt x="4" y="3"/>
                      <a:pt x="5" y="1"/>
                    </a:cubicBezTo>
                    <a:cubicBezTo>
                      <a:pt x="4"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0" name="Freeform 546"/>
              <p:cNvSpPr>
                <a:spLocks/>
              </p:cNvSpPr>
              <p:nvPr/>
            </p:nvSpPr>
            <p:spPr bwMode="auto">
              <a:xfrm>
                <a:off x="4141" y="618"/>
                <a:ext cx="7" cy="7"/>
              </a:xfrm>
              <a:custGeom>
                <a:avLst/>
                <a:gdLst>
                  <a:gd name="T0" fmla="*/ 0 w 3"/>
                  <a:gd name="T1" fmla="*/ 3 h 3"/>
                  <a:gd name="T2" fmla="*/ 1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cubicBezTo>
                      <a:pt x="1" y="3"/>
                      <a:pt x="1" y="3"/>
                      <a:pt x="1" y="3"/>
                    </a:cubicBezTo>
                    <a:cubicBezTo>
                      <a:pt x="1" y="1"/>
                      <a:pt x="3" y="0"/>
                      <a:pt x="1"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1" name="Freeform 547"/>
              <p:cNvSpPr>
                <a:spLocks/>
              </p:cNvSpPr>
              <p:nvPr/>
            </p:nvSpPr>
            <p:spPr bwMode="auto">
              <a:xfrm>
                <a:off x="2674" y="620"/>
                <a:ext cx="14" cy="10"/>
              </a:xfrm>
              <a:custGeom>
                <a:avLst/>
                <a:gdLst>
                  <a:gd name="T0" fmla="*/ 4 w 6"/>
                  <a:gd name="T1" fmla="*/ 4 h 4"/>
                  <a:gd name="T2" fmla="*/ 6 w 6"/>
                  <a:gd name="T3" fmla="*/ 3 h 4"/>
                  <a:gd name="T4" fmla="*/ 3 w 6"/>
                  <a:gd name="T5" fmla="*/ 0 h 4"/>
                  <a:gd name="T6" fmla="*/ 4 w 6"/>
                  <a:gd name="T7" fmla="*/ 4 h 4"/>
                </a:gdLst>
                <a:ahLst/>
                <a:cxnLst>
                  <a:cxn ang="0">
                    <a:pos x="T0" y="T1"/>
                  </a:cxn>
                  <a:cxn ang="0">
                    <a:pos x="T2" y="T3"/>
                  </a:cxn>
                  <a:cxn ang="0">
                    <a:pos x="T4" y="T5"/>
                  </a:cxn>
                  <a:cxn ang="0">
                    <a:pos x="T6" y="T7"/>
                  </a:cxn>
                </a:cxnLst>
                <a:rect l="0" t="0" r="r" b="b"/>
                <a:pathLst>
                  <a:path w="6" h="4">
                    <a:moveTo>
                      <a:pt x="4" y="4"/>
                    </a:moveTo>
                    <a:cubicBezTo>
                      <a:pt x="5" y="4"/>
                      <a:pt x="5" y="3"/>
                      <a:pt x="6" y="3"/>
                    </a:cubicBezTo>
                    <a:cubicBezTo>
                      <a:pt x="3" y="0"/>
                      <a:pt x="3" y="0"/>
                      <a:pt x="3" y="0"/>
                    </a:cubicBezTo>
                    <a:cubicBezTo>
                      <a:pt x="0" y="1"/>
                      <a:pt x="4"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2" name="Freeform 548"/>
              <p:cNvSpPr>
                <a:spLocks/>
              </p:cNvSpPr>
              <p:nvPr/>
            </p:nvSpPr>
            <p:spPr bwMode="auto">
              <a:xfrm>
                <a:off x="3845" y="628"/>
                <a:ext cx="9" cy="7"/>
              </a:xfrm>
              <a:custGeom>
                <a:avLst/>
                <a:gdLst>
                  <a:gd name="T0" fmla="*/ 4 w 4"/>
                  <a:gd name="T1" fmla="*/ 3 h 3"/>
                  <a:gd name="T2" fmla="*/ 2 w 4"/>
                  <a:gd name="T3" fmla="*/ 0 h 3"/>
                  <a:gd name="T4" fmla="*/ 4 w 4"/>
                  <a:gd name="T5" fmla="*/ 3 h 3"/>
                </a:gdLst>
                <a:ahLst/>
                <a:cxnLst>
                  <a:cxn ang="0">
                    <a:pos x="T0" y="T1"/>
                  </a:cxn>
                  <a:cxn ang="0">
                    <a:pos x="T2" y="T3"/>
                  </a:cxn>
                  <a:cxn ang="0">
                    <a:pos x="T4" y="T5"/>
                  </a:cxn>
                </a:cxnLst>
                <a:rect l="0" t="0" r="r" b="b"/>
                <a:pathLst>
                  <a:path w="4" h="3">
                    <a:moveTo>
                      <a:pt x="4" y="3"/>
                    </a:moveTo>
                    <a:cubicBezTo>
                      <a:pt x="2" y="0"/>
                      <a:pt x="2" y="0"/>
                      <a:pt x="2" y="0"/>
                    </a:cubicBezTo>
                    <a:cubicBezTo>
                      <a:pt x="0" y="1"/>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3" name="Freeform 549"/>
              <p:cNvSpPr>
                <a:spLocks/>
              </p:cNvSpPr>
              <p:nvPr/>
            </p:nvSpPr>
            <p:spPr bwMode="auto">
              <a:xfrm>
                <a:off x="2617" y="630"/>
                <a:ext cx="62" cy="45"/>
              </a:xfrm>
              <a:custGeom>
                <a:avLst/>
                <a:gdLst>
                  <a:gd name="T0" fmla="*/ 18 w 26"/>
                  <a:gd name="T1" fmla="*/ 7 h 19"/>
                  <a:gd name="T2" fmla="*/ 20 w 26"/>
                  <a:gd name="T3" fmla="*/ 7 h 19"/>
                  <a:gd name="T4" fmla="*/ 22 w 26"/>
                  <a:gd name="T5" fmla="*/ 2 h 19"/>
                  <a:gd name="T6" fmla="*/ 24 w 26"/>
                  <a:gd name="T7" fmla="*/ 3 h 19"/>
                  <a:gd name="T8" fmla="*/ 26 w 26"/>
                  <a:gd name="T9" fmla="*/ 1 h 19"/>
                  <a:gd name="T10" fmla="*/ 18 w 26"/>
                  <a:gd name="T11" fmla="*/ 3 h 19"/>
                  <a:gd name="T12" fmla="*/ 12 w 26"/>
                  <a:gd name="T13" fmla="*/ 5 h 19"/>
                  <a:gd name="T14" fmla="*/ 3 w 26"/>
                  <a:gd name="T15" fmla="*/ 18 h 19"/>
                  <a:gd name="T16" fmla="*/ 5 w 26"/>
                  <a:gd name="T17" fmla="*/ 17 h 19"/>
                  <a:gd name="T18" fmla="*/ 6 w 26"/>
                  <a:gd name="T19" fmla="*/ 19 h 19"/>
                  <a:gd name="T20" fmla="*/ 10 w 26"/>
                  <a:gd name="T21" fmla="*/ 18 h 19"/>
                  <a:gd name="T22" fmla="*/ 10 w 26"/>
                  <a:gd name="T23" fmla="*/ 18 h 19"/>
                  <a:gd name="T24" fmla="*/ 10 w 26"/>
                  <a:gd name="T25" fmla="*/ 13 h 19"/>
                  <a:gd name="T26" fmla="*/ 18 w 26"/>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9">
                    <a:moveTo>
                      <a:pt x="18" y="7"/>
                    </a:moveTo>
                    <a:cubicBezTo>
                      <a:pt x="20" y="7"/>
                      <a:pt x="20" y="7"/>
                      <a:pt x="20" y="7"/>
                    </a:cubicBezTo>
                    <a:cubicBezTo>
                      <a:pt x="22" y="2"/>
                      <a:pt x="22" y="2"/>
                      <a:pt x="22" y="2"/>
                    </a:cubicBezTo>
                    <a:cubicBezTo>
                      <a:pt x="22" y="3"/>
                      <a:pt x="24" y="3"/>
                      <a:pt x="24" y="3"/>
                    </a:cubicBezTo>
                    <a:cubicBezTo>
                      <a:pt x="25" y="2"/>
                      <a:pt x="26" y="2"/>
                      <a:pt x="26" y="1"/>
                    </a:cubicBezTo>
                    <a:cubicBezTo>
                      <a:pt x="22" y="1"/>
                      <a:pt x="20" y="0"/>
                      <a:pt x="18" y="3"/>
                    </a:cubicBezTo>
                    <a:cubicBezTo>
                      <a:pt x="20" y="8"/>
                      <a:pt x="14" y="1"/>
                      <a:pt x="12" y="5"/>
                    </a:cubicBezTo>
                    <a:cubicBezTo>
                      <a:pt x="11" y="12"/>
                      <a:pt x="0" y="10"/>
                      <a:pt x="3" y="18"/>
                    </a:cubicBezTo>
                    <a:cubicBezTo>
                      <a:pt x="4" y="17"/>
                      <a:pt x="4" y="16"/>
                      <a:pt x="5" y="17"/>
                    </a:cubicBezTo>
                    <a:cubicBezTo>
                      <a:pt x="5" y="18"/>
                      <a:pt x="7" y="18"/>
                      <a:pt x="6" y="19"/>
                    </a:cubicBezTo>
                    <a:cubicBezTo>
                      <a:pt x="10" y="18"/>
                      <a:pt x="10" y="18"/>
                      <a:pt x="10" y="18"/>
                    </a:cubicBezTo>
                    <a:cubicBezTo>
                      <a:pt x="10" y="18"/>
                      <a:pt x="10" y="18"/>
                      <a:pt x="10" y="18"/>
                    </a:cubicBezTo>
                    <a:cubicBezTo>
                      <a:pt x="16" y="18"/>
                      <a:pt x="9" y="15"/>
                      <a:pt x="10" y="13"/>
                    </a:cubicBezTo>
                    <a:cubicBezTo>
                      <a:pt x="11" y="8"/>
                      <a:pt x="18" y="12"/>
                      <a:pt x="1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4" name="Freeform 550"/>
              <p:cNvSpPr>
                <a:spLocks/>
              </p:cNvSpPr>
              <p:nvPr/>
            </p:nvSpPr>
            <p:spPr bwMode="auto">
              <a:xfrm>
                <a:off x="228" y="625"/>
                <a:ext cx="388" cy="59"/>
              </a:xfrm>
              <a:custGeom>
                <a:avLst/>
                <a:gdLst>
                  <a:gd name="T0" fmla="*/ 21 w 164"/>
                  <a:gd name="T1" fmla="*/ 13 h 25"/>
                  <a:gd name="T2" fmla="*/ 35 w 164"/>
                  <a:gd name="T3" fmla="*/ 18 h 25"/>
                  <a:gd name="T4" fmla="*/ 38 w 164"/>
                  <a:gd name="T5" fmla="*/ 16 h 25"/>
                  <a:gd name="T6" fmla="*/ 68 w 164"/>
                  <a:gd name="T7" fmla="*/ 22 h 25"/>
                  <a:gd name="T8" fmla="*/ 83 w 164"/>
                  <a:gd name="T9" fmla="*/ 22 h 25"/>
                  <a:gd name="T10" fmla="*/ 72 w 164"/>
                  <a:gd name="T11" fmla="*/ 19 h 25"/>
                  <a:gd name="T12" fmla="*/ 80 w 164"/>
                  <a:gd name="T13" fmla="*/ 15 h 25"/>
                  <a:gd name="T14" fmla="*/ 87 w 164"/>
                  <a:gd name="T15" fmla="*/ 25 h 25"/>
                  <a:gd name="T16" fmla="*/ 87 w 164"/>
                  <a:gd name="T17" fmla="*/ 22 h 25"/>
                  <a:gd name="T18" fmla="*/ 102 w 164"/>
                  <a:gd name="T19" fmla="*/ 25 h 25"/>
                  <a:gd name="T20" fmla="*/ 104 w 164"/>
                  <a:gd name="T21" fmla="*/ 23 h 25"/>
                  <a:gd name="T22" fmla="*/ 109 w 164"/>
                  <a:gd name="T23" fmla="*/ 24 h 25"/>
                  <a:gd name="T24" fmla="*/ 117 w 164"/>
                  <a:gd name="T25" fmla="*/ 19 h 25"/>
                  <a:gd name="T26" fmla="*/ 119 w 164"/>
                  <a:gd name="T27" fmla="*/ 20 h 25"/>
                  <a:gd name="T28" fmla="*/ 127 w 164"/>
                  <a:gd name="T29" fmla="*/ 21 h 25"/>
                  <a:gd name="T30" fmla="*/ 127 w 164"/>
                  <a:gd name="T31" fmla="*/ 17 h 25"/>
                  <a:gd name="T32" fmla="*/ 130 w 164"/>
                  <a:gd name="T33" fmla="*/ 17 h 25"/>
                  <a:gd name="T34" fmla="*/ 132 w 164"/>
                  <a:gd name="T35" fmla="*/ 20 h 25"/>
                  <a:gd name="T36" fmla="*/ 138 w 164"/>
                  <a:gd name="T37" fmla="*/ 20 h 25"/>
                  <a:gd name="T38" fmla="*/ 134 w 164"/>
                  <a:gd name="T39" fmla="*/ 16 h 25"/>
                  <a:gd name="T40" fmla="*/ 138 w 164"/>
                  <a:gd name="T41" fmla="*/ 14 h 25"/>
                  <a:gd name="T42" fmla="*/ 137 w 164"/>
                  <a:gd name="T43" fmla="*/ 14 h 25"/>
                  <a:gd name="T44" fmla="*/ 139 w 164"/>
                  <a:gd name="T45" fmla="*/ 9 h 25"/>
                  <a:gd name="T46" fmla="*/ 143 w 164"/>
                  <a:gd name="T47" fmla="*/ 13 h 25"/>
                  <a:gd name="T48" fmla="*/ 147 w 164"/>
                  <a:gd name="T49" fmla="*/ 7 h 25"/>
                  <a:gd name="T50" fmla="*/ 152 w 164"/>
                  <a:gd name="T51" fmla="*/ 9 h 25"/>
                  <a:gd name="T52" fmla="*/ 150 w 164"/>
                  <a:gd name="T53" fmla="*/ 13 h 25"/>
                  <a:gd name="T54" fmla="*/ 150 w 164"/>
                  <a:gd name="T55" fmla="*/ 12 h 25"/>
                  <a:gd name="T56" fmla="*/ 146 w 164"/>
                  <a:gd name="T57" fmla="*/ 12 h 25"/>
                  <a:gd name="T58" fmla="*/ 145 w 164"/>
                  <a:gd name="T59" fmla="*/ 17 h 25"/>
                  <a:gd name="T60" fmla="*/ 160 w 164"/>
                  <a:gd name="T61" fmla="*/ 16 h 25"/>
                  <a:gd name="T62" fmla="*/ 158 w 164"/>
                  <a:gd name="T63" fmla="*/ 9 h 25"/>
                  <a:gd name="T64" fmla="*/ 160 w 164"/>
                  <a:gd name="T65" fmla="*/ 11 h 25"/>
                  <a:gd name="T66" fmla="*/ 161 w 164"/>
                  <a:gd name="T67" fmla="*/ 7 h 25"/>
                  <a:gd name="T68" fmla="*/ 147 w 164"/>
                  <a:gd name="T69" fmla="*/ 7 h 25"/>
                  <a:gd name="T70" fmla="*/ 138 w 164"/>
                  <a:gd name="T71" fmla="*/ 9 h 25"/>
                  <a:gd name="T72" fmla="*/ 129 w 164"/>
                  <a:gd name="T73" fmla="*/ 9 h 25"/>
                  <a:gd name="T74" fmla="*/ 128 w 164"/>
                  <a:gd name="T75" fmla="*/ 12 h 25"/>
                  <a:gd name="T76" fmla="*/ 110 w 164"/>
                  <a:gd name="T77" fmla="*/ 12 h 25"/>
                  <a:gd name="T78" fmla="*/ 110 w 164"/>
                  <a:gd name="T79" fmla="*/ 5 h 25"/>
                  <a:gd name="T80" fmla="*/ 112 w 164"/>
                  <a:gd name="T81" fmla="*/ 7 h 25"/>
                  <a:gd name="T82" fmla="*/ 114 w 164"/>
                  <a:gd name="T83" fmla="*/ 6 h 25"/>
                  <a:gd name="T84" fmla="*/ 103 w 164"/>
                  <a:gd name="T85" fmla="*/ 5 h 25"/>
                  <a:gd name="T86" fmla="*/ 95 w 164"/>
                  <a:gd name="T87" fmla="*/ 8 h 25"/>
                  <a:gd name="T88" fmla="*/ 93 w 164"/>
                  <a:gd name="T89" fmla="*/ 6 h 25"/>
                  <a:gd name="T90" fmla="*/ 86 w 164"/>
                  <a:gd name="T91" fmla="*/ 14 h 25"/>
                  <a:gd name="T92" fmla="*/ 74 w 164"/>
                  <a:gd name="T93" fmla="*/ 11 h 25"/>
                  <a:gd name="T94" fmla="*/ 69 w 164"/>
                  <a:gd name="T95" fmla="*/ 15 h 25"/>
                  <a:gd name="T96" fmla="*/ 67 w 164"/>
                  <a:gd name="T97" fmla="*/ 13 h 25"/>
                  <a:gd name="T98" fmla="*/ 63 w 164"/>
                  <a:gd name="T99" fmla="*/ 10 h 25"/>
                  <a:gd name="T100" fmla="*/ 36 w 164"/>
                  <a:gd name="T101" fmla="*/ 9 h 25"/>
                  <a:gd name="T102" fmla="*/ 29 w 164"/>
                  <a:gd name="T103" fmla="*/ 4 h 25"/>
                  <a:gd name="T104" fmla="*/ 17 w 164"/>
                  <a:gd name="T105" fmla="*/ 6 h 25"/>
                  <a:gd name="T106" fmla="*/ 20 w 164"/>
                  <a:gd name="T107" fmla="*/ 7 h 25"/>
                  <a:gd name="T108" fmla="*/ 16 w 164"/>
                  <a:gd name="T109" fmla="*/ 11 h 25"/>
                  <a:gd name="T110" fmla="*/ 11 w 164"/>
                  <a:gd name="T111" fmla="*/ 4 h 25"/>
                  <a:gd name="T112" fmla="*/ 0 w 164"/>
                  <a:gd name="T113" fmla="*/ 4 h 25"/>
                  <a:gd name="T114" fmla="*/ 21 w 164"/>
                  <a:gd name="T11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4" h="25">
                    <a:moveTo>
                      <a:pt x="21" y="13"/>
                    </a:moveTo>
                    <a:cubicBezTo>
                      <a:pt x="21" y="22"/>
                      <a:pt x="31" y="10"/>
                      <a:pt x="35" y="18"/>
                    </a:cubicBezTo>
                    <a:cubicBezTo>
                      <a:pt x="36" y="17"/>
                      <a:pt x="36" y="15"/>
                      <a:pt x="38" y="16"/>
                    </a:cubicBezTo>
                    <a:cubicBezTo>
                      <a:pt x="48" y="19"/>
                      <a:pt x="60" y="16"/>
                      <a:pt x="68" y="22"/>
                    </a:cubicBezTo>
                    <a:cubicBezTo>
                      <a:pt x="72" y="18"/>
                      <a:pt x="77" y="23"/>
                      <a:pt x="83" y="22"/>
                    </a:cubicBezTo>
                    <a:cubicBezTo>
                      <a:pt x="72" y="19"/>
                      <a:pt x="72" y="19"/>
                      <a:pt x="72" y="19"/>
                    </a:cubicBezTo>
                    <a:cubicBezTo>
                      <a:pt x="74" y="15"/>
                      <a:pt x="77" y="18"/>
                      <a:pt x="80" y="15"/>
                    </a:cubicBezTo>
                    <a:cubicBezTo>
                      <a:pt x="83" y="18"/>
                      <a:pt x="85" y="21"/>
                      <a:pt x="87" y="25"/>
                    </a:cubicBezTo>
                    <a:cubicBezTo>
                      <a:pt x="87" y="22"/>
                      <a:pt x="87" y="22"/>
                      <a:pt x="87" y="22"/>
                    </a:cubicBezTo>
                    <a:cubicBezTo>
                      <a:pt x="91" y="24"/>
                      <a:pt x="101" y="20"/>
                      <a:pt x="102" y="25"/>
                    </a:cubicBezTo>
                    <a:cubicBezTo>
                      <a:pt x="104" y="23"/>
                      <a:pt x="104" y="23"/>
                      <a:pt x="104" y="23"/>
                    </a:cubicBezTo>
                    <a:cubicBezTo>
                      <a:pt x="106" y="23"/>
                      <a:pt x="107" y="21"/>
                      <a:pt x="109" y="24"/>
                    </a:cubicBezTo>
                    <a:cubicBezTo>
                      <a:pt x="112" y="24"/>
                      <a:pt x="115" y="22"/>
                      <a:pt x="117" y="19"/>
                    </a:cubicBezTo>
                    <a:cubicBezTo>
                      <a:pt x="119" y="20"/>
                      <a:pt x="119" y="20"/>
                      <a:pt x="119" y="20"/>
                    </a:cubicBezTo>
                    <a:cubicBezTo>
                      <a:pt x="121" y="16"/>
                      <a:pt x="124" y="22"/>
                      <a:pt x="127" y="21"/>
                    </a:cubicBezTo>
                    <a:cubicBezTo>
                      <a:pt x="132" y="19"/>
                      <a:pt x="125" y="19"/>
                      <a:pt x="127" y="17"/>
                    </a:cubicBezTo>
                    <a:cubicBezTo>
                      <a:pt x="130" y="17"/>
                      <a:pt x="130" y="17"/>
                      <a:pt x="130" y="17"/>
                    </a:cubicBezTo>
                    <a:cubicBezTo>
                      <a:pt x="132" y="17"/>
                      <a:pt x="132" y="18"/>
                      <a:pt x="132" y="20"/>
                    </a:cubicBezTo>
                    <a:cubicBezTo>
                      <a:pt x="134" y="21"/>
                      <a:pt x="135" y="20"/>
                      <a:pt x="138" y="20"/>
                    </a:cubicBezTo>
                    <a:cubicBezTo>
                      <a:pt x="138" y="17"/>
                      <a:pt x="135" y="17"/>
                      <a:pt x="134" y="16"/>
                    </a:cubicBezTo>
                    <a:cubicBezTo>
                      <a:pt x="138" y="14"/>
                      <a:pt x="138" y="14"/>
                      <a:pt x="138" y="14"/>
                    </a:cubicBezTo>
                    <a:cubicBezTo>
                      <a:pt x="137" y="14"/>
                      <a:pt x="137" y="14"/>
                      <a:pt x="137" y="14"/>
                    </a:cubicBezTo>
                    <a:cubicBezTo>
                      <a:pt x="137" y="12"/>
                      <a:pt x="138" y="11"/>
                      <a:pt x="139" y="9"/>
                    </a:cubicBezTo>
                    <a:cubicBezTo>
                      <a:pt x="142" y="9"/>
                      <a:pt x="142" y="12"/>
                      <a:pt x="143" y="13"/>
                    </a:cubicBezTo>
                    <a:cubicBezTo>
                      <a:pt x="147" y="7"/>
                      <a:pt x="147" y="7"/>
                      <a:pt x="147" y="7"/>
                    </a:cubicBezTo>
                    <a:cubicBezTo>
                      <a:pt x="152" y="9"/>
                      <a:pt x="152" y="9"/>
                      <a:pt x="152" y="9"/>
                    </a:cubicBezTo>
                    <a:cubicBezTo>
                      <a:pt x="149" y="11"/>
                      <a:pt x="154" y="13"/>
                      <a:pt x="150" y="13"/>
                    </a:cubicBezTo>
                    <a:cubicBezTo>
                      <a:pt x="150" y="13"/>
                      <a:pt x="149" y="12"/>
                      <a:pt x="150" y="12"/>
                    </a:cubicBezTo>
                    <a:cubicBezTo>
                      <a:pt x="146" y="12"/>
                      <a:pt x="146" y="12"/>
                      <a:pt x="146" y="12"/>
                    </a:cubicBezTo>
                    <a:cubicBezTo>
                      <a:pt x="151" y="14"/>
                      <a:pt x="144" y="16"/>
                      <a:pt x="145" y="17"/>
                    </a:cubicBezTo>
                    <a:cubicBezTo>
                      <a:pt x="148" y="17"/>
                      <a:pt x="155" y="18"/>
                      <a:pt x="160" y="16"/>
                    </a:cubicBezTo>
                    <a:cubicBezTo>
                      <a:pt x="158" y="14"/>
                      <a:pt x="156" y="12"/>
                      <a:pt x="158" y="9"/>
                    </a:cubicBezTo>
                    <a:cubicBezTo>
                      <a:pt x="159" y="9"/>
                      <a:pt x="160" y="10"/>
                      <a:pt x="160" y="11"/>
                    </a:cubicBezTo>
                    <a:cubicBezTo>
                      <a:pt x="164" y="10"/>
                      <a:pt x="160" y="8"/>
                      <a:pt x="161" y="7"/>
                    </a:cubicBezTo>
                    <a:cubicBezTo>
                      <a:pt x="155" y="7"/>
                      <a:pt x="152" y="3"/>
                      <a:pt x="147" y="7"/>
                    </a:cubicBezTo>
                    <a:cubicBezTo>
                      <a:pt x="144" y="0"/>
                      <a:pt x="141" y="9"/>
                      <a:pt x="138" y="9"/>
                    </a:cubicBezTo>
                    <a:cubicBezTo>
                      <a:pt x="134" y="6"/>
                      <a:pt x="132" y="12"/>
                      <a:pt x="129" y="9"/>
                    </a:cubicBezTo>
                    <a:cubicBezTo>
                      <a:pt x="128" y="12"/>
                      <a:pt x="128" y="12"/>
                      <a:pt x="128" y="12"/>
                    </a:cubicBezTo>
                    <a:cubicBezTo>
                      <a:pt x="122" y="4"/>
                      <a:pt x="117" y="13"/>
                      <a:pt x="110" y="12"/>
                    </a:cubicBezTo>
                    <a:cubicBezTo>
                      <a:pt x="106" y="11"/>
                      <a:pt x="107" y="7"/>
                      <a:pt x="110" y="5"/>
                    </a:cubicBezTo>
                    <a:cubicBezTo>
                      <a:pt x="112" y="7"/>
                      <a:pt x="112" y="7"/>
                      <a:pt x="112" y="7"/>
                    </a:cubicBezTo>
                    <a:cubicBezTo>
                      <a:pt x="113" y="7"/>
                      <a:pt x="116" y="6"/>
                      <a:pt x="114" y="6"/>
                    </a:cubicBezTo>
                    <a:cubicBezTo>
                      <a:pt x="110" y="4"/>
                      <a:pt x="107" y="4"/>
                      <a:pt x="103" y="5"/>
                    </a:cubicBezTo>
                    <a:cubicBezTo>
                      <a:pt x="105" y="13"/>
                      <a:pt x="98" y="5"/>
                      <a:pt x="95" y="8"/>
                    </a:cubicBezTo>
                    <a:cubicBezTo>
                      <a:pt x="95" y="7"/>
                      <a:pt x="93" y="7"/>
                      <a:pt x="93" y="6"/>
                    </a:cubicBezTo>
                    <a:cubicBezTo>
                      <a:pt x="90" y="7"/>
                      <a:pt x="88" y="11"/>
                      <a:pt x="86" y="14"/>
                    </a:cubicBezTo>
                    <a:cubicBezTo>
                      <a:pt x="84" y="9"/>
                      <a:pt x="77" y="10"/>
                      <a:pt x="74" y="11"/>
                    </a:cubicBezTo>
                    <a:cubicBezTo>
                      <a:pt x="71" y="12"/>
                      <a:pt x="73" y="17"/>
                      <a:pt x="69" y="15"/>
                    </a:cubicBezTo>
                    <a:cubicBezTo>
                      <a:pt x="68" y="14"/>
                      <a:pt x="67" y="14"/>
                      <a:pt x="67" y="13"/>
                    </a:cubicBezTo>
                    <a:cubicBezTo>
                      <a:pt x="68" y="11"/>
                      <a:pt x="65" y="10"/>
                      <a:pt x="63" y="10"/>
                    </a:cubicBezTo>
                    <a:cubicBezTo>
                      <a:pt x="55" y="13"/>
                      <a:pt x="43" y="12"/>
                      <a:pt x="36" y="9"/>
                    </a:cubicBezTo>
                    <a:cubicBezTo>
                      <a:pt x="33" y="9"/>
                      <a:pt x="28" y="8"/>
                      <a:pt x="29" y="4"/>
                    </a:cubicBezTo>
                    <a:cubicBezTo>
                      <a:pt x="25" y="1"/>
                      <a:pt x="20" y="5"/>
                      <a:pt x="17" y="6"/>
                    </a:cubicBezTo>
                    <a:cubicBezTo>
                      <a:pt x="18" y="6"/>
                      <a:pt x="19" y="6"/>
                      <a:pt x="20" y="7"/>
                    </a:cubicBezTo>
                    <a:cubicBezTo>
                      <a:pt x="21" y="10"/>
                      <a:pt x="17" y="9"/>
                      <a:pt x="16" y="11"/>
                    </a:cubicBezTo>
                    <a:cubicBezTo>
                      <a:pt x="13" y="9"/>
                      <a:pt x="10" y="7"/>
                      <a:pt x="11" y="4"/>
                    </a:cubicBezTo>
                    <a:cubicBezTo>
                      <a:pt x="6" y="3"/>
                      <a:pt x="3" y="4"/>
                      <a:pt x="0" y="4"/>
                    </a:cubicBezTo>
                    <a:cubicBezTo>
                      <a:pt x="3" y="12"/>
                      <a:pt x="14" y="12"/>
                      <a:pt x="2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5" name="Freeform 551"/>
              <p:cNvSpPr>
                <a:spLocks/>
              </p:cNvSpPr>
              <p:nvPr/>
            </p:nvSpPr>
            <p:spPr bwMode="auto">
              <a:xfrm>
                <a:off x="1179" y="630"/>
                <a:ext cx="102" cy="38"/>
              </a:xfrm>
              <a:custGeom>
                <a:avLst/>
                <a:gdLst>
                  <a:gd name="T0" fmla="*/ 0 w 43"/>
                  <a:gd name="T1" fmla="*/ 1 h 16"/>
                  <a:gd name="T2" fmla="*/ 8 w 43"/>
                  <a:gd name="T3" fmla="*/ 5 h 16"/>
                  <a:gd name="T4" fmla="*/ 9 w 43"/>
                  <a:gd name="T5" fmla="*/ 3 h 16"/>
                  <a:gd name="T6" fmla="*/ 14 w 43"/>
                  <a:gd name="T7" fmla="*/ 9 h 16"/>
                  <a:gd name="T8" fmla="*/ 21 w 43"/>
                  <a:gd name="T9" fmla="*/ 6 h 16"/>
                  <a:gd name="T10" fmla="*/ 24 w 43"/>
                  <a:gd name="T11" fmla="*/ 7 h 16"/>
                  <a:gd name="T12" fmla="*/ 22 w 43"/>
                  <a:gd name="T13" fmla="*/ 10 h 16"/>
                  <a:gd name="T14" fmla="*/ 27 w 43"/>
                  <a:gd name="T15" fmla="*/ 7 h 16"/>
                  <a:gd name="T16" fmla="*/ 35 w 43"/>
                  <a:gd name="T17" fmla="*/ 14 h 16"/>
                  <a:gd name="T18" fmla="*/ 43 w 43"/>
                  <a:gd name="T19" fmla="*/ 12 h 16"/>
                  <a:gd name="T20" fmla="*/ 43 w 43"/>
                  <a:gd name="T21" fmla="*/ 10 h 16"/>
                  <a:gd name="T22" fmla="*/ 37 w 43"/>
                  <a:gd name="T23" fmla="*/ 9 h 16"/>
                  <a:gd name="T24" fmla="*/ 34 w 43"/>
                  <a:gd name="T25" fmla="*/ 5 h 16"/>
                  <a:gd name="T26" fmla="*/ 17 w 43"/>
                  <a:gd name="T27" fmla="*/ 4 h 16"/>
                  <a:gd name="T28" fmla="*/ 19 w 43"/>
                  <a:gd name="T29" fmla="*/ 1 h 16"/>
                  <a:gd name="T30" fmla="*/ 12 w 43"/>
                  <a:gd name="T31" fmla="*/ 1 h 16"/>
                  <a:gd name="T32" fmla="*/ 0 w 43"/>
                  <a:gd name="T33"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16">
                    <a:moveTo>
                      <a:pt x="0" y="1"/>
                    </a:moveTo>
                    <a:cubicBezTo>
                      <a:pt x="1" y="4"/>
                      <a:pt x="8" y="0"/>
                      <a:pt x="8" y="5"/>
                    </a:cubicBezTo>
                    <a:cubicBezTo>
                      <a:pt x="9" y="3"/>
                      <a:pt x="9" y="3"/>
                      <a:pt x="9" y="3"/>
                    </a:cubicBezTo>
                    <a:cubicBezTo>
                      <a:pt x="10" y="6"/>
                      <a:pt x="18" y="5"/>
                      <a:pt x="14" y="9"/>
                    </a:cubicBezTo>
                    <a:cubicBezTo>
                      <a:pt x="17" y="9"/>
                      <a:pt x="20" y="9"/>
                      <a:pt x="21" y="6"/>
                    </a:cubicBezTo>
                    <a:cubicBezTo>
                      <a:pt x="22" y="6"/>
                      <a:pt x="23" y="7"/>
                      <a:pt x="24" y="7"/>
                    </a:cubicBezTo>
                    <a:cubicBezTo>
                      <a:pt x="22" y="10"/>
                      <a:pt x="22" y="10"/>
                      <a:pt x="22" y="10"/>
                    </a:cubicBezTo>
                    <a:cubicBezTo>
                      <a:pt x="24" y="8"/>
                      <a:pt x="26" y="10"/>
                      <a:pt x="27" y="7"/>
                    </a:cubicBezTo>
                    <a:cubicBezTo>
                      <a:pt x="30" y="11"/>
                      <a:pt x="37" y="8"/>
                      <a:pt x="35" y="14"/>
                    </a:cubicBezTo>
                    <a:cubicBezTo>
                      <a:pt x="40" y="16"/>
                      <a:pt x="39" y="10"/>
                      <a:pt x="43" y="12"/>
                    </a:cubicBezTo>
                    <a:cubicBezTo>
                      <a:pt x="43" y="10"/>
                      <a:pt x="43" y="10"/>
                      <a:pt x="43" y="10"/>
                    </a:cubicBezTo>
                    <a:cubicBezTo>
                      <a:pt x="41" y="9"/>
                      <a:pt x="39" y="9"/>
                      <a:pt x="37" y="9"/>
                    </a:cubicBezTo>
                    <a:cubicBezTo>
                      <a:pt x="35" y="7"/>
                      <a:pt x="32" y="6"/>
                      <a:pt x="34" y="5"/>
                    </a:cubicBezTo>
                    <a:cubicBezTo>
                      <a:pt x="28" y="0"/>
                      <a:pt x="22" y="7"/>
                      <a:pt x="17" y="4"/>
                    </a:cubicBezTo>
                    <a:cubicBezTo>
                      <a:pt x="19" y="1"/>
                      <a:pt x="19" y="1"/>
                      <a:pt x="19" y="1"/>
                    </a:cubicBezTo>
                    <a:cubicBezTo>
                      <a:pt x="12" y="1"/>
                      <a:pt x="12" y="1"/>
                      <a:pt x="12" y="1"/>
                    </a:cubicBezTo>
                    <a:cubicBezTo>
                      <a:pt x="10" y="3"/>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6" name="Rectangle 552"/>
              <p:cNvSpPr>
                <a:spLocks noChangeArrowheads="1"/>
              </p:cNvSpPr>
              <p:nvPr/>
            </p:nvSpPr>
            <p:spPr bwMode="auto">
              <a:xfrm>
                <a:off x="1231" y="65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7" name="Freeform 553"/>
              <p:cNvSpPr>
                <a:spLocks/>
              </p:cNvSpPr>
              <p:nvPr/>
            </p:nvSpPr>
            <p:spPr bwMode="auto">
              <a:xfrm>
                <a:off x="619" y="635"/>
                <a:ext cx="2" cy="7"/>
              </a:xfrm>
              <a:custGeom>
                <a:avLst/>
                <a:gdLst>
                  <a:gd name="T0" fmla="*/ 2 w 2"/>
                  <a:gd name="T1" fmla="*/ 7 h 7"/>
                  <a:gd name="T2" fmla="*/ 2 w 2"/>
                  <a:gd name="T3" fmla="*/ 0 h 7"/>
                  <a:gd name="T4" fmla="*/ 0 w 2"/>
                  <a:gd name="T5" fmla="*/ 0 h 7"/>
                  <a:gd name="T6" fmla="*/ 2 w 2"/>
                  <a:gd name="T7" fmla="*/ 7 h 7"/>
                </a:gdLst>
                <a:ahLst/>
                <a:cxnLst>
                  <a:cxn ang="0">
                    <a:pos x="T0" y="T1"/>
                  </a:cxn>
                  <a:cxn ang="0">
                    <a:pos x="T2" y="T3"/>
                  </a:cxn>
                  <a:cxn ang="0">
                    <a:pos x="T4" y="T5"/>
                  </a:cxn>
                  <a:cxn ang="0">
                    <a:pos x="T6" y="T7"/>
                  </a:cxn>
                </a:cxnLst>
                <a:rect l="0" t="0" r="r" b="b"/>
                <a:pathLst>
                  <a:path w="2" h="7">
                    <a:moveTo>
                      <a:pt x="2" y="7"/>
                    </a:moveTo>
                    <a:lnTo>
                      <a:pt x="2" y="0"/>
                    </a:lnTo>
                    <a:lnTo>
                      <a:pt x="0" y="0"/>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8" name="Freeform 554"/>
              <p:cNvSpPr>
                <a:spLocks/>
              </p:cNvSpPr>
              <p:nvPr/>
            </p:nvSpPr>
            <p:spPr bwMode="auto">
              <a:xfrm>
                <a:off x="2277" y="637"/>
                <a:ext cx="5" cy="5"/>
              </a:xfrm>
              <a:custGeom>
                <a:avLst/>
                <a:gdLst>
                  <a:gd name="T0" fmla="*/ 0 w 2"/>
                  <a:gd name="T1" fmla="*/ 0 h 2"/>
                  <a:gd name="T2" fmla="*/ 0 w 2"/>
                  <a:gd name="T3" fmla="*/ 2 h 2"/>
                  <a:gd name="T4" fmla="*/ 2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2" y="2"/>
                      <a:pt x="2" y="2"/>
                      <a:pt x="2" y="2"/>
                    </a:cubicBezTo>
                    <a:cubicBezTo>
                      <a:pt x="2" y="1"/>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9" name="Freeform 555"/>
              <p:cNvSpPr>
                <a:spLocks/>
              </p:cNvSpPr>
              <p:nvPr/>
            </p:nvSpPr>
            <p:spPr bwMode="auto">
              <a:xfrm>
                <a:off x="2596" y="639"/>
                <a:ext cx="10" cy="10"/>
              </a:xfrm>
              <a:custGeom>
                <a:avLst/>
                <a:gdLst>
                  <a:gd name="T0" fmla="*/ 3 w 4"/>
                  <a:gd name="T1" fmla="*/ 0 h 4"/>
                  <a:gd name="T2" fmla="*/ 3 w 4"/>
                  <a:gd name="T3" fmla="*/ 4 h 4"/>
                  <a:gd name="T4" fmla="*/ 4 w 4"/>
                  <a:gd name="T5" fmla="*/ 3 h 4"/>
                  <a:gd name="T6" fmla="*/ 3 w 4"/>
                  <a:gd name="T7" fmla="*/ 0 h 4"/>
                </a:gdLst>
                <a:ahLst/>
                <a:cxnLst>
                  <a:cxn ang="0">
                    <a:pos x="T0" y="T1"/>
                  </a:cxn>
                  <a:cxn ang="0">
                    <a:pos x="T2" y="T3"/>
                  </a:cxn>
                  <a:cxn ang="0">
                    <a:pos x="T4" y="T5"/>
                  </a:cxn>
                  <a:cxn ang="0">
                    <a:pos x="T6" y="T7"/>
                  </a:cxn>
                </a:cxnLst>
                <a:rect l="0" t="0" r="r" b="b"/>
                <a:pathLst>
                  <a:path w="4" h="4">
                    <a:moveTo>
                      <a:pt x="3" y="0"/>
                    </a:moveTo>
                    <a:cubicBezTo>
                      <a:pt x="0" y="1"/>
                      <a:pt x="1" y="4"/>
                      <a:pt x="3" y="4"/>
                    </a:cubicBezTo>
                    <a:cubicBezTo>
                      <a:pt x="4" y="3"/>
                      <a:pt x="4" y="3"/>
                      <a:pt x="4" y="3"/>
                    </a:cubicBezTo>
                    <a:cubicBezTo>
                      <a:pt x="3" y="2"/>
                      <a:pt x="4"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0" name="Freeform 556"/>
              <p:cNvSpPr>
                <a:spLocks/>
              </p:cNvSpPr>
              <p:nvPr/>
            </p:nvSpPr>
            <p:spPr bwMode="auto">
              <a:xfrm>
                <a:off x="3897" y="639"/>
                <a:ext cx="2" cy="5"/>
              </a:xfrm>
              <a:custGeom>
                <a:avLst/>
                <a:gdLst>
                  <a:gd name="T0" fmla="*/ 2 w 2"/>
                  <a:gd name="T1" fmla="*/ 0 h 5"/>
                  <a:gd name="T2" fmla="*/ 0 w 2"/>
                  <a:gd name="T3" fmla="*/ 3 h 5"/>
                  <a:gd name="T4" fmla="*/ 0 w 2"/>
                  <a:gd name="T5" fmla="*/ 5 h 5"/>
                  <a:gd name="T6" fmla="*/ 2 w 2"/>
                  <a:gd name="T7" fmla="*/ 0 h 5"/>
                </a:gdLst>
                <a:ahLst/>
                <a:cxnLst>
                  <a:cxn ang="0">
                    <a:pos x="T0" y="T1"/>
                  </a:cxn>
                  <a:cxn ang="0">
                    <a:pos x="T2" y="T3"/>
                  </a:cxn>
                  <a:cxn ang="0">
                    <a:pos x="T4" y="T5"/>
                  </a:cxn>
                  <a:cxn ang="0">
                    <a:pos x="T6" y="T7"/>
                  </a:cxn>
                </a:cxnLst>
                <a:rect l="0" t="0" r="r" b="b"/>
                <a:pathLst>
                  <a:path w="2" h="5">
                    <a:moveTo>
                      <a:pt x="2" y="0"/>
                    </a:moveTo>
                    <a:lnTo>
                      <a:pt x="0" y="3"/>
                    </a:lnTo>
                    <a:lnTo>
                      <a:pt x="0"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1" name="Freeform 557"/>
              <p:cNvSpPr>
                <a:spLocks/>
              </p:cNvSpPr>
              <p:nvPr/>
            </p:nvSpPr>
            <p:spPr bwMode="auto">
              <a:xfrm>
                <a:off x="1172" y="642"/>
                <a:ext cx="10" cy="7"/>
              </a:xfrm>
              <a:custGeom>
                <a:avLst/>
                <a:gdLst>
                  <a:gd name="T0" fmla="*/ 0 w 4"/>
                  <a:gd name="T1" fmla="*/ 3 h 3"/>
                  <a:gd name="T2" fmla="*/ 4 w 4"/>
                  <a:gd name="T3" fmla="*/ 2 h 3"/>
                  <a:gd name="T4" fmla="*/ 0 w 4"/>
                  <a:gd name="T5" fmla="*/ 3 h 3"/>
                </a:gdLst>
                <a:ahLst/>
                <a:cxnLst>
                  <a:cxn ang="0">
                    <a:pos x="T0" y="T1"/>
                  </a:cxn>
                  <a:cxn ang="0">
                    <a:pos x="T2" y="T3"/>
                  </a:cxn>
                  <a:cxn ang="0">
                    <a:pos x="T4" y="T5"/>
                  </a:cxn>
                </a:cxnLst>
                <a:rect l="0" t="0" r="r" b="b"/>
                <a:pathLst>
                  <a:path w="4" h="3">
                    <a:moveTo>
                      <a:pt x="0" y="3"/>
                    </a:moveTo>
                    <a:cubicBezTo>
                      <a:pt x="4" y="2"/>
                      <a:pt x="4" y="2"/>
                      <a:pt x="4"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2" name="Freeform 558"/>
              <p:cNvSpPr>
                <a:spLocks/>
              </p:cNvSpPr>
              <p:nvPr/>
            </p:nvSpPr>
            <p:spPr bwMode="auto">
              <a:xfrm>
                <a:off x="3821" y="639"/>
                <a:ext cx="17" cy="19"/>
              </a:xfrm>
              <a:custGeom>
                <a:avLst/>
                <a:gdLst>
                  <a:gd name="T0" fmla="*/ 7 w 7"/>
                  <a:gd name="T1" fmla="*/ 6 h 8"/>
                  <a:gd name="T2" fmla="*/ 7 w 7"/>
                  <a:gd name="T3" fmla="*/ 3 h 8"/>
                  <a:gd name="T4" fmla="*/ 0 w 7"/>
                  <a:gd name="T5" fmla="*/ 5 h 8"/>
                  <a:gd name="T6" fmla="*/ 7 w 7"/>
                  <a:gd name="T7" fmla="*/ 6 h 8"/>
                </a:gdLst>
                <a:ahLst/>
                <a:cxnLst>
                  <a:cxn ang="0">
                    <a:pos x="T0" y="T1"/>
                  </a:cxn>
                  <a:cxn ang="0">
                    <a:pos x="T2" y="T3"/>
                  </a:cxn>
                  <a:cxn ang="0">
                    <a:pos x="T4" y="T5"/>
                  </a:cxn>
                  <a:cxn ang="0">
                    <a:pos x="T6" y="T7"/>
                  </a:cxn>
                </a:cxnLst>
                <a:rect l="0" t="0" r="r" b="b"/>
                <a:pathLst>
                  <a:path w="7" h="8">
                    <a:moveTo>
                      <a:pt x="7" y="6"/>
                    </a:moveTo>
                    <a:cubicBezTo>
                      <a:pt x="7" y="3"/>
                      <a:pt x="7" y="3"/>
                      <a:pt x="7" y="3"/>
                    </a:cubicBezTo>
                    <a:cubicBezTo>
                      <a:pt x="5" y="0"/>
                      <a:pt x="1" y="3"/>
                      <a:pt x="0" y="5"/>
                    </a:cubicBezTo>
                    <a:cubicBezTo>
                      <a:pt x="2" y="8"/>
                      <a:pt x="5" y="5"/>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3" name="Freeform 559"/>
              <p:cNvSpPr>
                <a:spLocks/>
              </p:cNvSpPr>
              <p:nvPr/>
            </p:nvSpPr>
            <p:spPr bwMode="auto">
              <a:xfrm>
                <a:off x="3881" y="639"/>
                <a:ext cx="16" cy="15"/>
              </a:xfrm>
              <a:custGeom>
                <a:avLst/>
                <a:gdLst>
                  <a:gd name="T0" fmla="*/ 6 w 7"/>
                  <a:gd name="T1" fmla="*/ 3 h 6"/>
                  <a:gd name="T2" fmla="*/ 0 w 7"/>
                  <a:gd name="T3" fmla="*/ 6 h 6"/>
                  <a:gd name="T4" fmla="*/ 3 w 7"/>
                  <a:gd name="T5" fmla="*/ 6 h 6"/>
                  <a:gd name="T6" fmla="*/ 6 w 7"/>
                  <a:gd name="T7" fmla="*/ 3 h 6"/>
                </a:gdLst>
                <a:ahLst/>
                <a:cxnLst>
                  <a:cxn ang="0">
                    <a:pos x="T0" y="T1"/>
                  </a:cxn>
                  <a:cxn ang="0">
                    <a:pos x="T2" y="T3"/>
                  </a:cxn>
                  <a:cxn ang="0">
                    <a:pos x="T4" y="T5"/>
                  </a:cxn>
                  <a:cxn ang="0">
                    <a:pos x="T6" y="T7"/>
                  </a:cxn>
                </a:cxnLst>
                <a:rect l="0" t="0" r="r" b="b"/>
                <a:pathLst>
                  <a:path w="7" h="6">
                    <a:moveTo>
                      <a:pt x="6" y="3"/>
                    </a:moveTo>
                    <a:cubicBezTo>
                      <a:pt x="3" y="0"/>
                      <a:pt x="0" y="3"/>
                      <a:pt x="0" y="6"/>
                    </a:cubicBezTo>
                    <a:cubicBezTo>
                      <a:pt x="3" y="6"/>
                      <a:pt x="3" y="6"/>
                      <a:pt x="3" y="6"/>
                    </a:cubicBezTo>
                    <a:cubicBezTo>
                      <a:pt x="5" y="6"/>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4" name="Freeform 560"/>
              <p:cNvSpPr>
                <a:spLocks/>
              </p:cNvSpPr>
              <p:nvPr/>
            </p:nvSpPr>
            <p:spPr bwMode="auto">
              <a:xfrm>
                <a:off x="3921" y="644"/>
                <a:ext cx="9" cy="10"/>
              </a:xfrm>
              <a:custGeom>
                <a:avLst/>
                <a:gdLst>
                  <a:gd name="T0" fmla="*/ 0 w 4"/>
                  <a:gd name="T1" fmla="*/ 2 h 4"/>
                  <a:gd name="T2" fmla="*/ 4 w 4"/>
                  <a:gd name="T3" fmla="*/ 3 h 4"/>
                  <a:gd name="T4" fmla="*/ 4 w 4"/>
                  <a:gd name="T5" fmla="*/ 1 h 4"/>
                  <a:gd name="T6" fmla="*/ 2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cubicBezTo>
                      <a:pt x="1" y="4"/>
                      <a:pt x="3" y="3"/>
                      <a:pt x="4" y="3"/>
                    </a:cubicBezTo>
                    <a:cubicBezTo>
                      <a:pt x="3" y="2"/>
                      <a:pt x="4" y="2"/>
                      <a:pt x="4" y="1"/>
                    </a:cubicBezTo>
                    <a:cubicBezTo>
                      <a:pt x="2" y="0"/>
                      <a:pt x="2" y="0"/>
                      <a:pt x="2"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5" name="Freeform 561"/>
              <p:cNvSpPr>
                <a:spLocks/>
              </p:cNvSpPr>
              <p:nvPr/>
            </p:nvSpPr>
            <p:spPr bwMode="auto">
              <a:xfrm>
                <a:off x="4335" y="646"/>
                <a:ext cx="2" cy="8"/>
              </a:xfrm>
              <a:custGeom>
                <a:avLst/>
                <a:gdLst>
                  <a:gd name="T0" fmla="*/ 2 w 2"/>
                  <a:gd name="T1" fmla="*/ 0 h 8"/>
                  <a:gd name="T2" fmla="*/ 0 w 2"/>
                  <a:gd name="T3" fmla="*/ 8 h 8"/>
                  <a:gd name="T4" fmla="*/ 2 w 2"/>
                  <a:gd name="T5" fmla="*/ 8 h 8"/>
                  <a:gd name="T6" fmla="*/ 2 w 2"/>
                  <a:gd name="T7" fmla="*/ 0 h 8"/>
                </a:gdLst>
                <a:ahLst/>
                <a:cxnLst>
                  <a:cxn ang="0">
                    <a:pos x="T0" y="T1"/>
                  </a:cxn>
                  <a:cxn ang="0">
                    <a:pos x="T2" y="T3"/>
                  </a:cxn>
                  <a:cxn ang="0">
                    <a:pos x="T4" y="T5"/>
                  </a:cxn>
                  <a:cxn ang="0">
                    <a:pos x="T6" y="T7"/>
                  </a:cxn>
                </a:cxnLst>
                <a:rect l="0" t="0" r="r" b="b"/>
                <a:pathLst>
                  <a:path w="2" h="8">
                    <a:moveTo>
                      <a:pt x="2" y="0"/>
                    </a:moveTo>
                    <a:lnTo>
                      <a:pt x="0" y="8"/>
                    </a:lnTo>
                    <a:lnTo>
                      <a:pt x="2" y="8"/>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6" name="Freeform 562"/>
              <p:cNvSpPr>
                <a:spLocks/>
              </p:cNvSpPr>
              <p:nvPr/>
            </p:nvSpPr>
            <p:spPr bwMode="auto">
              <a:xfrm>
                <a:off x="3892" y="649"/>
                <a:ext cx="33" cy="16"/>
              </a:xfrm>
              <a:custGeom>
                <a:avLst/>
                <a:gdLst>
                  <a:gd name="T0" fmla="*/ 6 w 14"/>
                  <a:gd name="T1" fmla="*/ 7 h 7"/>
                  <a:gd name="T2" fmla="*/ 14 w 14"/>
                  <a:gd name="T3" fmla="*/ 5 h 7"/>
                  <a:gd name="T4" fmla="*/ 9 w 14"/>
                  <a:gd name="T5" fmla="*/ 0 h 7"/>
                  <a:gd name="T6" fmla="*/ 7 w 14"/>
                  <a:gd name="T7" fmla="*/ 3 h 7"/>
                  <a:gd name="T8" fmla="*/ 4 w 14"/>
                  <a:gd name="T9" fmla="*/ 1 h 7"/>
                  <a:gd name="T10" fmla="*/ 6 w 14"/>
                  <a:gd name="T11" fmla="*/ 7 h 7"/>
                </a:gdLst>
                <a:ahLst/>
                <a:cxnLst>
                  <a:cxn ang="0">
                    <a:pos x="T0" y="T1"/>
                  </a:cxn>
                  <a:cxn ang="0">
                    <a:pos x="T2" y="T3"/>
                  </a:cxn>
                  <a:cxn ang="0">
                    <a:pos x="T4" y="T5"/>
                  </a:cxn>
                  <a:cxn ang="0">
                    <a:pos x="T6" y="T7"/>
                  </a:cxn>
                  <a:cxn ang="0">
                    <a:pos x="T8" y="T9"/>
                  </a:cxn>
                  <a:cxn ang="0">
                    <a:pos x="T10" y="T11"/>
                  </a:cxn>
                </a:cxnLst>
                <a:rect l="0" t="0" r="r" b="b"/>
                <a:pathLst>
                  <a:path w="14" h="7">
                    <a:moveTo>
                      <a:pt x="6" y="7"/>
                    </a:moveTo>
                    <a:cubicBezTo>
                      <a:pt x="8" y="7"/>
                      <a:pt x="11" y="6"/>
                      <a:pt x="14" y="5"/>
                    </a:cubicBezTo>
                    <a:cubicBezTo>
                      <a:pt x="13" y="4"/>
                      <a:pt x="11" y="1"/>
                      <a:pt x="9" y="0"/>
                    </a:cubicBezTo>
                    <a:cubicBezTo>
                      <a:pt x="7" y="3"/>
                      <a:pt x="7" y="3"/>
                      <a:pt x="7" y="3"/>
                    </a:cubicBezTo>
                    <a:cubicBezTo>
                      <a:pt x="7" y="2"/>
                      <a:pt x="6" y="0"/>
                      <a:pt x="4" y="1"/>
                    </a:cubicBezTo>
                    <a:cubicBezTo>
                      <a:pt x="0" y="4"/>
                      <a:pt x="7" y="4"/>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7" name="Rectangle 563"/>
              <p:cNvSpPr>
                <a:spLocks noChangeArrowheads="1"/>
              </p:cNvSpPr>
              <p:nvPr/>
            </p:nvSpPr>
            <p:spPr bwMode="auto">
              <a:xfrm>
                <a:off x="1553" y="654"/>
                <a:ext cx="2"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8" name="Freeform 564"/>
              <p:cNvSpPr>
                <a:spLocks/>
              </p:cNvSpPr>
              <p:nvPr/>
            </p:nvSpPr>
            <p:spPr bwMode="auto">
              <a:xfrm>
                <a:off x="2549" y="658"/>
                <a:ext cx="38" cy="36"/>
              </a:xfrm>
              <a:custGeom>
                <a:avLst/>
                <a:gdLst>
                  <a:gd name="T0" fmla="*/ 38 w 38"/>
                  <a:gd name="T1" fmla="*/ 0 h 36"/>
                  <a:gd name="T2" fmla="*/ 0 w 38"/>
                  <a:gd name="T3" fmla="*/ 36 h 36"/>
                  <a:gd name="T4" fmla="*/ 31 w 38"/>
                  <a:gd name="T5" fmla="*/ 12 h 36"/>
                  <a:gd name="T6" fmla="*/ 38 w 38"/>
                  <a:gd name="T7" fmla="*/ 0 h 36"/>
                </a:gdLst>
                <a:ahLst/>
                <a:cxnLst>
                  <a:cxn ang="0">
                    <a:pos x="T0" y="T1"/>
                  </a:cxn>
                  <a:cxn ang="0">
                    <a:pos x="T2" y="T3"/>
                  </a:cxn>
                  <a:cxn ang="0">
                    <a:pos x="T4" y="T5"/>
                  </a:cxn>
                  <a:cxn ang="0">
                    <a:pos x="T6" y="T7"/>
                  </a:cxn>
                </a:cxnLst>
                <a:rect l="0" t="0" r="r" b="b"/>
                <a:pathLst>
                  <a:path w="38" h="36">
                    <a:moveTo>
                      <a:pt x="38" y="0"/>
                    </a:moveTo>
                    <a:lnTo>
                      <a:pt x="0" y="36"/>
                    </a:lnTo>
                    <a:lnTo>
                      <a:pt x="31" y="12"/>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9" name="Freeform 565"/>
              <p:cNvSpPr>
                <a:spLocks/>
              </p:cNvSpPr>
              <p:nvPr/>
            </p:nvSpPr>
            <p:spPr bwMode="auto">
              <a:xfrm>
                <a:off x="3779" y="656"/>
                <a:ext cx="47" cy="57"/>
              </a:xfrm>
              <a:custGeom>
                <a:avLst/>
                <a:gdLst>
                  <a:gd name="T0" fmla="*/ 9 w 20"/>
                  <a:gd name="T1" fmla="*/ 14 h 24"/>
                  <a:gd name="T2" fmla="*/ 20 w 20"/>
                  <a:gd name="T3" fmla="*/ 1 h 24"/>
                  <a:gd name="T4" fmla="*/ 16 w 20"/>
                  <a:gd name="T5" fmla="*/ 4 h 24"/>
                  <a:gd name="T6" fmla="*/ 13 w 20"/>
                  <a:gd name="T7" fmla="*/ 4 h 24"/>
                  <a:gd name="T8" fmla="*/ 13 w 20"/>
                  <a:gd name="T9" fmla="*/ 7 h 24"/>
                  <a:gd name="T10" fmla="*/ 0 w 20"/>
                  <a:gd name="T11" fmla="*/ 19 h 24"/>
                  <a:gd name="T12" fmla="*/ 9 w 20"/>
                  <a:gd name="T13" fmla="*/ 1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9" y="14"/>
                    </a:moveTo>
                    <a:cubicBezTo>
                      <a:pt x="13" y="6"/>
                      <a:pt x="18" y="9"/>
                      <a:pt x="20" y="1"/>
                    </a:cubicBezTo>
                    <a:cubicBezTo>
                      <a:pt x="18" y="0"/>
                      <a:pt x="14" y="2"/>
                      <a:pt x="16" y="4"/>
                    </a:cubicBezTo>
                    <a:cubicBezTo>
                      <a:pt x="15" y="4"/>
                      <a:pt x="14" y="4"/>
                      <a:pt x="13" y="4"/>
                    </a:cubicBezTo>
                    <a:cubicBezTo>
                      <a:pt x="11" y="4"/>
                      <a:pt x="11" y="6"/>
                      <a:pt x="13" y="7"/>
                    </a:cubicBezTo>
                    <a:cubicBezTo>
                      <a:pt x="6" y="8"/>
                      <a:pt x="4" y="15"/>
                      <a:pt x="0" y="19"/>
                    </a:cubicBezTo>
                    <a:cubicBezTo>
                      <a:pt x="6" y="24"/>
                      <a:pt x="1" y="14"/>
                      <a:pt x="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0" name="Freeform 566"/>
              <p:cNvSpPr>
                <a:spLocks/>
              </p:cNvSpPr>
              <p:nvPr/>
            </p:nvSpPr>
            <p:spPr bwMode="auto">
              <a:xfrm>
                <a:off x="1281" y="658"/>
                <a:ext cx="7" cy="12"/>
              </a:xfrm>
              <a:custGeom>
                <a:avLst/>
                <a:gdLst>
                  <a:gd name="T0" fmla="*/ 7 w 7"/>
                  <a:gd name="T1" fmla="*/ 7 h 12"/>
                  <a:gd name="T2" fmla="*/ 5 w 7"/>
                  <a:gd name="T3" fmla="*/ 0 h 12"/>
                  <a:gd name="T4" fmla="*/ 0 w 7"/>
                  <a:gd name="T5" fmla="*/ 12 h 12"/>
                  <a:gd name="T6" fmla="*/ 7 w 7"/>
                  <a:gd name="T7" fmla="*/ 7 h 12"/>
                </a:gdLst>
                <a:ahLst/>
                <a:cxnLst>
                  <a:cxn ang="0">
                    <a:pos x="T0" y="T1"/>
                  </a:cxn>
                  <a:cxn ang="0">
                    <a:pos x="T2" y="T3"/>
                  </a:cxn>
                  <a:cxn ang="0">
                    <a:pos x="T4" y="T5"/>
                  </a:cxn>
                  <a:cxn ang="0">
                    <a:pos x="T6" y="T7"/>
                  </a:cxn>
                </a:cxnLst>
                <a:rect l="0" t="0" r="r" b="b"/>
                <a:pathLst>
                  <a:path w="7" h="12">
                    <a:moveTo>
                      <a:pt x="7" y="7"/>
                    </a:moveTo>
                    <a:lnTo>
                      <a:pt x="5" y="0"/>
                    </a:lnTo>
                    <a:lnTo>
                      <a:pt x="0" y="12"/>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1" name="Freeform 567"/>
              <p:cNvSpPr>
                <a:spLocks/>
              </p:cNvSpPr>
              <p:nvPr/>
            </p:nvSpPr>
            <p:spPr bwMode="auto">
              <a:xfrm>
                <a:off x="3890" y="665"/>
                <a:ext cx="5" cy="8"/>
              </a:xfrm>
              <a:custGeom>
                <a:avLst/>
                <a:gdLst>
                  <a:gd name="T0" fmla="*/ 0 w 2"/>
                  <a:gd name="T1" fmla="*/ 3 h 3"/>
                  <a:gd name="T2" fmla="*/ 2 w 2"/>
                  <a:gd name="T3" fmla="*/ 0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1" y="2"/>
                      <a:pt x="2" y="1"/>
                      <a:pt x="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2" name="Freeform 568"/>
              <p:cNvSpPr>
                <a:spLocks/>
              </p:cNvSpPr>
              <p:nvPr/>
            </p:nvSpPr>
            <p:spPr bwMode="auto">
              <a:xfrm>
                <a:off x="4311" y="665"/>
                <a:ext cx="14" cy="12"/>
              </a:xfrm>
              <a:custGeom>
                <a:avLst/>
                <a:gdLst>
                  <a:gd name="T0" fmla="*/ 6 w 6"/>
                  <a:gd name="T1" fmla="*/ 2 h 5"/>
                  <a:gd name="T2" fmla="*/ 0 w 6"/>
                  <a:gd name="T3" fmla="*/ 0 h 5"/>
                  <a:gd name="T4" fmla="*/ 0 w 6"/>
                  <a:gd name="T5" fmla="*/ 5 h 5"/>
                  <a:gd name="T6" fmla="*/ 6 w 6"/>
                  <a:gd name="T7" fmla="*/ 2 h 5"/>
                </a:gdLst>
                <a:ahLst/>
                <a:cxnLst>
                  <a:cxn ang="0">
                    <a:pos x="T0" y="T1"/>
                  </a:cxn>
                  <a:cxn ang="0">
                    <a:pos x="T2" y="T3"/>
                  </a:cxn>
                  <a:cxn ang="0">
                    <a:pos x="T4" y="T5"/>
                  </a:cxn>
                  <a:cxn ang="0">
                    <a:pos x="T6" y="T7"/>
                  </a:cxn>
                </a:cxnLst>
                <a:rect l="0" t="0" r="r" b="b"/>
                <a:pathLst>
                  <a:path w="6" h="5">
                    <a:moveTo>
                      <a:pt x="6" y="2"/>
                    </a:moveTo>
                    <a:cubicBezTo>
                      <a:pt x="4" y="0"/>
                      <a:pt x="1" y="4"/>
                      <a:pt x="0" y="0"/>
                    </a:cubicBezTo>
                    <a:cubicBezTo>
                      <a:pt x="0" y="5"/>
                      <a:pt x="0" y="5"/>
                      <a:pt x="0" y="5"/>
                    </a:cubicBezTo>
                    <a:cubicBezTo>
                      <a:pt x="2" y="4"/>
                      <a:pt x="5" y="4"/>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3" name="Freeform 569"/>
              <p:cNvSpPr>
                <a:spLocks/>
              </p:cNvSpPr>
              <p:nvPr/>
            </p:nvSpPr>
            <p:spPr bwMode="auto">
              <a:xfrm>
                <a:off x="4290" y="673"/>
                <a:ext cx="12" cy="9"/>
              </a:xfrm>
              <a:custGeom>
                <a:avLst/>
                <a:gdLst>
                  <a:gd name="T0" fmla="*/ 5 w 5"/>
                  <a:gd name="T1" fmla="*/ 2 h 4"/>
                  <a:gd name="T2" fmla="*/ 0 w 5"/>
                  <a:gd name="T3" fmla="*/ 4 h 4"/>
                  <a:gd name="T4" fmla="*/ 5 w 5"/>
                  <a:gd name="T5" fmla="*/ 2 h 4"/>
                </a:gdLst>
                <a:ahLst/>
                <a:cxnLst>
                  <a:cxn ang="0">
                    <a:pos x="T0" y="T1"/>
                  </a:cxn>
                  <a:cxn ang="0">
                    <a:pos x="T2" y="T3"/>
                  </a:cxn>
                  <a:cxn ang="0">
                    <a:pos x="T4" y="T5"/>
                  </a:cxn>
                </a:cxnLst>
                <a:rect l="0" t="0" r="r" b="b"/>
                <a:pathLst>
                  <a:path w="5" h="4">
                    <a:moveTo>
                      <a:pt x="5" y="2"/>
                    </a:moveTo>
                    <a:cubicBezTo>
                      <a:pt x="3" y="0"/>
                      <a:pt x="1" y="2"/>
                      <a:pt x="0" y="4"/>
                    </a:cubicBezTo>
                    <a:cubicBezTo>
                      <a:pt x="2" y="3"/>
                      <a:pt x="4"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4" name="Freeform 570"/>
              <p:cNvSpPr>
                <a:spLocks/>
              </p:cNvSpPr>
              <p:nvPr/>
            </p:nvSpPr>
            <p:spPr bwMode="auto">
              <a:xfrm>
                <a:off x="280" y="675"/>
                <a:ext cx="19" cy="12"/>
              </a:xfrm>
              <a:custGeom>
                <a:avLst/>
                <a:gdLst>
                  <a:gd name="T0" fmla="*/ 8 w 8"/>
                  <a:gd name="T1" fmla="*/ 3 h 5"/>
                  <a:gd name="T2" fmla="*/ 0 w 8"/>
                  <a:gd name="T3" fmla="*/ 1 h 5"/>
                  <a:gd name="T4" fmla="*/ 8 w 8"/>
                  <a:gd name="T5" fmla="*/ 3 h 5"/>
                </a:gdLst>
                <a:ahLst/>
                <a:cxnLst>
                  <a:cxn ang="0">
                    <a:pos x="T0" y="T1"/>
                  </a:cxn>
                  <a:cxn ang="0">
                    <a:pos x="T2" y="T3"/>
                  </a:cxn>
                  <a:cxn ang="0">
                    <a:pos x="T4" y="T5"/>
                  </a:cxn>
                </a:cxnLst>
                <a:rect l="0" t="0" r="r" b="b"/>
                <a:pathLst>
                  <a:path w="8" h="5">
                    <a:moveTo>
                      <a:pt x="8" y="3"/>
                    </a:moveTo>
                    <a:cubicBezTo>
                      <a:pt x="5" y="1"/>
                      <a:pt x="3" y="0"/>
                      <a:pt x="0" y="1"/>
                    </a:cubicBezTo>
                    <a:cubicBezTo>
                      <a:pt x="2" y="1"/>
                      <a:pt x="4" y="5"/>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5" name="Freeform 571"/>
              <p:cNvSpPr>
                <a:spLocks/>
              </p:cNvSpPr>
              <p:nvPr/>
            </p:nvSpPr>
            <p:spPr bwMode="auto">
              <a:xfrm>
                <a:off x="311" y="677"/>
                <a:ext cx="14" cy="5"/>
              </a:xfrm>
              <a:custGeom>
                <a:avLst/>
                <a:gdLst>
                  <a:gd name="T0" fmla="*/ 0 w 6"/>
                  <a:gd name="T1" fmla="*/ 0 h 2"/>
                  <a:gd name="T2" fmla="*/ 0 w 6"/>
                  <a:gd name="T3" fmla="*/ 2 h 2"/>
                  <a:gd name="T4" fmla="*/ 6 w 6"/>
                  <a:gd name="T5" fmla="*/ 1 h 2"/>
                  <a:gd name="T6" fmla="*/ 0 w 6"/>
                  <a:gd name="T7" fmla="*/ 0 h 2"/>
                </a:gdLst>
                <a:ahLst/>
                <a:cxnLst>
                  <a:cxn ang="0">
                    <a:pos x="T0" y="T1"/>
                  </a:cxn>
                  <a:cxn ang="0">
                    <a:pos x="T2" y="T3"/>
                  </a:cxn>
                  <a:cxn ang="0">
                    <a:pos x="T4" y="T5"/>
                  </a:cxn>
                  <a:cxn ang="0">
                    <a:pos x="T6" y="T7"/>
                  </a:cxn>
                </a:cxnLst>
                <a:rect l="0" t="0" r="r" b="b"/>
                <a:pathLst>
                  <a:path w="6" h="2">
                    <a:moveTo>
                      <a:pt x="0" y="0"/>
                    </a:moveTo>
                    <a:cubicBezTo>
                      <a:pt x="0" y="2"/>
                      <a:pt x="0" y="2"/>
                      <a:pt x="0" y="2"/>
                    </a:cubicBezTo>
                    <a:cubicBezTo>
                      <a:pt x="2" y="1"/>
                      <a:pt x="4" y="2"/>
                      <a:pt x="6" y="1"/>
                    </a:cubicBezTo>
                    <a:cubicBezTo>
                      <a:pt x="4" y="0"/>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6" name="Freeform 572"/>
              <p:cNvSpPr>
                <a:spLocks/>
              </p:cNvSpPr>
              <p:nvPr/>
            </p:nvSpPr>
            <p:spPr bwMode="auto">
              <a:xfrm>
                <a:off x="2572" y="680"/>
                <a:ext cx="48" cy="33"/>
              </a:xfrm>
              <a:custGeom>
                <a:avLst/>
                <a:gdLst>
                  <a:gd name="T0" fmla="*/ 18 w 20"/>
                  <a:gd name="T1" fmla="*/ 0 h 14"/>
                  <a:gd name="T2" fmla="*/ 0 w 20"/>
                  <a:gd name="T3" fmla="*/ 9 h 14"/>
                  <a:gd name="T4" fmla="*/ 4 w 20"/>
                  <a:gd name="T5" fmla="*/ 14 h 14"/>
                  <a:gd name="T6" fmla="*/ 5 w 20"/>
                  <a:gd name="T7" fmla="*/ 13 h 14"/>
                  <a:gd name="T8" fmla="*/ 7 w 20"/>
                  <a:gd name="T9" fmla="*/ 14 h 14"/>
                  <a:gd name="T10" fmla="*/ 7 w 20"/>
                  <a:gd name="T11" fmla="*/ 11 h 14"/>
                  <a:gd name="T12" fmla="*/ 15 w 20"/>
                  <a:gd name="T13" fmla="*/ 6 h 14"/>
                  <a:gd name="T14" fmla="*/ 18 w 20"/>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4">
                    <a:moveTo>
                      <a:pt x="18" y="0"/>
                    </a:moveTo>
                    <a:cubicBezTo>
                      <a:pt x="13" y="4"/>
                      <a:pt x="6" y="8"/>
                      <a:pt x="0" y="9"/>
                    </a:cubicBezTo>
                    <a:cubicBezTo>
                      <a:pt x="2" y="11"/>
                      <a:pt x="5" y="11"/>
                      <a:pt x="4" y="14"/>
                    </a:cubicBezTo>
                    <a:cubicBezTo>
                      <a:pt x="5" y="13"/>
                      <a:pt x="5" y="13"/>
                      <a:pt x="5" y="13"/>
                    </a:cubicBezTo>
                    <a:cubicBezTo>
                      <a:pt x="6" y="13"/>
                      <a:pt x="6" y="14"/>
                      <a:pt x="7" y="14"/>
                    </a:cubicBezTo>
                    <a:cubicBezTo>
                      <a:pt x="7" y="11"/>
                      <a:pt x="7" y="11"/>
                      <a:pt x="7" y="11"/>
                    </a:cubicBezTo>
                    <a:cubicBezTo>
                      <a:pt x="9" y="10"/>
                      <a:pt x="11" y="5"/>
                      <a:pt x="15" y="6"/>
                    </a:cubicBezTo>
                    <a:cubicBezTo>
                      <a:pt x="15" y="5"/>
                      <a:pt x="20" y="3"/>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7" name="Freeform 573"/>
              <p:cNvSpPr>
                <a:spLocks/>
              </p:cNvSpPr>
              <p:nvPr/>
            </p:nvSpPr>
            <p:spPr bwMode="auto">
              <a:xfrm>
                <a:off x="4313" y="694"/>
                <a:ext cx="10" cy="7"/>
              </a:xfrm>
              <a:custGeom>
                <a:avLst/>
                <a:gdLst>
                  <a:gd name="T0" fmla="*/ 7 w 10"/>
                  <a:gd name="T1" fmla="*/ 0 h 7"/>
                  <a:gd name="T2" fmla="*/ 0 w 10"/>
                  <a:gd name="T3" fmla="*/ 7 h 7"/>
                  <a:gd name="T4" fmla="*/ 10 w 10"/>
                  <a:gd name="T5" fmla="*/ 2 h 7"/>
                  <a:gd name="T6" fmla="*/ 7 w 10"/>
                  <a:gd name="T7" fmla="*/ 0 h 7"/>
                </a:gdLst>
                <a:ahLst/>
                <a:cxnLst>
                  <a:cxn ang="0">
                    <a:pos x="T0" y="T1"/>
                  </a:cxn>
                  <a:cxn ang="0">
                    <a:pos x="T2" y="T3"/>
                  </a:cxn>
                  <a:cxn ang="0">
                    <a:pos x="T4" y="T5"/>
                  </a:cxn>
                  <a:cxn ang="0">
                    <a:pos x="T6" y="T7"/>
                  </a:cxn>
                </a:cxnLst>
                <a:rect l="0" t="0" r="r" b="b"/>
                <a:pathLst>
                  <a:path w="10" h="7">
                    <a:moveTo>
                      <a:pt x="7" y="0"/>
                    </a:moveTo>
                    <a:lnTo>
                      <a:pt x="0" y="7"/>
                    </a:lnTo>
                    <a:lnTo>
                      <a:pt x="10"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8" name="Freeform 574"/>
              <p:cNvSpPr>
                <a:spLocks/>
              </p:cNvSpPr>
              <p:nvPr/>
            </p:nvSpPr>
            <p:spPr bwMode="auto">
              <a:xfrm>
                <a:off x="342" y="699"/>
                <a:ext cx="5" cy="2"/>
              </a:xfrm>
              <a:custGeom>
                <a:avLst/>
                <a:gdLst>
                  <a:gd name="T0" fmla="*/ 0 w 2"/>
                  <a:gd name="T1" fmla="*/ 1 h 1"/>
                  <a:gd name="T2" fmla="*/ 2 w 2"/>
                  <a:gd name="T3" fmla="*/ 1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2"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9" name="Freeform 575"/>
              <p:cNvSpPr>
                <a:spLocks/>
              </p:cNvSpPr>
              <p:nvPr/>
            </p:nvSpPr>
            <p:spPr bwMode="auto">
              <a:xfrm>
                <a:off x="1444" y="701"/>
                <a:ext cx="7" cy="2"/>
              </a:xfrm>
              <a:custGeom>
                <a:avLst/>
                <a:gdLst>
                  <a:gd name="T0" fmla="*/ 5 w 7"/>
                  <a:gd name="T1" fmla="*/ 0 h 2"/>
                  <a:gd name="T2" fmla="*/ 0 w 7"/>
                  <a:gd name="T3" fmla="*/ 2 h 2"/>
                  <a:gd name="T4" fmla="*/ 7 w 7"/>
                  <a:gd name="T5" fmla="*/ 0 h 2"/>
                  <a:gd name="T6" fmla="*/ 5 w 7"/>
                  <a:gd name="T7" fmla="*/ 0 h 2"/>
                </a:gdLst>
                <a:ahLst/>
                <a:cxnLst>
                  <a:cxn ang="0">
                    <a:pos x="T0" y="T1"/>
                  </a:cxn>
                  <a:cxn ang="0">
                    <a:pos x="T2" y="T3"/>
                  </a:cxn>
                  <a:cxn ang="0">
                    <a:pos x="T4" y="T5"/>
                  </a:cxn>
                  <a:cxn ang="0">
                    <a:pos x="T6" y="T7"/>
                  </a:cxn>
                </a:cxnLst>
                <a:rect l="0" t="0" r="r" b="b"/>
                <a:pathLst>
                  <a:path w="7" h="2">
                    <a:moveTo>
                      <a:pt x="5" y="0"/>
                    </a:moveTo>
                    <a:lnTo>
                      <a:pt x="0" y="2"/>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0" name="Freeform 576"/>
              <p:cNvSpPr>
                <a:spLocks/>
              </p:cNvSpPr>
              <p:nvPr/>
            </p:nvSpPr>
            <p:spPr bwMode="auto">
              <a:xfrm>
                <a:off x="2608" y="701"/>
                <a:ext cx="7" cy="5"/>
              </a:xfrm>
              <a:custGeom>
                <a:avLst/>
                <a:gdLst>
                  <a:gd name="T0" fmla="*/ 7 w 7"/>
                  <a:gd name="T1" fmla="*/ 2 h 5"/>
                  <a:gd name="T2" fmla="*/ 2 w 7"/>
                  <a:gd name="T3" fmla="*/ 0 h 5"/>
                  <a:gd name="T4" fmla="*/ 0 w 7"/>
                  <a:gd name="T5" fmla="*/ 5 h 5"/>
                  <a:gd name="T6" fmla="*/ 7 w 7"/>
                  <a:gd name="T7" fmla="*/ 2 h 5"/>
                </a:gdLst>
                <a:ahLst/>
                <a:cxnLst>
                  <a:cxn ang="0">
                    <a:pos x="T0" y="T1"/>
                  </a:cxn>
                  <a:cxn ang="0">
                    <a:pos x="T2" y="T3"/>
                  </a:cxn>
                  <a:cxn ang="0">
                    <a:pos x="T4" y="T5"/>
                  </a:cxn>
                  <a:cxn ang="0">
                    <a:pos x="T6" y="T7"/>
                  </a:cxn>
                </a:cxnLst>
                <a:rect l="0" t="0" r="r" b="b"/>
                <a:pathLst>
                  <a:path w="7" h="5">
                    <a:moveTo>
                      <a:pt x="7" y="2"/>
                    </a:moveTo>
                    <a:lnTo>
                      <a:pt x="2" y="0"/>
                    </a:lnTo>
                    <a:lnTo>
                      <a:pt x="0" y="5"/>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1" name="Freeform 577"/>
              <p:cNvSpPr>
                <a:spLocks/>
              </p:cNvSpPr>
              <p:nvPr/>
            </p:nvSpPr>
            <p:spPr bwMode="auto">
              <a:xfrm>
                <a:off x="3746" y="703"/>
                <a:ext cx="2" cy="7"/>
              </a:xfrm>
              <a:custGeom>
                <a:avLst/>
                <a:gdLst>
                  <a:gd name="T0" fmla="*/ 0 w 2"/>
                  <a:gd name="T1" fmla="*/ 7 h 7"/>
                  <a:gd name="T2" fmla="*/ 2 w 2"/>
                  <a:gd name="T3" fmla="*/ 3 h 7"/>
                  <a:gd name="T4" fmla="*/ 2 w 2"/>
                  <a:gd name="T5" fmla="*/ 0 h 7"/>
                  <a:gd name="T6" fmla="*/ 0 w 2"/>
                  <a:gd name="T7" fmla="*/ 7 h 7"/>
                </a:gdLst>
                <a:ahLst/>
                <a:cxnLst>
                  <a:cxn ang="0">
                    <a:pos x="T0" y="T1"/>
                  </a:cxn>
                  <a:cxn ang="0">
                    <a:pos x="T2" y="T3"/>
                  </a:cxn>
                  <a:cxn ang="0">
                    <a:pos x="T4" y="T5"/>
                  </a:cxn>
                  <a:cxn ang="0">
                    <a:pos x="T6" y="T7"/>
                  </a:cxn>
                </a:cxnLst>
                <a:rect l="0" t="0" r="r" b="b"/>
                <a:pathLst>
                  <a:path w="2" h="7">
                    <a:moveTo>
                      <a:pt x="0" y="7"/>
                    </a:moveTo>
                    <a:lnTo>
                      <a:pt x="2" y="3"/>
                    </a:lnTo>
                    <a:lnTo>
                      <a:pt x="2"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2" name="Freeform 578"/>
              <p:cNvSpPr>
                <a:spLocks/>
              </p:cNvSpPr>
              <p:nvPr/>
            </p:nvSpPr>
            <p:spPr bwMode="auto">
              <a:xfrm>
                <a:off x="3767" y="706"/>
                <a:ext cx="14" cy="14"/>
              </a:xfrm>
              <a:custGeom>
                <a:avLst/>
                <a:gdLst>
                  <a:gd name="T0" fmla="*/ 6 w 6"/>
                  <a:gd name="T1" fmla="*/ 2 h 6"/>
                  <a:gd name="T2" fmla="*/ 2 w 6"/>
                  <a:gd name="T3" fmla="*/ 1 h 6"/>
                  <a:gd name="T4" fmla="*/ 2 w 6"/>
                  <a:gd name="T5" fmla="*/ 6 h 6"/>
                  <a:gd name="T6" fmla="*/ 2 w 6"/>
                  <a:gd name="T7" fmla="*/ 6 h 6"/>
                  <a:gd name="T8" fmla="*/ 6 w 6"/>
                  <a:gd name="T9" fmla="*/ 2 h 6"/>
                </a:gdLst>
                <a:ahLst/>
                <a:cxnLst>
                  <a:cxn ang="0">
                    <a:pos x="T0" y="T1"/>
                  </a:cxn>
                  <a:cxn ang="0">
                    <a:pos x="T2" y="T3"/>
                  </a:cxn>
                  <a:cxn ang="0">
                    <a:pos x="T4" y="T5"/>
                  </a:cxn>
                  <a:cxn ang="0">
                    <a:pos x="T6" y="T7"/>
                  </a:cxn>
                  <a:cxn ang="0">
                    <a:pos x="T8" y="T9"/>
                  </a:cxn>
                </a:cxnLst>
                <a:rect l="0" t="0" r="r" b="b"/>
                <a:pathLst>
                  <a:path w="6" h="6">
                    <a:moveTo>
                      <a:pt x="6" y="2"/>
                    </a:moveTo>
                    <a:cubicBezTo>
                      <a:pt x="5" y="0"/>
                      <a:pt x="4" y="1"/>
                      <a:pt x="2" y="1"/>
                    </a:cubicBezTo>
                    <a:cubicBezTo>
                      <a:pt x="2" y="3"/>
                      <a:pt x="0" y="5"/>
                      <a:pt x="2" y="6"/>
                    </a:cubicBezTo>
                    <a:cubicBezTo>
                      <a:pt x="2" y="6"/>
                      <a:pt x="2" y="6"/>
                      <a:pt x="2" y="6"/>
                    </a:cubicBezTo>
                    <a:cubicBezTo>
                      <a:pt x="2" y="4"/>
                      <a:pt x="3"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3" name="Freeform 579"/>
              <p:cNvSpPr>
                <a:spLocks/>
              </p:cNvSpPr>
              <p:nvPr/>
            </p:nvSpPr>
            <p:spPr bwMode="auto">
              <a:xfrm>
                <a:off x="1271" y="710"/>
                <a:ext cx="19" cy="19"/>
              </a:xfrm>
              <a:custGeom>
                <a:avLst/>
                <a:gdLst>
                  <a:gd name="T0" fmla="*/ 0 w 8"/>
                  <a:gd name="T1" fmla="*/ 8 h 8"/>
                  <a:gd name="T2" fmla="*/ 8 w 8"/>
                  <a:gd name="T3" fmla="*/ 4 h 8"/>
                  <a:gd name="T4" fmla="*/ 4 w 8"/>
                  <a:gd name="T5" fmla="*/ 1 h 8"/>
                  <a:gd name="T6" fmla="*/ 0 w 8"/>
                  <a:gd name="T7" fmla="*/ 8 h 8"/>
                </a:gdLst>
                <a:ahLst/>
                <a:cxnLst>
                  <a:cxn ang="0">
                    <a:pos x="T0" y="T1"/>
                  </a:cxn>
                  <a:cxn ang="0">
                    <a:pos x="T2" y="T3"/>
                  </a:cxn>
                  <a:cxn ang="0">
                    <a:pos x="T4" y="T5"/>
                  </a:cxn>
                  <a:cxn ang="0">
                    <a:pos x="T6" y="T7"/>
                  </a:cxn>
                </a:cxnLst>
                <a:rect l="0" t="0" r="r" b="b"/>
                <a:pathLst>
                  <a:path w="8" h="8">
                    <a:moveTo>
                      <a:pt x="0" y="8"/>
                    </a:moveTo>
                    <a:cubicBezTo>
                      <a:pt x="3" y="8"/>
                      <a:pt x="8" y="5"/>
                      <a:pt x="8" y="4"/>
                    </a:cubicBezTo>
                    <a:cubicBezTo>
                      <a:pt x="7" y="3"/>
                      <a:pt x="7" y="0"/>
                      <a:pt x="4" y="1"/>
                    </a:cubicBezTo>
                    <a:cubicBezTo>
                      <a:pt x="6" y="6"/>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4" name="Freeform 580"/>
              <p:cNvSpPr>
                <a:spLocks/>
              </p:cNvSpPr>
              <p:nvPr/>
            </p:nvSpPr>
            <p:spPr bwMode="auto">
              <a:xfrm>
                <a:off x="2563" y="713"/>
                <a:ext cx="7" cy="9"/>
              </a:xfrm>
              <a:custGeom>
                <a:avLst/>
                <a:gdLst>
                  <a:gd name="T0" fmla="*/ 0 w 3"/>
                  <a:gd name="T1" fmla="*/ 3 h 4"/>
                  <a:gd name="T2" fmla="*/ 1 w 3"/>
                  <a:gd name="T3" fmla="*/ 4 h 4"/>
                  <a:gd name="T4" fmla="*/ 3 w 3"/>
                  <a:gd name="T5" fmla="*/ 2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4"/>
                      <a:pt x="1" y="4"/>
                      <a:pt x="1" y="4"/>
                    </a:cubicBezTo>
                    <a:cubicBezTo>
                      <a:pt x="3" y="2"/>
                      <a:pt x="3" y="2"/>
                      <a:pt x="3" y="2"/>
                    </a:cubicBezTo>
                    <a:cubicBezTo>
                      <a:pt x="3" y="1"/>
                      <a:pt x="3" y="1"/>
                      <a:pt x="2"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5" name="Freeform 581"/>
              <p:cNvSpPr>
                <a:spLocks/>
              </p:cNvSpPr>
              <p:nvPr/>
            </p:nvSpPr>
            <p:spPr bwMode="auto">
              <a:xfrm>
                <a:off x="3895" y="717"/>
                <a:ext cx="9" cy="8"/>
              </a:xfrm>
              <a:custGeom>
                <a:avLst/>
                <a:gdLst>
                  <a:gd name="T0" fmla="*/ 4 w 4"/>
                  <a:gd name="T1" fmla="*/ 0 h 3"/>
                  <a:gd name="T2" fmla="*/ 0 w 4"/>
                  <a:gd name="T3" fmla="*/ 3 h 3"/>
                  <a:gd name="T4" fmla="*/ 2 w 4"/>
                  <a:gd name="T5" fmla="*/ 3 h 3"/>
                  <a:gd name="T6" fmla="*/ 4 w 4"/>
                  <a:gd name="T7" fmla="*/ 0 h 3"/>
                </a:gdLst>
                <a:ahLst/>
                <a:cxnLst>
                  <a:cxn ang="0">
                    <a:pos x="T0" y="T1"/>
                  </a:cxn>
                  <a:cxn ang="0">
                    <a:pos x="T2" y="T3"/>
                  </a:cxn>
                  <a:cxn ang="0">
                    <a:pos x="T4" y="T5"/>
                  </a:cxn>
                  <a:cxn ang="0">
                    <a:pos x="T6" y="T7"/>
                  </a:cxn>
                </a:cxnLst>
                <a:rect l="0" t="0" r="r" b="b"/>
                <a:pathLst>
                  <a:path w="4" h="3">
                    <a:moveTo>
                      <a:pt x="4" y="0"/>
                    </a:moveTo>
                    <a:cubicBezTo>
                      <a:pt x="2" y="0"/>
                      <a:pt x="0" y="2"/>
                      <a:pt x="0" y="3"/>
                    </a:cubicBezTo>
                    <a:cubicBezTo>
                      <a:pt x="2" y="3"/>
                      <a:pt x="2" y="3"/>
                      <a:pt x="2" y="3"/>
                    </a:cubicBezTo>
                    <a:cubicBezTo>
                      <a:pt x="4" y="3"/>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6" name="Freeform 582"/>
              <p:cNvSpPr>
                <a:spLocks/>
              </p:cNvSpPr>
              <p:nvPr/>
            </p:nvSpPr>
            <p:spPr bwMode="auto">
              <a:xfrm>
                <a:off x="3746" y="717"/>
                <a:ext cx="21" cy="19"/>
              </a:xfrm>
              <a:custGeom>
                <a:avLst/>
                <a:gdLst>
                  <a:gd name="T0" fmla="*/ 7 w 9"/>
                  <a:gd name="T1" fmla="*/ 0 h 8"/>
                  <a:gd name="T2" fmla="*/ 0 w 9"/>
                  <a:gd name="T3" fmla="*/ 6 h 8"/>
                  <a:gd name="T4" fmla="*/ 1 w 9"/>
                  <a:gd name="T5" fmla="*/ 8 h 8"/>
                  <a:gd name="T6" fmla="*/ 8 w 9"/>
                  <a:gd name="T7" fmla="*/ 5 h 8"/>
                  <a:gd name="T8" fmla="*/ 7 w 9"/>
                  <a:gd name="T9" fmla="*/ 0 h 8"/>
                </a:gdLst>
                <a:ahLst/>
                <a:cxnLst>
                  <a:cxn ang="0">
                    <a:pos x="T0" y="T1"/>
                  </a:cxn>
                  <a:cxn ang="0">
                    <a:pos x="T2" y="T3"/>
                  </a:cxn>
                  <a:cxn ang="0">
                    <a:pos x="T4" y="T5"/>
                  </a:cxn>
                  <a:cxn ang="0">
                    <a:pos x="T6" y="T7"/>
                  </a:cxn>
                  <a:cxn ang="0">
                    <a:pos x="T8" y="T9"/>
                  </a:cxn>
                </a:cxnLst>
                <a:rect l="0" t="0" r="r" b="b"/>
                <a:pathLst>
                  <a:path w="9" h="8">
                    <a:moveTo>
                      <a:pt x="7" y="0"/>
                    </a:moveTo>
                    <a:cubicBezTo>
                      <a:pt x="0" y="6"/>
                      <a:pt x="0" y="6"/>
                      <a:pt x="0" y="6"/>
                    </a:cubicBezTo>
                    <a:cubicBezTo>
                      <a:pt x="0" y="7"/>
                      <a:pt x="1" y="7"/>
                      <a:pt x="1" y="8"/>
                    </a:cubicBezTo>
                    <a:cubicBezTo>
                      <a:pt x="1" y="5"/>
                      <a:pt x="6" y="8"/>
                      <a:pt x="8" y="5"/>
                    </a:cubicBezTo>
                    <a:cubicBezTo>
                      <a:pt x="8" y="3"/>
                      <a:pt x="9"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7" name="Freeform 583"/>
              <p:cNvSpPr>
                <a:spLocks/>
              </p:cNvSpPr>
              <p:nvPr/>
            </p:nvSpPr>
            <p:spPr bwMode="auto">
              <a:xfrm>
                <a:off x="3748" y="7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8" name="Freeform 584"/>
              <p:cNvSpPr>
                <a:spLocks/>
              </p:cNvSpPr>
              <p:nvPr/>
            </p:nvSpPr>
            <p:spPr bwMode="auto">
              <a:xfrm>
                <a:off x="3907" y="720"/>
                <a:ext cx="9" cy="9"/>
              </a:xfrm>
              <a:custGeom>
                <a:avLst/>
                <a:gdLst>
                  <a:gd name="T0" fmla="*/ 2 w 4"/>
                  <a:gd name="T1" fmla="*/ 0 h 4"/>
                  <a:gd name="T2" fmla="*/ 0 w 4"/>
                  <a:gd name="T3" fmla="*/ 4 h 4"/>
                  <a:gd name="T4" fmla="*/ 4 w 4"/>
                  <a:gd name="T5" fmla="*/ 2 h 4"/>
                  <a:gd name="T6" fmla="*/ 2 w 4"/>
                  <a:gd name="T7" fmla="*/ 0 h 4"/>
                </a:gdLst>
                <a:ahLst/>
                <a:cxnLst>
                  <a:cxn ang="0">
                    <a:pos x="T0" y="T1"/>
                  </a:cxn>
                  <a:cxn ang="0">
                    <a:pos x="T2" y="T3"/>
                  </a:cxn>
                  <a:cxn ang="0">
                    <a:pos x="T4" y="T5"/>
                  </a:cxn>
                  <a:cxn ang="0">
                    <a:pos x="T6" y="T7"/>
                  </a:cxn>
                </a:cxnLst>
                <a:rect l="0" t="0" r="r" b="b"/>
                <a:pathLst>
                  <a:path w="4" h="4">
                    <a:moveTo>
                      <a:pt x="2" y="0"/>
                    </a:moveTo>
                    <a:cubicBezTo>
                      <a:pt x="0" y="4"/>
                      <a:pt x="0" y="4"/>
                      <a:pt x="0" y="4"/>
                    </a:cubicBezTo>
                    <a:cubicBezTo>
                      <a:pt x="2" y="4"/>
                      <a:pt x="3" y="2"/>
                      <a:pt x="4" y="2"/>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9" name="Freeform 585"/>
              <p:cNvSpPr>
                <a:spLocks/>
              </p:cNvSpPr>
              <p:nvPr/>
            </p:nvSpPr>
            <p:spPr bwMode="auto">
              <a:xfrm>
                <a:off x="3888" y="722"/>
                <a:ext cx="4" cy="7"/>
              </a:xfrm>
              <a:custGeom>
                <a:avLst/>
                <a:gdLst>
                  <a:gd name="T0" fmla="*/ 0 w 2"/>
                  <a:gd name="T1" fmla="*/ 3 h 3"/>
                  <a:gd name="T2" fmla="*/ 0 w 2"/>
                  <a:gd name="T3" fmla="*/ 3 h 3"/>
                  <a:gd name="T4" fmla="*/ 1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0" y="3"/>
                      <a:pt x="0" y="3"/>
                      <a:pt x="0" y="3"/>
                    </a:cubicBezTo>
                    <a:cubicBezTo>
                      <a:pt x="2" y="2"/>
                      <a:pt x="1" y="1"/>
                      <a:pt x="1"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0" name="Freeform 586"/>
              <p:cNvSpPr>
                <a:spLocks/>
              </p:cNvSpPr>
              <p:nvPr/>
            </p:nvSpPr>
            <p:spPr bwMode="auto">
              <a:xfrm>
                <a:off x="2551" y="720"/>
                <a:ext cx="12" cy="21"/>
              </a:xfrm>
              <a:custGeom>
                <a:avLst/>
                <a:gdLst>
                  <a:gd name="T0" fmla="*/ 0 w 5"/>
                  <a:gd name="T1" fmla="*/ 2 h 9"/>
                  <a:gd name="T2" fmla="*/ 0 w 5"/>
                  <a:gd name="T3" fmla="*/ 9 h 9"/>
                  <a:gd name="T4" fmla="*/ 2 w 5"/>
                  <a:gd name="T5" fmla="*/ 8 h 9"/>
                  <a:gd name="T6" fmla="*/ 1 w 5"/>
                  <a:gd name="T7" fmla="*/ 6 h 9"/>
                  <a:gd name="T8" fmla="*/ 5 w 5"/>
                  <a:gd name="T9" fmla="*/ 4 h 9"/>
                  <a:gd name="T10" fmla="*/ 0 w 5"/>
                  <a:gd name="T11" fmla="*/ 2 h 9"/>
                </a:gdLst>
                <a:ahLst/>
                <a:cxnLst>
                  <a:cxn ang="0">
                    <a:pos x="T0" y="T1"/>
                  </a:cxn>
                  <a:cxn ang="0">
                    <a:pos x="T2" y="T3"/>
                  </a:cxn>
                  <a:cxn ang="0">
                    <a:pos x="T4" y="T5"/>
                  </a:cxn>
                  <a:cxn ang="0">
                    <a:pos x="T6" y="T7"/>
                  </a:cxn>
                  <a:cxn ang="0">
                    <a:pos x="T8" y="T9"/>
                  </a:cxn>
                  <a:cxn ang="0">
                    <a:pos x="T10" y="T11"/>
                  </a:cxn>
                </a:cxnLst>
                <a:rect l="0" t="0" r="r" b="b"/>
                <a:pathLst>
                  <a:path w="5" h="9">
                    <a:moveTo>
                      <a:pt x="0" y="2"/>
                    </a:moveTo>
                    <a:cubicBezTo>
                      <a:pt x="0" y="9"/>
                      <a:pt x="0" y="9"/>
                      <a:pt x="0" y="9"/>
                    </a:cubicBezTo>
                    <a:cubicBezTo>
                      <a:pt x="2" y="8"/>
                      <a:pt x="2" y="8"/>
                      <a:pt x="2" y="8"/>
                    </a:cubicBezTo>
                    <a:cubicBezTo>
                      <a:pt x="2" y="7"/>
                      <a:pt x="2" y="6"/>
                      <a:pt x="1" y="6"/>
                    </a:cubicBezTo>
                    <a:cubicBezTo>
                      <a:pt x="5" y="4"/>
                      <a:pt x="5" y="4"/>
                      <a:pt x="5" y="4"/>
                    </a:cubicBezTo>
                    <a:cubicBezTo>
                      <a:pt x="5" y="0"/>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1" name="Freeform 587"/>
              <p:cNvSpPr>
                <a:spLocks/>
              </p:cNvSpPr>
              <p:nvPr/>
            </p:nvSpPr>
            <p:spPr bwMode="auto">
              <a:xfrm>
                <a:off x="243" y="729"/>
                <a:ext cx="26" cy="24"/>
              </a:xfrm>
              <a:custGeom>
                <a:avLst/>
                <a:gdLst>
                  <a:gd name="T0" fmla="*/ 0 w 11"/>
                  <a:gd name="T1" fmla="*/ 8 h 10"/>
                  <a:gd name="T2" fmla="*/ 10 w 11"/>
                  <a:gd name="T3" fmla="*/ 8 h 10"/>
                  <a:gd name="T4" fmla="*/ 4 w 11"/>
                  <a:gd name="T5" fmla="*/ 2 h 10"/>
                  <a:gd name="T6" fmla="*/ 0 w 11"/>
                  <a:gd name="T7" fmla="*/ 8 h 10"/>
                </a:gdLst>
                <a:ahLst/>
                <a:cxnLst>
                  <a:cxn ang="0">
                    <a:pos x="T0" y="T1"/>
                  </a:cxn>
                  <a:cxn ang="0">
                    <a:pos x="T2" y="T3"/>
                  </a:cxn>
                  <a:cxn ang="0">
                    <a:pos x="T4" y="T5"/>
                  </a:cxn>
                  <a:cxn ang="0">
                    <a:pos x="T6" y="T7"/>
                  </a:cxn>
                </a:cxnLst>
                <a:rect l="0" t="0" r="r" b="b"/>
                <a:pathLst>
                  <a:path w="11" h="10">
                    <a:moveTo>
                      <a:pt x="0" y="8"/>
                    </a:moveTo>
                    <a:cubicBezTo>
                      <a:pt x="3" y="10"/>
                      <a:pt x="6" y="8"/>
                      <a:pt x="10" y="8"/>
                    </a:cubicBezTo>
                    <a:cubicBezTo>
                      <a:pt x="4" y="8"/>
                      <a:pt x="11" y="0"/>
                      <a:pt x="4" y="2"/>
                    </a:cubicBezTo>
                    <a:cubicBezTo>
                      <a:pt x="4" y="4"/>
                      <a:pt x="4" y="9"/>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2" name="Freeform 588"/>
              <p:cNvSpPr>
                <a:spLocks/>
              </p:cNvSpPr>
              <p:nvPr/>
            </p:nvSpPr>
            <p:spPr bwMode="auto">
              <a:xfrm>
                <a:off x="2800" y="734"/>
                <a:ext cx="7" cy="5"/>
              </a:xfrm>
              <a:custGeom>
                <a:avLst/>
                <a:gdLst>
                  <a:gd name="T0" fmla="*/ 0 w 3"/>
                  <a:gd name="T1" fmla="*/ 2 h 2"/>
                  <a:gd name="T2" fmla="*/ 3 w 3"/>
                  <a:gd name="T3" fmla="*/ 2 h 2"/>
                  <a:gd name="T4" fmla="*/ 3 w 3"/>
                  <a:gd name="T5" fmla="*/ 1 h 2"/>
                  <a:gd name="T6" fmla="*/ 0 w 3"/>
                  <a:gd name="T7" fmla="*/ 2 h 2"/>
                </a:gdLst>
                <a:ahLst/>
                <a:cxnLst>
                  <a:cxn ang="0">
                    <a:pos x="T0" y="T1"/>
                  </a:cxn>
                  <a:cxn ang="0">
                    <a:pos x="T2" y="T3"/>
                  </a:cxn>
                  <a:cxn ang="0">
                    <a:pos x="T4" y="T5"/>
                  </a:cxn>
                  <a:cxn ang="0">
                    <a:pos x="T6" y="T7"/>
                  </a:cxn>
                </a:cxnLst>
                <a:rect l="0" t="0" r="r" b="b"/>
                <a:pathLst>
                  <a:path w="3" h="2">
                    <a:moveTo>
                      <a:pt x="0" y="2"/>
                    </a:moveTo>
                    <a:cubicBezTo>
                      <a:pt x="3" y="2"/>
                      <a:pt x="3" y="2"/>
                      <a:pt x="3" y="2"/>
                    </a:cubicBezTo>
                    <a:cubicBezTo>
                      <a:pt x="3" y="1"/>
                      <a:pt x="3" y="1"/>
                      <a:pt x="3"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3" name="Freeform 589"/>
              <p:cNvSpPr>
                <a:spLocks/>
              </p:cNvSpPr>
              <p:nvPr/>
            </p:nvSpPr>
            <p:spPr bwMode="auto">
              <a:xfrm>
                <a:off x="2539" y="736"/>
                <a:ext cx="5" cy="5"/>
              </a:xfrm>
              <a:custGeom>
                <a:avLst/>
                <a:gdLst>
                  <a:gd name="T0" fmla="*/ 5 w 5"/>
                  <a:gd name="T1" fmla="*/ 0 h 5"/>
                  <a:gd name="T2" fmla="*/ 0 w 5"/>
                  <a:gd name="T3" fmla="*/ 0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0"/>
                    </a:lnTo>
                    <a:lnTo>
                      <a:pt x="3" y="5"/>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4" name="Freeform 590"/>
              <p:cNvSpPr>
                <a:spLocks/>
              </p:cNvSpPr>
              <p:nvPr/>
            </p:nvSpPr>
            <p:spPr bwMode="auto">
              <a:xfrm>
                <a:off x="3911" y="736"/>
                <a:ext cx="5" cy="8"/>
              </a:xfrm>
              <a:custGeom>
                <a:avLst/>
                <a:gdLst>
                  <a:gd name="T0" fmla="*/ 5 w 5"/>
                  <a:gd name="T1" fmla="*/ 0 h 8"/>
                  <a:gd name="T2" fmla="*/ 0 w 5"/>
                  <a:gd name="T3" fmla="*/ 8 h 8"/>
                  <a:gd name="T4" fmla="*/ 3 w 5"/>
                  <a:gd name="T5" fmla="*/ 8 h 8"/>
                  <a:gd name="T6" fmla="*/ 5 w 5"/>
                  <a:gd name="T7" fmla="*/ 0 h 8"/>
                </a:gdLst>
                <a:ahLst/>
                <a:cxnLst>
                  <a:cxn ang="0">
                    <a:pos x="T0" y="T1"/>
                  </a:cxn>
                  <a:cxn ang="0">
                    <a:pos x="T2" y="T3"/>
                  </a:cxn>
                  <a:cxn ang="0">
                    <a:pos x="T4" y="T5"/>
                  </a:cxn>
                  <a:cxn ang="0">
                    <a:pos x="T6" y="T7"/>
                  </a:cxn>
                </a:cxnLst>
                <a:rect l="0" t="0" r="r" b="b"/>
                <a:pathLst>
                  <a:path w="5" h="8">
                    <a:moveTo>
                      <a:pt x="5" y="0"/>
                    </a:moveTo>
                    <a:lnTo>
                      <a:pt x="0" y="8"/>
                    </a:lnTo>
                    <a:lnTo>
                      <a:pt x="3" y="8"/>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5" name="Freeform 591"/>
              <p:cNvSpPr>
                <a:spLocks/>
              </p:cNvSpPr>
              <p:nvPr/>
            </p:nvSpPr>
            <p:spPr bwMode="auto">
              <a:xfrm>
                <a:off x="3850" y="741"/>
                <a:ext cx="14" cy="19"/>
              </a:xfrm>
              <a:custGeom>
                <a:avLst/>
                <a:gdLst>
                  <a:gd name="T0" fmla="*/ 5 w 6"/>
                  <a:gd name="T1" fmla="*/ 0 h 8"/>
                  <a:gd name="T2" fmla="*/ 2 w 6"/>
                  <a:gd name="T3" fmla="*/ 8 h 8"/>
                  <a:gd name="T4" fmla="*/ 6 w 6"/>
                  <a:gd name="T5" fmla="*/ 4 h 8"/>
                  <a:gd name="T6" fmla="*/ 5 w 6"/>
                  <a:gd name="T7" fmla="*/ 0 h 8"/>
                </a:gdLst>
                <a:ahLst/>
                <a:cxnLst>
                  <a:cxn ang="0">
                    <a:pos x="T0" y="T1"/>
                  </a:cxn>
                  <a:cxn ang="0">
                    <a:pos x="T2" y="T3"/>
                  </a:cxn>
                  <a:cxn ang="0">
                    <a:pos x="T4" y="T5"/>
                  </a:cxn>
                  <a:cxn ang="0">
                    <a:pos x="T6" y="T7"/>
                  </a:cxn>
                </a:cxnLst>
                <a:rect l="0" t="0" r="r" b="b"/>
                <a:pathLst>
                  <a:path w="6" h="8">
                    <a:moveTo>
                      <a:pt x="5" y="0"/>
                    </a:moveTo>
                    <a:cubicBezTo>
                      <a:pt x="4" y="3"/>
                      <a:pt x="0" y="5"/>
                      <a:pt x="2" y="8"/>
                    </a:cubicBezTo>
                    <a:cubicBezTo>
                      <a:pt x="6" y="4"/>
                      <a:pt x="6" y="4"/>
                      <a:pt x="6" y="4"/>
                    </a:cubicBezTo>
                    <a:cubicBezTo>
                      <a:pt x="4" y="3"/>
                      <a:pt x="5"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6" name="Freeform 592"/>
              <p:cNvSpPr>
                <a:spLocks/>
              </p:cNvSpPr>
              <p:nvPr/>
            </p:nvSpPr>
            <p:spPr bwMode="auto">
              <a:xfrm>
                <a:off x="3888" y="75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7" name="Freeform 593"/>
              <p:cNvSpPr>
                <a:spLocks/>
              </p:cNvSpPr>
              <p:nvPr/>
            </p:nvSpPr>
            <p:spPr bwMode="auto">
              <a:xfrm>
                <a:off x="3890" y="732"/>
                <a:ext cx="19" cy="26"/>
              </a:xfrm>
              <a:custGeom>
                <a:avLst/>
                <a:gdLst>
                  <a:gd name="T0" fmla="*/ 8 w 8"/>
                  <a:gd name="T1" fmla="*/ 8 h 11"/>
                  <a:gd name="T2" fmla="*/ 7 w 8"/>
                  <a:gd name="T3" fmla="*/ 8 h 11"/>
                  <a:gd name="T4" fmla="*/ 0 w 8"/>
                  <a:gd name="T5" fmla="*/ 8 h 11"/>
                  <a:gd name="T6" fmla="*/ 8 w 8"/>
                  <a:gd name="T7" fmla="*/ 8 h 11"/>
                </a:gdLst>
                <a:ahLst/>
                <a:cxnLst>
                  <a:cxn ang="0">
                    <a:pos x="T0" y="T1"/>
                  </a:cxn>
                  <a:cxn ang="0">
                    <a:pos x="T2" y="T3"/>
                  </a:cxn>
                  <a:cxn ang="0">
                    <a:pos x="T4" y="T5"/>
                  </a:cxn>
                  <a:cxn ang="0">
                    <a:pos x="T6" y="T7"/>
                  </a:cxn>
                </a:cxnLst>
                <a:rect l="0" t="0" r="r" b="b"/>
                <a:pathLst>
                  <a:path w="8" h="11">
                    <a:moveTo>
                      <a:pt x="8" y="8"/>
                    </a:moveTo>
                    <a:cubicBezTo>
                      <a:pt x="7" y="8"/>
                      <a:pt x="7" y="8"/>
                      <a:pt x="7" y="8"/>
                    </a:cubicBezTo>
                    <a:cubicBezTo>
                      <a:pt x="7" y="0"/>
                      <a:pt x="4" y="8"/>
                      <a:pt x="0" y="8"/>
                    </a:cubicBezTo>
                    <a:cubicBezTo>
                      <a:pt x="3" y="9"/>
                      <a:pt x="6" y="11"/>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8" name="Rectangle 594"/>
              <p:cNvSpPr>
                <a:spLocks noChangeArrowheads="1"/>
              </p:cNvSpPr>
              <p:nvPr/>
            </p:nvSpPr>
            <p:spPr bwMode="auto">
              <a:xfrm>
                <a:off x="2509" y="744"/>
                <a:ext cx="1"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9" name="Freeform 595"/>
              <p:cNvSpPr>
                <a:spLocks/>
              </p:cNvSpPr>
              <p:nvPr/>
            </p:nvSpPr>
            <p:spPr bwMode="auto">
              <a:xfrm>
                <a:off x="2513" y="744"/>
                <a:ext cx="7" cy="4"/>
              </a:xfrm>
              <a:custGeom>
                <a:avLst/>
                <a:gdLst>
                  <a:gd name="T0" fmla="*/ 3 w 3"/>
                  <a:gd name="T1" fmla="*/ 2 h 2"/>
                  <a:gd name="T2" fmla="*/ 0 w 3"/>
                  <a:gd name="T3" fmla="*/ 2 h 2"/>
                  <a:gd name="T4" fmla="*/ 3 w 3"/>
                  <a:gd name="T5" fmla="*/ 2 h 2"/>
                </a:gdLst>
                <a:ahLst/>
                <a:cxnLst>
                  <a:cxn ang="0">
                    <a:pos x="T0" y="T1"/>
                  </a:cxn>
                  <a:cxn ang="0">
                    <a:pos x="T2" y="T3"/>
                  </a:cxn>
                  <a:cxn ang="0">
                    <a:pos x="T4" y="T5"/>
                  </a:cxn>
                </a:cxnLst>
                <a:rect l="0" t="0" r="r" b="b"/>
                <a:pathLst>
                  <a:path w="3" h="2">
                    <a:moveTo>
                      <a:pt x="3" y="2"/>
                    </a:moveTo>
                    <a:cubicBezTo>
                      <a:pt x="2" y="0"/>
                      <a:pt x="0" y="1"/>
                      <a:pt x="0"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0" name="Freeform 596"/>
              <p:cNvSpPr>
                <a:spLocks/>
              </p:cNvSpPr>
              <p:nvPr/>
            </p:nvSpPr>
            <p:spPr bwMode="auto">
              <a:xfrm>
                <a:off x="4200" y="753"/>
                <a:ext cx="109" cy="109"/>
              </a:xfrm>
              <a:custGeom>
                <a:avLst/>
                <a:gdLst>
                  <a:gd name="T0" fmla="*/ 21 w 46"/>
                  <a:gd name="T1" fmla="*/ 10 h 46"/>
                  <a:gd name="T2" fmla="*/ 22 w 46"/>
                  <a:gd name="T3" fmla="*/ 13 h 46"/>
                  <a:gd name="T4" fmla="*/ 21 w 46"/>
                  <a:gd name="T5" fmla="*/ 17 h 46"/>
                  <a:gd name="T6" fmla="*/ 19 w 46"/>
                  <a:gd name="T7" fmla="*/ 16 h 46"/>
                  <a:gd name="T8" fmla="*/ 12 w 46"/>
                  <a:gd name="T9" fmla="*/ 28 h 46"/>
                  <a:gd name="T10" fmla="*/ 6 w 46"/>
                  <a:gd name="T11" fmla="*/ 30 h 46"/>
                  <a:gd name="T12" fmla="*/ 2 w 46"/>
                  <a:gd name="T13" fmla="*/ 44 h 46"/>
                  <a:gd name="T14" fmla="*/ 6 w 46"/>
                  <a:gd name="T15" fmla="*/ 43 h 46"/>
                  <a:gd name="T16" fmla="*/ 8 w 46"/>
                  <a:gd name="T17" fmla="*/ 46 h 46"/>
                  <a:gd name="T18" fmla="*/ 11 w 46"/>
                  <a:gd name="T19" fmla="*/ 41 h 46"/>
                  <a:gd name="T20" fmla="*/ 13 w 46"/>
                  <a:gd name="T21" fmla="*/ 42 h 46"/>
                  <a:gd name="T22" fmla="*/ 20 w 46"/>
                  <a:gd name="T23" fmla="*/ 33 h 46"/>
                  <a:gd name="T24" fmla="*/ 20 w 46"/>
                  <a:gd name="T25" fmla="*/ 28 h 46"/>
                  <a:gd name="T26" fmla="*/ 15 w 46"/>
                  <a:gd name="T27" fmla="*/ 23 h 46"/>
                  <a:gd name="T28" fmla="*/ 16 w 46"/>
                  <a:gd name="T29" fmla="*/ 23 h 46"/>
                  <a:gd name="T30" fmla="*/ 29 w 46"/>
                  <a:gd name="T31" fmla="*/ 13 h 46"/>
                  <a:gd name="T32" fmla="*/ 35 w 46"/>
                  <a:gd name="T33" fmla="*/ 14 h 46"/>
                  <a:gd name="T34" fmla="*/ 46 w 46"/>
                  <a:gd name="T35" fmla="*/ 0 h 46"/>
                  <a:gd name="T36" fmla="*/ 26 w 46"/>
                  <a:gd name="T37" fmla="*/ 10 h 46"/>
                  <a:gd name="T38" fmla="*/ 21 w 46"/>
                  <a:gd name="T39"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6">
                    <a:moveTo>
                      <a:pt x="21" y="10"/>
                    </a:moveTo>
                    <a:cubicBezTo>
                      <a:pt x="22" y="11"/>
                      <a:pt x="21" y="13"/>
                      <a:pt x="22" y="13"/>
                    </a:cubicBezTo>
                    <a:cubicBezTo>
                      <a:pt x="23" y="14"/>
                      <a:pt x="22" y="16"/>
                      <a:pt x="21" y="17"/>
                    </a:cubicBezTo>
                    <a:cubicBezTo>
                      <a:pt x="20" y="17"/>
                      <a:pt x="19" y="17"/>
                      <a:pt x="19" y="16"/>
                    </a:cubicBezTo>
                    <a:cubicBezTo>
                      <a:pt x="17" y="22"/>
                      <a:pt x="8" y="23"/>
                      <a:pt x="12" y="28"/>
                    </a:cubicBezTo>
                    <a:cubicBezTo>
                      <a:pt x="10" y="31"/>
                      <a:pt x="8" y="27"/>
                      <a:pt x="6" y="30"/>
                    </a:cubicBezTo>
                    <a:cubicBezTo>
                      <a:pt x="14" y="34"/>
                      <a:pt x="0" y="38"/>
                      <a:pt x="2" y="44"/>
                    </a:cubicBezTo>
                    <a:cubicBezTo>
                      <a:pt x="6" y="43"/>
                      <a:pt x="6" y="43"/>
                      <a:pt x="6" y="43"/>
                    </a:cubicBezTo>
                    <a:cubicBezTo>
                      <a:pt x="8" y="46"/>
                      <a:pt x="8" y="46"/>
                      <a:pt x="8" y="46"/>
                    </a:cubicBezTo>
                    <a:cubicBezTo>
                      <a:pt x="10" y="45"/>
                      <a:pt x="12" y="42"/>
                      <a:pt x="11" y="41"/>
                    </a:cubicBezTo>
                    <a:cubicBezTo>
                      <a:pt x="13" y="42"/>
                      <a:pt x="13" y="42"/>
                      <a:pt x="13" y="42"/>
                    </a:cubicBezTo>
                    <a:cubicBezTo>
                      <a:pt x="16" y="39"/>
                      <a:pt x="15" y="35"/>
                      <a:pt x="20" y="33"/>
                    </a:cubicBezTo>
                    <a:cubicBezTo>
                      <a:pt x="17" y="32"/>
                      <a:pt x="18" y="30"/>
                      <a:pt x="20" y="28"/>
                    </a:cubicBezTo>
                    <a:cubicBezTo>
                      <a:pt x="18" y="27"/>
                      <a:pt x="14" y="25"/>
                      <a:pt x="15" y="23"/>
                    </a:cubicBezTo>
                    <a:cubicBezTo>
                      <a:pt x="16" y="22"/>
                      <a:pt x="16" y="23"/>
                      <a:pt x="16" y="23"/>
                    </a:cubicBezTo>
                    <a:cubicBezTo>
                      <a:pt x="19" y="16"/>
                      <a:pt x="29" y="22"/>
                      <a:pt x="29" y="13"/>
                    </a:cubicBezTo>
                    <a:cubicBezTo>
                      <a:pt x="31" y="11"/>
                      <a:pt x="34" y="12"/>
                      <a:pt x="35" y="14"/>
                    </a:cubicBezTo>
                    <a:cubicBezTo>
                      <a:pt x="43" y="10"/>
                      <a:pt x="37" y="4"/>
                      <a:pt x="46" y="0"/>
                    </a:cubicBezTo>
                    <a:cubicBezTo>
                      <a:pt x="39" y="3"/>
                      <a:pt x="33" y="9"/>
                      <a:pt x="26" y="10"/>
                    </a:cubicBezTo>
                    <a:cubicBezTo>
                      <a:pt x="24" y="10"/>
                      <a:pt x="22" y="8"/>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1" name="Freeform 597"/>
              <p:cNvSpPr>
                <a:spLocks/>
              </p:cNvSpPr>
              <p:nvPr/>
            </p:nvSpPr>
            <p:spPr bwMode="auto">
              <a:xfrm>
                <a:off x="3869" y="758"/>
                <a:ext cx="26" cy="23"/>
              </a:xfrm>
              <a:custGeom>
                <a:avLst/>
                <a:gdLst>
                  <a:gd name="T0" fmla="*/ 4 w 11"/>
                  <a:gd name="T1" fmla="*/ 6 h 10"/>
                  <a:gd name="T2" fmla="*/ 4 w 11"/>
                  <a:gd name="T3" fmla="*/ 10 h 10"/>
                  <a:gd name="T4" fmla="*/ 11 w 11"/>
                  <a:gd name="T5" fmla="*/ 0 h 10"/>
                  <a:gd name="T6" fmla="*/ 5 w 11"/>
                  <a:gd name="T7" fmla="*/ 3 h 10"/>
                  <a:gd name="T8" fmla="*/ 8 w 11"/>
                  <a:gd name="T9" fmla="*/ 3 h 10"/>
                  <a:gd name="T10" fmla="*/ 4 w 11"/>
                  <a:gd name="T11" fmla="*/ 6 h 10"/>
                </a:gdLst>
                <a:ahLst/>
                <a:cxnLst>
                  <a:cxn ang="0">
                    <a:pos x="T0" y="T1"/>
                  </a:cxn>
                  <a:cxn ang="0">
                    <a:pos x="T2" y="T3"/>
                  </a:cxn>
                  <a:cxn ang="0">
                    <a:pos x="T4" y="T5"/>
                  </a:cxn>
                  <a:cxn ang="0">
                    <a:pos x="T6" y="T7"/>
                  </a:cxn>
                  <a:cxn ang="0">
                    <a:pos x="T8" y="T9"/>
                  </a:cxn>
                  <a:cxn ang="0">
                    <a:pos x="T10" y="T11"/>
                  </a:cxn>
                </a:cxnLst>
                <a:rect l="0" t="0" r="r" b="b"/>
                <a:pathLst>
                  <a:path w="11" h="10">
                    <a:moveTo>
                      <a:pt x="4" y="6"/>
                    </a:moveTo>
                    <a:cubicBezTo>
                      <a:pt x="3" y="7"/>
                      <a:pt x="0" y="9"/>
                      <a:pt x="4" y="10"/>
                    </a:cubicBezTo>
                    <a:cubicBezTo>
                      <a:pt x="6" y="6"/>
                      <a:pt x="10" y="4"/>
                      <a:pt x="11" y="0"/>
                    </a:cubicBezTo>
                    <a:cubicBezTo>
                      <a:pt x="9" y="0"/>
                      <a:pt x="6" y="1"/>
                      <a:pt x="5" y="3"/>
                    </a:cubicBezTo>
                    <a:cubicBezTo>
                      <a:pt x="6" y="3"/>
                      <a:pt x="8" y="2"/>
                      <a:pt x="8" y="3"/>
                    </a:cubicBezTo>
                    <a:cubicBezTo>
                      <a:pt x="8" y="6"/>
                      <a:pt x="6"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2" name="Freeform 598"/>
              <p:cNvSpPr>
                <a:spLocks/>
              </p:cNvSpPr>
              <p:nvPr/>
            </p:nvSpPr>
            <p:spPr bwMode="auto">
              <a:xfrm>
                <a:off x="4488" y="758"/>
                <a:ext cx="5" cy="7"/>
              </a:xfrm>
              <a:custGeom>
                <a:avLst/>
                <a:gdLst>
                  <a:gd name="T0" fmla="*/ 3 w 5"/>
                  <a:gd name="T1" fmla="*/ 0 h 7"/>
                  <a:gd name="T2" fmla="*/ 0 w 5"/>
                  <a:gd name="T3" fmla="*/ 0 h 7"/>
                  <a:gd name="T4" fmla="*/ 5 w 5"/>
                  <a:gd name="T5" fmla="*/ 7 h 7"/>
                  <a:gd name="T6" fmla="*/ 3 w 5"/>
                  <a:gd name="T7" fmla="*/ 0 h 7"/>
                </a:gdLst>
                <a:ahLst/>
                <a:cxnLst>
                  <a:cxn ang="0">
                    <a:pos x="T0" y="T1"/>
                  </a:cxn>
                  <a:cxn ang="0">
                    <a:pos x="T2" y="T3"/>
                  </a:cxn>
                  <a:cxn ang="0">
                    <a:pos x="T4" y="T5"/>
                  </a:cxn>
                  <a:cxn ang="0">
                    <a:pos x="T6" y="T7"/>
                  </a:cxn>
                </a:cxnLst>
                <a:rect l="0" t="0" r="r" b="b"/>
                <a:pathLst>
                  <a:path w="5" h="7">
                    <a:moveTo>
                      <a:pt x="3" y="0"/>
                    </a:moveTo>
                    <a:lnTo>
                      <a:pt x="0" y="0"/>
                    </a:lnTo>
                    <a:lnTo>
                      <a:pt x="5" y="7"/>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3" name="Freeform 599"/>
              <p:cNvSpPr>
                <a:spLocks/>
              </p:cNvSpPr>
              <p:nvPr/>
            </p:nvSpPr>
            <p:spPr bwMode="auto">
              <a:xfrm>
                <a:off x="4155" y="770"/>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4" name="Freeform 600"/>
              <p:cNvSpPr>
                <a:spLocks/>
              </p:cNvSpPr>
              <p:nvPr/>
            </p:nvSpPr>
            <p:spPr bwMode="auto">
              <a:xfrm>
                <a:off x="4157" y="753"/>
                <a:ext cx="17" cy="17"/>
              </a:xfrm>
              <a:custGeom>
                <a:avLst/>
                <a:gdLst>
                  <a:gd name="T0" fmla="*/ 0 w 7"/>
                  <a:gd name="T1" fmla="*/ 7 h 7"/>
                  <a:gd name="T2" fmla="*/ 7 w 7"/>
                  <a:gd name="T3" fmla="*/ 4 h 7"/>
                  <a:gd name="T4" fmla="*/ 0 w 7"/>
                  <a:gd name="T5" fmla="*/ 7 h 7"/>
                </a:gdLst>
                <a:ahLst/>
                <a:cxnLst>
                  <a:cxn ang="0">
                    <a:pos x="T0" y="T1"/>
                  </a:cxn>
                  <a:cxn ang="0">
                    <a:pos x="T2" y="T3"/>
                  </a:cxn>
                  <a:cxn ang="0">
                    <a:pos x="T4" y="T5"/>
                  </a:cxn>
                </a:cxnLst>
                <a:rect l="0" t="0" r="r" b="b"/>
                <a:pathLst>
                  <a:path w="7" h="7">
                    <a:moveTo>
                      <a:pt x="0" y="7"/>
                    </a:moveTo>
                    <a:cubicBezTo>
                      <a:pt x="2" y="5"/>
                      <a:pt x="6" y="6"/>
                      <a:pt x="7" y="4"/>
                    </a:cubicBezTo>
                    <a:cubicBezTo>
                      <a:pt x="4" y="0"/>
                      <a:pt x="1"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5" name="Freeform 601"/>
              <p:cNvSpPr>
                <a:spLocks/>
              </p:cNvSpPr>
              <p:nvPr/>
            </p:nvSpPr>
            <p:spPr bwMode="auto">
              <a:xfrm>
                <a:off x="3836" y="762"/>
                <a:ext cx="14" cy="15"/>
              </a:xfrm>
              <a:custGeom>
                <a:avLst/>
                <a:gdLst>
                  <a:gd name="T0" fmla="*/ 0 w 14"/>
                  <a:gd name="T1" fmla="*/ 15 h 15"/>
                  <a:gd name="T2" fmla="*/ 2 w 14"/>
                  <a:gd name="T3" fmla="*/ 15 h 15"/>
                  <a:gd name="T4" fmla="*/ 14 w 14"/>
                  <a:gd name="T5" fmla="*/ 0 h 15"/>
                  <a:gd name="T6" fmla="*/ 0 w 14"/>
                  <a:gd name="T7" fmla="*/ 15 h 15"/>
                </a:gdLst>
                <a:ahLst/>
                <a:cxnLst>
                  <a:cxn ang="0">
                    <a:pos x="T0" y="T1"/>
                  </a:cxn>
                  <a:cxn ang="0">
                    <a:pos x="T2" y="T3"/>
                  </a:cxn>
                  <a:cxn ang="0">
                    <a:pos x="T4" y="T5"/>
                  </a:cxn>
                  <a:cxn ang="0">
                    <a:pos x="T6" y="T7"/>
                  </a:cxn>
                </a:cxnLst>
                <a:rect l="0" t="0" r="r" b="b"/>
                <a:pathLst>
                  <a:path w="14" h="15">
                    <a:moveTo>
                      <a:pt x="0" y="15"/>
                    </a:moveTo>
                    <a:lnTo>
                      <a:pt x="2" y="15"/>
                    </a:lnTo>
                    <a:lnTo>
                      <a:pt x="14"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6" name="Freeform 602"/>
              <p:cNvSpPr>
                <a:spLocks/>
              </p:cNvSpPr>
              <p:nvPr/>
            </p:nvSpPr>
            <p:spPr bwMode="auto">
              <a:xfrm>
                <a:off x="3708" y="767"/>
                <a:ext cx="12" cy="17"/>
              </a:xfrm>
              <a:custGeom>
                <a:avLst/>
                <a:gdLst>
                  <a:gd name="T0" fmla="*/ 2 w 5"/>
                  <a:gd name="T1" fmla="*/ 7 h 7"/>
                  <a:gd name="T2" fmla="*/ 3 w 5"/>
                  <a:gd name="T3" fmla="*/ 1 h 7"/>
                  <a:gd name="T4" fmla="*/ 1 w 5"/>
                  <a:gd name="T5" fmla="*/ 0 h 7"/>
                  <a:gd name="T6" fmla="*/ 0 w 5"/>
                  <a:gd name="T7" fmla="*/ 4 h 7"/>
                  <a:gd name="T8" fmla="*/ 2 w 5"/>
                  <a:gd name="T9" fmla="*/ 7 h 7"/>
                </a:gdLst>
                <a:ahLst/>
                <a:cxnLst>
                  <a:cxn ang="0">
                    <a:pos x="T0" y="T1"/>
                  </a:cxn>
                  <a:cxn ang="0">
                    <a:pos x="T2" y="T3"/>
                  </a:cxn>
                  <a:cxn ang="0">
                    <a:pos x="T4" y="T5"/>
                  </a:cxn>
                  <a:cxn ang="0">
                    <a:pos x="T6" y="T7"/>
                  </a:cxn>
                  <a:cxn ang="0">
                    <a:pos x="T8" y="T9"/>
                  </a:cxn>
                </a:cxnLst>
                <a:rect l="0" t="0" r="r" b="b"/>
                <a:pathLst>
                  <a:path w="5" h="7">
                    <a:moveTo>
                      <a:pt x="2" y="7"/>
                    </a:moveTo>
                    <a:cubicBezTo>
                      <a:pt x="3" y="1"/>
                      <a:pt x="3" y="1"/>
                      <a:pt x="3" y="1"/>
                    </a:cubicBezTo>
                    <a:cubicBezTo>
                      <a:pt x="2" y="1"/>
                      <a:pt x="1" y="1"/>
                      <a:pt x="1" y="0"/>
                    </a:cubicBezTo>
                    <a:cubicBezTo>
                      <a:pt x="0" y="4"/>
                      <a:pt x="0" y="4"/>
                      <a:pt x="0" y="4"/>
                    </a:cubicBezTo>
                    <a:cubicBezTo>
                      <a:pt x="5" y="3"/>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7" name="Freeform 603"/>
              <p:cNvSpPr>
                <a:spLocks/>
              </p:cNvSpPr>
              <p:nvPr/>
            </p:nvSpPr>
            <p:spPr bwMode="auto">
              <a:xfrm>
                <a:off x="3020" y="770"/>
                <a:ext cx="11" cy="7"/>
              </a:xfrm>
              <a:custGeom>
                <a:avLst/>
                <a:gdLst>
                  <a:gd name="T0" fmla="*/ 4 w 5"/>
                  <a:gd name="T1" fmla="*/ 1 h 3"/>
                  <a:gd name="T2" fmla="*/ 1 w 5"/>
                  <a:gd name="T3" fmla="*/ 3 h 3"/>
                  <a:gd name="T4" fmla="*/ 4 w 5"/>
                  <a:gd name="T5" fmla="*/ 1 h 3"/>
                </a:gdLst>
                <a:ahLst/>
                <a:cxnLst>
                  <a:cxn ang="0">
                    <a:pos x="T0" y="T1"/>
                  </a:cxn>
                  <a:cxn ang="0">
                    <a:pos x="T2" y="T3"/>
                  </a:cxn>
                  <a:cxn ang="0">
                    <a:pos x="T4" y="T5"/>
                  </a:cxn>
                </a:cxnLst>
                <a:rect l="0" t="0" r="r" b="b"/>
                <a:pathLst>
                  <a:path w="5" h="3">
                    <a:moveTo>
                      <a:pt x="4" y="1"/>
                    </a:moveTo>
                    <a:cubicBezTo>
                      <a:pt x="2" y="0"/>
                      <a:pt x="0" y="2"/>
                      <a:pt x="1" y="3"/>
                    </a:cubicBezTo>
                    <a:cubicBezTo>
                      <a:pt x="2" y="3"/>
                      <a:pt x="5" y="3"/>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8" name="Freeform 604"/>
              <p:cNvSpPr>
                <a:spLocks/>
              </p:cNvSpPr>
              <p:nvPr/>
            </p:nvSpPr>
            <p:spPr bwMode="auto">
              <a:xfrm>
                <a:off x="455" y="772"/>
                <a:ext cx="8" cy="5"/>
              </a:xfrm>
              <a:custGeom>
                <a:avLst/>
                <a:gdLst>
                  <a:gd name="T0" fmla="*/ 0 w 8"/>
                  <a:gd name="T1" fmla="*/ 0 h 5"/>
                  <a:gd name="T2" fmla="*/ 0 w 8"/>
                  <a:gd name="T3" fmla="*/ 5 h 5"/>
                  <a:gd name="T4" fmla="*/ 8 w 8"/>
                  <a:gd name="T5" fmla="*/ 2 h 5"/>
                  <a:gd name="T6" fmla="*/ 0 w 8"/>
                  <a:gd name="T7" fmla="*/ 0 h 5"/>
                </a:gdLst>
                <a:ahLst/>
                <a:cxnLst>
                  <a:cxn ang="0">
                    <a:pos x="T0" y="T1"/>
                  </a:cxn>
                  <a:cxn ang="0">
                    <a:pos x="T2" y="T3"/>
                  </a:cxn>
                  <a:cxn ang="0">
                    <a:pos x="T4" y="T5"/>
                  </a:cxn>
                  <a:cxn ang="0">
                    <a:pos x="T6" y="T7"/>
                  </a:cxn>
                </a:cxnLst>
                <a:rect l="0" t="0" r="r" b="b"/>
                <a:pathLst>
                  <a:path w="8" h="5">
                    <a:moveTo>
                      <a:pt x="0" y="0"/>
                    </a:moveTo>
                    <a:lnTo>
                      <a:pt x="0" y="5"/>
                    </a:lnTo>
                    <a:lnTo>
                      <a:pt x="8"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9" name="Freeform 605"/>
              <p:cNvSpPr>
                <a:spLocks/>
              </p:cNvSpPr>
              <p:nvPr/>
            </p:nvSpPr>
            <p:spPr bwMode="auto">
              <a:xfrm>
                <a:off x="3994" y="758"/>
                <a:ext cx="33" cy="42"/>
              </a:xfrm>
              <a:custGeom>
                <a:avLst/>
                <a:gdLst>
                  <a:gd name="T0" fmla="*/ 11 w 14"/>
                  <a:gd name="T1" fmla="*/ 13 h 18"/>
                  <a:gd name="T2" fmla="*/ 14 w 14"/>
                  <a:gd name="T3" fmla="*/ 8 h 18"/>
                  <a:gd name="T4" fmla="*/ 0 w 14"/>
                  <a:gd name="T5" fmla="*/ 16 h 18"/>
                  <a:gd name="T6" fmla="*/ 0 w 14"/>
                  <a:gd name="T7" fmla="*/ 18 h 18"/>
                  <a:gd name="T8" fmla="*/ 3 w 14"/>
                  <a:gd name="T9" fmla="*/ 18 h 18"/>
                  <a:gd name="T10" fmla="*/ 4 w 14"/>
                  <a:gd name="T11" fmla="*/ 14 h 18"/>
                  <a:gd name="T12" fmla="*/ 11 w 14"/>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14" h="18">
                    <a:moveTo>
                      <a:pt x="11" y="13"/>
                    </a:moveTo>
                    <a:cubicBezTo>
                      <a:pt x="14" y="8"/>
                      <a:pt x="14" y="8"/>
                      <a:pt x="14" y="8"/>
                    </a:cubicBezTo>
                    <a:cubicBezTo>
                      <a:pt x="5" y="0"/>
                      <a:pt x="6" y="15"/>
                      <a:pt x="0" y="16"/>
                    </a:cubicBezTo>
                    <a:cubicBezTo>
                      <a:pt x="0" y="18"/>
                      <a:pt x="0" y="18"/>
                      <a:pt x="0" y="18"/>
                    </a:cubicBezTo>
                    <a:cubicBezTo>
                      <a:pt x="3" y="18"/>
                      <a:pt x="3" y="18"/>
                      <a:pt x="3" y="18"/>
                    </a:cubicBezTo>
                    <a:cubicBezTo>
                      <a:pt x="2" y="17"/>
                      <a:pt x="2" y="15"/>
                      <a:pt x="4" y="14"/>
                    </a:cubicBezTo>
                    <a:cubicBezTo>
                      <a:pt x="8" y="15"/>
                      <a:pt x="8" y="10"/>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0" name="Freeform 606"/>
              <p:cNvSpPr>
                <a:spLocks/>
              </p:cNvSpPr>
              <p:nvPr/>
            </p:nvSpPr>
            <p:spPr bwMode="auto">
              <a:xfrm>
                <a:off x="3010" y="779"/>
                <a:ext cx="10" cy="12"/>
              </a:xfrm>
              <a:custGeom>
                <a:avLst/>
                <a:gdLst>
                  <a:gd name="T0" fmla="*/ 3 w 4"/>
                  <a:gd name="T1" fmla="*/ 0 h 5"/>
                  <a:gd name="T2" fmla="*/ 1 w 4"/>
                  <a:gd name="T3" fmla="*/ 5 h 5"/>
                  <a:gd name="T4" fmla="*/ 3 w 4"/>
                  <a:gd name="T5" fmla="*/ 0 h 5"/>
                </a:gdLst>
                <a:ahLst/>
                <a:cxnLst>
                  <a:cxn ang="0">
                    <a:pos x="T0" y="T1"/>
                  </a:cxn>
                  <a:cxn ang="0">
                    <a:pos x="T2" y="T3"/>
                  </a:cxn>
                  <a:cxn ang="0">
                    <a:pos x="T4" y="T5"/>
                  </a:cxn>
                </a:cxnLst>
                <a:rect l="0" t="0" r="r" b="b"/>
                <a:pathLst>
                  <a:path w="4" h="5">
                    <a:moveTo>
                      <a:pt x="3" y="0"/>
                    </a:moveTo>
                    <a:cubicBezTo>
                      <a:pt x="2" y="1"/>
                      <a:pt x="0" y="4"/>
                      <a:pt x="1" y="5"/>
                    </a:cubicBezTo>
                    <a:cubicBezTo>
                      <a:pt x="1" y="3"/>
                      <a:pt x="4"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1" name="Freeform 607"/>
              <p:cNvSpPr>
                <a:spLocks/>
              </p:cNvSpPr>
              <p:nvPr/>
            </p:nvSpPr>
            <p:spPr bwMode="auto">
              <a:xfrm>
                <a:off x="396" y="779"/>
                <a:ext cx="52" cy="17"/>
              </a:xfrm>
              <a:custGeom>
                <a:avLst/>
                <a:gdLst>
                  <a:gd name="T0" fmla="*/ 11 w 22"/>
                  <a:gd name="T1" fmla="*/ 5 h 7"/>
                  <a:gd name="T2" fmla="*/ 1 w 22"/>
                  <a:gd name="T3" fmla="*/ 1 h 7"/>
                  <a:gd name="T4" fmla="*/ 4 w 22"/>
                  <a:gd name="T5" fmla="*/ 6 h 7"/>
                  <a:gd name="T6" fmla="*/ 22 w 22"/>
                  <a:gd name="T7" fmla="*/ 7 h 7"/>
                  <a:gd name="T8" fmla="*/ 11 w 22"/>
                  <a:gd name="T9" fmla="*/ 5 h 7"/>
                </a:gdLst>
                <a:ahLst/>
                <a:cxnLst>
                  <a:cxn ang="0">
                    <a:pos x="T0" y="T1"/>
                  </a:cxn>
                  <a:cxn ang="0">
                    <a:pos x="T2" y="T3"/>
                  </a:cxn>
                  <a:cxn ang="0">
                    <a:pos x="T4" y="T5"/>
                  </a:cxn>
                  <a:cxn ang="0">
                    <a:pos x="T6" y="T7"/>
                  </a:cxn>
                  <a:cxn ang="0">
                    <a:pos x="T8" y="T9"/>
                  </a:cxn>
                </a:cxnLst>
                <a:rect l="0" t="0" r="r" b="b"/>
                <a:pathLst>
                  <a:path w="22" h="7">
                    <a:moveTo>
                      <a:pt x="11" y="5"/>
                    </a:moveTo>
                    <a:cubicBezTo>
                      <a:pt x="10" y="0"/>
                      <a:pt x="4" y="2"/>
                      <a:pt x="1" y="1"/>
                    </a:cubicBezTo>
                    <a:cubicBezTo>
                      <a:pt x="0" y="4"/>
                      <a:pt x="3" y="4"/>
                      <a:pt x="4" y="6"/>
                    </a:cubicBezTo>
                    <a:cubicBezTo>
                      <a:pt x="10" y="4"/>
                      <a:pt x="17" y="7"/>
                      <a:pt x="22" y="7"/>
                    </a:cubicBezTo>
                    <a:cubicBezTo>
                      <a:pt x="18" y="6"/>
                      <a:pt x="15" y="3"/>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2" name="Freeform 608"/>
              <p:cNvSpPr>
                <a:spLocks/>
              </p:cNvSpPr>
              <p:nvPr/>
            </p:nvSpPr>
            <p:spPr bwMode="auto">
              <a:xfrm>
                <a:off x="448" y="796"/>
                <a:ext cx="10"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2" y="0"/>
                      <a:pt x="3" y="0"/>
                      <a:pt x="4" y="0"/>
                    </a:cubicBezTo>
                    <a:cubicBezTo>
                      <a:pt x="3"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3" name="Freeform 609"/>
              <p:cNvSpPr>
                <a:spLocks/>
              </p:cNvSpPr>
              <p:nvPr/>
            </p:nvSpPr>
            <p:spPr bwMode="auto">
              <a:xfrm>
                <a:off x="616" y="781"/>
                <a:ext cx="26" cy="17"/>
              </a:xfrm>
              <a:custGeom>
                <a:avLst/>
                <a:gdLst>
                  <a:gd name="T0" fmla="*/ 10 w 11"/>
                  <a:gd name="T1" fmla="*/ 0 h 7"/>
                  <a:gd name="T2" fmla="*/ 0 w 11"/>
                  <a:gd name="T3" fmla="*/ 3 h 7"/>
                  <a:gd name="T4" fmla="*/ 11 w 11"/>
                  <a:gd name="T5" fmla="*/ 3 h 7"/>
                  <a:gd name="T6" fmla="*/ 10 w 11"/>
                  <a:gd name="T7" fmla="*/ 0 h 7"/>
                </a:gdLst>
                <a:ahLst/>
                <a:cxnLst>
                  <a:cxn ang="0">
                    <a:pos x="T0" y="T1"/>
                  </a:cxn>
                  <a:cxn ang="0">
                    <a:pos x="T2" y="T3"/>
                  </a:cxn>
                  <a:cxn ang="0">
                    <a:pos x="T4" y="T5"/>
                  </a:cxn>
                  <a:cxn ang="0">
                    <a:pos x="T6" y="T7"/>
                  </a:cxn>
                </a:cxnLst>
                <a:rect l="0" t="0" r="r" b="b"/>
                <a:pathLst>
                  <a:path w="11" h="7">
                    <a:moveTo>
                      <a:pt x="10" y="0"/>
                    </a:moveTo>
                    <a:cubicBezTo>
                      <a:pt x="8" y="4"/>
                      <a:pt x="2" y="1"/>
                      <a:pt x="0" y="3"/>
                    </a:cubicBezTo>
                    <a:cubicBezTo>
                      <a:pt x="3" y="7"/>
                      <a:pt x="6" y="1"/>
                      <a:pt x="11" y="3"/>
                    </a:cubicBezTo>
                    <a:cubicBezTo>
                      <a:pt x="10" y="2"/>
                      <a:pt x="11" y="1"/>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4" name="Freeform 610"/>
              <p:cNvSpPr>
                <a:spLocks/>
              </p:cNvSpPr>
              <p:nvPr/>
            </p:nvSpPr>
            <p:spPr bwMode="auto">
              <a:xfrm>
                <a:off x="3810" y="786"/>
                <a:ext cx="16" cy="17"/>
              </a:xfrm>
              <a:custGeom>
                <a:avLst/>
                <a:gdLst>
                  <a:gd name="T0" fmla="*/ 11 w 16"/>
                  <a:gd name="T1" fmla="*/ 10 h 17"/>
                  <a:gd name="T2" fmla="*/ 16 w 16"/>
                  <a:gd name="T3" fmla="*/ 0 h 17"/>
                  <a:gd name="T4" fmla="*/ 0 w 16"/>
                  <a:gd name="T5" fmla="*/ 17 h 17"/>
                  <a:gd name="T6" fmla="*/ 11 w 16"/>
                  <a:gd name="T7" fmla="*/ 10 h 17"/>
                </a:gdLst>
                <a:ahLst/>
                <a:cxnLst>
                  <a:cxn ang="0">
                    <a:pos x="T0" y="T1"/>
                  </a:cxn>
                  <a:cxn ang="0">
                    <a:pos x="T2" y="T3"/>
                  </a:cxn>
                  <a:cxn ang="0">
                    <a:pos x="T4" y="T5"/>
                  </a:cxn>
                  <a:cxn ang="0">
                    <a:pos x="T6" y="T7"/>
                  </a:cxn>
                </a:cxnLst>
                <a:rect l="0" t="0" r="r" b="b"/>
                <a:pathLst>
                  <a:path w="16" h="17">
                    <a:moveTo>
                      <a:pt x="11" y="10"/>
                    </a:moveTo>
                    <a:lnTo>
                      <a:pt x="16" y="0"/>
                    </a:lnTo>
                    <a:lnTo>
                      <a:pt x="0" y="1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5" name="Rectangle 611"/>
              <p:cNvSpPr>
                <a:spLocks noChangeArrowheads="1"/>
              </p:cNvSpPr>
              <p:nvPr/>
            </p:nvSpPr>
            <p:spPr bwMode="auto">
              <a:xfrm>
                <a:off x="597" y="788"/>
                <a:ext cx="3"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6" name="Freeform 612"/>
              <p:cNvSpPr>
                <a:spLocks/>
              </p:cNvSpPr>
              <p:nvPr/>
            </p:nvSpPr>
            <p:spPr bwMode="auto">
              <a:xfrm>
                <a:off x="545" y="791"/>
                <a:ext cx="29" cy="12"/>
              </a:xfrm>
              <a:custGeom>
                <a:avLst/>
                <a:gdLst>
                  <a:gd name="T0" fmla="*/ 4 w 12"/>
                  <a:gd name="T1" fmla="*/ 2 h 5"/>
                  <a:gd name="T2" fmla="*/ 12 w 12"/>
                  <a:gd name="T3" fmla="*/ 0 h 5"/>
                  <a:gd name="T4" fmla="*/ 10 w 12"/>
                  <a:gd name="T5" fmla="*/ 0 h 5"/>
                  <a:gd name="T6" fmla="*/ 0 w 12"/>
                  <a:gd name="T7" fmla="*/ 0 h 5"/>
                  <a:gd name="T8" fmla="*/ 0 w 12"/>
                  <a:gd name="T9" fmla="*/ 2 h 5"/>
                  <a:gd name="T10" fmla="*/ 4 w 12"/>
                  <a:gd name="T11" fmla="*/ 2 h 5"/>
                </a:gdLst>
                <a:ahLst/>
                <a:cxnLst>
                  <a:cxn ang="0">
                    <a:pos x="T0" y="T1"/>
                  </a:cxn>
                  <a:cxn ang="0">
                    <a:pos x="T2" y="T3"/>
                  </a:cxn>
                  <a:cxn ang="0">
                    <a:pos x="T4" y="T5"/>
                  </a:cxn>
                  <a:cxn ang="0">
                    <a:pos x="T6" y="T7"/>
                  </a:cxn>
                  <a:cxn ang="0">
                    <a:pos x="T8" y="T9"/>
                  </a:cxn>
                  <a:cxn ang="0">
                    <a:pos x="T10" y="T11"/>
                  </a:cxn>
                </a:cxnLst>
                <a:rect l="0" t="0" r="r" b="b"/>
                <a:pathLst>
                  <a:path w="12" h="5">
                    <a:moveTo>
                      <a:pt x="4" y="2"/>
                    </a:moveTo>
                    <a:cubicBezTo>
                      <a:pt x="6" y="5"/>
                      <a:pt x="11" y="3"/>
                      <a:pt x="12" y="0"/>
                    </a:cubicBezTo>
                    <a:cubicBezTo>
                      <a:pt x="10" y="0"/>
                      <a:pt x="10" y="0"/>
                      <a:pt x="10" y="0"/>
                    </a:cubicBezTo>
                    <a:cubicBezTo>
                      <a:pt x="7" y="2"/>
                      <a:pt x="5" y="0"/>
                      <a:pt x="0" y="0"/>
                    </a:cubicBezTo>
                    <a:cubicBezTo>
                      <a:pt x="0" y="2"/>
                      <a:pt x="0" y="2"/>
                      <a:pt x="0" y="2"/>
                    </a:cubicBezTo>
                    <a:cubicBezTo>
                      <a:pt x="1" y="2"/>
                      <a:pt x="3"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7" name="Freeform 613"/>
              <p:cNvSpPr>
                <a:spLocks/>
              </p:cNvSpPr>
              <p:nvPr/>
            </p:nvSpPr>
            <p:spPr bwMode="auto">
              <a:xfrm>
                <a:off x="775" y="791"/>
                <a:ext cx="31" cy="14"/>
              </a:xfrm>
              <a:custGeom>
                <a:avLst/>
                <a:gdLst>
                  <a:gd name="T0" fmla="*/ 13 w 13"/>
                  <a:gd name="T1" fmla="*/ 1 h 6"/>
                  <a:gd name="T2" fmla="*/ 8 w 13"/>
                  <a:gd name="T3" fmla="*/ 0 h 6"/>
                  <a:gd name="T4" fmla="*/ 3 w 13"/>
                  <a:gd name="T5" fmla="*/ 5 h 6"/>
                  <a:gd name="T6" fmla="*/ 13 w 13"/>
                  <a:gd name="T7" fmla="*/ 1 h 6"/>
                </a:gdLst>
                <a:ahLst/>
                <a:cxnLst>
                  <a:cxn ang="0">
                    <a:pos x="T0" y="T1"/>
                  </a:cxn>
                  <a:cxn ang="0">
                    <a:pos x="T2" y="T3"/>
                  </a:cxn>
                  <a:cxn ang="0">
                    <a:pos x="T4" y="T5"/>
                  </a:cxn>
                  <a:cxn ang="0">
                    <a:pos x="T6" y="T7"/>
                  </a:cxn>
                </a:cxnLst>
                <a:rect l="0" t="0" r="r" b="b"/>
                <a:pathLst>
                  <a:path w="13" h="6">
                    <a:moveTo>
                      <a:pt x="13" y="1"/>
                    </a:moveTo>
                    <a:cubicBezTo>
                      <a:pt x="12" y="0"/>
                      <a:pt x="10" y="0"/>
                      <a:pt x="8" y="0"/>
                    </a:cubicBezTo>
                    <a:cubicBezTo>
                      <a:pt x="7" y="3"/>
                      <a:pt x="0" y="1"/>
                      <a:pt x="3" y="5"/>
                    </a:cubicBezTo>
                    <a:cubicBezTo>
                      <a:pt x="8" y="6"/>
                      <a:pt x="8"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8" name="Rectangle 614"/>
              <p:cNvSpPr>
                <a:spLocks noChangeArrowheads="1"/>
              </p:cNvSpPr>
              <p:nvPr/>
            </p:nvSpPr>
            <p:spPr bwMode="auto">
              <a:xfrm>
                <a:off x="4498" y="791"/>
                <a:ext cx="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9" name="Freeform 615"/>
              <p:cNvSpPr>
                <a:spLocks/>
              </p:cNvSpPr>
              <p:nvPr/>
            </p:nvSpPr>
            <p:spPr bwMode="auto">
              <a:xfrm>
                <a:off x="522" y="793"/>
                <a:ext cx="16" cy="10"/>
              </a:xfrm>
              <a:custGeom>
                <a:avLst/>
                <a:gdLst>
                  <a:gd name="T0" fmla="*/ 3 w 7"/>
                  <a:gd name="T1" fmla="*/ 4 h 4"/>
                  <a:gd name="T2" fmla="*/ 7 w 7"/>
                  <a:gd name="T3" fmla="*/ 2 h 4"/>
                  <a:gd name="T4" fmla="*/ 2 w 7"/>
                  <a:gd name="T5" fmla="*/ 1 h 4"/>
                  <a:gd name="T6" fmla="*/ 3 w 7"/>
                  <a:gd name="T7" fmla="*/ 4 h 4"/>
                </a:gdLst>
                <a:ahLst/>
                <a:cxnLst>
                  <a:cxn ang="0">
                    <a:pos x="T0" y="T1"/>
                  </a:cxn>
                  <a:cxn ang="0">
                    <a:pos x="T2" y="T3"/>
                  </a:cxn>
                  <a:cxn ang="0">
                    <a:pos x="T4" y="T5"/>
                  </a:cxn>
                  <a:cxn ang="0">
                    <a:pos x="T6" y="T7"/>
                  </a:cxn>
                </a:cxnLst>
                <a:rect l="0" t="0" r="r" b="b"/>
                <a:pathLst>
                  <a:path w="7" h="4">
                    <a:moveTo>
                      <a:pt x="3" y="4"/>
                    </a:moveTo>
                    <a:cubicBezTo>
                      <a:pt x="5" y="4"/>
                      <a:pt x="6" y="3"/>
                      <a:pt x="7" y="2"/>
                    </a:cubicBezTo>
                    <a:cubicBezTo>
                      <a:pt x="5" y="0"/>
                      <a:pt x="4" y="2"/>
                      <a:pt x="2" y="1"/>
                    </a:cubicBezTo>
                    <a:cubicBezTo>
                      <a:pt x="0" y="2"/>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0" name="Freeform 616"/>
              <p:cNvSpPr>
                <a:spLocks/>
              </p:cNvSpPr>
              <p:nvPr/>
            </p:nvSpPr>
            <p:spPr bwMode="auto">
              <a:xfrm>
                <a:off x="2991" y="796"/>
                <a:ext cx="12" cy="7"/>
              </a:xfrm>
              <a:custGeom>
                <a:avLst/>
                <a:gdLst>
                  <a:gd name="T0" fmla="*/ 7 w 12"/>
                  <a:gd name="T1" fmla="*/ 0 h 7"/>
                  <a:gd name="T2" fmla="*/ 0 w 12"/>
                  <a:gd name="T3" fmla="*/ 7 h 7"/>
                  <a:gd name="T4" fmla="*/ 12 w 12"/>
                  <a:gd name="T5" fmla="*/ 0 h 7"/>
                  <a:gd name="T6" fmla="*/ 7 w 12"/>
                  <a:gd name="T7" fmla="*/ 0 h 7"/>
                </a:gdLst>
                <a:ahLst/>
                <a:cxnLst>
                  <a:cxn ang="0">
                    <a:pos x="T0" y="T1"/>
                  </a:cxn>
                  <a:cxn ang="0">
                    <a:pos x="T2" y="T3"/>
                  </a:cxn>
                  <a:cxn ang="0">
                    <a:pos x="T4" y="T5"/>
                  </a:cxn>
                  <a:cxn ang="0">
                    <a:pos x="T6" y="T7"/>
                  </a:cxn>
                </a:cxnLst>
                <a:rect l="0" t="0" r="r" b="b"/>
                <a:pathLst>
                  <a:path w="12" h="7">
                    <a:moveTo>
                      <a:pt x="7" y="0"/>
                    </a:moveTo>
                    <a:lnTo>
                      <a:pt x="0" y="7"/>
                    </a:lnTo>
                    <a:lnTo>
                      <a:pt x="12"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1" name="Freeform 617"/>
              <p:cNvSpPr>
                <a:spLocks/>
              </p:cNvSpPr>
              <p:nvPr/>
            </p:nvSpPr>
            <p:spPr bwMode="auto">
              <a:xfrm>
                <a:off x="2509" y="798"/>
                <a:ext cx="11" cy="2"/>
              </a:xfrm>
              <a:custGeom>
                <a:avLst/>
                <a:gdLst>
                  <a:gd name="T0" fmla="*/ 11 w 11"/>
                  <a:gd name="T1" fmla="*/ 0 h 2"/>
                  <a:gd name="T2" fmla="*/ 0 w 11"/>
                  <a:gd name="T3" fmla="*/ 0 h 2"/>
                  <a:gd name="T4" fmla="*/ 11 w 11"/>
                  <a:gd name="T5" fmla="*/ 2 h 2"/>
                  <a:gd name="T6" fmla="*/ 11 w 11"/>
                  <a:gd name="T7" fmla="*/ 0 h 2"/>
                </a:gdLst>
                <a:ahLst/>
                <a:cxnLst>
                  <a:cxn ang="0">
                    <a:pos x="T0" y="T1"/>
                  </a:cxn>
                  <a:cxn ang="0">
                    <a:pos x="T2" y="T3"/>
                  </a:cxn>
                  <a:cxn ang="0">
                    <a:pos x="T4" y="T5"/>
                  </a:cxn>
                  <a:cxn ang="0">
                    <a:pos x="T6" y="T7"/>
                  </a:cxn>
                </a:cxnLst>
                <a:rect l="0" t="0" r="r" b="b"/>
                <a:pathLst>
                  <a:path w="11" h="2">
                    <a:moveTo>
                      <a:pt x="11" y="0"/>
                    </a:moveTo>
                    <a:lnTo>
                      <a:pt x="0" y="0"/>
                    </a:lnTo>
                    <a:lnTo>
                      <a:pt x="11" y="2"/>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2" name="Freeform 618"/>
              <p:cNvSpPr>
                <a:spLocks/>
              </p:cNvSpPr>
              <p:nvPr/>
            </p:nvSpPr>
            <p:spPr bwMode="auto">
              <a:xfrm>
                <a:off x="4006" y="796"/>
                <a:ext cx="9" cy="7"/>
              </a:xfrm>
              <a:custGeom>
                <a:avLst/>
                <a:gdLst>
                  <a:gd name="T0" fmla="*/ 0 w 4"/>
                  <a:gd name="T1" fmla="*/ 3 h 3"/>
                  <a:gd name="T2" fmla="*/ 4 w 4"/>
                  <a:gd name="T3" fmla="*/ 2 h 3"/>
                  <a:gd name="T4" fmla="*/ 0 w 4"/>
                  <a:gd name="T5" fmla="*/ 3 h 3"/>
                </a:gdLst>
                <a:ahLst/>
                <a:cxnLst>
                  <a:cxn ang="0">
                    <a:pos x="T0" y="T1"/>
                  </a:cxn>
                  <a:cxn ang="0">
                    <a:pos x="T2" y="T3"/>
                  </a:cxn>
                  <a:cxn ang="0">
                    <a:pos x="T4" y="T5"/>
                  </a:cxn>
                </a:cxnLst>
                <a:rect l="0" t="0" r="r" b="b"/>
                <a:pathLst>
                  <a:path w="4" h="3">
                    <a:moveTo>
                      <a:pt x="0" y="3"/>
                    </a:moveTo>
                    <a:cubicBezTo>
                      <a:pt x="1" y="2"/>
                      <a:pt x="3" y="3"/>
                      <a:pt x="4" y="2"/>
                    </a:cubicBezTo>
                    <a:cubicBezTo>
                      <a:pt x="2"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3" name="Freeform 619"/>
              <p:cNvSpPr>
                <a:spLocks/>
              </p:cNvSpPr>
              <p:nvPr/>
            </p:nvSpPr>
            <p:spPr bwMode="auto">
              <a:xfrm>
                <a:off x="749" y="798"/>
                <a:ext cx="16" cy="7"/>
              </a:xfrm>
              <a:custGeom>
                <a:avLst/>
                <a:gdLst>
                  <a:gd name="T0" fmla="*/ 7 w 7"/>
                  <a:gd name="T1" fmla="*/ 1 h 3"/>
                  <a:gd name="T2" fmla="*/ 0 w 7"/>
                  <a:gd name="T3" fmla="*/ 3 h 3"/>
                  <a:gd name="T4" fmla="*/ 7 w 7"/>
                  <a:gd name="T5" fmla="*/ 1 h 3"/>
                </a:gdLst>
                <a:ahLst/>
                <a:cxnLst>
                  <a:cxn ang="0">
                    <a:pos x="T0" y="T1"/>
                  </a:cxn>
                  <a:cxn ang="0">
                    <a:pos x="T2" y="T3"/>
                  </a:cxn>
                  <a:cxn ang="0">
                    <a:pos x="T4" y="T5"/>
                  </a:cxn>
                </a:cxnLst>
                <a:rect l="0" t="0" r="r" b="b"/>
                <a:pathLst>
                  <a:path w="7" h="3">
                    <a:moveTo>
                      <a:pt x="7" y="1"/>
                    </a:moveTo>
                    <a:cubicBezTo>
                      <a:pt x="4" y="0"/>
                      <a:pt x="2" y="1"/>
                      <a:pt x="0" y="3"/>
                    </a:cubicBezTo>
                    <a:cubicBezTo>
                      <a:pt x="3" y="3"/>
                      <a:pt x="6" y="3"/>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4" name="Freeform 620"/>
              <p:cNvSpPr>
                <a:spLocks/>
              </p:cNvSpPr>
              <p:nvPr/>
            </p:nvSpPr>
            <p:spPr bwMode="auto">
              <a:xfrm>
                <a:off x="711" y="798"/>
                <a:ext cx="16" cy="12"/>
              </a:xfrm>
              <a:custGeom>
                <a:avLst/>
                <a:gdLst>
                  <a:gd name="T0" fmla="*/ 7 w 7"/>
                  <a:gd name="T1" fmla="*/ 4 h 5"/>
                  <a:gd name="T2" fmla="*/ 0 w 7"/>
                  <a:gd name="T3" fmla="*/ 5 h 5"/>
                  <a:gd name="T4" fmla="*/ 7 w 7"/>
                  <a:gd name="T5" fmla="*/ 4 h 5"/>
                </a:gdLst>
                <a:ahLst/>
                <a:cxnLst>
                  <a:cxn ang="0">
                    <a:pos x="T0" y="T1"/>
                  </a:cxn>
                  <a:cxn ang="0">
                    <a:pos x="T2" y="T3"/>
                  </a:cxn>
                  <a:cxn ang="0">
                    <a:pos x="T4" y="T5"/>
                  </a:cxn>
                </a:cxnLst>
                <a:rect l="0" t="0" r="r" b="b"/>
                <a:pathLst>
                  <a:path w="7" h="5">
                    <a:moveTo>
                      <a:pt x="7" y="4"/>
                    </a:moveTo>
                    <a:cubicBezTo>
                      <a:pt x="5" y="0"/>
                      <a:pt x="2" y="5"/>
                      <a:pt x="0" y="5"/>
                    </a:cubicBezTo>
                    <a:cubicBezTo>
                      <a:pt x="2"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5" name="Freeform 621"/>
              <p:cNvSpPr>
                <a:spLocks/>
              </p:cNvSpPr>
              <p:nvPr/>
            </p:nvSpPr>
            <p:spPr bwMode="auto">
              <a:xfrm>
                <a:off x="709" y="807"/>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6" name="Freeform 622"/>
              <p:cNvSpPr>
                <a:spLocks/>
              </p:cNvSpPr>
              <p:nvPr/>
            </p:nvSpPr>
            <p:spPr bwMode="auto">
              <a:xfrm>
                <a:off x="2979" y="805"/>
                <a:ext cx="12" cy="5"/>
              </a:xfrm>
              <a:custGeom>
                <a:avLst/>
                <a:gdLst>
                  <a:gd name="T0" fmla="*/ 2 w 5"/>
                  <a:gd name="T1" fmla="*/ 2 h 2"/>
                  <a:gd name="T2" fmla="*/ 4 w 5"/>
                  <a:gd name="T3" fmla="*/ 0 h 2"/>
                  <a:gd name="T4" fmla="*/ 2 w 5"/>
                  <a:gd name="T5" fmla="*/ 2 h 2"/>
                </a:gdLst>
                <a:ahLst/>
                <a:cxnLst>
                  <a:cxn ang="0">
                    <a:pos x="T0" y="T1"/>
                  </a:cxn>
                  <a:cxn ang="0">
                    <a:pos x="T2" y="T3"/>
                  </a:cxn>
                  <a:cxn ang="0">
                    <a:pos x="T4" y="T5"/>
                  </a:cxn>
                </a:cxnLst>
                <a:rect l="0" t="0" r="r" b="b"/>
                <a:pathLst>
                  <a:path w="5" h="2">
                    <a:moveTo>
                      <a:pt x="2" y="2"/>
                    </a:moveTo>
                    <a:cubicBezTo>
                      <a:pt x="2" y="1"/>
                      <a:pt x="5" y="2"/>
                      <a:pt x="4" y="0"/>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7" name="Rectangle 623"/>
              <p:cNvSpPr>
                <a:spLocks noChangeArrowheads="1"/>
              </p:cNvSpPr>
              <p:nvPr/>
            </p:nvSpPr>
            <p:spPr bwMode="auto">
              <a:xfrm>
                <a:off x="4011" y="807"/>
                <a:ext cx="4"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8" name="Freeform 624"/>
              <p:cNvSpPr>
                <a:spLocks/>
              </p:cNvSpPr>
              <p:nvPr/>
            </p:nvSpPr>
            <p:spPr bwMode="auto">
              <a:xfrm>
                <a:off x="4254" y="810"/>
                <a:ext cx="3" cy="5"/>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9" name="Freeform 625"/>
              <p:cNvSpPr>
                <a:spLocks/>
              </p:cNvSpPr>
              <p:nvPr/>
            </p:nvSpPr>
            <p:spPr bwMode="auto">
              <a:xfrm>
                <a:off x="2967" y="812"/>
                <a:ext cx="15" cy="12"/>
              </a:xfrm>
              <a:custGeom>
                <a:avLst/>
                <a:gdLst>
                  <a:gd name="T0" fmla="*/ 3 w 6"/>
                  <a:gd name="T1" fmla="*/ 5 h 5"/>
                  <a:gd name="T2" fmla="*/ 4 w 6"/>
                  <a:gd name="T3" fmla="*/ 0 h 5"/>
                  <a:gd name="T4" fmla="*/ 3 w 6"/>
                  <a:gd name="T5" fmla="*/ 5 h 5"/>
                </a:gdLst>
                <a:ahLst/>
                <a:cxnLst>
                  <a:cxn ang="0">
                    <a:pos x="T0" y="T1"/>
                  </a:cxn>
                  <a:cxn ang="0">
                    <a:pos x="T2" y="T3"/>
                  </a:cxn>
                  <a:cxn ang="0">
                    <a:pos x="T4" y="T5"/>
                  </a:cxn>
                </a:cxnLst>
                <a:rect l="0" t="0" r="r" b="b"/>
                <a:pathLst>
                  <a:path w="6" h="5">
                    <a:moveTo>
                      <a:pt x="3" y="5"/>
                    </a:moveTo>
                    <a:cubicBezTo>
                      <a:pt x="3" y="3"/>
                      <a:pt x="6" y="1"/>
                      <a:pt x="4" y="0"/>
                    </a:cubicBezTo>
                    <a:cubicBezTo>
                      <a:pt x="5" y="2"/>
                      <a:pt x="0" y="3"/>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0" name="Freeform 626"/>
              <p:cNvSpPr>
                <a:spLocks/>
              </p:cNvSpPr>
              <p:nvPr/>
            </p:nvSpPr>
            <p:spPr bwMode="auto">
              <a:xfrm>
                <a:off x="4399" y="815"/>
                <a:ext cx="7" cy="11"/>
              </a:xfrm>
              <a:custGeom>
                <a:avLst/>
                <a:gdLst>
                  <a:gd name="T0" fmla="*/ 3 w 3"/>
                  <a:gd name="T1" fmla="*/ 5 h 5"/>
                  <a:gd name="T2" fmla="*/ 2 w 3"/>
                  <a:gd name="T3" fmla="*/ 0 h 5"/>
                  <a:gd name="T4" fmla="*/ 2 w 3"/>
                  <a:gd name="T5" fmla="*/ 5 h 5"/>
                  <a:gd name="T6" fmla="*/ 3 w 3"/>
                  <a:gd name="T7" fmla="*/ 5 h 5"/>
                </a:gdLst>
                <a:ahLst/>
                <a:cxnLst>
                  <a:cxn ang="0">
                    <a:pos x="T0" y="T1"/>
                  </a:cxn>
                  <a:cxn ang="0">
                    <a:pos x="T2" y="T3"/>
                  </a:cxn>
                  <a:cxn ang="0">
                    <a:pos x="T4" y="T5"/>
                  </a:cxn>
                  <a:cxn ang="0">
                    <a:pos x="T6" y="T7"/>
                  </a:cxn>
                </a:cxnLst>
                <a:rect l="0" t="0" r="r" b="b"/>
                <a:pathLst>
                  <a:path w="3" h="5">
                    <a:moveTo>
                      <a:pt x="3" y="5"/>
                    </a:moveTo>
                    <a:cubicBezTo>
                      <a:pt x="3" y="3"/>
                      <a:pt x="2" y="2"/>
                      <a:pt x="2" y="0"/>
                    </a:cubicBezTo>
                    <a:cubicBezTo>
                      <a:pt x="2" y="2"/>
                      <a:pt x="0" y="4"/>
                      <a:pt x="2"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1" name="Freeform 627"/>
              <p:cNvSpPr>
                <a:spLocks/>
              </p:cNvSpPr>
              <p:nvPr/>
            </p:nvSpPr>
            <p:spPr bwMode="auto">
              <a:xfrm>
                <a:off x="2745" y="815"/>
                <a:ext cx="10" cy="9"/>
              </a:xfrm>
              <a:custGeom>
                <a:avLst/>
                <a:gdLst>
                  <a:gd name="T0" fmla="*/ 0 w 4"/>
                  <a:gd name="T1" fmla="*/ 4 h 4"/>
                  <a:gd name="T2" fmla="*/ 3 w 4"/>
                  <a:gd name="T3" fmla="*/ 2 h 4"/>
                  <a:gd name="T4" fmla="*/ 3 w 4"/>
                  <a:gd name="T5" fmla="*/ 0 h 4"/>
                  <a:gd name="T6" fmla="*/ 0 w 4"/>
                  <a:gd name="T7" fmla="*/ 4 h 4"/>
                </a:gdLst>
                <a:ahLst/>
                <a:cxnLst>
                  <a:cxn ang="0">
                    <a:pos x="T0" y="T1"/>
                  </a:cxn>
                  <a:cxn ang="0">
                    <a:pos x="T2" y="T3"/>
                  </a:cxn>
                  <a:cxn ang="0">
                    <a:pos x="T4" y="T5"/>
                  </a:cxn>
                  <a:cxn ang="0">
                    <a:pos x="T6" y="T7"/>
                  </a:cxn>
                </a:cxnLst>
                <a:rect l="0" t="0" r="r" b="b"/>
                <a:pathLst>
                  <a:path w="4" h="4">
                    <a:moveTo>
                      <a:pt x="0" y="4"/>
                    </a:moveTo>
                    <a:cubicBezTo>
                      <a:pt x="2" y="4"/>
                      <a:pt x="2" y="3"/>
                      <a:pt x="3" y="2"/>
                    </a:cubicBezTo>
                    <a:cubicBezTo>
                      <a:pt x="4" y="2"/>
                      <a:pt x="4" y="1"/>
                      <a:pt x="3"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2" name="Freeform 628"/>
              <p:cNvSpPr>
                <a:spLocks/>
              </p:cNvSpPr>
              <p:nvPr/>
            </p:nvSpPr>
            <p:spPr bwMode="auto">
              <a:xfrm>
                <a:off x="3651" y="815"/>
                <a:ext cx="12" cy="9"/>
              </a:xfrm>
              <a:custGeom>
                <a:avLst/>
                <a:gdLst>
                  <a:gd name="T0" fmla="*/ 4 w 5"/>
                  <a:gd name="T1" fmla="*/ 1 h 4"/>
                  <a:gd name="T2" fmla="*/ 0 w 5"/>
                  <a:gd name="T3" fmla="*/ 4 h 4"/>
                  <a:gd name="T4" fmla="*/ 3 w 5"/>
                  <a:gd name="T5" fmla="*/ 4 h 4"/>
                  <a:gd name="T6" fmla="*/ 4 w 5"/>
                  <a:gd name="T7" fmla="*/ 1 h 4"/>
                </a:gdLst>
                <a:ahLst/>
                <a:cxnLst>
                  <a:cxn ang="0">
                    <a:pos x="T0" y="T1"/>
                  </a:cxn>
                  <a:cxn ang="0">
                    <a:pos x="T2" y="T3"/>
                  </a:cxn>
                  <a:cxn ang="0">
                    <a:pos x="T4" y="T5"/>
                  </a:cxn>
                  <a:cxn ang="0">
                    <a:pos x="T6" y="T7"/>
                  </a:cxn>
                </a:cxnLst>
                <a:rect l="0" t="0" r="r" b="b"/>
                <a:pathLst>
                  <a:path w="5" h="4">
                    <a:moveTo>
                      <a:pt x="4" y="1"/>
                    </a:moveTo>
                    <a:cubicBezTo>
                      <a:pt x="3" y="0"/>
                      <a:pt x="1" y="2"/>
                      <a:pt x="0" y="4"/>
                    </a:cubicBezTo>
                    <a:cubicBezTo>
                      <a:pt x="3" y="4"/>
                      <a:pt x="3" y="4"/>
                      <a:pt x="3" y="4"/>
                    </a:cubicBezTo>
                    <a:cubicBezTo>
                      <a:pt x="3" y="3"/>
                      <a:pt x="5"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3" name="Freeform 629"/>
              <p:cNvSpPr>
                <a:spLocks/>
              </p:cNvSpPr>
              <p:nvPr/>
            </p:nvSpPr>
            <p:spPr bwMode="auto">
              <a:xfrm>
                <a:off x="3053" y="817"/>
                <a:ext cx="33" cy="21"/>
              </a:xfrm>
              <a:custGeom>
                <a:avLst/>
                <a:gdLst>
                  <a:gd name="T0" fmla="*/ 14 w 14"/>
                  <a:gd name="T1" fmla="*/ 1 h 9"/>
                  <a:gd name="T2" fmla="*/ 2 w 14"/>
                  <a:gd name="T3" fmla="*/ 4 h 9"/>
                  <a:gd name="T4" fmla="*/ 0 w 14"/>
                  <a:gd name="T5" fmla="*/ 8 h 9"/>
                  <a:gd name="T6" fmla="*/ 14 w 14"/>
                  <a:gd name="T7" fmla="*/ 1 h 9"/>
                </a:gdLst>
                <a:ahLst/>
                <a:cxnLst>
                  <a:cxn ang="0">
                    <a:pos x="T0" y="T1"/>
                  </a:cxn>
                  <a:cxn ang="0">
                    <a:pos x="T2" y="T3"/>
                  </a:cxn>
                  <a:cxn ang="0">
                    <a:pos x="T4" y="T5"/>
                  </a:cxn>
                  <a:cxn ang="0">
                    <a:pos x="T6" y="T7"/>
                  </a:cxn>
                </a:cxnLst>
                <a:rect l="0" t="0" r="r" b="b"/>
                <a:pathLst>
                  <a:path w="14" h="9">
                    <a:moveTo>
                      <a:pt x="14" y="1"/>
                    </a:moveTo>
                    <a:cubicBezTo>
                      <a:pt x="8" y="0"/>
                      <a:pt x="5" y="6"/>
                      <a:pt x="2" y="4"/>
                    </a:cubicBezTo>
                    <a:cubicBezTo>
                      <a:pt x="1" y="5"/>
                      <a:pt x="0" y="6"/>
                      <a:pt x="0" y="8"/>
                    </a:cubicBezTo>
                    <a:cubicBezTo>
                      <a:pt x="5" y="9"/>
                      <a:pt x="10" y="3"/>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4" name="Freeform 630"/>
              <p:cNvSpPr>
                <a:spLocks/>
              </p:cNvSpPr>
              <p:nvPr/>
            </p:nvSpPr>
            <p:spPr bwMode="auto">
              <a:xfrm>
                <a:off x="4115" y="824"/>
                <a:ext cx="12" cy="17"/>
              </a:xfrm>
              <a:custGeom>
                <a:avLst/>
                <a:gdLst>
                  <a:gd name="T0" fmla="*/ 0 w 5"/>
                  <a:gd name="T1" fmla="*/ 7 h 7"/>
                  <a:gd name="T2" fmla="*/ 5 w 5"/>
                  <a:gd name="T3" fmla="*/ 1 h 7"/>
                  <a:gd name="T4" fmla="*/ 1 w 5"/>
                  <a:gd name="T5" fmla="*/ 0 h 7"/>
                  <a:gd name="T6" fmla="*/ 0 w 5"/>
                  <a:gd name="T7" fmla="*/ 7 h 7"/>
                </a:gdLst>
                <a:ahLst/>
                <a:cxnLst>
                  <a:cxn ang="0">
                    <a:pos x="T0" y="T1"/>
                  </a:cxn>
                  <a:cxn ang="0">
                    <a:pos x="T2" y="T3"/>
                  </a:cxn>
                  <a:cxn ang="0">
                    <a:pos x="T4" y="T5"/>
                  </a:cxn>
                  <a:cxn ang="0">
                    <a:pos x="T6" y="T7"/>
                  </a:cxn>
                </a:cxnLst>
                <a:rect l="0" t="0" r="r" b="b"/>
                <a:pathLst>
                  <a:path w="5" h="7">
                    <a:moveTo>
                      <a:pt x="0" y="7"/>
                    </a:moveTo>
                    <a:cubicBezTo>
                      <a:pt x="4" y="6"/>
                      <a:pt x="2" y="3"/>
                      <a:pt x="5" y="1"/>
                    </a:cubicBezTo>
                    <a:cubicBezTo>
                      <a:pt x="1" y="0"/>
                      <a:pt x="1" y="0"/>
                      <a:pt x="1"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5" name="Freeform 631"/>
              <p:cNvSpPr>
                <a:spLocks/>
              </p:cNvSpPr>
              <p:nvPr/>
            </p:nvSpPr>
            <p:spPr bwMode="auto">
              <a:xfrm>
                <a:off x="3658" y="826"/>
                <a:ext cx="10" cy="5"/>
              </a:xfrm>
              <a:custGeom>
                <a:avLst/>
                <a:gdLst>
                  <a:gd name="T0" fmla="*/ 4 w 4"/>
                  <a:gd name="T1" fmla="*/ 0 h 2"/>
                  <a:gd name="T2" fmla="*/ 0 w 4"/>
                  <a:gd name="T3" fmla="*/ 2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0"/>
                      <a:pt x="1" y="2"/>
                      <a:pt x="0" y="2"/>
                    </a:cubicBezTo>
                    <a:cubicBezTo>
                      <a:pt x="0" y="2"/>
                      <a:pt x="0" y="2"/>
                      <a:pt x="0" y="2"/>
                    </a:cubicBezTo>
                    <a:cubicBezTo>
                      <a:pt x="1" y="1"/>
                      <a:pt x="3"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7" name="Group 833"/>
            <p:cNvGrpSpPr>
              <a:grpSpLocks/>
            </p:cNvGrpSpPr>
            <p:nvPr/>
          </p:nvGrpSpPr>
          <p:grpSpPr bwMode="auto">
            <a:xfrm>
              <a:off x="9319732" y="644101"/>
              <a:ext cx="8539163" cy="863600"/>
              <a:chOff x="-70" y="829"/>
              <a:chExt cx="5379" cy="544"/>
            </a:xfrm>
            <a:grpFill/>
          </p:grpSpPr>
          <p:sp>
            <p:nvSpPr>
              <p:cNvPr id="796" name="Freeform 633"/>
              <p:cNvSpPr>
                <a:spLocks/>
              </p:cNvSpPr>
              <p:nvPr/>
            </p:nvSpPr>
            <p:spPr bwMode="auto">
              <a:xfrm>
                <a:off x="2953" y="829"/>
                <a:ext cx="5" cy="9"/>
              </a:xfrm>
              <a:custGeom>
                <a:avLst/>
                <a:gdLst>
                  <a:gd name="T0" fmla="*/ 0 w 2"/>
                  <a:gd name="T1" fmla="*/ 4 h 4"/>
                  <a:gd name="T2" fmla="*/ 2 w 2"/>
                  <a:gd name="T3" fmla="*/ 2 h 4"/>
                  <a:gd name="T4" fmla="*/ 0 w 2"/>
                  <a:gd name="T5" fmla="*/ 4 h 4"/>
                </a:gdLst>
                <a:ahLst/>
                <a:cxnLst>
                  <a:cxn ang="0">
                    <a:pos x="T0" y="T1"/>
                  </a:cxn>
                  <a:cxn ang="0">
                    <a:pos x="T2" y="T3"/>
                  </a:cxn>
                  <a:cxn ang="0">
                    <a:pos x="T4" y="T5"/>
                  </a:cxn>
                </a:cxnLst>
                <a:rect l="0" t="0" r="r" b="b"/>
                <a:pathLst>
                  <a:path w="2" h="4">
                    <a:moveTo>
                      <a:pt x="0" y="4"/>
                    </a:moveTo>
                    <a:cubicBezTo>
                      <a:pt x="2" y="2"/>
                      <a:pt x="2" y="2"/>
                      <a:pt x="2" y="2"/>
                    </a:cubicBezTo>
                    <a:cubicBezTo>
                      <a:pt x="0"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7" name="Freeform 634"/>
              <p:cNvSpPr>
                <a:spLocks/>
              </p:cNvSpPr>
              <p:nvPr/>
            </p:nvSpPr>
            <p:spPr bwMode="auto">
              <a:xfrm>
                <a:off x="4384" y="833"/>
                <a:ext cx="10" cy="8"/>
              </a:xfrm>
              <a:custGeom>
                <a:avLst/>
                <a:gdLst>
                  <a:gd name="T0" fmla="*/ 1 w 4"/>
                  <a:gd name="T1" fmla="*/ 3 h 3"/>
                  <a:gd name="T2" fmla="*/ 4 w 4"/>
                  <a:gd name="T3" fmla="*/ 3 h 3"/>
                  <a:gd name="T4" fmla="*/ 4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4" y="3"/>
                      <a:pt x="4" y="3"/>
                      <a:pt x="4" y="3"/>
                    </a:cubicBezTo>
                    <a:cubicBezTo>
                      <a:pt x="4" y="1"/>
                      <a:pt x="4" y="1"/>
                      <a:pt x="4"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8" name="Freeform 635"/>
              <p:cNvSpPr>
                <a:spLocks/>
              </p:cNvSpPr>
              <p:nvPr/>
            </p:nvSpPr>
            <p:spPr bwMode="auto">
              <a:xfrm>
                <a:off x="2719" y="836"/>
                <a:ext cx="12" cy="12"/>
              </a:xfrm>
              <a:custGeom>
                <a:avLst/>
                <a:gdLst>
                  <a:gd name="T0" fmla="*/ 1 w 5"/>
                  <a:gd name="T1" fmla="*/ 5 h 5"/>
                  <a:gd name="T2" fmla="*/ 5 w 5"/>
                  <a:gd name="T3" fmla="*/ 0 h 5"/>
                  <a:gd name="T4" fmla="*/ 1 w 5"/>
                  <a:gd name="T5" fmla="*/ 5 h 5"/>
                </a:gdLst>
                <a:ahLst/>
                <a:cxnLst>
                  <a:cxn ang="0">
                    <a:pos x="T0" y="T1"/>
                  </a:cxn>
                  <a:cxn ang="0">
                    <a:pos x="T2" y="T3"/>
                  </a:cxn>
                  <a:cxn ang="0">
                    <a:pos x="T4" y="T5"/>
                  </a:cxn>
                </a:cxnLst>
                <a:rect l="0" t="0" r="r" b="b"/>
                <a:pathLst>
                  <a:path w="5" h="5">
                    <a:moveTo>
                      <a:pt x="1" y="5"/>
                    </a:moveTo>
                    <a:cubicBezTo>
                      <a:pt x="4" y="5"/>
                      <a:pt x="4" y="1"/>
                      <a:pt x="5" y="0"/>
                    </a:cubicBezTo>
                    <a:cubicBezTo>
                      <a:pt x="3" y="1"/>
                      <a:pt x="0" y="2"/>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9" name="Freeform 636"/>
              <p:cNvSpPr>
                <a:spLocks/>
              </p:cNvSpPr>
              <p:nvPr/>
            </p:nvSpPr>
            <p:spPr bwMode="auto">
              <a:xfrm>
                <a:off x="4084" y="838"/>
                <a:ext cx="19" cy="17"/>
              </a:xfrm>
              <a:custGeom>
                <a:avLst/>
                <a:gdLst>
                  <a:gd name="T0" fmla="*/ 8 w 8"/>
                  <a:gd name="T1" fmla="*/ 5 h 7"/>
                  <a:gd name="T2" fmla="*/ 6 w 8"/>
                  <a:gd name="T3" fmla="*/ 4 h 7"/>
                  <a:gd name="T4" fmla="*/ 6 w 8"/>
                  <a:gd name="T5" fmla="*/ 0 h 7"/>
                  <a:gd name="T6" fmla="*/ 0 w 8"/>
                  <a:gd name="T7" fmla="*/ 6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8" y="5"/>
                      <a:pt x="7" y="4"/>
                      <a:pt x="6" y="4"/>
                    </a:cubicBezTo>
                    <a:cubicBezTo>
                      <a:pt x="6" y="0"/>
                      <a:pt x="6" y="0"/>
                      <a:pt x="6" y="0"/>
                    </a:cubicBezTo>
                    <a:cubicBezTo>
                      <a:pt x="5" y="2"/>
                      <a:pt x="2" y="4"/>
                      <a:pt x="0" y="6"/>
                    </a:cubicBezTo>
                    <a:cubicBezTo>
                      <a:pt x="2" y="7"/>
                      <a:pt x="5" y="4"/>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0" name="Freeform 637"/>
              <p:cNvSpPr>
                <a:spLocks/>
              </p:cNvSpPr>
              <p:nvPr/>
            </p:nvSpPr>
            <p:spPr bwMode="auto">
              <a:xfrm>
                <a:off x="2944" y="841"/>
                <a:ext cx="2" cy="4"/>
              </a:xfrm>
              <a:custGeom>
                <a:avLst/>
                <a:gdLst>
                  <a:gd name="T0" fmla="*/ 0 w 2"/>
                  <a:gd name="T1" fmla="*/ 0 h 4"/>
                  <a:gd name="T2" fmla="*/ 2 w 2"/>
                  <a:gd name="T3" fmla="*/ 4 h 4"/>
                  <a:gd name="T4" fmla="*/ 2 w 2"/>
                  <a:gd name="T5" fmla="*/ 0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1" name="Freeform 638"/>
              <p:cNvSpPr>
                <a:spLocks/>
              </p:cNvSpPr>
              <p:nvPr/>
            </p:nvSpPr>
            <p:spPr bwMode="auto">
              <a:xfrm>
                <a:off x="3795" y="843"/>
                <a:ext cx="12" cy="5"/>
              </a:xfrm>
              <a:custGeom>
                <a:avLst/>
                <a:gdLst>
                  <a:gd name="T0" fmla="*/ 0 w 5"/>
                  <a:gd name="T1" fmla="*/ 2 h 2"/>
                  <a:gd name="T2" fmla="*/ 5 w 5"/>
                  <a:gd name="T3" fmla="*/ 0 h 2"/>
                  <a:gd name="T4" fmla="*/ 0 w 5"/>
                  <a:gd name="T5" fmla="*/ 2 h 2"/>
                </a:gdLst>
                <a:ahLst/>
                <a:cxnLst>
                  <a:cxn ang="0">
                    <a:pos x="T0" y="T1"/>
                  </a:cxn>
                  <a:cxn ang="0">
                    <a:pos x="T2" y="T3"/>
                  </a:cxn>
                  <a:cxn ang="0">
                    <a:pos x="T4" y="T5"/>
                  </a:cxn>
                </a:cxnLst>
                <a:rect l="0" t="0" r="r" b="b"/>
                <a:pathLst>
                  <a:path w="5" h="2">
                    <a:moveTo>
                      <a:pt x="0" y="2"/>
                    </a:moveTo>
                    <a:cubicBezTo>
                      <a:pt x="2" y="2"/>
                      <a:pt x="4" y="1"/>
                      <a:pt x="5" y="0"/>
                    </a:cubicBezTo>
                    <a:cubicBezTo>
                      <a:pt x="3"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2" name="Freeform 639"/>
              <p:cNvSpPr>
                <a:spLocks/>
              </p:cNvSpPr>
              <p:nvPr/>
            </p:nvSpPr>
            <p:spPr bwMode="auto">
              <a:xfrm>
                <a:off x="2771" y="843"/>
                <a:ext cx="144" cy="95"/>
              </a:xfrm>
              <a:custGeom>
                <a:avLst/>
                <a:gdLst>
                  <a:gd name="T0" fmla="*/ 46 w 61"/>
                  <a:gd name="T1" fmla="*/ 0 h 40"/>
                  <a:gd name="T2" fmla="*/ 44 w 61"/>
                  <a:gd name="T3" fmla="*/ 3 h 40"/>
                  <a:gd name="T4" fmla="*/ 36 w 61"/>
                  <a:gd name="T5" fmla="*/ 2 h 40"/>
                  <a:gd name="T6" fmla="*/ 37 w 61"/>
                  <a:gd name="T7" fmla="*/ 2 h 40"/>
                  <a:gd name="T8" fmla="*/ 26 w 61"/>
                  <a:gd name="T9" fmla="*/ 7 h 40"/>
                  <a:gd name="T10" fmla="*/ 28 w 61"/>
                  <a:gd name="T11" fmla="*/ 11 h 40"/>
                  <a:gd name="T12" fmla="*/ 22 w 61"/>
                  <a:gd name="T13" fmla="*/ 14 h 40"/>
                  <a:gd name="T14" fmla="*/ 22 w 61"/>
                  <a:gd name="T15" fmla="*/ 16 h 40"/>
                  <a:gd name="T16" fmla="*/ 20 w 61"/>
                  <a:gd name="T17" fmla="*/ 17 h 40"/>
                  <a:gd name="T18" fmla="*/ 7 w 61"/>
                  <a:gd name="T19" fmla="*/ 28 h 40"/>
                  <a:gd name="T20" fmla="*/ 0 w 61"/>
                  <a:gd name="T21" fmla="*/ 36 h 40"/>
                  <a:gd name="T22" fmla="*/ 7 w 61"/>
                  <a:gd name="T23" fmla="*/ 34 h 40"/>
                  <a:gd name="T24" fmla="*/ 5 w 61"/>
                  <a:gd name="T25" fmla="*/ 38 h 40"/>
                  <a:gd name="T26" fmla="*/ 10 w 61"/>
                  <a:gd name="T27" fmla="*/ 33 h 40"/>
                  <a:gd name="T28" fmla="*/ 15 w 61"/>
                  <a:gd name="T29" fmla="*/ 27 h 40"/>
                  <a:gd name="T30" fmla="*/ 32 w 61"/>
                  <a:gd name="T31" fmla="*/ 17 h 40"/>
                  <a:gd name="T32" fmla="*/ 26 w 61"/>
                  <a:gd name="T33" fmla="*/ 28 h 40"/>
                  <a:gd name="T34" fmla="*/ 27 w 61"/>
                  <a:gd name="T35" fmla="*/ 28 h 40"/>
                  <a:gd name="T36" fmla="*/ 25 w 61"/>
                  <a:gd name="T37" fmla="*/ 30 h 40"/>
                  <a:gd name="T38" fmla="*/ 25 w 61"/>
                  <a:gd name="T39" fmla="*/ 29 h 40"/>
                  <a:gd name="T40" fmla="*/ 22 w 61"/>
                  <a:gd name="T41" fmla="*/ 33 h 40"/>
                  <a:gd name="T42" fmla="*/ 22 w 61"/>
                  <a:gd name="T43" fmla="*/ 32 h 40"/>
                  <a:gd name="T44" fmla="*/ 21 w 61"/>
                  <a:gd name="T45" fmla="*/ 35 h 40"/>
                  <a:gd name="T46" fmla="*/ 25 w 61"/>
                  <a:gd name="T47" fmla="*/ 35 h 40"/>
                  <a:gd name="T48" fmla="*/ 39 w 61"/>
                  <a:gd name="T49" fmla="*/ 25 h 40"/>
                  <a:gd name="T50" fmla="*/ 44 w 61"/>
                  <a:gd name="T51" fmla="*/ 22 h 40"/>
                  <a:gd name="T52" fmla="*/ 50 w 61"/>
                  <a:gd name="T53" fmla="*/ 15 h 40"/>
                  <a:gd name="T54" fmla="*/ 43 w 61"/>
                  <a:gd name="T55" fmla="*/ 14 h 40"/>
                  <a:gd name="T56" fmla="*/ 45 w 61"/>
                  <a:gd name="T57" fmla="*/ 7 h 40"/>
                  <a:gd name="T58" fmla="*/ 54 w 61"/>
                  <a:gd name="T59" fmla="*/ 10 h 40"/>
                  <a:gd name="T60" fmla="*/ 51 w 61"/>
                  <a:gd name="T61" fmla="*/ 10 h 40"/>
                  <a:gd name="T62" fmla="*/ 51 w 61"/>
                  <a:gd name="T63" fmla="*/ 13 h 40"/>
                  <a:gd name="T64" fmla="*/ 55 w 61"/>
                  <a:gd name="T65" fmla="*/ 13 h 40"/>
                  <a:gd name="T66" fmla="*/ 46 w 61"/>
                  <a:gd name="T6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46" y="0"/>
                    </a:moveTo>
                    <a:cubicBezTo>
                      <a:pt x="44" y="0"/>
                      <a:pt x="45" y="2"/>
                      <a:pt x="44" y="3"/>
                    </a:cubicBezTo>
                    <a:cubicBezTo>
                      <a:pt x="41" y="3"/>
                      <a:pt x="39" y="0"/>
                      <a:pt x="36" y="2"/>
                    </a:cubicBezTo>
                    <a:cubicBezTo>
                      <a:pt x="37" y="2"/>
                      <a:pt x="37" y="2"/>
                      <a:pt x="37" y="2"/>
                    </a:cubicBezTo>
                    <a:cubicBezTo>
                      <a:pt x="37" y="11"/>
                      <a:pt x="31" y="3"/>
                      <a:pt x="26" y="7"/>
                    </a:cubicBezTo>
                    <a:cubicBezTo>
                      <a:pt x="26" y="9"/>
                      <a:pt x="27" y="10"/>
                      <a:pt x="28" y="11"/>
                    </a:cubicBezTo>
                    <a:cubicBezTo>
                      <a:pt x="26" y="12"/>
                      <a:pt x="25" y="15"/>
                      <a:pt x="22" y="14"/>
                    </a:cubicBezTo>
                    <a:cubicBezTo>
                      <a:pt x="22" y="16"/>
                      <a:pt x="22" y="16"/>
                      <a:pt x="22" y="16"/>
                    </a:cubicBezTo>
                    <a:cubicBezTo>
                      <a:pt x="22" y="17"/>
                      <a:pt x="21" y="17"/>
                      <a:pt x="20" y="17"/>
                    </a:cubicBezTo>
                    <a:cubicBezTo>
                      <a:pt x="18" y="22"/>
                      <a:pt x="12" y="24"/>
                      <a:pt x="7" y="28"/>
                    </a:cubicBezTo>
                    <a:cubicBezTo>
                      <a:pt x="2" y="28"/>
                      <a:pt x="4" y="34"/>
                      <a:pt x="0" y="36"/>
                    </a:cubicBezTo>
                    <a:cubicBezTo>
                      <a:pt x="2" y="35"/>
                      <a:pt x="5" y="33"/>
                      <a:pt x="7" y="34"/>
                    </a:cubicBezTo>
                    <a:cubicBezTo>
                      <a:pt x="5" y="38"/>
                      <a:pt x="5" y="38"/>
                      <a:pt x="5" y="38"/>
                    </a:cubicBezTo>
                    <a:cubicBezTo>
                      <a:pt x="10" y="40"/>
                      <a:pt x="8" y="33"/>
                      <a:pt x="10" y="33"/>
                    </a:cubicBezTo>
                    <a:cubicBezTo>
                      <a:pt x="8" y="26"/>
                      <a:pt x="16" y="33"/>
                      <a:pt x="15" y="27"/>
                    </a:cubicBezTo>
                    <a:cubicBezTo>
                      <a:pt x="22" y="25"/>
                      <a:pt x="23" y="16"/>
                      <a:pt x="32" y="17"/>
                    </a:cubicBezTo>
                    <a:cubicBezTo>
                      <a:pt x="42" y="23"/>
                      <a:pt x="26" y="21"/>
                      <a:pt x="26" y="28"/>
                    </a:cubicBezTo>
                    <a:cubicBezTo>
                      <a:pt x="27" y="28"/>
                      <a:pt x="27" y="28"/>
                      <a:pt x="27" y="28"/>
                    </a:cubicBezTo>
                    <a:cubicBezTo>
                      <a:pt x="25" y="30"/>
                      <a:pt x="25" y="30"/>
                      <a:pt x="25" y="30"/>
                    </a:cubicBezTo>
                    <a:cubicBezTo>
                      <a:pt x="25" y="29"/>
                      <a:pt x="25" y="29"/>
                      <a:pt x="25" y="29"/>
                    </a:cubicBezTo>
                    <a:cubicBezTo>
                      <a:pt x="22" y="29"/>
                      <a:pt x="25" y="32"/>
                      <a:pt x="22" y="33"/>
                    </a:cubicBezTo>
                    <a:cubicBezTo>
                      <a:pt x="22" y="32"/>
                      <a:pt x="22" y="32"/>
                      <a:pt x="22" y="32"/>
                    </a:cubicBezTo>
                    <a:cubicBezTo>
                      <a:pt x="22" y="32"/>
                      <a:pt x="22" y="34"/>
                      <a:pt x="21" y="35"/>
                    </a:cubicBezTo>
                    <a:cubicBezTo>
                      <a:pt x="25" y="35"/>
                      <a:pt x="25" y="35"/>
                      <a:pt x="25" y="35"/>
                    </a:cubicBezTo>
                    <a:cubicBezTo>
                      <a:pt x="28" y="31"/>
                      <a:pt x="32" y="25"/>
                      <a:pt x="39" y="25"/>
                    </a:cubicBezTo>
                    <a:cubicBezTo>
                      <a:pt x="41" y="24"/>
                      <a:pt x="40" y="19"/>
                      <a:pt x="44" y="22"/>
                    </a:cubicBezTo>
                    <a:cubicBezTo>
                      <a:pt x="45" y="19"/>
                      <a:pt x="49" y="18"/>
                      <a:pt x="50" y="15"/>
                    </a:cubicBezTo>
                    <a:cubicBezTo>
                      <a:pt x="48" y="13"/>
                      <a:pt x="45" y="14"/>
                      <a:pt x="43" y="14"/>
                    </a:cubicBezTo>
                    <a:cubicBezTo>
                      <a:pt x="43" y="11"/>
                      <a:pt x="42" y="8"/>
                      <a:pt x="45" y="7"/>
                    </a:cubicBezTo>
                    <a:cubicBezTo>
                      <a:pt x="48" y="9"/>
                      <a:pt x="52" y="5"/>
                      <a:pt x="54" y="10"/>
                    </a:cubicBezTo>
                    <a:cubicBezTo>
                      <a:pt x="53" y="11"/>
                      <a:pt x="52" y="10"/>
                      <a:pt x="51" y="10"/>
                    </a:cubicBezTo>
                    <a:cubicBezTo>
                      <a:pt x="51" y="13"/>
                      <a:pt x="51" y="13"/>
                      <a:pt x="51" y="13"/>
                    </a:cubicBezTo>
                    <a:cubicBezTo>
                      <a:pt x="55" y="13"/>
                      <a:pt x="55" y="13"/>
                      <a:pt x="55" y="13"/>
                    </a:cubicBezTo>
                    <a:cubicBezTo>
                      <a:pt x="61" y="4"/>
                      <a:pt x="42" y="9"/>
                      <a:pt x="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3" name="Freeform 640"/>
              <p:cNvSpPr>
                <a:spLocks/>
              </p:cNvSpPr>
              <p:nvPr/>
            </p:nvSpPr>
            <p:spPr bwMode="auto">
              <a:xfrm>
                <a:off x="2821" y="916"/>
                <a:ext cx="2" cy="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4" name="Freeform 641"/>
              <p:cNvSpPr>
                <a:spLocks/>
              </p:cNvSpPr>
              <p:nvPr/>
            </p:nvSpPr>
            <p:spPr bwMode="auto">
              <a:xfrm>
                <a:off x="4032" y="843"/>
                <a:ext cx="12" cy="7"/>
              </a:xfrm>
              <a:custGeom>
                <a:avLst/>
                <a:gdLst>
                  <a:gd name="T0" fmla="*/ 5 w 5"/>
                  <a:gd name="T1" fmla="*/ 2 h 3"/>
                  <a:gd name="T2" fmla="*/ 1 w 5"/>
                  <a:gd name="T3" fmla="*/ 2 h 3"/>
                  <a:gd name="T4" fmla="*/ 5 w 5"/>
                  <a:gd name="T5" fmla="*/ 2 h 3"/>
                </a:gdLst>
                <a:ahLst/>
                <a:cxnLst>
                  <a:cxn ang="0">
                    <a:pos x="T0" y="T1"/>
                  </a:cxn>
                  <a:cxn ang="0">
                    <a:pos x="T2" y="T3"/>
                  </a:cxn>
                  <a:cxn ang="0">
                    <a:pos x="T4" y="T5"/>
                  </a:cxn>
                </a:cxnLst>
                <a:rect l="0" t="0" r="r" b="b"/>
                <a:pathLst>
                  <a:path w="5" h="3">
                    <a:moveTo>
                      <a:pt x="5" y="2"/>
                    </a:moveTo>
                    <a:cubicBezTo>
                      <a:pt x="4" y="1"/>
                      <a:pt x="0" y="0"/>
                      <a:pt x="1" y="2"/>
                    </a:cubicBezTo>
                    <a:cubicBezTo>
                      <a:pt x="2" y="2"/>
                      <a:pt x="4"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5" name="Freeform 642"/>
              <p:cNvSpPr>
                <a:spLocks/>
              </p:cNvSpPr>
              <p:nvPr/>
            </p:nvSpPr>
            <p:spPr bwMode="auto">
              <a:xfrm>
                <a:off x="4377" y="841"/>
                <a:ext cx="10" cy="11"/>
              </a:xfrm>
              <a:custGeom>
                <a:avLst/>
                <a:gdLst>
                  <a:gd name="T0" fmla="*/ 4 w 4"/>
                  <a:gd name="T1" fmla="*/ 3 h 5"/>
                  <a:gd name="T2" fmla="*/ 0 w 4"/>
                  <a:gd name="T3" fmla="*/ 4 h 5"/>
                  <a:gd name="T4" fmla="*/ 1 w 4"/>
                  <a:gd name="T5" fmla="*/ 5 h 5"/>
                  <a:gd name="T6" fmla="*/ 4 w 4"/>
                  <a:gd name="T7" fmla="*/ 3 h 5"/>
                </a:gdLst>
                <a:ahLst/>
                <a:cxnLst>
                  <a:cxn ang="0">
                    <a:pos x="T0" y="T1"/>
                  </a:cxn>
                  <a:cxn ang="0">
                    <a:pos x="T2" y="T3"/>
                  </a:cxn>
                  <a:cxn ang="0">
                    <a:pos x="T4" y="T5"/>
                  </a:cxn>
                  <a:cxn ang="0">
                    <a:pos x="T6" y="T7"/>
                  </a:cxn>
                </a:cxnLst>
                <a:rect l="0" t="0" r="r" b="b"/>
                <a:pathLst>
                  <a:path w="4" h="5">
                    <a:moveTo>
                      <a:pt x="4" y="3"/>
                    </a:moveTo>
                    <a:cubicBezTo>
                      <a:pt x="2" y="0"/>
                      <a:pt x="2" y="5"/>
                      <a:pt x="0" y="4"/>
                    </a:cubicBezTo>
                    <a:cubicBezTo>
                      <a:pt x="1" y="5"/>
                      <a:pt x="1" y="5"/>
                      <a:pt x="1" y="5"/>
                    </a:cubicBezTo>
                    <a:cubicBezTo>
                      <a:pt x="2"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6" name="Freeform 643"/>
              <p:cNvSpPr>
                <a:spLocks/>
              </p:cNvSpPr>
              <p:nvPr/>
            </p:nvSpPr>
            <p:spPr bwMode="auto">
              <a:xfrm>
                <a:off x="4391" y="848"/>
                <a:ext cx="8" cy="14"/>
              </a:xfrm>
              <a:custGeom>
                <a:avLst/>
                <a:gdLst>
                  <a:gd name="T0" fmla="*/ 0 w 8"/>
                  <a:gd name="T1" fmla="*/ 14 h 14"/>
                  <a:gd name="T2" fmla="*/ 5 w 8"/>
                  <a:gd name="T3" fmla="*/ 9 h 14"/>
                  <a:gd name="T4" fmla="*/ 8 w 8"/>
                  <a:gd name="T5" fmla="*/ 0 h 14"/>
                  <a:gd name="T6" fmla="*/ 0 w 8"/>
                  <a:gd name="T7" fmla="*/ 14 h 14"/>
                </a:gdLst>
                <a:ahLst/>
                <a:cxnLst>
                  <a:cxn ang="0">
                    <a:pos x="T0" y="T1"/>
                  </a:cxn>
                  <a:cxn ang="0">
                    <a:pos x="T2" y="T3"/>
                  </a:cxn>
                  <a:cxn ang="0">
                    <a:pos x="T4" y="T5"/>
                  </a:cxn>
                  <a:cxn ang="0">
                    <a:pos x="T6" y="T7"/>
                  </a:cxn>
                </a:cxnLst>
                <a:rect l="0" t="0" r="r" b="b"/>
                <a:pathLst>
                  <a:path w="8" h="14">
                    <a:moveTo>
                      <a:pt x="0" y="14"/>
                    </a:moveTo>
                    <a:lnTo>
                      <a:pt x="5" y="9"/>
                    </a:lnTo>
                    <a:lnTo>
                      <a:pt x="8"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7" name="Freeform 644"/>
              <p:cNvSpPr>
                <a:spLocks/>
              </p:cNvSpPr>
              <p:nvPr/>
            </p:nvSpPr>
            <p:spPr bwMode="auto">
              <a:xfrm>
                <a:off x="3020" y="850"/>
                <a:ext cx="11" cy="9"/>
              </a:xfrm>
              <a:custGeom>
                <a:avLst/>
                <a:gdLst>
                  <a:gd name="T0" fmla="*/ 1 w 5"/>
                  <a:gd name="T1" fmla="*/ 4 h 4"/>
                  <a:gd name="T2" fmla="*/ 3 w 5"/>
                  <a:gd name="T3" fmla="*/ 0 h 4"/>
                  <a:gd name="T4" fmla="*/ 0 w 5"/>
                  <a:gd name="T5" fmla="*/ 2 h 4"/>
                  <a:gd name="T6" fmla="*/ 1 w 5"/>
                  <a:gd name="T7" fmla="*/ 4 h 4"/>
                </a:gdLst>
                <a:ahLst/>
                <a:cxnLst>
                  <a:cxn ang="0">
                    <a:pos x="T0" y="T1"/>
                  </a:cxn>
                  <a:cxn ang="0">
                    <a:pos x="T2" y="T3"/>
                  </a:cxn>
                  <a:cxn ang="0">
                    <a:pos x="T4" y="T5"/>
                  </a:cxn>
                  <a:cxn ang="0">
                    <a:pos x="T6" y="T7"/>
                  </a:cxn>
                </a:cxnLst>
                <a:rect l="0" t="0" r="r" b="b"/>
                <a:pathLst>
                  <a:path w="5" h="4">
                    <a:moveTo>
                      <a:pt x="1" y="4"/>
                    </a:moveTo>
                    <a:cubicBezTo>
                      <a:pt x="5" y="4"/>
                      <a:pt x="1" y="2"/>
                      <a:pt x="3" y="0"/>
                    </a:cubicBezTo>
                    <a:cubicBezTo>
                      <a:pt x="0" y="2"/>
                      <a:pt x="0" y="2"/>
                      <a:pt x="0" y="2"/>
                    </a:cubicBezTo>
                    <a:cubicBezTo>
                      <a:pt x="0" y="3"/>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8" name="Freeform 645"/>
              <p:cNvSpPr>
                <a:spLocks/>
              </p:cNvSpPr>
              <p:nvPr/>
            </p:nvSpPr>
            <p:spPr bwMode="auto">
              <a:xfrm>
                <a:off x="4039" y="852"/>
                <a:ext cx="9" cy="10"/>
              </a:xfrm>
              <a:custGeom>
                <a:avLst/>
                <a:gdLst>
                  <a:gd name="T0" fmla="*/ 4 w 4"/>
                  <a:gd name="T1" fmla="*/ 0 h 4"/>
                  <a:gd name="T2" fmla="*/ 0 w 4"/>
                  <a:gd name="T3" fmla="*/ 3 h 4"/>
                  <a:gd name="T4" fmla="*/ 3 w 4"/>
                  <a:gd name="T5" fmla="*/ 4 h 4"/>
                  <a:gd name="T6" fmla="*/ 4 w 4"/>
                  <a:gd name="T7" fmla="*/ 0 h 4"/>
                </a:gdLst>
                <a:ahLst/>
                <a:cxnLst>
                  <a:cxn ang="0">
                    <a:pos x="T0" y="T1"/>
                  </a:cxn>
                  <a:cxn ang="0">
                    <a:pos x="T2" y="T3"/>
                  </a:cxn>
                  <a:cxn ang="0">
                    <a:pos x="T4" y="T5"/>
                  </a:cxn>
                  <a:cxn ang="0">
                    <a:pos x="T6" y="T7"/>
                  </a:cxn>
                </a:cxnLst>
                <a:rect l="0" t="0" r="r" b="b"/>
                <a:pathLst>
                  <a:path w="4" h="4">
                    <a:moveTo>
                      <a:pt x="4" y="0"/>
                    </a:moveTo>
                    <a:cubicBezTo>
                      <a:pt x="3" y="1"/>
                      <a:pt x="0" y="1"/>
                      <a:pt x="0" y="3"/>
                    </a:cubicBezTo>
                    <a:cubicBezTo>
                      <a:pt x="3" y="4"/>
                      <a:pt x="3" y="4"/>
                      <a:pt x="3" y="4"/>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9" name="Freeform 646"/>
              <p:cNvSpPr>
                <a:spLocks/>
              </p:cNvSpPr>
              <p:nvPr/>
            </p:nvSpPr>
            <p:spPr bwMode="auto">
              <a:xfrm>
                <a:off x="2669" y="855"/>
                <a:ext cx="57" cy="35"/>
              </a:xfrm>
              <a:custGeom>
                <a:avLst/>
                <a:gdLst>
                  <a:gd name="T0" fmla="*/ 1 w 24"/>
                  <a:gd name="T1" fmla="*/ 15 h 15"/>
                  <a:gd name="T2" fmla="*/ 13 w 24"/>
                  <a:gd name="T3" fmla="*/ 3 h 15"/>
                  <a:gd name="T4" fmla="*/ 17 w 24"/>
                  <a:gd name="T5" fmla="*/ 0 h 15"/>
                  <a:gd name="T6" fmla="*/ 1 w 24"/>
                  <a:gd name="T7" fmla="*/ 15 h 15"/>
                </a:gdLst>
                <a:ahLst/>
                <a:cxnLst>
                  <a:cxn ang="0">
                    <a:pos x="T0" y="T1"/>
                  </a:cxn>
                  <a:cxn ang="0">
                    <a:pos x="T2" y="T3"/>
                  </a:cxn>
                  <a:cxn ang="0">
                    <a:pos x="T4" y="T5"/>
                  </a:cxn>
                  <a:cxn ang="0">
                    <a:pos x="T6" y="T7"/>
                  </a:cxn>
                </a:cxnLst>
                <a:rect l="0" t="0" r="r" b="b"/>
                <a:pathLst>
                  <a:path w="24" h="15">
                    <a:moveTo>
                      <a:pt x="1" y="15"/>
                    </a:moveTo>
                    <a:cubicBezTo>
                      <a:pt x="7" y="13"/>
                      <a:pt x="6" y="6"/>
                      <a:pt x="13" y="3"/>
                    </a:cubicBezTo>
                    <a:cubicBezTo>
                      <a:pt x="13" y="1"/>
                      <a:pt x="24" y="2"/>
                      <a:pt x="17" y="0"/>
                    </a:cubicBezTo>
                    <a:cubicBezTo>
                      <a:pt x="11" y="5"/>
                      <a:pt x="0" y="10"/>
                      <a:pt x="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0" name="Freeform 647"/>
              <p:cNvSpPr>
                <a:spLocks/>
              </p:cNvSpPr>
              <p:nvPr/>
            </p:nvSpPr>
            <p:spPr bwMode="auto">
              <a:xfrm>
                <a:off x="4072" y="857"/>
                <a:ext cx="19" cy="17"/>
              </a:xfrm>
              <a:custGeom>
                <a:avLst/>
                <a:gdLst>
                  <a:gd name="T0" fmla="*/ 8 w 8"/>
                  <a:gd name="T1" fmla="*/ 2 h 7"/>
                  <a:gd name="T2" fmla="*/ 6 w 8"/>
                  <a:gd name="T3" fmla="*/ 0 h 7"/>
                  <a:gd name="T4" fmla="*/ 2 w 8"/>
                  <a:gd name="T5" fmla="*/ 7 h 7"/>
                  <a:gd name="T6" fmla="*/ 7 w 8"/>
                  <a:gd name="T7" fmla="*/ 7 h 7"/>
                  <a:gd name="T8" fmla="*/ 8 w 8"/>
                  <a:gd name="T9" fmla="*/ 2 h 7"/>
                </a:gdLst>
                <a:ahLst/>
                <a:cxnLst>
                  <a:cxn ang="0">
                    <a:pos x="T0" y="T1"/>
                  </a:cxn>
                  <a:cxn ang="0">
                    <a:pos x="T2" y="T3"/>
                  </a:cxn>
                  <a:cxn ang="0">
                    <a:pos x="T4" y="T5"/>
                  </a:cxn>
                  <a:cxn ang="0">
                    <a:pos x="T6" y="T7"/>
                  </a:cxn>
                  <a:cxn ang="0">
                    <a:pos x="T8" y="T9"/>
                  </a:cxn>
                </a:cxnLst>
                <a:rect l="0" t="0" r="r" b="b"/>
                <a:pathLst>
                  <a:path w="8" h="7">
                    <a:moveTo>
                      <a:pt x="8" y="2"/>
                    </a:moveTo>
                    <a:cubicBezTo>
                      <a:pt x="7" y="1"/>
                      <a:pt x="7" y="0"/>
                      <a:pt x="6" y="0"/>
                    </a:cubicBezTo>
                    <a:cubicBezTo>
                      <a:pt x="6" y="3"/>
                      <a:pt x="0" y="3"/>
                      <a:pt x="2" y="7"/>
                    </a:cubicBezTo>
                    <a:cubicBezTo>
                      <a:pt x="7" y="7"/>
                      <a:pt x="7" y="7"/>
                      <a:pt x="7" y="7"/>
                    </a:cubicBezTo>
                    <a:cubicBezTo>
                      <a:pt x="2" y="5"/>
                      <a:pt x="8"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1" name="Freeform 648"/>
              <p:cNvSpPr>
                <a:spLocks/>
              </p:cNvSpPr>
              <p:nvPr/>
            </p:nvSpPr>
            <p:spPr bwMode="auto">
              <a:xfrm>
                <a:off x="4273" y="857"/>
                <a:ext cx="14" cy="7"/>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3" y="0"/>
                      <a:pt x="0" y="0"/>
                      <a:pt x="0" y="3"/>
                    </a:cubicBezTo>
                    <a:cubicBezTo>
                      <a:pt x="3" y="3"/>
                      <a:pt x="5" y="3"/>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2" name="Freeform 649"/>
              <p:cNvSpPr>
                <a:spLocks/>
              </p:cNvSpPr>
              <p:nvPr/>
            </p:nvSpPr>
            <p:spPr bwMode="auto">
              <a:xfrm>
                <a:off x="4368" y="857"/>
                <a:ext cx="9" cy="12"/>
              </a:xfrm>
              <a:custGeom>
                <a:avLst/>
                <a:gdLst>
                  <a:gd name="T0" fmla="*/ 4 w 4"/>
                  <a:gd name="T1" fmla="*/ 4 h 5"/>
                  <a:gd name="T2" fmla="*/ 3 w 4"/>
                  <a:gd name="T3" fmla="*/ 0 h 5"/>
                  <a:gd name="T4" fmla="*/ 1 w 4"/>
                  <a:gd name="T5" fmla="*/ 4 h 5"/>
                  <a:gd name="T6" fmla="*/ 4 w 4"/>
                  <a:gd name="T7" fmla="*/ 4 h 5"/>
                </a:gdLst>
                <a:ahLst/>
                <a:cxnLst>
                  <a:cxn ang="0">
                    <a:pos x="T0" y="T1"/>
                  </a:cxn>
                  <a:cxn ang="0">
                    <a:pos x="T2" y="T3"/>
                  </a:cxn>
                  <a:cxn ang="0">
                    <a:pos x="T4" y="T5"/>
                  </a:cxn>
                  <a:cxn ang="0">
                    <a:pos x="T6" y="T7"/>
                  </a:cxn>
                </a:cxnLst>
                <a:rect l="0" t="0" r="r" b="b"/>
                <a:pathLst>
                  <a:path w="4" h="5">
                    <a:moveTo>
                      <a:pt x="4" y="4"/>
                    </a:moveTo>
                    <a:cubicBezTo>
                      <a:pt x="3" y="0"/>
                      <a:pt x="3" y="0"/>
                      <a:pt x="3" y="0"/>
                    </a:cubicBezTo>
                    <a:cubicBezTo>
                      <a:pt x="1" y="0"/>
                      <a:pt x="0" y="2"/>
                      <a:pt x="1" y="4"/>
                    </a:cubicBezTo>
                    <a:cubicBezTo>
                      <a:pt x="1" y="5"/>
                      <a:pt x="3"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3" name="Freeform 650"/>
              <p:cNvSpPr>
                <a:spLocks/>
              </p:cNvSpPr>
              <p:nvPr/>
            </p:nvSpPr>
            <p:spPr bwMode="auto">
              <a:xfrm>
                <a:off x="3594" y="862"/>
                <a:ext cx="19" cy="9"/>
              </a:xfrm>
              <a:custGeom>
                <a:avLst/>
                <a:gdLst>
                  <a:gd name="T0" fmla="*/ 6 w 8"/>
                  <a:gd name="T1" fmla="*/ 2 h 4"/>
                  <a:gd name="T2" fmla="*/ 2 w 8"/>
                  <a:gd name="T3" fmla="*/ 0 h 4"/>
                  <a:gd name="T4" fmla="*/ 6 w 8"/>
                  <a:gd name="T5" fmla="*/ 2 h 4"/>
                </a:gdLst>
                <a:ahLst/>
                <a:cxnLst>
                  <a:cxn ang="0">
                    <a:pos x="T0" y="T1"/>
                  </a:cxn>
                  <a:cxn ang="0">
                    <a:pos x="T2" y="T3"/>
                  </a:cxn>
                  <a:cxn ang="0">
                    <a:pos x="T4" y="T5"/>
                  </a:cxn>
                </a:cxnLst>
                <a:rect l="0" t="0" r="r" b="b"/>
                <a:pathLst>
                  <a:path w="8" h="4">
                    <a:moveTo>
                      <a:pt x="6" y="2"/>
                    </a:moveTo>
                    <a:cubicBezTo>
                      <a:pt x="8" y="0"/>
                      <a:pt x="3" y="1"/>
                      <a:pt x="2" y="0"/>
                    </a:cubicBezTo>
                    <a:cubicBezTo>
                      <a:pt x="0" y="1"/>
                      <a:pt x="4" y="4"/>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4" name="Freeform 651"/>
              <p:cNvSpPr>
                <a:spLocks/>
              </p:cNvSpPr>
              <p:nvPr/>
            </p:nvSpPr>
            <p:spPr bwMode="auto">
              <a:xfrm>
                <a:off x="3739" y="859"/>
                <a:ext cx="9" cy="12"/>
              </a:xfrm>
              <a:custGeom>
                <a:avLst/>
                <a:gdLst>
                  <a:gd name="T0" fmla="*/ 0 w 4"/>
                  <a:gd name="T1" fmla="*/ 1 h 5"/>
                  <a:gd name="T2" fmla="*/ 0 w 4"/>
                  <a:gd name="T3" fmla="*/ 5 h 5"/>
                  <a:gd name="T4" fmla="*/ 4 w 4"/>
                  <a:gd name="T5" fmla="*/ 2 h 5"/>
                  <a:gd name="T6" fmla="*/ 0 w 4"/>
                  <a:gd name="T7" fmla="*/ 1 h 5"/>
                </a:gdLst>
                <a:ahLst/>
                <a:cxnLst>
                  <a:cxn ang="0">
                    <a:pos x="T0" y="T1"/>
                  </a:cxn>
                  <a:cxn ang="0">
                    <a:pos x="T2" y="T3"/>
                  </a:cxn>
                  <a:cxn ang="0">
                    <a:pos x="T4" y="T5"/>
                  </a:cxn>
                  <a:cxn ang="0">
                    <a:pos x="T6" y="T7"/>
                  </a:cxn>
                </a:cxnLst>
                <a:rect l="0" t="0" r="r" b="b"/>
                <a:pathLst>
                  <a:path w="4" h="5">
                    <a:moveTo>
                      <a:pt x="0" y="1"/>
                    </a:moveTo>
                    <a:cubicBezTo>
                      <a:pt x="0" y="5"/>
                      <a:pt x="0" y="5"/>
                      <a:pt x="0" y="5"/>
                    </a:cubicBezTo>
                    <a:cubicBezTo>
                      <a:pt x="4" y="2"/>
                      <a:pt x="4" y="2"/>
                      <a:pt x="4" y="2"/>
                    </a:cubicBezTo>
                    <a:cubicBezTo>
                      <a:pt x="3"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5" name="Freeform 652"/>
              <p:cNvSpPr>
                <a:spLocks/>
              </p:cNvSpPr>
              <p:nvPr/>
            </p:nvSpPr>
            <p:spPr bwMode="auto">
              <a:xfrm>
                <a:off x="3012" y="862"/>
                <a:ext cx="5" cy="9"/>
              </a:xfrm>
              <a:custGeom>
                <a:avLst/>
                <a:gdLst>
                  <a:gd name="T0" fmla="*/ 0 w 2"/>
                  <a:gd name="T1" fmla="*/ 0 h 4"/>
                  <a:gd name="T2" fmla="*/ 0 w 2"/>
                  <a:gd name="T3" fmla="*/ 4 h 4"/>
                  <a:gd name="T4" fmla="*/ 2 w 2"/>
                  <a:gd name="T5" fmla="*/ 1 h 4"/>
                  <a:gd name="T6" fmla="*/ 0 w 2"/>
                  <a:gd name="T7" fmla="*/ 0 h 4"/>
                </a:gdLst>
                <a:ahLst/>
                <a:cxnLst>
                  <a:cxn ang="0">
                    <a:pos x="T0" y="T1"/>
                  </a:cxn>
                  <a:cxn ang="0">
                    <a:pos x="T2" y="T3"/>
                  </a:cxn>
                  <a:cxn ang="0">
                    <a:pos x="T4" y="T5"/>
                  </a:cxn>
                  <a:cxn ang="0">
                    <a:pos x="T6" y="T7"/>
                  </a:cxn>
                </a:cxnLst>
                <a:rect l="0" t="0" r="r" b="b"/>
                <a:pathLst>
                  <a:path w="2" h="4">
                    <a:moveTo>
                      <a:pt x="0" y="0"/>
                    </a:moveTo>
                    <a:cubicBezTo>
                      <a:pt x="0" y="4"/>
                      <a:pt x="0" y="4"/>
                      <a:pt x="0" y="4"/>
                    </a:cubicBezTo>
                    <a:cubicBezTo>
                      <a:pt x="1"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6" name="Freeform 653"/>
              <p:cNvSpPr>
                <a:spLocks/>
              </p:cNvSpPr>
              <p:nvPr/>
            </p:nvSpPr>
            <p:spPr bwMode="auto">
              <a:xfrm>
                <a:off x="3772" y="862"/>
                <a:ext cx="7" cy="12"/>
              </a:xfrm>
              <a:custGeom>
                <a:avLst/>
                <a:gdLst>
                  <a:gd name="T0" fmla="*/ 1 w 3"/>
                  <a:gd name="T1" fmla="*/ 0 h 5"/>
                  <a:gd name="T2" fmla="*/ 0 w 3"/>
                  <a:gd name="T3" fmla="*/ 4 h 5"/>
                  <a:gd name="T4" fmla="*/ 2 w 3"/>
                  <a:gd name="T5" fmla="*/ 4 h 5"/>
                  <a:gd name="T6" fmla="*/ 1 w 3"/>
                  <a:gd name="T7" fmla="*/ 0 h 5"/>
                </a:gdLst>
                <a:ahLst/>
                <a:cxnLst>
                  <a:cxn ang="0">
                    <a:pos x="T0" y="T1"/>
                  </a:cxn>
                  <a:cxn ang="0">
                    <a:pos x="T2" y="T3"/>
                  </a:cxn>
                  <a:cxn ang="0">
                    <a:pos x="T4" y="T5"/>
                  </a:cxn>
                  <a:cxn ang="0">
                    <a:pos x="T6" y="T7"/>
                  </a:cxn>
                </a:cxnLst>
                <a:rect l="0" t="0" r="r" b="b"/>
                <a:pathLst>
                  <a:path w="3" h="5">
                    <a:moveTo>
                      <a:pt x="1" y="0"/>
                    </a:moveTo>
                    <a:cubicBezTo>
                      <a:pt x="0" y="4"/>
                      <a:pt x="0" y="4"/>
                      <a:pt x="0" y="4"/>
                    </a:cubicBezTo>
                    <a:cubicBezTo>
                      <a:pt x="1" y="4"/>
                      <a:pt x="2" y="5"/>
                      <a:pt x="2" y="4"/>
                    </a:cubicBezTo>
                    <a:cubicBezTo>
                      <a:pt x="2" y="3"/>
                      <a:pt x="3"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7" name="Freeform 654"/>
              <p:cNvSpPr>
                <a:spLocks/>
              </p:cNvSpPr>
              <p:nvPr/>
            </p:nvSpPr>
            <p:spPr bwMode="auto">
              <a:xfrm>
                <a:off x="4053" y="862"/>
                <a:ext cx="5" cy="5"/>
              </a:xfrm>
              <a:custGeom>
                <a:avLst/>
                <a:gdLst>
                  <a:gd name="T0" fmla="*/ 0 w 2"/>
                  <a:gd name="T1" fmla="*/ 2 h 2"/>
                  <a:gd name="T2" fmla="*/ 1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1" y="2"/>
                      <a:pt x="1" y="2"/>
                    </a:cubicBezTo>
                    <a:cubicBezTo>
                      <a:pt x="2" y="1"/>
                      <a:pt x="2" y="1"/>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8" name="Freeform 655"/>
              <p:cNvSpPr>
                <a:spLocks/>
              </p:cNvSpPr>
              <p:nvPr/>
            </p:nvSpPr>
            <p:spPr bwMode="auto">
              <a:xfrm>
                <a:off x="4354" y="867"/>
                <a:ext cx="11" cy="14"/>
              </a:xfrm>
              <a:custGeom>
                <a:avLst/>
                <a:gdLst>
                  <a:gd name="T0" fmla="*/ 5 w 5"/>
                  <a:gd name="T1" fmla="*/ 0 h 6"/>
                  <a:gd name="T2" fmla="*/ 2 w 5"/>
                  <a:gd name="T3" fmla="*/ 6 h 6"/>
                  <a:gd name="T4" fmla="*/ 5 w 5"/>
                  <a:gd name="T5" fmla="*/ 0 h 6"/>
                </a:gdLst>
                <a:ahLst/>
                <a:cxnLst>
                  <a:cxn ang="0">
                    <a:pos x="T0" y="T1"/>
                  </a:cxn>
                  <a:cxn ang="0">
                    <a:pos x="T2" y="T3"/>
                  </a:cxn>
                  <a:cxn ang="0">
                    <a:pos x="T4" y="T5"/>
                  </a:cxn>
                </a:cxnLst>
                <a:rect l="0" t="0" r="r" b="b"/>
                <a:pathLst>
                  <a:path w="5" h="6">
                    <a:moveTo>
                      <a:pt x="5" y="0"/>
                    </a:moveTo>
                    <a:cubicBezTo>
                      <a:pt x="3" y="1"/>
                      <a:pt x="0" y="4"/>
                      <a:pt x="2" y="6"/>
                    </a:cubicBezTo>
                    <a:cubicBezTo>
                      <a:pt x="5" y="5"/>
                      <a:pt x="5"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9" name="Freeform 656"/>
              <p:cNvSpPr>
                <a:spLocks/>
              </p:cNvSpPr>
              <p:nvPr/>
            </p:nvSpPr>
            <p:spPr bwMode="auto">
              <a:xfrm>
                <a:off x="4254" y="869"/>
                <a:ext cx="22" cy="14"/>
              </a:xfrm>
              <a:custGeom>
                <a:avLst/>
                <a:gdLst>
                  <a:gd name="T0" fmla="*/ 5 w 9"/>
                  <a:gd name="T1" fmla="*/ 0 h 6"/>
                  <a:gd name="T2" fmla="*/ 5 w 9"/>
                  <a:gd name="T3" fmla="*/ 6 h 6"/>
                  <a:gd name="T4" fmla="*/ 6 w 9"/>
                  <a:gd name="T5" fmla="*/ 6 h 6"/>
                  <a:gd name="T6" fmla="*/ 5 w 9"/>
                  <a:gd name="T7" fmla="*/ 4 h 6"/>
                  <a:gd name="T8" fmla="*/ 5 w 9"/>
                  <a:gd name="T9" fmla="*/ 0 h 6"/>
                </a:gdLst>
                <a:ahLst/>
                <a:cxnLst>
                  <a:cxn ang="0">
                    <a:pos x="T0" y="T1"/>
                  </a:cxn>
                  <a:cxn ang="0">
                    <a:pos x="T2" y="T3"/>
                  </a:cxn>
                  <a:cxn ang="0">
                    <a:pos x="T4" y="T5"/>
                  </a:cxn>
                  <a:cxn ang="0">
                    <a:pos x="T6" y="T7"/>
                  </a:cxn>
                  <a:cxn ang="0">
                    <a:pos x="T8" y="T9"/>
                  </a:cxn>
                </a:cxnLst>
                <a:rect l="0" t="0" r="r" b="b"/>
                <a:pathLst>
                  <a:path w="9" h="6">
                    <a:moveTo>
                      <a:pt x="5" y="0"/>
                    </a:moveTo>
                    <a:cubicBezTo>
                      <a:pt x="0" y="2"/>
                      <a:pt x="6" y="2"/>
                      <a:pt x="5" y="6"/>
                    </a:cubicBezTo>
                    <a:cubicBezTo>
                      <a:pt x="6" y="6"/>
                      <a:pt x="6" y="6"/>
                      <a:pt x="6" y="6"/>
                    </a:cubicBezTo>
                    <a:cubicBezTo>
                      <a:pt x="6" y="5"/>
                      <a:pt x="6" y="5"/>
                      <a:pt x="5" y="4"/>
                    </a:cubicBezTo>
                    <a:cubicBezTo>
                      <a:pt x="9" y="2"/>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0" name="Freeform 657"/>
              <p:cNvSpPr>
                <a:spLocks/>
              </p:cNvSpPr>
              <p:nvPr/>
            </p:nvSpPr>
            <p:spPr bwMode="auto">
              <a:xfrm>
                <a:off x="3980" y="874"/>
                <a:ext cx="9" cy="9"/>
              </a:xfrm>
              <a:custGeom>
                <a:avLst/>
                <a:gdLst>
                  <a:gd name="T0" fmla="*/ 1 w 4"/>
                  <a:gd name="T1" fmla="*/ 4 h 4"/>
                  <a:gd name="T2" fmla="*/ 4 w 4"/>
                  <a:gd name="T3" fmla="*/ 0 h 4"/>
                  <a:gd name="T4" fmla="*/ 1 w 4"/>
                  <a:gd name="T5" fmla="*/ 4 h 4"/>
                </a:gdLst>
                <a:ahLst/>
                <a:cxnLst>
                  <a:cxn ang="0">
                    <a:pos x="T0" y="T1"/>
                  </a:cxn>
                  <a:cxn ang="0">
                    <a:pos x="T2" y="T3"/>
                  </a:cxn>
                  <a:cxn ang="0">
                    <a:pos x="T4" y="T5"/>
                  </a:cxn>
                </a:cxnLst>
                <a:rect l="0" t="0" r="r" b="b"/>
                <a:pathLst>
                  <a:path w="4" h="4">
                    <a:moveTo>
                      <a:pt x="1" y="4"/>
                    </a:moveTo>
                    <a:cubicBezTo>
                      <a:pt x="3" y="3"/>
                      <a:pt x="3" y="0"/>
                      <a:pt x="4" y="0"/>
                    </a:cubicBezTo>
                    <a:cubicBezTo>
                      <a:pt x="1" y="0"/>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1" name="Freeform 658"/>
              <p:cNvSpPr>
                <a:spLocks/>
              </p:cNvSpPr>
              <p:nvPr/>
            </p:nvSpPr>
            <p:spPr bwMode="auto">
              <a:xfrm>
                <a:off x="3003" y="876"/>
                <a:ext cx="5" cy="5"/>
              </a:xfrm>
              <a:custGeom>
                <a:avLst/>
                <a:gdLst>
                  <a:gd name="T0" fmla="*/ 5 w 5"/>
                  <a:gd name="T1" fmla="*/ 0 h 5"/>
                  <a:gd name="T2" fmla="*/ 5 w 5"/>
                  <a:gd name="T3" fmla="*/ 0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5" y="0"/>
                    </a:lnTo>
                    <a:lnTo>
                      <a:pt x="0" y="5"/>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2" name="Freeform 659"/>
              <p:cNvSpPr>
                <a:spLocks/>
              </p:cNvSpPr>
              <p:nvPr/>
            </p:nvSpPr>
            <p:spPr bwMode="auto">
              <a:xfrm>
                <a:off x="4186" y="876"/>
                <a:ext cx="9" cy="7"/>
              </a:xfrm>
              <a:custGeom>
                <a:avLst/>
                <a:gdLst>
                  <a:gd name="T0" fmla="*/ 0 w 4"/>
                  <a:gd name="T1" fmla="*/ 3 h 3"/>
                  <a:gd name="T2" fmla="*/ 4 w 4"/>
                  <a:gd name="T3" fmla="*/ 1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2"/>
                      <a:pt x="2" y="1"/>
                      <a:pt x="4" y="1"/>
                    </a:cubicBezTo>
                    <a:cubicBezTo>
                      <a:pt x="4" y="0"/>
                      <a:pt x="4" y="0"/>
                      <a:pt x="4" y="0"/>
                    </a:cubicBezTo>
                    <a:cubicBezTo>
                      <a:pt x="2"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3" name="Freeform 660"/>
              <p:cNvSpPr>
                <a:spLocks/>
              </p:cNvSpPr>
              <p:nvPr/>
            </p:nvSpPr>
            <p:spPr bwMode="auto">
              <a:xfrm>
                <a:off x="4001" y="876"/>
                <a:ext cx="12" cy="12"/>
              </a:xfrm>
              <a:custGeom>
                <a:avLst/>
                <a:gdLst>
                  <a:gd name="T0" fmla="*/ 5 w 5"/>
                  <a:gd name="T1" fmla="*/ 1 h 5"/>
                  <a:gd name="T2" fmla="*/ 1 w 5"/>
                  <a:gd name="T3" fmla="*/ 4 h 5"/>
                  <a:gd name="T4" fmla="*/ 5 w 5"/>
                  <a:gd name="T5" fmla="*/ 1 h 5"/>
                </a:gdLst>
                <a:ahLst/>
                <a:cxnLst>
                  <a:cxn ang="0">
                    <a:pos x="T0" y="T1"/>
                  </a:cxn>
                  <a:cxn ang="0">
                    <a:pos x="T2" y="T3"/>
                  </a:cxn>
                  <a:cxn ang="0">
                    <a:pos x="T4" y="T5"/>
                  </a:cxn>
                </a:cxnLst>
                <a:rect l="0" t="0" r="r" b="b"/>
                <a:pathLst>
                  <a:path w="5" h="5">
                    <a:moveTo>
                      <a:pt x="5" y="1"/>
                    </a:moveTo>
                    <a:cubicBezTo>
                      <a:pt x="3" y="0"/>
                      <a:pt x="0" y="3"/>
                      <a:pt x="1" y="4"/>
                    </a:cubicBezTo>
                    <a:cubicBezTo>
                      <a:pt x="5" y="5"/>
                      <a:pt x="5"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4" name="Freeform 661"/>
              <p:cNvSpPr>
                <a:spLocks/>
              </p:cNvSpPr>
              <p:nvPr/>
            </p:nvSpPr>
            <p:spPr bwMode="auto">
              <a:xfrm>
                <a:off x="4335" y="883"/>
                <a:ext cx="21" cy="19"/>
              </a:xfrm>
              <a:custGeom>
                <a:avLst/>
                <a:gdLst>
                  <a:gd name="T0" fmla="*/ 9 w 9"/>
                  <a:gd name="T1" fmla="*/ 3 h 8"/>
                  <a:gd name="T2" fmla="*/ 7 w 9"/>
                  <a:gd name="T3" fmla="*/ 0 h 8"/>
                  <a:gd name="T4" fmla="*/ 4 w 9"/>
                  <a:gd name="T5" fmla="*/ 3 h 8"/>
                  <a:gd name="T6" fmla="*/ 2 w 9"/>
                  <a:gd name="T7" fmla="*/ 2 h 8"/>
                  <a:gd name="T8" fmla="*/ 0 w 9"/>
                  <a:gd name="T9" fmla="*/ 5 h 8"/>
                  <a:gd name="T10" fmla="*/ 9 w 9"/>
                  <a:gd name="T11" fmla="*/ 3 h 8"/>
                </a:gdLst>
                <a:ahLst/>
                <a:cxnLst>
                  <a:cxn ang="0">
                    <a:pos x="T0" y="T1"/>
                  </a:cxn>
                  <a:cxn ang="0">
                    <a:pos x="T2" y="T3"/>
                  </a:cxn>
                  <a:cxn ang="0">
                    <a:pos x="T4" y="T5"/>
                  </a:cxn>
                  <a:cxn ang="0">
                    <a:pos x="T6" y="T7"/>
                  </a:cxn>
                  <a:cxn ang="0">
                    <a:pos x="T8" y="T9"/>
                  </a:cxn>
                  <a:cxn ang="0">
                    <a:pos x="T10" y="T11"/>
                  </a:cxn>
                </a:cxnLst>
                <a:rect l="0" t="0" r="r" b="b"/>
                <a:pathLst>
                  <a:path w="9" h="8">
                    <a:moveTo>
                      <a:pt x="9" y="3"/>
                    </a:moveTo>
                    <a:cubicBezTo>
                      <a:pt x="7" y="0"/>
                      <a:pt x="7" y="0"/>
                      <a:pt x="7" y="0"/>
                    </a:cubicBezTo>
                    <a:cubicBezTo>
                      <a:pt x="4" y="3"/>
                      <a:pt x="4" y="3"/>
                      <a:pt x="4" y="3"/>
                    </a:cubicBezTo>
                    <a:cubicBezTo>
                      <a:pt x="2" y="2"/>
                      <a:pt x="2" y="2"/>
                      <a:pt x="2" y="2"/>
                    </a:cubicBezTo>
                    <a:cubicBezTo>
                      <a:pt x="1" y="3"/>
                      <a:pt x="0" y="4"/>
                      <a:pt x="0" y="5"/>
                    </a:cubicBezTo>
                    <a:cubicBezTo>
                      <a:pt x="4" y="8"/>
                      <a:pt x="6" y="3"/>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5" name="Freeform 662"/>
              <p:cNvSpPr>
                <a:spLocks/>
              </p:cNvSpPr>
              <p:nvPr/>
            </p:nvSpPr>
            <p:spPr bwMode="auto">
              <a:xfrm>
                <a:off x="368" y="886"/>
                <a:ext cx="5" cy="4"/>
              </a:xfrm>
              <a:custGeom>
                <a:avLst/>
                <a:gdLst>
                  <a:gd name="T0" fmla="*/ 0 w 5"/>
                  <a:gd name="T1" fmla="*/ 0 h 4"/>
                  <a:gd name="T2" fmla="*/ 0 w 5"/>
                  <a:gd name="T3" fmla="*/ 4 h 4"/>
                  <a:gd name="T4" fmla="*/ 5 w 5"/>
                  <a:gd name="T5" fmla="*/ 4 h 4"/>
                  <a:gd name="T6" fmla="*/ 0 w 5"/>
                  <a:gd name="T7" fmla="*/ 0 h 4"/>
                </a:gdLst>
                <a:ahLst/>
                <a:cxnLst>
                  <a:cxn ang="0">
                    <a:pos x="T0" y="T1"/>
                  </a:cxn>
                  <a:cxn ang="0">
                    <a:pos x="T2" y="T3"/>
                  </a:cxn>
                  <a:cxn ang="0">
                    <a:pos x="T4" y="T5"/>
                  </a:cxn>
                  <a:cxn ang="0">
                    <a:pos x="T6" y="T7"/>
                  </a:cxn>
                </a:cxnLst>
                <a:rect l="0" t="0" r="r" b="b"/>
                <a:pathLst>
                  <a:path w="5" h="4">
                    <a:moveTo>
                      <a:pt x="0" y="0"/>
                    </a:moveTo>
                    <a:lnTo>
                      <a:pt x="0" y="4"/>
                    </a:lnTo>
                    <a:lnTo>
                      <a:pt x="5"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6" name="Freeform 663"/>
              <p:cNvSpPr>
                <a:spLocks/>
              </p:cNvSpPr>
              <p:nvPr/>
            </p:nvSpPr>
            <p:spPr bwMode="auto">
              <a:xfrm>
                <a:off x="2986" y="890"/>
                <a:ext cx="5" cy="5"/>
              </a:xfrm>
              <a:custGeom>
                <a:avLst/>
                <a:gdLst>
                  <a:gd name="T0" fmla="*/ 5 w 5"/>
                  <a:gd name="T1" fmla="*/ 0 h 5"/>
                  <a:gd name="T2" fmla="*/ 3 w 5"/>
                  <a:gd name="T3" fmla="*/ 0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3" y="0"/>
                    </a:lnTo>
                    <a:lnTo>
                      <a:pt x="0" y="5"/>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7" name="Freeform 664"/>
              <p:cNvSpPr>
                <a:spLocks/>
              </p:cNvSpPr>
              <p:nvPr/>
            </p:nvSpPr>
            <p:spPr bwMode="auto">
              <a:xfrm>
                <a:off x="4169" y="890"/>
                <a:ext cx="7" cy="7"/>
              </a:xfrm>
              <a:custGeom>
                <a:avLst/>
                <a:gdLst>
                  <a:gd name="T0" fmla="*/ 2 w 3"/>
                  <a:gd name="T1" fmla="*/ 3 h 3"/>
                  <a:gd name="T2" fmla="*/ 3 w 3"/>
                  <a:gd name="T3" fmla="*/ 0 h 3"/>
                  <a:gd name="T4" fmla="*/ 2 w 3"/>
                  <a:gd name="T5" fmla="*/ 3 h 3"/>
                </a:gdLst>
                <a:ahLst/>
                <a:cxnLst>
                  <a:cxn ang="0">
                    <a:pos x="T0" y="T1"/>
                  </a:cxn>
                  <a:cxn ang="0">
                    <a:pos x="T2" y="T3"/>
                  </a:cxn>
                  <a:cxn ang="0">
                    <a:pos x="T4" y="T5"/>
                  </a:cxn>
                </a:cxnLst>
                <a:rect l="0" t="0" r="r" b="b"/>
                <a:pathLst>
                  <a:path w="3" h="3">
                    <a:moveTo>
                      <a:pt x="2" y="3"/>
                    </a:moveTo>
                    <a:cubicBezTo>
                      <a:pt x="3" y="3"/>
                      <a:pt x="2" y="1"/>
                      <a:pt x="3" y="0"/>
                    </a:cubicBezTo>
                    <a:cubicBezTo>
                      <a:pt x="0"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8" name="Freeform 665"/>
              <p:cNvSpPr>
                <a:spLocks/>
              </p:cNvSpPr>
              <p:nvPr/>
            </p:nvSpPr>
            <p:spPr bwMode="auto">
              <a:xfrm>
                <a:off x="3547" y="888"/>
                <a:ext cx="9" cy="12"/>
              </a:xfrm>
              <a:custGeom>
                <a:avLst/>
                <a:gdLst>
                  <a:gd name="T0" fmla="*/ 4 w 4"/>
                  <a:gd name="T1" fmla="*/ 3 h 5"/>
                  <a:gd name="T2" fmla="*/ 0 w 4"/>
                  <a:gd name="T3" fmla="*/ 4 h 5"/>
                  <a:gd name="T4" fmla="*/ 3 w 4"/>
                  <a:gd name="T5" fmla="*/ 5 h 5"/>
                  <a:gd name="T6" fmla="*/ 4 w 4"/>
                  <a:gd name="T7" fmla="*/ 3 h 5"/>
                </a:gdLst>
                <a:ahLst/>
                <a:cxnLst>
                  <a:cxn ang="0">
                    <a:pos x="T0" y="T1"/>
                  </a:cxn>
                  <a:cxn ang="0">
                    <a:pos x="T2" y="T3"/>
                  </a:cxn>
                  <a:cxn ang="0">
                    <a:pos x="T4" y="T5"/>
                  </a:cxn>
                  <a:cxn ang="0">
                    <a:pos x="T6" y="T7"/>
                  </a:cxn>
                </a:cxnLst>
                <a:rect l="0" t="0" r="r" b="b"/>
                <a:pathLst>
                  <a:path w="4" h="5">
                    <a:moveTo>
                      <a:pt x="4" y="3"/>
                    </a:moveTo>
                    <a:cubicBezTo>
                      <a:pt x="3" y="0"/>
                      <a:pt x="1" y="3"/>
                      <a:pt x="0" y="4"/>
                    </a:cubicBezTo>
                    <a:cubicBezTo>
                      <a:pt x="3" y="5"/>
                      <a:pt x="3" y="5"/>
                      <a:pt x="3" y="5"/>
                    </a:cubicBezTo>
                    <a:cubicBezTo>
                      <a:pt x="3" y="4"/>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9" name="Freeform 666"/>
              <p:cNvSpPr>
                <a:spLocks/>
              </p:cNvSpPr>
              <p:nvPr/>
            </p:nvSpPr>
            <p:spPr bwMode="auto">
              <a:xfrm>
                <a:off x="3547" y="89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0" name="Freeform 667"/>
              <p:cNvSpPr>
                <a:spLocks/>
              </p:cNvSpPr>
              <p:nvPr/>
            </p:nvSpPr>
            <p:spPr bwMode="auto">
              <a:xfrm>
                <a:off x="354" y="895"/>
                <a:ext cx="4" cy="7"/>
              </a:xfrm>
              <a:custGeom>
                <a:avLst/>
                <a:gdLst>
                  <a:gd name="T0" fmla="*/ 0 w 2"/>
                  <a:gd name="T1" fmla="*/ 0 h 3"/>
                  <a:gd name="T2" fmla="*/ 1 w 2"/>
                  <a:gd name="T3" fmla="*/ 3 h 3"/>
                  <a:gd name="T4" fmla="*/ 2 w 2"/>
                  <a:gd name="T5" fmla="*/ 2 h 3"/>
                  <a:gd name="T6" fmla="*/ 0 w 2"/>
                  <a:gd name="T7" fmla="*/ 0 h 3"/>
                </a:gdLst>
                <a:ahLst/>
                <a:cxnLst>
                  <a:cxn ang="0">
                    <a:pos x="T0" y="T1"/>
                  </a:cxn>
                  <a:cxn ang="0">
                    <a:pos x="T2" y="T3"/>
                  </a:cxn>
                  <a:cxn ang="0">
                    <a:pos x="T4" y="T5"/>
                  </a:cxn>
                  <a:cxn ang="0">
                    <a:pos x="T6" y="T7"/>
                  </a:cxn>
                </a:cxnLst>
                <a:rect l="0" t="0" r="r" b="b"/>
                <a:pathLst>
                  <a:path w="2" h="3">
                    <a:moveTo>
                      <a:pt x="0" y="0"/>
                    </a:moveTo>
                    <a:cubicBezTo>
                      <a:pt x="1" y="3"/>
                      <a:pt x="1" y="3"/>
                      <a:pt x="1" y="3"/>
                    </a:cubicBezTo>
                    <a:cubicBezTo>
                      <a:pt x="2" y="2"/>
                      <a:pt x="2" y="2"/>
                      <a:pt x="2" y="2"/>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1" name="Freeform 668"/>
              <p:cNvSpPr>
                <a:spLocks/>
              </p:cNvSpPr>
              <p:nvPr/>
            </p:nvSpPr>
            <p:spPr bwMode="auto">
              <a:xfrm>
                <a:off x="4164" y="900"/>
                <a:ext cx="5" cy="9"/>
              </a:xfrm>
              <a:custGeom>
                <a:avLst/>
                <a:gdLst>
                  <a:gd name="T0" fmla="*/ 2 w 2"/>
                  <a:gd name="T1" fmla="*/ 4 h 4"/>
                  <a:gd name="T2" fmla="*/ 2 w 2"/>
                  <a:gd name="T3" fmla="*/ 1 h 4"/>
                  <a:gd name="T4" fmla="*/ 0 w 2"/>
                  <a:gd name="T5" fmla="*/ 0 h 4"/>
                  <a:gd name="T6" fmla="*/ 2 w 2"/>
                  <a:gd name="T7" fmla="*/ 4 h 4"/>
                </a:gdLst>
                <a:ahLst/>
                <a:cxnLst>
                  <a:cxn ang="0">
                    <a:pos x="T0" y="T1"/>
                  </a:cxn>
                  <a:cxn ang="0">
                    <a:pos x="T2" y="T3"/>
                  </a:cxn>
                  <a:cxn ang="0">
                    <a:pos x="T4" y="T5"/>
                  </a:cxn>
                  <a:cxn ang="0">
                    <a:pos x="T6" y="T7"/>
                  </a:cxn>
                </a:cxnLst>
                <a:rect l="0" t="0" r="r" b="b"/>
                <a:pathLst>
                  <a:path w="2" h="4">
                    <a:moveTo>
                      <a:pt x="2" y="4"/>
                    </a:moveTo>
                    <a:cubicBezTo>
                      <a:pt x="2" y="1"/>
                      <a:pt x="2" y="1"/>
                      <a:pt x="2" y="1"/>
                    </a:cubicBezTo>
                    <a:cubicBezTo>
                      <a:pt x="1" y="0"/>
                      <a:pt x="1" y="0"/>
                      <a:pt x="0" y="0"/>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2" name="Freeform 669"/>
              <p:cNvSpPr>
                <a:spLocks/>
              </p:cNvSpPr>
              <p:nvPr/>
            </p:nvSpPr>
            <p:spPr bwMode="auto">
              <a:xfrm>
                <a:off x="2960" y="902"/>
                <a:ext cx="15" cy="10"/>
              </a:xfrm>
              <a:custGeom>
                <a:avLst/>
                <a:gdLst>
                  <a:gd name="T0" fmla="*/ 1 w 6"/>
                  <a:gd name="T1" fmla="*/ 4 h 4"/>
                  <a:gd name="T2" fmla="*/ 6 w 6"/>
                  <a:gd name="T3" fmla="*/ 0 h 4"/>
                  <a:gd name="T4" fmla="*/ 1 w 6"/>
                  <a:gd name="T5" fmla="*/ 4 h 4"/>
                </a:gdLst>
                <a:ahLst/>
                <a:cxnLst>
                  <a:cxn ang="0">
                    <a:pos x="T0" y="T1"/>
                  </a:cxn>
                  <a:cxn ang="0">
                    <a:pos x="T2" y="T3"/>
                  </a:cxn>
                  <a:cxn ang="0">
                    <a:pos x="T4" y="T5"/>
                  </a:cxn>
                </a:cxnLst>
                <a:rect l="0" t="0" r="r" b="b"/>
                <a:pathLst>
                  <a:path w="6" h="4">
                    <a:moveTo>
                      <a:pt x="1" y="4"/>
                    </a:moveTo>
                    <a:cubicBezTo>
                      <a:pt x="2" y="3"/>
                      <a:pt x="5" y="1"/>
                      <a:pt x="6" y="0"/>
                    </a:cubicBezTo>
                    <a:cubicBezTo>
                      <a:pt x="4"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3" name="Freeform 670"/>
              <p:cNvSpPr>
                <a:spLocks/>
              </p:cNvSpPr>
              <p:nvPr/>
            </p:nvSpPr>
            <p:spPr bwMode="auto">
              <a:xfrm>
                <a:off x="2639" y="897"/>
                <a:ext cx="14" cy="19"/>
              </a:xfrm>
              <a:custGeom>
                <a:avLst/>
                <a:gdLst>
                  <a:gd name="T0" fmla="*/ 0 w 6"/>
                  <a:gd name="T1" fmla="*/ 8 h 8"/>
                  <a:gd name="T2" fmla="*/ 1 w 6"/>
                  <a:gd name="T3" fmla="*/ 6 h 8"/>
                  <a:gd name="T4" fmla="*/ 5 w 6"/>
                  <a:gd name="T5" fmla="*/ 6 h 8"/>
                  <a:gd name="T6" fmla="*/ 6 w 6"/>
                  <a:gd name="T7" fmla="*/ 2 h 8"/>
                  <a:gd name="T8" fmla="*/ 0 w 6"/>
                  <a:gd name="T9" fmla="*/ 8 h 8"/>
                </a:gdLst>
                <a:ahLst/>
                <a:cxnLst>
                  <a:cxn ang="0">
                    <a:pos x="T0" y="T1"/>
                  </a:cxn>
                  <a:cxn ang="0">
                    <a:pos x="T2" y="T3"/>
                  </a:cxn>
                  <a:cxn ang="0">
                    <a:pos x="T4" y="T5"/>
                  </a:cxn>
                  <a:cxn ang="0">
                    <a:pos x="T6" y="T7"/>
                  </a:cxn>
                  <a:cxn ang="0">
                    <a:pos x="T8" y="T9"/>
                  </a:cxn>
                </a:cxnLst>
                <a:rect l="0" t="0" r="r" b="b"/>
                <a:pathLst>
                  <a:path w="6" h="8">
                    <a:moveTo>
                      <a:pt x="0" y="8"/>
                    </a:moveTo>
                    <a:cubicBezTo>
                      <a:pt x="1" y="8"/>
                      <a:pt x="1" y="7"/>
                      <a:pt x="1" y="6"/>
                    </a:cubicBezTo>
                    <a:cubicBezTo>
                      <a:pt x="5" y="6"/>
                      <a:pt x="5" y="6"/>
                      <a:pt x="5" y="6"/>
                    </a:cubicBezTo>
                    <a:cubicBezTo>
                      <a:pt x="5" y="5"/>
                      <a:pt x="6" y="3"/>
                      <a:pt x="6" y="2"/>
                    </a:cubicBezTo>
                    <a:cubicBezTo>
                      <a:pt x="1" y="0"/>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4" name="Freeform 671"/>
              <p:cNvSpPr>
                <a:spLocks/>
              </p:cNvSpPr>
              <p:nvPr/>
            </p:nvSpPr>
            <p:spPr bwMode="auto">
              <a:xfrm>
                <a:off x="3528" y="902"/>
                <a:ext cx="14" cy="17"/>
              </a:xfrm>
              <a:custGeom>
                <a:avLst/>
                <a:gdLst>
                  <a:gd name="T0" fmla="*/ 0 w 6"/>
                  <a:gd name="T1" fmla="*/ 3 h 7"/>
                  <a:gd name="T2" fmla="*/ 1 w 6"/>
                  <a:gd name="T3" fmla="*/ 7 h 7"/>
                  <a:gd name="T4" fmla="*/ 5 w 6"/>
                  <a:gd name="T5" fmla="*/ 0 h 7"/>
                  <a:gd name="T6" fmla="*/ 2 w 6"/>
                  <a:gd name="T7" fmla="*/ 0 h 7"/>
                  <a:gd name="T8" fmla="*/ 4 w 6"/>
                  <a:gd name="T9" fmla="*/ 3 h 7"/>
                  <a:gd name="T10" fmla="*/ 0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0" y="3"/>
                    </a:moveTo>
                    <a:cubicBezTo>
                      <a:pt x="1" y="7"/>
                      <a:pt x="1" y="7"/>
                      <a:pt x="1" y="7"/>
                    </a:cubicBezTo>
                    <a:cubicBezTo>
                      <a:pt x="4" y="5"/>
                      <a:pt x="6" y="3"/>
                      <a:pt x="5" y="0"/>
                    </a:cubicBezTo>
                    <a:cubicBezTo>
                      <a:pt x="2" y="0"/>
                      <a:pt x="2" y="0"/>
                      <a:pt x="2" y="0"/>
                    </a:cubicBezTo>
                    <a:cubicBezTo>
                      <a:pt x="4" y="3"/>
                      <a:pt x="4" y="3"/>
                      <a:pt x="4" y="3"/>
                    </a:cubicBezTo>
                    <a:cubicBezTo>
                      <a:pt x="3" y="4"/>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5" name="Freeform 672"/>
              <p:cNvSpPr>
                <a:spLocks/>
              </p:cNvSpPr>
              <p:nvPr/>
            </p:nvSpPr>
            <p:spPr bwMode="auto">
              <a:xfrm>
                <a:off x="3878" y="902"/>
                <a:ext cx="21" cy="17"/>
              </a:xfrm>
              <a:custGeom>
                <a:avLst/>
                <a:gdLst>
                  <a:gd name="T0" fmla="*/ 8 w 9"/>
                  <a:gd name="T1" fmla="*/ 7 h 7"/>
                  <a:gd name="T2" fmla="*/ 8 w 9"/>
                  <a:gd name="T3" fmla="*/ 4 h 7"/>
                  <a:gd name="T4" fmla="*/ 8 w 9"/>
                  <a:gd name="T5" fmla="*/ 5 h 7"/>
                  <a:gd name="T6" fmla="*/ 0 w 9"/>
                  <a:gd name="T7" fmla="*/ 4 h 7"/>
                  <a:gd name="T8" fmla="*/ 4 w 9"/>
                  <a:gd name="T9" fmla="*/ 5 h 7"/>
                  <a:gd name="T10" fmla="*/ 4 w 9"/>
                  <a:gd name="T11" fmla="*/ 5 h 7"/>
                  <a:gd name="T12" fmla="*/ 8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8" y="7"/>
                    </a:moveTo>
                    <a:cubicBezTo>
                      <a:pt x="8" y="4"/>
                      <a:pt x="8" y="4"/>
                      <a:pt x="8" y="4"/>
                    </a:cubicBezTo>
                    <a:cubicBezTo>
                      <a:pt x="8" y="5"/>
                      <a:pt x="8" y="5"/>
                      <a:pt x="8" y="5"/>
                    </a:cubicBezTo>
                    <a:cubicBezTo>
                      <a:pt x="9" y="0"/>
                      <a:pt x="3" y="1"/>
                      <a:pt x="0" y="4"/>
                    </a:cubicBezTo>
                    <a:cubicBezTo>
                      <a:pt x="4" y="5"/>
                      <a:pt x="4" y="5"/>
                      <a:pt x="4" y="5"/>
                    </a:cubicBezTo>
                    <a:cubicBezTo>
                      <a:pt x="4" y="5"/>
                      <a:pt x="4" y="5"/>
                      <a:pt x="4" y="5"/>
                    </a:cubicBezTo>
                    <a:cubicBezTo>
                      <a:pt x="6" y="5"/>
                      <a:pt x="7" y="6"/>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6" name="Freeform 673"/>
              <p:cNvSpPr>
                <a:spLocks/>
              </p:cNvSpPr>
              <p:nvPr/>
            </p:nvSpPr>
            <p:spPr bwMode="auto">
              <a:xfrm>
                <a:off x="4299" y="904"/>
                <a:ext cx="33" cy="26"/>
              </a:xfrm>
              <a:custGeom>
                <a:avLst/>
                <a:gdLst>
                  <a:gd name="T0" fmla="*/ 1 w 14"/>
                  <a:gd name="T1" fmla="*/ 11 h 11"/>
                  <a:gd name="T2" fmla="*/ 9 w 14"/>
                  <a:gd name="T3" fmla="*/ 4 h 11"/>
                  <a:gd name="T4" fmla="*/ 9 w 14"/>
                  <a:gd name="T5" fmla="*/ 5 h 11"/>
                  <a:gd name="T6" fmla="*/ 14 w 14"/>
                  <a:gd name="T7" fmla="*/ 3 h 11"/>
                  <a:gd name="T8" fmla="*/ 11 w 14"/>
                  <a:gd name="T9" fmla="*/ 0 h 11"/>
                  <a:gd name="T10" fmla="*/ 0 w 14"/>
                  <a:gd name="T11" fmla="*/ 9 h 11"/>
                  <a:gd name="T12" fmla="*/ 1 w 1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1" y="11"/>
                    </a:moveTo>
                    <a:cubicBezTo>
                      <a:pt x="5" y="9"/>
                      <a:pt x="7" y="8"/>
                      <a:pt x="9" y="4"/>
                    </a:cubicBezTo>
                    <a:cubicBezTo>
                      <a:pt x="9" y="5"/>
                      <a:pt x="9" y="5"/>
                      <a:pt x="9" y="5"/>
                    </a:cubicBezTo>
                    <a:cubicBezTo>
                      <a:pt x="12" y="6"/>
                      <a:pt x="12" y="4"/>
                      <a:pt x="14" y="3"/>
                    </a:cubicBezTo>
                    <a:cubicBezTo>
                      <a:pt x="11" y="0"/>
                      <a:pt x="11" y="0"/>
                      <a:pt x="11" y="0"/>
                    </a:cubicBezTo>
                    <a:cubicBezTo>
                      <a:pt x="8" y="3"/>
                      <a:pt x="4" y="8"/>
                      <a:pt x="0" y="9"/>
                    </a:cubicBezTo>
                    <a:lnTo>
                      <a:pt x="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7" name="Freeform 674"/>
              <p:cNvSpPr>
                <a:spLocks/>
              </p:cNvSpPr>
              <p:nvPr/>
            </p:nvSpPr>
            <p:spPr bwMode="auto">
              <a:xfrm>
                <a:off x="3722" y="912"/>
                <a:ext cx="9" cy="7"/>
              </a:xfrm>
              <a:custGeom>
                <a:avLst/>
                <a:gdLst>
                  <a:gd name="T0" fmla="*/ 0 w 4"/>
                  <a:gd name="T1" fmla="*/ 1 h 3"/>
                  <a:gd name="T2" fmla="*/ 2 w 4"/>
                  <a:gd name="T3" fmla="*/ 3 h 3"/>
                  <a:gd name="T4" fmla="*/ 3 w 4"/>
                  <a:gd name="T5" fmla="*/ 1 h 3"/>
                  <a:gd name="T6" fmla="*/ 0 w 4"/>
                  <a:gd name="T7" fmla="*/ 1 h 3"/>
                </a:gdLst>
                <a:ahLst/>
                <a:cxnLst>
                  <a:cxn ang="0">
                    <a:pos x="T0" y="T1"/>
                  </a:cxn>
                  <a:cxn ang="0">
                    <a:pos x="T2" y="T3"/>
                  </a:cxn>
                  <a:cxn ang="0">
                    <a:pos x="T4" y="T5"/>
                  </a:cxn>
                  <a:cxn ang="0">
                    <a:pos x="T6" y="T7"/>
                  </a:cxn>
                </a:cxnLst>
                <a:rect l="0" t="0" r="r" b="b"/>
                <a:pathLst>
                  <a:path w="4" h="3">
                    <a:moveTo>
                      <a:pt x="0" y="1"/>
                    </a:moveTo>
                    <a:cubicBezTo>
                      <a:pt x="2" y="3"/>
                      <a:pt x="2" y="3"/>
                      <a:pt x="2" y="3"/>
                    </a:cubicBezTo>
                    <a:cubicBezTo>
                      <a:pt x="2" y="2"/>
                      <a:pt x="4"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8" name="Freeform 675"/>
              <p:cNvSpPr>
                <a:spLocks/>
              </p:cNvSpPr>
              <p:nvPr/>
            </p:nvSpPr>
            <p:spPr bwMode="auto">
              <a:xfrm>
                <a:off x="3722" y="914"/>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9" name="Freeform 676"/>
              <p:cNvSpPr>
                <a:spLocks/>
              </p:cNvSpPr>
              <p:nvPr/>
            </p:nvSpPr>
            <p:spPr bwMode="auto">
              <a:xfrm>
                <a:off x="2880" y="914"/>
                <a:ext cx="14" cy="9"/>
              </a:xfrm>
              <a:custGeom>
                <a:avLst/>
                <a:gdLst>
                  <a:gd name="T0" fmla="*/ 0 w 6"/>
                  <a:gd name="T1" fmla="*/ 1 h 4"/>
                  <a:gd name="T2" fmla="*/ 2 w 6"/>
                  <a:gd name="T3" fmla="*/ 4 h 4"/>
                  <a:gd name="T4" fmla="*/ 0 w 6"/>
                  <a:gd name="T5" fmla="*/ 1 h 4"/>
                </a:gdLst>
                <a:ahLst/>
                <a:cxnLst>
                  <a:cxn ang="0">
                    <a:pos x="T0" y="T1"/>
                  </a:cxn>
                  <a:cxn ang="0">
                    <a:pos x="T2" y="T3"/>
                  </a:cxn>
                  <a:cxn ang="0">
                    <a:pos x="T4" y="T5"/>
                  </a:cxn>
                </a:cxnLst>
                <a:rect l="0" t="0" r="r" b="b"/>
                <a:pathLst>
                  <a:path w="6" h="4">
                    <a:moveTo>
                      <a:pt x="0" y="1"/>
                    </a:moveTo>
                    <a:cubicBezTo>
                      <a:pt x="2" y="4"/>
                      <a:pt x="2" y="4"/>
                      <a:pt x="2" y="4"/>
                    </a:cubicBezTo>
                    <a:cubicBezTo>
                      <a:pt x="6" y="0"/>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0" name="Freeform 677"/>
              <p:cNvSpPr>
                <a:spLocks/>
              </p:cNvSpPr>
              <p:nvPr/>
            </p:nvSpPr>
            <p:spPr bwMode="auto">
              <a:xfrm>
                <a:off x="2925" y="914"/>
                <a:ext cx="28" cy="28"/>
              </a:xfrm>
              <a:custGeom>
                <a:avLst/>
                <a:gdLst>
                  <a:gd name="T0" fmla="*/ 11 w 12"/>
                  <a:gd name="T1" fmla="*/ 0 h 12"/>
                  <a:gd name="T2" fmla="*/ 4 w 12"/>
                  <a:gd name="T3" fmla="*/ 5 h 12"/>
                  <a:gd name="T4" fmla="*/ 4 w 12"/>
                  <a:gd name="T5" fmla="*/ 7 h 12"/>
                  <a:gd name="T6" fmla="*/ 0 w 12"/>
                  <a:gd name="T7" fmla="*/ 7 h 12"/>
                  <a:gd name="T8" fmla="*/ 0 w 12"/>
                  <a:gd name="T9" fmla="*/ 9 h 12"/>
                  <a:gd name="T10" fmla="*/ 8 w 12"/>
                  <a:gd name="T11" fmla="*/ 8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8" y="2"/>
                      <a:pt x="7" y="5"/>
                      <a:pt x="4" y="5"/>
                    </a:cubicBezTo>
                    <a:cubicBezTo>
                      <a:pt x="4" y="7"/>
                      <a:pt x="4" y="7"/>
                      <a:pt x="4" y="7"/>
                    </a:cubicBezTo>
                    <a:cubicBezTo>
                      <a:pt x="3" y="8"/>
                      <a:pt x="1" y="7"/>
                      <a:pt x="0" y="7"/>
                    </a:cubicBezTo>
                    <a:cubicBezTo>
                      <a:pt x="0" y="9"/>
                      <a:pt x="0" y="9"/>
                      <a:pt x="0" y="9"/>
                    </a:cubicBezTo>
                    <a:cubicBezTo>
                      <a:pt x="3" y="12"/>
                      <a:pt x="4" y="9"/>
                      <a:pt x="8" y="8"/>
                    </a:cubicBezTo>
                    <a:cubicBezTo>
                      <a:pt x="5" y="5"/>
                      <a:pt x="12" y="4"/>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1" name="Freeform 678"/>
              <p:cNvSpPr>
                <a:spLocks/>
              </p:cNvSpPr>
              <p:nvPr/>
            </p:nvSpPr>
            <p:spPr bwMode="auto">
              <a:xfrm>
                <a:off x="3679" y="914"/>
                <a:ext cx="8" cy="5"/>
              </a:xfrm>
              <a:custGeom>
                <a:avLst/>
                <a:gdLst>
                  <a:gd name="T0" fmla="*/ 3 w 3"/>
                  <a:gd name="T1" fmla="*/ 1 h 2"/>
                  <a:gd name="T2" fmla="*/ 1 w 3"/>
                  <a:gd name="T3" fmla="*/ 0 h 2"/>
                  <a:gd name="T4" fmla="*/ 0 w 3"/>
                  <a:gd name="T5" fmla="*/ 2 h 2"/>
                  <a:gd name="T6" fmla="*/ 3 w 3"/>
                  <a:gd name="T7" fmla="*/ 1 h 2"/>
                </a:gdLst>
                <a:ahLst/>
                <a:cxnLst>
                  <a:cxn ang="0">
                    <a:pos x="T0" y="T1"/>
                  </a:cxn>
                  <a:cxn ang="0">
                    <a:pos x="T2" y="T3"/>
                  </a:cxn>
                  <a:cxn ang="0">
                    <a:pos x="T4" y="T5"/>
                  </a:cxn>
                  <a:cxn ang="0">
                    <a:pos x="T6" y="T7"/>
                  </a:cxn>
                </a:cxnLst>
                <a:rect l="0" t="0" r="r" b="b"/>
                <a:pathLst>
                  <a:path w="3" h="2">
                    <a:moveTo>
                      <a:pt x="3" y="1"/>
                    </a:moveTo>
                    <a:cubicBezTo>
                      <a:pt x="1" y="0"/>
                      <a:pt x="1" y="0"/>
                      <a:pt x="1" y="0"/>
                    </a:cubicBezTo>
                    <a:cubicBezTo>
                      <a:pt x="0" y="2"/>
                      <a:pt x="0" y="2"/>
                      <a:pt x="0" y="2"/>
                    </a:cubicBezTo>
                    <a:cubicBezTo>
                      <a:pt x="1" y="1"/>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2" name="Freeform 679"/>
              <p:cNvSpPr>
                <a:spLocks/>
              </p:cNvSpPr>
              <p:nvPr/>
            </p:nvSpPr>
            <p:spPr bwMode="auto">
              <a:xfrm>
                <a:off x="4004" y="916"/>
                <a:ext cx="30" cy="31"/>
              </a:xfrm>
              <a:custGeom>
                <a:avLst/>
                <a:gdLst>
                  <a:gd name="T0" fmla="*/ 4 w 13"/>
                  <a:gd name="T1" fmla="*/ 11 h 13"/>
                  <a:gd name="T2" fmla="*/ 13 w 13"/>
                  <a:gd name="T3" fmla="*/ 0 h 13"/>
                  <a:gd name="T4" fmla="*/ 0 w 13"/>
                  <a:gd name="T5" fmla="*/ 11 h 13"/>
                  <a:gd name="T6" fmla="*/ 1 w 13"/>
                  <a:gd name="T7" fmla="*/ 12 h 13"/>
                  <a:gd name="T8" fmla="*/ 4 w 13"/>
                  <a:gd name="T9" fmla="*/ 11 h 13"/>
                </a:gdLst>
                <a:ahLst/>
                <a:cxnLst>
                  <a:cxn ang="0">
                    <a:pos x="T0" y="T1"/>
                  </a:cxn>
                  <a:cxn ang="0">
                    <a:pos x="T2" y="T3"/>
                  </a:cxn>
                  <a:cxn ang="0">
                    <a:pos x="T4" y="T5"/>
                  </a:cxn>
                  <a:cxn ang="0">
                    <a:pos x="T6" y="T7"/>
                  </a:cxn>
                  <a:cxn ang="0">
                    <a:pos x="T8" y="T9"/>
                  </a:cxn>
                </a:cxnLst>
                <a:rect l="0" t="0" r="r" b="b"/>
                <a:pathLst>
                  <a:path w="13" h="13">
                    <a:moveTo>
                      <a:pt x="4" y="11"/>
                    </a:moveTo>
                    <a:cubicBezTo>
                      <a:pt x="7" y="10"/>
                      <a:pt x="10" y="4"/>
                      <a:pt x="13" y="0"/>
                    </a:cubicBezTo>
                    <a:cubicBezTo>
                      <a:pt x="9" y="5"/>
                      <a:pt x="3" y="5"/>
                      <a:pt x="0" y="11"/>
                    </a:cubicBezTo>
                    <a:cubicBezTo>
                      <a:pt x="1" y="12"/>
                      <a:pt x="1" y="12"/>
                      <a:pt x="1" y="12"/>
                    </a:cubicBezTo>
                    <a:cubicBezTo>
                      <a:pt x="3" y="13"/>
                      <a:pt x="3"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3" name="Freeform 680"/>
              <p:cNvSpPr>
                <a:spLocks/>
              </p:cNvSpPr>
              <p:nvPr/>
            </p:nvSpPr>
            <p:spPr bwMode="auto">
              <a:xfrm>
                <a:off x="3873" y="919"/>
                <a:ext cx="10" cy="7"/>
              </a:xfrm>
              <a:custGeom>
                <a:avLst/>
                <a:gdLst>
                  <a:gd name="T0" fmla="*/ 0 w 4"/>
                  <a:gd name="T1" fmla="*/ 3 h 3"/>
                  <a:gd name="T2" fmla="*/ 4 w 4"/>
                  <a:gd name="T3" fmla="*/ 0 h 3"/>
                  <a:gd name="T4" fmla="*/ 0 w 4"/>
                  <a:gd name="T5" fmla="*/ 3 h 3"/>
                </a:gdLst>
                <a:ahLst/>
                <a:cxnLst>
                  <a:cxn ang="0">
                    <a:pos x="T0" y="T1"/>
                  </a:cxn>
                  <a:cxn ang="0">
                    <a:pos x="T2" y="T3"/>
                  </a:cxn>
                  <a:cxn ang="0">
                    <a:pos x="T4" y="T5"/>
                  </a:cxn>
                </a:cxnLst>
                <a:rect l="0" t="0" r="r" b="b"/>
                <a:pathLst>
                  <a:path w="4" h="3">
                    <a:moveTo>
                      <a:pt x="0" y="3"/>
                    </a:moveTo>
                    <a:cubicBezTo>
                      <a:pt x="2" y="3"/>
                      <a:pt x="3" y="1"/>
                      <a:pt x="4" y="0"/>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4" name="Freeform 681"/>
              <p:cNvSpPr>
                <a:spLocks/>
              </p:cNvSpPr>
              <p:nvPr/>
            </p:nvSpPr>
            <p:spPr bwMode="auto">
              <a:xfrm>
                <a:off x="2620" y="919"/>
                <a:ext cx="12" cy="9"/>
              </a:xfrm>
              <a:custGeom>
                <a:avLst/>
                <a:gdLst>
                  <a:gd name="T0" fmla="*/ 2 w 5"/>
                  <a:gd name="T1" fmla="*/ 3 h 4"/>
                  <a:gd name="T2" fmla="*/ 5 w 5"/>
                  <a:gd name="T3" fmla="*/ 2 h 4"/>
                  <a:gd name="T4" fmla="*/ 3 w 5"/>
                  <a:gd name="T5" fmla="*/ 1 h 4"/>
                  <a:gd name="T6" fmla="*/ 2 w 5"/>
                  <a:gd name="T7" fmla="*/ 3 h 4"/>
                </a:gdLst>
                <a:ahLst/>
                <a:cxnLst>
                  <a:cxn ang="0">
                    <a:pos x="T0" y="T1"/>
                  </a:cxn>
                  <a:cxn ang="0">
                    <a:pos x="T2" y="T3"/>
                  </a:cxn>
                  <a:cxn ang="0">
                    <a:pos x="T4" y="T5"/>
                  </a:cxn>
                  <a:cxn ang="0">
                    <a:pos x="T6" y="T7"/>
                  </a:cxn>
                </a:cxnLst>
                <a:rect l="0" t="0" r="r" b="b"/>
                <a:pathLst>
                  <a:path w="5" h="4">
                    <a:moveTo>
                      <a:pt x="2" y="3"/>
                    </a:moveTo>
                    <a:cubicBezTo>
                      <a:pt x="4" y="4"/>
                      <a:pt x="4" y="3"/>
                      <a:pt x="5" y="2"/>
                    </a:cubicBezTo>
                    <a:cubicBezTo>
                      <a:pt x="4" y="1"/>
                      <a:pt x="4" y="0"/>
                      <a:pt x="3" y="1"/>
                    </a:cubicBezTo>
                    <a:cubicBezTo>
                      <a:pt x="2" y="1"/>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5" name="Freeform 682"/>
              <p:cNvSpPr>
                <a:spLocks/>
              </p:cNvSpPr>
              <p:nvPr/>
            </p:nvSpPr>
            <p:spPr bwMode="auto">
              <a:xfrm>
                <a:off x="382" y="921"/>
                <a:ext cx="0" cy="5"/>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2"/>
                      <a:pt x="0" y="2"/>
                      <a:pt x="0" y="2"/>
                    </a:cubicBezTo>
                    <a:cubicBezTo>
                      <a:pt x="0" y="2"/>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6" name="Freeform 683"/>
              <p:cNvSpPr>
                <a:spLocks/>
              </p:cNvSpPr>
              <p:nvPr/>
            </p:nvSpPr>
            <p:spPr bwMode="auto">
              <a:xfrm>
                <a:off x="4119" y="923"/>
                <a:ext cx="15" cy="7"/>
              </a:xfrm>
              <a:custGeom>
                <a:avLst/>
                <a:gdLst>
                  <a:gd name="T0" fmla="*/ 2 w 6"/>
                  <a:gd name="T1" fmla="*/ 3 h 3"/>
                  <a:gd name="T2" fmla="*/ 6 w 6"/>
                  <a:gd name="T3" fmla="*/ 1 h 3"/>
                  <a:gd name="T4" fmla="*/ 2 w 6"/>
                  <a:gd name="T5" fmla="*/ 3 h 3"/>
                </a:gdLst>
                <a:ahLst/>
                <a:cxnLst>
                  <a:cxn ang="0">
                    <a:pos x="T0" y="T1"/>
                  </a:cxn>
                  <a:cxn ang="0">
                    <a:pos x="T2" y="T3"/>
                  </a:cxn>
                  <a:cxn ang="0">
                    <a:pos x="T4" y="T5"/>
                  </a:cxn>
                </a:cxnLst>
                <a:rect l="0" t="0" r="r" b="b"/>
                <a:pathLst>
                  <a:path w="6" h="3">
                    <a:moveTo>
                      <a:pt x="2" y="3"/>
                    </a:moveTo>
                    <a:cubicBezTo>
                      <a:pt x="2" y="2"/>
                      <a:pt x="4" y="1"/>
                      <a:pt x="6" y="1"/>
                    </a:cubicBezTo>
                    <a:cubicBezTo>
                      <a:pt x="4" y="0"/>
                      <a:pt x="0" y="1"/>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7" name="Freeform 684"/>
              <p:cNvSpPr>
                <a:spLocks/>
              </p:cNvSpPr>
              <p:nvPr/>
            </p:nvSpPr>
            <p:spPr bwMode="auto">
              <a:xfrm>
                <a:off x="3862" y="923"/>
                <a:ext cx="9" cy="12"/>
              </a:xfrm>
              <a:custGeom>
                <a:avLst/>
                <a:gdLst>
                  <a:gd name="T0" fmla="*/ 0 w 4"/>
                  <a:gd name="T1" fmla="*/ 4 h 5"/>
                  <a:gd name="T2" fmla="*/ 4 w 4"/>
                  <a:gd name="T3" fmla="*/ 3 h 5"/>
                  <a:gd name="T4" fmla="*/ 0 w 4"/>
                  <a:gd name="T5" fmla="*/ 4 h 5"/>
                </a:gdLst>
                <a:ahLst/>
                <a:cxnLst>
                  <a:cxn ang="0">
                    <a:pos x="T0" y="T1"/>
                  </a:cxn>
                  <a:cxn ang="0">
                    <a:pos x="T2" y="T3"/>
                  </a:cxn>
                  <a:cxn ang="0">
                    <a:pos x="T4" y="T5"/>
                  </a:cxn>
                </a:cxnLst>
                <a:rect l="0" t="0" r="r" b="b"/>
                <a:pathLst>
                  <a:path w="4" h="5">
                    <a:moveTo>
                      <a:pt x="0" y="4"/>
                    </a:moveTo>
                    <a:cubicBezTo>
                      <a:pt x="1" y="5"/>
                      <a:pt x="3" y="5"/>
                      <a:pt x="4" y="3"/>
                    </a:cubicBezTo>
                    <a:cubicBezTo>
                      <a:pt x="4" y="0"/>
                      <a:pt x="1"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8" name="Freeform 685"/>
              <p:cNvSpPr>
                <a:spLocks/>
              </p:cNvSpPr>
              <p:nvPr/>
            </p:nvSpPr>
            <p:spPr bwMode="auto">
              <a:xfrm>
                <a:off x="4337" y="926"/>
                <a:ext cx="52" cy="33"/>
              </a:xfrm>
              <a:custGeom>
                <a:avLst/>
                <a:gdLst>
                  <a:gd name="T0" fmla="*/ 16 w 22"/>
                  <a:gd name="T1" fmla="*/ 1 h 14"/>
                  <a:gd name="T2" fmla="*/ 5 w 22"/>
                  <a:gd name="T3" fmla="*/ 4 h 14"/>
                  <a:gd name="T4" fmla="*/ 6 w 22"/>
                  <a:gd name="T5" fmla="*/ 9 h 14"/>
                  <a:gd name="T6" fmla="*/ 0 w 22"/>
                  <a:gd name="T7" fmla="*/ 14 h 14"/>
                  <a:gd name="T8" fmla="*/ 2 w 22"/>
                  <a:gd name="T9" fmla="*/ 14 h 14"/>
                  <a:gd name="T10" fmla="*/ 8 w 22"/>
                  <a:gd name="T11" fmla="*/ 7 h 14"/>
                  <a:gd name="T12" fmla="*/ 11 w 22"/>
                  <a:gd name="T13" fmla="*/ 10 h 14"/>
                  <a:gd name="T14" fmla="*/ 22 w 22"/>
                  <a:gd name="T15" fmla="*/ 5 h 14"/>
                  <a:gd name="T16" fmla="*/ 16 w 22"/>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6" y="1"/>
                    </a:moveTo>
                    <a:cubicBezTo>
                      <a:pt x="13" y="6"/>
                      <a:pt x="8" y="0"/>
                      <a:pt x="5" y="4"/>
                    </a:cubicBezTo>
                    <a:cubicBezTo>
                      <a:pt x="4" y="5"/>
                      <a:pt x="3" y="8"/>
                      <a:pt x="6" y="9"/>
                    </a:cubicBezTo>
                    <a:cubicBezTo>
                      <a:pt x="0" y="14"/>
                      <a:pt x="0" y="14"/>
                      <a:pt x="0" y="14"/>
                    </a:cubicBezTo>
                    <a:cubicBezTo>
                      <a:pt x="2" y="14"/>
                      <a:pt x="2" y="14"/>
                      <a:pt x="2" y="14"/>
                    </a:cubicBezTo>
                    <a:cubicBezTo>
                      <a:pt x="5" y="13"/>
                      <a:pt x="7" y="10"/>
                      <a:pt x="8" y="7"/>
                    </a:cubicBezTo>
                    <a:cubicBezTo>
                      <a:pt x="11" y="7"/>
                      <a:pt x="10" y="10"/>
                      <a:pt x="11" y="10"/>
                    </a:cubicBezTo>
                    <a:cubicBezTo>
                      <a:pt x="14" y="8"/>
                      <a:pt x="19" y="5"/>
                      <a:pt x="22" y="5"/>
                    </a:cubicBezTo>
                    <a:lnTo>
                      <a:pt x="1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9" name="Freeform 686"/>
              <p:cNvSpPr>
                <a:spLocks/>
              </p:cNvSpPr>
              <p:nvPr/>
            </p:nvSpPr>
            <p:spPr bwMode="auto">
              <a:xfrm>
                <a:off x="2788" y="923"/>
                <a:ext cx="35" cy="41"/>
              </a:xfrm>
              <a:custGeom>
                <a:avLst/>
                <a:gdLst>
                  <a:gd name="T0" fmla="*/ 7 w 15"/>
                  <a:gd name="T1" fmla="*/ 6 h 17"/>
                  <a:gd name="T2" fmla="*/ 9 w 15"/>
                  <a:gd name="T3" fmla="*/ 10 h 17"/>
                  <a:gd name="T4" fmla="*/ 2 w 15"/>
                  <a:gd name="T5" fmla="*/ 12 h 17"/>
                  <a:gd name="T6" fmla="*/ 2 w 15"/>
                  <a:gd name="T7" fmla="*/ 10 h 17"/>
                  <a:gd name="T8" fmla="*/ 0 w 15"/>
                  <a:gd name="T9" fmla="*/ 10 h 17"/>
                  <a:gd name="T10" fmla="*/ 2 w 15"/>
                  <a:gd name="T11" fmla="*/ 17 h 17"/>
                  <a:gd name="T12" fmla="*/ 14 w 15"/>
                  <a:gd name="T13" fmla="*/ 8 h 17"/>
                  <a:gd name="T14" fmla="*/ 12 w 15"/>
                  <a:gd name="T15" fmla="*/ 7 h 17"/>
                  <a:gd name="T16" fmla="*/ 15 w 15"/>
                  <a:gd name="T17" fmla="*/ 3 h 17"/>
                  <a:gd name="T18" fmla="*/ 7 w 15"/>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7" y="6"/>
                    </a:moveTo>
                    <a:cubicBezTo>
                      <a:pt x="5" y="10"/>
                      <a:pt x="10" y="7"/>
                      <a:pt x="9" y="10"/>
                    </a:cubicBezTo>
                    <a:cubicBezTo>
                      <a:pt x="7" y="11"/>
                      <a:pt x="4" y="13"/>
                      <a:pt x="2" y="12"/>
                    </a:cubicBezTo>
                    <a:cubicBezTo>
                      <a:pt x="2" y="10"/>
                      <a:pt x="2" y="10"/>
                      <a:pt x="2" y="10"/>
                    </a:cubicBezTo>
                    <a:cubicBezTo>
                      <a:pt x="0" y="10"/>
                      <a:pt x="0" y="10"/>
                      <a:pt x="0" y="10"/>
                    </a:cubicBezTo>
                    <a:cubicBezTo>
                      <a:pt x="0" y="15"/>
                      <a:pt x="2" y="14"/>
                      <a:pt x="2" y="17"/>
                    </a:cubicBezTo>
                    <a:cubicBezTo>
                      <a:pt x="14" y="8"/>
                      <a:pt x="14" y="8"/>
                      <a:pt x="14" y="8"/>
                    </a:cubicBezTo>
                    <a:cubicBezTo>
                      <a:pt x="13" y="9"/>
                      <a:pt x="12" y="8"/>
                      <a:pt x="12" y="7"/>
                    </a:cubicBezTo>
                    <a:cubicBezTo>
                      <a:pt x="15" y="3"/>
                      <a:pt x="15" y="3"/>
                      <a:pt x="15" y="3"/>
                    </a:cubicBezTo>
                    <a:cubicBezTo>
                      <a:pt x="11" y="0"/>
                      <a:pt x="12"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0" name="Freeform 687"/>
              <p:cNvSpPr>
                <a:spLocks/>
              </p:cNvSpPr>
              <p:nvPr/>
            </p:nvSpPr>
            <p:spPr bwMode="auto">
              <a:xfrm>
                <a:off x="224" y="930"/>
                <a:ext cx="9" cy="3"/>
              </a:xfrm>
              <a:custGeom>
                <a:avLst/>
                <a:gdLst>
                  <a:gd name="T0" fmla="*/ 7 w 9"/>
                  <a:gd name="T1" fmla="*/ 0 h 3"/>
                  <a:gd name="T2" fmla="*/ 0 w 9"/>
                  <a:gd name="T3" fmla="*/ 0 h 3"/>
                  <a:gd name="T4" fmla="*/ 9 w 9"/>
                  <a:gd name="T5" fmla="*/ 3 h 3"/>
                  <a:gd name="T6" fmla="*/ 7 w 9"/>
                  <a:gd name="T7" fmla="*/ 0 h 3"/>
                </a:gdLst>
                <a:ahLst/>
                <a:cxnLst>
                  <a:cxn ang="0">
                    <a:pos x="T0" y="T1"/>
                  </a:cxn>
                  <a:cxn ang="0">
                    <a:pos x="T2" y="T3"/>
                  </a:cxn>
                  <a:cxn ang="0">
                    <a:pos x="T4" y="T5"/>
                  </a:cxn>
                  <a:cxn ang="0">
                    <a:pos x="T6" y="T7"/>
                  </a:cxn>
                </a:cxnLst>
                <a:rect l="0" t="0" r="r" b="b"/>
                <a:pathLst>
                  <a:path w="9" h="3">
                    <a:moveTo>
                      <a:pt x="7" y="0"/>
                    </a:moveTo>
                    <a:lnTo>
                      <a:pt x="0" y="0"/>
                    </a:lnTo>
                    <a:lnTo>
                      <a:pt x="9"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1" name="Freeform 688"/>
              <p:cNvSpPr>
                <a:spLocks/>
              </p:cNvSpPr>
              <p:nvPr/>
            </p:nvSpPr>
            <p:spPr bwMode="auto">
              <a:xfrm>
                <a:off x="3852" y="935"/>
                <a:ext cx="10" cy="7"/>
              </a:xfrm>
              <a:custGeom>
                <a:avLst/>
                <a:gdLst>
                  <a:gd name="T0" fmla="*/ 1 w 4"/>
                  <a:gd name="T1" fmla="*/ 0 h 3"/>
                  <a:gd name="T2" fmla="*/ 0 w 4"/>
                  <a:gd name="T3" fmla="*/ 1 h 3"/>
                  <a:gd name="T4" fmla="*/ 3 w 4"/>
                  <a:gd name="T5" fmla="*/ 3 h 3"/>
                  <a:gd name="T6" fmla="*/ 1 w 4"/>
                  <a:gd name="T7" fmla="*/ 0 h 3"/>
                </a:gdLst>
                <a:ahLst/>
                <a:cxnLst>
                  <a:cxn ang="0">
                    <a:pos x="T0" y="T1"/>
                  </a:cxn>
                  <a:cxn ang="0">
                    <a:pos x="T2" y="T3"/>
                  </a:cxn>
                  <a:cxn ang="0">
                    <a:pos x="T4" y="T5"/>
                  </a:cxn>
                  <a:cxn ang="0">
                    <a:pos x="T6" y="T7"/>
                  </a:cxn>
                </a:cxnLst>
                <a:rect l="0" t="0" r="r" b="b"/>
                <a:pathLst>
                  <a:path w="4" h="3">
                    <a:moveTo>
                      <a:pt x="1" y="0"/>
                    </a:moveTo>
                    <a:cubicBezTo>
                      <a:pt x="0" y="1"/>
                      <a:pt x="0" y="1"/>
                      <a:pt x="0" y="1"/>
                    </a:cubicBezTo>
                    <a:cubicBezTo>
                      <a:pt x="3" y="3"/>
                      <a:pt x="3" y="3"/>
                      <a:pt x="3" y="3"/>
                    </a:cubicBezTo>
                    <a:cubicBezTo>
                      <a:pt x="4"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2" name="Freeform 689"/>
              <p:cNvSpPr>
                <a:spLocks/>
              </p:cNvSpPr>
              <p:nvPr/>
            </p:nvSpPr>
            <p:spPr bwMode="auto">
              <a:xfrm>
                <a:off x="3493" y="938"/>
                <a:ext cx="9" cy="16"/>
              </a:xfrm>
              <a:custGeom>
                <a:avLst/>
                <a:gdLst>
                  <a:gd name="T0" fmla="*/ 0 w 4"/>
                  <a:gd name="T1" fmla="*/ 7 h 7"/>
                  <a:gd name="T2" fmla="*/ 4 w 4"/>
                  <a:gd name="T3" fmla="*/ 0 h 7"/>
                  <a:gd name="T4" fmla="*/ 0 w 4"/>
                  <a:gd name="T5" fmla="*/ 7 h 7"/>
                </a:gdLst>
                <a:ahLst/>
                <a:cxnLst>
                  <a:cxn ang="0">
                    <a:pos x="T0" y="T1"/>
                  </a:cxn>
                  <a:cxn ang="0">
                    <a:pos x="T2" y="T3"/>
                  </a:cxn>
                  <a:cxn ang="0">
                    <a:pos x="T4" y="T5"/>
                  </a:cxn>
                </a:cxnLst>
                <a:rect l="0" t="0" r="r" b="b"/>
                <a:pathLst>
                  <a:path w="4" h="7">
                    <a:moveTo>
                      <a:pt x="0" y="7"/>
                    </a:moveTo>
                    <a:cubicBezTo>
                      <a:pt x="4" y="7"/>
                      <a:pt x="4" y="2"/>
                      <a:pt x="4" y="0"/>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3" name="Freeform 690"/>
              <p:cNvSpPr>
                <a:spLocks/>
              </p:cNvSpPr>
              <p:nvPr/>
            </p:nvSpPr>
            <p:spPr bwMode="auto">
              <a:xfrm>
                <a:off x="2918" y="940"/>
                <a:ext cx="12" cy="12"/>
              </a:xfrm>
              <a:custGeom>
                <a:avLst/>
                <a:gdLst>
                  <a:gd name="T0" fmla="*/ 2 w 5"/>
                  <a:gd name="T1" fmla="*/ 4 h 5"/>
                  <a:gd name="T2" fmla="*/ 4 w 5"/>
                  <a:gd name="T3" fmla="*/ 3 h 5"/>
                  <a:gd name="T4" fmla="*/ 0 w 5"/>
                  <a:gd name="T5" fmla="*/ 0 h 5"/>
                  <a:gd name="T6" fmla="*/ 2 w 5"/>
                  <a:gd name="T7" fmla="*/ 4 h 5"/>
                </a:gdLst>
                <a:ahLst/>
                <a:cxnLst>
                  <a:cxn ang="0">
                    <a:pos x="T0" y="T1"/>
                  </a:cxn>
                  <a:cxn ang="0">
                    <a:pos x="T2" y="T3"/>
                  </a:cxn>
                  <a:cxn ang="0">
                    <a:pos x="T4" y="T5"/>
                  </a:cxn>
                  <a:cxn ang="0">
                    <a:pos x="T6" y="T7"/>
                  </a:cxn>
                </a:cxnLst>
                <a:rect l="0" t="0" r="r" b="b"/>
                <a:pathLst>
                  <a:path w="5" h="5">
                    <a:moveTo>
                      <a:pt x="2" y="4"/>
                    </a:moveTo>
                    <a:cubicBezTo>
                      <a:pt x="3" y="5"/>
                      <a:pt x="4" y="4"/>
                      <a:pt x="4" y="3"/>
                    </a:cubicBezTo>
                    <a:cubicBezTo>
                      <a:pt x="5" y="1"/>
                      <a:pt x="2" y="0"/>
                      <a:pt x="0" y="0"/>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4" name="Freeform 691"/>
              <p:cNvSpPr>
                <a:spLocks/>
              </p:cNvSpPr>
              <p:nvPr/>
            </p:nvSpPr>
            <p:spPr bwMode="auto">
              <a:xfrm>
                <a:off x="4273" y="940"/>
                <a:ext cx="19" cy="14"/>
              </a:xfrm>
              <a:custGeom>
                <a:avLst/>
                <a:gdLst>
                  <a:gd name="T0" fmla="*/ 3 w 8"/>
                  <a:gd name="T1" fmla="*/ 5 h 6"/>
                  <a:gd name="T2" fmla="*/ 7 w 8"/>
                  <a:gd name="T3" fmla="*/ 1 h 6"/>
                  <a:gd name="T4" fmla="*/ 4 w 8"/>
                  <a:gd name="T5" fmla="*/ 0 h 6"/>
                  <a:gd name="T6" fmla="*/ 3 w 8"/>
                  <a:gd name="T7" fmla="*/ 5 h 6"/>
                </a:gdLst>
                <a:ahLst/>
                <a:cxnLst>
                  <a:cxn ang="0">
                    <a:pos x="T0" y="T1"/>
                  </a:cxn>
                  <a:cxn ang="0">
                    <a:pos x="T2" y="T3"/>
                  </a:cxn>
                  <a:cxn ang="0">
                    <a:pos x="T4" y="T5"/>
                  </a:cxn>
                  <a:cxn ang="0">
                    <a:pos x="T6" y="T7"/>
                  </a:cxn>
                </a:cxnLst>
                <a:rect l="0" t="0" r="r" b="b"/>
                <a:pathLst>
                  <a:path w="8" h="6">
                    <a:moveTo>
                      <a:pt x="3" y="5"/>
                    </a:moveTo>
                    <a:cubicBezTo>
                      <a:pt x="8" y="6"/>
                      <a:pt x="6" y="2"/>
                      <a:pt x="7" y="1"/>
                    </a:cubicBezTo>
                    <a:cubicBezTo>
                      <a:pt x="4" y="0"/>
                      <a:pt x="4" y="0"/>
                      <a:pt x="4" y="0"/>
                    </a:cubicBezTo>
                    <a:cubicBezTo>
                      <a:pt x="4" y="2"/>
                      <a:pt x="0" y="3"/>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5" name="Freeform 692"/>
              <p:cNvSpPr>
                <a:spLocks/>
              </p:cNvSpPr>
              <p:nvPr/>
            </p:nvSpPr>
            <p:spPr bwMode="auto">
              <a:xfrm>
                <a:off x="2769" y="935"/>
                <a:ext cx="12" cy="14"/>
              </a:xfrm>
              <a:custGeom>
                <a:avLst/>
                <a:gdLst>
                  <a:gd name="T0" fmla="*/ 4 w 5"/>
                  <a:gd name="T1" fmla="*/ 4 h 6"/>
                  <a:gd name="T2" fmla="*/ 0 w 5"/>
                  <a:gd name="T3" fmla="*/ 6 h 6"/>
                  <a:gd name="T4" fmla="*/ 3 w 5"/>
                  <a:gd name="T5" fmla="*/ 6 h 6"/>
                  <a:gd name="T6" fmla="*/ 4 w 5"/>
                  <a:gd name="T7" fmla="*/ 4 h 6"/>
                </a:gdLst>
                <a:ahLst/>
                <a:cxnLst>
                  <a:cxn ang="0">
                    <a:pos x="T0" y="T1"/>
                  </a:cxn>
                  <a:cxn ang="0">
                    <a:pos x="T2" y="T3"/>
                  </a:cxn>
                  <a:cxn ang="0">
                    <a:pos x="T4" y="T5"/>
                  </a:cxn>
                  <a:cxn ang="0">
                    <a:pos x="T6" y="T7"/>
                  </a:cxn>
                </a:cxnLst>
                <a:rect l="0" t="0" r="r" b="b"/>
                <a:pathLst>
                  <a:path w="5" h="6">
                    <a:moveTo>
                      <a:pt x="4" y="4"/>
                    </a:moveTo>
                    <a:cubicBezTo>
                      <a:pt x="1" y="0"/>
                      <a:pt x="2" y="5"/>
                      <a:pt x="0" y="6"/>
                    </a:cubicBezTo>
                    <a:cubicBezTo>
                      <a:pt x="3" y="6"/>
                      <a:pt x="3" y="6"/>
                      <a:pt x="3" y="6"/>
                    </a:cubicBezTo>
                    <a:cubicBezTo>
                      <a:pt x="3" y="5"/>
                      <a:pt x="5" y="5"/>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6" name="Freeform 693"/>
              <p:cNvSpPr>
                <a:spLocks/>
              </p:cNvSpPr>
              <p:nvPr/>
            </p:nvSpPr>
            <p:spPr bwMode="auto">
              <a:xfrm>
                <a:off x="3698" y="942"/>
                <a:ext cx="5" cy="5"/>
              </a:xfrm>
              <a:custGeom>
                <a:avLst/>
                <a:gdLst>
                  <a:gd name="T0" fmla="*/ 5 w 5"/>
                  <a:gd name="T1" fmla="*/ 5 h 5"/>
                  <a:gd name="T2" fmla="*/ 5 w 5"/>
                  <a:gd name="T3" fmla="*/ 0 h 5"/>
                  <a:gd name="T4" fmla="*/ 0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7" name="Freeform 694"/>
              <p:cNvSpPr>
                <a:spLocks/>
              </p:cNvSpPr>
              <p:nvPr/>
            </p:nvSpPr>
            <p:spPr bwMode="auto">
              <a:xfrm>
                <a:off x="4387" y="942"/>
                <a:ext cx="9" cy="7"/>
              </a:xfrm>
              <a:custGeom>
                <a:avLst/>
                <a:gdLst>
                  <a:gd name="T0" fmla="*/ 4 w 4"/>
                  <a:gd name="T1" fmla="*/ 1 h 3"/>
                  <a:gd name="T2" fmla="*/ 0 w 4"/>
                  <a:gd name="T3" fmla="*/ 0 h 3"/>
                  <a:gd name="T4" fmla="*/ 0 w 4"/>
                  <a:gd name="T5" fmla="*/ 2 h 3"/>
                  <a:gd name="T6" fmla="*/ 4 w 4"/>
                  <a:gd name="T7" fmla="*/ 1 h 3"/>
                </a:gdLst>
                <a:ahLst/>
                <a:cxnLst>
                  <a:cxn ang="0">
                    <a:pos x="T0" y="T1"/>
                  </a:cxn>
                  <a:cxn ang="0">
                    <a:pos x="T2" y="T3"/>
                  </a:cxn>
                  <a:cxn ang="0">
                    <a:pos x="T4" y="T5"/>
                  </a:cxn>
                  <a:cxn ang="0">
                    <a:pos x="T6" y="T7"/>
                  </a:cxn>
                </a:cxnLst>
                <a:rect l="0" t="0" r="r" b="b"/>
                <a:pathLst>
                  <a:path w="4" h="3">
                    <a:moveTo>
                      <a:pt x="4" y="1"/>
                    </a:moveTo>
                    <a:cubicBezTo>
                      <a:pt x="3" y="0"/>
                      <a:pt x="1" y="1"/>
                      <a:pt x="0" y="0"/>
                    </a:cubicBezTo>
                    <a:cubicBezTo>
                      <a:pt x="0" y="2"/>
                      <a:pt x="0" y="2"/>
                      <a:pt x="0" y="2"/>
                    </a:cubicBezTo>
                    <a:cubicBezTo>
                      <a:pt x="2" y="3"/>
                      <a:pt x="4" y="3"/>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8" name="Freeform 695"/>
              <p:cNvSpPr>
                <a:spLocks/>
              </p:cNvSpPr>
              <p:nvPr/>
            </p:nvSpPr>
            <p:spPr bwMode="auto">
              <a:xfrm>
                <a:off x="186" y="940"/>
                <a:ext cx="21" cy="24"/>
              </a:xfrm>
              <a:custGeom>
                <a:avLst/>
                <a:gdLst>
                  <a:gd name="T0" fmla="*/ 9 w 9"/>
                  <a:gd name="T1" fmla="*/ 2 h 10"/>
                  <a:gd name="T2" fmla="*/ 0 w 9"/>
                  <a:gd name="T3" fmla="*/ 10 h 10"/>
                  <a:gd name="T4" fmla="*/ 9 w 9"/>
                  <a:gd name="T5" fmla="*/ 2 h 10"/>
                </a:gdLst>
                <a:ahLst/>
                <a:cxnLst>
                  <a:cxn ang="0">
                    <a:pos x="T0" y="T1"/>
                  </a:cxn>
                  <a:cxn ang="0">
                    <a:pos x="T2" y="T3"/>
                  </a:cxn>
                  <a:cxn ang="0">
                    <a:pos x="T4" y="T5"/>
                  </a:cxn>
                </a:cxnLst>
                <a:rect l="0" t="0" r="r" b="b"/>
                <a:pathLst>
                  <a:path w="9" h="10">
                    <a:moveTo>
                      <a:pt x="9" y="2"/>
                    </a:moveTo>
                    <a:cubicBezTo>
                      <a:pt x="2" y="0"/>
                      <a:pt x="5" y="7"/>
                      <a:pt x="0" y="10"/>
                    </a:cubicBezTo>
                    <a:cubicBezTo>
                      <a:pt x="4" y="9"/>
                      <a:pt x="6" y="5"/>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9" name="Freeform 696"/>
              <p:cNvSpPr>
                <a:spLocks/>
              </p:cNvSpPr>
              <p:nvPr/>
            </p:nvSpPr>
            <p:spPr bwMode="auto">
              <a:xfrm>
                <a:off x="252" y="942"/>
                <a:ext cx="5" cy="5"/>
              </a:xfrm>
              <a:custGeom>
                <a:avLst/>
                <a:gdLst>
                  <a:gd name="T0" fmla="*/ 2 w 2"/>
                  <a:gd name="T1" fmla="*/ 1 h 2"/>
                  <a:gd name="T2" fmla="*/ 0 w 2"/>
                  <a:gd name="T3" fmla="*/ 0 h 2"/>
                  <a:gd name="T4" fmla="*/ 1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0"/>
                      <a:pt x="0" y="0"/>
                    </a:cubicBezTo>
                    <a:cubicBezTo>
                      <a:pt x="1" y="2"/>
                      <a:pt x="1"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0" name="Freeform 697"/>
              <p:cNvSpPr>
                <a:spLocks/>
              </p:cNvSpPr>
              <p:nvPr/>
            </p:nvSpPr>
            <p:spPr bwMode="auto">
              <a:xfrm>
                <a:off x="3914" y="952"/>
                <a:ext cx="35" cy="19"/>
              </a:xfrm>
              <a:custGeom>
                <a:avLst/>
                <a:gdLst>
                  <a:gd name="T0" fmla="*/ 11 w 15"/>
                  <a:gd name="T1" fmla="*/ 0 h 8"/>
                  <a:gd name="T2" fmla="*/ 3 w 15"/>
                  <a:gd name="T3" fmla="*/ 8 h 8"/>
                  <a:gd name="T4" fmla="*/ 11 w 15"/>
                  <a:gd name="T5" fmla="*/ 0 h 8"/>
                </a:gdLst>
                <a:ahLst/>
                <a:cxnLst>
                  <a:cxn ang="0">
                    <a:pos x="T0" y="T1"/>
                  </a:cxn>
                  <a:cxn ang="0">
                    <a:pos x="T2" y="T3"/>
                  </a:cxn>
                  <a:cxn ang="0">
                    <a:pos x="T4" y="T5"/>
                  </a:cxn>
                </a:cxnLst>
                <a:rect l="0" t="0" r="r" b="b"/>
                <a:pathLst>
                  <a:path w="15" h="8">
                    <a:moveTo>
                      <a:pt x="11" y="0"/>
                    </a:moveTo>
                    <a:cubicBezTo>
                      <a:pt x="9" y="5"/>
                      <a:pt x="0" y="2"/>
                      <a:pt x="3" y="8"/>
                    </a:cubicBezTo>
                    <a:cubicBezTo>
                      <a:pt x="4" y="2"/>
                      <a:pt x="15" y="6"/>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1" name="Freeform 698"/>
              <p:cNvSpPr>
                <a:spLocks/>
              </p:cNvSpPr>
              <p:nvPr/>
            </p:nvSpPr>
            <p:spPr bwMode="auto">
              <a:xfrm>
                <a:off x="3845" y="954"/>
                <a:ext cx="5" cy="7"/>
              </a:xfrm>
              <a:custGeom>
                <a:avLst/>
                <a:gdLst>
                  <a:gd name="T0" fmla="*/ 0 w 2"/>
                  <a:gd name="T1" fmla="*/ 3 h 3"/>
                  <a:gd name="T2" fmla="*/ 1 w 2"/>
                  <a:gd name="T3" fmla="*/ 3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1" y="3"/>
                      <a:pt x="1" y="3"/>
                      <a:pt x="1" y="3"/>
                    </a:cubicBezTo>
                    <a:cubicBezTo>
                      <a:pt x="2" y="1"/>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2" name="Freeform 699"/>
              <p:cNvSpPr>
                <a:spLocks/>
              </p:cNvSpPr>
              <p:nvPr/>
            </p:nvSpPr>
            <p:spPr bwMode="auto">
              <a:xfrm>
                <a:off x="3987" y="954"/>
                <a:ext cx="12" cy="12"/>
              </a:xfrm>
              <a:custGeom>
                <a:avLst/>
                <a:gdLst>
                  <a:gd name="T0" fmla="*/ 4 w 5"/>
                  <a:gd name="T1" fmla="*/ 0 h 5"/>
                  <a:gd name="T2" fmla="*/ 1 w 5"/>
                  <a:gd name="T3" fmla="*/ 5 h 5"/>
                  <a:gd name="T4" fmla="*/ 4 w 5"/>
                  <a:gd name="T5" fmla="*/ 0 h 5"/>
                </a:gdLst>
                <a:ahLst/>
                <a:cxnLst>
                  <a:cxn ang="0">
                    <a:pos x="T0" y="T1"/>
                  </a:cxn>
                  <a:cxn ang="0">
                    <a:pos x="T2" y="T3"/>
                  </a:cxn>
                  <a:cxn ang="0">
                    <a:pos x="T4" y="T5"/>
                  </a:cxn>
                </a:cxnLst>
                <a:rect l="0" t="0" r="r" b="b"/>
                <a:pathLst>
                  <a:path w="5" h="5">
                    <a:moveTo>
                      <a:pt x="4" y="0"/>
                    </a:moveTo>
                    <a:cubicBezTo>
                      <a:pt x="1" y="1"/>
                      <a:pt x="0" y="4"/>
                      <a:pt x="1" y="5"/>
                    </a:cubicBezTo>
                    <a:cubicBezTo>
                      <a:pt x="2" y="3"/>
                      <a:pt x="5" y="3"/>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3" name="Freeform 700"/>
              <p:cNvSpPr>
                <a:spLocks/>
              </p:cNvSpPr>
              <p:nvPr/>
            </p:nvSpPr>
            <p:spPr bwMode="auto">
              <a:xfrm>
                <a:off x="4756" y="961"/>
                <a:ext cx="12" cy="7"/>
              </a:xfrm>
              <a:custGeom>
                <a:avLst/>
                <a:gdLst>
                  <a:gd name="T0" fmla="*/ 1 w 5"/>
                  <a:gd name="T1" fmla="*/ 3 h 3"/>
                  <a:gd name="T2" fmla="*/ 5 w 5"/>
                  <a:gd name="T3" fmla="*/ 0 h 3"/>
                  <a:gd name="T4" fmla="*/ 1 w 5"/>
                  <a:gd name="T5" fmla="*/ 3 h 3"/>
                </a:gdLst>
                <a:ahLst/>
                <a:cxnLst>
                  <a:cxn ang="0">
                    <a:pos x="T0" y="T1"/>
                  </a:cxn>
                  <a:cxn ang="0">
                    <a:pos x="T2" y="T3"/>
                  </a:cxn>
                  <a:cxn ang="0">
                    <a:pos x="T4" y="T5"/>
                  </a:cxn>
                </a:cxnLst>
                <a:rect l="0" t="0" r="r" b="b"/>
                <a:pathLst>
                  <a:path w="5" h="3">
                    <a:moveTo>
                      <a:pt x="1" y="3"/>
                    </a:moveTo>
                    <a:cubicBezTo>
                      <a:pt x="3" y="3"/>
                      <a:pt x="5" y="1"/>
                      <a:pt x="5"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4" name="Freeform 701"/>
              <p:cNvSpPr>
                <a:spLocks/>
              </p:cNvSpPr>
              <p:nvPr/>
            </p:nvSpPr>
            <p:spPr bwMode="auto">
              <a:xfrm>
                <a:off x="2778" y="964"/>
                <a:ext cx="7" cy="7"/>
              </a:xfrm>
              <a:custGeom>
                <a:avLst/>
                <a:gdLst>
                  <a:gd name="T0" fmla="*/ 3 w 3"/>
                  <a:gd name="T1" fmla="*/ 3 h 3"/>
                  <a:gd name="T2" fmla="*/ 3 w 3"/>
                  <a:gd name="T3" fmla="*/ 0 h 3"/>
                  <a:gd name="T4" fmla="*/ 3 w 3"/>
                  <a:gd name="T5" fmla="*/ 3 h 3"/>
                </a:gdLst>
                <a:ahLst/>
                <a:cxnLst>
                  <a:cxn ang="0">
                    <a:pos x="T0" y="T1"/>
                  </a:cxn>
                  <a:cxn ang="0">
                    <a:pos x="T2" y="T3"/>
                  </a:cxn>
                  <a:cxn ang="0">
                    <a:pos x="T4" y="T5"/>
                  </a:cxn>
                </a:cxnLst>
                <a:rect l="0" t="0" r="r" b="b"/>
                <a:pathLst>
                  <a:path w="3" h="3">
                    <a:moveTo>
                      <a:pt x="3" y="3"/>
                    </a:moveTo>
                    <a:cubicBezTo>
                      <a:pt x="3" y="0"/>
                      <a:pt x="3" y="0"/>
                      <a:pt x="3" y="0"/>
                    </a:cubicBezTo>
                    <a:cubicBezTo>
                      <a:pt x="1" y="1"/>
                      <a:pt x="0"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5" name="Freeform 702"/>
              <p:cNvSpPr>
                <a:spLocks/>
              </p:cNvSpPr>
              <p:nvPr/>
            </p:nvSpPr>
            <p:spPr bwMode="auto">
              <a:xfrm>
                <a:off x="2880" y="968"/>
                <a:ext cx="24" cy="24"/>
              </a:xfrm>
              <a:custGeom>
                <a:avLst/>
                <a:gdLst>
                  <a:gd name="T0" fmla="*/ 10 w 10"/>
                  <a:gd name="T1" fmla="*/ 2 h 10"/>
                  <a:gd name="T2" fmla="*/ 8 w 10"/>
                  <a:gd name="T3" fmla="*/ 2 h 10"/>
                  <a:gd name="T4" fmla="*/ 7 w 10"/>
                  <a:gd name="T5" fmla="*/ 0 h 10"/>
                  <a:gd name="T6" fmla="*/ 6 w 10"/>
                  <a:gd name="T7" fmla="*/ 0 h 10"/>
                  <a:gd name="T8" fmla="*/ 6 w 10"/>
                  <a:gd name="T9" fmla="*/ 4 h 10"/>
                  <a:gd name="T10" fmla="*/ 2 w 10"/>
                  <a:gd name="T11" fmla="*/ 4 h 10"/>
                  <a:gd name="T12" fmla="*/ 1 w 10"/>
                  <a:gd name="T13" fmla="*/ 7 h 10"/>
                  <a:gd name="T14" fmla="*/ 3 w 10"/>
                  <a:gd name="T15" fmla="*/ 9 h 10"/>
                  <a:gd name="T16" fmla="*/ 10 w 10"/>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10" y="2"/>
                    </a:moveTo>
                    <a:cubicBezTo>
                      <a:pt x="8" y="2"/>
                      <a:pt x="8" y="2"/>
                      <a:pt x="8" y="2"/>
                    </a:cubicBezTo>
                    <a:cubicBezTo>
                      <a:pt x="7" y="1"/>
                      <a:pt x="7" y="0"/>
                      <a:pt x="7" y="0"/>
                    </a:cubicBezTo>
                    <a:cubicBezTo>
                      <a:pt x="6" y="0"/>
                      <a:pt x="6" y="0"/>
                      <a:pt x="6" y="0"/>
                    </a:cubicBezTo>
                    <a:cubicBezTo>
                      <a:pt x="6" y="4"/>
                      <a:pt x="6" y="4"/>
                      <a:pt x="6" y="4"/>
                    </a:cubicBezTo>
                    <a:cubicBezTo>
                      <a:pt x="5" y="6"/>
                      <a:pt x="2" y="5"/>
                      <a:pt x="2" y="4"/>
                    </a:cubicBezTo>
                    <a:cubicBezTo>
                      <a:pt x="0" y="4"/>
                      <a:pt x="1" y="6"/>
                      <a:pt x="1" y="7"/>
                    </a:cubicBezTo>
                    <a:cubicBezTo>
                      <a:pt x="0" y="8"/>
                      <a:pt x="1" y="10"/>
                      <a:pt x="3" y="9"/>
                    </a:cubicBezTo>
                    <a:cubicBezTo>
                      <a:pt x="3" y="6"/>
                      <a:pt x="8" y="5"/>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6" name="Freeform 703"/>
              <p:cNvSpPr>
                <a:spLocks/>
              </p:cNvSpPr>
              <p:nvPr/>
            </p:nvSpPr>
            <p:spPr bwMode="auto">
              <a:xfrm>
                <a:off x="4363" y="968"/>
                <a:ext cx="5" cy="3"/>
              </a:xfrm>
              <a:custGeom>
                <a:avLst/>
                <a:gdLst>
                  <a:gd name="T0" fmla="*/ 0 w 5"/>
                  <a:gd name="T1" fmla="*/ 3 h 3"/>
                  <a:gd name="T2" fmla="*/ 5 w 5"/>
                  <a:gd name="T3" fmla="*/ 0 h 3"/>
                  <a:gd name="T4" fmla="*/ 0 w 5"/>
                  <a:gd name="T5" fmla="*/ 0 h 3"/>
                  <a:gd name="T6" fmla="*/ 0 w 5"/>
                  <a:gd name="T7" fmla="*/ 3 h 3"/>
                </a:gdLst>
                <a:ahLst/>
                <a:cxnLst>
                  <a:cxn ang="0">
                    <a:pos x="T0" y="T1"/>
                  </a:cxn>
                  <a:cxn ang="0">
                    <a:pos x="T2" y="T3"/>
                  </a:cxn>
                  <a:cxn ang="0">
                    <a:pos x="T4" y="T5"/>
                  </a:cxn>
                  <a:cxn ang="0">
                    <a:pos x="T6" y="T7"/>
                  </a:cxn>
                </a:cxnLst>
                <a:rect l="0" t="0" r="r" b="b"/>
                <a:pathLst>
                  <a:path w="5" h="3">
                    <a:moveTo>
                      <a:pt x="0" y="3"/>
                    </a:moveTo>
                    <a:lnTo>
                      <a:pt x="5"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7" name="Freeform 704"/>
              <p:cNvSpPr>
                <a:spLocks/>
              </p:cNvSpPr>
              <p:nvPr/>
            </p:nvSpPr>
            <p:spPr bwMode="auto">
              <a:xfrm>
                <a:off x="261" y="968"/>
                <a:ext cx="53" cy="19"/>
              </a:xfrm>
              <a:custGeom>
                <a:avLst/>
                <a:gdLst>
                  <a:gd name="T0" fmla="*/ 21 w 22"/>
                  <a:gd name="T1" fmla="*/ 1 h 8"/>
                  <a:gd name="T2" fmla="*/ 2 w 22"/>
                  <a:gd name="T3" fmla="*/ 0 h 8"/>
                  <a:gd name="T4" fmla="*/ 0 w 22"/>
                  <a:gd name="T5" fmla="*/ 6 h 8"/>
                  <a:gd name="T6" fmla="*/ 4 w 22"/>
                  <a:gd name="T7" fmla="*/ 5 h 8"/>
                  <a:gd name="T8" fmla="*/ 12 w 22"/>
                  <a:gd name="T9" fmla="*/ 8 h 8"/>
                  <a:gd name="T10" fmla="*/ 13 w 22"/>
                  <a:gd name="T11" fmla="*/ 4 h 8"/>
                  <a:gd name="T12" fmla="*/ 15 w 22"/>
                  <a:gd name="T13" fmla="*/ 4 h 8"/>
                  <a:gd name="T14" fmla="*/ 16 w 22"/>
                  <a:gd name="T15" fmla="*/ 6 h 8"/>
                  <a:gd name="T16" fmla="*/ 21 w 22"/>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8">
                    <a:moveTo>
                      <a:pt x="21" y="1"/>
                    </a:moveTo>
                    <a:cubicBezTo>
                      <a:pt x="14" y="1"/>
                      <a:pt x="8" y="5"/>
                      <a:pt x="2" y="0"/>
                    </a:cubicBezTo>
                    <a:cubicBezTo>
                      <a:pt x="1" y="2"/>
                      <a:pt x="1" y="4"/>
                      <a:pt x="0" y="6"/>
                    </a:cubicBezTo>
                    <a:cubicBezTo>
                      <a:pt x="1" y="6"/>
                      <a:pt x="3" y="6"/>
                      <a:pt x="4" y="5"/>
                    </a:cubicBezTo>
                    <a:cubicBezTo>
                      <a:pt x="7" y="8"/>
                      <a:pt x="9" y="6"/>
                      <a:pt x="12" y="8"/>
                    </a:cubicBezTo>
                    <a:cubicBezTo>
                      <a:pt x="15" y="6"/>
                      <a:pt x="13" y="5"/>
                      <a:pt x="13" y="4"/>
                    </a:cubicBezTo>
                    <a:cubicBezTo>
                      <a:pt x="15" y="4"/>
                      <a:pt x="15" y="4"/>
                      <a:pt x="15" y="4"/>
                    </a:cubicBezTo>
                    <a:cubicBezTo>
                      <a:pt x="16" y="4"/>
                      <a:pt x="16" y="5"/>
                      <a:pt x="16" y="6"/>
                    </a:cubicBezTo>
                    <a:cubicBezTo>
                      <a:pt x="22" y="8"/>
                      <a:pt x="18" y="1"/>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8" name="Freeform 705"/>
              <p:cNvSpPr>
                <a:spLocks/>
              </p:cNvSpPr>
              <p:nvPr/>
            </p:nvSpPr>
            <p:spPr bwMode="auto">
              <a:xfrm>
                <a:off x="311" y="971"/>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9" name="Rectangle 706"/>
              <p:cNvSpPr>
                <a:spLocks noChangeArrowheads="1"/>
              </p:cNvSpPr>
              <p:nvPr/>
            </p:nvSpPr>
            <p:spPr bwMode="auto">
              <a:xfrm>
                <a:off x="3675" y="968"/>
                <a:ext cx="4"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0" name="Freeform 707"/>
              <p:cNvSpPr>
                <a:spLocks/>
              </p:cNvSpPr>
              <p:nvPr/>
            </p:nvSpPr>
            <p:spPr bwMode="auto">
              <a:xfrm>
                <a:off x="4316" y="971"/>
                <a:ext cx="35" cy="26"/>
              </a:xfrm>
              <a:custGeom>
                <a:avLst/>
                <a:gdLst>
                  <a:gd name="T0" fmla="*/ 2 w 15"/>
                  <a:gd name="T1" fmla="*/ 11 h 11"/>
                  <a:gd name="T2" fmla="*/ 15 w 15"/>
                  <a:gd name="T3" fmla="*/ 3 h 11"/>
                  <a:gd name="T4" fmla="*/ 13 w 15"/>
                  <a:gd name="T5" fmla="*/ 0 h 11"/>
                  <a:gd name="T6" fmla="*/ 8 w 15"/>
                  <a:gd name="T7" fmla="*/ 5 h 11"/>
                  <a:gd name="T8" fmla="*/ 6 w 15"/>
                  <a:gd name="T9" fmla="*/ 4 h 11"/>
                  <a:gd name="T10" fmla="*/ 1 w 15"/>
                  <a:gd name="T11" fmla="*/ 8 h 11"/>
                  <a:gd name="T12" fmla="*/ 2 w 15"/>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2" y="11"/>
                    </a:moveTo>
                    <a:cubicBezTo>
                      <a:pt x="5" y="8"/>
                      <a:pt x="11" y="7"/>
                      <a:pt x="15" y="3"/>
                    </a:cubicBezTo>
                    <a:cubicBezTo>
                      <a:pt x="15" y="1"/>
                      <a:pt x="14" y="1"/>
                      <a:pt x="13" y="0"/>
                    </a:cubicBezTo>
                    <a:cubicBezTo>
                      <a:pt x="12" y="3"/>
                      <a:pt x="7" y="1"/>
                      <a:pt x="8" y="5"/>
                    </a:cubicBezTo>
                    <a:cubicBezTo>
                      <a:pt x="7" y="5"/>
                      <a:pt x="7" y="4"/>
                      <a:pt x="6" y="4"/>
                    </a:cubicBezTo>
                    <a:cubicBezTo>
                      <a:pt x="8" y="8"/>
                      <a:pt x="2" y="6"/>
                      <a:pt x="1" y="8"/>
                    </a:cubicBezTo>
                    <a:cubicBezTo>
                      <a:pt x="1" y="10"/>
                      <a:pt x="0"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1" name="Freeform 708"/>
              <p:cNvSpPr>
                <a:spLocks/>
              </p:cNvSpPr>
              <p:nvPr/>
            </p:nvSpPr>
            <p:spPr bwMode="auto">
              <a:xfrm>
                <a:off x="2740" y="971"/>
                <a:ext cx="15" cy="12"/>
              </a:xfrm>
              <a:custGeom>
                <a:avLst/>
                <a:gdLst>
                  <a:gd name="T0" fmla="*/ 0 w 6"/>
                  <a:gd name="T1" fmla="*/ 3 h 5"/>
                  <a:gd name="T2" fmla="*/ 6 w 6"/>
                  <a:gd name="T3" fmla="*/ 1 h 5"/>
                  <a:gd name="T4" fmla="*/ 0 w 6"/>
                  <a:gd name="T5" fmla="*/ 3 h 5"/>
                </a:gdLst>
                <a:ahLst/>
                <a:cxnLst>
                  <a:cxn ang="0">
                    <a:pos x="T0" y="T1"/>
                  </a:cxn>
                  <a:cxn ang="0">
                    <a:pos x="T2" y="T3"/>
                  </a:cxn>
                  <a:cxn ang="0">
                    <a:pos x="T4" y="T5"/>
                  </a:cxn>
                </a:cxnLst>
                <a:rect l="0" t="0" r="r" b="b"/>
                <a:pathLst>
                  <a:path w="6" h="5">
                    <a:moveTo>
                      <a:pt x="0" y="3"/>
                    </a:moveTo>
                    <a:cubicBezTo>
                      <a:pt x="2" y="5"/>
                      <a:pt x="3" y="1"/>
                      <a:pt x="6" y="1"/>
                    </a:cubicBezTo>
                    <a:cubicBezTo>
                      <a:pt x="4" y="0"/>
                      <a:pt x="1"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2" name="Freeform 709"/>
              <p:cNvSpPr>
                <a:spLocks/>
              </p:cNvSpPr>
              <p:nvPr/>
            </p:nvSpPr>
            <p:spPr bwMode="auto">
              <a:xfrm>
                <a:off x="363" y="973"/>
                <a:ext cx="5" cy="10"/>
              </a:xfrm>
              <a:custGeom>
                <a:avLst/>
                <a:gdLst>
                  <a:gd name="T0" fmla="*/ 2 w 2"/>
                  <a:gd name="T1" fmla="*/ 3 h 4"/>
                  <a:gd name="T2" fmla="*/ 0 w 2"/>
                  <a:gd name="T3" fmla="*/ 0 h 4"/>
                  <a:gd name="T4" fmla="*/ 0 w 2"/>
                  <a:gd name="T5" fmla="*/ 2 h 4"/>
                  <a:gd name="T6" fmla="*/ 2 w 2"/>
                  <a:gd name="T7" fmla="*/ 3 h 4"/>
                </a:gdLst>
                <a:ahLst/>
                <a:cxnLst>
                  <a:cxn ang="0">
                    <a:pos x="T0" y="T1"/>
                  </a:cxn>
                  <a:cxn ang="0">
                    <a:pos x="T2" y="T3"/>
                  </a:cxn>
                  <a:cxn ang="0">
                    <a:pos x="T4" y="T5"/>
                  </a:cxn>
                  <a:cxn ang="0">
                    <a:pos x="T6" y="T7"/>
                  </a:cxn>
                </a:cxnLst>
                <a:rect l="0" t="0" r="r" b="b"/>
                <a:pathLst>
                  <a:path w="2" h="4">
                    <a:moveTo>
                      <a:pt x="2" y="3"/>
                    </a:moveTo>
                    <a:cubicBezTo>
                      <a:pt x="2" y="2"/>
                      <a:pt x="1" y="1"/>
                      <a:pt x="0" y="0"/>
                    </a:cubicBezTo>
                    <a:cubicBezTo>
                      <a:pt x="0" y="2"/>
                      <a:pt x="0" y="2"/>
                      <a:pt x="0"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3" name="Freeform 710"/>
              <p:cNvSpPr>
                <a:spLocks/>
              </p:cNvSpPr>
              <p:nvPr/>
            </p:nvSpPr>
            <p:spPr bwMode="auto">
              <a:xfrm>
                <a:off x="2766" y="973"/>
                <a:ext cx="12" cy="17"/>
              </a:xfrm>
              <a:custGeom>
                <a:avLst/>
                <a:gdLst>
                  <a:gd name="T0" fmla="*/ 0 w 5"/>
                  <a:gd name="T1" fmla="*/ 6 h 7"/>
                  <a:gd name="T2" fmla="*/ 5 w 5"/>
                  <a:gd name="T3" fmla="*/ 0 h 7"/>
                  <a:gd name="T4" fmla="*/ 0 w 5"/>
                  <a:gd name="T5" fmla="*/ 6 h 7"/>
                </a:gdLst>
                <a:ahLst/>
                <a:cxnLst>
                  <a:cxn ang="0">
                    <a:pos x="T0" y="T1"/>
                  </a:cxn>
                  <a:cxn ang="0">
                    <a:pos x="T2" y="T3"/>
                  </a:cxn>
                  <a:cxn ang="0">
                    <a:pos x="T4" y="T5"/>
                  </a:cxn>
                </a:cxnLst>
                <a:rect l="0" t="0" r="r" b="b"/>
                <a:pathLst>
                  <a:path w="5" h="7">
                    <a:moveTo>
                      <a:pt x="0" y="6"/>
                    </a:moveTo>
                    <a:cubicBezTo>
                      <a:pt x="5" y="7"/>
                      <a:pt x="3" y="2"/>
                      <a:pt x="5" y="0"/>
                    </a:cubicBezTo>
                    <a:cubicBezTo>
                      <a:pt x="2" y="0"/>
                      <a:pt x="2"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4" name="Freeform 711"/>
              <p:cNvSpPr>
                <a:spLocks/>
              </p:cNvSpPr>
              <p:nvPr/>
            </p:nvSpPr>
            <p:spPr bwMode="auto">
              <a:xfrm>
                <a:off x="3968" y="980"/>
                <a:ext cx="9" cy="10"/>
              </a:xfrm>
              <a:custGeom>
                <a:avLst/>
                <a:gdLst>
                  <a:gd name="T0" fmla="*/ 7 w 9"/>
                  <a:gd name="T1" fmla="*/ 10 h 10"/>
                  <a:gd name="T2" fmla="*/ 9 w 9"/>
                  <a:gd name="T3" fmla="*/ 0 h 10"/>
                  <a:gd name="T4" fmla="*/ 0 w 9"/>
                  <a:gd name="T5" fmla="*/ 0 h 10"/>
                  <a:gd name="T6" fmla="*/ 7 w 9"/>
                  <a:gd name="T7" fmla="*/ 10 h 10"/>
                </a:gdLst>
                <a:ahLst/>
                <a:cxnLst>
                  <a:cxn ang="0">
                    <a:pos x="T0" y="T1"/>
                  </a:cxn>
                  <a:cxn ang="0">
                    <a:pos x="T2" y="T3"/>
                  </a:cxn>
                  <a:cxn ang="0">
                    <a:pos x="T4" y="T5"/>
                  </a:cxn>
                  <a:cxn ang="0">
                    <a:pos x="T6" y="T7"/>
                  </a:cxn>
                </a:cxnLst>
                <a:rect l="0" t="0" r="r" b="b"/>
                <a:pathLst>
                  <a:path w="9" h="10">
                    <a:moveTo>
                      <a:pt x="7" y="10"/>
                    </a:moveTo>
                    <a:lnTo>
                      <a:pt x="9" y="0"/>
                    </a:lnTo>
                    <a:lnTo>
                      <a:pt x="0" y="0"/>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5" name="Freeform 712"/>
              <p:cNvSpPr>
                <a:spLocks/>
              </p:cNvSpPr>
              <p:nvPr/>
            </p:nvSpPr>
            <p:spPr bwMode="auto">
              <a:xfrm>
                <a:off x="4609" y="973"/>
                <a:ext cx="19" cy="14"/>
              </a:xfrm>
              <a:custGeom>
                <a:avLst/>
                <a:gdLst>
                  <a:gd name="T0" fmla="*/ 8 w 8"/>
                  <a:gd name="T1" fmla="*/ 3 h 6"/>
                  <a:gd name="T2" fmla="*/ 0 w 8"/>
                  <a:gd name="T3" fmla="*/ 5 h 6"/>
                  <a:gd name="T4" fmla="*/ 8 w 8"/>
                  <a:gd name="T5" fmla="*/ 3 h 6"/>
                </a:gdLst>
                <a:ahLst/>
                <a:cxnLst>
                  <a:cxn ang="0">
                    <a:pos x="T0" y="T1"/>
                  </a:cxn>
                  <a:cxn ang="0">
                    <a:pos x="T2" y="T3"/>
                  </a:cxn>
                  <a:cxn ang="0">
                    <a:pos x="T4" y="T5"/>
                  </a:cxn>
                </a:cxnLst>
                <a:rect l="0" t="0" r="r" b="b"/>
                <a:pathLst>
                  <a:path w="8" h="6">
                    <a:moveTo>
                      <a:pt x="8" y="3"/>
                    </a:moveTo>
                    <a:cubicBezTo>
                      <a:pt x="5" y="0"/>
                      <a:pt x="3" y="5"/>
                      <a:pt x="0" y="5"/>
                    </a:cubicBezTo>
                    <a:cubicBezTo>
                      <a:pt x="2" y="6"/>
                      <a:pt x="5"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6" name="Freeform 713"/>
              <p:cNvSpPr>
                <a:spLocks/>
              </p:cNvSpPr>
              <p:nvPr/>
            </p:nvSpPr>
            <p:spPr bwMode="auto">
              <a:xfrm>
                <a:off x="3781" y="973"/>
                <a:ext cx="33" cy="38"/>
              </a:xfrm>
              <a:custGeom>
                <a:avLst/>
                <a:gdLst>
                  <a:gd name="T0" fmla="*/ 8 w 14"/>
                  <a:gd name="T1" fmla="*/ 12 h 16"/>
                  <a:gd name="T2" fmla="*/ 12 w 14"/>
                  <a:gd name="T3" fmla="*/ 7 h 16"/>
                  <a:gd name="T4" fmla="*/ 10 w 14"/>
                  <a:gd name="T5" fmla="*/ 7 h 16"/>
                  <a:gd name="T6" fmla="*/ 12 w 14"/>
                  <a:gd name="T7" fmla="*/ 5 h 16"/>
                  <a:gd name="T8" fmla="*/ 1 w 14"/>
                  <a:gd name="T9" fmla="*/ 11 h 16"/>
                  <a:gd name="T10" fmla="*/ 3 w 14"/>
                  <a:gd name="T11" fmla="*/ 12 h 16"/>
                  <a:gd name="T12" fmla="*/ 0 w 14"/>
                  <a:gd name="T13" fmla="*/ 15 h 16"/>
                  <a:gd name="T14" fmla="*/ 8 w 14"/>
                  <a:gd name="T15" fmla="*/ 1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8" y="12"/>
                    </a:moveTo>
                    <a:cubicBezTo>
                      <a:pt x="10" y="11"/>
                      <a:pt x="14" y="11"/>
                      <a:pt x="12" y="7"/>
                    </a:cubicBezTo>
                    <a:cubicBezTo>
                      <a:pt x="12" y="7"/>
                      <a:pt x="10" y="8"/>
                      <a:pt x="10" y="7"/>
                    </a:cubicBezTo>
                    <a:cubicBezTo>
                      <a:pt x="12" y="5"/>
                      <a:pt x="12" y="5"/>
                      <a:pt x="12" y="5"/>
                    </a:cubicBezTo>
                    <a:cubicBezTo>
                      <a:pt x="3" y="0"/>
                      <a:pt x="12" y="12"/>
                      <a:pt x="1" y="11"/>
                    </a:cubicBezTo>
                    <a:cubicBezTo>
                      <a:pt x="3" y="12"/>
                      <a:pt x="3" y="12"/>
                      <a:pt x="3" y="12"/>
                    </a:cubicBezTo>
                    <a:cubicBezTo>
                      <a:pt x="0" y="15"/>
                      <a:pt x="0" y="15"/>
                      <a:pt x="0" y="15"/>
                    </a:cubicBezTo>
                    <a:cubicBezTo>
                      <a:pt x="3" y="16"/>
                      <a:pt x="4" y="9"/>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7" name="Freeform 714"/>
              <p:cNvSpPr>
                <a:spLocks/>
              </p:cNvSpPr>
              <p:nvPr/>
            </p:nvSpPr>
            <p:spPr bwMode="auto">
              <a:xfrm>
                <a:off x="4086" y="980"/>
                <a:ext cx="12" cy="12"/>
              </a:xfrm>
              <a:custGeom>
                <a:avLst/>
                <a:gdLst>
                  <a:gd name="T0" fmla="*/ 0 w 5"/>
                  <a:gd name="T1" fmla="*/ 4 h 5"/>
                  <a:gd name="T2" fmla="*/ 1 w 5"/>
                  <a:gd name="T3" fmla="*/ 5 h 5"/>
                  <a:gd name="T4" fmla="*/ 5 w 5"/>
                  <a:gd name="T5" fmla="*/ 1 h 5"/>
                  <a:gd name="T6" fmla="*/ 0 w 5"/>
                  <a:gd name="T7" fmla="*/ 4 h 5"/>
                </a:gdLst>
                <a:ahLst/>
                <a:cxnLst>
                  <a:cxn ang="0">
                    <a:pos x="T0" y="T1"/>
                  </a:cxn>
                  <a:cxn ang="0">
                    <a:pos x="T2" y="T3"/>
                  </a:cxn>
                  <a:cxn ang="0">
                    <a:pos x="T4" y="T5"/>
                  </a:cxn>
                  <a:cxn ang="0">
                    <a:pos x="T6" y="T7"/>
                  </a:cxn>
                </a:cxnLst>
                <a:rect l="0" t="0" r="r" b="b"/>
                <a:pathLst>
                  <a:path w="5" h="5">
                    <a:moveTo>
                      <a:pt x="0" y="4"/>
                    </a:moveTo>
                    <a:cubicBezTo>
                      <a:pt x="1" y="5"/>
                      <a:pt x="1" y="5"/>
                      <a:pt x="1" y="5"/>
                    </a:cubicBezTo>
                    <a:cubicBezTo>
                      <a:pt x="5" y="1"/>
                      <a:pt x="5" y="1"/>
                      <a:pt x="5" y="1"/>
                    </a:cubicBezTo>
                    <a:cubicBezTo>
                      <a:pt x="2" y="0"/>
                      <a:pt x="2"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8" name="Freeform 715"/>
              <p:cNvSpPr>
                <a:spLocks/>
              </p:cNvSpPr>
              <p:nvPr/>
            </p:nvSpPr>
            <p:spPr bwMode="auto">
              <a:xfrm>
                <a:off x="4481" y="980"/>
                <a:ext cx="232" cy="50"/>
              </a:xfrm>
              <a:custGeom>
                <a:avLst/>
                <a:gdLst>
                  <a:gd name="T0" fmla="*/ 3 w 98"/>
                  <a:gd name="T1" fmla="*/ 12 h 21"/>
                  <a:gd name="T2" fmla="*/ 5 w 98"/>
                  <a:gd name="T3" fmla="*/ 18 h 21"/>
                  <a:gd name="T4" fmla="*/ 13 w 98"/>
                  <a:gd name="T5" fmla="*/ 16 h 21"/>
                  <a:gd name="T6" fmla="*/ 28 w 98"/>
                  <a:gd name="T7" fmla="*/ 17 h 21"/>
                  <a:gd name="T8" fmla="*/ 31 w 98"/>
                  <a:gd name="T9" fmla="*/ 17 h 21"/>
                  <a:gd name="T10" fmla="*/ 27 w 98"/>
                  <a:gd name="T11" fmla="*/ 12 h 21"/>
                  <a:gd name="T12" fmla="*/ 30 w 98"/>
                  <a:gd name="T13" fmla="*/ 9 h 21"/>
                  <a:gd name="T14" fmla="*/ 38 w 98"/>
                  <a:gd name="T15" fmla="*/ 12 h 21"/>
                  <a:gd name="T16" fmla="*/ 37 w 98"/>
                  <a:gd name="T17" fmla="*/ 12 h 21"/>
                  <a:gd name="T18" fmla="*/ 49 w 98"/>
                  <a:gd name="T19" fmla="*/ 11 h 21"/>
                  <a:gd name="T20" fmla="*/ 57 w 98"/>
                  <a:gd name="T21" fmla="*/ 12 h 21"/>
                  <a:gd name="T22" fmla="*/ 60 w 98"/>
                  <a:gd name="T23" fmla="*/ 9 h 21"/>
                  <a:gd name="T24" fmla="*/ 67 w 98"/>
                  <a:gd name="T25" fmla="*/ 8 h 21"/>
                  <a:gd name="T26" fmla="*/ 65 w 98"/>
                  <a:gd name="T27" fmla="*/ 9 h 21"/>
                  <a:gd name="T28" fmla="*/ 66 w 98"/>
                  <a:gd name="T29" fmla="*/ 11 h 21"/>
                  <a:gd name="T30" fmla="*/ 67 w 98"/>
                  <a:gd name="T31" fmla="*/ 9 h 21"/>
                  <a:gd name="T32" fmla="*/ 74 w 98"/>
                  <a:gd name="T33" fmla="*/ 8 h 21"/>
                  <a:gd name="T34" fmla="*/ 83 w 98"/>
                  <a:gd name="T35" fmla="*/ 8 h 21"/>
                  <a:gd name="T36" fmla="*/ 88 w 98"/>
                  <a:gd name="T37" fmla="*/ 6 h 21"/>
                  <a:gd name="T38" fmla="*/ 85 w 98"/>
                  <a:gd name="T39" fmla="*/ 9 h 21"/>
                  <a:gd name="T40" fmla="*/ 90 w 98"/>
                  <a:gd name="T41" fmla="*/ 9 h 21"/>
                  <a:gd name="T42" fmla="*/ 98 w 98"/>
                  <a:gd name="T43" fmla="*/ 4 h 21"/>
                  <a:gd name="T44" fmla="*/ 89 w 98"/>
                  <a:gd name="T45" fmla="*/ 2 h 21"/>
                  <a:gd name="T46" fmla="*/ 76 w 98"/>
                  <a:gd name="T47" fmla="*/ 4 h 21"/>
                  <a:gd name="T48" fmla="*/ 72 w 98"/>
                  <a:gd name="T49" fmla="*/ 4 h 21"/>
                  <a:gd name="T50" fmla="*/ 74 w 98"/>
                  <a:gd name="T51" fmla="*/ 2 h 21"/>
                  <a:gd name="T52" fmla="*/ 72 w 98"/>
                  <a:gd name="T53" fmla="*/ 2 h 21"/>
                  <a:gd name="T54" fmla="*/ 63 w 98"/>
                  <a:gd name="T55" fmla="*/ 4 h 21"/>
                  <a:gd name="T56" fmla="*/ 52 w 98"/>
                  <a:gd name="T57" fmla="*/ 5 h 21"/>
                  <a:gd name="T58" fmla="*/ 52 w 98"/>
                  <a:gd name="T59" fmla="*/ 6 h 21"/>
                  <a:gd name="T60" fmla="*/ 48 w 98"/>
                  <a:gd name="T61" fmla="*/ 7 h 21"/>
                  <a:gd name="T62" fmla="*/ 46 w 98"/>
                  <a:gd name="T63" fmla="*/ 4 h 21"/>
                  <a:gd name="T64" fmla="*/ 37 w 98"/>
                  <a:gd name="T65" fmla="*/ 5 h 21"/>
                  <a:gd name="T66" fmla="*/ 39 w 98"/>
                  <a:gd name="T67" fmla="*/ 6 h 21"/>
                  <a:gd name="T68" fmla="*/ 31 w 98"/>
                  <a:gd name="T69" fmla="*/ 7 h 21"/>
                  <a:gd name="T70" fmla="*/ 32 w 98"/>
                  <a:gd name="T71" fmla="*/ 7 h 21"/>
                  <a:gd name="T72" fmla="*/ 14 w 98"/>
                  <a:gd name="T73" fmla="*/ 10 h 21"/>
                  <a:gd name="T74" fmla="*/ 17 w 98"/>
                  <a:gd name="T75" fmla="*/ 13 h 21"/>
                  <a:gd name="T76" fmla="*/ 10 w 98"/>
                  <a:gd name="T77" fmla="*/ 14 h 21"/>
                  <a:gd name="T78" fmla="*/ 12 w 98"/>
                  <a:gd name="T79" fmla="*/ 10 h 21"/>
                  <a:gd name="T80" fmla="*/ 0 w 98"/>
                  <a:gd name="T81" fmla="*/ 12 h 21"/>
                  <a:gd name="T82" fmla="*/ 1 w 98"/>
                  <a:gd name="T83" fmla="*/ 13 h 21"/>
                  <a:gd name="T84" fmla="*/ 3 w 98"/>
                  <a:gd name="T8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 h="21">
                    <a:moveTo>
                      <a:pt x="3" y="12"/>
                    </a:moveTo>
                    <a:cubicBezTo>
                      <a:pt x="7" y="12"/>
                      <a:pt x="6" y="16"/>
                      <a:pt x="5" y="18"/>
                    </a:cubicBezTo>
                    <a:cubicBezTo>
                      <a:pt x="7" y="18"/>
                      <a:pt x="12" y="20"/>
                      <a:pt x="13" y="16"/>
                    </a:cubicBezTo>
                    <a:cubicBezTo>
                      <a:pt x="18" y="21"/>
                      <a:pt x="25" y="14"/>
                      <a:pt x="28" y="17"/>
                    </a:cubicBezTo>
                    <a:cubicBezTo>
                      <a:pt x="31" y="17"/>
                      <a:pt x="31" y="17"/>
                      <a:pt x="31" y="17"/>
                    </a:cubicBezTo>
                    <a:cubicBezTo>
                      <a:pt x="30" y="15"/>
                      <a:pt x="30" y="12"/>
                      <a:pt x="27" y="12"/>
                    </a:cubicBezTo>
                    <a:cubicBezTo>
                      <a:pt x="30" y="9"/>
                      <a:pt x="30" y="9"/>
                      <a:pt x="30" y="9"/>
                    </a:cubicBezTo>
                    <a:cubicBezTo>
                      <a:pt x="32" y="11"/>
                      <a:pt x="37" y="9"/>
                      <a:pt x="38" y="12"/>
                    </a:cubicBezTo>
                    <a:cubicBezTo>
                      <a:pt x="38" y="12"/>
                      <a:pt x="37" y="12"/>
                      <a:pt x="37" y="12"/>
                    </a:cubicBezTo>
                    <a:cubicBezTo>
                      <a:pt x="41" y="12"/>
                      <a:pt x="46" y="15"/>
                      <a:pt x="49" y="11"/>
                    </a:cubicBezTo>
                    <a:cubicBezTo>
                      <a:pt x="52" y="9"/>
                      <a:pt x="53" y="13"/>
                      <a:pt x="57" y="12"/>
                    </a:cubicBezTo>
                    <a:cubicBezTo>
                      <a:pt x="59" y="12"/>
                      <a:pt x="59" y="10"/>
                      <a:pt x="60" y="9"/>
                    </a:cubicBezTo>
                    <a:cubicBezTo>
                      <a:pt x="63" y="9"/>
                      <a:pt x="65" y="5"/>
                      <a:pt x="67" y="8"/>
                    </a:cubicBezTo>
                    <a:cubicBezTo>
                      <a:pt x="67" y="9"/>
                      <a:pt x="66" y="9"/>
                      <a:pt x="65" y="9"/>
                    </a:cubicBezTo>
                    <a:cubicBezTo>
                      <a:pt x="66" y="11"/>
                      <a:pt x="66" y="11"/>
                      <a:pt x="66" y="11"/>
                    </a:cubicBezTo>
                    <a:cubicBezTo>
                      <a:pt x="66" y="10"/>
                      <a:pt x="67" y="10"/>
                      <a:pt x="67" y="9"/>
                    </a:cubicBezTo>
                    <a:cubicBezTo>
                      <a:pt x="74" y="8"/>
                      <a:pt x="74" y="8"/>
                      <a:pt x="74" y="8"/>
                    </a:cubicBezTo>
                    <a:cubicBezTo>
                      <a:pt x="76" y="13"/>
                      <a:pt x="81" y="7"/>
                      <a:pt x="83" y="8"/>
                    </a:cubicBezTo>
                    <a:cubicBezTo>
                      <a:pt x="82" y="4"/>
                      <a:pt x="87" y="7"/>
                      <a:pt x="88" y="6"/>
                    </a:cubicBezTo>
                    <a:cubicBezTo>
                      <a:pt x="88" y="7"/>
                      <a:pt x="86" y="8"/>
                      <a:pt x="85" y="9"/>
                    </a:cubicBezTo>
                    <a:cubicBezTo>
                      <a:pt x="88" y="8"/>
                      <a:pt x="89" y="10"/>
                      <a:pt x="90" y="9"/>
                    </a:cubicBezTo>
                    <a:cubicBezTo>
                      <a:pt x="88" y="6"/>
                      <a:pt x="95" y="5"/>
                      <a:pt x="98" y="4"/>
                    </a:cubicBezTo>
                    <a:cubicBezTo>
                      <a:pt x="97" y="3"/>
                      <a:pt x="91" y="5"/>
                      <a:pt x="89" y="2"/>
                    </a:cubicBezTo>
                    <a:cubicBezTo>
                      <a:pt x="84" y="4"/>
                      <a:pt x="79" y="0"/>
                      <a:pt x="76" y="4"/>
                    </a:cubicBezTo>
                    <a:cubicBezTo>
                      <a:pt x="74" y="4"/>
                      <a:pt x="72" y="5"/>
                      <a:pt x="72" y="4"/>
                    </a:cubicBezTo>
                    <a:cubicBezTo>
                      <a:pt x="74" y="2"/>
                      <a:pt x="74" y="2"/>
                      <a:pt x="74" y="2"/>
                    </a:cubicBezTo>
                    <a:cubicBezTo>
                      <a:pt x="72" y="2"/>
                      <a:pt x="72" y="2"/>
                      <a:pt x="72" y="2"/>
                    </a:cubicBezTo>
                    <a:cubicBezTo>
                      <a:pt x="72" y="6"/>
                      <a:pt x="66" y="2"/>
                      <a:pt x="63" y="4"/>
                    </a:cubicBezTo>
                    <a:cubicBezTo>
                      <a:pt x="58" y="0"/>
                      <a:pt x="57" y="11"/>
                      <a:pt x="52" y="5"/>
                    </a:cubicBezTo>
                    <a:cubicBezTo>
                      <a:pt x="52" y="6"/>
                      <a:pt x="52" y="6"/>
                      <a:pt x="52" y="6"/>
                    </a:cubicBezTo>
                    <a:cubicBezTo>
                      <a:pt x="51" y="7"/>
                      <a:pt x="50" y="8"/>
                      <a:pt x="48" y="7"/>
                    </a:cubicBezTo>
                    <a:cubicBezTo>
                      <a:pt x="46" y="6"/>
                      <a:pt x="47" y="5"/>
                      <a:pt x="46" y="4"/>
                    </a:cubicBezTo>
                    <a:cubicBezTo>
                      <a:pt x="43" y="3"/>
                      <a:pt x="40" y="4"/>
                      <a:pt x="37" y="5"/>
                    </a:cubicBezTo>
                    <a:cubicBezTo>
                      <a:pt x="38" y="5"/>
                      <a:pt x="39" y="5"/>
                      <a:pt x="39" y="6"/>
                    </a:cubicBezTo>
                    <a:cubicBezTo>
                      <a:pt x="37" y="7"/>
                      <a:pt x="34" y="9"/>
                      <a:pt x="31" y="7"/>
                    </a:cubicBezTo>
                    <a:cubicBezTo>
                      <a:pt x="32" y="7"/>
                      <a:pt x="32" y="7"/>
                      <a:pt x="32" y="7"/>
                    </a:cubicBezTo>
                    <a:cubicBezTo>
                      <a:pt x="26" y="8"/>
                      <a:pt x="19" y="7"/>
                      <a:pt x="14" y="10"/>
                    </a:cubicBezTo>
                    <a:cubicBezTo>
                      <a:pt x="15" y="11"/>
                      <a:pt x="18" y="11"/>
                      <a:pt x="17" y="13"/>
                    </a:cubicBezTo>
                    <a:cubicBezTo>
                      <a:pt x="16" y="15"/>
                      <a:pt x="12" y="15"/>
                      <a:pt x="10" y="14"/>
                    </a:cubicBezTo>
                    <a:cubicBezTo>
                      <a:pt x="12" y="10"/>
                      <a:pt x="12" y="10"/>
                      <a:pt x="12" y="10"/>
                    </a:cubicBezTo>
                    <a:cubicBezTo>
                      <a:pt x="7" y="9"/>
                      <a:pt x="4" y="9"/>
                      <a:pt x="0" y="12"/>
                    </a:cubicBezTo>
                    <a:cubicBezTo>
                      <a:pt x="1" y="13"/>
                      <a:pt x="1" y="13"/>
                      <a:pt x="1" y="13"/>
                    </a:cubicBezTo>
                    <a:cubicBezTo>
                      <a:pt x="1" y="13"/>
                      <a:pt x="2" y="11"/>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9" name="Freeform 716"/>
              <p:cNvSpPr>
                <a:spLocks/>
              </p:cNvSpPr>
              <p:nvPr/>
            </p:nvSpPr>
            <p:spPr bwMode="auto">
              <a:xfrm>
                <a:off x="4566" y="1009"/>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0" name="Freeform 717"/>
              <p:cNvSpPr>
                <a:spLocks/>
              </p:cNvSpPr>
              <p:nvPr/>
            </p:nvSpPr>
            <p:spPr bwMode="auto">
              <a:xfrm>
                <a:off x="441" y="985"/>
                <a:ext cx="5" cy="7"/>
              </a:xfrm>
              <a:custGeom>
                <a:avLst/>
                <a:gdLst>
                  <a:gd name="T0" fmla="*/ 0 w 2"/>
                  <a:gd name="T1" fmla="*/ 0 h 3"/>
                  <a:gd name="T2" fmla="*/ 0 w 2"/>
                  <a:gd name="T3" fmla="*/ 3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3"/>
                      <a:pt x="0" y="3"/>
                      <a:pt x="0" y="3"/>
                    </a:cubicBezTo>
                    <a:cubicBezTo>
                      <a:pt x="2" y="3"/>
                      <a:pt x="2" y="3"/>
                      <a:pt x="2" y="3"/>
                    </a:cubicBezTo>
                    <a:cubicBezTo>
                      <a:pt x="2" y="1"/>
                      <a:pt x="2" y="1"/>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1" name="Freeform 718"/>
              <p:cNvSpPr>
                <a:spLocks/>
              </p:cNvSpPr>
              <p:nvPr/>
            </p:nvSpPr>
            <p:spPr bwMode="auto">
              <a:xfrm>
                <a:off x="4531" y="990"/>
                <a:ext cx="7" cy="2"/>
              </a:xfrm>
              <a:custGeom>
                <a:avLst/>
                <a:gdLst>
                  <a:gd name="T0" fmla="*/ 2 w 3"/>
                  <a:gd name="T1" fmla="*/ 0 h 1"/>
                  <a:gd name="T2" fmla="*/ 0 w 3"/>
                  <a:gd name="T3" fmla="*/ 0 h 1"/>
                  <a:gd name="T4" fmla="*/ 0 w 3"/>
                  <a:gd name="T5" fmla="*/ 1 h 1"/>
                  <a:gd name="T6" fmla="*/ 2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0" y="0"/>
                      <a:pt x="0" y="0"/>
                      <a:pt x="0" y="0"/>
                    </a:cubicBezTo>
                    <a:cubicBezTo>
                      <a:pt x="0" y="1"/>
                      <a:pt x="0" y="1"/>
                      <a:pt x="0" y="1"/>
                    </a:cubicBezTo>
                    <a:cubicBezTo>
                      <a:pt x="2" y="1"/>
                      <a:pt x="2" y="1"/>
                      <a:pt x="2"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2" name="Freeform 719"/>
              <p:cNvSpPr>
                <a:spLocks/>
              </p:cNvSpPr>
              <p:nvPr/>
            </p:nvSpPr>
            <p:spPr bwMode="auto">
              <a:xfrm>
                <a:off x="4715" y="987"/>
                <a:ext cx="22" cy="26"/>
              </a:xfrm>
              <a:custGeom>
                <a:avLst/>
                <a:gdLst>
                  <a:gd name="T0" fmla="*/ 1 w 9"/>
                  <a:gd name="T1" fmla="*/ 11 h 11"/>
                  <a:gd name="T2" fmla="*/ 8 w 9"/>
                  <a:gd name="T3" fmla="*/ 3 h 11"/>
                  <a:gd name="T4" fmla="*/ 5 w 9"/>
                  <a:gd name="T5" fmla="*/ 1 h 11"/>
                  <a:gd name="T6" fmla="*/ 0 w 9"/>
                  <a:gd name="T7" fmla="*/ 7 h 11"/>
                  <a:gd name="T8" fmla="*/ 1 w 9"/>
                  <a:gd name="T9" fmla="*/ 11 h 11"/>
                </a:gdLst>
                <a:ahLst/>
                <a:cxnLst>
                  <a:cxn ang="0">
                    <a:pos x="T0" y="T1"/>
                  </a:cxn>
                  <a:cxn ang="0">
                    <a:pos x="T2" y="T3"/>
                  </a:cxn>
                  <a:cxn ang="0">
                    <a:pos x="T4" y="T5"/>
                  </a:cxn>
                  <a:cxn ang="0">
                    <a:pos x="T6" y="T7"/>
                  </a:cxn>
                  <a:cxn ang="0">
                    <a:pos x="T8" y="T9"/>
                  </a:cxn>
                </a:cxnLst>
                <a:rect l="0" t="0" r="r" b="b"/>
                <a:pathLst>
                  <a:path w="9" h="11">
                    <a:moveTo>
                      <a:pt x="1" y="11"/>
                    </a:moveTo>
                    <a:cubicBezTo>
                      <a:pt x="2" y="8"/>
                      <a:pt x="9" y="8"/>
                      <a:pt x="8" y="3"/>
                    </a:cubicBezTo>
                    <a:cubicBezTo>
                      <a:pt x="7" y="2"/>
                      <a:pt x="7" y="0"/>
                      <a:pt x="5" y="1"/>
                    </a:cubicBezTo>
                    <a:cubicBezTo>
                      <a:pt x="8" y="3"/>
                      <a:pt x="4" y="8"/>
                      <a:pt x="0" y="7"/>
                    </a:cubicBezTo>
                    <a:cubicBezTo>
                      <a:pt x="4" y="8"/>
                      <a:pt x="0" y="11"/>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3" name="Freeform 720"/>
              <p:cNvSpPr>
                <a:spLocks/>
              </p:cNvSpPr>
              <p:nvPr/>
            </p:nvSpPr>
            <p:spPr bwMode="auto">
              <a:xfrm>
                <a:off x="3935" y="990"/>
                <a:ext cx="28" cy="23"/>
              </a:xfrm>
              <a:custGeom>
                <a:avLst/>
                <a:gdLst>
                  <a:gd name="T0" fmla="*/ 12 w 12"/>
                  <a:gd name="T1" fmla="*/ 0 h 10"/>
                  <a:gd name="T2" fmla="*/ 6 w 12"/>
                  <a:gd name="T3" fmla="*/ 3 h 10"/>
                  <a:gd name="T4" fmla="*/ 0 w 12"/>
                  <a:gd name="T5" fmla="*/ 10 h 10"/>
                  <a:gd name="T6" fmla="*/ 12 w 12"/>
                  <a:gd name="T7" fmla="*/ 0 h 10"/>
                </a:gdLst>
                <a:ahLst/>
                <a:cxnLst>
                  <a:cxn ang="0">
                    <a:pos x="T0" y="T1"/>
                  </a:cxn>
                  <a:cxn ang="0">
                    <a:pos x="T2" y="T3"/>
                  </a:cxn>
                  <a:cxn ang="0">
                    <a:pos x="T4" y="T5"/>
                  </a:cxn>
                  <a:cxn ang="0">
                    <a:pos x="T6" y="T7"/>
                  </a:cxn>
                </a:cxnLst>
                <a:rect l="0" t="0" r="r" b="b"/>
                <a:pathLst>
                  <a:path w="12" h="10">
                    <a:moveTo>
                      <a:pt x="12" y="0"/>
                    </a:moveTo>
                    <a:cubicBezTo>
                      <a:pt x="11" y="2"/>
                      <a:pt x="9" y="4"/>
                      <a:pt x="6" y="3"/>
                    </a:cubicBezTo>
                    <a:cubicBezTo>
                      <a:pt x="3" y="7"/>
                      <a:pt x="3" y="8"/>
                      <a:pt x="0" y="10"/>
                    </a:cubicBezTo>
                    <a:cubicBezTo>
                      <a:pt x="5" y="8"/>
                      <a:pt x="12" y="7"/>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4" name="Freeform 721"/>
              <p:cNvSpPr>
                <a:spLocks/>
              </p:cNvSpPr>
              <p:nvPr/>
            </p:nvSpPr>
            <p:spPr bwMode="auto">
              <a:xfrm>
                <a:off x="4377" y="990"/>
                <a:ext cx="3" cy="7"/>
              </a:xfrm>
              <a:custGeom>
                <a:avLst/>
                <a:gdLst>
                  <a:gd name="T0" fmla="*/ 3 w 3"/>
                  <a:gd name="T1" fmla="*/ 0 h 7"/>
                  <a:gd name="T2" fmla="*/ 0 w 3"/>
                  <a:gd name="T3" fmla="*/ 0 h 7"/>
                  <a:gd name="T4" fmla="*/ 3 w 3"/>
                  <a:gd name="T5" fmla="*/ 7 h 7"/>
                  <a:gd name="T6" fmla="*/ 3 w 3"/>
                  <a:gd name="T7" fmla="*/ 0 h 7"/>
                </a:gdLst>
                <a:ahLst/>
                <a:cxnLst>
                  <a:cxn ang="0">
                    <a:pos x="T0" y="T1"/>
                  </a:cxn>
                  <a:cxn ang="0">
                    <a:pos x="T2" y="T3"/>
                  </a:cxn>
                  <a:cxn ang="0">
                    <a:pos x="T4" y="T5"/>
                  </a:cxn>
                  <a:cxn ang="0">
                    <a:pos x="T6" y="T7"/>
                  </a:cxn>
                </a:cxnLst>
                <a:rect l="0" t="0" r="r" b="b"/>
                <a:pathLst>
                  <a:path w="3" h="7">
                    <a:moveTo>
                      <a:pt x="3" y="0"/>
                    </a:moveTo>
                    <a:lnTo>
                      <a:pt x="0" y="0"/>
                    </a:lnTo>
                    <a:lnTo>
                      <a:pt x="3" y="7"/>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5" name="Rectangle 722"/>
              <p:cNvSpPr>
                <a:spLocks noChangeArrowheads="1"/>
              </p:cNvSpPr>
              <p:nvPr/>
            </p:nvSpPr>
            <p:spPr bwMode="auto">
              <a:xfrm>
                <a:off x="4512" y="994"/>
                <a:ext cx="5"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6" name="Freeform 723"/>
              <p:cNvSpPr>
                <a:spLocks/>
              </p:cNvSpPr>
              <p:nvPr/>
            </p:nvSpPr>
            <p:spPr bwMode="auto">
              <a:xfrm>
                <a:off x="3760" y="997"/>
                <a:ext cx="5" cy="7"/>
              </a:xfrm>
              <a:custGeom>
                <a:avLst/>
                <a:gdLst>
                  <a:gd name="T0" fmla="*/ 0 w 2"/>
                  <a:gd name="T1" fmla="*/ 0 h 3"/>
                  <a:gd name="T2" fmla="*/ 0 w 2"/>
                  <a:gd name="T3" fmla="*/ 3 h 3"/>
                  <a:gd name="T4" fmla="*/ 2 w 2"/>
                  <a:gd name="T5" fmla="*/ 1 h 3"/>
                  <a:gd name="T6" fmla="*/ 0 w 2"/>
                  <a:gd name="T7" fmla="*/ 0 h 3"/>
                </a:gdLst>
                <a:ahLst/>
                <a:cxnLst>
                  <a:cxn ang="0">
                    <a:pos x="T0" y="T1"/>
                  </a:cxn>
                  <a:cxn ang="0">
                    <a:pos x="T2" y="T3"/>
                  </a:cxn>
                  <a:cxn ang="0">
                    <a:pos x="T4" y="T5"/>
                  </a:cxn>
                  <a:cxn ang="0">
                    <a:pos x="T6" y="T7"/>
                  </a:cxn>
                </a:cxnLst>
                <a:rect l="0" t="0" r="r" b="b"/>
                <a:pathLst>
                  <a:path w="2" h="3">
                    <a:moveTo>
                      <a:pt x="0" y="0"/>
                    </a:moveTo>
                    <a:cubicBezTo>
                      <a:pt x="0" y="3"/>
                      <a:pt x="0" y="3"/>
                      <a:pt x="0" y="3"/>
                    </a:cubicBezTo>
                    <a:cubicBezTo>
                      <a:pt x="2" y="1"/>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7" name="Freeform 724"/>
              <p:cNvSpPr>
                <a:spLocks/>
              </p:cNvSpPr>
              <p:nvPr/>
            </p:nvSpPr>
            <p:spPr bwMode="auto">
              <a:xfrm>
                <a:off x="3433" y="1006"/>
                <a:ext cx="29" cy="26"/>
              </a:xfrm>
              <a:custGeom>
                <a:avLst/>
                <a:gdLst>
                  <a:gd name="T0" fmla="*/ 9 w 12"/>
                  <a:gd name="T1" fmla="*/ 1 h 11"/>
                  <a:gd name="T2" fmla="*/ 5 w 12"/>
                  <a:gd name="T3" fmla="*/ 0 h 11"/>
                  <a:gd name="T4" fmla="*/ 7 w 12"/>
                  <a:gd name="T5" fmla="*/ 3 h 11"/>
                  <a:gd name="T6" fmla="*/ 0 w 12"/>
                  <a:gd name="T7" fmla="*/ 4 h 11"/>
                  <a:gd name="T8" fmla="*/ 0 w 12"/>
                  <a:gd name="T9" fmla="*/ 7 h 11"/>
                  <a:gd name="T10" fmla="*/ 12 w 12"/>
                  <a:gd name="T11" fmla="*/ 8 h 11"/>
                  <a:gd name="T12" fmla="*/ 12 w 12"/>
                  <a:gd name="T13" fmla="*/ 6 h 11"/>
                  <a:gd name="T14" fmla="*/ 8 w 12"/>
                  <a:gd name="T15" fmla="*/ 3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7" y="2"/>
                      <a:pt x="5" y="1"/>
                      <a:pt x="5" y="0"/>
                    </a:cubicBezTo>
                    <a:cubicBezTo>
                      <a:pt x="7" y="3"/>
                      <a:pt x="7" y="3"/>
                      <a:pt x="7" y="3"/>
                    </a:cubicBezTo>
                    <a:cubicBezTo>
                      <a:pt x="4" y="5"/>
                      <a:pt x="2" y="4"/>
                      <a:pt x="0" y="4"/>
                    </a:cubicBezTo>
                    <a:cubicBezTo>
                      <a:pt x="0" y="7"/>
                      <a:pt x="0" y="7"/>
                      <a:pt x="0" y="7"/>
                    </a:cubicBezTo>
                    <a:cubicBezTo>
                      <a:pt x="4" y="11"/>
                      <a:pt x="9" y="1"/>
                      <a:pt x="12" y="8"/>
                    </a:cubicBezTo>
                    <a:cubicBezTo>
                      <a:pt x="12" y="6"/>
                      <a:pt x="12" y="6"/>
                      <a:pt x="12" y="6"/>
                    </a:cubicBezTo>
                    <a:cubicBezTo>
                      <a:pt x="11" y="3"/>
                      <a:pt x="10" y="3"/>
                      <a:pt x="8" y="3"/>
                    </a:cubicBezTo>
                    <a:cubicBezTo>
                      <a:pt x="8" y="2"/>
                      <a:pt x="8"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8" name="Freeform 725"/>
              <p:cNvSpPr>
                <a:spLocks/>
              </p:cNvSpPr>
              <p:nvPr/>
            </p:nvSpPr>
            <p:spPr bwMode="auto">
              <a:xfrm>
                <a:off x="4727" y="1009"/>
                <a:ext cx="10" cy="4"/>
              </a:xfrm>
              <a:custGeom>
                <a:avLst/>
                <a:gdLst>
                  <a:gd name="T0" fmla="*/ 0 w 4"/>
                  <a:gd name="T1" fmla="*/ 2 h 2"/>
                  <a:gd name="T2" fmla="*/ 4 w 4"/>
                  <a:gd name="T3" fmla="*/ 2 h 2"/>
                  <a:gd name="T4" fmla="*/ 4 w 4"/>
                  <a:gd name="T5" fmla="*/ 0 h 2"/>
                  <a:gd name="T6" fmla="*/ 2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1" y="1"/>
                      <a:pt x="3" y="1"/>
                      <a:pt x="4" y="2"/>
                    </a:cubicBezTo>
                    <a:cubicBezTo>
                      <a:pt x="4" y="0"/>
                      <a:pt x="4" y="0"/>
                      <a:pt x="4" y="0"/>
                    </a:cubicBezTo>
                    <a:cubicBezTo>
                      <a:pt x="3" y="1"/>
                      <a:pt x="3" y="0"/>
                      <a:pt x="2"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9" name="Freeform 726"/>
              <p:cNvSpPr>
                <a:spLocks/>
              </p:cNvSpPr>
              <p:nvPr/>
            </p:nvSpPr>
            <p:spPr bwMode="auto">
              <a:xfrm>
                <a:off x="4746" y="1011"/>
                <a:ext cx="3" cy="9"/>
              </a:xfrm>
              <a:custGeom>
                <a:avLst/>
                <a:gdLst>
                  <a:gd name="T0" fmla="*/ 0 w 1"/>
                  <a:gd name="T1" fmla="*/ 0 h 4"/>
                  <a:gd name="T2" fmla="*/ 0 w 1"/>
                  <a:gd name="T3" fmla="*/ 4 h 4"/>
                  <a:gd name="T4" fmla="*/ 1 w 1"/>
                  <a:gd name="T5" fmla="*/ 3 h 4"/>
                  <a:gd name="T6" fmla="*/ 0 w 1"/>
                  <a:gd name="T7" fmla="*/ 0 h 4"/>
                </a:gdLst>
                <a:ahLst/>
                <a:cxnLst>
                  <a:cxn ang="0">
                    <a:pos x="T0" y="T1"/>
                  </a:cxn>
                  <a:cxn ang="0">
                    <a:pos x="T2" y="T3"/>
                  </a:cxn>
                  <a:cxn ang="0">
                    <a:pos x="T4" y="T5"/>
                  </a:cxn>
                  <a:cxn ang="0">
                    <a:pos x="T6" y="T7"/>
                  </a:cxn>
                </a:cxnLst>
                <a:rect l="0" t="0" r="r" b="b"/>
                <a:pathLst>
                  <a:path w="1" h="4">
                    <a:moveTo>
                      <a:pt x="0" y="0"/>
                    </a:moveTo>
                    <a:cubicBezTo>
                      <a:pt x="0" y="4"/>
                      <a:pt x="0" y="4"/>
                      <a:pt x="0" y="4"/>
                    </a:cubicBezTo>
                    <a:cubicBezTo>
                      <a:pt x="1" y="3"/>
                      <a:pt x="1" y="3"/>
                      <a:pt x="1" y="3"/>
                    </a:cubicBezTo>
                    <a:cubicBezTo>
                      <a:pt x="0" y="2"/>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0" name="Freeform 727"/>
              <p:cNvSpPr>
                <a:spLocks/>
              </p:cNvSpPr>
              <p:nvPr/>
            </p:nvSpPr>
            <p:spPr bwMode="auto">
              <a:xfrm>
                <a:off x="4822" y="1013"/>
                <a:ext cx="9" cy="7"/>
              </a:xfrm>
              <a:custGeom>
                <a:avLst/>
                <a:gdLst>
                  <a:gd name="T0" fmla="*/ 4 w 4"/>
                  <a:gd name="T1" fmla="*/ 0 h 3"/>
                  <a:gd name="T2" fmla="*/ 0 w 4"/>
                  <a:gd name="T3" fmla="*/ 1 h 3"/>
                  <a:gd name="T4" fmla="*/ 4 w 4"/>
                  <a:gd name="T5" fmla="*/ 0 h 3"/>
                </a:gdLst>
                <a:ahLst/>
                <a:cxnLst>
                  <a:cxn ang="0">
                    <a:pos x="T0" y="T1"/>
                  </a:cxn>
                  <a:cxn ang="0">
                    <a:pos x="T2" y="T3"/>
                  </a:cxn>
                  <a:cxn ang="0">
                    <a:pos x="T4" y="T5"/>
                  </a:cxn>
                </a:cxnLst>
                <a:rect l="0" t="0" r="r" b="b"/>
                <a:pathLst>
                  <a:path w="4" h="3">
                    <a:moveTo>
                      <a:pt x="4" y="0"/>
                    </a:moveTo>
                    <a:cubicBezTo>
                      <a:pt x="3" y="0"/>
                      <a:pt x="1" y="0"/>
                      <a:pt x="0" y="1"/>
                    </a:cubicBezTo>
                    <a:cubicBezTo>
                      <a:pt x="2" y="3"/>
                      <a:pt x="3"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1" name="Freeform 728"/>
              <p:cNvSpPr>
                <a:spLocks/>
              </p:cNvSpPr>
              <p:nvPr/>
            </p:nvSpPr>
            <p:spPr bwMode="auto">
              <a:xfrm>
                <a:off x="4831" y="10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2" name="Freeform 729"/>
              <p:cNvSpPr>
                <a:spLocks/>
              </p:cNvSpPr>
              <p:nvPr/>
            </p:nvSpPr>
            <p:spPr bwMode="auto">
              <a:xfrm>
                <a:off x="3765" y="1013"/>
                <a:ext cx="7" cy="7"/>
              </a:xfrm>
              <a:custGeom>
                <a:avLst/>
                <a:gdLst>
                  <a:gd name="T0" fmla="*/ 7 w 7"/>
                  <a:gd name="T1" fmla="*/ 5 h 7"/>
                  <a:gd name="T2" fmla="*/ 0 w 7"/>
                  <a:gd name="T3" fmla="*/ 0 h 7"/>
                  <a:gd name="T4" fmla="*/ 7 w 7"/>
                  <a:gd name="T5" fmla="*/ 7 h 7"/>
                  <a:gd name="T6" fmla="*/ 7 w 7"/>
                  <a:gd name="T7" fmla="*/ 5 h 7"/>
                </a:gdLst>
                <a:ahLst/>
                <a:cxnLst>
                  <a:cxn ang="0">
                    <a:pos x="T0" y="T1"/>
                  </a:cxn>
                  <a:cxn ang="0">
                    <a:pos x="T2" y="T3"/>
                  </a:cxn>
                  <a:cxn ang="0">
                    <a:pos x="T4" y="T5"/>
                  </a:cxn>
                  <a:cxn ang="0">
                    <a:pos x="T6" y="T7"/>
                  </a:cxn>
                </a:cxnLst>
                <a:rect l="0" t="0" r="r" b="b"/>
                <a:pathLst>
                  <a:path w="7" h="7">
                    <a:moveTo>
                      <a:pt x="7" y="5"/>
                    </a:moveTo>
                    <a:lnTo>
                      <a:pt x="0" y="0"/>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3" name="Freeform 730"/>
              <p:cNvSpPr>
                <a:spLocks/>
              </p:cNvSpPr>
              <p:nvPr/>
            </p:nvSpPr>
            <p:spPr bwMode="auto">
              <a:xfrm>
                <a:off x="3918" y="1018"/>
                <a:ext cx="12" cy="7"/>
              </a:xfrm>
              <a:custGeom>
                <a:avLst/>
                <a:gdLst>
                  <a:gd name="T0" fmla="*/ 1 w 5"/>
                  <a:gd name="T1" fmla="*/ 3 h 3"/>
                  <a:gd name="T2" fmla="*/ 5 w 5"/>
                  <a:gd name="T3" fmla="*/ 3 h 3"/>
                  <a:gd name="T4" fmla="*/ 5 w 5"/>
                  <a:gd name="T5" fmla="*/ 0 h 3"/>
                  <a:gd name="T6" fmla="*/ 1 w 5"/>
                  <a:gd name="T7" fmla="*/ 3 h 3"/>
                </a:gdLst>
                <a:ahLst/>
                <a:cxnLst>
                  <a:cxn ang="0">
                    <a:pos x="T0" y="T1"/>
                  </a:cxn>
                  <a:cxn ang="0">
                    <a:pos x="T2" y="T3"/>
                  </a:cxn>
                  <a:cxn ang="0">
                    <a:pos x="T4" y="T5"/>
                  </a:cxn>
                  <a:cxn ang="0">
                    <a:pos x="T6" y="T7"/>
                  </a:cxn>
                </a:cxnLst>
                <a:rect l="0" t="0" r="r" b="b"/>
                <a:pathLst>
                  <a:path w="5" h="3">
                    <a:moveTo>
                      <a:pt x="1" y="3"/>
                    </a:moveTo>
                    <a:cubicBezTo>
                      <a:pt x="5" y="3"/>
                      <a:pt x="5" y="3"/>
                      <a:pt x="5" y="3"/>
                    </a:cubicBezTo>
                    <a:cubicBezTo>
                      <a:pt x="5" y="0"/>
                      <a:pt x="5" y="0"/>
                      <a:pt x="5" y="0"/>
                    </a:cubicBezTo>
                    <a:cubicBezTo>
                      <a:pt x="4" y="3"/>
                      <a:pt x="0" y="0"/>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4" name="Freeform 731"/>
              <p:cNvSpPr>
                <a:spLocks/>
              </p:cNvSpPr>
              <p:nvPr/>
            </p:nvSpPr>
            <p:spPr bwMode="auto">
              <a:xfrm>
                <a:off x="4356" y="1018"/>
                <a:ext cx="17" cy="12"/>
              </a:xfrm>
              <a:custGeom>
                <a:avLst/>
                <a:gdLst>
                  <a:gd name="T0" fmla="*/ 7 w 7"/>
                  <a:gd name="T1" fmla="*/ 0 h 5"/>
                  <a:gd name="T2" fmla="*/ 0 w 7"/>
                  <a:gd name="T3" fmla="*/ 1 h 5"/>
                  <a:gd name="T4" fmla="*/ 7 w 7"/>
                  <a:gd name="T5" fmla="*/ 0 h 5"/>
                </a:gdLst>
                <a:ahLst/>
                <a:cxnLst>
                  <a:cxn ang="0">
                    <a:pos x="T0" y="T1"/>
                  </a:cxn>
                  <a:cxn ang="0">
                    <a:pos x="T2" y="T3"/>
                  </a:cxn>
                  <a:cxn ang="0">
                    <a:pos x="T4" y="T5"/>
                  </a:cxn>
                </a:cxnLst>
                <a:rect l="0" t="0" r="r" b="b"/>
                <a:pathLst>
                  <a:path w="7" h="5">
                    <a:moveTo>
                      <a:pt x="7" y="0"/>
                    </a:moveTo>
                    <a:cubicBezTo>
                      <a:pt x="5" y="0"/>
                      <a:pt x="3" y="0"/>
                      <a:pt x="0" y="1"/>
                    </a:cubicBezTo>
                    <a:cubicBezTo>
                      <a:pt x="3" y="5"/>
                      <a:pt x="4"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5" name="Freeform 732"/>
              <p:cNvSpPr>
                <a:spLocks/>
              </p:cNvSpPr>
              <p:nvPr/>
            </p:nvSpPr>
            <p:spPr bwMode="auto">
              <a:xfrm>
                <a:off x="3221" y="1016"/>
                <a:ext cx="9" cy="9"/>
              </a:xfrm>
              <a:custGeom>
                <a:avLst/>
                <a:gdLst>
                  <a:gd name="T0" fmla="*/ 2 w 4"/>
                  <a:gd name="T1" fmla="*/ 4 h 4"/>
                  <a:gd name="T2" fmla="*/ 4 w 4"/>
                  <a:gd name="T3" fmla="*/ 2 h 4"/>
                  <a:gd name="T4" fmla="*/ 2 w 4"/>
                  <a:gd name="T5" fmla="*/ 4 h 4"/>
                </a:gdLst>
                <a:ahLst/>
                <a:cxnLst>
                  <a:cxn ang="0">
                    <a:pos x="T0" y="T1"/>
                  </a:cxn>
                  <a:cxn ang="0">
                    <a:pos x="T2" y="T3"/>
                  </a:cxn>
                  <a:cxn ang="0">
                    <a:pos x="T4" y="T5"/>
                  </a:cxn>
                </a:cxnLst>
                <a:rect l="0" t="0" r="r" b="b"/>
                <a:pathLst>
                  <a:path w="4" h="4">
                    <a:moveTo>
                      <a:pt x="2" y="4"/>
                    </a:moveTo>
                    <a:cubicBezTo>
                      <a:pt x="3" y="4"/>
                      <a:pt x="4" y="3"/>
                      <a:pt x="4" y="2"/>
                    </a:cubicBezTo>
                    <a:cubicBezTo>
                      <a:pt x="3"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6" name="Freeform 733"/>
              <p:cNvSpPr>
                <a:spLocks/>
              </p:cNvSpPr>
              <p:nvPr/>
            </p:nvSpPr>
            <p:spPr bwMode="auto">
              <a:xfrm>
                <a:off x="4803" y="1020"/>
                <a:ext cx="21" cy="12"/>
              </a:xfrm>
              <a:custGeom>
                <a:avLst/>
                <a:gdLst>
                  <a:gd name="T0" fmla="*/ 4 w 9"/>
                  <a:gd name="T1" fmla="*/ 5 h 5"/>
                  <a:gd name="T2" fmla="*/ 5 w 9"/>
                  <a:gd name="T3" fmla="*/ 0 h 5"/>
                  <a:gd name="T4" fmla="*/ 1 w 9"/>
                  <a:gd name="T5" fmla="*/ 3 h 5"/>
                  <a:gd name="T6" fmla="*/ 4 w 9"/>
                  <a:gd name="T7" fmla="*/ 5 h 5"/>
                </a:gdLst>
                <a:ahLst/>
                <a:cxnLst>
                  <a:cxn ang="0">
                    <a:pos x="T0" y="T1"/>
                  </a:cxn>
                  <a:cxn ang="0">
                    <a:pos x="T2" y="T3"/>
                  </a:cxn>
                  <a:cxn ang="0">
                    <a:pos x="T4" y="T5"/>
                  </a:cxn>
                  <a:cxn ang="0">
                    <a:pos x="T6" y="T7"/>
                  </a:cxn>
                </a:cxnLst>
                <a:rect l="0" t="0" r="r" b="b"/>
                <a:pathLst>
                  <a:path w="9" h="5">
                    <a:moveTo>
                      <a:pt x="4" y="5"/>
                    </a:moveTo>
                    <a:cubicBezTo>
                      <a:pt x="3" y="2"/>
                      <a:pt x="9" y="1"/>
                      <a:pt x="5" y="0"/>
                    </a:cubicBezTo>
                    <a:cubicBezTo>
                      <a:pt x="3" y="0"/>
                      <a:pt x="0" y="1"/>
                      <a:pt x="1" y="3"/>
                    </a:cubicBezTo>
                    <a:cubicBezTo>
                      <a:pt x="2" y="4"/>
                      <a:pt x="3"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7" name="Freeform 734"/>
              <p:cNvSpPr>
                <a:spLocks/>
              </p:cNvSpPr>
              <p:nvPr/>
            </p:nvSpPr>
            <p:spPr bwMode="auto">
              <a:xfrm>
                <a:off x="3862" y="1020"/>
                <a:ext cx="4" cy="5"/>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2"/>
                      <a:pt x="0" y="2"/>
                      <a:pt x="0" y="2"/>
                    </a:cubicBezTo>
                    <a:cubicBezTo>
                      <a:pt x="0" y="2"/>
                      <a:pt x="1" y="2"/>
                      <a:pt x="2" y="1"/>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8" name="Freeform 735"/>
              <p:cNvSpPr>
                <a:spLocks/>
              </p:cNvSpPr>
              <p:nvPr/>
            </p:nvSpPr>
            <p:spPr bwMode="auto">
              <a:xfrm>
                <a:off x="3817" y="1028"/>
                <a:ext cx="30" cy="21"/>
              </a:xfrm>
              <a:custGeom>
                <a:avLst/>
                <a:gdLst>
                  <a:gd name="T0" fmla="*/ 10 w 13"/>
                  <a:gd name="T1" fmla="*/ 0 h 9"/>
                  <a:gd name="T2" fmla="*/ 0 w 13"/>
                  <a:gd name="T3" fmla="*/ 8 h 9"/>
                  <a:gd name="T4" fmla="*/ 0 w 13"/>
                  <a:gd name="T5" fmla="*/ 9 h 9"/>
                  <a:gd name="T6" fmla="*/ 10 w 13"/>
                  <a:gd name="T7" fmla="*/ 0 h 9"/>
                </a:gdLst>
                <a:ahLst/>
                <a:cxnLst>
                  <a:cxn ang="0">
                    <a:pos x="T0" y="T1"/>
                  </a:cxn>
                  <a:cxn ang="0">
                    <a:pos x="T2" y="T3"/>
                  </a:cxn>
                  <a:cxn ang="0">
                    <a:pos x="T4" y="T5"/>
                  </a:cxn>
                  <a:cxn ang="0">
                    <a:pos x="T6" y="T7"/>
                  </a:cxn>
                </a:cxnLst>
                <a:rect l="0" t="0" r="r" b="b"/>
                <a:pathLst>
                  <a:path w="13" h="9">
                    <a:moveTo>
                      <a:pt x="10" y="0"/>
                    </a:moveTo>
                    <a:cubicBezTo>
                      <a:pt x="4" y="1"/>
                      <a:pt x="4" y="6"/>
                      <a:pt x="0" y="8"/>
                    </a:cubicBezTo>
                    <a:cubicBezTo>
                      <a:pt x="0" y="9"/>
                      <a:pt x="0" y="9"/>
                      <a:pt x="0" y="9"/>
                    </a:cubicBezTo>
                    <a:cubicBezTo>
                      <a:pt x="3" y="5"/>
                      <a:pt x="13" y="6"/>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9" name="Freeform 736"/>
              <p:cNvSpPr>
                <a:spLocks/>
              </p:cNvSpPr>
              <p:nvPr/>
            </p:nvSpPr>
            <p:spPr bwMode="auto">
              <a:xfrm>
                <a:off x="3587" y="1056"/>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0" name="Freeform 737"/>
              <p:cNvSpPr>
                <a:spLocks/>
              </p:cNvSpPr>
              <p:nvPr/>
            </p:nvSpPr>
            <p:spPr bwMode="auto">
              <a:xfrm>
                <a:off x="3578" y="1046"/>
                <a:ext cx="14" cy="12"/>
              </a:xfrm>
              <a:custGeom>
                <a:avLst/>
                <a:gdLst>
                  <a:gd name="T0" fmla="*/ 6 w 6"/>
                  <a:gd name="T1" fmla="*/ 1 h 5"/>
                  <a:gd name="T2" fmla="*/ 0 w 6"/>
                  <a:gd name="T3" fmla="*/ 1 h 5"/>
                  <a:gd name="T4" fmla="*/ 4 w 6"/>
                  <a:gd name="T5" fmla="*/ 4 h 5"/>
                  <a:gd name="T6" fmla="*/ 6 w 6"/>
                  <a:gd name="T7" fmla="*/ 1 h 5"/>
                </a:gdLst>
                <a:ahLst/>
                <a:cxnLst>
                  <a:cxn ang="0">
                    <a:pos x="T0" y="T1"/>
                  </a:cxn>
                  <a:cxn ang="0">
                    <a:pos x="T2" y="T3"/>
                  </a:cxn>
                  <a:cxn ang="0">
                    <a:pos x="T4" y="T5"/>
                  </a:cxn>
                  <a:cxn ang="0">
                    <a:pos x="T6" y="T7"/>
                  </a:cxn>
                </a:cxnLst>
                <a:rect l="0" t="0" r="r" b="b"/>
                <a:pathLst>
                  <a:path w="6" h="5">
                    <a:moveTo>
                      <a:pt x="6" y="1"/>
                    </a:moveTo>
                    <a:cubicBezTo>
                      <a:pt x="4" y="0"/>
                      <a:pt x="2" y="2"/>
                      <a:pt x="0" y="1"/>
                    </a:cubicBezTo>
                    <a:cubicBezTo>
                      <a:pt x="0" y="5"/>
                      <a:pt x="3" y="3"/>
                      <a:pt x="4" y="4"/>
                    </a:cubicBezTo>
                    <a:cubicBezTo>
                      <a:pt x="3" y="3"/>
                      <a:pt x="5"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1" name="Freeform 738"/>
              <p:cNvSpPr>
                <a:spLocks/>
              </p:cNvSpPr>
              <p:nvPr/>
            </p:nvSpPr>
            <p:spPr bwMode="auto">
              <a:xfrm>
                <a:off x="4756" y="1049"/>
                <a:ext cx="16" cy="9"/>
              </a:xfrm>
              <a:custGeom>
                <a:avLst/>
                <a:gdLst>
                  <a:gd name="T0" fmla="*/ 3 w 7"/>
                  <a:gd name="T1" fmla="*/ 4 h 4"/>
                  <a:gd name="T2" fmla="*/ 6 w 7"/>
                  <a:gd name="T3" fmla="*/ 0 h 4"/>
                  <a:gd name="T4" fmla="*/ 5 w 7"/>
                  <a:gd name="T5" fmla="*/ 0 h 4"/>
                  <a:gd name="T6" fmla="*/ 1 w 7"/>
                  <a:gd name="T7" fmla="*/ 0 h 4"/>
                  <a:gd name="T8" fmla="*/ 0 w 7"/>
                  <a:gd name="T9" fmla="*/ 3 h 4"/>
                  <a:gd name="T10" fmla="*/ 3 w 7"/>
                  <a:gd name="T11" fmla="*/ 4 h 4"/>
                </a:gdLst>
                <a:ahLst/>
                <a:cxnLst>
                  <a:cxn ang="0">
                    <a:pos x="T0" y="T1"/>
                  </a:cxn>
                  <a:cxn ang="0">
                    <a:pos x="T2" y="T3"/>
                  </a:cxn>
                  <a:cxn ang="0">
                    <a:pos x="T4" y="T5"/>
                  </a:cxn>
                  <a:cxn ang="0">
                    <a:pos x="T6" y="T7"/>
                  </a:cxn>
                  <a:cxn ang="0">
                    <a:pos x="T8" y="T9"/>
                  </a:cxn>
                  <a:cxn ang="0">
                    <a:pos x="T10" y="T11"/>
                  </a:cxn>
                </a:cxnLst>
                <a:rect l="0" t="0" r="r" b="b"/>
                <a:pathLst>
                  <a:path w="7" h="4">
                    <a:moveTo>
                      <a:pt x="3" y="4"/>
                    </a:moveTo>
                    <a:cubicBezTo>
                      <a:pt x="4" y="3"/>
                      <a:pt x="7" y="3"/>
                      <a:pt x="6" y="0"/>
                    </a:cubicBezTo>
                    <a:cubicBezTo>
                      <a:pt x="5" y="0"/>
                      <a:pt x="5" y="0"/>
                      <a:pt x="5" y="0"/>
                    </a:cubicBezTo>
                    <a:cubicBezTo>
                      <a:pt x="3" y="3"/>
                      <a:pt x="3" y="1"/>
                      <a:pt x="1" y="0"/>
                    </a:cubicBezTo>
                    <a:cubicBezTo>
                      <a:pt x="0" y="3"/>
                      <a:pt x="0" y="3"/>
                      <a:pt x="0" y="3"/>
                    </a:cubicBezTo>
                    <a:cubicBezTo>
                      <a:pt x="1" y="3"/>
                      <a:pt x="2"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2" name="Freeform 739"/>
              <p:cNvSpPr>
                <a:spLocks/>
              </p:cNvSpPr>
              <p:nvPr/>
            </p:nvSpPr>
            <p:spPr bwMode="auto">
              <a:xfrm>
                <a:off x="4093" y="1061"/>
                <a:ext cx="7" cy="4"/>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3" y="0"/>
                      <a:pt x="0" y="1"/>
                      <a:pt x="0" y="2"/>
                    </a:cubicBezTo>
                    <a:cubicBezTo>
                      <a:pt x="1"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3" name="Freeform 740"/>
              <p:cNvSpPr>
                <a:spLocks/>
              </p:cNvSpPr>
              <p:nvPr/>
            </p:nvSpPr>
            <p:spPr bwMode="auto">
              <a:xfrm>
                <a:off x="4633" y="1058"/>
                <a:ext cx="99" cy="29"/>
              </a:xfrm>
              <a:custGeom>
                <a:avLst/>
                <a:gdLst>
                  <a:gd name="T0" fmla="*/ 16 w 42"/>
                  <a:gd name="T1" fmla="*/ 5 h 12"/>
                  <a:gd name="T2" fmla="*/ 16 w 42"/>
                  <a:gd name="T3" fmla="*/ 3 h 12"/>
                  <a:gd name="T4" fmla="*/ 4 w 42"/>
                  <a:gd name="T5" fmla="*/ 9 h 12"/>
                  <a:gd name="T6" fmla="*/ 1 w 42"/>
                  <a:gd name="T7" fmla="*/ 12 h 12"/>
                  <a:gd name="T8" fmla="*/ 2 w 42"/>
                  <a:gd name="T9" fmla="*/ 12 h 12"/>
                  <a:gd name="T10" fmla="*/ 18 w 42"/>
                  <a:gd name="T11" fmla="*/ 9 h 12"/>
                  <a:gd name="T12" fmla="*/ 19 w 42"/>
                  <a:gd name="T13" fmla="*/ 6 h 12"/>
                  <a:gd name="T14" fmla="*/ 21 w 42"/>
                  <a:gd name="T15" fmla="*/ 9 h 12"/>
                  <a:gd name="T16" fmla="*/ 42 w 42"/>
                  <a:gd name="T17" fmla="*/ 6 h 12"/>
                  <a:gd name="T18" fmla="*/ 42 w 42"/>
                  <a:gd name="T19" fmla="*/ 4 h 12"/>
                  <a:gd name="T20" fmla="*/ 42 w 42"/>
                  <a:gd name="T21" fmla="*/ 4 h 12"/>
                  <a:gd name="T22" fmla="*/ 16 w 42"/>
                  <a:gd name="T23"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2">
                    <a:moveTo>
                      <a:pt x="16" y="5"/>
                    </a:moveTo>
                    <a:cubicBezTo>
                      <a:pt x="16" y="3"/>
                      <a:pt x="16" y="3"/>
                      <a:pt x="16" y="3"/>
                    </a:cubicBezTo>
                    <a:cubicBezTo>
                      <a:pt x="10" y="7"/>
                      <a:pt x="11" y="9"/>
                      <a:pt x="4" y="9"/>
                    </a:cubicBezTo>
                    <a:cubicBezTo>
                      <a:pt x="3" y="10"/>
                      <a:pt x="0" y="9"/>
                      <a:pt x="1" y="12"/>
                    </a:cubicBezTo>
                    <a:cubicBezTo>
                      <a:pt x="2" y="12"/>
                      <a:pt x="2" y="12"/>
                      <a:pt x="2" y="12"/>
                    </a:cubicBezTo>
                    <a:cubicBezTo>
                      <a:pt x="6" y="7"/>
                      <a:pt x="13" y="11"/>
                      <a:pt x="18" y="9"/>
                    </a:cubicBezTo>
                    <a:cubicBezTo>
                      <a:pt x="18" y="8"/>
                      <a:pt x="18" y="7"/>
                      <a:pt x="19" y="6"/>
                    </a:cubicBezTo>
                    <a:cubicBezTo>
                      <a:pt x="21" y="7"/>
                      <a:pt x="22" y="9"/>
                      <a:pt x="21" y="9"/>
                    </a:cubicBezTo>
                    <a:cubicBezTo>
                      <a:pt x="28" y="7"/>
                      <a:pt x="35" y="5"/>
                      <a:pt x="42" y="6"/>
                    </a:cubicBezTo>
                    <a:cubicBezTo>
                      <a:pt x="42" y="4"/>
                      <a:pt x="42" y="4"/>
                      <a:pt x="42" y="4"/>
                    </a:cubicBezTo>
                    <a:cubicBezTo>
                      <a:pt x="42" y="4"/>
                      <a:pt x="42" y="4"/>
                      <a:pt x="42" y="4"/>
                    </a:cubicBezTo>
                    <a:cubicBezTo>
                      <a:pt x="33" y="0"/>
                      <a:pt x="24" y="6"/>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4" name="Freeform 741"/>
              <p:cNvSpPr>
                <a:spLocks/>
              </p:cNvSpPr>
              <p:nvPr/>
            </p:nvSpPr>
            <p:spPr bwMode="auto">
              <a:xfrm>
                <a:off x="4037" y="1072"/>
                <a:ext cx="19" cy="8"/>
              </a:xfrm>
              <a:custGeom>
                <a:avLst/>
                <a:gdLst>
                  <a:gd name="T0" fmla="*/ 8 w 8"/>
                  <a:gd name="T1" fmla="*/ 0 h 3"/>
                  <a:gd name="T2" fmla="*/ 0 w 8"/>
                  <a:gd name="T3" fmla="*/ 2 h 3"/>
                  <a:gd name="T4" fmla="*/ 8 w 8"/>
                  <a:gd name="T5" fmla="*/ 0 h 3"/>
                </a:gdLst>
                <a:ahLst/>
                <a:cxnLst>
                  <a:cxn ang="0">
                    <a:pos x="T0" y="T1"/>
                  </a:cxn>
                  <a:cxn ang="0">
                    <a:pos x="T2" y="T3"/>
                  </a:cxn>
                  <a:cxn ang="0">
                    <a:pos x="T4" y="T5"/>
                  </a:cxn>
                </a:cxnLst>
                <a:rect l="0" t="0" r="r" b="b"/>
                <a:pathLst>
                  <a:path w="8" h="3">
                    <a:moveTo>
                      <a:pt x="8" y="0"/>
                    </a:moveTo>
                    <a:cubicBezTo>
                      <a:pt x="6" y="0"/>
                      <a:pt x="2" y="0"/>
                      <a:pt x="0" y="2"/>
                    </a:cubicBezTo>
                    <a:cubicBezTo>
                      <a:pt x="3" y="3"/>
                      <a:pt x="6" y="2"/>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5" name="Freeform 742"/>
              <p:cNvSpPr>
                <a:spLocks/>
              </p:cNvSpPr>
              <p:nvPr/>
            </p:nvSpPr>
            <p:spPr bwMode="auto">
              <a:xfrm>
                <a:off x="3154" y="1080"/>
                <a:ext cx="7" cy="7"/>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3"/>
                      <a:pt x="0" y="3"/>
                      <a:pt x="0" y="3"/>
                    </a:cubicBezTo>
                    <a:cubicBezTo>
                      <a:pt x="1" y="2"/>
                      <a:pt x="2"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6" name="Freeform 743"/>
              <p:cNvSpPr>
                <a:spLocks/>
              </p:cNvSpPr>
              <p:nvPr/>
            </p:nvSpPr>
            <p:spPr bwMode="auto">
              <a:xfrm>
                <a:off x="3348" y="1080"/>
                <a:ext cx="12" cy="7"/>
              </a:xfrm>
              <a:custGeom>
                <a:avLst/>
                <a:gdLst>
                  <a:gd name="T0" fmla="*/ 5 w 5"/>
                  <a:gd name="T1" fmla="*/ 3 h 3"/>
                  <a:gd name="T2" fmla="*/ 1 w 5"/>
                  <a:gd name="T3" fmla="*/ 0 h 3"/>
                  <a:gd name="T4" fmla="*/ 5 w 5"/>
                  <a:gd name="T5" fmla="*/ 3 h 3"/>
                </a:gdLst>
                <a:ahLst/>
                <a:cxnLst>
                  <a:cxn ang="0">
                    <a:pos x="T0" y="T1"/>
                  </a:cxn>
                  <a:cxn ang="0">
                    <a:pos x="T2" y="T3"/>
                  </a:cxn>
                  <a:cxn ang="0">
                    <a:pos x="T4" y="T5"/>
                  </a:cxn>
                </a:cxnLst>
                <a:rect l="0" t="0" r="r" b="b"/>
                <a:pathLst>
                  <a:path w="5" h="3">
                    <a:moveTo>
                      <a:pt x="5" y="3"/>
                    </a:moveTo>
                    <a:cubicBezTo>
                      <a:pt x="1" y="0"/>
                      <a:pt x="1" y="0"/>
                      <a:pt x="1" y="0"/>
                    </a:cubicBezTo>
                    <a:cubicBezTo>
                      <a:pt x="0" y="2"/>
                      <a:pt x="3"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7" name="Freeform 744"/>
              <p:cNvSpPr>
                <a:spLocks/>
              </p:cNvSpPr>
              <p:nvPr/>
            </p:nvSpPr>
            <p:spPr bwMode="auto">
              <a:xfrm>
                <a:off x="3836" y="1080"/>
                <a:ext cx="9" cy="7"/>
              </a:xfrm>
              <a:custGeom>
                <a:avLst/>
                <a:gdLst>
                  <a:gd name="T0" fmla="*/ 1 w 4"/>
                  <a:gd name="T1" fmla="*/ 3 h 3"/>
                  <a:gd name="T2" fmla="*/ 3 w 4"/>
                  <a:gd name="T3" fmla="*/ 0 h 3"/>
                  <a:gd name="T4" fmla="*/ 0 w 4"/>
                  <a:gd name="T5" fmla="*/ 3 h 3"/>
                  <a:gd name="T6" fmla="*/ 1 w 4"/>
                  <a:gd name="T7" fmla="*/ 3 h 3"/>
                </a:gdLst>
                <a:ahLst/>
                <a:cxnLst>
                  <a:cxn ang="0">
                    <a:pos x="T0" y="T1"/>
                  </a:cxn>
                  <a:cxn ang="0">
                    <a:pos x="T2" y="T3"/>
                  </a:cxn>
                  <a:cxn ang="0">
                    <a:pos x="T4" y="T5"/>
                  </a:cxn>
                  <a:cxn ang="0">
                    <a:pos x="T6" y="T7"/>
                  </a:cxn>
                </a:cxnLst>
                <a:rect l="0" t="0" r="r" b="b"/>
                <a:pathLst>
                  <a:path w="4" h="3">
                    <a:moveTo>
                      <a:pt x="1" y="3"/>
                    </a:moveTo>
                    <a:cubicBezTo>
                      <a:pt x="1" y="2"/>
                      <a:pt x="4" y="1"/>
                      <a:pt x="3" y="0"/>
                    </a:cubicBezTo>
                    <a:cubicBezTo>
                      <a:pt x="0" y="3"/>
                      <a:pt x="0" y="3"/>
                      <a:pt x="0" y="3"/>
                    </a:cubicBezTo>
                    <a:cubicBezTo>
                      <a:pt x="0" y="3"/>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8" name="Freeform 745"/>
              <p:cNvSpPr>
                <a:spLocks/>
              </p:cNvSpPr>
              <p:nvPr/>
            </p:nvSpPr>
            <p:spPr bwMode="auto">
              <a:xfrm>
                <a:off x="4772" y="1077"/>
                <a:ext cx="17" cy="14"/>
              </a:xfrm>
              <a:custGeom>
                <a:avLst/>
                <a:gdLst>
                  <a:gd name="T0" fmla="*/ 4 w 7"/>
                  <a:gd name="T1" fmla="*/ 5 h 6"/>
                  <a:gd name="T2" fmla="*/ 7 w 7"/>
                  <a:gd name="T3" fmla="*/ 4 h 6"/>
                  <a:gd name="T4" fmla="*/ 0 w 7"/>
                  <a:gd name="T5" fmla="*/ 1 h 6"/>
                  <a:gd name="T6" fmla="*/ 0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5" y="5"/>
                      <a:pt x="7" y="6"/>
                      <a:pt x="7" y="4"/>
                    </a:cubicBezTo>
                    <a:cubicBezTo>
                      <a:pt x="5" y="4"/>
                      <a:pt x="4" y="0"/>
                      <a:pt x="0" y="1"/>
                    </a:cubicBezTo>
                    <a:cubicBezTo>
                      <a:pt x="0" y="3"/>
                      <a:pt x="0" y="3"/>
                      <a:pt x="0" y="3"/>
                    </a:cubicBezTo>
                    <a:cubicBezTo>
                      <a:pt x="2" y="2"/>
                      <a:pt x="3" y="3"/>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9" name="Freeform 746"/>
              <p:cNvSpPr>
                <a:spLocks/>
              </p:cNvSpPr>
              <p:nvPr/>
            </p:nvSpPr>
            <p:spPr bwMode="auto">
              <a:xfrm>
                <a:off x="4692" y="1082"/>
                <a:ext cx="9" cy="7"/>
              </a:xfrm>
              <a:custGeom>
                <a:avLst/>
                <a:gdLst>
                  <a:gd name="T0" fmla="*/ 9 w 9"/>
                  <a:gd name="T1" fmla="*/ 0 h 7"/>
                  <a:gd name="T2" fmla="*/ 0 w 9"/>
                  <a:gd name="T3" fmla="*/ 5 h 7"/>
                  <a:gd name="T4" fmla="*/ 9 w 9"/>
                  <a:gd name="T5" fmla="*/ 7 h 7"/>
                  <a:gd name="T6" fmla="*/ 9 w 9"/>
                  <a:gd name="T7" fmla="*/ 0 h 7"/>
                </a:gdLst>
                <a:ahLst/>
                <a:cxnLst>
                  <a:cxn ang="0">
                    <a:pos x="T0" y="T1"/>
                  </a:cxn>
                  <a:cxn ang="0">
                    <a:pos x="T2" y="T3"/>
                  </a:cxn>
                  <a:cxn ang="0">
                    <a:pos x="T4" y="T5"/>
                  </a:cxn>
                  <a:cxn ang="0">
                    <a:pos x="T6" y="T7"/>
                  </a:cxn>
                </a:cxnLst>
                <a:rect l="0" t="0" r="r" b="b"/>
                <a:pathLst>
                  <a:path w="9" h="7">
                    <a:moveTo>
                      <a:pt x="9" y="0"/>
                    </a:moveTo>
                    <a:lnTo>
                      <a:pt x="0" y="5"/>
                    </a:lnTo>
                    <a:lnTo>
                      <a:pt x="9" y="7"/>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0" name="Freeform 747"/>
              <p:cNvSpPr>
                <a:spLocks/>
              </p:cNvSpPr>
              <p:nvPr/>
            </p:nvSpPr>
            <p:spPr bwMode="auto">
              <a:xfrm>
                <a:off x="4711" y="1082"/>
                <a:ext cx="12" cy="7"/>
              </a:xfrm>
              <a:custGeom>
                <a:avLst/>
                <a:gdLst>
                  <a:gd name="T0" fmla="*/ 4 w 5"/>
                  <a:gd name="T1" fmla="*/ 2 h 3"/>
                  <a:gd name="T2" fmla="*/ 2 w 5"/>
                  <a:gd name="T3" fmla="*/ 2 h 3"/>
                  <a:gd name="T4" fmla="*/ 0 w 5"/>
                  <a:gd name="T5" fmla="*/ 0 h 3"/>
                  <a:gd name="T6" fmla="*/ 5 w 5"/>
                  <a:gd name="T7" fmla="*/ 3 h 3"/>
                  <a:gd name="T8" fmla="*/ 4 w 5"/>
                  <a:gd name="T9" fmla="*/ 2 h 3"/>
                </a:gdLst>
                <a:ahLst/>
                <a:cxnLst>
                  <a:cxn ang="0">
                    <a:pos x="T0" y="T1"/>
                  </a:cxn>
                  <a:cxn ang="0">
                    <a:pos x="T2" y="T3"/>
                  </a:cxn>
                  <a:cxn ang="0">
                    <a:pos x="T4" y="T5"/>
                  </a:cxn>
                  <a:cxn ang="0">
                    <a:pos x="T6" y="T7"/>
                  </a:cxn>
                  <a:cxn ang="0">
                    <a:pos x="T8" y="T9"/>
                  </a:cxn>
                </a:cxnLst>
                <a:rect l="0" t="0" r="r" b="b"/>
                <a:pathLst>
                  <a:path w="5" h="3">
                    <a:moveTo>
                      <a:pt x="4" y="2"/>
                    </a:moveTo>
                    <a:cubicBezTo>
                      <a:pt x="3" y="1"/>
                      <a:pt x="3" y="2"/>
                      <a:pt x="2" y="2"/>
                    </a:cubicBezTo>
                    <a:cubicBezTo>
                      <a:pt x="0" y="0"/>
                      <a:pt x="0" y="0"/>
                      <a:pt x="0" y="0"/>
                    </a:cubicBezTo>
                    <a:cubicBezTo>
                      <a:pt x="0" y="3"/>
                      <a:pt x="3" y="3"/>
                      <a:pt x="5"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1" name="Freeform 748"/>
              <p:cNvSpPr>
                <a:spLocks/>
              </p:cNvSpPr>
              <p:nvPr/>
            </p:nvSpPr>
            <p:spPr bwMode="auto">
              <a:xfrm>
                <a:off x="4727" y="1080"/>
                <a:ext cx="12" cy="7"/>
              </a:xfrm>
              <a:custGeom>
                <a:avLst/>
                <a:gdLst>
                  <a:gd name="T0" fmla="*/ 0 w 5"/>
                  <a:gd name="T1" fmla="*/ 3 h 3"/>
                  <a:gd name="T2" fmla="*/ 5 w 5"/>
                  <a:gd name="T3" fmla="*/ 3 h 3"/>
                  <a:gd name="T4" fmla="*/ 4 w 5"/>
                  <a:gd name="T5" fmla="*/ 1 h 3"/>
                  <a:gd name="T6" fmla="*/ 0 w 5"/>
                  <a:gd name="T7" fmla="*/ 3 h 3"/>
                </a:gdLst>
                <a:ahLst/>
                <a:cxnLst>
                  <a:cxn ang="0">
                    <a:pos x="T0" y="T1"/>
                  </a:cxn>
                  <a:cxn ang="0">
                    <a:pos x="T2" y="T3"/>
                  </a:cxn>
                  <a:cxn ang="0">
                    <a:pos x="T4" y="T5"/>
                  </a:cxn>
                  <a:cxn ang="0">
                    <a:pos x="T6" y="T7"/>
                  </a:cxn>
                </a:cxnLst>
                <a:rect l="0" t="0" r="r" b="b"/>
                <a:pathLst>
                  <a:path w="5" h="3">
                    <a:moveTo>
                      <a:pt x="0" y="3"/>
                    </a:moveTo>
                    <a:cubicBezTo>
                      <a:pt x="5" y="3"/>
                      <a:pt x="5" y="3"/>
                      <a:pt x="5" y="3"/>
                    </a:cubicBezTo>
                    <a:cubicBezTo>
                      <a:pt x="4" y="3"/>
                      <a:pt x="4" y="2"/>
                      <a:pt x="4" y="1"/>
                    </a:cubicBezTo>
                    <a:cubicBezTo>
                      <a:pt x="2" y="0"/>
                      <a:pt x="2"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2" name="Freeform 749"/>
              <p:cNvSpPr>
                <a:spLocks/>
              </p:cNvSpPr>
              <p:nvPr/>
            </p:nvSpPr>
            <p:spPr bwMode="auto">
              <a:xfrm>
                <a:off x="4671" y="1084"/>
                <a:ext cx="16" cy="7"/>
              </a:xfrm>
              <a:custGeom>
                <a:avLst/>
                <a:gdLst>
                  <a:gd name="T0" fmla="*/ 0 w 7"/>
                  <a:gd name="T1" fmla="*/ 2 h 3"/>
                  <a:gd name="T2" fmla="*/ 7 w 7"/>
                  <a:gd name="T3" fmla="*/ 1 h 3"/>
                  <a:gd name="T4" fmla="*/ 0 w 7"/>
                  <a:gd name="T5" fmla="*/ 2 h 3"/>
                </a:gdLst>
                <a:ahLst/>
                <a:cxnLst>
                  <a:cxn ang="0">
                    <a:pos x="T0" y="T1"/>
                  </a:cxn>
                  <a:cxn ang="0">
                    <a:pos x="T2" y="T3"/>
                  </a:cxn>
                  <a:cxn ang="0">
                    <a:pos x="T4" y="T5"/>
                  </a:cxn>
                </a:cxnLst>
                <a:rect l="0" t="0" r="r" b="b"/>
                <a:pathLst>
                  <a:path w="7" h="3">
                    <a:moveTo>
                      <a:pt x="0" y="2"/>
                    </a:moveTo>
                    <a:cubicBezTo>
                      <a:pt x="3" y="3"/>
                      <a:pt x="5" y="1"/>
                      <a:pt x="7" y="1"/>
                    </a:cubicBezTo>
                    <a:cubicBezTo>
                      <a:pt x="5"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3" name="Freeform 750"/>
              <p:cNvSpPr>
                <a:spLocks/>
              </p:cNvSpPr>
              <p:nvPr/>
            </p:nvSpPr>
            <p:spPr bwMode="auto">
              <a:xfrm>
                <a:off x="4791" y="1077"/>
                <a:ext cx="38" cy="33"/>
              </a:xfrm>
              <a:custGeom>
                <a:avLst/>
                <a:gdLst>
                  <a:gd name="T0" fmla="*/ 16 w 16"/>
                  <a:gd name="T1" fmla="*/ 5 h 14"/>
                  <a:gd name="T2" fmla="*/ 14 w 16"/>
                  <a:gd name="T3" fmla="*/ 3 h 14"/>
                  <a:gd name="T4" fmla="*/ 12 w 16"/>
                  <a:gd name="T5" fmla="*/ 4 h 14"/>
                  <a:gd name="T6" fmla="*/ 0 w 16"/>
                  <a:gd name="T7" fmla="*/ 4 h 14"/>
                  <a:gd name="T8" fmla="*/ 16 w 16"/>
                  <a:gd name="T9" fmla="*/ 5 h 14"/>
                </a:gdLst>
                <a:ahLst/>
                <a:cxnLst>
                  <a:cxn ang="0">
                    <a:pos x="T0" y="T1"/>
                  </a:cxn>
                  <a:cxn ang="0">
                    <a:pos x="T2" y="T3"/>
                  </a:cxn>
                  <a:cxn ang="0">
                    <a:pos x="T4" y="T5"/>
                  </a:cxn>
                  <a:cxn ang="0">
                    <a:pos x="T6" y="T7"/>
                  </a:cxn>
                  <a:cxn ang="0">
                    <a:pos x="T8" y="T9"/>
                  </a:cxn>
                </a:cxnLst>
                <a:rect l="0" t="0" r="r" b="b"/>
                <a:pathLst>
                  <a:path w="16" h="14">
                    <a:moveTo>
                      <a:pt x="16" y="5"/>
                    </a:moveTo>
                    <a:cubicBezTo>
                      <a:pt x="16" y="4"/>
                      <a:pt x="15" y="4"/>
                      <a:pt x="14" y="3"/>
                    </a:cubicBezTo>
                    <a:cubicBezTo>
                      <a:pt x="12" y="4"/>
                      <a:pt x="12" y="4"/>
                      <a:pt x="12" y="4"/>
                    </a:cubicBezTo>
                    <a:cubicBezTo>
                      <a:pt x="7" y="9"/>
                      <a:pt x="5" y="0"/>
                      <a:pt x="0" y="4"/>
                    </a:cubicBezTo>
                    <a:cubicBezTo>
                      <a:pt x="8" y="2"/>
                      <a:pt x="10" y="14"/>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4" name="Freeform 751"/>
              <p:cNvSpPr>
                <a:spLocks/>
              </p:cNvSpPr>
              <p:nvPr/>
            </p:nvSpPr>
            <p:spPr bwMode="auto">
              <a:xfrm>
                <a:off x="3362" y="1087"/>
                <a:ext cx="8" cy="7"/>
              </a:xfrm>
              <a:custGeom>
                <a:avLst/>
                <a:gdLst>
                  <a:gd name="T0" fmla="*/ 8 w 8"/>
                  <a:gd name="T1" fmla="*/ 2 h 7"/>
                  <a:gd name="T2" fmla="*/ 3 w 8"/>
                  <a:gd name="T3" fmla="*/ 0 h 7"/>
                  <a:gd name="T4" fmla="*/ 0 w 8"/>
                  <a:gd name="T5" fmla="*/ 7 h 7"/>
                  <a:gd name="T6" fmla="*/ 8 w 8"/>
                  <a:gd name="T7" fmla="*/ 2 h 7"/>
                </a:gdLst>
                <a:ahLst/>
                <a:cxnLst>
                  <a:cxn ang="0">
                    <a:pos x="T0" y="T1"/>
                  </a:cxn>
                  <a:cxn ang="0">
                    <a:pos x="T2" y="T3"/>
                  </a:cxn>
                  <a:cxn ang="0">
                    <a:pos x="T4" y="T5"/>
                  </a:cxn>
                  <a:cxn ang="0">
                    <a:pos x="T6" y="T7"/>
                  </a:cxn>
                </a:cxnLst>
                <a:rect l="0" t="0" r="r" b="b"/>
                <a:pathLst>
                  <a:path w="8" h="7">
                    <a:moveTo>
                      <a:pt x="8" y="2"/>
                    </a:moveTo>
                    <a:lnTo>
                      <a:pt x="3" y="0"/>
                    </a:lnTo>
                    <a:lnTo>
                      <a:pt x="0" y="7"/>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5" name="Freeform 752"/>
              <p:cNvSpPr>
                <a:spLocks/>
              </p:cNvSpPr>
              <p:nvPr/>
            </p:nvSpPr>
            <p:spPr bwMode="auto">
              <a:xfrm>
                <a:off x="3668" y="1087"/>
                <a:ext cx="4" cy="9"/>
              </a:xfrm>
              <a:custGeom>
                <a:avLst/>
                <a:gdLst>
                  <a:gd name="T0" fmla="*/ 4 w 4"/>
                  <a:gd name="T1" fmla="*/ 4 h 9"/>
                  <a:gd name="T2" fmla="*/ 0 w 4"/>
                  <a:gd name="T3" fmla="*/ 0 h 9"/>
                  <a:gd name="T4" fmla="*/ 0 w 4"/>
                  <a:gd name="T5" fmla="*/ 9 h 9"/>
                  <a:gd name="T6" fmla="*/ 4 w 4"/>
                  <a:gd name="T7" fmla="*/ 4 h 9"/>
                </a:gdLst>
                <a:ahLst/>
                <a:cxnLst>
                  <a:cxn ang="0">
                    <a:pos x="T0" y="T1"/>
                  </a:cxn>
                  <a:cxn ang="0">
                    <a:pos x="T2" y="T3"/>
                  </a:cxn>
                  <a:cxn ang="0">
                    <a:pos x="T4" y="T5"/>
                  </a:cxn>
                  <a:cxn ang="0">
                    <a:pos x="T6" y="T7"/>
                  </a:cxn>
                </a:cxnLst>
                <a:rect l="0" t="0" r="r" b="b"/>
                <a:pathLst>
                  <a:path w="4" h="9">
                    <a:moveTo>
                      <a:pt x="4" y="4"/>
                    </a:moveTo>
                    <a:lnTo>
                      <a:pt x="0" y="0"/>
                    </a:lnTo>
                    <a:lnTo>
                      <a:pt x="0" y="9"/>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6" name="Freeform 753"/>
              <p:cNvSpPr>
                <a:spLocks/>
              </p:cNvSpPr>
              <p:nvPr/>
            </p:nvSpPr>
            <p:spPr bwMode="auto">
              <a:xfrm>
                <a:off x="3800" y="1087"/>
                <a:ext cx="5" cy="7"/>
              </a:xfrm>
              <a:custGeom>
                <a:avLst/>
                <a:gdLst>
                  <a:gd name="T0" fmla="*/ 0 w 2"/>
                  <a:gd name="T1" fmla="*/ 3 h 3"/>
                  <a:gd name="T2" fmla="*/ 2 w 2"/>
                  <a:gd name="T3" fmla="*/ 0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1" y="2"/>
                      <a:pt x="2" y="2"/>
                      <a:pt x="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7" name="Freeform 754"/>
              <p:cNvSpPr>
                <a:spLocks/>
              </p:cNvSpPr>
              <p:nvPr/>
            </p:nvSpPr>
            <p:spPr bwMode="auto">
              <a:xfrm>
                <a:off x="285" y="1101"/>
                <a:ext cx="17" cy="14"/>
              </a:xfrm>
              <a:custGeom>
                <a:avLst/>
                <a:gdLst>
                  <a:gd name="T0" fmla="*/ 5 w 7"/>
                  <a:gd name="T1" fmla="*/ 0 h 6"/>
                  <a:gd name="T2" fmla="*/ 3 w 7"/>
                  <a:gd name="T3" fmla="*/ 3 h 6"/>
                  <a:gd name="T4" fmla="*/ 1 w 7"/>
                  <a:gd name="T5" fmla="*/ 2 h 6"/>
                  <a:gd name="T6" fmla="*/ 0 w 7"/>
                  <a:gd name="T7" fmla="*/ 5 h 6"/>
                  <a:gd name="T8" fmla="*/ 6 w 7"/>
                  <a:gd name="T9" fmla="*/ 5 h 6"/>
                  <a:gd name="T10" fmla="*/ 5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5" y="0"/>
                    </a:moveTo>
                    <a:cubicBezTo>
                      <a:pt x="3" y="3"/>
                      <a:pt x="3" y="3"/>
                      <a:pt x="3" y="3"/>
                    </a:cubicBezTo>
                    <a:cubicBezTo>
                      <a:pt x="1" y="2"/>
                      <a:pt x="1" y="2"/>
                      <a:pt x="1" y="2"/>
                    </a:cubicBezTo>
                    <a:cubicBezTo>
                      <a:pt x="0" y="5"/>
                      <a:pt x="0" y="5"/>
                      <a:pt x="0" y="5"/>
                    </a:cubicBezTo>
                    <a:cubicBezTo>
                      <a:pt x="2" y="1"/>
                      <a:pt x="3" y="6"/>
                      <a:pt x="6" y="5"/>
                    </a:cubicBezTo>
                    <a:cubicBezTo>
                      <a:pt x="4" y="3"/>
                      <a:pt x="7"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8" name="Freeform 755"/>
              <p:cNvSpPr>
                <a:spLocks/>
              </p:cNvSpPr>
              <p:nvPr/>
            </p:nvSpPr>
            <p:spPr bwMode="auto">
              <a:xfrm>
                <a:off x="4252" y="1108"/>
                <a:ext cx="7"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0"/>
                      <a:pt x="1" y="1"/>
                      <a:pt x="0" y="1"/>
                    </a:cubicBezTo>
                    <a:cubicBezTo>
                      <a:pt x="1"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9" name="Freeform 756"/>
              <p:cNvSpPr>
                <a:spLocks/>
              </p:cNvSpPr>
              <p:nvPr/>
            </p:nvSpPr>
            <p:spPr bwMode="auto">
              <a:xfrm>
                <a:off x="4259" y="1101"/>
                <a:ext cx="17" cy="7"/>
              </a:xfrm>
              <a:custGeom>
                <a:avLst/>
                <a:gdLst>
                  <a:gd name="T0" fmla="*/ 7 w 7"/>
                  <a:gd name="T1" fmla="*/ 1 h 3"/>
                  <a:gd name="T2" fmla="*/ 0 w 7"/>
                  <a:gd name="T3" fmla="*/ 3 h 3"/>
                  <a:gd name="T4" fmla="*/ 7 w 7"/>
                  <a:gd name="T5" fmla="*/ 1 h 3"/>
                </a:gdLst>
                <a:ahLst/>
                <a:cxnLst>
                  <a:cxn ang="0">
                    <a:pos x="T0" y="T1"/>
                  </a:cxn>
                  <a:cxn ang="0">
                    <a:pos x="T2" y="T3"/>
                  </a:cxn>
                  <a:cxn ang="0">
                    <a:pos x="T4" y="T5"/>
                  </a:cxn>
                </a:cxnLst>
                <a:rect l="0" t="0" r="r" b="b"/>
                <a:pathLst>
                  <a:path w="7" h="3">
                    <a:moveTo>
                      <a:pt x="7" y="1"/>
                    </a:moveTo>
                    <a:cubicBezTo>
                      <a:pt x="4" y="0"/>
                      <a:pt x="2" y="2"/>
                      <a:pt x="0" y="3"/>
                    </a:cubicBezTo>
                    <a:cubicBezTo>
                      <a:pt x="2" y="3"/>
                      <a:pt x="6" y="3"/>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0" name="Freeform 757"/>
              <p:cNvSpPr>
                <a:spLocks/>
              </p:cNvSpPr>
              <p:nvPr/>
            </p:nvSpPr>
            <p:spPr bwMode="auto">
              <a:xfrm>
                <a:off x="4768" y="1103"/>
                <a:ext cx="2" cy="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1" y="2"/>
                      <a:pt x="1" y="2"/>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1" name="Freeform 758"/>
              <p:cNvSpPr>
                <a:spLocks/>
              </p:cNvSpPr>
              <p:nvPr/>
            </p:nvSpPr>
            <p:spPr bwMode="auto">
              <a:xfrm>
                <a:off x="4838" y="1103"/>
                <a:ext cx="5" cy="7"/>
              </a:xfrm>
              <a:custGeom>
                <a:avLst/>
                <a:gdLst>
                  <a:gd name="T0" fmla="*/ 2 w 2"/>
                  <a:gd name="T1" fmla="*/ 2 h 3"/>
                  <a:gd name="T2" fmla="*/ 0 w 2"/>
                  <a:gd name="T3" fmla="*/ 0 h 3"/>
                  <a:gd name="T4" fmla="*/ 0 w 2"/>
                  <a:gd name="T5" fmla="*/ 3 h 3"/>
                  <a:gd name="T6" fmla="*/ 2 w 2"/>
                  <a:gd name="T7" fmla="*/ 2 h 3"/>
                </a:gdLst>
                <a:ahLst/>
                <a:cxnLst>
                  <a:cxn ang="0">
                    <a:pos x="T0" y="T1"/>
                  </a:cxn>
                  <a:cxn ang="0">
                    <a:pos x="T2" y="T3"/>
                  </a:cxn>
                  <a:cxn ang="0">
                    <a:pos x="T4" y="T5"/>
                  </a:cxn>
                  <a:cxn ang="0">
                    <a:pos x="T6" y="T7"/>
                  </a:cxn>
                </a:cxnLst>
                <a:rect l="0" t="0" r="r" b="b"/>
                <a:pathLst>
                  <a:path w="2" h="3">
                    <a:moveTo>
                      <a:pt x="2" y="2"/>
                    </a:moveTo>
                    <a:cubicBezTo>
                      <a:pt x="2" y="1"/>
                      <a:pt x="1" y="0"/>
                      <a:pt x="0" y="0"/>
                    </a:cubicBezTo>
                    <a:cubicBezTo>
                      <a:pt x="0" y="3"/>
                      <a:pt x="0" y="3"/>
                      <a:pt x="0" y="3"/>
                    </a:cubicBezTo>
                    <a:cubicBezTo>
                      <a:pt x="1"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2" name="Freeform 759"/>
              <p:cNvSpPr>
                <a:spLocks/>
              </p:cNvSpPr>
              <p:nvPr/>
            </p:nvSpPr>
            <p:spPr bwMode="auto">
              <a:xfrm>
                <a:off x="2627" y="1106"/>
                <a:ext cx="7" cy="2"/>
              </a:xfrm>
              <a:custGeom>
                <a:avLst/>
                <a:gdLst>
                  <a:gd name="T0" fmla="*/ 1 w 3"/>
                  <a:gd name="T1" fmla="*/ 1 h 1"/>
                  <a:gd name="T2" fmla="*/ 2 w 3"/>
                  <a:gd name="T3" fmla="*/ 1 h 1"/>
                  <a:gd name="T4" fmla="*/ 3 w 3"/>
                  <a:gd name="T5" fmla="*/ 0 h 1"/>
                  <a:gd name="T6" fmla="*/ 1 w 3"/>
                  <a:gd name="T7" fmla="*/ 1 h 1"/>
                </a:gdLst>
                <a:ahLst/>
                <a:cxnLst>
                  <a:cxn ang="0">
                    <a:pos x="T0" y="T1"/>
                  </a:cxn>
                  <a:cxn ang="0">
                    <a:pos x="T2" y="T3"/>
                  </a:cxn>
                  <a:cxn ang="0">
                    <a:pos x="T4" y="T5"/>
                  </a:cxn>
                  <a:cxn ang="0">
                    <a:pos x="T6" y="T7"/>
                  </a:cxn>
                </a:cxnLst>
                <a:rect l="0" t="0" r="r" b="b"/>
                <a:pathLst>
                  <a:path w="3" h="1">
                    <a:moveTo>
                      <a:pt x="1" y="1"/>
                    </a:moveTo>
                    <a:cubicBezTo>
                      <a:pt x="2" y="1"/>
                      <a:pt x="2" y="1"/>
                      <a:pt x="2" y="1"/>
                    </a:cubicBezTo>
                    <a:cubicBezTo>
                      <a:pt x="3" y="1"/>
                      <a:pt x="3" y="1"/>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3" name="Freeform 760"/>
              <p:cNvSpPr>
                <a:spLocks/>
              </p:cNvSpPr>
              <p:nvPr/>
            </p:nvSpPr>
            <p:spPr bwMode="auto">
              <a:xfrm>
                <a:off x="4276" y="1113"/>
                <a:ext cx="4" cy="4"/>
              </a:xfrm>
              <a:custGeom>
                <a:avLst/>
                <a:gdLst>
                  <a:gd name="T0" fmla="*/ 2 w 4"/>
                  <a:gd name="T1" fmla="*/ 4 h 4"/>
                  <a:gd name="T2" fmla="*/ 4 w 4"/>
                  <a:gd name="T3" fmla="*/ 0 h 4"/>
                  <a:gd name="T4" fmla="*/ 0 w 4"/>
                  <a:gd name="T5" fmla="*/ 0 h 4"/>
                  <a:gd name="T6" fmla="*/ 2 w 4"/>
                  <a:gd name="T7" fmla="*/ 4 h 4"/>
                </a:gdLst>
                <a:ahLst/>
                <a:cxnLst>
                  <a:cxn ang="0">
                    <a:pos x="T0" y="T1"/>
                  </a:cxn>
                  <a:cxn ang="0">
                    <a:pos x="T2" y="T3"/>
                  </a:cxn>
                  <a:cxn ang="0">
                    <a:pos x="T4" y="T5"/>
                  </a:cxn>
                  <a:cxn ang="0">
                    <a:pos x="T6" y="T7"/>
                  </a:cxn>
                </a:cxnLst>
                <a:rect l="0" t="0" r="r" b="b"/>
                <a:pathLst>
                  <a:path w="4" h="4">
                    <a:moveTo>
                      <a:pt x="2" y="4"/>
                    </a:moveTo>
                    <a:lnTo>
                      <a:pt x="4"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4" name="Freeform 761"/>
              <p:cNvSpPr>
                <a:spLocks/>
              </p:cNvSpPr>
              <p:nvPr/>
            </p:nvSpPr>
            <p:spPr bwMode="auto">
              <a:xfrm>
                <a:off x="2757" y="1113"/>
                <a:ext cx="7" cy="4"/>
              </a:xfrm>
              <a:custGeom>
                <a:avLst/>
                <a:gdLst>
                  <a:gd name="T0" fmla="*/ 0 w 3"/>
                  <a:gd name="T1" fmla="*/ 2 h 2"/>
                  <a:gd name="T2" fmla="*/ 2 w 3"/>
                  <a:gd name="T3" fmla="*/ 2 h 2"/>
                  <a:gd name="T4" fmla="*/ 3 w 3"/>
                  <a:gd name="T5" fmla="*/ 1 h 2"/>
                  <a:gd name="T6" fmla="*/ 0 w 3"/>
                  <a:gd name="T7" fmla="*/ 2 h 2"/>
                </a:gdLst>
                <a:ahLst/>
                <a:cxnLst>
                  <a:cxn ang="0">
                    <a:pos x="T0" y="T1"/>
                  </a:cxn>
                  <a:cxn ang="0">
                    <a:pos x="T2" y="T3"/>
                  </a:cxn>
                  <a:cxn ang="0">
                    <a:pos x="T4" y="T5"/>
                  </a:cxn>
                  <a:cxn ang="0">
                    <a:pos x="T6" y="T7"/>
                  </a:cxn>
                </a:cxnLst>
                <a:rect l="0" t="0" r="r" b="b"/>
                <a:pathLst>
                  <a:path w="3" h="2">
                    <a:moveTo>
                      <a:pt x="0" y="2"/>
                    </a:moveTo>
                    <a:cubicBezTo>
                      <a:pt x="2" y="2"/>
                      <a:pt x="2" y="2"/>
                      <a:pt x="2" y="2"/>
                    </a:cubicBezTo>
                    <a:cubicBezTo>
                      <a:pt x="2" y="2"/>
                      <a:pt x="3" y="1"/>
                      <a:pt x="3"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5" name="Rectangle 762"/>
              <p:cNvSpPr>
                <a:spLocks noChangeArrowheads="1"/>
              </p:cNvSpPr>
              <p:nvPr/>
            </p:nvSpPr>
            <p:spPr bwMode="auto">
              <a:xfrm>
                <a:off x="4718" y="1115"/>
                <a:ext cx="2"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6" name="Freeform 763"/>
              <p:cNvSpPr>
                <a:spLocks/>
              </p:cNvSpPr>
              <p:nvPr/>
            </p:nvSpPr>
            <p:spPr bwMode="auto">
              <a:xfrm>
                <a:off x="4581" y="1113"/>
                <a:ext cx="9" cy="12"/>
              </a:xfrm>
              <a:custGeom>
                <a:avLst/>
                <a:gdLst>
                  <a:gd name="T0" fmla="*/ 4 w 4"/>
                  <a:gd name="T1" fmla="*/ 2 h 5"/>
                  <a:gd name="T2" fmla="*/ 0 w 4"/>
                  <a:gd name="T3" fmla="*/ 3 h 5"/>
                  <a:gd name="T4" fmla="*/ 4 w 4"/>
                  <a:gd name="T5" fmla="*/ 2 h 5"/>
                </a:gdLst>
                <a:ahLst/>
                <a:cxnLst>
                  <a:cxn ang="0">
                    <a:pos x="T0" y="T1"/>
                  </a:cxn>
                  <a:cxn ang="0">
                    <a:pos x="T2" y="T3"/>
                  </a:cxn>
                  <a:cxn ang="0">
                    <a:pos x="T4" y="T5"/>
                  </a:cxn>
                </a:cxnLst>
                <a:rect l="0" t="0" r="r" b="b"/>
                <a:pathLst>
                  <a:path w="4" h="5">
                    <a:moveTo>
                      <a:pt x="4" y="2"/>
                    </a:moveTo>
                    <a:cubicBezTo>
                      <a:pt x="3" y="0"/>
                      <a:pt x="1" y="2"/>
                      <a:pt x="0" y="3"/>
                    </a:cubicBezTo>
                    <a:cubicBezTo>
                      <a:pt x="1" y="5"/>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7" name="Freeform 764"/>
              <p:cNvSpPr>
                <a:spLocks/>
              </p:cNvSpPr>
              <p:nvPr/>
            </p:nvSpPr>
            <p:spPr bwMode="auto">
              <a:xfrm>
                <a:off x="4727" y="1115"/>
                <a:ext cx="12" cy="17"/>
              </a:xfrm>
              <a:custGeom>
                <a:avLst/>
                <a:gdLst>
                  <a:gd name="T0" fmla="*/ 1 w 5"/>
                  <a:gd name="T1" fmla="*/ 7 h 7"/>
                  <a:gd name="T2" fmla="*/ 2 w 5"/>
                  <a:gd name="T3" fmla="*/ 0 h 7"/>
                  <a:gd name="T4" fmla="*/ 1 w 5"/>
                  <a:gd name="T5" fmla="*/ 7 h 7"/>
                </a:gdLst>
                <a:ahLst/>
                <a:cxnLst>
                  <a:cxn ang="0">
                    <a:pos x="T0" y="T1"/>
                  </a:cxn>
                  <a:cxn ang="0">
                    <a:pos x="T2" y="T3"/>
                  </a:cxn>
                  <a:cxn ang="0">
                    <a:pos x="T4" y="T5"/>
                  </a:cxn>
                </a:cxnLst>
                <a:rect l="0" t="0" r="r" b="b"/>
                <a:pathLst>
                  <a:path w="5" h="7">
                    <a:moveTo>
                      <a:pt x="1" y="7"/>
                    </a:moveTo>
                    <a:cubicBezTo>
                      <a:pt x="1" y="6"/>
                      <a:pt x="5" y="2"/>
                      <a:pt x="2" y="0"/>
                    </a:cubicBezTo>
                    <a:cubicBezTo>
                      <a:pt x="2" y="3"/>
                      <a:pt x="0" y="4"/>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8" name="Freeform 765"/>
              <p:cNvSpPr>
                <a:spLocks/>
              </p:cNvSpPr>
              <p:nvPr/>
            </p:nvSpPr>
            <p:spPr bwMode="auto">
              <a:xfrm>
                <a:off x="4730" y="11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9" name="Freeform 766"/>
              <p:cNvSpPr>
                <a:spLocks/>
              </p:cNvSpPr>
              <p:nvPr/>
            </p:nvSpPr>
            <p:spPr bwMode="auto">
              <a:xfrm>
                <a:off x="4836" y="1113"/>
                <a:ext cx="7" cy="9"/>
              </a:xfrm>
              <a:custGeom>
                <a:avLst/>
                <a:gdLst>
                  <a:gd name="T0" fmla="*/ 2 w 3"/>
                  <a:gd name="T1" fmla="*/ 4 h 4"/>
                  <a:gd name="T2" fmla="*/ 3 w 3"/>
                  <a:gd name="T3" fmla="*/ 3 h 4"/>
                  <a:gd name="T4" fmla="*/ 3 w 3"/>
                  <a:gd name="T5" fmla="*/ 1 h 4"/>
                  <a:gd name="T6" fmla="*/ 2 w 3"/>
                  <a:gd name="T7" fmla="*/ 4 h 4"/>
                </a:gdLst>
                <a:ahLst/>
                <a:cxnLst>
                  <a:cxn ang="0">
                    <a:pos x="T0" y="T1"/>
                  </a:cxn>
                  <a:cxn ang="0">
                    <a:pos x="T2" y="T3"/>
                  </a:cxn>
                  <a:cxn ang="0">
                    <a:pos x="T4" y="T5"/>
                  </a:cxn>
                  <a:cxn ang="0">
                    <a:pos x="T6" y="T7"/>
                  </a:cxn>
                </a:cxnLst>
                <a:rect l="0" t="0" r="r" b="b"/>
                <a:pathLst>
                  <a:path w="3" h="4">
                    <a:moveTo>
                      <a:pt x="2" y="4"/>
                    </a:moveTo>
                    <a:cubicBezTo>
                      <a:pt x="3" y="3"/>
                      <a:pt x="3" y="3"/>
                      <a:pt x="3" y="3"/>
                    </a:cubicBezTo>
                    <a:cubicBezTo>
                      <a:pt x="3" y="2"/>
                      <a:pt x="3" y="2"/>
                      <a:pt x="3" y="1"/>
                    </a:cubicBezTo>
                    <a:cubicBezTo>
                      <a:pt x="0"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0" name="Freeform 767"/>
              <p:cNvSpPr>
                <a:spLocks/>
              </p:cNvSpPr>
              <p:nvPr/>
            </p:nvSpPr>
            <p:spPr bwMode="auto">
              <a:xfrm>
                <a:off x="4363" y="1122"/>
                <a:ext cx="31" cy="14"/>
              </a:xfrm>
              <a:custGeom>
                <a:avLst/>
                <a:gdLst>
                  <a:gd name="T0" fmla="*/ 13 w 13"/>
                  <a:gd name="T1" fmla="*/ 2 h 6"/>
                  <a:gd name="T2" fmla="*/ 10 w 13"/>
                  <a:gd name="T3" fmla="*/ 0 h 6"/>
                  <a:gd name="T4" fmla="*/ 0 w 13"/>
                  <a:gd name="T5" fmla="*/ 6 h 6"/>
                  <a:gd name="T6" fmla="*/ 13 w 13"/>
                  <a:gd name="T7" fmla="*/ 2 h 6"/>
                </a:gdLst>
                <a:ahLst/>
                <a:cxnLst>
                  <a:cxn ang="0">
                    <a:pos x="T0" y="T1"/>
                  </a:cxn>
                  <a:cxn ang="0">
                    <a:pos x="T2" y="T3"/>
                  </a:cxn>
                  <a:cxn ang="0">
                    <a:pos x="T4" y="T5"/>
                  </a:cxn>
                  <a:cxn ang="0">
                    <a:pos x="T6" y="T7"/>
                  </a:cxn>
                </a:cxnLst>
                <a:rect l="0" t="0" r="r" b="b"/>
                <a:pathLst>
                  <a:path w="13" h="6">
                    <a:moveTo>
                      <a:pt x="13" y="2"/>
                    </a:moveTo>
                    <a:cubicBezTo>
                      <a:pt x="12" y="1"/>
                      <a:pt x="11" y="1"/>
                      <a:pt x="10" y="0"/>
                    </a:cubicBezTo>
                    <a:cubicBezTo>
                      <a:pt x="9" y="5"/>
                      <a:pt x="2" y="2"/>
                      <a:pt x="0" y="6"/>
                    </a:cubicBezTo>
                    <a:cubicBezTo>
                      <a:pt x="5" y="5"/>
                      <a:pt x="11" y="5"/>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1" name="Freeform 768"/>
              <p:cNvSpPr>
                <a:spLocks/>
              </p:cNvSpPr>
              <p:nvPr/>
            </p:nvSpPr>
            <p:spPr bwMode="auto">
              <a:xfrm>
                <a:off x="4363" y="113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2" name="Freeform 769"/>
              <p:cNvSpPr>
                <a:spLocks/>
              </p:cNvSpPr>
              <p:nvPr/>
            </p:nvSpPr>
            <p:spPr bwMode="auto">
              <a:xfrm>
                <a:off x="4335" y="1132"/>
                <a:ext cx="28" cy="11"/>
              </a:xfrm>
              <a:custGeom>
                <a:avLst/>
                <a:gdLst>
                  <a:gd name="T0" fmla="*/ 0 w 12"/>
                  <a:gd name="T1" fmla="*/ 5 h 5"/>
                  <a:gd name="T2" fmla="*/ 6 w 12"/>
                  <a:gd name="T3" fmla="*/ 3 h 5"/>
                  <a:gd name="T4" fmla="*/ 12 w 12"/>
                  <a:gd name="T5" fmla="*/ 2 h 5"/>
                  <a:gd name="T6" fmla="*/ 12 w 12"/>
                  <a:gd name="T7" fmla="*/ 0 h 5"/>
                  <a:gd name="T8" fmla="*/ 0 w 12"/>
                  <a:gd name="T9" fmla="*/ 5 h 5"/>
                </a:gdLst>
                <a:ahLst/>
                <a:cxnLst>
                  <a:cxn ang="0">
                    <a:pos x="T0" y="T1"/>
                  </a:cxn>
                  <a:cxn ang="0">
                    <a:pos x="T2" y="T3"/>
                  </a:cxn>
                  <a:cxn ang="0">
                    <a:pos x="T4" y="T5"/>
                  </a:cxn>
                  <a:cxn ang="0">
                    <a:pos x="T6" y="T7"/>
                  </a:cxn>
                  <a:cxn ang="0">
                    <a:pos x="T8" y="T9"/>
                  </a:cxn>
                </a:cxnLst>
                <a:rect l="0" t="0" r="r" b="b"/>
                <a:pathLst>
                  <a:path w="12" h="5">
                    <a:moveTo>
                      <a:pt x="0" y="5"/>
                    </a:moveTo>
                    <a:cubicBezTo>
                      <a:pt x="6" y="3"/>
                      <a:pt x="6" y="3"/>
                      <a:pt x="6" y="3"/>
                    </a:cubicBezTo>
                    <a:cubicBezTo>
                      <a:pt x="8" y="3"/>
                      <a:pt x="10" y="2"/>
                      <a:pt x="12" y="2"/>
                    </a:cubicBezTo>
                    <a:cubicBezTo>
                      <a:pt x="12" y="1"/>
                      <a:pt x="11" y="1"/>
                      <a:pt x="12" y="0"/>
                    </a:cubicBezTo>
                    <a:cubicBezTo>
                      <a:pt x="8" y="1"/>
                      <a:pt x="2" y="2"/>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3" name="Freeform 770"/>
              <p:cNvSpPr>
                <a:spLocks/>
              </p:cNvSpPr>
              <p:nvPr/>
            </p:nvSpPr>
            <p:spPr bwMode="auto">
              <a:xfrm>
                <a:off x="4545" y="1127"/>
                <a:ext cx="10" cy="14"/>
              </a:xfrm>
              <a:custGeom>
                <a:avLst/>
                <a:gdLst>
                  <a:gd name="T0" fmla="*/ 0 w 4"/>
                  <a:gd name="T1" fmla="*/ 0 h 6"/>
                  <a:gd name="T2" fmla="*/ 0 w 4"/>
                  <a:gd name="T3" fmla="*/ 1 h 6"/>
                  <a:gd name="T4" fmla="*/ 4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1"/>
                      <a:pt x="0" y="1"/>
                      <a:pt x="0" y="1"/>
                    </a:cubicBezTo>
                    <a:cubicBezTo>
                      <a:pt x="1" y="2"/>
                      <a:pt x="1" y="6"/>
                      <a:pt x="4" y="5"/>
                    </a:cubicBezTo>
                    <a:cubicBezTo>
                      <a:pt x="4" y="2"/>
                      <a:pt x="4" y="2"/>
                      <a:pt x="4" y="2"/>
                    </a:cubicBezTo>
                    <a:cubicBezTo>
                      <a:pt x="3" y="2"/>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4" name="Freeform 771"/>
              <p:cNvSpPr>
                <a:spLocks/>
              </p:cNvSpPr>
              <p:nvPr/>
            </p:nvSpPr>
            <p:spPr bwMode="auto">
              <a:xfrm>
                <a:off x="2584" y="1125"/>
                <a:ext cx="12" cy="14"/>
              </a:xfrm>
              <a:custGeom>
                <a:avLst/>
                <a:gdLst>
                  <a:gd name="T0" fmla="*/ 5 w 5"/>
                  <a:gd name="T1" fmla="*/ 4 h 6"/>
                  <a:gd name="T2" fmla="*/ 0 w 5"/>
                  <a:gd name="T3" fmla="*/ 3 h 6"/>
                  <a:gd name="T4" fmla="*/ 3 w 5"/>
                  <a:gd name="T5" fmla="*/ 5 h 6"/>
                  <a:gd name="T6" fmla="*/ 2 w 5"/>
                  <a:gd name="T7" fmla="*/ 6 h 6"/>
                  <a:gd name="T8" fmla="*/ 5 w 5"/>
                  <a:gd name="T9" fmla="*/ 4 h 6"/>
                </a:gdLst>
                <a:ahLst/>
                <a:cxnLst>
                  <a:cxn ang="0">
                    <a:pos x="T0" y="T1"/>
                  </a:cxn>
                  <a:cxn ang="0">
                    <a:pos x="T2" y="T3"/>
                  </a:cxn>
                  <a:cxn ang="0">
                    <a:pos x="T4" y="T5"/>
                  </a:cxn>
                  <a:cxn ang="0">
                    <a:pos x="T6" y="T7"/>
                  </a:cxn>
                  <a:cxn ang="0">
                    <a:pos x="T8" y="T9"/>
                  </a:cxn>
                </a:cxnLst>
                <a:rect l="0" t="0" r="r" b="b"/>
                <a:pathLst>
                  <a:path w="5" h="6">
                    <a:moveTo>
                      <a:pt x="5" y="4"/>
                    </a:moveTo>
                    <a:cubicBezTo>
                      <a:pt x="3" y="3"/>
                      <a:pt x="2" y="0"/>
                      <a:pt x="0" y="3"/>
                    </a:cubicBezTo>
                    <a:cubicBezTo>
                      <a:pt x="3" y="5"/>
                      <a:pt x="3" y="5"/>
                      <a:pt x="3" y="5"/>
                    </a:cubicBezTo>
                    <a:cubicBezTo>
                      <a:pt x="2" y="6"/>
                      <a:pt x="2" y="6"/>
                      <a:pt x="2" y="6"/>
                    </a:cubicBezTo>
                    <a:cubicBezTo>
                      <a:pt x="4"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5" name="Freeform 772"/>
              <p:cNvSpPr>
                <a:spLocks/>
              </p:cNvSpPr>
              <p:nvPr/>
            </p:nvSpPr>
            <p:spPr bwMode="auto">
              <a:xfrm>
                <a:off x="3760" y="1122"/>
                <a:ext cx="12" cy="12"/>
              </a:xfrm>
              <a:custGeom>
                <a:avLst/>
                <a:gdLst>
                  <a:gd name="T0" fmla="*/ 0 w 5"/>
                  <a:gd name="T1" fmla="*/ 5 h 5"/>
                  <a:gd name="T2" fmla="*/ 5 w 5"/>
                  <a:gd name="T3" fmla="*/ 4 h 5"/>
                  <a:gd name="T4" fmla="*/ 0 w 5"/>
                  <a:gd name="T5" fmla="*/ 5 h 5"/>
                </a:gdLst>
                <a:ahLst/>
                <a:cxnLst>
                  <a:cxn ang="0">
                    <a:pos x="T0" y="T1"/>
                  </a:cxn>
                  <a:cxn ang="0">
                    <a:pos x="T2" y="T3"/>
                  </a:cxn>
                  <a:cxn ang="0">
                    <a:pos x="T4" y="T5"/>
                  </a:cxn>
                </a:cxnLst>
                <a:rect l="0" t="0" r="r" b="b"/>
                <a:pathLst>
                  <a:path w="5" h="5">
                    <a:moveTo>
                      <a:pt x="0" y="5"/>
                    </a:moveTo>
                    <a:cubicBezTo>
                      <a:pt x="5" y="4"/>
                      <a:pt x="5" y="4"/>
                      <a:pt x="5" y="4"/>
                    </a:cubicBezTo>
                    <a:cubicBezTo>
                      <a:pt x="3" y="0"/>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6" name="Freeform 773"/>
              <p:cNvSpPr>
                <a:spLocks/>
              </p:cNvSpPr>
              <p:nvPr/>
            </p:nvSpPr>
            <p:spPr bwMode="auto">
              <a:xfrm>
                <a:off x="3758" y="1134"/>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7" name="Freeform 774"/>
              <p:cNvSpPr>
                <a:spLocks/>
              </p:cNvSpPr>
              <p:nvPr/>
            </p:nvSpPr>
            <p:spPr bwMode="auto">
              <a:xfrm>
                <a:off x="4595" y="1136"/>
                <a:ext cx="265" cy="50"/>
              </a:xfrm>
              <a:custGeom>
                <a:avLst/>
                <a:gdLst>
                  <a:gd name="T0" fmla="*/ 30 w 112"/>
                  <a:gd name="T1" fmla="*/ 9 h 21"/>
                  <a:gd name="T2" fmla="*/ 30 w 112"/>
                  <a:gd name="T3" fmla="*/ 9 h 21"/>
                  <a:gd name="T4" fmla="*/ 18 w 112"/>
                  <a:gd name="T5" fmla="*/ 13 h 21"/>
                  <a:gd name="T6" fmla="*/ 3 w 112"/>
                  <a:gd name="T7" fmla="*/ 17 h 21"/>
                  <a:gd name="T8" fmla="*/ 0 w 112"/>
                  <a:gd name="T9" fmla="*/ 19 h 21"/>
                  <a:gd name="T10" fmla="*/ 2 w 112"/>
                  <a:gd name="T11" fmla="*/ 20 h 21"/>
                  <a:gd name="T12" fmla="*/ 32 w 112"/>
                  <a:gd name="T13" fmla="*/ 13 h 21"/>
                  <a:gd name="T14" fmla="*/ 36 w 112"/>
                  <a:gd name="T15" fmla="*/ 13 h 21"/>
                  <a:gd name="T16" fmla="*/ 53 w 112"/>
                  <a:gd name="T17" fmla="*/ 12 h 21"/>
                  <a:gd name="T18" fmla="*/ 82 w 112"/>
                  <a:gd name="T19" fmla="*/ 9 h 21"/>
                  <a:gd name="T20" fmla="*/ 88 w 112"/>
                  <a:gd name="T21" fmla="*/ 13 h 21"/>
                  <a:gd name="T22" fmla="*/ 91 w 112"/>
                  <a:gd name="T23" fmla="*/ 12 h 21"/>
                  <a:gd name="T24" fmla="*/ 112 w 112"/>
                  <a:gd name="T25" fmla="*/ 4 h 21"/>
                  <a:gd name="T26" fmla="*/ 94 w 112"/>
                  <a:gd name="T27" fmla="*/ 1 h 21"/>
                  <a:gd name="T28" fmla="*/ 79 w 112"/>
                  <a:gd name="T29" fmla="*/ 4 h 21"/>
                  <a:gd name="T30" fmla="*/ 66 w 112"/>
                  <a:gd name="T31" fmla="*/ 6 h 21"/>
                  <a:gd name="T32" fmla="*/ 50 w 112"/>
                  <a:gd name="T33" fmla="*/ 9 h 21"/>
                  <a:gd name="T34" fmla="*/ 30 w 112"/>
                  <a:gd name="T3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
                    <a:moveTo>
                      <a:pt x="30" y="9"/>
                    </a:moveTo>
                    <a:cubicBezTo>
                      <a:pt x="30" y="9"/>
                      <a:pt x="30" y="9"/>
                      <a:pt x="30" y="9"/>
                    </a:cubicBezTo>
                    <a:cubicBezTo>
                      <a:pt x="26" y="10"/>
                      <a:pt x="18" y="6"/>
                      <a:pt x="18" y="13"/>
                    </a:cubicBezTo>
                    <a:cubicBezTo>
                      <a:pt x="12" y="13"/>
                      <a:pt x="7" y="15"/>
                      <a:pt x="3" y="17"/>
                    </a:cubicBezTo>
                    <a:cubicBezTo>
                      <a:pt x="2" y="17"/>
                      <a:pt x="1" y="18"/>
                      <a:pt x="0" y="19"/>
                    </a:cubicBezTo>
                    <a:cubicBezTo>
                      <a:pt x="2" y="20"/>
                      <a:pt x="2" y="20"/>
                      <a:pt x="2" y="20"/>
                    </a:cubicBezTo>
                    <a:cubicBezTo>
                      <a:pt x="11" y="21"/>
                      <a:pt x="21" y="15"/>
                      <a:pt x="32" y="13"/>
                    </a:cubicBezTo>
                    <a:cubicBezTo>
                      <a:pt x="33" y="14"/>
                      <a:pt x="34" y="16"/>
                      <a:pt x="36" y="13"/>
                    </a:cubicBezTo>
                    <a:cubicBezTo>
                      <a:pt x="42" y="18"/>
                      <a:pt x="47" y="10"/>
                      <a:pt x="53" y="12"/>
                    </a:cubicBezTo>
                    <a:cubicBezTo>
                      <a:pt x="63" y="8"/>
                      <a:pt x="71" y="8"/>
                      <a:pt x="82" y="9"/>
                    </a:cubicBezTo>
                    <a:cubicBezTo>
                      <a:pt x="84" y="10"/>
                      <a:pt x="89" y="10"/>
                      <a:pt x="88" y="13"/>
                    </a:cubicBezTo>
                    <a:cubicBezTo>
                      <a:pt x="90" y="14"/>
                      <a:pt x="90" y="13"/>
                      <a:pt x="91" y="12"/>
                    </a:cubicBezTo>
                    <a:cubicBezTo>
                      <a:pt x="93" y="0"/>
                      <a:pt x="105" y="9"/>
                      <a:pt x="112" y="4"/>
                    </a:cubicBezTo>
                    <a:cubicBezTo>
                      <a:pt x="105" y="3"/>
                      <a:pt x="100" y="4"/>
                      <a:pt x="94" y="1"/>
                    </a:cubicBezTo>
                    <a:cubicBezTo>
                      <a:pt x="90" y="6"/>
                      <a:pt x="83" y="2"/>
                      <a:pt x="79" y="4"/>
                    </a:cubicBezTo>
                    <a:cubicBezTo>
                      <a:pt x="75" y="7"/>
                      <a:pt x="70" y="2"/>
                      <a:pt x="66" y="6"/>
                    </a:cubicBezTo>
                    <a:cubicBezTo>
                      <a:pt x="61" y="3"/>
                      <a:pt x="56" y="8"/>
                      <a:pt x="50" y="9"/>
                    </a:cubicBezTo>
                    <a:cubicBezTo>
                      <a:pt x="46" y="5"/>
                      <a:pt x="36" y="8"/>
                      <a:pt x="3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8" name="Freeform 775"/>
              <p:cNvSpPr>
                <a:spLocks/>
              </p:cNvSpPr>
              <p:nvPr/>
            </p:nvSpPr>
            <p:spPr bwMode="auto">
              <a:xfrm>
                <a:off x="4302" y="1136"/>
                <a:ext cx="11" cy="12"/>
              </a:xfrm>
              <a:custGeom>
                <a:avLst/>
                <a:gdLst>
                  <a:gd name="T0" fmla="*/ 0 w 5"/>
                  <a:gd name="T1" fmla="*/ 4 h 5"/>
                  <a:gd name="T2" fmla="*/ 2 w 5"/>
                  <a:gd name="T3" fmla="*/ 5 h 5"/>
                  <a:gd name="T4" fmla="*/ 5 w 5"/>
                  <a:gd name="T5" fmla="*/ 2 h 5"/>
                  <a:gd name="T6" fmla="*/ 0 w 5"/>
                  <a:gd name="T7" fmla="*/ 4 h 5"/>
                </a:gdLst>
                <a:ahLst/>
                <a:cxnLst>
                  <a:cxn ang="0">
                    <a:pos x="T0" y="T1"/>
                  </a:cxn>
                  <a:cxn ang="0">
                    <a:pos x="T2" y="T3"/>
                  </a:cxn>
                  <a:cxn ang="0">
                    <a:pos x="T4" y="T5"/>
                  </a:cxn>
                  <a:cxn ang="0">
                    <a:pos x="T6" y="T7"/>
                  </a:cxn>
                </a:cxnLst>
                <a:rect l="0" t="0" r="r" b="b"/>
                <a:pathLst>
                  <a:path w="5" h="5">
                    <a:moveTo>
                      <a:pt x="0" y="4"/>
                    </a:moveTo>
                    <a:cubicBezTo>
                      <a:pt x="2" y="5"/>
                      <a:pt x="2" y="5"/>
                      <a:pt x="2" y="5"/>
                    </a:cubicBezTo>
                    <a:cubicBezTo>
                      <a:pt x="5" y="2"/>
                      <a:pt x="5" y="2"/>
                      <a:pt x="5" y="2"/>
                    </a:cubicBezTo>
                    <a:cubicBezTo>
                      <a:pt x="4"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9" name="Freeform 776"/>
              <p:cNvSpPr>
                <a:spLocks/>
              </p:cNvSpPr>
              <p:nvPr/>
            </p:nvSpPr>
            <p:spPr bwMode="auto">
              <a:xfrm>
                <a:off x="4320" y="1139"/>
                <a:ext cx="10" cy="7"/>
              </a:xfrm>
              <a:custGeom>
                <a:avLst/>
                <a:gdLst>
                  <a:gd name="T0" fmla="*/ 0 w 4"/>
                  <a:gd name="T1" fmla="*/ 3 h 3"/>
                  <a:gd name="T2" fmla="*/ 3 w 4"/>
                  <a:gd name="T3" fmla="*/ 0 h 3"/>
                  <a:gd name="T4" fmla="*/ 0 w 4"/>
                  <a:gd name="T5" fmla="*/ 3 h 3"/>
                </a:gdLst>
                <a:ahLst/>
                <a:cxnLst>
                  <a:cxn ang="0">
                    <a:pos x="T0" y="T1"/>
                  </a:cxn>
                  <a:cxn ang="0">
                    <a:pos x="T2" y="T3"/>
                  </a:cxn>
                  <a:cxn ang="0">
                    <a:pos x="T4" y="T5"/>
                  </a:cxn>
                </a:cxnLst>
                <a:rect l="0" t="0" r="r" b="b"/>
                <a:pathLst>
                  <a:path w="4" h="3">
                    <a:moveTo>
                      <a:pt x="0" y="3"/>
                    </a:moveTo>
                    <a:cubicBezTo>
                      <a:pt x="0" y="1"/>
                      <a:pt x="4" y="3"/>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0" name="Freeform 777"/>
              <p:cNvSpPr>
                <a:spLocks/>
              </p:cNvSpPr>
              <p:nvPr/>
            </p:nvSpPr>
            <p:spPr bwMode="auto">
              <a:xfrm>
                <a:off x="4576" y="1141"/>
                <a:ext cx="43" cy="14"/>
              </a:xfrm>
              <a:custGeom>
                <a:avLst/>
                <a:gdLst>
                  <a:gd name="T0" fmla="*/ 15 w 18"/>
                  <a:gd name="T1" fmla="*/ 3 h 6"/>
                  <a:gd name="T2" fmla="*/ 14 w 18"/>
                  <a:gd name="T3" fmla="*/ 2 h 6"/>
                  <a:gd name="T4" fmla="*/ 18 w 18"/>
                  <a:gd name="T5" fmla="*/ 1 h 6"/>
                  <a:gd name="T6" fmla="*/ 10 w 18"/>
                  <a:gd name="T7" fmla="*/ 1 h 6"/>
                  <a:gd name="T8" fmla="*/ 0 w 18"/>
                  <a:gd name="T9" fmla="*/ 4 h 6"/>
                  <a:gd name="T10" fmla="*/ 3 w 18"/>
                  <a:gd name="T11" fmla="*/ 4 h 6"/>
                  <a:gd name="T12" fmla="*/ 1 w 18"/>
                  <a:gd name="T13" fmla="*/ 6 h 6"/>
                  <a:gd name="T14" fmla="*/ 15 w 1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
                    <a:moveTo>
                      <a:pt x="15" y="3"/>
                    </a:moveTo>
                    <a:cubicBezTo>
                      <a:pt x="14" y="2"/>
                      <a:pt x="14" y="2"/>
                      <a:pt x="14" y="2"/>
                    </a:cubicBezTo>
                    <a:cubicBezTo>
                      <a:pt x="18" y="1"/>
                      <a:pt x="18" y="1"/>
                      <a:pt x="18" y="1"/>
                    </a:cubicBezTo>
                    <a:cubicBezTo>
                      <a:pt x="15" y="2"/>
                      <a:pt x="14" y="1"/>
                      <a:pt x="10" y="1"/>
                    </a:cubicBezTo>
                    <a:cubicBezTo>
                      <a:pt x="7" y="5"/>
                      <a:pt x="3" y="0"/>
                      <a:pt x="0" y="4"/>
                    </a:cubicBezTo>
                    <a:cubicBezTo>
                      <a:pt x="1" y="4"/>
                      <a:pt x="2" y="3"/>
                      <a:pt x="3" y="4"/>
                    </a:cubicBezTo>
                    <a:cubicBezTo>
                      <a:pt x="1" y="6"/>
                      <a:pt x="1" y="6"/>
                      <a:pt x="1" y="6"/>
                    </a:cubicBezTo>
                    <a:cubicBezTo>
                      <a:pt x="6" y="5"/>
                      <a:pt x="9" y="2"/>
                      <a:pt x="1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1" name="Freeform 778"/>
              <p:cNvSpPr>
                <a:spLocks/>
              </p:cNvSpPr>
              <p:nvPr/>
            </p:nvSpPr>
            <p:spPr bwMode="auto">
              <a:xfrm>
                <a:off x="4285" y="1143"/>
                <a:ext cx="14" cy="8"/>
              </a:xfrm>
              <a:custGeom>
                <a:avLst/>
                <a:gdLst>
                  <a:gd name="T0" fmla="*/ 2 w 6"/>
                  <a:gd name="T1" fmla="*/ 3 h 3"/>
                  <a:gd name="T2" fmla="*/ 6 w 6"/>
                  <a:gd name="T3" fmla="*/ 0 h 3"/>
                  <a:gd name="T4" fmla="*/ 0 w 6"/>
                  <a:gd name="T5" fmla="*/ 2 h 3"/>
                  <a:gd name="T6" fmla="*/ 2 w 6"/>
                  <a:gd name="T7" fmla="*/ 3 h 3"/>
                </a:gdLst>
                <a:ahLst/>
                <a:cxnLst>
                  <a:cxn ang="0">
                    <a:pos x="T0" y="T1"/>
                  </a:cxn>
                  <a:cxn ang="0">
                    <a:pos x="T2" y="T3"/>
                  </a:cxn>
                  <a:cxn ang="0">
                    <a:pos x="T4" y="T5"/>
                  </a:cxn>
                  <a:cxn ang="0">
                    <a:pos x="T6" y="T7"/>
                  </a:cxn>
                </a:cxnLst>
                <a:rect l="0" t="0" r="r" b="b"/>
                <a:pathLst>
                  <a:path w="6" h="3">
                    <a:moveTo>
                      <a:pt x="2" y="3"/>
                    </a:moveTo>
                    <a:cubicBezTo>
                      <a:pt x="3" y="2"/>
                      <a:pt x="6" y="2"/>
                      <a:pt x="6" y="0"/>
                    </a:cubicBezTo>
                    <a:cubicBezTo>
                      <a:pt x="4" y="1"/>
                      <a:pt x="1" y="1"/>
                      <a:pt x="0" y="2"/>
                    </a:cubicBezTo>
                    <a:cubicBezTo>
                      <a:pt x="1"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2" name="Freeform 779"/>
              <p:cNvSpPr>
                <a:spLocks/>
              </p:cNvSpPr>
              <p:nvPr/>
            </p:nvSpPr>
            <p:spPr bwMode="auto">
              <a:xfrm>
                <a:off x="4867" y="1146"/>
                <a:ext cx="7" cy="5"/>
              </a:xfrm>
              <a:custGeom>
                <a:avLst/>
                <a:gdLst>
                  <a:gd name="T0" fmla="*/ 3 w 3"/>
                  <a:gd name="T1" fmla="*/ 0 h 2"/>
                  <a:gd name="T2" fmla="*/ 0 w 3"/>
                  <a:gd name="T3" fmla="*/ 0 h 2"/>
                  <a:gd name="T4" fmla="*/ 0 w 3"/>
                  <a:gd name="T5" fmla="*/ 1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1" y="1"/>
                      <a:pt x="0" y="0"/>
                    </a:cubicBezTo>
                    <a:cubicBezTo>
                      <a:pt x="0" y="1"/>
                      <a:pt x="0" y="1"/>
                      <a:pt x="0" y="1"/>
                    </a:cubicBezTo>
                    <a:cubicBezTo>
                      <a:pt x="1" y="1"/>
                      <a:pt x="3"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3" name="Freeform 780"/>
              <p:cNvSpPr>
                <a:spLocks/>
              </p:cNvSpPr>
              <p:nvPr/>
            </p:nvSpPr>
            <p:spPr bwMode="auto">
              <a:xfrm>
                <a:off x="4240" y="1146"/>
                <a:ext cx="7" cy="5"/>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2" y="1"/>
                      <a:pt x="0" y="0"/>
                      <a:pt x="0" y="2"/>
                    </a:cubicBezTo>
                    <a:cubicBezTo>
                      <a:pt x="2"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4" name="Freeform 781"/>
              <p:cNvSpPr>
                <a:spLocks/>
              </p:cNvSpPr>
              <p:nvPr/>
            </p:nvSpPr>
            <p:spPr bwMode="auto">
              <a:xfrm>
                <a:off x="4888" y="1151"/>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5" name="Freeform 782"/>
              <p:cNvSpPr>
                <a:spLocks/>
              </p:cNvSpPr>
              <p:nvPr/>
            </p:nvSpPr>
            <p:spPr bwMode="auto">
              <a:xfrm>
                <a:off x="4879" y="1148"/>
                <a:ext cx="9" cy="5"/>
              </a:xfrm>
              <a:custGeom>
                <a:avLst/>
                <a:gdLst>
                  <a:gd name="T0" fmla="*/ 0 w 4"/>
                  <a:gd name="T1" fmla="*/ 2 h 2"/>
                  <a:gd name="T2" fmla="*/ 4 w 4"/>
                  <a:gd name="T3" fmla="*/ 1 h 2"/>
                  <a:gd name="T4" fmla="*/ 0 w 4"/>
                  <a:gd name="T5" fmla="*/ 2 h 2"/>
                </a:gdLst>
                <a:ahLst/>
                <a:cxnLst>
                  <a:cxn ang="0">
                    <a:pos x="T0" y="T1"/>
                  </a:cxn>
                  <a:cxn ang="0">
                    <a:pos x="T2" y="T3"/>
                  </a:cxn>
                  <a:cxn ang="0">
                    <a:pos x="T4" y="T5"/>
                  </a:cxn>
                </a:cxnLst>
                <a:rect l="0" t="0" r="r" b="b"/>
                <a:pathLst>
                  <a:path w="4" h="2">
                    <a:moveTo>
                      <a:pt x="0" y="2"/>
                    </a:moveTo>
                    <a:cubicBezTo>
                      <a:pt x="4" y="1"/>
                      <a:pt x="4" y="1"/>
                      <a:pt x="4" y="1"/>
                    </a:cubicBezTo>
                    <a:cubicBezTo>
                      <a:pt x="2"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6" name="Freeform 783"/>
              <p:cNvSpPr>
                <a:spLocks/>
              </p:cNvSpPr>
              <p:nvPr/>
            </p:nvSpPr>
            <p:spPr bwMode="auto">
              <a:xfrm>
                <a:off x="3270" y="1151"/>
                <a:ext cx="19" cy="11"/>
              </a:xfrm>
              <a:custGeom>
                <a:avLst/>
                <a:gdLst>
                  <a:gd name="T0" fmla="*/ 8 w 8"/>
                  <a:gd name="T1" fmla="*/ 4 h 5"/>
                  <a:gd name="T2" fmla="*/ 0 w 8"/>
                  <a:gd name="T3" fmla="*/ 3 h 5"/>
                  <a:gd name="T4" fmla="*/ 8 w 8"/>
                  <a:gd name="T5" fmla="*/ 4 h 5"/>
                </a:gdLst>
                <a:ahLst/>
                <a:cxnLst>
                  <a:cxn ang="0">
                    <a:pos x="T0" y="T1"/>
                  </a:cxn>
                  <a:cxn ang="0">
                    <a:pos x="T2" y="T3"/>
                  </a:cxn>
                  <a:cxn ang="0">
                    <a:pos x="T4" y="T5"/>
                  </a:cxn>
                </a:cxnLst>
                <a:rect l="0" t="0" r="r" b="b"/>
                <a:pathLst>
                  <a:path w="8" h="5">
                    <a:moveTo>
                      <a:pt x="8" y="4"/>
                    </a:moveTo>
                    <a:cubicBezTo>
                      <a:pt x="5" y="1"/>
                      <a:pt x="5" y="0"/>
                      <a:pt x="0" y="3"/>
                    </a:cubicBezTo>
                    <a:cubicBezTo>
                      <a:pt x="3" y="5"/>
                      <a:pt x="5" y="2"/>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7" name="Freeform 784"/>
              <p:cNvSpPr>
                <a:spLocks/>
              </p:cNvSpPr>
              <p:nvPr/>
            </p:nvSpPr>
            <p:spPr bwMode="auto">
              <a:xfrm>
                <a:off x="4893" y="1155"/>
                <a:ext cx="33" cy="19"/>
              </a:xfrm>
              <a:custGeom>
                <a:avLst/>
                <a:gdLst>
                  <a:gd name="T0" fmla="*/ 2 w 14"/>
                  <a:gd name="T1" fmla="*/ 5 h 8"/>
                  <a:gd name="T2" fmla="*/ 14 w 14"/>
                  <a:gd name="T3" fmla="*/ 2 h 8"/>
                  <a:gd name="T4" fmla="*/ 10 w 14"/>
                  <a:gd name="T5" fmla="*/ 3 h 8"/>
                  <a:gd name="T6" fmla="*/ 3 w 14"/>
                  <a:gd name="T7" fmla="*/ 0 h 8"/>
                  <a:gd name="T8" fmla="*/ 2 w 14"/>
                  <a:gd name="T9" fmla="*/ 5 h 8"/>
                </a:gdLst>
                <a:ahLst/>
                <a:cxnLst>
                  <a:cxn ang="0">
                    <a:pos x="T0" y="T1"/>
                  </a:cxn>
                  <a:cxn ang="0">
                    <a:pos x="T2" y="T3"/>
                  </a:cxn>
                  <a:cxn ang="0">
                    <a:pos x="T4" y="T5"/>
                  </a:cxn>
                  <a:cxn ang="0">
                    <a:pos x="T6" y="T7"/>
                  </a:cxn>
                  <a:cxn ang="0">
                    <a:pos x="T8" y="T9"/>
                  </a:cxn>
                </a:cxnLst>
                <a:rect l="0" t="0" r="r" b="b"/>
                <a:pathLst>
                  <a:path w="14" h="8">
                    <a:moveTo>
                      <a:pt x="2" y="5"/>
                    </a:moveTo>
                    <a:cubicBezTo>
                      <a:pt x="6" y="8"/>
                      <a:pt x="14" y="5"/>
                      <a:pt x="14" y="2"/>
                    </a:cubicBezTo>
                    <a:cubicBezTo>
                      <a:pt x="13" y="3"/>
                      <a:pt x="11" y="2"/>
                      <a:pt x="10" y="3"/>
                    </a:cubicBezTo>
                    <a:cubicBezTo>
                      <a:pt x="9" y="0"/>
                      <a:pt x="3" y="4"/>
                      <a:pt x="3" y="0"/>
                    </a:cubicBezTo>
                    <a:cubicBezTo>
                      <a:pt x="2" y="1"/>
                      <a:pt x="0" y="3"/>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8" name="Freeform 785"/>
              <p:cNvSpPr>
                <a:spLocks/>
              </p:cNvSpPr>
              <p:nvPr/>
            </p:nvSpPr>
            <p:spPr bwMode="auto">
              <a:xfrm>
                <a:off x="4186" y="1158"/>
                <a:ext cx="7" cy="4"/>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cubicBezTo>
                      <a:pt x="1" y="2"/>
                      <a:pt x="1" y="2"/>
                      <a:pt x="1" y="2"/>
                    </a:cubicBezTo>
                    <a:cubicBezTo>
                      <a:pt x="3" y="1"/>
                      <a:pt x="3" y="1"/>
                      <a:pt x="3"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9" name="Freeform 786"/>
              <p:cNvSpPr>
                <a:spLocks/>
              </p:cNvSpPr>
              <p:nvPr/>
            </p:nvSpPr>
            <p:spPr bwMode="auto">
              <a:xfrm>
                <a:off x="-70" y="1162"/>
                <a:ext cx="17" cy="22"/>
              </a:xfrm>
              <a:custGeom>
                <a:avLst/>
                <a:gdLst>
                  <a:gd name="T0" fmla="*/ 4 w 7"/>
                  <a:gd name="T1" fmla="*/ 9 h 9"/>
                  <a:gd name="T2" fmla="*/ 5 w 7"/>
                  <a:gd name="T3" fmla="*/ 9 h 9"/>
                  <a:gd name="T4" fmla="*/ 2 w 7"/>
                  <a:gd name="T5" fmla="*/ 0 h 9"/>
                  <a:gd name="T6" fmla="*/ 3 w 7"/>
                  <a:gd name="T7" fmla="*/ 3 h 9"/>
                  <a:gd name="T8" fmla="*/ 1 w 7"/>
                  <a:gd name="T9" fmla="*/ 5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cubicBezTo>
                      <a:pt x="5" y="9"/>
                      <a:pt x="5" y="9"/>
                      <a:pt x="5" y="9"/>
                    </a:cubicBezTo>
                    <a:cubicBezTo>
                      <a:pt x="6" y="6"/>
                      <a:pt x="7" y="1"/>
                      <a:pt x="2" y="0"/>
                    </a:cubicBezTo>
                    <a:cubicBezTo>
                      <a:pt x="3" y="1"/>
                      <a:pt x="0" y="2"/>
                      <a:pt x="3" y="3"/>
                    </a:cubicBezTo>
                    <a:cubicBezTo>
                      <a:pt x="1" y="5"/>
                      <a:pt x="1" y="5"/>
                      <a:pt x="1" y="5"/>
                    </a:cubicBezTo>
                    <a:cubicBezTo>
                      <a:pt x="3" y="5"/>
                      <a:pt x="5"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0" name="Freeform 787"/>
              <p:cNvSpPr>
                <a:spLocks/>
              </p:cNvSpPr>
              <p:nvPr/>
            </p:nvSpPr>
            <p:spPr bwMode="auto">
              <a:xfrm>
                <a:off x="4354" y="1160"/>
                <a:ext cx="9" cy="10"/>
              </a:xfrm>
              <a:custGeom>
                <a:avLst/>
                <a:gdLst>
                  <a:gd name="T0" fmla="*/ 0 w 4"/>
                  <a:gd name="T1" fmla="*/ 3 h 4"/>
                  <a:gd name="T2" fmla="*/ 4 w 4"/>
                  <a:gd name="T3" fmla="*/ 2 h 4"/>
                  <a:gd name="T4" fmla="*/ 0 w 4"/>
                  <a:gd name="T5" fmla="*/ 3 h 4"/>
                </a:gdLst>
                <a:ahLst/>
                <a:cxnLst>
                  <a:cxn ang="0">
                    <a:pos x="T0" y="T1"/>
                  </a:cxn>
                  <a:cxn ang="0">
                    <a:pos x="T2" y="T3"/>
                  </a:cxn>
                  <a:cxn ang="0">
                    <a:pos x="T4" y="T5"/>
                  </a:cxn>
                </a:cxnLst>
                <a:rect l="0" t="0" r="r" b="b"/>
                <a:pathLst>
                  <a:path w="4" h="4">
                    <a:moveTo>
                      <a:pt x="0" y="3"/>
                    </a:moveTo>
                    <a:cubicBezTo>
                      <a:pt x="2" y="4"/>
                      <a:pt x="3" y="3"/>
                      <a:pt x="4" y="2"/>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1" name="Freeform 788"/>
              <p:cNvSpPr>
                <a:spLocks/>
              </p:cNvSpPr>
              <p:nvPr/>
            </p:nvSpPr>
            <p:spPr bwMode="auto">
              <a:xfrm>
                <a:off x="4446" y="1162"/>
                <a:ext cx="31" cy="17"/>
              </a:xfrm>
              <a:custGeom>
                <a:avLst/>
                <a:gdLst>
                  <a:gd name="T0" fmla="*/ 5 w 13"/>
                  <a:gd name="T1" fmla="*/ 7 h 7"/>
                  <a:gd name="T2" fmla="*/ 13 w 13"/>
                  <a:gd name="T3" fmla="*/ 2 h 7"/>
                  <a:gd name="T4" fmla="*/ 5 w 13"/>
                  <a:gd name="T5" fmla="*/ 0 h 7"/>
                  <a:gd name="T6" fmla="*/ 5 w 13"/>
                  <a:gd name="T7" fmla="*/ 7 h 7"/>
                </a:gdLst>
                <a:ahLst/>
                <a:cxnLst>
                  <a:cxn ang="0">
                    <a:pos x="T0" y="T1"/>
                  </a:cxn>
                  <a:cxn ang="0">
                    <a:pos x="T2" y="T3"/>
                  </a:cxn>
                  <a:cxn ang="0">
                    <a:pos x="T4" y="T5"/>
                  </a:cxn>
                  <a:cxn ang="0">
                    <a:pos x="T6" y="T7"/>
                  </a:cxn>
                </a:cxnLst>
                <a:rect l="0" t="0" r="r" b="b"/>
                <a:pathLst>
                  <a:path w="13" h="7">
                    <a:moveTo>
                      <a:pt x="5" y="7"/>
                    </a:moveTo>
                    <a:cubicBezTo>
                      <a:pt x="7" y="3"/>
                      <a:pt x="11" y="6"/>
                      <a:pt x="13" y="2"/>
                    </a:cubicBezTo>
                    <a:cubicBezTo>
                      <a:pt x="10" y="2"/>
                      <a:pt x="8" y="0"/>
                      <a:pt x="5" y="0"/>
                    </a:cubicBezTo>
                    <a:cubicBezTo>
                      <a:pt x="6" y="4"/>
                      <a:pt x="0" y="5"/>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2" name="Freeform 789"/>
              <p:cNvSpPr>
                <a:spLocks/>
              </p:cNvSpPr>
              <p:nvPr/>
            </p:nvSpPr>
            <p:spPr bwMode="auto">
              <a:xfrm>
                <a:off x="3235" y="1170"/>
                <a:ext cx="9" cy="7"/>
              </a:xfrm>
              <a:custGeom>
                <a:avLst/>
                <a:gdLst>
                  <a:gd name="T0" fmla="*/ 1 w 4"/>
                  <a:gd name="T1" fmla="*/ 2 h 3"/>
                  <a:gd name="T2" fmla="*/ 4 w 4"/>
                  <a:gd name="T3" fmla="*/ 1 h 3"/>
                  <a:gd name="T4" fmla="*/ 1 w 4"/>
                  <a:gd name="T5" fmla="*/ 2 h 3"/>
                </a:gdLst>
                <a:ahLst/>
                <a:cxnLst>
                  <a:cxn ang="0">
                    <a:pos x="T0" y="T1"/>
                  </a:cxn>
                  <a:cxn ang="0">
                    <a:pos x="T2" y="T3"/>
                  </a:cxn>
                  <a:cxn ang="0">
                    <a:pos x="T4" y="T5"/>
                  </a:cxn>
                </a:cxnLst>
                <a:rect l="0" t="0" r="r" b="b"/>
                <a:pathLst>
                  <a:path w="4" h="3">
                    <a:moveTo>
                      <a:pt x="1" y="2"/>
                    </a:moveTo>
                    <a:cubicBezTo>
                      <a:pt x="2" y="3"/>
                      <a:pt x="4" y="2"/>
                      <a:pt x="4" y="1"/>
                    </a:cubicBezTo>
                    <a:cubicBezTo>
                      <a:pt x="3"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3" name="Freeform 790"/>
              <p:cNvSpPr>
                <a:spLocks/>
              </p:cNvSpPr>
              <p:nvPr/>
            </p:nvSpPr>
            <p:spPr bwMode="auto">
              <a:xfrm>
                <a:off x="4713" y="1170"/>
                <a:ext cx="10" cy="4"/>
              </a:xfrm>
              <a:custGeom>
                <a:avLst/>
                <a:gdLst>
                  <a:gd name="T0" fmla="*/ 5 w 10"/>
                  <a:gd name="T1" fmla="*/ 4 h 4"/>
                  <a:gd name="T2" fmla="*/ 10 w 10"/>
                  <a:gd name="T3" fmla="*/ 0 h 4"/>
                  <a:gd name="T4" fmla="*/ 0 w 10"/>
                  <a:gd name="T5" fmla="*/ 4 h 4"/>
                  <a:gd name="T6" fmla="*/ 5 w 10"/>
                  <a:gd name="T7" fmla="*/ 4 h 4"/>
                </a:gdLst>
                <a:ahLst/>
                <a:cxnLst>
                  <a:cxn ang="0">
                    <a:pos x="T0" y="T1"/>
                  </a:cxn>
                  <a:cxn ang="0">
                    <a:pos x="T2" y="T3"/>
                  </a:cxn>
                  <a:cxn ang="0">
                    <a:pos x="T4" y="T5"/>
                  </a:cxn>
                  <a:cxn ang="0">
                    <a:pos x="T6" y="T7"/>
                  </a:cxn>
                </a:cxnLst>
                <a:rect l="0" t="0" r="r" b="b"/>
                <a:pathLst>
                  <a:path w="10" h="4">
                    <a:moveTo>
                      <a:pt x="5" y="4"/>
                    </a:moveTo>
                    <a:lnTo>
                      <a:pt x="10" y="0"/>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4" name="Freeform 791"/>
              <p:cNvSpPr>
                <a:spLocks/>
              </p:cNvSpPr>
              <p:nvPr/>
            </p:nvSpPr>
            <p:spPr bwMode="auto">
              <a:xfrm>
                <a:off x="4323" y="1170"/>
                <a:ext cx="16" cy="9"/>
              </a:xfrm>
              <a:custGeom>
                <a:avLst/>
                <a:gdLst>
                  <a:gd name="T0" fmla="*/ 0 w 7"/>
                  <a:gd name="T1" fmla="*/ 4 h 4"/>
                  <a:gd name="T2" fmla="*/ 7 w 7"/>
                  <a:gd name="T3" fmla="*/ 2 h 4"/>
                  <a:gd name="T4" fmla="*/ 0 w 7"/>
                  <a:gd name="T5" fmla="*/ 4 h 4"/>
                </a:gdLst>
                <a:ahLst/>
                <a:cxnLst>
                  <a:cxn ang="0">
                    <a:pos x="T0" y="T1"/>
                  </a:cxn>
                  <a:cxn ang="0">
                    <a:pos x="T2" y="T3"/>
                  </a:cxn>
                  <a:cxn ang="0">
                    <a:pos x="T4" y="T5"/>
                  </a:cxn>
                </a:cxnLst>
                <a:rect l="0" t="0" r="r" b="b"/>
                <a:pathLst>
                  <a:path w="7" h="4">
                    <a:moveTo>
                      <a:pt x="0" y="4"/>
                    </a:moveTo>
                    <a:cubicBezTo>
                      <a:pt x="2" y="4"/>
                      <a:pt x="5" y="3"/>
                      <a:pt x="7" y="2"/>
                    </a:cubicBezTo>
                    <a:cubicBezTo>
                      <a:pt x="6" y="0"/>
                      <a:pt x="1"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5" name="Rectangle 792"/>
              <p:cNvSpPr>
                <a:spLocks noChangeArrowheads="1"/>
              </p:cNvSpPr>
              <p:nvPr/>
            </p:nvSpPr>
            <p:spPr bwMode="auto">
              <a:xfrm>
                <a:off x="2726" y="1174"/>
                <a:ext cx="3"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6" name="Freeform 793"/>
              <p:cNvSpPr>
                <a:spLocks/>
              </p:cNvSpPr>
              <p:nvPr/>
            </p:nvSpPr>
            <p:spPr bwMode="auto">
              <a:xfrm>
                <a:off x="3098" y="1174"/>
                <a:ext cx="9" cy="10"/>
              </a:xfrm>
              <a:custGeom>
                <a:avLst/>
                <a:gdLst>
                  <a:gd name="T0" fmla="*/ 2 w 4"/>
                  <a:gd name="T1" fmla="*/ 4 h 4"/>
                  <a:gd name="T2" fmla="*/ 3 w 4"/>
                  <a:gd name="T3" fmla="*/ 0 h 4"/>
                  <a:gd name="T4" fmla="*/ 0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2" y="3"/>
                      <a:pt x="4" y="1"/>
                      <a:pt x="3" y="0"/>
                    </a:cubicBezTo>
                    <a:cubicBezTo>
                      <a:pt x="1" y="1"/>
                      <a:pt x="0" y="2"/>
                      <a:pt x="0" y="4"/>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7" name="Freeform 794"/>
              <p:cNvSpPr>
                <a:spLocks/>
              </p:cNvSpPr>
              <p:nvPr/>
            </p:nvSpPr>
            <p:spPr bwMode="auto">
              <a:xfrm>
                <a:off x="4309" y="1177"/>
                <a:ext cx="11" cy="7"/>
              </a:xfrm>
              <a:custGeom>
                <a:avLst/>
                <a:gdLst>
                  <a:gd name="T0" fmla="*/ 5 w 5"/>
                  <a:gd name="T1" fmla="*/ 1 h 3"/>
                  <a:gd name="T2" fmla="*/ 0 w 5"/>
                  <a:gd name="T3" fmla="*/ 0 h 3"/>
                  <a:gd name="T4" fmla="*/ 5 w 5"/>
                  <a:gd name="T5" fmla="*/ 1 h 3"/>
                </a:gdLst>
                <a:ahLst/>
                <a:cxnLst>
                  <a:cxn ang="0">
                    <a:pos x="T0" y="T1"/>
                  </a:cxn>
                  <a:cxn ang="0">
                    <a:pos x="T2" y="T3"/>
                  </a:cxn>
                  <a:cxn ang="0">
                    <a:pos x="T4" y="T5"/>
                  </a:cxn>
                </a:cxnLst>
                <a:rect l="0" t="0" r="r" b="b"/>
                <a:pathLst>
                  <a:path w="5" h="3">
                    <a:moveTo>
                      <a:pt x="5" y="1"/>
                    </a:moveTo>
                    <a:cubicBezTo>
                      <a:pt x="0" y="0"/>
                      <a:pt x="0" y="0"/>
                      <a:pt x="0" y="0"/>
                    </a:cubicBezTo>
                    <a:cubicBezTo>
                      <a:pt x="0" y="2"/>
                      <a:pt x="4"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8" name="Freeform 795"/>
              <p:cNvSpPr>
                <a:spLocks/>
              </p:cNvSpPr>
              <p:nvPr/>
            </p:nvSpPr>
            <p:spPr bwMode="auto">
              <a:xfrm>
                <a:off x="4358" y="1177"/>
                <a:ext cx="7" cy="7"/>
              </a:xfrm>
              <a:custGeom>
                <a:avLst/>
                <a:gdLst>
                  <a:gd name="T0" fmla="*/ 3 w 3"/>
                  <a:gd name="T1" fmla="*/ 2 h 3"/>
                  <a:gd name="T2" fmla="*/ 3 w 3"/>
                  <a:gd name="T3" fmla="*/ 0 h 3"/>
                  <a:gd name="T4" fmla="*/ 1 w 3"/>
                  <a:gd name="T5" fmla="*/ 0 h 3"/>
                  <a:gd name="T6" fmla="*/ 3 w 3"/>
                  <a:gd name="T7" fmla="*/ 2 h 3"/>
                </a:gdLst>
                <a:ahLst/>
                <a:cxnLst>
                  <a:cxn ang="0">
                    <a:pos x="T0" y="T1"/>
                  </a:cxn>
                  <a:cxn ang="0">
                    <a:pos x="T2" y="T3"/>
                  </a:cxn>
                  <a:cxn ang="0">
                    <a:pos x="T4" y="T5"/>
                  </a:cxn>
                  <a:cxn ang="0">
                    <a:pos x="T6" y="T7"/>
                  </a:cxn>
                </a:cxnLst>
                <a:rect l="0" t="0" r="r" b="b"/>
                <a:pathLst>
                  <a:path w="3" h="3">
                    <a:moveTo>
                      <a:pt x="3" y="2"/>
                    </a:moveTo>
                    <a:cubicBezTo>
                      <a:pt x="3" y="0"/>
                      <a:pt x="3" y="0"/>
                      <a:pt x="3" y="0"/>
                    </a:cubicBezTo>
                    <a:cubicBezTo>
                      <a:pt x="1" y="0"/>
                      <a:pt x="1" y="0"/>
                      <a:pt x="1" y="0"/>
                    </a:cubicBezTo>
                    <a:cubicBezTo>
                      <a:pt x="0" y="1"/>
                      <a:pt x="2"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9" name="Freeform 796"/>
              <p:cNvSpPr>
                <a:spLocks/>
              </p:cNvSpPr>
              <p:nvPr/>
            </p:nvSpPr>
            <p:spPr bwMode="auto">
              <a:xfrm>
                <a:off x="4302" y="1184"/>
                <a:ext cx="9" cy="7"/>
              </a:xfrm>
              <a:custGeom>
                <a:avLst/>
                <a:gdLst>
                  <a:gd name="T0" fmla="*/ 2 w 4"/>
                  <a:gd name="T1" fmla="*/ 3 h 3"/>
                  <a:gd name="T2" fmla="*/ 4 w 4"/>
                  <a:gd name="T3" fmla="*/ 0 h 3"/>
                  <a:gd name="T4" fmla="*/ 0 w 4"/>
                  <a:gd name="T5" fmla="*/ 3 h 3"/>
                  <a:gd name="T6" fmla="*/ 2 w 4"/>
                  <a:gd name="T7" fmla="*/ 3 h 3"/>
                </a:gdLst>
                <a:ahLst/>
                <a:cxnLst>
                  <a:cxn ang="0">
                    <a:pos x="T0" y="T1"/>
                  </a:cxn>
                  <a:cxn ang="0">
                    <a:pos x="T2" y="T3"/>
                  </a:cxn>
                  <a:cxn ang="0">
                    <a:pos x="T4" y="T5"/>
                  </a:cxn>
                  <a:cxn ang="0">
                    <a:pos x="T6" y="T7"/>
                  </a:cxn>
                </a:cxnLst>
                <a:rect l="0" t="0" r="r" b="b"/>
                <a:pathLst>
                  <a:path w="4" h="3">
                    <a:moveTo>
                      <a:pt x="2" y="3"/>
                    </a:moveTo>
                    <a:cubicBezTo>
                      <a:pt x="2" y="2"/>
                      <a:pt x="4" y="2"/>
                      <a:pt x="4" y="0"/>
                    </a:cubicBezTo>
                    <a:cubicBezTo>
                      <a:pt x="0" y="3"/>
                      <a:pt x="0" y="3"/>
                      <a:pt x="0" y="3"/>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0" name="Freeform 797"/>
              <p:cNvSpPr>
                <a:spLocks/>
              </p:cNvSpPr>
              <p:nvPr/>
            </p:nvSpPr>
            <p:spPr bwMode="auto">
              <a:xfrm>
                <a:off x="3263" y="1184"/>
                <a:ext cx="19" cy="7"/>
              </a:xfrm>
              <a:custGeom>
                <a:avLst/>
                <a:gdLst>
                  <a:gd name="T0" fmla="*/ 1 w 8"/>
                  <a:gd name="T1" fmla="*/ 3 h 3"/>
                  <a:gd name="T2" fmla="*/ 8 w 8"/>
                  <a:gd name="T3" fmla="*/ 3 h 3"/>
                  <a:gd name="T4" fmla="*/ 1 w 8"/>
                  <a:gd name="T5" fmla="*/ 3 h 3"/>
                </a:gdLst>
                <a:ahLst/>
                <a:cxnLst>
                  <a:cxn ang="0">
                    <a:pos x="T0" y="T1"/>
                  </a:cxn>
                  <a:cxn ang="0">
                    <a:pos x="T2" y="T3"/>
                  </a:cxn>
                  <a:cxn ang="0">
                    <a:pos x="T4" y="T5"/>
                  </a:cxn>
                </a:cxnLst>
                <a:rect l="0" t="0" r="r" b="b"/>
                <a:pathLst>
                  <a:path w="8" h="3">
                    <a:moveTo>
                      <a:pt x="1" y="3"/>
                    </a:moveTo>
                    <a:cubicBezTo>
                      <a:pt x="8" y="3"/>
                      <a:pt x="8" y="3"/>
                      <a:pt x="8" y="3"/>
                    </a:cubicBezTo>
                    <a:cubicBezTo>
                      <a:pt x="6" y="1"/>
                      <a:pt x="0" y="0"/>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1" name="Freeform 798"/>
              <p:cNvSpPr>
                <a:spLocks/>
              </p:cNvSpPr>
              <p:nvPr/>
            </p:nvSpPr>
            <p:spPr bwMode="auto">
              <a:xfrm>
                <a:off x="4278" y="1186"/>
                <a:ext cx="12" cy="17"/>
              </a:xfrm>
              <a:custGeom>
                <a:avLst/>
                <a:gdLst>
                  <a:gd name="T0" fmla="*/ 1 w 5"/>
                  <a:gd name="T1" fmla="*/ 5 h 7"/>
                  <a:gd name="T2" fmla="*/ 4 w 5"/>
                  <a:gd name="T3" fmla="*/ 2 h 7"/>
                  <a:gd name="T4" fmla="*/ 1 w 5"/>
                  <a:gd name="T5" fmla="*/ 5 h 7"/>
                </a:gdLst>
                <a:ahLst/>
                <a:cxnLst>
                  <a:cxn ang="0">
                    <a:pos x="T0" y="T1"/>
                  </a:cxn>
                  <a:cxn ang="0">
                    <a:pos x="T2" y="T3"/>
                  </a:cxn>
                  <a:cxn ang="0">
                    <a:pos x="T4" y="T5"/>
                  </a:cxn>
                </a:cxnLst>
                <a:rect l="0" t="0" r="r" b="b"/>
                <a:pathLst>
                  <a:path w="5" h="7">
                    <a:moveTo>
                      <a:pt x="1" y="5"/>
                    </a:moveTo>
                    <a:cubicBezTo>
                      <a:pt x="2" y="5"/>
                      <a:pt x="5" y="4"/>
                      <a:pt x="4" y="2"/>
                    </a:cubicBezTo>
                    <a:cubicBezTo>
                      <a:pt x="0" y="0"/>
                      <a:pt x="0" y="7"/>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2" name="Freeform 799"/>
              <p:cNvSpPr>
                <a:spLocks/>
              </p:cNvSpPr>
              <p:nvPr/>
            </p:nvSpPr>
            <p:spPr bwMode="auto">
              <a:xfrm>
                <a:off x="4401" y="1193"/>
                <a:ext cx="24" cy="7"/>
              </a:xfrm>
              <a:custGeom>
                <a:avLst/>
                <a:gdLst>
                  <a:gd name="T0" fmla="*/ 8 w 10"/>
                  <a:gd name="T1" fmla="*/ 3 h 3"/>
                  <a:gd name="T2" fmla="*/ 10 w 10"/>
                  <a:gd name="T3" fmla="*/ 0 h 3"/>
                  <a:gd name="T4" fmla="*/ 0 w 10"/>
                  <a:gd name="T5" fmla="*/ 2 h 3"/>
                  <a:gd name="T6" fmla="*/ 8 w 10"/>
                  <a:gd name="T7" fmla="*/ 3 h 3"/>
                </a:gdLst>
                <a:ahLst/>
                <a:cxnLst>
                  <a:cxn ang="0">
                    <a:pos x="T0" y="T1"/>
                  </a:cxn>
                  <a:cxn ang="0">
                    <a:pos x="T2" y="T3"/>
                  </a:cxn>
                  <a:cxn ang="0">
                    <a:pos x="T4" y="T5"/>
                  </a:cxn>
                  <a:cxn ang="0">
                    <a:pos x="T6" y="T7"/>
                  </a:cxn>
                </a:cxnLst>
                <a:rect l="0" t="0" r="r" b="b"/>
                <a:pathLst>
                  <a:path w="10" h="3">
                    <a:moveTo>
                      <a:pt x="8" y="3"/>
                    </a:moveTo>
                    <a:cubicBezTo>
                      <a:pt x="9" y="2"/>
                      <a:pt x="10" y="2"/>
                      <a:pt x="10" y="0"/>
                    </a:cubicBezTo>
                    <a:cubicBezTo>
                      <a:pt x="6" y="2"/>
                      <a:pt x="4" y="1"/>
                      <a:pt x="0" y="2"/>
                    </a:cubicBezTo>
                    <a:lnTo>
                      <a:pt x="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3" name="Freeform 800"/>
              <p:cNvSpPr>
                <a:spLocks/>
              </p:cNvSpPr>
              <p:nvPr/>
            </p:nvSpPr>
            <p:spPr bwMode="auto">
              <a:xfrm>
                <a:off x="4245" y="1198"/>
                <a:ext cx="21" cy="14"/>
              </a:xfrm>
              <a:custGeom>
                <a:avLst/>
                <a:gdLst>
                  <a:gd name="T0" fmla="*/ 3 w 9"/>
                  <a:gd name="T1" fmla="*/ 6 h 6"/>
                  <a:gd name="T2" fmla="*/ 9 w 9"/>
                  <a:gd name="T3" fmla="*/ 4 h 6"/>
                  <a:gd name="T4" fmla="*/ 1 w 9"/>
                  <a:gd name="T5" fmla="*/ 2 h 6"/>
                  <a:gd name="T6" fmla="*/ 3 w 9"/>
                  <a:gd name="T7" fmla="*/ 6 h 6"/>
                </a:gdLst>
                <a:ahLst/>
                <a:cxnLst>
                  <a:cxn ang="0">
                    <a:pos x="T0" y="T1"/>
                  </a:cxn>
                  <a:cxn ang="0">
                    <a:pos x="T2" y="T3"/>
                  </a:cxn>
                  <a:cxn ang="0">
                    <a:pos x="T4" y="T5"/>
                  </a:cxn>
                  <a:cxn ang="0">
                    <a:pos x="T6" y="T7"/>
                  </a:cxn>
                </a:cxnLst>
                <a:rect l="0" t="0" r="r" b="b"/>
                <a:pathLst>
                  <a:path w="9" h="6">
                    <a:moveTo>
                      <a:pt x="3" y="6"/>
                    </a:moveTo>
                    <a:cubicBezTo>
                      <a:pt x="5" y="5"/>
                      <a:pt x="8" y="6"/>
                      <a:pt x="9" y="4"/>
                    </a:cubicBezTo>
                    <a:cubicBezTo>
                      <a:pt x="7" y="0"/>
                      <a:pt x="4" y="6"/>
                      <a:pt x="1" y="2"/>
                    </a:cubicBezTo>
                    <a:cubicBezTo>
                      <a:pt x="0" y="4"/>
                      <a:pt x="5"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4" name="Freeform 801"/>
              <p:cNvSpPr>
                <a:spLocks/>
              </p:cNvSpPr>
              <p:nvPr/>
            </p:nvSpPr>
            <p:spPr bwMode="auto">
              <a:xfrm>
                <a:off x="4250" y="1212"/>
                <a:ext cx="2"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5" name="Freeform 802"/>
              <p:cNvSpPr>
                <a:spLocks/>
              </p:cNvSpPr>
              <p:nvPr/>
            </p:nvSpPr>
            <p:spPr bwMode="auto">
              <a:xfrm>
                <a:off x="4247" y="1210"/>
                <a:ext cx="3" cy="4"/>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6" name="Freeform 803"/>
              <p:cNvSpPr>
                <a:spLocks/>
              </p:cNvSpPr>
              <p:nvPr/>
            </p:nvSpPr>
            <p:spPr bwMode="auto">
              <a:xfrm>
                <a:off x="3355" y="1212"/>
                <a:ext cx="12" cy="10"/>
              </a:xfrm>
              <a:custGeom>
                <a:avLst/>
                <a:gdLst>
                  <a:gd name="T0" fmla="*/ 1 w 5"/>
                  <a:gd name="T1" fmla="*/ 4 h 4"/>
                  <a:gd name="T2" fmla="*/ 5 w 5"/>
                  <a:gd name="T3" fmla="*/ 4 h 4"/>
                  <a:gd name="T4" fmla="*/ 5 w 5"/>
                  <a:gd name="T5" fmla="*/ 3 h 4"/>
                  <a:gd name="T6" fmla="*/ 1 w 5"/>
                  <a:gd name="T7" fmla="*/ 4 h 4"/>
                </a:gdLst>
                <a:ahLst/>
                <a:cxnLst>
                  <a:cxn ang="0">
                    <a:pos x="T0" y="T1"/>
                  </a:cxn>
                  <a:cxn ang="0">
                    <a:pos x="T2" y="T3"/>
                  </a:cxn>
                  <a:cxn ang="0">
                    <a:pos x="T4" y="T5"/>
                  </a:cxn>
                  <a:cxn ang="0">
                    <a:pos x="T6" y="T7"/>
                  </a:cxn>
                </a:cxnLst>
                <a:rect l="0" t="0" r="r" b="b"/>
                <a:pathLst>
                  <a:path w="5" h="4">
                    <a:moveTo>
                      <a:pt x="1" y="4"/>
                    </a:moveTo>
                    <a:cubicBezTo>
                      <a:pt x="5" y="4"/>
                      <a:pt x="5" y="4"/>
                      <a:pt x="5" y="4"/>
                    </a:cubicBezTo>
                    <a:cubicBezTo>
                      <a:pt x="5" y="3"/>
                      <a:pt x="5" y="3"/>
                      <a:pt x="5" y="3"/>
                    </a:cubicBezTo>
                    <a:cubicBezTo>
                      <a:pt x="4" y="0"/>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7" name="Freeform 804"/>
              <p:cNvSpPr>
                <a:spLocks/>
              </p:cNvSpPr>
              <p:nvPr/>
            </p:nvSpPr>
            <p:spPr bwMode="auto">
              <a:xfrm>
                <a:off x="2710" y="1222"/>
                <a:ext cx="7" cy="7"/>
              </a:xfrm>
              <a:custGeom>
                <a:avLst/>
                <a:gdLst>
                  <a:gd name="T0" fmla="*/ 0 w 3"/>
                  <a:gd name="T1" fmla="*/ 2 h 3"/>
                  <a:gd name="T2" fmla="*/ 3 w 3"/>
                  <a:gd name="T3" fmla="*/ 2 h 3"/>
                  <a:gd name="T4" fmla="*/ 1 w 3"/>
                  <a:gd name="T5" fmla="*/ 0 h 3"/>
                  <a:gd name="T6" fmla="*/ 0 w 3"/>
                  <a:gd name="T7" fmla="*/ 2 h 3"/>
                </a:gdLst>
                <a:ahLst/>
                <a:cxnLst>
                  <a:cxn ang="0">
                    <a:pos x="T0" y="T1"/>
                  </a:cxn>
                  <a:cxn ang="0">
                    <a:pos x="T2" y="T3"/>
                  </a:cxn>
                  <a:cxn ang="0">
                    <a:pos x="T4" y="T5"/>
                  </a:cxn>
                  <a:cxn ang="0">
                    <a:pos x="T6" y="T7"/>
                  </a:cxn>
                </a:cxnLst>
                <a:rect l="0" t="0" r="r" b="b"/>
                <a:pathLst>
                  <a:path w="3" h="3">
                    <a:moveTo>
                      <a:pt x="0" y="2"/>
                    </a:moveTo>
                    <a:cubicBezTo>
                      <a:pt x="1" y="2"/>
                      <a:pt x="2" y="3"/>
                      <a:pt x="3" y="2"/>
                    </a:cubicBezTo>
                    <a:cubicBezTo>
                      <a:pt x="1" y="0"/>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8" name="Freeform 805"/>
              <p:cNvSpPr>
                <a:spLocks/>
              </p:cNvSpPr>
              <p:nvPr/>
            </p:nvSpPr>
            <p:spPr bwMode="auto">
              <a:xfrm>
                <a:off x="290" y="1226"/>
                <a:ext cx="19" cy="24"/>
              </a:xfrm>
              <a:custGeom>
                <a:avLst/>
                <a:gdLst>
                  <a:gd name="T0" fmla="*/ 3 w 8"/>
                  <a:gd name="T1" fmla="*/ 0 h 10"/>
                  <a:gd name="T2" fmla="*/ 0 w 8"/>
                  <a:gd name="T3" fmla="*/ 3 h 10"/>
                  <a:gd name="T4" fmla="*/ 3 w 8"/>
                  <a:gd name="T5" fmla="*/ 3 h 10"/>
                  <a:gd name="T6" fmla="*/ 2 w 8"/>
                  <a:gd name="T7" fmla="*/ 3 h 10"/>
                  <a:gd name="T8" fmla="*/ 4 w 8"/>
                  <a:gd name="T9" fmla="*/ 5 h 10"/>
                  <a:gd name="T10" fmla="*/ 1 w 8"/>
                  <a:gd name="T11" fmla="*/ 7 h 10"/>
                  <a:gd name="T12" fmla="*/ 3 w 8"/>
                  <a:gd name="T13" fmla="*/ 9 h 10"/>
                  <a:gd name="T14" fmla="*/ 6 w 8"/>
                  <a:gd name="T15" fmla="*/ 8 h 10"/>
                  <a:gd name="T16" fmla="*/ 5 w 8"/>
                  <a:gd name="T17" fmla="*/ 7 h 10"/>
                  <a:gd name="T18" fmla="*/ 7 w 8"/>
                  <a:gd name="T19" fmla="*/ 5 h 10"/>
                  <a:gd name="T20" fmla="*/ 3 w 8"/>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3" y="0"/>
                    </a:moveTo>
                    <a:cubicBezTo>
                      <a:pt x="0" y="3"/>
                      <a:pt x="0" y="3"/>
                      <a:pt x="0" y="3"/>
                    </a:cubicBezTo>
                    <a:cubicBezTo>
                      <a:pt x="0" y="3"/>
                      <a:pt x="2" y="1"/>
                      <a:pt x="3" y="3"/>
                    </a:cubicBezTo>
                    <a:cubicBezTo>
                      <a:pt x="2" y="3"/>
                      <a:pt x="2" y="3"/>
                      <a:pt x="2" y="3"/>
                    </a:cubicBezTo>
                    <a:cubicBezTo>
                      <a:pt x="4" y="5"/>
                      <a:pt x="4" y="5"/>
                      <a:pt x="4" y="5"/>
                    </a:cubicBezTo>
                    <a:cubicBezTo>
                      <a:pt x="4" y="7"/>
                      <a:pt x="2" y="7"/>
                      <a:pt x="1" y="7"/>
                    </a:cubicBezTo>
                    <a:cubicBezTo>
                      <a:pt x="3" y="9"/>
                      <a:pt x="3" y="9"/>
                      <a:pt x="3" y="9"/>
                    </a:cubicBezTo>
                    <a:cubicBezTo>
                      <a:pt x="4" y="9"/>
                      <a:pt x="5" y="10"/>
                      <a:pt x="6" y="8"/>
                    </a:cubicBezTo>
                    <a:cubicBezTo>
                      <a:pt x="6" y="8"/>
                      <a:pt x="6" y="7"/>
                      <a:pt x="5" y="7"/>
                    </a:cubicBezTo>
                    <a:cubicBezTo>
                      <a:pt x="7" y="5"/>
                      <a:pt x="7" y="5"/>
                      <a:pt x="7" y="5"/>
                    </a:cubicBezTo>
                    <a:cubicBezTo>
                      <a:pt x="3" y="3"/>
                      <a:pt x="8"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9" name="Freeform 806"/>
              <p:cNvSpPr>
                <a:spLocks/>
              </p:cNvSpPr>
              <p:nvPr/>
            </p:nvSpPr>
            <p:spPr bwMode="auto">
              <a:xfrm>
                <a:off x="311" y="1233"/>
                <a:ext cx="17" cy="10"/>
              </a:xfrm>
              <a:custGeom>
                <a:avLst/>
                <a:gdLst>
                  <a:gd name="T0" fmla="*/ 3 w 7"/>
                  <a:gd name="T1" fmla="*/ 4 h 4"/>
                  <a:gd name="T2" fmla="*/ 0 w 7"/>
                  <a:gd name="T3" fmla="*/ 0 h 4"/>
                  <a:gd name="T4" fmla="*/ 3 w 7"/>
                  <a:gd name="T5" fmla="*/ 4 h 4"/>
                </a:gdLst>
                <a:ahLst/>
                <a:cxnLst>
                  <a:cxn ang="0">
                    <a:pos x="T0" y="T1"/>
                  </a:cxn>
                  <a:cxn ang="0">
                    <a:pos x="T2" y="T3"/>
                  </a:cxn>
                  <a:cxn ang="0">
                    <a:pos x="T4" y="T5"/>
                  </a:cxn>
                </a:cxnLst>
                <a:rect l="0" t="0" r="r" b="b"/>
                <a:pathLst>
                  <a:path w="7" h="4">
                    <a:moveTo>
                      <a:pt x="3" y="4"/>
                    </a:moveTo>
                    <a:cubicBezTo>
                      <a:pt x="7" y="0"/>
                      <a:pt x="2" y="2"/>
                      <a:pt x="0" y="0"/>
                    </a:cubicBezTo>
                    <a:cubicBezTo>
                      <a:pt x="0" y="2"/>
                      <a:pt x="1"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0" name="Freeform 807"/>
              <p:cNvSpPr>
                <a:spLocks/>
              </p:cNvSpPr>
              <p:nvPr/>
            </p:nvSpPr>
            <p:spPr bwMode="auto">
              <a:xfrm>
                <a:off x="309" y="1231"/>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1" name="Freeform 808"/>
              <p:cNvSpPr>
                <a:spLocks/>
              </p:cNvSpPr>
              <p:nvPr/>
            </p:nvSpPr>
            <p:spPr bwMode="auto">
              <a:xfrm>
                <a:off x="276" y="1233"/>
                <a:ext cx="4" cy="5"/>
              </a:xfrm>
              <a:custGeom>
                <a:avLst/>
                <a:gdLst>
                  <a:gd name="T0" fmla="*/ 2 w 2"/>
                  <a:gd name="T1" fmla="*/ 2 h 2"/>
                  <a:gd name="T2" fmla="*/ 2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0"/>
                      <a:pt x="2" y="0"/>
                      <a:pt x="2" y="0"/>
                    </a:cubicBezTo>
                    <a:cubicBezTo>
                      <a:pt x="0" y="2"/>
                      <a:pt x="0" y="2"/>
                      <a:pt x="0" y="2"/>
                    </a:cubicBezTo>
                    <a:cubicBezTo>
                      <a:pt x="1" y="2"/>
                      <a:pt x="1"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2" name="Freeform 809"/>
              <p:cNvSpPr>
                <a:spLocks/>
              </p:cNvSpPr>
              <p:nvPr/>
            </p:nvSpPr>
            <p:spPr bwMode="auto">
              <a:xfrm>
                <a:off x="387" y="1233"/>
                <a:ext cx="7" cy="5"/>
              </a:xfrm>
              <a:custGeom>
                <a:avLst/>
                <a:gdLst>
                  <a:gd name="T0" fmla="*/ 3 w 3"/>
                  <a:gd name="T1" fmla="*/ 0 h 2"/>
                  <a:gd name="T2" fmla="*/ 0 w 3"/>
                  <a:gd name="T3" fmla="*/ 2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0" y="2"/>
                      <a:pt x="0" y="2"/>
                    </a:cubicBezTo>
                    <a:cubicBezTo>
                      <a:pt x="2" y="2"/>
                      <a:pt x="2" y="2"/>
                      <a:pt x="2" y="2"/>
                    </a:cubicBezTo>
                    <a:cubicBezTo>
                      <a:pt x="3"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3" name="Freeform 810"/>
              <p:cNvSpPr>
                <a:spLocks/>
              </p:cNvSpPr>
              <p:nvPr/>
            </p:nvSpPr>
            <p:spPr bwMode="auto">
              <a:xfrm>
                <a:off x="5106" y="1233"/>
                <a:ext cx="7" cy="8"/>
              </a:xfrm>
              <a:custGeom>
                <a:avLst/>
                <a:gdLst>
                  <a:gd name="T0" fmla="*/ 3 w 3"/>
                  <a:gd name="T1" fmla="*/ 2 h 3"/>
                  <a:gd name="T2" fmla="*/ 3 w 3"/>
                  <a:gd name="T3" fmla="*/ 2 h 3"/>
                  <a:gd name="T4" fmla="*/ 1 w 3"/>
                  <a:gd name="T5" fmla="*/ 0 h 3"/>
                  <a:gd name="T6" fmla="*/ 3 w 3"/>
                  <a:gd name="T7" fmla="*/ 2 h 3"/>
                </a:gdLst>
                <a:ahLst/>
                <a:cxnLst>
                  <a:cxn ang="0">
                    <a:pos x="T0" y="T1"/>
                  </a:cxn>
                  <a:cxn ang="0">
                    <a:pos x="T2" y="T3"/>
                  </a:cxn>
                  <a:cxn ang="0">
                    <a:pos x="T4" y="T5"/>
                  </a:cxn>
                  <a:cxn ang="0">
                    <a:pos x="T6" y="T7"/>
                  </a:cxn>
                </a:cxnLst>
                <a:rect l="0" t="0" r="r" b="b"/>
                <a:pathLst>
                  <a:path w="3" h="3">
                    <a:moveTo>
                      <a:pt x="3" y="2"/>
                    </a:moveTo>
                    <a:cubicBezTo>
                      <a:pt x="3" y="2"/>
                      <a:pt x="3" y="2"/>
                      <a:pt x="3" y="2"/>
                    </a:cubicBezTo>
                    <a:cubicBezTo>
                      <a:pt x="2" y="1"/>
                      <a:pt x="2" y="0"/>
                      <a:pt x="1" y="0"/>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4" name="Rectangle 811"/>
              <p:cNvSpPr>
                <a:spLocks noChangeArrowheads="1"/>
              </p:cNvSpPr>
              <p:nvPr/>
            </p:nvSpPr>
            <p:spPr bwMode="auto">
              <a:xfrm>
                <a:off x="538" y="1238"/>
                <a:ext cx="3"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5" name="Freeform 812"/>
              <p:cNvSpPr>
                <a:spLocks/>
              </p:cNvSpPr>
              <p:nvPr/>
            </p:nvSpPr>
            <p:spPr bwMode="auto">
              <a:xfrm>
                <a:off x="2596" y="1243"/>
                <a:ext cx="24" cy="19"/>
              </a:xfrm>
              <a:custGeom>
                <a:avLst/>
                <a:gdLst>
                  <a:gd name="T0" fmla="*/ 8 w 10"/>
                  <a:gd name="T1" fmla="*/ 0 h 8"/>
                  <a:gd name="T2" fmla="*/ 0 w 10"/>
                  <a:gd name="T3" fmla="*/ 7 h 8"/>
                  <a:gd name="T4" fmla="*/ 3 w 10"/>
                  <a:gd name="T5" fmla="*/ 8 h 8"/>
                  <a:gd name="T6" fmla="*/ 8 w 10"/>
                  <a:gd name="T7" fmla="*/ 0 h 8"/>
                </a:gdLst>
                <a:ahLst/>
                <a:cxnLst>
                  <a:cxn ang="0">
                    <a:pos x="T0" y="T1"/>
                  </a:cxn>
                  <a:cxn ang="0">
                    <a:pos x="T2" y="T3"/>
                  </a:cxn>
                  <a:cxn ang="0">
                    <a:pos x="T4" y="T5"/>
                  </a:cxn>
                  <a:cxn ang="0">
                    <a:pos x="T6" y="T7"/>
                  </a:cxn>
                </a:cxnLst>
                <a:rect l="0" t="0" r="r" b="b"/>
                <a:pathLst>
                  <a:path w="10" h="8">
                    <a:moveTo>
                      <a:pt x="8" y="0"/>
                    </a:moveTo>
                    <a:cubicBezTo>
                      <a:pt x="2" y="0"/>
                      <a:pt x="5" y="7"/>
                      <a:pt x="0" y="7"/>
                    </a:cubicBezTo>
                    <a:cubicBezTo>
                      <a:pt x="1" y="8"/>
                      <a:pt x="2" y="8"/>
                      <a:pt x="3" y="8"/>
                    </a:cubicBezTo>
                    <a:cubicBezTo>
                      <a:pt x="3" y="5"/>
                      <a:pt x="10"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6" name="Freeform 813"/>
              <p:cNvSpPr>
                <a:spLocks/>
              </p:cNvSpPr>
              <p:nvPr/>
            </p:nvSpPr>
            <p:spPr bwMode="auto">
              <a:xfrm>
                <a:off x="2390" y="1252"/>
                <a:ext cx="7" cy="10"/>
              </a:xfrm>
              <a:custGeom>
                <a:avLst/>
                <a:gdLst>
                  <a:gd name="T0" fmla="*/ 0 w 7"/>
                  <a:gd name="T1" fmla="*/ 10 h 10"/>
                  <a:gd name="T2" fmla="*/ 7 w 7"/>
                  <a:gd name="T3" fmla="*/ 0 h 10"/>
                  <a:gd name="T4" fmla="*/ 3 w 7"/>
                  <a:gd name="T5" fmla="*/ 0 h 10"/>
                  <a:gd name="T6" fmla="*/ 0 w 7"/>
                  <a:gd name="T7" fmla="*/ 10 h 10"/>
                </a:gdLst>
                <a:ahLst/>
                <a:cxnLst>
                  <a:cxn ang="0">
                    <a:pos x="T0" y="T1"/>
                  </a:cxn>
                  <a:cxn ang="0">
                    <a:pos x="T2" y="T3"/>
                  </a:cxn>
                  <a:cxn ang="0">
                    <a:pos x="T4" y="T5"/>
                  </a:cxn>
                  <a:cxn ang="0">
                    <a:pos x="T6" y="T7"/>
                  </a:cxn>
                </a:cxnLst>
                <a:rect l="0" t="0" r="r" b="b"/>
                <a:pathLst>
                  <a:path w="7" h="10">
                    <a:moveTo>
                      <a:pt x="0" y="10"/>
                    </a:moveTo>
                    <a:lnTo>
                      <a:pt x="7" y="0"/>
                    </a:lnTo>
                    <a:lnTo>
                      <a:pt x="3"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7" name="Freeform 814"/>
              <p:cNvSpPr>
                <a:spLocks/>
              </p:cNvSpPr>
              <p:nvPr/>
            </p:nvSpPr>
            <p:spPr bwMode="auto">
              <a:xfrm>
                <a:off x="3206" y="1257"/>
                <a:ext cx="5" cy="7"/>
              </a:xfrm>
              <a:custGeom>
                <a:avLst/>
                <a:gdLst>
                  <a:gd name="T0" fmla="*/ 1 w 2"/>
                  <a:gd name="T1" fmla="*/ 0 h 3"/>
                  <a:gd name="T2" fmla="*/ 0 w 2"/>
                  <a:gd name="T3" fmla="*/ 3 h 3"/>
                  <a:gd name="T4" fmla="*/ 2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3"/>
                      <a:pt x="2" y="3"/>
                      <a:pt x="2" y="3"/>
                    </a:cubicBezTo>
                    <a:cubicBezTo>
                      <a:pt x="0" y="2"/>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8" name="Freeform 815"/>
              <p:cNvSpPr>
                <a:spLocks/>
              </p:cNvSpPr>
              <p:nvPr/>
            </p:nvSpPr>
            <p:spPr bwMode="auto">
              <a:xfrm>
                <a:off x="4926" y="1252"/>
                <a:ext cx="31" cy="24"/>
              </a:xfrm>
              <a:custGeom>
                <a:avLst/>
                <a:gdLst>
                  <a:gd name="T0" fmla="*/ 7 w 13"/>
                  <a:gd name="T1" fmla="*/ 10 h 10"/>
                  <a:gd name="T2" fmla="*/ 12 w 13"/>
                  <a:gd name="T3" fmla="*/ 4 h 10"/>
                  <a:gd name="T4" fmla="*/ 0 w 13"/>
                  <a:gd name="T5" fmla="*/ 10 h 10"/>
                  <a:gd name="T6" fmla="*/ 7 w 13"/>
                  <a:gd name="T7" fmla="*/ 10 h 10"/>
                </a:gdLst>
                <a:ahLst/>
                <a:cxnLst>
                  <a:cxn ang="0">
                    <a:pos x="T0" y="T1"/>
                  </a:cxn>
                  <a:cxn ang="0">
                    <a:pos x="T2" y="T3"/>
                  </a:cxn>
                  <a:cxn ang="0">
                    <a:pos x="T4" y="T5"/>
                  </a:cxn>
                  <a:cxn ang="0">
                    <a:pos x="T6" y="T7"/>
                  </a:cxn>
                </a:cxnLst>
                <a:rect l="0" t="0" r="r" b="b"/>
                <a:pathLst>
                  <a:path w="13" h="10">
                    <a:moveTo>
                      <a:pt x="7" y="10"/>
                    </a:moveTo>
                    <a:cubicBezTo>
                      <a:pt x="6" y="5"/>
                      <a:pt x="13" y="9"/>
                      <a:pt x="12" y="4"/>
                    </a:cubicBezTo>
                    <a:cubicBezTo>
                      <a:pt x="7" y="0"/>
                      <a:pt x="5" y="9"/>
                      <a:pt x="0" y="10"/>
                    </a:cubicBez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9" name="Freeform 816"/>
              <p:cNvSpPr>
                <a:spLocks/>
              </p:cNvSpPr>
              <p:nvPr/>
            </p:nvSpPr>
            <p:spPr bwMode="auto">
              <a:xfrm>
                <a:off x="2589" y="1262"/>
                <a:ext cx="7" cy="2"/>
              </a:xfrm>
              <a:custGeom>
                <a:avLst/>
                <a:gdLst>
                  <a:gd name="T0" fmla="*/ 7 w 7"/>
                  <a:gd name="T1" fmla="*/ 2 h 2"/>
                  <a:gd name="T2" fmla="*/ 7 w 7"/>
                  <a:gd name="T3" fmla="*/ 0 h 2"/>
                  <a:gd name="T4" fmla="*/ 0 w 7"/>
                  <a:gd name="T5" fmla="*/ 0 h 2"/>
                  <a:gd name="T6" fmla="*/ 7 w 7"/>
                  <a:gd name="T7" fmla="*/ 2 h 2"/>
                </a:gdLst>
                <a:ahLst/>
                <a:cxnLst>
                  <a:cxn ang="0">
                    <a:pos x="T0" y="T1"/>
                  </a:cxn>
                  <a:cxn ang="0">
                    <a:pos x="T2" y="T3"/>
                  </a:cxn>
                  <a:cxn ang="0">
                    <a:pos x="T4" y="T5"/>
                  </a:cxn>
                  <a:cxn ang="0">
                    <a:pos x="T6" y="T7"/>
                  </a:cxn>
                </a:cxnLst>
                <a:rect l="0" t="0" r="r" b="b"/>
                <a:pathLst>
                  <a:path w="7" h="2">
                    <a:moveTo>
                      <a:pt x="7" y="2"/>
                    </a:moveTo>
                    <a:lnTo>
                      <a:pt x="7" y="0"/>
                    </a:lnTo>
                    <a:lnTo>
                      <a:pt x="0" y="0"/>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0" name="Freeform 817"/>
              <p:cNvSpPr>
                <a:spLocks/>
              </p:cNvSpPr>
              <p:nvPr/>
            </p:nvSpPr>
            <p:spPr bwMode="auto">
              <a:xfrm>
                <a:off x="505" y="1264"/>
                <a:ext cx="7" cy="10"/>
              </a:xfrm>
              <a:custGeom>
                <a:avLst/>
                <a:gdLst>
                  <a:gd name="T0" fmla="*/ 3 w 3"/>
                  <a:gd name="T1" fmla="*/ 2 h 4"/>
                  <a:gd name="T2" fmla="*/ 0 w 3"/>
                  <a:gd name="T3" fmla="*/ 2 h 4"/>
                  <a:gd name="T4" fmla="*/ 3 w 3"/>
                  <a:gd name="T5" fmla="*/ 4 h 4"/>
                  <a:gd name="T6" fmla="*/ 3 w 3"/>
                  <a:gd name="T7" fmla="*/ 2 h 4"/>
                </a:gdLst>
                <a:ahLst/>
                <a:cxnLst>
                  <a:cxn ang="0">
                    <a:pos x="T0" y="T1"/>
                  </a:cxn>
                  <a:cxn ang="0">
                    <a:pos x="T2" y="T3"/>
                  </a:cxn>
                  <a:cxn ang="0">
                    <a:pos x="T4" y="T5"/>
                  </a:cxn>
                  <a:cxn ang="0">
                    <a:pos x="T6" y="T7"/>
                  </a:cxn>
                </a:cxnLst>
                <a:rect l="0" t="0" r="r" b="b"/>
                <a:pathLst>
                  <a:path w="3" h="4">
                    <a:moveTo>
                      <a:pt x="3" y="2"/>
                    </a:moveTo>
                    <a:cubicBezTo>
                      <a:pt x="2" y="0"/>
                      <a:pt x="0" y="1"/>
                      <a:pt x="0" y="2"/>
                    </a:cubicBezTo>
                    <a:cubicBezTo>
                      <a:pt x="3" y="4"/>
                      <a:pt x="3" y="4"/>
                      <a:pt x="3" y="4"/>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1" name="Freeform 818"/>
              <p:cNvSpPr>
                <a:spLocks/>
              </p:cNvSpPr>
              <p:nvPr/>
            </p:nvSpPr>
            <p:spPr bwMode="auto">
              <a:xfrm>
                <a:off x="2577" y="1269"/>
                <a:ext cx="10" cy="7"/>
              </a:xfrm>
              <a:custGeom>
                <a:avLst/>
                <a:gdLst>
                  <a:gd name="T0" fmla="*/ 0 w 4"/>
                  <a:gd name="T1" fmla="*/ 1 h 3"/>
                  <a:gd name="T2" fmla="*/ 0 w 4"/>
                  <a:gd name="T3" fmla="*/ 3 h 3"/>
                  <a:gd name="T4" fmla="*/ 4 w 4"/>
                  <a:gd name="T5" fmla="*/ 2 h 3"/>
                  <a:gd name="T6" fmla="*/ 0 w 4"/>
                  <a:gd name="T7" fmla="*/ 1 h 3"/>
                </a:gdLst>
                <a:ahLst/>
                <a:cxnLst>
                  <a:cxn ang="0">
                    <a:pos x="T0" y="T1"/>
                  </a:cxn>
                  <a:cxn ang="0">
                    <a:pos x="T2" y="T3"/>
                  </a:cxn>
                  <a:cxn ang="0">
                    <a:pos x="T4" y="T5"/>
                  </a:cxn>
                  <a:cxn ang="0">
                    <a:pos x="T6" y="T7"/>
                  </a:cxn>
                </a:cxnLst>
                <a:rect l="0" t="0" r="r" b="b"/>
                <a:pathLst>
                  <a:path w="4" h="3">
                    <a:moveTo>
                      <a:pt x="0" y="1"/>
                    </a:moveTo>
                    <a:cubicBezTo>
                      <a:pt x="0" y="3"/>
                      <a:pt x="0" y="3"/>
                      <a:pt x="0" y="3"/>
                    </a:cubicBezTo>
                    <a:cubicBezTo>
                      <a:pt x="1" y="2"/>
                      <a:pt x="3" y="3"/>
                      <a:pt x="4" y="2"/>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2" name="Freeform 819"/>
              <p:cNvSpPr>
                <a:spLocks/>
              </p:cNvSpPr>
              <p:nvPr/>
            </p:nvSpPr>
            <p:spPr bwMode="auto">
              <a:xfrm>
                <a:off x="2371" y="1283"/>
                <a:ext cx="7" cy="7"/>
              </a:xfrm>
              <a:custGeom>
                <a:avLst/>
                <a:gdLst>
                  <a:gd name="T0" fmla="*/ 0 w 3"/>
                  <a:gd name="T1" fmla="*/ 3 h 3"/>
                  <a:gd name="T2" fmla="*/ 2 w 3"/>
                  <a:gd name="T3" fmla="*/ 1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cubicBezTo>
                      <a:pt x="1" y="3"/>
                      <a:pt x="1" y="2"/>
                      <a:pt x="2" y="1"/>
                    </a:cubicBezTo>
                    <a:cubicBezTo>
                      <a:pt x="3" y="1"/>
                      <a:pt x="2" y="0"/>
                      <a:pt x="1"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3" name="Freeform 820"/>
              <p:cNvSpPr>
                <a:spLocks/>
              </p:cNvSpPr>
              <p:nvPr/>
            </p:nvSpPr>
            <p:spPr bwMode="auto">
              <a:xfrm>
                <a:off x="5304" y="1283"/>
                <a:ext cx="5" cy="5"/>
              </a:xfrm>
              <a:custGeom>
                <a:avLst/>
                <a:gdLst>
                  <a:gd name="T0" fmla="*/ 5 w 5"/>
                  <a:gd name="T1" fmla="*/ 0 h 5"/>
                  <a:gd name="T2" fmla="*/ 0 w 5"/>
                  <a:gd name="T3" fmla="*/ 0 h 5"/>
                  <a:gd name="T4" fmla="*/ 5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0"/>
                    </a:lnTo>
                    <a:lnTo>
                      <a:pt x="5" y="5"/>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4" name="Freeform 821"/>
              <p:cNvSpPr>
                <a:spLocks/>
              </p:cNvSpPr>
              <p:nvPr/>
            </p:nvSpPr>
            <p:spPr bwMode="auto">
              <a:xfrm>
                <a:off x="4976" y="1285"/>
                <a:ext cx="12" cy="8"/>
              </a:xfrm>
              <a:custGeom>
                <a:avLst/>
                <a:gdLst>
                  <a:gd name="T0" fmla="*/ 5 w 5"/>
                  <a:gd name="T1" fmla="*/ 1 h 3"/>
                  <a:gd name="T2" fmla="*/ 3 w 5"/>
                  <a:gd name="T3" fmla="*/ 0 h 3"/>
                  <a:gd name="T4" fmla="*/ 0 w 5"/>
                  <a:gd name="T5" fmla="*/ 2 h 3"/>
                  <a:gd name="T6" fmla="*/ 1 w 5"/>
                  <a:gd name="T7" fmla="*/ 3 h 3"/>
                  <a:gd name="T8" fmla="*/ 5 w 5"/>
                  <a:gd name="T9" fmla="*/ 1 h 3"/>
                </a:gdLst>
                <a:ahLst/>
                <a:cxnLst>
                  <a:cxn ang="0">
                    <a:pos x="T0" y="T1"/>
                  </a:cxn>
                  <a:cxn ang="0">
                    <a:pos x="T2" y="T3"/>
                  </a:cxn>
                  <a:cxn ang="0">
                    <a:pos x="T4" y="T5"/>
                  </a:cxn>
                  <a:cxn ang="0">
                    <a:pos x="T6" y="T7"/>
                  </a:cxn>
                  <a:cxn ang="0">
                    <a:pos x="T8" y="T9"/>
                  </a:cxn>
                </a:cxnLst>
                <a:rect l="0" t="0" r="r" b="b"/>
                <a:pathLst>
                  <a:path w="5" h="3">
                    <a:moveTo>
                      <a:pt x="5" y="1"/>
                    </a:moveTo>
                    <a:cubicBezTo>
                      <a:pt x="3" y="0"/>
                      <a:pt x="3" y="0"/>
                      <a:pt x="3" y="0"/>
                    </a:cubicBezTo>
                    <a:cubicBezTo>
                      <a:pt x="4" y="2"/>
                      <a:pt x="0" y="1"/>
                      <a:pt x="0" y="2"/>
                    </a:cubicBezTo>
                    <a:cubicBezTo>
                      <a:pt x="1" y="3"/>
                      <a:pt x="1" y="3"/>
                      <a:pt x="1" y="3"/>
                    </a:cubicBezTo>
                    <a:cubicBezTo>
                      <a:pt x="2" y="3"/>
                      <a:pt x="4"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5" name="Freeform 822"/>
              <p:cNvSpPr>
                <a:spLocks/>
              </p:cNvSpPr>
              <p:nvPr/>
            </p:nvSpPr>
            <p:spPr bwMode="auto">
              <a:xfrm>
                <a:off x="2932" y="1285"/>
                <a:ext cx="17" cy="10"/>
              </a:xfrm>
              <a:custGeom>
                <a:avLst/>
                <a:gdLst>
                  <a:gd name="T0" fmla="*/ 0 w 7"/>
                  <a:gd name="T1" fmla="*/ 1 h 4"/>
                  <a:gd name="T2" fmla="*/ 6 w 7"/>
                  <a:gd name="T3" fmla="*/ 3 h 4"/>
                  <a:gd name="T4" fmla="*/ 5 w 7"/>
                  <a:gd name="T5" fmla="*/ 3 h 4"/>
                  <a:gd name="T6" fmla="*/ 3 w 7"/>
                  <a:gd name="T7" fmla="*/ 0 h 4"/>
                  <a:gd name="T8" fmla="*/ 0 w 7"/>
                  <a:gd name="T9" fmla="*/ 1 h 4"/>
                </a:gdLst>
                <a:ahLst/>
                <a:cxnLst>
                  <a:cxn ang="0">
                    <a:pos x="T0" y="T1"/>
                  </a:cxn>
                  <a:cxn ang="0">
                    <a:pos x="T2" y="T3"/>
                  </a:cxn>
                  <a:cxn ang="0">
                    <a:pos x="T4" y="T5"/>
                  </a:cxn>
                  <a:cxn ang="0">
                    <a:pos x="T6" y="T7"/>
                  </a:cxn>
                  <a:cxn ang="0">
                    <a:pos x="T8" y="T9"/>
                  </a:cxn>
                </a:cxnLst>
                <a:rect l="0" t="0" r="r" b="b"/>
                <a:pathLst>
                  <a:path w="7" h="4">
                    <a:moveTo>
                      <a:pt x="0" y="1"/>
                    </a:moveTo>
                    <a:cubicBezTo>
                      <a:pt x="1" y="4"/>
                      <a:pt x="7" y="2"/>
                      <a:pt x="6" y="3"/>
                    </a:cubicBezTo>
                    <a:cubicBezTo>
                      <a:pt x="5" y="3"/>
                      <a:pt x="5" y="3"/>
                      <a:pt x="5" y="3"/>
                    </a:cubicBezTo>
                    <a:cubicBezTo>
                      <a:pt x="4" y="2"/>
                      <a:pt x="3" y="2"/>
                      <a:pt x="3" y="0"/>
                    </a:cubicBezTo>
                    <a:cubicBezTo>
                      <a:pt x="2"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6" name="Freeform 823"/>
              <p:cNvSpPr>
                <a:spLocks/>
              </p:cNvSpPr>
              <p:nvPr/>
            </p:nvSpPr>
            <p:spPr bwMode="auto">
              <a:xfrm>
                <a:off x="5032" y="1285"/>
                <a:ext cx="5" cy="8"/>
              </a:xfrm>
              <a:custGeom>
                <a:avLst/>
                <a:gdLst>
                  <a:gd name="T0" fmla="*/ 2 w 2"/>
                  <a:gd name="T1" fmla="*/ 1 h 3"/>
                  <a:gd name="T2" fmla="*/ 0 w 2"/>
                  <a:gd name="T3" fmla="*/ 0 h 3"/>
                  <a:gd name="T4" fmla="*/ 1 w 2"/>
                  <a:gd name="T5" fmla="*/ 3 h 3"/>
                  <a:gd name="T6" fmla="*/ 2 w 2"/>
                  <a:gd name="T7" fmla="*/ 1 h 3"/>
                </a:gdLst>
                <a:ahLst/>
                <a:cxnLst>
                  <a:cxn ang="0">
                    <a:pos x="T0" y="T1"/>
                  </a:cxn>
                  <a:cxn ang="0">
                    <a:pos x="T2" y="T3"/>
                  </a:cxn>
                  <a:cxn ang="0">
                    <a:pos x="T4" y="T5"/>
                  </a:cxn>
                  <a:cxn ang="0">
                    <a:pos x="T6" y="T7"/>
                  </a:cxn>
                </a:cxnLst>
                <a:rect l="0" t="0" r="r" b="b"/>
                <a:pathLst>
                  <a:path w="2" h="3">
                    <a:moveTo>
                      <a:pt x="2" y="1"/>
                    </a:moveTo>
                    <a:cubicBezTo>
                      <a:pt x="1" y="2"/>
                      <a:pt x="1" y="1"/>
                      <a:pt x="0" y="0"/>
                    </a:cubicBezTo>
                    <a:cubicBezTo>
                      <a:pt x="1" y="3"/>
                      <a:pt x="1" y="3"/>
                      <a:pt x="1" y="3"/>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7" name="Freeform 824"/>
              <p:cNvSpPr>
                <a:spLocks/>
              </p:cNvSpPr>
              <p:nvPr/>
            </p:nvSpPr>
            <p:spPr bwMode="auto">
              <a:xfrm>
                <a:off x="2549" y="1293"/>
                <a:ext cx="7" cy="2"/>
              </a:xfrm>
              <a:custGeom>
                <a:avLst/>
                <a:gdLst>
                  <a:gd name="T0" fmla="*/ 0 w 3"/>
                  <a:gd name="T1" fmla="*/ 1 h 1"/>
                  <a:gd name="T2" fmla="*/ 1 w 3"/>
                  <a:gd name="T3" fmla="*/ 1 h 1"/>
                  <a:gd name="T4" fmla="*/ 2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1" y="1"/>
                      <a:pt x="1" y="1"/>
                      <a:pt x="1" y="1"/>
                    </a:cubicBezTo>
                    <a:cubicBezTo>
                      <a:pt x="2" y="1"/>
                      <a:pt x="3" y="0"/>
                      <a:pt x="2"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8" name="Freeform 825"/>
              <p:cNvSpPr>
                <a:spLocks/>
              </p:cNvSpPr>
              <p:nvPr/>
            </p:nvSpPr>
            <p:spPr bwMode="auto">
              <a:xfrm>
                <a:off x="4961" y="1290"/>
                <a:ext cx="12" cy="12"/>
              </a:xfrm>
              <a:custGeom>
                <a:avLst/>
                <a:gdLst>
                  <a:gd name="T0" fmla="*/ 5 w 5"/>
                  <a:gd name="T1" fmla="*/ 4 h 5"/>
                  <a:gd name="T2" fmla="*/ 0 w 5"/>
                  <a:gd name="T3" fmla="*/ 1 h 5"/>
                  <a:gd name="T4" fmla="*/ 4 w 5"/>
                  <a:gd name="T5" fmla="*/ 5 h 5"/>
                  <a:gd name="T6" fmla="*/ 5 w 5"/>
                  <a:gd name="T7" fmla="*/ 4 h 5"/>
                </a:gdLst>
                <a:ahLst/>
                <a:cxnLst>
                  <a:cxn ang="0">
                    <a:pos x="T0" y="T1"/>
                  </a:cxn>
                  <a:cxn ang="0">
                    <a:pos x="T2" y="T3"/>
                  </a:cxn>
                  <a:cxn ang="0">
                    <a:pos x="T4" y="T5"/>
                  </a:cxn>
                  <a:cxn ang="0">
                    <a:pos x="T6" y="T7"/>
                  </a:cxn>
                </a:cxnLst>
                <a:rect l="0" t="0" r="r" b="b"/>
                <a:pathLst>
                  <a:path w="5" h="5">
                    <a:moveTo>
                      <a:pt x="5" y="4"/>
                    </a:moveTo>
                    <a:cubicBezTo>
                      <a:pt x="5" y="0"/>
                      <a:pt x="3" y="3"/>
                      <a:pt x="0" y="1"/>
                    </a:cubicBezTo>
                    <a:cubicBezTo>
                      <a:pt x="4" y="5"/>
                      <a:pt x="4" y="5"/>
                      <a:pt x="4" y="5"/>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9" name="Freeform 826"/>
              <p:cNvSpPr>
                <a:spLocks/>
              </p:cNvSpPr>
              <p:nvPr/>
            </p:nvSpPr>
            <p:spPr bwMode="auto">
              <a:xfrm>
                <a:off x="2535" y="1297"/>
                <a:ext cx="9" cy="10"/>
              </a:xfrm>
              <a:custGeom>
                <a:avLst/>
                <a:gdLst>
                  <a:gd name="T0" fmla="*/ 2 w 4"/>
                  <a:gd name="T1" fmla="*/ 3 h 4"/>
                  <a:gd name="T2" fmla="*/ 3 w 4"/>
                  <a:gd name="T3" fmla="*/ 2 h 4"/>
                  <a:gd name="T4" fmla="*/ 3 w 4"/>
                  <a:gd name="T5" fmla="*/ 0 h 4"/>
                  <a:gd name="T6" fmla="*/ 2 w 4"/>
                  <a:gd name="T7" fmla="*/ 3 h 4"/>
                </a:gdLst>
                <a:ahLst/>
                <a:cxnLst>
                  <a:cxn ang="0">
                    <a:pos x="T0" y="T1"/>
                  </a:cxn>
                  <a:cxn ang="0">
                    <a:pos x="T2" y="T3"/>
                  </a:cxn>
                  <a:cxn ang="0">
                    <a:pos x="T4" y="T5"/>
                  </a:cxn>
                  <a:cxn ang="0">
                    <a:pos x="T6" y="T7"/>
                  </a:cxn>
                </a:cxnLst>
                <a:rect l="0" t="0" r="r" b="b"/>
                <a:pathLst>
                  <a:path w="4" h="4">
                    <a:moveTo>
                      <a:pt x="2" y="3"/>
                    </a:moveTo>
                    <a:cubicBezTo>
                      <a:pt x="3" y="4"/>
                      <a:pt x="3" y="3"/>
                      <a:pt x="3" y="2"/>
                    </a:cubicBezTo>
                    <a:cubicBezTo>
                      <a:pt x="3" y="2"/>
                      <a:pt x="4" y="1"/>
                      <a:pt x="3" y="0"/>
                    </a:cubicBezTo>
                    <a:cubicBezTo>
                      <a:pt x="2" y="1"/>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0" name="Freeform 827"/>
              <p:cNvSpPr>
                <a:spLocks/>
              </p:cNvSpPr>
              <p:nvPr/>
            </p:nvSpPr>
            <p:spPr bwMode="auto">
              <a:xfrm>
                <a:off x="5146" y="1297"/>
                <a:ext cx="14" cy="19"/>
              </a:xfrm>
              <a:custGeom>
                <a:avLst/>
                <a:gdLst>
                  <a:gd name="T0" fmla="*/ 3 w 6"/>
                  <a:gd name="T1" fmla="*/ 8 h 8"/>
                  <a:gd name="T2" fmla="*/ 6 w 6"/>
                  <a:gd name="T3" fmla="*/ 0 h 8"/>
                  <a:gd name="T4" fmla="*/ 0 w 6"/>
                  <a:gd name="T5" fmla="*/ 5 h 8"/>
                  <a:gd name="T6" fmla="*/ 4 w 6"/>
                  <a:gd name="T7" fmla="*/ 5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5" y="3"/>
                      <a:pt x="6" y="0"/>
                    </a:cubicBezTo>
                    <a:cubicBezTo>
                      <a:pt x="5" y="2"/>
                      <a:pt x="2" y="5"/>
                      <a:pt x="0" y="5"/>
                    </a:cubicBezTo>
                    <a:cubicBezTo>
                      <a:pt x="4" y="5"/>
                      <a:pt x="4" y="5"/>
                      <a:pt x="4" y="5"/>
                    </a:cubicBez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1" name="Freeform 828"/>
              <p:cNvSpPr>
                <a:spLocks/>
              </p:cNvSpPr>
              <p:nvPr/>
            </p:nvSpPr>
            <p:spPr bwMode="auto">
              <a:xfrm>
                <a:off x="2892" y="1307"/>
                <a:ext cx="2" cy="7"/>
              </a:xfrm>
              <a:custGeom>
                <a:avLst/>
                <a:gdLst>
                  <a:gd name="T0" fmla="*/ 2 w 2"/>
                  <a:gd name="T1" fmla="*/ 2 h 7"/>
                  <a:gd name="T2" fmla="*/ 0 w 2"/>
                  <a:gd name="T3" fmla="*/ 0 h 7"/>
                  <a:gd name="T4" fmla="*/ 2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0" y="0"/>
                    </a:lnTo>
                    <a:lnTo>
                      <a:pt x="2" y="7"/>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2" name="Freeform 829"/>
              <p:cNvSpPr>
                <a:spLocks/>
              </p:cNvSpPr>
              <p:nvPr/>
            </p:nvSpPr>
            <p:spPr bwMode="auto">
              <a:xfrm>
                <a:off x="5198" y="1307"/>
                <a:ext cx="21" cy="7"/>
              </a:xfrm>
              <a:custGeom>
                <a:avLst/>
                <a:gdLst>
                  <a:gd name="T0" fmla="*/ 9 w 9"/>
                  <a:gd name="T1" fmla="*/ 1 h 3"/>
                  <a:gd name="T2" fmla="*/ 0 w 9"/>
                  <a:gd name="T3" fmla="*/ 1 h 3"/>
                  <a:gd name="T4" fmla="*/ 7 w 9"/>
                  <a:gd name="T5" fmla="*/ 3 h 3"/>
                  <a:gd name="T6" fmla="*/ 9 w 9"/>
                  <a:gd name="T7" fmla="*/ 1 h 3"/>
                </a:gdLst>
                <a:ahLst/>
                <a:cxnLst>
                  <a:cxn ang="0">
                    <a:pos x="T0" y="T1"/>
                  </a:cxn>
                  <a:cxn ang="0">
                    <a:pos x="T2" y="T3"/>
                  </a:cxn>
                  <a:cxn ang="0">
                    <a:pos x="T4" y="T5"/>
                  </a:cxn>
                  <a:cxn ang="0">
                    <a:pos x="T6" y="T7"/>
                  </a:cxn>
                </a:cxnLst>
                <a:rect l="0" t="0" r="r" b="b"/>
                <a:pathLst>
                  <a:path w="9" h="3">
                    <a:moveTo>
                      <a:pt x="9" y="1"/>
                    </a:moveTo>
                    <a:cubicBezTo>
                      <a:pt x="7" y="0"/>
                      <a:pt x="2" y="0"/>
                      <a:pt x="0" y="1"/>
                    </a:cubicBezTo>
                    <a:cubicBezTo>
                      <a:pt x="2" y="1"/>
                      <a:pt x="5" y="1"/>
                      <a:pt x="7" y="3"/>
                    </a:cubicBez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3" name="Freeform 830"/>
              <p:cNvSpPr>
                <a:spLocks/>
              </p:cNvSpPr>
              <p:nvPr/>
            </p:nvSpPr>
            <p:spPr bwMode="auto">
              <a:xfrm>
                <a:off x="5170" y="1309"/>
                <a:ext cx="85" cy="64"/>
              </a:xfrm>
              <a:custGeom>
                <a:avLst/>
                <a:gdLst>
                  <a:gd name="T0" fmla="*/ 11 w 36"/>
                  <a:gd name="T1" fmla="*/ 11 h 27"/>
                  <a:gd name="T2" fmla="*/ 14 w 36"/>
                  <a:gd name="T3" fmla="*/ 13 h 27"/>
                  <a:gd name="T4" fmla="*/ 17 w 36"/>
                  <a:gd name="T5" fmla="*/ 11 h 27"/>
                  <a:gd name="T6" fmla="*/ 17 w 36"/>
                  <a:gd name="T7" fmla="*/ 14 h 27"/>
                  <a:gd name="T8" fmla="*/ 26 w 36"/>
                  <a:gd name="T9" fmla="*/ 18 h 27"/>
                  <a:gd name="T10" fmla="*/ 24 w 36"/>
                  <a:gd name="T11" fmla="*/ 27 h 27"/>
                  <a:gd name="T12" fmla="*/ 28 w 36"/>
                  <a:gd name="T13" fmla="*/ 27 h 27"/>
                  <a:gd name="T14" fmla="*/ 31 w 36"/>
                  <a:gd name="T15" fmla="*/ 20 h 27"/>
                  <a:gd name="T16" fmla="*/ 36 w 36"/>
                  <a:gd name="T17" fmla="*/ 22 h 27"/>
                  <a:gd name="T18" fmla="*/ 34 w 36"/>
                  <a:gd name="T19" fmla="*/ 15 h 27"/>
                  <a:gd name="T20" fmla="*/ 31 w 36"/>
                  <a:gd name="T21" fmla="*/ 18 h 27"/>
                  <a:gd name="T22" fmla="*/ 29 w 36"/>
                  <a:gd name="T23" fmla="*/ 15 h 27"/>
                  <a:gd name="T24" fmla="*/ 32 w 36"/>
                  <a:gd name="T25" fmla="*/ 13 h 27"/>
                  <a:gd name="T26" fmla="*/ 27 w 36"/>
                  <a:gd name="T27" fmla="*/ 11 h 27"/>
                  <a:gd name="T28" fmla="*/ 29 w 36"/>
                  <a:gd name="T29" fmla="*/ 9 h 27"/>
                  <a:gd name="T30" fmla="*/ 26 w 36"/>
                  <a:gd name="T31" fmla="*/ 6 h 27"/>
                  <a:gd name="T32" fmla="*/ 1 w 36"/>
                  <a:gd name="T33" fmla="*/ 2 h 27"/>
                  <a:gd name="T34" fmla="*/ 2 w 36"/>
                  <a:gd name="T35" fmla="*/ 0 h 27"/>
                  <a:gd name="T36" fmla="*/ 0 w 36"/>
                  <a:gd name="T37" fmla="*/ 5 h 27"/>
                  <a:gd name="T38" fmla="*/ 13 w 36"/>
                  <a:gd name="T39" fmla="*/ 8 h 27"/>
                  <a:gd name="T40" fmla="*/ 11 w 36"/>
                  <a:gd name="T41"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27">
                    <a:moveTo>
                      <a:pt x="11" y="11"/>
                    </a:moveTo>
                    <a:cubicBezTo>
                      <a:pt x="11" y="13"/>
                      <a:pt x="15" y="9"/>
                      <a:pt x="14" y="13"/>
                    </a:cubicBezTo>
                    <a:cubicBezTo>
                      <a:pt x="15" y="11"/>
                      <a:pt x="16" y="11"/>
                      <a:pt x="17" y="11"/>
                    </a:cubicBezTo>
                    <a:cubicBezTo>
                      <a:pt x="17" y="14"/>
                      <a:pt x="17" y="14"/>
                      <a:pt x="17" y="14"/>
                    </a:cubicBezTo>
                    <a:cubicBezTo>
                      <a:pt x="21" y="12"/>
                      <a:pt x="21" y="18"/>
                      <a:pt x="26" y="18"/>
                    </a:cubicBezTo>
                    <a:cubicBezTo>
                      <a:pt x="24" y="21"/>
                      <a:pt x="29" y="26"/>
                      <a:pt x="24" y="27"/>
                    </a:cubicBezTo>
                    <a:cubicBezTo>
                      <a:pt x="28" y="27"/>
                      <a:pt x="28" y="27"/>
                      <a:pt x="28" y="27"/>
                    </a:cubicBezTo>
                    <a:cubicBezTo>
                      <a:pt x="29" y="24"/>
                      <a:pt x="30" y="24"/>
                      <a:pt x="31" y="20"/>
                    </a:cubicBezTo>
                    <a:cubicBezTo>
                      <a:pt x="36" y="22"/>
                      <a:pt x="36" y="22"/>
                      <a:pt x="36" y="22"/>
                    </a:cubicBezTo>
                    <a:cubicBezTo>
                      <a:pt x="36" y="18"/>
                      <a:pt x="32" y="17"/>
                      <a:pt x="34" y="15"/>
                    </a:cubicBezTo>
                    <a:cubicBezTo>
                      <a:pt x="31" y="18"/>
                      <a:pt x="31" y="18"/>
                      <a:pt x="31" y="18"/>
                    </a:cubicBezTo>
                    <a:cubicBezTo>
                      <a:pt x="29" y="15"/>
                      <a:pt x="29" y="15"/>
                      <a:pt x="29" y="15"/>
                    </a:cubicBezTo>
                    <a:cubicBezTo>
                      <a:pt x="30" y="13"/>
                      <a:pt x="31" y="13"/>
                      <a:pt x="32" y="13"/>
                    </a:cubicBezTo>
                    <a:cubicBezTo>
                      <a:pt x="30" y="13"/>
                      <a:pt x="29" y="12"/>
                      <a:pt x="27" y="11"/>
                    </a:cubicBezTo>
                    <a:cubicBezTo>
                      <a:pt x="29" y="9"/>
                      <a:pt x="29" y="9"/>
                      <a:pt x="29" y="9"/>
                    </a:cubicBezTo>
                    <a:cubicBezTo>
                      <a:pt x="28" y="8"/>
                      <a:pt x="26" y="7"/>
                      <a:pt x="26" y="6"/>
                    </a:cubicBezTo>
                    <a:cubicBezTo>
                      <a:pt x="16" y="3"/>
                      <a:pt x="11" y="2"/>
                      <a:pt x="1" y="2"/>
                    </a:cubicBezTo>
                    <a:cubicBezTo>
                      <a:pt x="2" y="1"/>
                      <a:pt x="2" y="0"/>
                      <a:pt x="2" y="0"/>
                    </a:cubicBezTo>
                    <a:cubicBezTo>
                      <a:pt x="0" y="5"/>
                      <a:pt x="0" y="5"/>
                      <a:pt x="0" y="5"/>
                    </a:cubicBezTo>
                    <a:cubicBezTo>
                      <a:pt x="4" y="6"/>
                      <a:pt x="10" y="6"/>
                      <a:pt x="13" y="8"/>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4" name="Freeform 831"/>
              <p:cNvSpPr>
                <a:spLocks/>
              </p:cNvSpPr>
              <p:nvPr/>
            </p:nvSpPr>
            <p:spPr bwMode="auto">
              <a:xfrm>
                <a:off x="2596" y="1307"/>
                <a:ext cx="10" cy="9"/>
              </a:xfrm>
              <a:custGeom>
                <a:avLst/>
                <a:gdLst>
                  <a:gd name="T0" fmla="*/ 1 w 4"/>
                  <a:gd name="T1" fmla="*/ 3 h 4"/>
                  <a:gd name="T2" fmla="*/ 4 w 4"/>
                  <a:gd name="T3" fmla="*/ 4 h 4"/>
                  <a:gd name="T4" fmla="*/ 4 w 4"/>
                  <a:gd name="T5" fmla="*/ 2 h 4"/>
                  <a:gd name="T6" fmla="*/ 1 w 4"/>
                  <a:gd name="T7" fmla="*/ 3 h 4"/>
                </a:gdLst>
                <a:ahLst/>
                <a:cxnLst>
                  <a:cxn ang="0">
                    <a:pos x="T0" y="T1"/>
                  </a:cxn>
                  <a:cxn ang="0">
                    <a:pos x="T2" y="T3"/>
                  </a:cxn>
                  <a:cxn ang="0">
                    <a:pos x="T4" y="T5"/>
                  </a:cxn>
                  <a:cxn ang="0">
                    <a:pos x="T6" y="T7"/>
                  </a:cxn>
                </a:cxnLst>
                <a:rect l="0" t="0" r="r" b="b"/>
                <a:pathLst>
                  <a:path w="4" h="4">
                    <a:moveTo>
                      <a:pt x="1" y="3"/>
                    </a:moveTo>
                    <a:cubicBezTo>
                      <a:pt x="4" y="4"/>
                      <a:pt x="4" y="4"/>
                      <a:pt x="4" y="4"/>
                    </a:cubicBezTo>
                    <a:cubicBezTo>
                      <a:pt x="4" y="2"/>
                      <a:pt x="4" y="2"/>
                      <a:pt x="4" y="2"/>
                    </a:cubicBezTo>
                    <a:cubicBezTo>
                      <a:pt x="3"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5" name="Freeform 832"/>
              <p:cNvSpPr>
                <a:spLocks/>
              </p:cNvSpPr>
              <p:nvPr/>
            </p:nvSpPr>
            <p:spPr bwMode="auto">
              <a:xfrm>
                <a:off x="2322" y="1311"/>
                <a:ext cx="9" cy="8"/>
              </a:xfrm>
              <a:custGeom>
                <a:avLst/>
                <a:gdLst>
                  <a:gd name="T0" fmla="*/ 9 w 9"/>
                  <a:gd name="T1" fmla="*/ 8 h 8"/>
                  <a:gd name="T2" fmla="*/ 9 w 9"/>
                  <a:gd name="T3" fmla="*/ 0 h 8"/>
                  <a:gd name="T4" fmla="*/ 0 w 9"/>
                  <a:gd name="T5" fmla="*/ 8 h 8"/>
                  <a:gd name="T6" fmla="*/ 9 w 9"/>
                  <a:gd name="T7" fmla="*/ 8 h 8"/>
                </a:gdLst>
                <a:ahLst/>
                <a:cxnLst>
                  <a:cxn ang="0">
                    <a:pos x="T0" y="T1"/>
                  </a:cxn>
                  <a:cxn ang="0">
                    <a:pos x="T2" y="T3"/>
                  </a:cxn>
                  <a:cxn ang="0">
                    <a:pos x="T4" y="T5"/>
                  </a:cxn>
                  <a:cxn ang="0">
                    <a:pos x="T6" y="T7"/>
                  </a:cxn>
                </a:cxnLst>
                <a:rect l="0" t="0" r="r" b="b"/>
                <a:pathLst>
                  <a:path w="9" h="8">
                    <a:moveTo>
                      <a:pt x="9" y="8"/>
                    </a:moveTo>
                    <a:lnTo>
                      <a:pt x="9" y="0"/>
                    </a:lnTo>
                    <a:lnTo>
                      <a:pt x="0" y="8"/>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8" name="Group 1034"/>
            <p:cNvGrpSpPr>
              <a:grpSpLocks/>
            </p:cNvGrpSpPr>
            <p:nvPr/>
          </p:nvGrpSpPr>
          <p:grpSpPr bwMode="auto">
            <a:xfrm>
              <a:off x="9316557" y="1409276"/>
              <a:ext cx="9061450" cy="1406525"/>
              <a:chOff x="-72" y="1311"/>
              <a:chExt cx="5708" cy="886"/>
            </a:xfrm>
            <a:grpFill/>
          </p:grpSpPr>
          <p:sp>
            <p:nvSpPr>
              <p:cNvPr id="596" name="Freeform 834"/>
              <p:cNvSpPr>
                <a:spLocks/>
              </p:cNvSpPr>
              <p:nvPr/>
            </p:nvSpPr>
            <p:spPr bwMode="auto">
              <a:xfrm>
                <a:off x="2854" y="1311"/>
                <a:ext cx="24" cy="8"/>
              </a:xfrm>
              <a:custGeom>
                <a:avLst/>
                <a:gdLst>
                  <a:gd name="T0" fmla="*/ 6 w 10"/>
                  <a:gd name="T1" fmla="*/ 2 h 3"/>
                  <a:gd name="T2" fmla="*/ 0 w 10"/>
                  <a:gd name="T3" fmla="*/ 3 h 3"/>
                  <a:gd name="T4" fmla="*/ 10 w 10"/>
                  <a:gd name="T5" fmla="*/ 2 h 3"/>
                  <a:gd name="T6" fmla="*/ 9 w 10"/>
                  <a:gd name="T7" fmla="*/ 1 h 3"/>
                  <a:gd name="T8" fmla="*/ 6 w 10"/>
                  <a:gd name="T9" fmla="*/ 2 h 3"/>
                </a:gdLst>
                <a:ahLst/>
                <a:cxnLst>
                  <a:cxn ang="0">
                    <a:pos x="T0" y="T1"/>
                  </a:cxn>
                  <a:cxn ang="0">
                    <a:pos x="T2" y="T3"/>
                  </a:cxn>
                  <a:cxn ang="0">
                    <a:pos x="T4" y="T5"/>
                  </a:cxn>
                  <a:cxn ang="0">
                    <a:pos x="T6" y="T7"/>
                  </a:cxn>
                  <a:cxn ang="0">
                    <a:pos x="T8" y="T9"/>
                  </a:cxn>
                </a:cxnLst>
                <a:rect l="0" t="0" r="r" b="b"/>
                <a:pathLst>
                  <a:path w="10" h="3">
                    <a:moveTo>
                      <a:pt x="6" y="2"/>
                    </a:moveTo>
                    <a:cubicBezTo>
                      <a:pt x="4" y="1"/>
                      <a:pt x="2" y="2"/>
                      <a:pt x="0" y="3"/>
                    </a:cubicBezTo>
                    <a:cubicBezTo>
                      <a:pt x="3" y="3"/>
                      <a:pt x="7" y="3"/>
                      <a:pt x="10" y="2"/>
                    </a:cubicBezTo>
                    <a:cubicBezTo>
                      <a:pt x="9" y="1"/>
                      <a:pt x="9" y="1"/>
                      <a:pt x="9" y="1"/>
                    </a:cubicBezTo>
                    <a:cubicBezTo>
                      <a:pt x="8" y="0"/>
                      <a:pt x="7"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7" name="Freeform 835"/>
              <p:cNvSpPr>
                <a:spLocks/>
              </p:cNvSpPr>
              <p:nvPr/>
            </p:nvSpPr>
            <p:spPr bwMode="auto">
              <a:xfrm>
                <a:off x="2844" y="1319"/>
                <a:ext cx="10" cy="4"/>
              </a:xfrm>
              <a:custGeom>
                <a:avLst/>
                <a:gdLst>
                  <a:gd name="T0" fmla="*/ 4 w 4"/>
                  <a:gd name="T1" fmla="*/ 0 h 2"/>
                  <a:gd name="T2" fmla="*/ 0 w 4"/>
                  <a:gd name="T3" fmla="*/ 2 h 2"/>
                  <a:gd name="T4" fmla="*/ 4 w 4"/>
                  <a:gd name="T5" fmla="*/ 0 h 2"/>
                </a:gdLst>
                <a:ahLst/>
                <a:cxnLst>
                  <a:cxn ang="0">
                    <a:pos x="T0" y="T1"/>
                  </a:cxn>
                  <a:cxn ang="0">
                    <a:pos x="T2" y="T3"/>
                  </a:cxn>
                  <a:cxn ang="0">
                    <a:pos x="T4" y="T5"/>
                  </a:cxn>
                </a:cxnLst>
                <a:rect l="0" t="0" r="r" b="b"/>
                <a:pathLst>
                  <a:path w="4" h="2">
                    <a:moveTo>
                      <a:pt x="4" y="0"/>
                    </a:moveTo>
                    <a:cubicBezTo>
                      <a:pt x="2" y="1"/>
                      <a:pt x="1" y="1"/>
                      <a:pt x="0" y="2"/>
                    </a:cubicBezTo>
                    <a:cubicBezTo>
                      <a:pt x="1" y="2"/>
                      <a:pt x="2"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8" name="Freeform 836"/>
              <p:cNvSpPr>
                <a:spLocks/>
              </p:cNvSpPr>
              <p:nvPr/>
            </p:nvSpPr>
            <p:spPr bwMode="auto">
              <a:xfrm>
                <a:off x="2606" y="1316"/>
                <a:ext cx="11" cy="7"/>
              </a:xfrm>
              <a:custGeom>
                <a:avLst/>
                <a:gdLst>
                  <a:gd name="T0" fmla="*/ 5 w 5"/>
                  <a:gd name="T1" fmla="*/ 0 h 3"/>
                  <a:gd name="T2" fmla="*/ 0 w 5"/>
                  <a:gd name="T3" fmla="*/ 3 h 3"/>
                  <a:gd name="T4" fmla="*/ 5 w 5"/>
                  <a:gd name="T5" fmla="*/ 0 h 3"/>
                </a:gdLst>
                <a:ahLst/>
                <a:cxnLst>
                  <a:cxn ang="0">
                    <a:pos x="T0" y="T1"/>
                  </a:cxn>
                  <a:cxn ang="0">
                    <a:pos x="T2" y="T3"/>
                  </a:cxn>
                  <a:cxn ang="0">
                    <a:pos x="T4" y="T5"/>
                  </a:cxn>
                </a:cxnLst>
                <a:rect l="0" t="0" r="r" b="b"/>
                <a:pathLst>
                  <a:path w="5" h="3">
                    <a:moveTo>
                      <a:pt x="5" y="0"/>
                    </a:moveTo>
                    <a:cubicBezTo>
                      <a:pt x="3" y="2"/>
                      <a:pt x="0" y="0"/>
                      <a:pt x="0" y="3"/>
                    </a:cubicBezTo>
                    <a:cubicBezTo>
                      <a:pt x="2" y="1"/>
                      <a:pt x="4"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9" name="Freeform 837"/>
              <p:cNvSpPr>
                <a:spLocks/>
              </p:cNvSpPr>
              <p:nvPr/>
            </p:nvSpPr>
            <p:spPr bwMode="auto">
              <a:xfrm>
                <a:off x="2308" y="1319"/>
                <a:ext cx="14" cy="11"/>
              </a:xfrm>
              <a:custGeom>
                <a:avLst/>
                <a:gdLst>
                  <a:gd name="T0" fmla="*/ 0 w 6"/>
                  <a:gd name="T1" fmla="*/ 5 h 5"/>
                  <a:gd name="T2" fmla="*/ 6 w 6"/>
                  <a:gd name="T3" fmla="*/ 2 h 5"/>
                  <a:gd name="T4" fmla="*/ 0 w 6"/>
                  <a:gd name="T5" fmla="*/ 5 h 5"/>
                </a:gdLst>
                <a:ahLst/>
                <a:cxnLst>
                  <a:cxn ang="0">
                    <a:pos x="T0" y="T1"/>
                  </a:cxn>
                  <a:cxn ang="0">
                    <a:pos x="T2" y="T3"/>
                  </a:cxn>
                  <a:cxn ang="0">
                    <a:pos x="T4" y="T5"/>
                  </a:cxn>
                </a:cxnLst>
                <a:rect l="0" t="0" r="r" b="b"/>
                <a:pathLst>
                  <a:path w="6" h="5">
                    <a:moveTo>
                      <a:pt x="0" y="5"/>
                    </a:moveTo>
                    <a:cubicBezTo>
                      <a:pt x="1" y="4"/>
                      <a:pt x="5" y="4"/>
                      <a:pt x="6" y="2"/>
                    </a:cubicBezTo>
                    <a:cubicBezTo>
                      <a:pt x="3" y="0"/>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0" name="Freeform 838"/>
              <p:cNvSpPr>
                <a:spLocks/>
              </p:cNvSpPr>
              <p:nvPr/>
            </p:nvSpPr>
            <p:spPr bwMode="auto">
              <a:xfrm>
                <a:off x="2790" y="1328"/>
                <a:ext cx="19" cy="12"/>
              </a:xfrm>
              <a:custGeom>
                <a:avLst/>
                <a:gdLst>
                  <a:gd name="T0" fmla="*/ 0 w 8"/>
                  <a:gd name="T1" fmla="*/ 4 h 5"/>
                  <a:gd name="T2" fmla="*/ 3 w 8"/>
                  <a:gd name="T3" fmla="*/ 4 h 5"/>
                  <a:gd name="T4" fmla="*/ 7 w 8"/>
                  <a:gd name="T5" fmla="*/ 1 h 5"/>
                  <a:gd name="T6" fmla="*/ 0 w 8"/>
                  <a:gd name="T7" fmla="*/ 4 h 5"/>
                </a:gdLst>
                <a:ahLst/>
                <a:cxnLst>
                  <a:cxn ang="0">
                    <a:pos x="T0" y="T1"/>
                  </a:cxn>
                  <a:cxn ang="0">
                    <a:pos x="T2" y="T3"/>
                  </a:cxn>
                  <a:cxn ang="0">
                    <a:pos x="T4" y="T5"/>
                  </a:cxn>
                  <a:cxn ang="0">
                    <a:pos x="T6" y="T7"/>
                  </a:cxn>
                </a:cxnLst>
                <a:rect l="0" t="0" r="r" b="b"/>
                <a:pathLst>
                  <a:path w="8" h="5">
                    <a:moveTo>
                      <a:pt x="0" y="4"/>
                    </a:moveTo>
                    <a:cubicBezTo>
                      <a:pt x="3" y="4"/>
                      <a:pt x="3" y="4"/>
                      <a:pt x="3" y="4"/>
                    </a:cubicBezTo>
                    <a:cubicBezTo>
                      <a:pt x="3" y="0"/>
                      <a:pt x="8" y="5"/>
                      <a:pt x="7" y="1"/>
                    </a:cubicBezTo>
                    <a:cubicBezTo>
                      <a:pt x="6" y="3"/>
                      <a:pt x="1"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1" name="Freeform 839"/>
              <p:cNvSpPr>
                <a:spLocks/>
              </p:cNvSpPr>
              <p:nvPr/>
            </p:nvSpPr>
            <p:spPr bwMode="auto">
              <a:xfrm>
                <a:off x="5163" y="1330"/>
                <a:ext cx="7" cy="8"/>
              </a:xfrm>
              <a:custGeom>
                <a:avLst/>
                <a:gdLst>
                  <a:gd name="T0" fmla="*/ 3 w 3"/>
                  <a:gd name="T1" fmla="*/ 2 h 3"/>
                  <a:gd name="T2" fmla="*/ 0 w 3"/>
                  <a:gd name="T3" fmla="*/ 1 h 3"/>
                  <a:gd name="T4" fmla="*/ 0 w 3"/>
                  <a:gd name="T5" fmla="*/ 2 h 3"/>
                  <a:gd name="T6" fmla="*/ 3 w 3"/>
                  <a:gd name="T7" fmla="*/ 2 h 3"/>
                </a:gdLst>
                <a:ahLst/>
                <a:cxnLst>
                  <a:cxn ang="0">
                    <a:pos x="T0" y="T1"/>
                  </a:cxn>
                  <a:cxn ang="0">
                    <a:pos x="T2" y="T3"/>
                  </a:cxn>
                  <a:cxn ang="0">
                    <a:pos x="T4" y="T5"/>
                  </a:cxn>
                  <a:cxn ang="0">
                    <a:pos x="T6" y="T7"/>
                  </a:cxn>
                </a:cxnLst>
                <a:rect l="0" t="0" r="r" b="b"/>
                <a:pathLst>
                  <a:path w="3" h="3">
                    <a:moveTo>
                      <a:pt x="3" y="2"/>
                    </a:moveTo>
                    <a:cubicBezTo>
                      <a:pt x="2" y="0"/>
                      <a:pt x="1" y="1"/>
                      <a:pt x="0" y="1"/>
                    </a:cubicBezTo>
                    <a:cubicBezTo>
                      <a:pt x="0" y="2"/>
                      <a:pt x="0" y="2"/>
                      <a:pt x="0" y="2"/>
                    </a:cubicBezTo>
                    <a:cubicBezTo>
                      <a:pt x="1"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2" name="Freeform 840"/>
              <p:cNvSpPr>
                <a:spLocks/>
              </p:cNvSpPr>
              <p:nvPr/>
            </p:nvSpPr>
            <p:spPr bwMode="auto">
              <a:xfrm>
                <a:off x="2270" y="1340"/>
                <a:ext cx="23" cy="12"/>
              </a:xfrm>
              <a:custGeom>
                <a:avLst/>
                <a:gdLst>
                  <a:gd name="T0" fmla="*/ 0 w 10"/>
                  <a:gd name="T1" fmla="*/ 4 h 5"/>
                  <a:gd name="T2" fmla="*/ 4 w 10"/>
                  <a:gd name="T3" fmla="*/ 4 h 5"/>
                  <a:gd name="T4" fmla="*/ 8 w 10"/>
                  <a:gd name="T5" fmla="*/ 0 h 5"/>
                  <a:gd name="T6" fmla="*/ 0 w 10"/>
                  <a:gd name="T7" fmla="*/ 4 h 5"/>
                </a:gdLst>
                <a:ahLst/>
                <a:cxnLst>
                  <a:cxn ang="0">
                    <a:pos x="T0" y="T1"/>
                  </a:cxn>
                  <a:cxn ang="0">
                    <a:pos x="T2" y="T3"/>
                  </a:cxn>
                  <a:cxn ang="0">
                    <a:pos x="T4" y="T5"/>
                  </a:cxn>
                  <a:cxn ang="0">
                    <a:pos x="T6" y="T7"/>
                  </a:cxn>
                </a:cxnLst>
                <a:rect l="0" t="0" r="r" b="b"/>
                <a:pathLst>
                  <a:path w="10" h="5">
                    <a:moveTo>
                      <a:pt x="0" y="4"/>
                    </a:moveTo>
                    <a:cubicBezTo>
                      <a:pt x="4" y="4"/>
                      <a:pt x="4" y="4"/>
                      <a:pt x="4" y="4"/>
                    </a:cubicBezTo>
                    <a:cubicBezTo>
                      <a:pt x="4" y="2"/>
                      <a:pt x="10" y="5"/>
                      <a:pt x="8" y="0"/>
                    </a:cubicBezTo>
                    <a:cubicBezTo>
                      <a:pt x="5" y="1"/>
                      <a:pt x="1" y="1"/>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3" name="Freeform 841"/>
              <p:cNvSpPr>
                <a:spLocks/>
              </p:cNvSpPr>
              <p:nvPr/>
            </p:nvSpPr>
            <p:spPr bwMode="auto">
              <a:xfrm>
                <a:off x="413" y="1345"/>
                <a:ext cx="7" cy="7"/>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2" y="1"/>
                      <a:pt x="1" y="0"/>
                    </a:cubicBezTo>
                    <a:cubicBezTo>
                      <a:pt x="0" y="2"/>
                      <a:pt x="0" y="2"/>
                      <a:pt x="0" y="2"/>
                    </a:cubicBezTo>
                    <a:cubicBezTo>
                      <a:pt x="1" y="3"/>
                      <a:pt x="1"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4" name="Freeform 842"/>
              <p:cNvSpPr>
                <a:spLocks/>
              </p:cNvSpPr>
              <p:nvPr/>
            </p:nvSpPr>
            <p:spPr bwMode="auto">
              <a:xfrm>
                <a:off x="455" y="1356"/>
                <a:ext cx="5" cy="5"/>
              </a:xfrm>
              <a:custGeom>
                <a:avLst/>
                <a:gdLst>
                  <a:gd name="T0" fmla="*/ 1 w 2"/>
                  <a:gd name="T1" fmla="*/ 0 h 2"/>
                  <a:gd name="T2" fmla="*/ 0 w 2"/>
                  <a:gd name="T3" fmla="*/ 2 h 2"/>
                  <a:gd name="T4" fmla="*/ 1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0" y="2"/>
                      <a:pt x="0" y="2"/>
                      <a:pt x="0" y="2"/>
                    </a:cubicBezTo>
                    <a:cubicBezTo>
                      <a:pt x="1" y="2"/>
                      <a:pt x="1" y="2"/>
                      <a:pt x="1" y="2"/>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5" name="Freeform 843"/>
              <p:cNvSpPr>
                <a:spLocks/>
              </p:cNvSpPr>
              <p:nvPr/>
            </p:nvSpPr>
            <p:spPr bwMode="auto">
              <a:xfrm>
                <a:off x="5262" y="1356"/>
                <a:ext cx="5" cy="5"/>
              </a:xfrm>
              <a:custGeom>
                <a:avLst/>
                <a:gdLst>
                  <a:gd name="T0" fmla="*/ 5 w 5"/>
                  <a:gd name="T1" fmla="*/ 5 h 5"/>
                  <a:gd name="T2" fmla="*/ 0 w 5"/>
                  <a:gd name="T3" fmla="*/ 0 h 5"/>
                  <a:gd name="T4" fmla="*/ 2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6" name="Freeform 844"/>
              <p:cNvSpPr>
                <a:spLocks/>
              </p:cNvSpPr>
              <p:nvPr/>
            </p:nvSpPr>
            <p:spPr bwMode="auto">
              <a:xfrm>
                <a:off x="5342" y="1394"/>
                <a:ext cx="17" cy="12"/>
              </a:xfrm>
              <a:custGeom>
                <a:avLst/>
                <a:gdLst>
                  <a:gd name="T0" fmla="*/ 4 w 7"/>
                  <a:gd name="T1" fmla="*/ 2 h 5"/>
                  <a:gd name="T2" fmla="*/ 5 w 7"/>
                  <a:gd name="T3" fmla="*/ 5 h 5"/>
                  <a:gd name="T4" fmla="*/ 7 w 7"/>
                  <a:gd name="T5" fmla="*/ 4 h 5"/>
                  <a:gd name="T6" fmla="*/ 6 w 7"/>
                  <a:gd name="T7" fmla="*/ 0 h 5"/>
                  <a:gd name="T8" fmla="*/ 2 w 7"/>
                  <a:gd name="T9" fmla="*/ 0 h 5"/>
                  <a:gd name="T10" fmla="*/ 4 w 7"/>
                  <a:gd name="T11" fmla="*/ 2 h 5"/>
                </a:gdLst>
                <a:ahLst/>
                <a:cxnLst>
                  <a:cxn ang="0">
                    <a:pos x="T0" y="T1"/>
                  </a:cxn>
                  <a:cxn ang="0">
                    <a:pos x="T2" y="T3"/>
                  </a:cxn>
                  <a:cxn ang="0">
                    <a:pos x="T4" y="T5"/>
                  </a:cxn>
                  <a:cxn ang="0">
                    <a:pos x="T6" y="T7"/>
                  </a:cxn>
                  <a:cxn ang="0">
                    <a:pos x="T8" y="T9"/>
                  </a:cxn>
                  <a:cxn ang="0">
                    <a:pos x="T10" y="T11"/>
                  </a:cxn>
                </a:cxnLst>
                <a:rect l="0" t="0" r="r" b="b"/>
                <a:pathLst>
                  <a:path w="7" h="5">
                    <a:moveTo>
                      <a:pt x="4" y="2"/>
                    </a:moveTo>
                    <a:cubicBezTo>
                      <a:pt x="3" y="3"/>
                      <a:pt x="3" y="4"/>
                      <a:pt x="5" y="5"/>
                    </a:cubicBezTo>
                    <a:cubicBezTo>
                      <a:pt x="6" y="5"/>
                      <a:pt x="7" y="5"/>
                      <a:pt x="7" y="4"/>
                    </a:cubicBezTo>
                    <a:cubicBezTo>
                      <a:pt x="6" y="5"/>
                      <a:pt x="4" y="2"/>
                      <a:pt x="6" y="0"/>
                    </a:cubicBezTo>
                    <a:cubicBezTo>
                      <a:pt x="2" y="0"/>
                      <a:pt x="2" y="0"/>
                      <a:pt x="2" y="0"/>
                    </a:cubicBezTo>
                    <a:cubicBezTo>
                      <a:pt x="0" y="3"/>
                      <a:pt x="4"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7" name="Freeform 845"/>
              <p:cNvSpPr>
                <a:spLocks/>
              </p:cNvSpPr>
              <p:nvPr/>
            </p:nvSpPr>
            <p:spPr bwMode="auto">
              <a:xfrm>
                <a:off x="259" y="1420"/>
                <a:ext cx="5" cy="5"/>
              </a:xfrm>
              <a:custGeom>
                <a:avLst/>
                <a:gdLst>
                  <a:gd name="T0" fmla="*/ 0 w 2"/>
                  <a:gd name="T1" fmla="*/ 0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2" y="2"/>
                      <a:pt x="2" y="2"/>
                      <a:pt x="2" y="2"/>
                    </a:cubicBezTo>
                    <a:cubicBezTo>
                      <a:pt x="2" y="0"/>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8" name="Freeform 846"/>
              <p:cNvSpPr>
                <a:spLocks/>
              </p:cNvSpPr>
              <p:nvPr/>
            </p:nvSpPr>
            <p:spPr bwMode="auto">
              <a:xfrm>
                <a:off x="5357" y="1423"/>
                <a:ext cx="16" cy="12"/>
              </a:xfrm>
              <a:custGeom>
                <a:avLst/>
                <a:gdLst>
                  <a:gd name="T0" fmla="*/ 4 w 7"/>
                  <a:gd name="T1" fmla="*/ 5 h 5"/>
                  <a:gd name="T2" fmla="*/ 3 w 7"/>
                  <a:gd name="T3" fmla="*/ 0 h 5"/>
                  <a:gd name="T4" fmla="*/ 0 w 7"/>
                  <a:gd name="T5" fmla="*/ 3 h 5"/>
                  <a:gd name="T6" fmla="*/ 4 w 7"/>
                  <a:gd name="T7" fmla="*/ 5 h 5"/>
                </a:gdLst>
                <a:ahLst/>
                <a:cxnLst>
                  <a:cxn ang="0">
                    <a:pos x="T0" y="T1"/>
                  </a:cxn>
                  <a:cxn ang="0">
                    <a:pos x="T2" y="T3"/>
                  </a:cxn>
                  <a:cxn ang="0">
                    <a:pos x="T4" y="T5"/>
                  </a:cxn>
                  <a:cxn ang="0">
                    <a:pos x="T6" y="T7"/>
                  </a:cxn>
                </a:cxnLst>
                <a:rect l="0" t="0" r="r" b="b"/>
                <a:pathLst>
                  <a:path w="7" h="5">
                    <a:moveTo>
                      <a:pt x="4" y="5"/>
                    </a:moveTo>
                    <a:cubicBezTo>
                      <a:pt x="7" y="3"/>
                      <a:pt x="3" y="2"/>
                      <a:pt x="3" y="0"/>
                    </a:cubicBezTo>
                    <a:cubicBezTo>
                      <a:pt x="0" y="3"/>
                      <a:pt x="0" y="3"/>
                      <a:pt x="0" y="3"/>
                    </a:cubicBezTo>
                    <a:cubicBezTo>
                      <a:pt x="2" y="4"/>
                      <a:pt x="3"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9" name="Freeform 847"/>
              <p:cNvSpPr>
                <a:spLocks/>
              </p:cNvSpPr>
              <p:nvPr/>
            </p:nvSpPr>
            <p:spPr bwMode="auto">
              <a:xfrm>
                <a:off x="5234" y="1435"/>
                <a:ext cx="2" cy="4"/>
              </a:xfrm>
              <a:custGeom>
                <a:avLst/>
                <a:gdLst>
                  <a:gd name="T0" fmla="*/ 0 w 1"/>
                  <a:gd name="T1" fmla="*/ 0 h 2"/>
                  <a:gd name="T2" fmla="*/ 0 w 1"/>
                  <a:gd name="T3" fmla="*/ 2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2"/>
                      <a:pt x="0" y="2"/>
                      <a:pt x="0" y="2"/>
                    </a:cubicBezTo>
                    <a:cubicBezTo>
                      <a:pt x="0" y="2"/>
                      <a:pt x="0" y="2"/>
                      <a:pt x="0" y="2"/>
                    </a:cubicBezTo>
                    <a:cubicBezTo>
                      <a:pt x="1" y="2"/>
                      <a:pt x="1" y="2"/>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0" name="Freeform 848"/>
              <p:cNvSpPr>
                <a:spLocks/>
              </p:cNvSpPr>
              <p:nvPr/>
            </p:nvSpPr>
            <p:spPr bwMode="auto">
              <a:xfrm>
                <a:off x="5359" y="1439"/>
                <a:ext cx="12" cy="12"/>
              </a:xfrm>
              <a:custGeom>
                <a:avLst/>
                <a:gdLst>
                  <a:gd name="T0" fmla="*/ 3 w 5"/>
                  <a:gd name="T1" fmla="*/ 5 h 5"/>
                  <a:gd name="T2" fmla="*/ 5 w 5"/>
                  <a:gd name="T3" fmla="*/ 3 h 5"/>
                  <a:gd name="T4" fmla="*/ 2 w 5"/>
                  <a:gd name="T5" fmla="*/ 0 h 5"/>
                  <a:gd name="T6" fmla="*/ 3 w 5"/>
                  <a:gd name="T7" fmla="*/ 5 h 5"/>
                </a:gdLst>
                <a:ahLst/>
                <a:cxnLst>
                  <a:cxn ang="0">
                    <a:pos x="T0" y="T1"/>
                  </a:cxn>
                  <a:cxn ang="0">
                    <a:pos x="T2" y="T3"/>
                  </a:cxn>
                  <a:cxn ang="0">
                    <a:pos x="T4" y="T5"/>
                  </a:cxn>
                  <a:cxn ang="0">
                    <a:pos x="T6" y="T7"/>
                  </a:cxn>
                </a:cxnLst>
                <a:rect l="0" t="0" r="r" b="b"/>
                <a:pathLst>
                  <a:path w="5" h="5">
                    <a:moveTo>
                      <a:pt x="3" y="5"/>
                    </a:moveTo>
                    <a:cubicBezTo>
                      <a:pt x="5" y="3"/>
                      <a:pt x="5" y="3"/>
                      <a:pt x="5" y="3"/>
                    </a:cubicBezTo>
                    <a:cubicBezTo>
                      <a:pt x="2" y="0"/>
                      <a:pt x="2" y="0"/>
                      <a:pt x="2" y="0"/>
                    </a:cubicBezTo>
                    <a:cubicBezTo>
                      <a:pt x="0" y="1"/>
                      <a:pt x="2" y="3"/>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1" name="Freeform 849"/>
              <p:cNvSpPr>
                <a:spLocks/>
              </p:cNvSpPr>
              <p:nvPr/>
            </p:nvSpPr>
            <p:spPr bwMode="auto">
              <a:xfrm>
                <a:off x="5243" y="1444"/>
                <a:ext cx="7" cy="2"/>
              </a:xfrm>
              <a:custGeom>
                <a:avLst/>
                <a:gdLst>
                  <a:gd name="T0" fmla="*/ 7 w 7"/>
                  <a:gd name="T1" fmla="*/ 2 h 2"/>
                  <a:gd name="T2" fmla="*/ 5 w 7"/>
                  <a:gd name="T3" fmla="*/ 0 h 2"/>
                  <a:gd name="T4" fmla="*/ 0 w 7"/>
                  <a:gd name="T5" fmla="*/ 0 h 2"/>
                  <a:gd name="T6" fmla="*/ 7 w 7"/>
                  <a:gd name="T7" fmla="*/ 2 h 2"/>
                </a:gdLst>
                <a:ahLst/>
                <a:cxnLst>
                  <a:cxn ang="0">
                    <a:pos x="T0" y="T1"/>
                  </a:cxn>
                  <a:cxn ang="0">
                    <a:pos x="T2" y="T3"/>
                  </a:cxn>
                  <a:cxn ang="0">
                    <a:pos x="T4" y="T5"/>
                  </a:cxn>
                  <a:cxn ang="0">
                    <a:pos x="T6" y="T7"/>
                  </a:cxn>
                </a:cxnLst>
                <a:rect l="0" t="0" r="r" b="b"/>
                <a:pathLst>
                  <a:path w="7" h="2">
                    <a:moveTo>
                      <a:pt x="7" y="2"/>
                    </a:moveTo>
                    <a:lnTo>
                      <a:pt x="5" y="0"/>
                    </a:lnTo>
                    <a:lnTo>
                      <a:pt x="0" y="0"/>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2" name="Freeform 850"/>
              <p:cNvSpPr>
                <a:spLocks/>
              </p:cNvSpPr>
              <p:nvPr/>
            </p:nvSpPr>
            <p:spPr bwMode="auto">
              <a:xfrm>
                <a:off x="5357" y="1449"/>
                <a:ext cx="4" cy="7"/>
              </a:xfrm>
              <a:custGeom>
                <a:avLst/>
                <a:gdLst>
                  <a:gd name="T0" fmla="*/ 0 w 2"/>
                  <a:gd name="T1" fmla="*/ 0 h 3"/>
                  <a:gd name="T2" fmla="*/ 0 w 2"/>
                  <a:gd name="T3" fmla="*/ 3 h 3"/>
                  <a:gd name="T4" fmla="*/ 2 w 2"/>
                  <a:gd name="T5" fmla="*/ 2 h 3"/>
                  <a:gd name="T6" fmla="*/ 0 w 2"/>
                  <a:gd name="T7" fmla="*/ 0 h 3"/>
                </a:gdLst>
                <a:ahLst/>
                <a:cxnLst>
                  <a:cxn ang="0">
                    <a:pos x="T0" y="T1"/>
                  </a:cxn>
                  <a:cxn ang="0">
                    <a:pos x="T2" y="T3"/>
                  </a:cxn>
                  <a:cxn ang="0">
                    <a:pos x="T4" y="T5"/>
                  </a:cxn>
                  <a:cxn ang="0">
                    <a:pos x="T6" y="T7"/>
                  </a:cxn>
                </a:cxnLst>
                <a:rect l="0" t="0" r="r" b="b"/>
                <a:pathLst>
                  <a:path w="2" h="3">
                    <a:moveTo>
                      <a:pt x="0" y="0"/>
                    </a:moveTo>
                    <a:cubicBezTo>
                      <a:pt x="0" y="3"/>
                      <a:pt x="0" y="3"/>
                      <a:pt x="0" y="3"/>
                    </a:cubicBezTo>
                    <a:cubicBezTo>
                      <a:pt x="2" y="2"/>
                      <a:pt x="2" y="2"/>
                      <a:pt x="2" y="2"/>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3" name="Freeform 851"/>
              <p:cNvSpPr>
                <a:spLocks/>
              </p:cNvSpPr>
              <p:nvPr/>
            </p:nvSpPr>
            <p:spPr bwMode="auto">
              <a:xfrm>
                <a:off x="5366" y="1453"/>
                <a:ext cx="7" cy="12"/>
              </a:xfrm>
              <a:custGeom>
                <a:avLst/>
                <a:gdLst>
                  <a:gd name="T0" fmla="*/ 0 w 3"/>
                  <a:gd name="T1" fmla="*/ 0 h 5"/>
                  <a:gd name="T2" fmla="*/ 1 w 3"/>
                  <a:gd name="T3" fmla="*/ 5 h 5"/>
                  <a:gd name="T4" fmla="*/ 3 w 3"/>
                  <a:gd name="T5" fmla="*/ 2 h 5"/>
                  <a:gd name="T6" fmla="*/ 0 w 3"/>
                  <a:gd name="T7" fmla="*/ 0 h 5"/>
                </a:gdLst>
                <a:ahLst/>
                <a:cxnLst>
                  <a:cxn ang="0">
                    <a:pos x="T0" y="T1"/>
                  </a:cxn>
                  <a:cxn ang="0">
                    <a:pos x="T2" y="T3"/>
                  </a:cxn>
                  <a:cxn ang="0">
                    <a:pos x="T4" y="T5"/>
                  </a:cxn>
                  <a:cxn ang="0">
                    <a:pos x="T6" y="T7"/>
                  </a:cxn>
                </a:cxnLst>
                <a:rect l="0" t="0" r="r" b="b"/>
                <a:pathLst>
                  <a:path w="3" h="5">
                    <a:moveTo>
                      <a:pt x="0" y="0"/>
                    </a:moveTo>
                    <a:cubicBezTo>
                      <a:pt x="1" y="5"/>
                      <a:pt x="1" y="5"/>
                      <a:pt x="1" y="5"/>
                    </a:cubicBezTo>
                    <a:cubicBezTo>
                      <a:pt x="2" y="4"/>
                      <a:pt x="3" y="3"/>
                      <a:pt x="3" y="2"/>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4" name="Freeform 852"/>
              <p:cNvSpPr>
                <a:spLocks/>
              </p:cNvSpPr>
              <p:nvPr/>
            </p:nvSpPr>
            <p:spPr bwMode="auto">
              <a:xfrm>
                <a:off x="5359" y="1470"/>
                <a:ext cx="9" cy="24"/>
              </a:xfrm>
              <a:custGeom>
                <a:avLst/>
                <a:gdLst>
                  <a:gd name="T0" fmla="*/ 3 w 4"/>
                  <a:gd name="T1" fmla="*/ 0 h 10"/>
                  <a:gd name="T2" fmla="*/ 0 w 4"/>
                  <a:gd name="T3" fmla="*/ 10 h 10"/>
                  <a:gd name="T4" fmla="*/ 3 w 4"/>
                  <a:gd name="T5" fmla="*/ 0 h 10"/>
                </a:gdLst>
                <a:ahLst/>
                <a:cxnLst>
                  <a:cxn ang="0">
                    <a:pos x="T0" y="T1"/>
                  </a:cxn>
                  <a:cxn ang="0">
                    <a:pos x="T2" y="T3"/>
                  </a:cxn>
                  <a:cxn ang="0">
                    <a:pos x="T4" y="T5"/>
                  </a:cxn>
                </a:cxnLst>
                <a:rect l="0" t="0" r="r" b="b"/>
                <a:pathLst>
                  <a:path w="4" h="10">
                    <a:moveTo>
                      <a:pt x="3" y="0"/>
                    </a:moveTo>
                    <a:cubicBezTo>
                      <a:pt x="1" y="3"/>
                      <a:pt x="0" y="8"/>
                      <a:pt x="0" y="10"/>
                    </a:cubicBezTo>
                    <a:cubicBezTo>
                      <a:pt x="1" y="8"/>
                      <a:pt x="4" y="3"/>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5" name="Freeform 853"/>
              <p:cNvSpPr>
                <a:spLocks/>
              </p:cNvSpPr>
              <p:nvPr/>
            </p:nvSpPr>
            <p:spPr bwMode="auto">
              <a:xfrm>
                <a:off x="434" y="1484"/>
                <a:ext cx="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6" name="Freeform 854"/>
              <p:cNvSpPr>
                <a:spLocks/>
              </p:cNvSpPr>
              <p:nvPr/>
            </p:nvSpPr>
            <p:spPr bwMode="auto">
              <a:xfrm>
                <a:off x="437" y="1482"/>
                <a:ext cx="2" cy="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1"/>
                    </a:cubicBezTo>
                    <a:cubicBezTo>
                      <a:pt x="0" y="1"/>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7" name="Freeform 855"/>
              <p:cNvSpPr>
                <a:spLocks/>
              </p:cNvSpPr>
              <p:nvPr/>
            </p:nvSpPr>
            <p:spPr bwMode="auto">
              <a:xfrm>
                <a:off x="387" y="1475"/>
                <a:ext cx="47" cy="26"/>
              </a:xfrm>
              <a:custGeom>
                <a:avLst/>
                <a:gdLst>
                  <a:gd name="T0" fmla="*/ 18 w 20"/>
                  <a:gd name="T1" fmla="*/ 1 h 11"/>
                  <a:gd name="T2" fmla="*/ 17 w 20"/>
                  <a:gd name="T3" fmla="*/ 3 h 11"/>
                  <a:gd name="T4" fmla="*/ 12 w 20"/>
                  <a:gd name="T5" fmla="*/ 0 h 11"/>
                  <a:gd name="T6" fmla="*/ 12 w 20"/>
                  <a:gd name="T7" fmla="*/ 2 h 11"/>
                  <a:gd name="T8" fmla="*/ 11 w 20"/>
                  <a:gd name="T9" fmla="*/ 1 h 11"/>
                  <a:gd name="T10" fmla="*/ 0 w 20"/>
                  <a:gd name="T11" fmla="*/ 11 h 11"/>
                  <a:gd name="T12" fmla="*/ 20 w 20"/>
                  <a:gd name="T13" fmla="*/ 4 h 11"/>
                  <a:gd name="T14" fmla="*/ 18 w 20"/>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1">
                    <a:moveTo>
                      <a:pt x="18" y="1"/>
                    </a:moveTo>
                    <a:cubicBezTo>
                      <a:pt x="17" y="3"/>
                      <a:pt x="17" y="3"/>
                      <a:pt x="17" y="3"/>
                    </a:cubicBezTo>
                    <a:cubicBezTo>
                      <a:pt x="15" y="4"/>
                      <a:pt x="13" y="1"/>
                      <a:pt x="12" y="0"/>
                    </a:cubicBezTo>
                    <a:cubicBezTo>
                      <a:pt x="12" y="2"/>
                      <a:pt x="12" y="2"/>
                      <a:pt x="12" y="2"/>
                    </a:cubicBezTo>
                    <a:cubicBezTo>
                      <a:pt x="11" y="1"/>
                      <a:pt x="11" y="1"/>
                      <a:pt x="11" y="1"/>
                    </a:cubicBezTo>
                    <a:cubicBezTo>
                      <a:pt x="6" y="4"/>
                      <a:pt x="0" y="4"/>
                      <a:pt x="0" y="11"/>
                    </a:cubicBezTo>
                    <a:cubicBezTo>
                      <a:pt x="8" y="11"/>
                      <a:pt x="14" y="4"/>
                      <a:pt x="20" y="4"/>
                    </a:cubicBez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8" name="Freeform 856"/>
              <p:cNvSpPr>
                <a:spLocks/>
              </p:cNvSpPr>
              <p:nvPr/>
            </p:nvSpPr>
            <p:spPr bwMode="auto">
              <a:xfrm>
                <a:off x="5300" y="1484"/>
                <a:ext cx="16" cy="24"/>
              </a:xfrm>
              <a:custGeom>
                <a:avLst/>
                <a:gdLst>
                  <a:gd name="T0" fmla="*/ 4 w 7"/>
                  <a:gd name="T1" fmla="*/ 5 h 10"/>
                  <a:gd name="T2" fmla="*/ 3 w 7"/>
                  <a:gd name="T3" fmla="*/ 8 h 10"/>
                  <a:gd name="T4" fmla="*/ 6 w 7"/>
                  <a:gd name="T5" fmla="*/ 10 h 10"/>
                  <a:gd name="T6" fmla="*/ 3 w 7"/>
                  <a:gd name="T7" fmla="*/ 0 h 10"/>
                  <a:gd name="T8" fmla="*/ 4 w 7"/>
                  <a:gd name="T9" fmla="*/ 5 h 10"/>
                </a:gdLst>
                <a:ahLst/>
                <a:cxnLst>
                  <a:cxn ang="0">
                    <a:pos x="T0" y="T1"/>
                  </a:cxn>
                  <a:cxn ang="0">
                    <a:pos x="T2" y="T3"/>
                  </a:cxn>
                  <a:cxn ang="0">
                    <a:pos x="T4" y="T5"/>
                  </a:cxn>
                  <a:cxn ang="0">
                    <a:pos x="T6" y="T7"/>
                  </a:cxn>
                  <a:cxn ang="0">
                    <a:pos x="T8" y="T9"/>
                  </a:cxn>
                </a:cxnLst>
                <a:rect l="0" t="0" r="r" b="b"/>
                <a:pathLst>
                  <a:path w="7" h="10">
                    <a:moveTo>
                      <a:pt x="4" y="5"/>
                    </a:moveTo>
                    <a:cubicBezTo>
                      <a:pt x="4" y="6"/>
                      <a:pt x="5" y="7"/>
                      <a:pt x="3" y="8"/>
                    </a:cubicBezTo>
                    <a:cubicBezTo>
                      <a:pt x="4" y="9"/>
                      <a:pt x="5" y="10"/>
                      <a:pt x="6" y="10"/>
                    </a:cubicBezTo>
                    <a:cubicBezTo>
                      <a:pt x="7" y="7"/>
                      <a:pt x="5" y="3"/>
                      <a:pt x="3" y="0"/>
                    </a:cubicBezTo>
                    <a:cubicBezTo>
                      <a:pt x="0" y="1"/>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9" name="Freeform 857"/>
              <p:cNvSpPr>
                <a:spLocks/>
              </p:cNvSpPr>
              <p:nvPr/>
            </p:nvSpPr>
            <p:spPr bwMode="auto">
              <a:xfrm>
                <a:off x="368" y="1494"/>
                <a:ext cx="19" cy="16"/>
              </a:xfrm>
              <a:custGeom>
                <a:avLst/>
                <a:gdLst>
                  <a:gd name="T0" fmla="*/ 8 w 8"/>
                  <a:gd name="T1" fmla="*/ 4 h 7"/>
                  <a:gd name="T2" fmla="*/ 5 w 8"/>
                  <a:gd name="T3" fmla="*/ 0 h 7"/>
                  <a:gd name="T4" fmla="*/ 2 w 8"/>
                  <a:gd name="T5" fmla="*/ 7 h 7"/>
                  <a:gd name="T6" fmla="*/ 8 w 8"/>
                  <a:gd name="T7" fmla="*/ 4 h 7"/>
                </a:gdLst>
                <a:ahLst/>
                <a:cxnLst>
                  <a:cxn ang="0">
                    <a:pos x="T0" y="T1"/>
                  </a:cxn>
                  <a:cxn ang="0">
                    <a:pos x="T2" y="T3"/>
                  </a:cxn>
                  <a:cxn ang="0">
                    <a:pos x="T4" y="T5"/>
                  </a:cxn>
                  <a:cxn ang="0">
                    <a:pos x="T6" y="T7"/>
                  </a:cxn>
                </a:cxnLst>
                <a:rect l="0" t="0" r="r" b="b"/>
                <a:pathLst>
                  <a:path w="8" h="7">
                    <a:moveTo>
                      <a:pt x="8" y="4"/>
                    </a:moveTo>
                    <a:cubicBezTo>
                      <a:pt x="5" y="0"/>
                      <a:pt x="5" y="0"/>
                      <a:pt x="5" y="0"/>
                    </a:cubicBezTo>
                    <a:cubicBezTo>
                      <a:pt x="4" y="3"/>
                      <a:pt x="0" y="4"/>
                      <a:pt x="2" y="7"/>
                    </a:cubicBezTo>
                    <a:cubicBezTo>
                      <a:pt x="4" y="6"/>
                      <a:pt x="7"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0" name="Freeform 858"/>
              <p:cNvSpPr>
                <a:spLocks/>
              </p:cNvSpPr>
              <p:nvPr/>
            </p:nvSpPr>
            <p:spPr bwMode="auto">
              <a:xfrm>
                <a:off x="356" y="1506"/>
                <a:ext cx="10" cy="7"/>
              </a:xfrm>
              <a:custGeom>
                <a:avLst/>
                <a:gdLst>
                  <a:gd name="T0" fmla="*/ 0 w 4"/>
                  <a:gd name="T1" fmla="*/ 0 h 3"/>
                  <a:gd name="T2" fmla="*/ 4 w 4"/>
                  <a:gd name="T3" fmla="*/ 2 h 3"/>
                  <a:gd name="T4" fmla="*/ 3 w 4"/>
                  <a:gd name="T5" fmla="*/ 0 h 3"/>
                  <a:gd name="T6" fmla="*/ 0 w 4"/>
                  <a:gd name="T7" fmla="*/ 0 h 3"/>
                </a:gdLst>
                <a:ahLst/>
                <a:cxnLst>
                  <a:cxn ang="0">
                    <a:pos x="T0" y="T1"/>
                  </a:cxn>
                  <a:cxn ang="0">
                    <a:pos x="T2" y="T3"/>
                  </a:cxn>
                  <a:cxn ang="0">
                    <a:pos x="T4" y="T5"/>
                  </a:cxn>
                  <a:cxn ang="0">
                    <a:pos x="T6" y="T7"/>
                  </a:cxn>
                </a:cxnLst>
                <a:rect l="0" t="0" r="r" b="b"/>
                <a:pathLst>
                  <a:path w="4" h="3">
                    <a:moveTo>
                      <a:pt x="0" y="0"/>
                    </a:moveTo>
                    <a:cubicBezTo>
                      <a:pt x="0" y="3"/>
                      <a:pt x="4" y="2"/>
                      <a:pt x="4" y="2"/>
                    </a:cubicBezTo>
                    <a:cubicBezTo>
                      <a:pt x="4" y="1"/>
                      <a:pt x="3" y="1"/>
                      <a:pt x="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1" name="Freeform 859"/>
              <p:cNvSpPr>
                <a:spLocks/>
              </p:cNvSpPr>
              <p:nvPr/>
            </p:nvSpPr>
            <p:spPr bwMode="auto">
              <a:xfrm>
                <a:off x="403" y="1513"/>
                <a:ext cx="10" cy="2"/>
              </a:xfrm>
              <a:custGeom>
                <a:avLst/>
                <a:gdLst>
                  <a:gd name="T0" fmla="*/ 10 w 10"/>
                  <a:gd name="T1" fmla="*/ 0 h 2"/>
                  <a:gd name="T2" fmla="*/ 0 w 10"/>
                  <a:gd name="T3" fmla="*/ 0 h 2"/>
                  <a:gd name="T4" fmla="*/ 0 w 10"/>
                  <a:gd name="T5" fmla="*/ 2 h 2"/>
                  <a:gd name="T6" fmla="*/ 10 w 10"/>
                  <a:gd name="T7" fmla="*/ 0 h 2"/>
                </a:gdLst>
                <a:ahLst/>
                <a:cxnLst>
                  <a:cxn ang="0">
                    <a:pos x="T0" y="T1"/>
                  </a:cxn>
                  <a:cxn ang="0">
                    <a:pos x="T2" y="T3"/>
                  </a:cxn>
                  <a:cxn ang="0">
                    <a:pos x="T4" y="T5"/>
                  </a:cxn>
                  <a:cxn ang="0">
                    <a:pos x="T6" y="T7"/>
                  </a:cxn>
                </a:cxnLst>
                <a:rect l="0" t="0" r="r" b="b"/>
                <a:pathLst>
                  <a:path w="10" h="2">
                    <a:moveTo>
                      <a:pt x="10" y="0"/>
                    </a:moveTo>
                    <a:lnTo>
                      <a:pt x="0" y="0"/>
                    </a:lnTo>
                    <a:lnTo>
                      <a:pt x="0" y="2"/>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2" name="Freeform 860"/>
              <p:cNvSpPr>
                <a:spLocks/>
              </p:cNvSpPr>
              <p:nvPr/>
            </p:nvSpPr>
            <p:spPr bwMode="auto">
              <a:xfrm>
                <a:off x="347" y="1520"/>
                <a:ext cx="11" cy="7"/>
              </a:xfrm>
              <a:custGeom>
                <a:avLst/>
                <a:gdLst>
                  <a:gd name="T0" fmla="*/ 0 w 5"/>
                  <a:gd name="T1" fmla="*/ 2 h 3"/>
                  <a:gd name="T2" fmla="*/ 5 w 5"/>
                  <a:gd name="T3" fmla="*/ 0 h 3"/>
                  <a:gd name="T4" fmla="*/ 0 w 5"/>
                  <a:gd name="T5" fmla="*/ 2 h 3"/>
                </a:gdLst>
                <a:ahLst/>
                <a:cxnLst>
                  <a:cxn ang="0">
                    <a:pos x="T0" y="T1"/>
                  </a:cxn>
                  <a:cxn ang="0">
                    <a:pos x="T2" y="T3"/>
                  </a:cxn>
                  <a:cxn ang="0">
                    <a:pos x="T4" y="T5"/>
                  </a:cxn>
                </a:cxnLst>
                <a:rect l="0" t="0" r="r" b="b"/>
                <a:pathLst>
                  <a:path w="5" h="3">
                    <a:moveTo>
                      <a:pt x="0" y="2"/>
                    </a:moveTo>
                    <a:cubicBezTo>
                      <a:pt x="2" y="3"/>
                      <a:pt x="4" y="1"/>
                      <a:pt x="5" y="0"/>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3" name="Freeform 861"/>
              <p:cNvSpPr>
                <a:spLocks/>
              </p:cNvSpPr>
              <p:nvPr/>
            </p:nvSpPr>
            <p:spPr bwMode="auto">
              <a:xfrm>
                <a:off x="335" y="1524"/>
                <a:ext cx="7" cy="5"/>
              </a:xfrm>
              <a:custGeom>
                <a:avLst/>
                <a:gdLst>
                  <a:gd name="T0" fmla="*/ 0 w 7"/>
                  <a:gd name="T1" fmla="*/ 5 h 5"/>
                  <a:gd name="T2" fmla="*/ 7 w 7"/>
                  <a:gd name="T3" fmla="*/ 3 h 5"/>
                  <a:gd name="T4" fmla="*/ 0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3"/>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4" name="Freeform 862"/>
              <p:cNvSpPr>
                <a:spLocks/>
              </p:cNvSpPr>
              <p:nvPr/>
            </p:nvSpPr>
            <p:spPr bwMode="auto">
              <a:xfrm>
                <a:off x="276" y="1524"/>
                <a:ext cx="52" cy="38"/>
              </a:xfrm>
              <a:custGeom>
                <a:avLst/>
                <a:gdLst>
                  <a:gd name="T0" fmla="*/ 0 w 22"/>
                  <a:gd name="T1" fmla="*/ 16 h 16"/>
                  <a:gd name="T2" fmla="*/ 14 w 22"/>
                  <a:gd name="T3" fmla="*/ 8 h 16"/>
                  <a:gd name="T4" fmla="*/ 17 w 22"/>
                  <a:gd name="T5" fmla="*/ 11 h 16"/>
                  <a:gd name="T6" fmla="*/ 19 w 22"/>
                  <a:gd name="T7" fmla="*/ 9 h 16"/>
                  <a:gd name="T8" fmla="*/ 18 w 22"/>
                  <a:gd name="T9" fmla="*/ 7 h 16"/>
                  <a:gd name="T10" fmla="*/ 22 w 22"/>
                  <a:gd name="T11" fmla="*/ 5 h 16"/>
                  <a:gd name="T12" fmla="*/ 21 w 22"/>
                  <a:gd name="T13" fmla="*/ 4 h 16"/>
                  <a:gd name="T14" fmla="*/ 5 w 22"/>
                  <a:gd name="T15" fmla="*/ 11 h 16"/>
                  <a:gd name="T16" fmla="*/ 6 w 22"/>
                  <a:gd name="T17" fmla="*/ 9 h 16"/>
                  <a:gd name="T18" fmla="*/ 0 w 2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0" y="16"/>
                    </a:moveTo>
                    <a:cubicBezTo>
                      <a:pt x="5" y="14"/>
                      <a:pt x="11" y="12"/>
                      <a:pt x="14" y="8"/>
                    </a:cubicBezTo>
                    <a:cubicBezTo>
                      <a:pt x="17" y="11"/>
                      <a:pt x="17" y="11"/>
                      <a:pt x="17" y="11"/>
                    </a:cubicBezTo>
                    <a:cubicBezTo>
                      <a:pt x="19" y="9"/>
                      <a:pt x="19" y="9"/>
                      <a:pt x="19" y="9"/>
                    </a:cubicBezTo>
                    <a:cubicBezTo>
                      <a:pt x="18" y="7"/>
                      <a:pt x="18" y="7"/>
                      <a:pt x="18" y="7"/>
                    </a:cubicBezTo>
                    <a:cubicBezTo>
                      <a:pt x="22" y="5"/>
                      <a:pt x="22" y="5"/>
                      <a:pt x="22" y="5"/>
                    </a:cubicBezTo>
                    <a:cubicBezTo>
                      <a:pt x="21" y="5"/>
                      <a:pt x="21" y="4"/>
                      <a:pt x="21" y="4"/>
                    </a:cubicBezTo>
                    <a:cubicBezTo>
                      <a:pt x="12" y="0"/>
                      <a:pt x="13" y="13"/>
                      <a:pt x="5" y="11"/>
                    </a:cubicBezTo>
                    <a:cubicBezTo>
                      <a:pt x="5" y="10"/>
                      <a:pt x="6" y="10"/>
                      <a:pt x="6" y="9"/>
                    </a:cubicBezTo>
                    <a:cubicBezTo>
                      <a:pt x="3" y="11"/>
                      <a:pt x="1" y="13"/>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5" name="Freeform 863"/>
              <p:cNvSpPr>
                <a:spLocks/>
              </p:cNvSpPr>
              <p:nvPr/>
            </p:nvSpPr>
            <p:spPr bwMode="auto">
              <a:xfrm>
                <a:off x="342" y="1532"/>
                <a:ext cx="7" cy="4"/>
              </a:xfrm>
              <a:custGeom>
                <a:avLst/>
                <a:gdLst>
                  <a:gd name="T0" fmla="*/ 0 w 3"/>
                  <a:gd name="T1" fmla="*/ 2 h 2"/>
                  <a:gd name="T2" fmla="*/ 3 w 3"/>
                  <a:gd name="T3" fmla="*/ 2 h 2"/>
                  <a:gd name="T4" fmla="*/ 0 w 3"/>
                  <a:gd name="T5" fmla="*/ 2 h 2"/>
                </a:gdLst>
                <a:ahLst/>
                <a:cxnLst>
                  <a:cxn ang="0">
                    <a:pos x="T0" y="T1"/>
                  </a:cxn>
                  <a:cxn ang="0">
                    <a:pos x="T2" y="T3"/>
                  </a:cxn>
                  <a:cxn ang="0">
                    <a:pos x="T4" y="T5"/>
                  </a:cxn>
                </a:cxnLst>
                <a:rect l="0" t="0" r="r" b="b"/>
                <a:pathLst>
                  <a:path w="3" h="2">
                    <a:moveTo>
                      <a:pt x="0" y="2"/>
                    </a:moveTo>
                    <a:cubicBezTo>
                      <a:pt x="3" y="2"/>
                      <a:pt x="3" y="2"/>
                      <a:pt x="3" y="2"/>
                    </a:cubicBezTo>
                    <a:cubicBezTo>
                      <a:pt x="2" y="0"/>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6" name="Freeform 864"/>
              <p:cNvSpPr>
                <a:spLocks/>
              </p:cNvSpPr>
              <p:nvPr/>
            </p:nvSpPr>
            <p:spPr bwMode="auto">
              <a:xfrm>
                <a:off x="5420" y="1558"/>
                <a:ext cx="7" cy="7"/>
              </a:xfrm>
              <a:custGeom>
                <a:avLst/>
                <a:gdLst>
                  <a:gd name="T0" fmla="*/ 2 w 3"/>
                  <a:gd name="T1" fmla="*/ 3 h 3"/>
                  <a:gd name="T2" fmla="*/ 3 w 3"/>
                  <a:gd name="T3" fmla="*/ 1 h 3"/>
                  <a:gd name="T4" fmla="*/ 2 w 3"/>
                  <a:gd name="T5" fmla="*/ 0 h 3"/>
                  <a:gd name="T6" fmla="*/ 2 w 3"/>
                  <a:gd name="T7" fmla="*/ 3 h 3"/>
                </a:gdLst>
                <a:ahLst/>
                <a:cxnLst>
                  <a:cxn ang="0">
                    <a:pos x="T0" y="T1"/>
                  </a:cxn>
                  <a:cxn ang="0">
                    <a:pos x="T2" y="T3"/>
                  </a:cxn>
                  <a:cxn ang="0">
                    <a:pos x="T4" y="T5"/>
                  </a:cxn>
                  <a:cxn ang="0">
                    <a:pos x="T6" y="T7"/>
                  </a:cxn>
                </a:cxnLst>
                <a:rect l="0" t="0" r="r" b="b"/>
                <a:pathLst>
                  <a:path w="3" h="3">
                    <a:moveTo>
                      <a:pt x="2" y="3"/>
                    </a:moveTo>
                    <a:cubicBezTo>
                      <a:pt x="2" y="2"/>
                      <a:pt x="3" y="2"/>
                      <a:pt x="3" y="1"/>
                    </a:cubicBezTo>
                    <a:cubicBezTo>
                      <a:pt x="2" y="0"/>
                      <a:pt x="2" y="0"/>
                      <a:pt x="2" y="0"/>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7" name="Freeform 865"/>
              <p:cNvSpPr>
                <a:spLocks/>
              </p:cNvSpPr>
              <p:nvPr/>
            </p:nvSpPr>
            <p:spPr bwMode="auto">
              <a:xfrm>
                <a:off x="5267" y="1560"/>
                <a:ext cx="9" cy="7"/>
              </a:xfrm>
              <a:custGeom>
                <a:avLst/>
                <a:gdLst>
                  <a:gd name="T0" fmla="*/ 0 w 4"/>
                  <a:gd name="T1" fmla="*/ 1 h 3"/>
                  <a:gd name="T2" fmla="*/ 0 w 4"/>
                  <a:gd name="T3" fmla="*/ 2 h 3"/>
                  <a:gd name="T4" fmla="*/ 4 w 4"/>
                  <a:gd name="T5" fmla="*/ 2 h 3"/>
                  <a:gd name="T6" fmla="*/ 0 w 4"/>
                  <a:gd name="T7" fmla="*/ 1 h 3"/>
                </a:gdLst>
                <a:ahLst/>
                <a:cxnLst>
                  <a:cxn ang="0">
                    <a:pos x="T0" y="T1"/>
                  </a:cxn>
                  <a:cxn ang="0">
                    <a:pos x="T2" y="T3"/>
                  </a:cxn>
                  <a:cxn ang="0">
                    <a:pos x="T4" y="T5"/>
                  </a:cxn>
                  <a:cxn ang="0">
                    <a:pos x="T6" y="T7"/>
                  </a:cxn>
                </a:cxnLst>
                <a:rect l="0" t="0" r="r" b="b"/>
                <a:pathLst>
                  <a:path w="4" h="3">
                    <a:moveTo>
                      <a:pt x="0" y="1"/>
                    </a:moveTo>
                    <a:cubicBezTo>
                      <a:pt x="0" y="2"/>
                      <a:pt x="0" y="2"/>
                      <a:pt x="0" y="2"/>
                    </a:cubicBezTo>
                    <a:cubicBezTo>
                      <a:pt x="1" y="2"/>
                      <a:pt x="3" y="3"/>
                      <a:pt x="4" y="2"/>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8" name="Freeform 866"/>
              <p:cNvSpPr>
                <a:spLocks/>
              </p:cNvSpPr>
              <p:nvPr/>
            </p:nvSpPr>
            <p:spPr bwMode="auto">
              <a:xfrm>
                <a:off x="5354" y="1565"/>
                <a:ext cx="19" cy="12"/>
              </a:xfrm>
              <a:custGeom>
                <a:avLst/>
                <a:gdLst>
                  <a:gd name="T0" fmla="*/ 5 w 8"/>
                  <a:gd name="T1" fmla="*/ 5 h 5"/>
                  <a:gd name="T2" fmla="*/ 8 w 8"/>
                  <a:gd name="T3" fmla="*/ 3 h 5"/>
                  <a:gd name="T4" fmla="*/ 5 w 8"/>
                  <a:gd name="T5" fmla="*/ 0 h 5"/>
                  <a:gd name="T6" fmla="*/ 0 w 8"/>
                  <a:gd name="T7" fmla="*/ 3 h 5"/>
                  <a:gd name="T8" fmla="*/ 5 w 8"/>
                  <a:gd name="T9" fmla="*/ 5 h 5"/>
                </a:gdLst>
                <a:ahLst/>
                <a:cxnLst>
                  <a:cxn ang="0">
                    <a:pos x="T0" y="T1"/>
                  </a:cxn>
                  <a:cxn ang="0">
                    <a:pos x="T2" y="T3"/>
                  </a:cxn>
                  <a:cxn ang="0">
                    <a:pos x="T4" y="T5"/>
                  </a:cxn>
                  <a:cxn ang="0">
                    <a:pos x="T6" y="T7"/>
                  </a:cxn>
                  <a:cxn ang="0">
                    <a:pos x="T8" y="T9"/>
                  </a:cxn>
                </a:cxnLst>
                <a:rect l="0" t="0" r="r" b="b"/>
                <a:pathLst>
                  <a:path w="8" h="5">
                    <a:moveTo>
                      <a:pt x="5" y="5"/>
                    </a:moveTo>
                    <a:cubicBezTo>
                      <a:pt x="8" y="3"/>
                      <a:pt x="8" y="3"/>
                      <a:pt x="8" y="3"/>
                    </a:cubicBezTo>
                    <a:cubicBezTo>
                      <a:pt x="5" y="0"/>
                      <a:pt x="5" y="0"/>
                      <a:pt x="5" y="0"/>
                    </a:cubicBezTo>
                    <a:cubicBezTo>
                      <a:pt x="0" y="3"/>
                      <a:pt x="0" y="3"/>
                      <a:pt x="0" y="3"/>
                    </a:cubicBezTo>
                    <a:cubicBezTo>
                      <a:pt x="1" y="4"/>
                      <a:pt x="5" y="2"/>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9" name="Freeform 867"/>
              <p:cNvSpPr>
                <a:spLocks/>
              </p:cNvSpPr>
              <p:nvPr/>
            </p:nvSpPr>
            <p:spPr bwMode="auto">
              <a:xfrm>
                <a:off x="5423" y="1567"/>
                <a:ext cx="26" cy="66"/>
              </a:xfrm>
              <a:custGeom>
                <a:avLst/>
                <a:gdLst>
                  <a:gd name="T0" fmla="*/ 5 w 11"/>
                  <a:gd name="T1" fmla="*/ 28 h 28"/>
                  <a:gd name="T2" fmla="*/ 6 w 11"/>
                  <a:gd name="T3" fmla="*/ 27 h 28"/>
                  <a:gd name="T4" fmla="*/ 7 w 11"/>
                  <a:gd name="T5" fmla="*/ 21 h 28"/>
                  <a:gd name="T6" fmla="*/ 11 w 11"/>
                  <a:gd name="T7" fmla="*/ 12 h 28"/>
                  <a:gd name="T8" fmla="*/ 4 w 11"/>
                  <a:gd name="T9" fmla="*/ 0 h 28"/>
                  <a:gd name="T10" fmla="*/ 5 w 11"/>
                  <a:gd name="T11" fmla="*/ 3 h 28"/>
                  <a:gd name="T12" fmla="*/ 5 w 11"/>
                  <a:gd name="T13" fmla="*/ 12 h 28"/>
                  <a:gd name="T14" fmla="*/ 5 w 1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8">
                    <a:moveTo>
                      <a:pt x="5" y="28"/>
                    </a:moveTo>
                    <a:cubicBezTo>
                      <a:pt x="5" y="28"/>
                      <a:pt x="6" y="27"/>
                      <a:pt x="6" y="27"/>
                    </a:cubicBezTo>
                    <a:cubicBezTo>
                      <a:pt x="3" y="24"/>
                      <a:pt x="11" y="23"/>
                      <a:pt x="7" y="21"/>
                    </a:cubicBezTo>
                    <a:cubicBezTo>
                      <a:pt x="9" y="18"/>
                      <a:pt x="8" y="15"/>
                      <a:pt x="11" y="12"/>
                    </a:cubicBezTo>
                    <a:cubicBezTo>
                      <a:pt x="7" y="11"/>
                      <a:pt x="9" y="2"/>
                      <a:pt x="4" y="0"/>
                    </a:cubicBezTo>
                    <a:cubicBezTo>
                      <a:pt x="5" y="3"/>
                      <a:pt x="5" y="3"/>
                      <a:pt x="5" y="3"/>
                    </a:cubicBezTo>
                    <a:cubicBezTo>
                      <a:pt x="7" y="7"/>
                      <a:pt x="2" y="10"/>
                      <a:pt x="5" y="12"/>
                    </a:cubicBezTo>
                    <a:cubicBezTo>
                      <a:pt x="0" y="16"/>
                      <a:pt x="5" y="24"/>
                      <a:pt x="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0" name="Freeform 868"/>
              <p:cNvSpPr>
                <a:spLocks/>
              </p:cNvSpPr>
              <p:nvPr/>
            </p:nvSpPr>
            <p:spPr bwMode="auto">
              <a:xfrm>
                <a:off x="221" y="1567"/>
                <a:ext cx="26" cy="14"/>
              </a:xfrm>
              <a:custGeom>
                <a:avLst/>
                <a:gdLst>
                  <a:gd name="T0" fmla="*/ 5 w 11"/>
                  <a:gd name="T1" fmla="*/ 4 h 6"/>
                  <a:gd name="T2" fmla="*/ 4 w 11"/>
                  <a:gd name="T3" fmla="*/ 6 h 6"/>
                  <a:gd name="T4" fmla="*/ 11 w 11"/>
                  <a:gd name="T5" fmla="*/ 4 h 6"/>
                  <a:gd name="T6" fmla="*/ 0 w 11"/>
                  <a:gd name="T7" fmla="*/ 2 h 6"/>
                  <a:gd name="T8" fmla="*/ 0 w 11"/>
                  <a:gd name="T9" fmla="*/ 4 h 6"/>
                  <a:gd name="T10" fmla="*/ 5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5" y="4"/>
                    </a:moveTo>
                    <a:cubicBezTo>
                      <a:pt x="5" y="5"/>
                      <a:pt x="4" y="5"/>
                      <a:pt x="4" y="6"/>
                    </a:cubicBezTo>
                    <a:cubicBezTo>
                      <a:pt x="6" y="5"/>
                      <a:pt x="10" y="6"/>
                      <a:pt x="11" y="4"/>
                    </a:cubicBezTo>
                    <a:cubicBezTo>
                      <a:pt x="7" y="5"/>
                      <a:pt x="4" y="0"/>
                      <a:pt x="0" y="2"/>
                    </a:cubicBezTo>
                    <a:cubicBezTo>
                      <a:pt x="0" y="4"/>
                      <a:pt x="0" y="4"/>
                      <a:pt x="0" y="4"/>
                    </a:cubicBezTo>
                    <a:cubicBezTo>
                      <a:pt x="1" y="4"/>
                      <a:pt x="3"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1" name="Freeform 869"/>
              <p:cNvSpPr>
                <a:spLocks/>
              </p:cNvSpPr>
              <p:nvPr/>
            </p:nvSpPr>
            <p:spPr bwMode="auto">
              <a:xfrm>
                <a:off x="212" y="1577"/>
                <a:ext cx="12" cy="14"/>
              </a:xfrm>
              <a:custGeom>
                <a:avLst/>
                <a:gdLst>
                  <a:gd name="T0" fmla="*/ 0 w 5"/>
                  <a:gd name="T1" fmla="*/ 3 h 6"/>
                  <a:gd name="T2" fmla="*/ 0 w 5"/>
                  <a:gd name="T3" fmla="*/ 5 h 6"/>
                  <a:gd name="T4" fmla="*/ 5 w 5"/>
                  <a:gd name="T5" fmla="*/ 3 h 6"/>
                  <a:gd name="T6" fmla="*/ 0 w 5"/>
                  <a:gd name="T7" fmla="*/ 3 h 6"/>
                </a:gdLst>
                <a:ahLst/>
                <a:cxnLst>
                  <a:cxn ang="0">
                    <a:pos x="T0" y="T1"/>
                  </a:cxn>
                  <a:cxn ang="0">
                    <a:pos x="T2" y="T3"/>
                  </a:cxn>
                  <a:cxn ang="0">
                    <a:pos x="T4" y="T5"/>
                  </a:cxn>
                  <a:cxn ang="0">
                    <a:pos x="T6" y="T7"/>
                  </a:cxn>
                </a:cxnLst>
                <a:rect l="0" t="0" r="r" b="b"/>
                <a:pathLst>
                  <a:path w="5" h="6">
                    <a:moveTo>
                      <a:pt x="0" y="3"/>
                    </a:moveTo>
                    <a:cubicBezTo>
                      <a:pt x="0" y="5"/>
                      <a:pt x="0" y="5"/>
                      <a:pt x="0" y="5"/>
                    </a:cubicBezTo>
                    <a:cubicBezTo>
                      <a:pt x="2" y="4"/>
                      <a:pt x="4" y="4"/>
                      <a:pt x="5" y="3"/>
                    </a:cubicBezTo>
                    <a:cubicBezTo>
                      <a:pt x="2" y="0"/>
                      <a:pt x="2" y="6"/>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2" name="Freeform 870"/>
              <p:cNvSpPr>
                <a:spLocks/>
              </p:cNvSpPr>
              <p:nvPr/>
            </p:nvSpPr>
            <p:spPr bwMode="auto">
              <a:xfrm>
                <a:off x="176" y="1584"/>
                <a:ext cx="22" cy="21"/>
              </a:xfrm>
              <a:custGeom>
                <a:avLst/>
                <a:gdLst>
                  <a:gd name="T0" fmla="*/ 1 w 9"/>
                  <a:gd name="T1" fmla="*/ 9 h 9"/>
                  <a:gd name="T2" fmla="*/ 9 w 9"/>
                  <a:gd name="T3" fmla="*/ 5 h 9"/>
                  <a:gd name="T4" fmla="*/ 4 w 9"/>
                  <a:gd name="T5" fmla="*/ 4 h 9"/>
                  <a:gd name="T6" fmla="*/ 0 w 9"/>
                  <a:gd name="T7" fmla="*/ 0 h 9"/>
                  <a:gd name="T8" fmla="*/ 1 w 9"/>
                  <a:gd name="T9" fmla="*/ 9 h 9"/>
                </a:gdLst>
                <a:ahLst/>
                <a:cxnLst>
                  <a:cxn ang="0">
                    <a:pos x="T0" y="T1"/>
                  </a:cxn>
                  <a:cxn ang="0">
                    <a:pos x="T2" y="T3"/>
                  </a:cxn>
                  <a:cxn ang="0">
                    <a:pos x="T4" y="T5"/>
                  </a:cxn>
                  <a:cxn ang="0">
                    <a:pos x="T6" y="T7"/>
                  </a:cxn>
                  <a:cxn ang="0">
                    <a:pos x="T8" y="T9"/>
                  </a:cxn>
                </a:cxnLst>
                <a:rect l="0" t="0" r="r" b="b"/>
                <a:pathLst>
                  <a:path w="9" h="9">
                    <a:moveTo>
                      <a:pt x="1" y="9"/>
                    </a:moveTo>
                    <a:cubicBezTo>
                      <a:pt x="3" y="9"/>
                      <a:pt x="7" y="5"/>
                      <a:pt x="9" y="5"/>
                    </a:cubicBezTo>
                    <a:cubicBezTo>
                      <a:pt x="8" y="3"/>
                      <a:pt x="6" y="5"/>
                      <a:pt x="4" y="4"/>
                    </a:cubicBezTo>
                    <a:cubicBezTo>
                      <a:pt x="2" y="4"/>
                      <a:pt x="1" y="2"/>
                      <a:pt x="0" y="0"/>
                    </a:cubicBezTo>
                    <a:cubicBezTo>
                      <a:pt x="0" y="3"/>
                      <a:pt x="2" y="7"/>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3" name="Freeform 871"/>
              <p:cNvSpPr>
                <a:spLocks/>
              </p:cNvSpPr>
              <p:nvPr/>
            </p:nvSpPr>
            <p:spPr bwMode="auto">
              <a:xfrm>
                <a:off x="5371" y="1591"/>
                <a:ext cx="14" cy="7"/>
              </a:xfrm>
              <a:custGeom>
                <a:avLst/>
                <a:gdLst>
                  <a:gd name="T0" fmla="*/ 2 w 6"/>
                  <a:gd name="T1" fmla="*/ 3 h 3"/>
                  <a:gd name="T2" fmla="*/ 5 w 6"/>
                  <a:gd name="T3" fmla="*/ 0 h 3"/>
                  <a:gd name="T4" fmla="*/ 2 w 6"/>
                  <a:gd name="T5" fmla="*/ 3 h 3"/>
                </a:gdLst>
                <a:ahLst/>
                <a:cxnLst>
                  <a:cxn ang="0">
                    <a:pos x="T0" y="T1"/>
                  </a:cxn>
                  <a:cxn ang="0">
                    <a:pos x="T2" y="T3"/>
                  </a:cxn>
                  <a:cxn ang="0">
                    <a:pos x="T4" y="T5"/>
                  </a:cxn>
                </a:cxnLst>
                <a:rect l="0" t="0" r="r" b="b"/>
                <a:pathLst>
                  <a:path w="6" h="3">
                    <a:moveTo>
                      <a:pt x="2" y="3"/>
                    </a:moveTo>
                    <a:cubicBezTo>
                      <a:pt x="3" y="2"/>
                      <a:pt x="6" y="1"/>
                      <a:pt x="5" y="0"/>
                    </a:cubicBezTo>
                    <a:cubicBezTo>
                      <a:pt x="2"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4" name="Freeform 872"/>
              <p:cNvSpPr>
                <a:spLocks/>
              </p:cNvSpPr>
              <p:nvPr/>
            </p:nvSpPr>
            <p:spPr bwMode="auto">
              <a:xfrm>
                <a:off x="5380" y="1605"/>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5" name="Freeform 873"/>
              <p:cNvSpPr>
                <a:spLocks/>
              </p:cNvSpPr>
              <p:nvPr/>
            </p:nvSpPr>
            <p:spPr bwMode="auto">
              <a:xfrm>
                <a:off x="5366" y="1598"/>
                <a:ext cx="14" cy="19"/>
              </a:xfrm>
              <a:custGeom>
                <a:avLst/>
                <a:gdLst>
                  <a:gd name="T0" fmla="*/ 6 w 6"/>
                  <a:gd name="T1" fmla="*/ 4 h 8"/>
                  <a:gd name="T2" fmla="*/ 6 w 6"/>
                  <a:gd name="T3" fmla="*/ 4 h 8"/>
                  <a:gd name="T4" fmla="*/ 0 w 6"/>
                  <a:gd name="T5" fmla="*/ 0 h 8"/>
                  <a:gd name="T6" fmla="*/ 3 w 6"/>
                  <a:gd name="T7" fmla="*/ 8 h 8"/>
                  <a:gd name="T8" fmla="*/ 6 w 6"/>
                  <a:gd name="T9" fmla="*/ 4 h 8"/>
                </a:gdLst>
                <a:ahLst/>
                <a:cxnLst>
                  <a:cxn ang="0">
                    <a:pos x="T0" y="T1"/>
                  </a:cxn>
                  <a:cxn ang="0">
                    <a:pos x="T2" y="T3"/>
                  </a:cxn>
                  <a:cxn ang="0">
                    <a:pos x="T4" y="T5"/>
                  </a:cxn>
                  <a:cxn ang="0">
                    <a:pos x="T6" y="T7"/>
                  </a:cxn>
                  <a:cxn ang="0">
                    <a:pos x="T8" y="T9"/>
                  </a:cxn>
                </a:cxnLst>
                <a:rect l="0" t="0" r="r" b="b"/>
                <a:pathLst>
                  <a:path w="6" h="8">
                    <a:moveTo>
                      <a:pt x="6" y="4"/>
                    </a:moveTo>
                    <a:cubicBezTo>
                      <a:pt x="6" y="4"/>
                      <a:pt x="6" y="4"/>
                      <a:pt x="6" y="4"/>
                    </a:cubicBezTo>
                    <a:cubicBezTo>
                      <a:pt x="3" y="3"/>
                      <a:pt x="2" y="1"/>
                      <a:pt x="0" y="0"/>
                    </a:cubicBezTo>
                    <a:cubicBezTo>
                      <a:pt x="1" y="1"/>
                      <a:pt x="2" y="5"/>
                      <a:pt x="3" y="8"/>
                    </a:cubicBezTo>
                    <a:cubicBezTo>
                      <a:pt x="6" y="8"/>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6" name="Freeform 874"/>
              <p:cNvSpPr>
                <a:spLocks/>
              </p:cNvSpPr>
              <p:nvPr/>
            </p:nvSpPr>
            <p:spPr bwMode="auto">
              <a:xfrm>
                <a:off x="-46" y="1607"/>
                <a:ext cx="28" cy="41"/>
              </a:xfrm>
              <a:custGeom>
                <a:avLst/>
                <a:gdLst>
                  <a:gd name="T0" fmla="*/ 2 w 12"/>
                  <a:gd name="T1" fmla="*/ 17 h 17"/>
                  <a:gd name="T2" fmla="*/ 12 w 12"/>
                  <a:gd name="T3" fmla="*/ 2 h 17"/>
                  <a:gd name="T4" fmla="*/ 11 w 12"/>
                  <a:gd name="T5" fmla="*/ 0 h 17"/>
                  <a:gd name="T6" fmla="*/ 4 w 12"/>
                  <a:gd name="T7" fmla="*/ 7 h 17"/>
                  <a:gd name="T8" fmla="*/ 6 w 12"/>
                  <a:gd name="T9" fmla="*/ 10 h 17"/>
                  <a:gd name="T10" fmla="*/ 0 w 12"/>
                  <a:gd name="T11" fmla="*/ 14 h 17"/>
                  <a:gd name="T12" fmla="*/ 2 w 12"/>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2" y="17"/>
                    </a:moveTo>
                    <a:cubicBezTo>
                      <a:pt x="5" y="13"/>
                      <a:pt x="10" y="7"/>
                      <a:pt x="12" y="2"/>
                    </a:cubicBezTo>
                    <a:cubicBezTo>
                      <a:pt x="11" y="0"/>
                      <a:pt x="11" y="0"/>
                      <a:pt x="11" y="0"/>
                    </a:cubicBezTo>
                    <a:cubicBezTo>
                      <a:pt x="10" y="3"/>
                      <a:pt x="5" y="4"/>
                      <a:pt x="4" y="7"/>
                    </a:cubicBezTo>
                    <a:cubicBezTo>
                      <a:pt x="6" y="10"/>
                      <a:pt x="6" y="10"/>
                      <a:pt x="6" y="10"/>
                    </a:cubicBezTo>
                    <a:cubicBezTo>
                      <a:pt x="5" y="12"/>
                      <a:pt x="2" y="12"/>
                      <a:pt x="0" y="14"/>
                    </a:cubicBezTo>
                    <a:cubicBezTo>
                      <a:pt x="0" y="15"/>
                      <a:pt x="0" y="16"/>
                      <a:pt x="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7" name="Freeform 875"/>
              <p:cNvSpPr>
                <a:spLocks/>
              </p:cNvSpPr>
              <p:nvPr/>
            </p:nvSpPr>
            <p:spPr bwMode="auto">
              <a:xfrm>
                <a:off x="-41" y="1652"/>
                <a:ext cx="2" cy="24"/>
              </a:xfrm>
              <a:custGeom>
                <a:avLst/>
                <a:gdLst>
                  <a:gd name="T0" fmla="*/ 2 w 2"/>
                  <a:gd name="T1" fmla="*/ 22 h 24"/>
                  <a:gd name="T2" fmla="*/ 0 w 2"/>
                  <a:gd name="T3" fmla="*/ 0 h 24"/>
                  <a:gd name="T4" fmla="*/ 0 w 2"/>
                  <a:gd name="T5" fmla="*/ 24 h 24"/>
                  <a:gd name="T6" fmla="*/ 2 w 2"/>
                  <a:gd name="T7" fmla="*/ 22 h 24"/>
                </a:gdLst>
                <a:ahLst/>
                <a:cxnLst>
                  <a:cxn ang="0">
                    <a:pos x="T0" y="T1"/>
                  </a:cxn>
                  <a:cxn ang="0">
                    <a:pos x="T2" y="T3"/>
                  </a:cxn>
                  <a:cxn ang="0">
                    <a:pos x="T4" y="T5"/>
                  </a:cxn>
                  <a:cxn ang="0">
                    <a:pos x="T6" y="T7"/>
                  </a:cxn>
                </a:cxnLst>
                <a:rect l="0" t="0" r="r" b="b"/>
                <a:pathLst>
                  <a:path w="2" h="24">
                    <a:moveTo>
                      <a:pt x="2" y="22"/>
                    </a:moveTo>
                    <a:lnTo>
                      <a:pt x="0" y="0"/>
                    </a:lnTo>
                    <a:lnTo>
                      <a:pt x="0" y="24"/>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8" name="Freeform 876"/>
              <p:cNvSpPr>
                <a:spLocks/>
              </p:cNvSpPr>
              <p:nvPr/>
            </p:nvSpPr>
            <p:spPr bwMode="auto">
              <a:xfrm>
                <a:off x="5371" y="1671"/>
                <a:ext cx="4" cy="3"/>
              </a:xfrm>
              <a:custGeom>
                <a:avLst/>
                <a:gdLst>
                  <a:gd name="T0" fmla="*/ 0 w 4"/>
                  <a:gd name="T1" fmla="*/ 0 h 3"/>
                  <a:gd name="T2" fmla="*/ 0 w 4"/>
                  <a:gd name="T3" fmla="*/ 3 h 3"/>
                  <a:gd name="T4" fmla="*/ 4 w 4"/>
                  <a:gd name="T5" fmla="*/ 3 h 3"/>
                  <a:gd name="T6" fmla="*/ 0 w 4"/>
                  <a:gd name="T7" fmla="*/ 0 h 3"/>
                </a:gdLst>
                <a:ahLst/>
                <a:cxnLst>
                  <a:cxn ang="0">
                    <a:pos x="T0" y="T1"/>
                  </a:cxn>
                  <a:cxn ang="0">
                    <a:pos x="T2" y="T3"/>
                  </a:cxn>
                  <a:cxn ang="0">
                    <a:pos x="T4" y="T5"/>
                  </a:cxn>
                  <a:cxn ang="0">
                    <a:pos x="T6" y="T7"/>
                  </a:cxn>
                </a:cxnLst>
                <a:rect l="0" t="0" r="r" b="b"/>
                <a:pathLst>
                  <a:path w="4" h="3">
                    <a:moveTo>
                      <a:pt x="0" y="0"/>
                    </a:moveTo>
                    <a:lnTo>
                      <a:pt x="0" y="3"/>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9" name="Freeform 877"/>
              <p:cNvSpPr>
                <a:spLocks/>
              </p:cNvSpPr>
              <p:nvPr/>
            </p:nvSpPr>
            <p:spPr bwMode="auto">
              <a:xfrm>
                <a:off x="5345" y="1666"/>
                <a:ext cx="33" cy="34"/>
              </a:xfrm>
              <a:custGeom>
                <a:avLst/>
                <a:gdLst>
                  <a:gd name="T0" fmla="*/ 12 w 14"/>
                  <a:gd name="T1" fmla="*/ 5 h 14"/>
                  <a:gd name="T2" fmla="*/ 0 w 14"/>
                  <a:gd name="T3" fmla="*/ 2 h 14"/>
                  <a:gd name="T4" fmla="*/ 0 w 14"/>
                  <a:gd name="T5" fmla="*/ 5 h 14"/>
                  <a:gd name="T6" fmla="*/ 5 w 14"/>
                  <a:gd name="T7" fmla="*/ 7 h 14"/>
                  <a:gd name="T8" fmla="*/ 5 w 14"/>
                  <a:gd name="T9" fmla="*/ 7 h 14"/>
                  <a:gd name="T10" fmla="*/ 9 w 14"/>
                  <a:gd name="T11" fmla="*/ 14 h 14"/>
                  <a:gd name="T12" fmla="*/ 10 w 14"/>
                  <a:gd name="T13" fmla="*/ 14 h 14"/>
                  <a:gd name="T14" fmla="*/ 12 w 14"/>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12" y="5"/>
                    </a:moveTo>
                    <a:cubicBezTo>
                      <a:pt x="8" y="6"/>
                      <a:pt x="6" y="0"/>
                      <a:pt x="0" y="2"/>
                    </a:cubicBezTo>
                    <a:cubicBezTo>
                      <a:pt x="0" y="5"/>
                      <a:pt x="0" y="5"/>
                      <a:pt x="0" y="5"/>
                    </a:cubicBezTo>
                    <a:cubicBezTo>
                      <a:pt x="3" y="3"/>
                      <a:pt x="4" y="7"/>
                      <a:pt x="5" y="7"/>
                    </a:cubicBezTo>
                    <a:cubicBezTo>
                      <a:pt x="5" y="7"/>
                      <a:pt x="5" y="7"/>
                      <a:pt x="5" y="7"/>
                    </a:cubicBezTo>
                    <a:cubicBezTo>
                      <a:pt x="7" y="10"/>
                      <a:pt x="11" y="10"/>
                      <a:pt x="9" y="14"/>
                    </a:cubicBezTo>
                    <a:cubicBezTo>
                      <a:pt x="10" y="14"/>
                      <a:pt x="10" y="14"/>
                      <a:pt x="10" y="14"/>
                    </a:cubicBezTo>
                    <a:cubicBezTo>
                      <a:pt x="10" y="11"/>
                      <a:pt x="14" y="8"/>
                      <a:pt x="1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0" name="Freeform 878"/>
              <p:cNvSpPr>
                <a:spLocks/>
              </p:cNvSpPr>
              <p:nvPr/>
            </p:nvSpPr>
            <p:spPr bwMode="auto">
              <a:xfrm>
                <a:off x="5498" y="1693"/>
                <a:ext cx="17" cy="7"/>
              </a:xfrm>
              <a:custGeom>
                <a:avLst/>
                <a:gdLst>
                  <a:gd name="T0" fmla="*/ 7 w 7"/>
                  <a:gd name="T1" fmla="*/ 2 h 3"/>
                  <a:gd name="T2" fmla="*/ 7 w 7"/>
                  <a:gd name="T3" fmla="*/ 1 h 3"/>
                  <a:gd name="T4" fmla="*/ 1 w 7"/>
                  <a:gd name="T5" fmla="*/ 0 h 3"/>
                  <a:gd name="T6" fmla="*/ 7 w 7"/>
                  <a:gd name="T7" fmla="*/ 2 h 3"/>
                </a:gdLst>
                <a:ahLst/>
                <a:cxnLst>
                  <a:cxn ang="0">
                    <a:pos x="T0" y="T1"/>
                  </a:cxn>
                  <a:cxn ang="0">
                    <a:pos x="T2" y="T3"/>
                  </a:cxn>
                  <a:cxn ang="0">
                    <a:pos x="T4" y="T5"/>
                  </a:cxn>
                  <a:cxn ang="0">
                    <a:pos x="T6" y="T7"/>
                  </a:cxn>
                </a:cxnLst>
                <a:rect l="0" t="0" r="r" b="b"/>
                <a:pathLst>
                  <a:path w="7" h="3">
                    <a:moveTo>
                      <a:pt x="7" y="2"/>
                    </a:moveTo>
                    <a:cubicBezTo>
                      <a:pt x="7" y="1"/>
                      <a:pt x="7" y="1"/>
                      <a:pt x="7" y="1"/>
                    </a:cubicBezTo>
                    <a:cubicBezTo>
                      <a:pt x="4" y="1"/>
                      <a:pt x="3" y="0"/>
                      <a:pt x="1" y="0"/>
                    </a:cubicBezTo>
                    <a:cubicBezTo>
                      <a:pt x="0" y="3"/>
                      <a:pt x="5"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1" name="Freeform 879"/>
              <p:cNvSpPr>
                <a:spLocks/>
              </p:cNvSpPr>
              <p:nvPr/>
            </p:nvSpPr>
            <p:spPr bwMode="auto">
              <a:xfrm>
                <a:off x="-48" y="1697"/>
                <a:ext cx="7" cy="7"/>
              </a:xfrm>
              <a:custGeom>
                <a:avLst/>
                <a:gdLst>
                  <a:gd name="T0" fmla="*/ 3 w 3"/>
                  <a:gd name="T1" fmla="*/ 3 h 3"/>
                  <a:gd name="T2" fmla="*/ 2 w 3"/>
                  <a:gd name="T3" fmla="*/ 0 h 3"/>
                  <a:gd name="T4" fmla="*/ 3 w 3"/>
                  <a:gd name="T5" fmla="*/ 3 h 3"/>
                </a:gdLst>
                <a:ahLst/>
                <a:cxnLst>
                  <a:cxn ang="0">
                    <a:pos x="T0" y="T1"/>
                  </a:cxn>
                  <a:cxn ang="0">
                    <a:pos x="T2" y="T3"/>
                  </a:cxn>
                  <a:cxn ang="0">
                    <a:pos x="T4" y="T5"/>
                  </a:cxn>
                </a:cxnLst>
                <a:rect l="0" t="0" r="r" b="b"/>
                <a:pathLst>
                  <a:path w="3" h="3">
                    <a:moveTo>
                      <a:pt x="3" y="3"/>
                    </a:moveTo>
                    <a:cubicBezTo>
                      <a:pt x="2" y="2"/>
                      <a:pt x="3" y="0"/>
                      <a:pt x="2" y="0"/>
                    </a:cubicBezTo>
                    <a:cubicBezTo>
                      <a:pt x="0" y="1"/>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2" name="Freeform 880"/>
              <p:cNvSpPr>
                <a:spLocks/>
              </p:cNvSpPr>
              <p:nvPr/>
            </p:nvSpPr>
            <p:spPr bwMode="auto">
              <a:xfrm>
                <a:off x="-29" y="1695"/>
                <a:ext cx="30" cy="16"/>
              </a:xfrm>
              <a:custGeom>
                <a:avLst/>
                <a:gdLst>
                  <a:gd name="T0" fmla="*/ 2 w 13"/>
                  <a:gd name="T1" fmla="*/ 1 h 7"/>
                  <a:gd name="T2" fmla="*/ 0 w 13"/>
                  <a:gd name="T3" fmla="*/ 5 h 7"/>
                  <a:gd name="T4" fmla="*/ 3 w 13"/>
                  <a:gd name="T5" fmla="*/ 6 h 7"/>
                  <a:gd name="T6" fmla="*/ 9 w 13"/>
                  <a:gd name="T7" fmla="*/ 7 h 7"/>
                  <a:gd name="T8" fmla="*/ 12 w 13"/>
                  <a:gd name="T9" fmla="*/ 3 h 7"/>
                  <a:gd name="T10" fmla="*/ 6 w 13"/>
                  <a:gd name="T11" fmla="*/ 5 h 7"/>
                  <a:gd name="T12" fmla="*/ 2 w 1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2" y="1"/>
                    </a:moveTo>
                    <a:cubicBezTo>
                      <a:pt x="0" y="0"/>
                      <a:pt x="0" y="3"/>
                      <a:pt x="0" y="5"/>
                    </a:cubicBezTo>
                    <a:cubicBezTo>
                      <a:pt x="0" y="7"/>
                      <a:pt x="3" y="3"/>
                      <a:pt x="3" y="6"/>
                    </a:cubicBezTo>
                    <a:cubicBezTo>
                      <a:pt x="5" y="6"/>
                      <a:pt x="7" y="7"/>
                      <a:pt x="9" y="7"/>
                    </a:cubicBezTo>
                    <a:cubicBezTo>
                      <a:pt x="10" y="6"/>
                      <a:pt x="13" y="6"/>
                      <a:pt x="12" y="3"/>
                    </a:cubicBezTo>
                    <a:cubicBezTo>
                      <a:pt x="8" y="2"/>
                      <a:pt x="9" y="5"/>
                      <a:pt x="6" y="5"/>
                    </a:cubicBezTo>
                    <a:cubicBezTo>
                      <a:pt x="3" y="5"/>
                      <a:pt x="1"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3" name="Freeform 881"/>
              <p:cNvSpPr>
                <a:spLocks/>
              </p:cNvSpPr>
              <p:nvPr/>
            </p:nvSpPr>
            <p:spPr bwMode="auto">
              <a:xfrm>
                <a:off x="108" y="1704"/>
                <a:ext cx="14" cy="12"/>
              </a:xfrm>
              <a:custGeom>
                <a:avLst/>
                <a:gdLst>
                  <a:gd name="T0" fmla="*/ 3 w 6"/>
                  <a:gd name="T1" fmla="*/ 5 h 5"/>
                  <a:gd name="T2" fmla="*/ 4 w 6"/>
                  <a:gd name="T3" fmla="*/ 5 h 5"/>
                  <a:gd name="T4" fmla="*/ 4 w 6"/>
                  <a:gd name="T5" fmla="*/ 0 h 5"/>
                  <a:gd name="T6" fmla="*/ 0 w 6"/>
                  <a:gd name="T7" fmla="*/ 3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4" y="5"/>
                      <a:pt x="4" y="5"/>
                      <a:pt x="4" y="5"/>
                    </a:cubicBezTo>
                    <a:cubicBezTo>
                      <a:pt x="5" y="3"/>
                      <a:pt x="6" y="1"/>
                      <a:pt x="4" y="0"/>
                    </a:cubicBezTo>
                    <a:cubicBezTo>
                      <a:pt x="0" y="3"/>
                      <a:pt x="0" y="3"/>
                      <a:pt x="0" y="3"/>
                    </a:cubicBezTo>
                    <a:cubicBezTo>
                      <a:pt x="2" y="3"/>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4" name="Freeform 882"/>
              <p:cNvSpPr>
                <a:spLocks/>
              </p:cNvSpPr>
              <p:nvPr/>
            </p:nvSpPr>
            <p:spPr bwMode="auto">
              <a:xfrm>
                <a:off x="5468" y="1704"/>
                <a:ext cx="30" cy="29"/>
              </a:xfrm>
              <a:custGeom>
                <a:avLst/>
                <a:gdLst>
                  <a:gd name="T0" fmla="*/ 7 w 13"/>
                  <a:gd name="T1" fmla="*/ 12 h 12"/>
                  <a:gd name="T2" fmla="*/ 13 w 13"/>
                  <a:gd name="T3" fmla="*/ 0 h 12"/>
                  <a:gd name="T4" fmla="*/ 8 w 13"/>
                  <a:gd name="T5" fmla="*/ 1 h 12"/>
                  <a:gd name="T6" fmla="*/ 4 w 13"/>
                  <a:gd name="T7" fmla="*/ 11 h 12"/>
                  <a:gd name="T8" fmla="*/ 7 w 13"/>
                  <a:gd name="T9" fmla="*/ 12 h 12"/>
                </a:gdLst>
                <a:ahLst/>
                <a:cxnLst>
                  <a:cxn ang="0">
                    <a:pos x="T0" y="T1"/>
                  </a:cxn>
                  <a:cxn ang="0">
                    <a:pos x="T2" y="T3"/>
                  </a:cxn>
                  <a:cxn ang="0">
                    <a:pos x="T4" y="T5"/>
                  </a:cxn>
                  <a:cxn ang="0">
                    <a:pos x="T6" y="T7"/>
                  </a:cxn>
                  <a:cxn ang="0">
                    <a:pos x="T8" y="T9"/>
                  </a:cxn>
                </a:cxnLst>
                <a:rect l="0" t="0" r="r" b="b"/>
                <a:pathLst>
                  <a:path w="13" h="12">
                    <a:moveTo>
                      <a:pt x="7" y="12"/>
                    </a:moveTo>
                    <a:cubicBezTo>
                      <a:pt x="8" y="8"/>
                      <a:pt x="11" y="3"/>
                      <a:pt x="13" y="0"/>
                    </a:cubicBezTo>
                    <a:cubicBezTo>
                      <a:pt x="12" y="0"/>
                      <a:pt x="11" y="2"/>
                      <a:pt x="8" y="1"/>
                    </a:cubicBezTo>
                    <a:cubicBezTo>
                      <a:pt x="11" y="8"/>
                      <a:pt x="0" y="5"/>
                      <a:pt x="4" y="11"/>
                    </a:cubicBezTo>
                    <a:lnTo>
                      <a:pt x="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5" name="Freeform 883"/>
              <p:cNvSpPr>
                <a:spLocks/>
              </p:cNvSpPr>
              <p:nvPr/>
            </p:nvSpPr>
            <p:spPr bwMode="auto">
              <a:xfrm>
                <a:off x="5508" y="1711"/>
                <a:ext cx="7" cy="10"/>
              </a:xfrm>
              <a:custGeom>
                <a:avLst/>
                <a:gdLst>
                  <a:gd name="T0" fmla="*/ 0 w 3"/>
                  <a:gd name="T1" fmla="*/ 3 h 4"/>
                  <a:gd name="T2" fmla="*/ 3 w 3"/>
                  <a:gd name="T3" fmla="*/ 2 h 4"/>
                  <a:gd name="T4" fmla="*/ 2 w 3"/>
                  <a:gd name="T5" fmla="*/ 0 h 4"/>
                  <a:gd name="T6" fmla="*/ 0 w 3"/>
                  <a:gd name="T7" fmla="*/ 3 h 4"/>
                </a:gdLst>
                <a:ahLst/>
                <a:cxnLst>
                  <a:cxn ang="0">
                    <a:pos x="T0" y="T1"/>
                  </a:cxn>
                  <a:cxn ang="0">
                    <a:pos x="T2" y="T3"/>
                  </a:cxn>
                  <a:cxn ang="0">
                    <a:pos x="T4" y="T5"/>
                  </a:cxn>
                  <a:cxn ang="0">
                    <a:pos x="T6" y="T7"/>
                  </a:cxn>
                </a:cxnLst>
                <a:rect l="0" t="0" r="r" b="b"/>
                <a:pathLst>
                  <a:path w="3" h="4">
                    <a:moveTo>
                      <a:pt x="0" y="3"/>
                    </a:moveTo>
                    <a:cubicBezTo>
                      <a:pt x="1" y="4"/>
                      <a:pt x="2" y="2"/>
                      <a:pt x="3" y="2"/>
                    </a:cubicBezTo>
                    <a:cubicBezTo>
                      <a:pt x="3" y="1"/>
                      <a:pt x="2" y="1"/>
                      <a:pt x="2"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6" name="Freeform 884"/>
              <p:cNvSpPr>
                <a:spLocks/>
              </p:cNvSpPr>
              <p:nvPr/>
            </p:nvSpPr>
            <p:spPr bwMode="auto">
              <a:xfrm>
                <a:off x="-25" y="1714"/>
                <a:ext cx="14" cy="14"/>
              </a:xfrm>
              <a:custGeom>
                <a:avLst/>
                <a:gdLst>
                  <a:gd name="T0" fmla="*/ 0 w 6"/>
                  <a:gd name="T1" fmla="*/ 6 h 6"/>
                  <a:gd name="T2" fmla="*/ 3 w 6"/>
                  <a:gd name="T3" fmla="*/ 6 h 6"/>
                  <a:gd name="T4" fmla="*/ 4 w 6"/>
                  <a:gd name="T5" fmla="*/ 0 h 6"/>
                  <a:gd name="T6" fmla="*/ 0 w 6"/>
                  <a:gd name="T7" fmla="*/ 6 h 6"/>
                </a:gdLst>
                <a:ahLst/>
                <a:cxnLst>
                  <a:cxn ang="0">
                    <a:pos x="T0" y="T1"/>
                  </a:cxn>
                  <a:cxn ang="0">
                    <a:pos x="T2" y="T3"/>
                  </a:cxn>
                  <a:cxn ang="0">
                    <a:pos x="T4" y="T5"/>
                  </a:cxn>
                  <a:cxn ang="0">
                    <a:pos x="T6" y="T7"/>
                  </a:cxn>
                </a:cxnLst>
                <a:rect l="0" t="0" r="r" b="b"/>
                <a:pathLst>
                  <a:path w="6" h="6">
                    <a:moveTo>
                      <a:pt x="0" y="6"/>
                    </a:moveTo>
                    <a:cubicBezTo>
                      <a:pt x="3" y="6"/>
                      <a:pt x="3" y="6"/>
                      <a:pt x="3" y="6"/>
                    </a:cubicBezTo>
                    <a:cubicBezTo>
                      <a:pt x="4" y="5"/>
                      <a:pt x="6" y="2"/>
                      <a:pt x="4" y="0"/>
                    </a:cubicBezTo>
                    <a:cubicBezTo>
                      <a:pt x="2" y="0"/>
                      <a:pt x="1"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7" name="Freeform 885"/>
              <p:cNvSpPr>
                <a:spLocks/>
              </p:cNvSpPr>
              <p:nvPr/>
            </p:nvSpPr>
            <p:spPr bwMode="auto">
              <a:xfrm>
                <a:off x="5496" y="1723"/>
                <a:ext cx="10" cy="7"/>
              </a:xfrm>
              <a:custGeom>
                <a:avLst/>
                <a:gdLst>
                  <a:gd name="T0" fmla="*/ 0 w 4"/>
                  <a:gd name="T1" fmla="*/ 2 h 3"/>
                  <a:gd name="T2" fmla="*/ 2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cubicBezTo>
                      <a:pt x="2" y="3"/>
                      <a:pt x="2" y="3"/>
                      <a:pt x="2" y="3"/>
                    </a:cubicBezTo>
                    <a:cubicBezTo>
                      <a:pt x="3" y="3"/>
                      <a:pt x="4" y="2"/>
                      <a:pt x="4" y="0"/>
                    </a:cubicBezTo>
                    <a:cubicBezTo>
                      <a:pt x="3" y="1"/>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8" name="Freeform 886"/>
              <p:cNvSpPr>
                <a:spLocks/>
              </p:cNvSpPr>
              <p:nvPr/>
            </p:nvSpPr>
            <p:spPr bwMode="auto">
              <a:xfrm>
                <a:off x="5442" y="1761"/>
                <a:ext cx="4" cy="5"/>
              </a:xfrm>
              <a:custGeom>
                <a:avLst/>
                <a:gdLst>
                  <a:gd name="T0" fmla="*/ 0 w 2"/>
                  <a:gd name="T1" fmla="*/ 0 h 2"/>
                  <a:gd name="T2" fmla="*/ 0 w 2"/>
                  <a:gd name="T3" fmla="*/ 2 h 2"/>
                  <a:gd name="T4" fmla="*/ 1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1" y="2"/>
                      <a:pt x="1" y="2"/>
                      <a:pt x="1" y="2"/>
                    </a:cubicBezTo>
                    <a:cubicBezTo>
                      <a:pt x="1" y="2"/>
                      <a:pt x="2" y="1"/>
                      <a:pt x="1" y="1"/>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9" name="Freeform 887"/>
              <p:cNvSpPr>
                <a:spLocks/>
              </p:cNvSpPr>
              <p:nvPr/>
            </p:nvSpPr>
            <p:spPr bwMode="auto">
              <a:xfrm>
                <a:off x="5553" y="1799"/>
                <a:ext cx="7" cy="5"/>
              </a:xfrm>
              <a:custGeom>
                <a:avLst/>
                <a:gdLst>
                  <a:gd name="T0" fmla="*/ 3 w 3"/>
                  <a:gd name="T1" fmla="*/ 0 h 2"/>
                  <a:gd name="T2" fmla="*/ 0 w 3"/>
                  <a:gd name="T3" fmla="*/ 2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2" y="2"/>
                      <a:pt x="2" y="2"/>
                      <a:pt x="2" y="2"/>
                    </a:cubicBezTo>
                    <a:cubicBezTo>
                      <a:pt x="3"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0" name="Freeform 888"/>
              <p:cNvSpPr>
                <a:spLocks/>
              </p:cNvSpPr>
              <p:nvPr/>
            </p:nvSpPr>
            <p:spPr bwMode="auto">
              <a:xfrm>
                <a:off x="299" y="1830"/>
                <a:ext cx="5" cy="5"/>
              </a:xfrm>
              <a:custGeom>
                <a:avLst/>
                <a:gdLst>
                  <a:gd name="T0" fmla="*/ 2 w 2"/>
                  <a:gd name="T1" fmla="*/ 0 h 2"/>
                  <a:gd name="T2" fmla="*/ 0 w 2"/>
                  <a:gd name="T3" fmla="*/ 0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0" y="0"/>
                      <a:pt x="0" y="0"/>
                      <a:pt x="0" y="0"/>
                    </a:cubicBezTo>
                    <a:cubicBezTo>
                      <a:pt x="1" y="2"/>
                      <a:pt x="1" y="2"/>
                      <a:pt x="1" y="2"/>
                    </a:cubicBezTo>
                    <a:cubicBezTo>
                      <a:pt x="1" y="2"/>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1" name="Freeform 889"/>
              <p:cNvSpPr>
                <a:spLocks/>
              </p:cNvSpPr>
              <p:nvPr/>
            </p:nvSpPr>
            <p:spPr bwMode="auto">
              <a:xfrm>
                <a:off x="6" y="1842"/>
                <a:ext cx="9" cy="4"/>
              </a:xfrm>
              <a:custGeom>
                <a:avLst/>
                <a:gdLst>
                  <a:gd name="T0" fmla="*/ 4 w 4"/>
                  <a:gd name="T1" fmla="*/ 2 h 2"/>
                  <a:gd name="T2" fmla="*/ 4 w 4"/>
                  <a:gd name="T3" fmla="*/ 1 h 2"/>
                  <a:gd name="T4" fmla="*/ 2 w 4"/>
                  <a:gd name="T5" fmla="*/ 0 h 2"/>
                  <a:gd name="T6" fmla="*/ 1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cubicBezTo>
                      <a:pt x="4" y="1"/>
                      <a:pt x="4" y="1"/>
                      <a:pt x="4" y="1"/>
                    </a:cubicBezTo>
                    <a:cubicBezTo>
                      <a:pt x="3" y="1"/>
                      <a:pt x="3" y="0"/>
                      <a:pt x="2" y="0"/>
                    </a:cubicBezTo>
                    <a:cubicBezTo>
                      <a:pt x="0" y="1"/>
                      <a:pt x="0" y="1"/>
                      <a:pt x="1" y="2"/>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2" name="Freeform 890"/>
              <p:cNvSpPr>
                <a:spLocks/>
              </p:cNvSpPr>
              <p:nvPr/>
            </p:nvSpPr>
            <p:spPr bwMode="auto">
              <a:xfrm>
                <a:off x="193" y="1861"/>
                <a:ext cx="12" cy="7"/>
              </a:xfrm>
              <a:custGeom>
                <a:avLst/>
                <a:gdLst>
                  <a:gd name="T0" fmla="*/ 2 w 12"/>
                  <a:gd name="T1" fmla="*/ 0 h 7"/>
                  <a:gd name="T2" fmla="*/ 0 w 12"/>
                  <a:gd name="T3" fmla="*/ 7 h 7"/>
                  <a:gd name="T4" fmla="*/ 12 w 12"/>
                  <a:gd name="T5" fmla="*/ 2 h 7"/>
                  <a:gd name="T6" fmla="*/ 2 w 12"/>
                  <a:gd name="T7" fmla="*/ 0 h 7"/>
                </a:gdLst>
                <a:ahLst/>
                <a:cxnLst>
                  <a:cxn ang="0">
                    <a:pos x="T0" y="T1"/>
                  </a:cxn>
                  <a:cxn ang="0">
                    <a:pos x="T2" y="T3"/>
                  </a:cxn>
                  <a:cxn ang="0">
                    <a:pos x="T4" y="T5"/>
                  </a:cxn>
                  <a:cxn ang="0">
                    <a:pos x="T6" y="T7"/>
                  </a:cxn>
                </a:cxnLst>
                <a:rect l="0" t="0" r="r" b="b"/>
                <a:pathLst>
                  <a:path w="12" h="7">
                    <a:moveTo>
                      <a:pt x="2" y="0"/>
                    </a:moveTo>
                    <a:lnTo>
                      <a:pt x="0" y="7"/>
                    </a:lnTo>
                    <a:lnTo>
                      <a:pt x="1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3" name="Freeform 891"/>
              <p:cNvSpPr>
                <a:spLocks/>
              </p:cNvSpPr>
              <p:nvPr/>
            </p:nvSpPr>
            <p:spPr bwMode="auto">
              <a:xfrm>
                <a:off x="228" y="1861"/>
                <a:ext cx="5" cy="4"/>
              </a:xfrm>
              <a:custGeom>
                <a:avLst/>
                <a:gdLst>
                  <a:gd name="T0" fmla="*/ 3 w 5"/>
                  <a:gd name="T1" fmla="*/ 0 h 4"/>
                  <a:gd name="T2" fmla="*/ 0 w 5"/>
                  <a:gd name="T3" fmla="*/ 4 h 4"/>
                  <a:gd name="T4" fmla="*/ 5 w 5"/>
                  <a:gd name="T5" fmla="*/ 4 h 4"/>
                  <a:gd name="T6" fmla="*/ 3 w 5"/>
                  <a:gd name="T7" fmla="*/ 0 h 4"/>
                </a:gdLst>
                <a:ahLst/>
                <a:cxnLst>
                  <a:cxn ang="0">
                    <a:pos x="T0" y="T1"/>
                  </a:cxn>
                  <a:cxn ang="0">
                    <a:pos x="T2" y="T3"/>
                  </a:cxn>
                  <a:cxn ang="0">
                    <a:pos x="T4" y="T5"/>
                  </a:cxn>
                  <a:cxn ang="0">
                    <a:pos x="T6" y="T7"/>
                  </a:cxn>
                </a:cxnLst>
                <a:rect l="0" t="0" r="r" b="b"/>
                <a:pathLst>
                  <a:path w="5" h="4">
                    <a:moveTo>
                      <a:pt x="3" y="0"/>
                    </a:moveTo>
                    <a:lnTo>
                      <a:pt x="0" y="4"/>
                    </a:lnTo>
                    <a:lnTo>
                      <a:pt x="5" y="4"/>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4" name="Freeform 892"/>
              <p:cNvSpPr>
                <a:spLocks/>
              </p:cNvSpPr>
              <p:nvPr/>
            </p:nvSpPr>
            <p:spPr bwMode="auto">
              <a:xfrm>
                <a:off x="200" y="1868"/>
                <a:ext cx="12" cy="7"/>
              </a:xfrm>
              <a:custGeom>
                <a:avLst/>
                <a:gdLst>
                  <a:gd name="T0" fmla="*/ 2 w 5"/>
                  <a:gd name="T1" fmla="*/ 3 h 3"/>
                  <a:gd name="T2" fmla="*/ 5 w 5"/>
                  <a:gd name="T3" fmla="*/ 2 h 3"/>
                  <a:gd name="T4" fmla="*/ 2 w 5"/>
                  <a:gd name="T5" fmla="*/ 3 h 3"/>
                </a:gdLst>
                <a:ahLst/>
                <a:cxnLst>
                  <a:cxn ang="0">
                    <a:pos x="T0" y="T1"/>
                  </a:cxn>
                  <a:cxn ang="0">
                    <a:pos x="T2" y="T3"/>
                  </a:cxn>
                  <a:cxn ang="0">
                    <a:pos x="T4" y="T5"/>
                  </a:cxn>
                </a:cxnLst>
                <a:rect l="0" t="0" r="r" b="b"/>
                <a:pathLst>
                  <a:path w="5" h="3">
                    <a:moveTo>
                      <a:pt x="2" y="3"/>
                    </a:moveTo>
                    <a:cubicBezTo>
                      <a:pt x="5" y="2"/>
                      <a:pt x="5" y="2"/>
                      <a:pt x="5" y="2"/>
                    </a:cubicBezTo>
                    <a:cubicBezTo>
                      <a:pt x="4"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5" name="Freeform 893"/>
              <p:cNvSpPr>
                <a:spLocks/>
              </p:cNvSpPr>
              <p:nvPr/>
            </p:nvSpPr>
            <p:spPr bwMode="auto">
              <a:xfrm>
                <a:off x="5567" y="1884"/>
                <a:ext cx="26" cy="19"/>
              </a:xfrm>
              <a:custGeom>
                <a:avLst/>
                <a:gdLst>
                  <a:gd name="T0" fmla="*/ 9 w 11"/>
                  <a:gd name="T1" fmla="*/ 8 h 8"/>
                  <a:gd name="T2" fmla="*/ 11 w 11"/>
                  <a:gd name="T3" fmla="*/ 7 h 8"/>
                  <a:gd name="T4" fmla="*/ 0 w 11"/>
                  <a:gd name="T5" fmla="*/ 5 h 8"/>
                  <a:gd name="T6" fmla="*/ 9 w 11"/>
                  <a:gd name="T7" fmla="*/ 8 h 8"/>
                </a:gdLst>
                <a:ahLst/>
                <a:cxnLst>
                  <a:cxn ang="0">
                    <a:pos x="T0" y="T1"/>
                  </a:cxn>
                  <a:cxn ang="0">
                    <a:pos x="T2" y="T3"/>
                  </a:cxn>
                  <a:cxn ang="0">
                    <a:pos x="T4" y="T5"/>
                  </a:cxn>
                  <a:cxn ang="0">
                    <a:pos x="T6" y="T7"/>
                  </a:cxn>
                </a:cxnLst>
                <a:rect l="0" t="0" r="r" b="b"/>
                <a:pathLst>
                  <a:path w="11" h="8">
                    <a:moveTo>
                      <a:pt x="9" y="8"/>
                    </a:moveTo>
                    <a:cubicBezTo>
                      <a:pt x="11" y="7"/>
                      <a:pt x="11" y="7"/>
                      <a:pt x="11" y="7"/>
                    </a:cubicBezTo>
                    <a:cubicBezTo>
                      <a:pt x="9" y="0"/>
                      <a:pt x="3" y="8"/>
                      <a:pt x="0" y="5"/>
                    </a:cubicBezTo>
                    <a:cubicBezTo>
                      <a:pt x="1" y="7"/>
                      <a:pt x="10" y="4"/>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6" name="Rectangle 894"/>
              <p:cNvSpPr>
                <a:spLocks noChangeArrowheads="1"/>
              </p:cNvSpPr>
              <p:nvPr/>
            </p:nvSpPr>
            <p:spPr bwMode="auto">
              <a:xfrm>
                <a:off x="164" y="1896"/>
                <a:ext cx="5"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7" name="Freeform 895"/>
              <p:cNvSpPr>
                <a:spLocks/>
              </p:cNvSpPr>
              <p:nvPr/>
            </p:nvSpPr>
            <p:spPr bwMode="auto">
              <a:xfrm>
                <a:off x="5553" y="1896"/>
                <a:ext cx="9" cy="5"/>
              </a:xfrm>
              <a:custGeom>
                <a:avLst/>
                <a:gdLst>
                  <a:gd name="T0" fmla="*/ 9 w 9"/>
                  <a:gd name="T1" fmla="*/ 0 h 5"/>
                  <a:gd name="T2" fmla="*/ 0 w 9"/>
                  <a:gd name="T3" fmla="*/ 0 h 5"/>
                  <a:gd name="T4" fmla="*/ 9 w 9"/>
                  <a:gd name="T5" fmla="*/ 5 h 5"/>
                  <a:gd name="T6" fmla="*/ 9 w 9"/>
                  <a:gd name="T7" fmla="*/ 0 h 5"/>
                </a:gdLst>
                <a:ahLst/>
                <a:cxnLst>
                  <a:cxn ang="0">
                    <a:pos x="T0" y="T1"/>
                  </a:cxn>
                  <a:cxn ang="0">
                    <a:pos x="T2" y="T3"/>
                  </a:cxn>
                  <a:cxn ang="0">
                    <a:pos x="T4" y="T5"/>
                  </a:cxn>
                  <a:cxn ang="0">
                    <a:pos x="T6" y="T7"/>
                  </a:cxn>
                </a:cxnLst>
                <a:rect l="0" t="0" r="r" b="b"/>
                <a:pathLst>
                  <a:path w="9" h="5">
                    <a:moveTo>
                      <a:pt x="9" y="0"/>
                    </a:moveTo>
                    <a:lnTo>
                      <a:pt x="0" y="0"/>
                    </a:lnTo>
                    <a:lnTo>
                      <a:pt x="9" y="5"/>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8" name="Freeform 896"/>
              <p:cNvSpPr>
                <a:spLocks/>
              </p:cNvSpPr>
              <p:nvPr/>
            </p:nvSpPr>
            <p:spPr bwMode="auto">
              <a:xfrm>
                <a:off x="136" y="1908"/>
                <a:ext cx="19" cy="12"/>
              </a:xfrm>
              <a:custGeom>
                <a:avLst/>
                <a:gdLst>
                  <a:gd name="T0" fmla="*/ 8 w 8"/>
                  <a:gd name="T1" fmla="*/ 3 h 5"/>
                  <a:gd name="T2" fmla="*/ 0 w 8"/>
                  <a:gd name="T3" fmla="*/ 1 h 5"/>
                  <a:gd name="T4" fmla="*/ 8 w 8"/>
                  <a:gd name="T5" fmla="*/ 5 h 5"/>
                  <a:gd name="T6" fmla="*/ 8 w 8"/>
                  <a:gd name="T7" fmla="*/ 3 h 5"/>
                </a:gdLst>
                <a:ahLst/>
                <a:cxnLst>
                  <a:cxn ang="0">
                    <a:pos x="T0" y="T1"/>
                  </a:cxn>
                  <a:cxn ang="0">
                    <a:pos x="T2" y="T3"/>
                  </a:cxn>
                  <a:cxn ang="0">
                    <a:pos x="T4" y="T5"/>
                  </a:cxn>
                  <a:cxn ang="0">
                    <a:pos x="T6" y="T7"/>
                  </a:cxn>
                </a:cxnLst>
                <a:rect l="0" t="0" r="r" b="b"/>
                <a:pathLst>
                  <a:path w="8" h="5">
                    <a:moveTo>
                      <a:pt x="8" y="3"/>
                    </a:moveTo>
                    <a:cubicBezTo>
                      <a:pt x="8" y="0"/>
                      <a:pt x="1" y="0"/>
                      <a:pt x="0" y="1"/>
                    </a:cubicBezTo>
                    <a:cubicBezTo>
                      <a:pt x="8" y="5"/>
                      <a:pt x="8" y="5"/>
                      <a:pt x="8" y="5"/>
                    </a:cubicBezTo>
                    <a:lnTo>
                      <a:pt x="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9" name="Freeform 897"/>
              <p:cNvSpPr>
                <a:spLocks/>
              </p:cNvSpPr>
              <p:nvPr/>
            </p:nvSpPr>
            <p:spPr bwMode="auto">
              <a:xfrm>
                <a:off x="46" y="1908"/>
                <a:ext cx="5" cy="7"/>
              </a:xfrm>
              <a:custGeom>
                <a:avLst/>
                <a:gdLst>
                  <a:gd name="T0" fmla="*/ 0 w 5"/>
                  <a:gd name="T1" fmla="*/ 0 h 7"/>
                  <a:gd name="T2" fmla="*/ 5 w 5"/>
                  <a:gd name="T3" fmla="*/ 7 h 7"/>
                  <a:gd name="T4" fmla="*/ 5 w 5"/>
                  <a:gd name="T5" fmla="*/ 0 h 7"/>
                  <a:gd name="T6" fmla="*/ 0 w 5"/>
                  <a:gd name="T7" fmla="*/ 0 h 7"/>
                </a:gdLst>
                <a:ahLst/>
                <a:cxnLst>
                  <a:cxn ang="0">
                    <a:pos x="T0" y="T1"/>
                  </a:cxn>
                  <a:cxn ang="0">
                    <a:pos x="T2" y="T3"/>
                  </a:cxn>
                  <a:cxn ang="0">
                    <a:pos x="T4" y="T5"/>
                  </a:cxn>
                  <a:cxn ang="0">
                    <a:pos x="T6" y="T7"/>
                  </a:cxn>
                </a:cxnLst>
                <a:rect l="0" t="0" r="r" b="b"/>
                <a:pathLst>
                  <a:path w="5" h="7">
                    <a:moveTo>
                      <a:pt x="0" y="0"/>
                    </a:moveTo>
                    <a:lnTo>
                      <a:pt x="5" y="7"/>
                    </a:lnTo>
                    <a:lnTo>
                      <a:pt x="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0" name="Freeform 898"/>
              <p:cNvSpPr>
                <a:spLocks/>
              </p:cNvSpPr>
              <p:nvPr/>
            </p:nvSpPr>
            <p:spPr bwMode="auto">
              <a:xfrm>
                <a:off x="108" y="1913"/>
                <a:ext cx="9" cy="7"/>
              </a:xfrm>
              <a:custGeom>
                <a:avLst/>
                <a:gdLst>
                  <a:gd name="T0" fmla="*/ 4 w 4"/>
                  <a:gd name="T1" fmla="*/ 1 h 3"/>
                  <a:gd name="T2" fmla="*/ 0 w 4"/>
                  <a:gd name="T3" fmla="*/ 2 h 3"/>
                  <a:gd name="T4" fmla="*/ 2 w 4"/>
                  <a:gd name="T5" fmla="*/ 3 h 3"/>
                  <a:gd name="T6" fmla="*/ 4 w 4"/>
                  <a:gd name="T7" fmla="*/ 1 h 3"/>
                </a:gdLst>
                <a:ahLst/>
                <a:cxnLst>
                  <a:cxn ang="0">
                    <a:pos x="T0" y="T1"/>
                  </a:cxn>
                  <a:cxn ang="0">
                    <a:pos x="T2" y="T3"/>
                  </a:cxn>
                  <a:cxn ang="0">
                    <a:pos x="T4" y="T5"/>
                  </a:cxn>
                  <a:cxn ang="0">
                    <a:pos x="T6" y="T7"/>
                  </a:cxn>
                </a:cxnLst>
                <a:rect l="0" t="0" r="r" b="b"/>
                <a:pathLst>
                  <a:path w="4" h="3">
                    <a:moveTo>
                      <a:pt x="4" y="1"/>
                    </a:moveTo>
                    <a:cubicBezTo>
                      <a:pt x="3" y="0"/>
                      <a:pt x="2" y="1"/>
                      <a:pt x="0" y="2"/>
                    </a:cubicBezTo>
                    <a:cubicBezTo>
                      <a:pt x="2" y="3"/>
                      <a:pt x="2" y="3"/>
                      <a:pt x="2" y="3"/>
                    </a:cubicBezTo>
                    <a:cubicBezTo>
                      <a:pt x="3" y="2"/>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1" name="Freeform 899"/>
              <p:cNvSpPr>
                <a:spLocks/>
              </p:cNvSpPr>
              <p:nvPr/>
            </p:nvSpPr>
            <p:spPr bwMode="auto">
              <a:xfrm>
                <a:off x="98" y="1917"/>
                <a:ext cx="12" cy="10"/>
              </a:xfrm>
              <a:custGeom>
                <a:avLst/>
                <a:gdLst>
                  <a:gd name="T0" fmla="*/ 0 w 5"/>
                  <a:gd name="T1" fmla="*/ 4 h 4"/>
                  <a:gd name="T2" fmla="*/ 3 w 5"/>
                  <a:gd name="T3" fmla="*/ 4 h 4"/>
                  <a:gd name="T4" fmla="*/ 5 w 5"/>
                  <a:gd name="T5" fmla="*/ 3 h 4"/>
                  <a:gd name="T6" fmla="*/ 0 w 5"/>
                  <a:gd name="T7" fmla="*/ 4 h 4"/>
                </a:gdLst>
                <a:ahLst/>
                <a:cxnLst>
                  <a:cxn ang="0">
                    <a:pos x="T0" y="T1"/>
                  </a:cxn>
                  <a:cxn ang="0">
                    <a:pos x="T2" y="T3"/>
                  </a:cxn>
                  <a:cxn ang="0">
                    <a:pos x="T4" y="T5"/>
                  </a:cxn>
                  <a:cxn ang="0">
                    <a:pos x="T6" y="T7"/>
                  </a:cxn>
                </a:cxnLst>
                <a:rect l="0" t="0" r="r" b="b"/>
                <a:pathLst>
                  <a:path w="5" h="4">
                    <a:moveTo>
                      <a:pt x="0" y="4"/>
                    </a:moveTo>
                    <a:cubicBezTo>
                      <a:pt x="3" y="4"/>
                      <a:pt x="3" y="4"/>
                      <a:pt x="3" y="4"/>
                    </a:cubicBezTo>
                    <a:cubicBezTo>
                      <a:pt x="4" y="4"/>
                      <a:pt x="5" y="4"/>
                      <a:pt x="5" y="3"/>
                    </a:cubicBezTo>
                    <a:cubicBezTo>
                      <a:pt x="4"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2" name="Freeform 900"/>
              <p:cNvSpPr>
                <a:spLocks/>
              </p:cNvSpPr>
              <p:nvPr/>
            </p:nvSpPr>
            <p:spPr bwMode="auto">
              <a:xfrm>
                <a:off x="148" y="1922"/>
                <a:ext cx="2" cy="2"/>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1"/>
                      <a:pt x="0" y="1"/>
                    </a:cubicBezTo>
                    <a:cubicBezTo>
                      <a:pt x="1" y="1"/>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3" name="Freeform 901"/>
              <p:cNvSpPr>
                <a:spLocks/>
              </p:cNvSpPr>
              <p:nvPr/>
            </p:nvSpPr>
            <p:spPr bwMode="auto">
              <a:xfrm>
                <a:off x="146" y="1924"/>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0" y="1"/>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4" name="Freeform 902"/>
              <p:cNvSpPr>
                <a:spLocks/>
              </p:cNvSpPr>
              <p:nvPr/>
            </p:nvSpPr>
            <p:spPr bwMode="auto">
              <a:xfrm>
                <a:off x="120" y="1924"/>
                <a:ext cx="37" cy="38"/>
              </a:xfrm>
              <a:custGeom>
                <a:avLst/>
                <a:gdLst>
                  <a:gd name="T0" fmla="*/ 2 w 16"/>
                  <a:gd name="T1" fmla="*/ 15 h 16"/>
                  <a:gd name="T2" fmla="*/ 13 w 16"/>
                  <a:gd name="T3" fmla="*/ 10 h 16"/>
                  <a:gd name="T4" fmla="*/ 16 w 16"/>
                  <a:gd name="T5" fmla="*/ 12 h 16"/>
                  <a:gd name="T6" fmla="*/ 16 w 16"/>
                  <a:gd name="T7" fmla="*/ 10 h 16"/>
                  <a:gd name="T8" fmla="*/ 9 w 16"/>
                  <a:gd name="T9" fmla="*/ 8 h 16"/>
                  <a:gd name="T10" fmla="*/ 11 w 16"/>
                  <a:gd name="T11" fmla="*/ 1 h 16"/>
                  <a:gd name="T12" fmla="*/ 7 w 16"/>
                  <a:gd name="T13" fmla="*/ 1 h 16"/>
                  <a:gd name="T14" fmla="*/ 3 w 16"/>
                  <a:gd name="T15" fmla="*/ 3 h 16"/>
                  <a:gd name="T16" fmla="*/ 4 w 16"/>
                  <a:gd name="T17" fmla="*/ 3 h 16"/>
                  <a:gd name="T18" fmla="*/ 11 w 16"/>
                  <a:gd name="T19" fmla="*/ 10 h 16"/>
                  <a:gd name="T20" fmla="*/ 0 w 16"/>
                  <a:gd name="T21" fmla="*/ 15 h 16"/>
                  <a:gd name="T22" fmla="*/ 2 w 16"/>
                  <a:gd name="T2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2" y="15"/>
                    </a:moveTo>
                    <a:cubicBezTo>
                      <a:pt x="8" y="16"/>
                      <a:pt x="10" y="13"/>
                      <a:pt x="13" y="10"/>
                    </a:cubicBezTo>
                    <a:cubicBezTo>
                      <a:pt x="16" y="12"/>
                      <a:pt x="16" y="12"/>
                      <a:pt x="16" y="12"/>
                    </a:cubicBezTo>
                    <a:cubicBezTo>
                      <a:pt x="16" y="10"/>
                      <a:pt x="16" y="10"/>
                      <a:pt x="16" y="10"/>
                    </a:cubicBezTo>
                    <a:cubicBezTo>
                      <a:pt x="15" y="7"/>
                      <a:pt x="11" y="9"/>
                      <a:pt x="9" y="8"/>
                    </a:cubicBezTo>
                    <a:cubicBezTo>
                      <a:pt x="10" y="6"/>
                      <a:pt x="10" y="3"/>
                      <a:pt x="11" y="1"/>
                    </a:cubicBezTo>
                    <a:cubicBezTo>
                      <a:pt x="10" y="1"/>
                      <a:pt x="8" y="0"/>
                      <a:pt x="7" y="1"/>
                    </a:cubicBezTo>
                    <a:cubicBezTo>
                      <a:pt x="7" y="5"/>
                      <a:pt x="3" y="0"/>
                      <a:pt x="3" y="3"/>
                    </a:cubicBezTo>
                    <a:cubicBezTo>
                      <a:pt x="4" y="3"/>
                      <a:pt x="4" y="3"/>
                      <a:pt x="4" y="3"/>
                    </a:cubicBezTo>
                    <a:cubicBezTo>
                      <a:pt x="2" y="9"/>
                      <a:pt x="10" y="8"/>
                      <a:pt x="11" y="10"/>
                    </a:cubicBezTo>
                    <a:cubicBezTo>
                      <a:pt x="7" y="12"/>
                      <a:pt x="3" y="13"/>
                      <a:pt x="0" y="15"/>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5" name="Freeform 903"/>
              <p:cNvSpPr>
                <a:spLocks/>
              </p:cNvSpPr>
              <p:nvPr/>
            </p:nvSpPr>
            <p:spPr bwMode="auto">
              <a:xfrm>
                <a:off x="349" y="1922"/>
                <a:ext cx="14" cy="10"/>
              </a:xfrm>
              <a:custGeom>
                <a:avLst/>
                <a:gdLst>
                  <a:gd name="T0" fmla="*/ 1 w 6"/>
                  <a:gd name="T1" fmla="*/ 4 h 4"/>
                  <a:gd name="T2" fmla="*/ 6 w 6"/>
                  <a:gd name="T3" fmla="*/ 0 h 4"/>
                  <a:gd name="T4" fmla="*/ 1 w 6"/>
                  <a:gd name="T5" fmla="*/ 4 h 4"/>
                </a:gdLst>
                <a:ahLst/>
                <a:cxnLst>
                  <a:cxn ang="0">
                    <a:pos x="T0" y="T1"/>
                  </a:cxn>
                  <a:cxn ang="0">
                    <a:pos x="T2" y="T3"/>
                  </a:cxn>
                  <a:cxn ang="0">
                    <a:pos x="T4" y="T5"/>
                  </a:cxn>
                </a:cxnLst>
                <a:rect l="0" t="0" r="r" b="b"/>
                <a:pathLst>
                  <a:path w="6" h="4">
                    <a:moveTo>
                      <a:pt x="1" y="4"/>
                    </a:moveTo>
                    <a:cubicBezTo>
                      <a:pt x="2" y="2"/>
                      <a:pt x="6" y="3"/>
                      <a:pt x="6" y="0"/>
                    </a:cubicBezTo>
                    <a:cubicBezTo>
                      <a:pt x="5" y="2"/>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6" name="Freeform 904"/>
              <p:cNvSpPr>
                <a:spLocks/>
              </p:cNvSpPr>
              <p:nvPr/>
            </p:nvSpPr>
            <p:spPr bwMode="auto">
              <a:xfrm>
                <a:off x="366" y="1924"/>
                <a:ext cx="7" cy="5"/>
              </a:xfrm>
              <a:custGeom>
                <a:avLst/>
                <a:gdLst>
                  <a:gd name="T0" fmla="*/ 3 w 3"/>
                  <a:gd name="T1" fmla="*/ 0 h 2"/>
                  <a:gd name="T2" fmla="*/ 0 w 3"/>
                  <a:gd name="T3" fmla="*/ 0 h 2"/>
                  <a:gd name="T4" fmla="*/ 3 w 3"/>
                  <a:gd name="T5" fmla="*/ 0 h 2"/>
                </a:gdLst>
                <a:ahLst/>
                <a:cxnLst>
                  <a:cxn ang="0">
                    <a:pos x="T0" y="T1"/>
                  </a:cxn>
                  <a:cxn ang="0">
                    <a:pos x="T2" y="T3"/>
                  </a:cxn>
                  <a:cxn ang="0">
                    <a:pos x="T4" y="T5"/>
                  </a:cxn>
                </a:cxnLst>
                <a:rect l="0" t="0" r="r" b="b"/>
                <a:pathLst>
                  <a:path w="3" h="2">
                    <a:moveTo>
                      <a:pt x="3" y="0"/>
                    </a:moveTo>
                    <a:cubicBezTo>
                      <a:pt x="0" y="0"/>
                      <a:pt x="0" y="0"/>
                      <a:pt x="0" y="0"/>
                    </a:cubicBezTo>
                    <a:cubicBezTo>
                      <a:pt x="0" y="0"/>
                      <a:pt x="3"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7" name="Freeform 905"/>
              <p:cNvSpPr>
                <a:spLocks/>
              </p:cNvSpPr>
              <p:nvPr/>
            </p:nvSpPr>
            <p:spPr bwMode="auto">
              <a:xfrm>
                <a:off x="5567" y="1924"/>
                <a:ext cx="5" cy="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0"/>
                      <a:pt x="2"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8" name="Freeform 906"/>
              <p:cNvSpPr>
                <a:spLocks/>
              </p:cNvSpPr>
              <p:nvPr/>
            </p:nvSpPr>
            <p:spPr bwMode="auto">
              <a:xfrm>
                <a:off x="86" y="1929"/>
                <a:ext cx="12" cy="3"/>
              </a:xfrm>
              <a:custGeom>
                <a:avLst/>
                <a:gdLst>
                  <a:gd name="T0" fmla="*/ 12 w 12"/>
                  <a:gd name="T1" fmla="*/ 3 h 3"/>
                  <a:gd name="T2" fmla="*/ 0 w 12"/>
                  <a:gd name="T3" fmla="*/ 0 h 3"/>
                  <a:gd name="T4" fmla="*/ 0 w 12"/>
                  <a:gd name="T5" fmla="*/ 3 h 3"/>
                  <a:gd name="T6" fmla="*/ 12 w 12"/>
                  <a:gd name="T7" fmla="*/ 3 h 3"/>
                  <a:gd name="T8" fmla="*/ 12 w 12"/>
                  <a:gd name="T9" fmla="*/ 3 h 3"/>
                </a:gdLst>
                <a:ahLst/>
                <a:cxnLst>
                  <a:cxn ang="0">
                    <a:pos x="T0" y="T1"/>
                  </a:cxn>
                  <a:cxn ang="0">
                    <a:pos x="T2" y="T3"/>
                  </a:cxn>
                  <a:cxn ang="0">
                    <a:pos x="T4" y="T5"/>
                  </a:cxn>
                  <a:cxn ang="0">
                    <a:pos x="T6" y="T7"/>
                  </a:cxn>
                  <a:cxn ang="0">
                    <a:pos x="T8" y="T9"/>
                  </a:cxn>
                </a:cxnLst>
                <a:rect l="0" t="0" r="r" b="b"/>
                <a:pathLst>
                  <a:path w="12" h="3">
                    <a:moveTo>
                      <a:pt x="12" y="3"/>
                    </a:moveTo>
                    <a:lnTo>
                      <a:pt x="0" y="0"/>
                    </a:lnTo>
                    <a:lnTo>
                      <a:pt x="0" y="3"/>
                    </a:lnTo>
                    <a:lnTo>
                      <a:pt x="12" y="3"/>
                    </a:lnTo>
                    <a:lnTo>
                      <a:pt x="1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9" name="Freeform 907"/>
              <p:cNvSpPr>
                <a:spLocks/>
              </p:cNvSpPr>
              <p:nvPr/>
            </p:nvSpPr>
            <p:spPr bwMode="auto">
              <a:xfrm>
                <a:off x="415" y="1932"/>
                <a:ext cx="14" cy="7"/>
              </a:xfrm>
              <a:custGeom>
                <a:avLst/>
                <a:gdLst>
                  <a:gd name="T0" fmla="*/ 0 w 6"/>
                  <a:gd name="T1" fmla="*/ 3 h 3"/>
                  <a:gd name="T2" fmla="*/ 6 w 6"/>
                  <a:gd name="T3" fmla="*/ 0 h 3"/>
                  <a:gd name="T4" fmla="*/ 0 w 6"/>
                  <a:gd name="T5" fmla="*/ 3 h 3"/>
                </a:gdLst>
                <a:ahLst/>
                <a:cxnLst>
                  <a:cxn ang="0">
                    <a:pos x="T0" y="T1"/>
                  </a:cxn>
                  <a:cxn ang="0">
                    <a:pos x="T2" y="T3"/>
                  </a:cxn>
                  <a:cxn ang="0">
                    <a:pos x="T4" y="T5"/>
                  </a:cxn>
                </a:cxnLst>
                <a:rect l="0" t="0" r="r" b="b"/>
                <a:pathLst>
                  <a:path w="6" h="3">
                    <a:moveTo>
                      <a:pt x="0" y="3"/>
                    </a:moveTo>
                    <a:cubicBezTo>
                      <a:pt x="2" y="2"/>
                      <a:pt x="6" y="2"/>
                      <a:pt x="6" y="0"/>
                    </a:cubicBezTo>
                    <a:cubicBezTo>
                      <a:pt x="4" y="1"/>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0" name="Freeform 908"/>
              <p:cNvSpPr>
                <a:spLocks/>
              </p:cNvSpPr>
              <p:nvPr/>
            </p:nvSpPr>
            <p:spPr bwMode="auto">
              <a:xfrm>
                <a:off x="295" y="1934"/>
                <a:ext cx="49" cy="31"/>
              </a:xfrm>
              <a:custGeom>
                <a:avLst/>
                <a:gdLst>
                  <a:gd name="T0" fmla="*/ 1 w 21"/>
                  <a:gd name="T1" fmla="*/ 6 h 13"/>
                  <a:gd name="T2" fmla="*/ 17 w 21"/>
                  <a:gd name="T3" fmla="*/ 7 h 13"/>
                  <a:gd name="T4" fmla="*/ 13 w 21"/>
                  <a:gd name="T5" fmla="*/ 6 h 13"/>
                  <a:gd name="T6" fmla="*/ 21 w 21"/>
                  <a:gd name="T7" fmla="*/ 0 h 13"/>
                  <a:gd name="T8" fmla="*/ 6 w 21"/>
                  <a:gd name="T9" fmla="*/ 1 h 13"/>
                  <a:gd name="T10" fmla="*/ 1 w 21"/>
                  <a:gd name="T11" fmla="*/ 6 h 13"/>
                </a:gdLst>
                <a:ahLst/>
                <a:cxnLst>
                  <a:cxn ang="0">
                    <a:pos x="T0" y="T1"/>
                  </a:cxn>
                  <a:cxn ang="0">
                    <a:pos x="T2" y="T3"/>
                  </a:cxn>
                  <a:cxn ang="0">
                    <a:pos x="T4" y="T5"/>
                  </a:cxn>
                  <a:cxn ang="0">
                    <a:pos x="T6" y="T7"/>
                  </a:cxn>
                  <a:cxn ang="0">
                    <a:pos x="T8" y="T9"/>
                  </a:cxn>
                  <a:cxn ang="0">
                    <a:pos x="T10" y="T11"/>
                  </a:cxn>
                </a:cxnLst>
                <a:rect l="0" t="0" r="r" b="b"/>
                <a:pathLst>
                  <a:path w="21" h="13">
                    <a:moveTo>
                      <a:pt x="1" y="6"/>
                    </a:moveTo>
                    <a:cubicBezTo>
                      <a:pt x="8" y="1"/>
                      <a:pt x="12" y="13"/>
                      <a:pt x="17" y="7"/>
                    </a:cubicBezTo>
                    <a:cubicBezTo>
                      <a:pt x="13" y="6"/>
                      <a:pt x="13" y="6"/>
                      <a:pt x="13" y="6"/>
                    </a:cubicBezTo>
                    <a:cubicBezTo>
                      <a:pt x="16" y="3"/>
                      <a:pt x="20" y="5"/>
                      <a:pt x="21" y="0"/>
                    </a:cubicBezTo>
                    <a:cubicBezTo>
                      <a:pt x="15" y="1"/>
                      <a:pt x="12" y="0"/>
                      <a:pt x="6" y="1"/>
                    </a:cubicBezTo>
                    <a:cubicBezTo>
                      <a:pt x="6" y="5"/>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1" name="Freeform 909"/>
              <p:cNvSpPr>
                <a:spLocks/>
              </p:cNvSpPr>
              <p:nvPr/>
            </p:nvSpPr>
            <p:spPr bwMode="auto">
              <a:xfrm>
                <a:off x="361" y="1936"/>
                <a:ext cx="5" cy="3"/>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2" y="0"/>
                      <a:pt x="2" y="0"/>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2" name="Freeform 910"/>
              <p:cNvSpPr>
                <a:spLocks/>
              </p:cNvSpPr>
              <p:nvPr/>
            </p:nvSpPr>
            <p:spPr bwMode="auto">
              <a:xfrm>
                <a:off x="5267" y="1934"/>
                <a:ext cx="9" cy="7"/>
              </a:xfrm>
              <a:custGeom>
                <a:avLst/>
                <a:gdLst>
                  <a:gd name="T0" fmla="*/ 0 w 4"/>
                  <a:gd name="T1" fmla="*/ 3 h 3"/>
                  <a:gd name="T2" fmla="*/ 4 w 4"/>
                  <a:gd name="T3" fmla="*/ 3 h 3"/>
                  <a:gd name="T4" fmla="*/ 4 w 4"/>
                  <a:gd name="T5" fmla="*/ 1 h 3"/>
                  <a:gd name="T6" fmla="*/ 0 w 4"/>
                  <a:gd name="T7" fmla="*/ 3 h 3"/>
                </a:gdLst>
                <a:ahLst/>
                <a:cxnLst>
                  <a:cxn ang="0">
                    <a:pos x="T0" y="T1"/>
                  </a:cxn>
                  <a:cxn ang="0">
                    <a:pos x="T2" y="T3"/>
                  </a:cxn>
                  <a:cxn ang="0">
                    <a:pos x="T4" y="T5"/>
                  </a:cxn>
                  <a:cxn ang="0">
                    <a:pos x="T6" y="T7"/>
                  </a:cxn>
                </a:cxnLst>
                <a:rect l="0" t="0" r="r" b="b"/>
                <a:pathLst>
                  <a:path w="4" h="3">
                    <a:moveTo>
                      <a:pt x="0" y="3"/>
                    </a:moveTo>
                    <a:cubicBezTo>
                      <a:pt x="4" y="3"/>
                      <a:pt x="4" y="3"/>
                      <a:pt x="4" y="3"/>
                    </a:cubicBezTo>
                    <a:cubicBezTo>
                      <a:pt x="4" y="1"/>
                      <a:pt x="4" y="1"/>
                      <a:pt x="4" y="1"/>
                    </a:cubicBezTo>
                    <a:cubicBezTo>
                      <a:pt x="3"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3" name="Freeform 911"/>
              <p:cNvSpPr>
                <a:spLocks/>
              </p:cNvSpPr>
              <p:nvPr/>
            </p:nvSpPr>
            <p:spPr bwMode="auto">
              <a:xfrm>
                <a:off x="5276" y="1946"/>
                <a:ext cx="12" cy="9"/>
              </a:xfrm>
              <a:custGeom>
                <a:avLst/>
                <a:gdLst>
                  <a:gd name="T0" fmla="*/ 5 w 5"/>
                  <a:gd name="T1" fmla="*/ 3 h 4"/>
                  <a:gd name="T2" fmla="*/ 4 w 5"/>
                  <a:gd name="T3" fmla="*/ 0 h 4"/>
                  <a:gd name="T4" fmla="*/ 5 w 5"/>
                  <a:gd name="T5" fmla="*/ 3 h 4"/>
                </a:gdLst>
                <a:ahLst/>
                <a:cxnLst>
                  <a:cxn ang="0">
                    <a:pos x="T0" y="T1"/>
                  </a:cxn>
                  <a:cxn ang="0">
                    <a:pos x="T2" y="T3"/>
                  </a:cxn>
                  <a:cxn ang="0">
                    <a:pos x="T4" y="T5"/>
                  </a:cxn>
                </a:cxnLst>
                <a:rect l="0" t="0" r="r" b="b"/>
                <a:pathLst>
                  <a:path w="5" h="4">
                    <a:moveTo>
                      <a:pt x="5" y="3"/>
                    </a:moveTo>
                    <a:cubicBezTo>
                      <a:pt x="4" y="0"/>
                      <a:pt x="4" y="0"/>
                      <a:pt x="4" y="0"/>
                    </a:cubicBezTo>
                    <a:cubicBezTo>
                      <a:pt x="0" y="1"/>
                      <a:pt x="3"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4" name="Freeform 912"/>
              <p:cNvSpPr>
                <a:spLocks/>
              </p:cNvSpPr>
              <p:nvPr/>
            </p:nvSpPr>
            <p:spPr bwMode="auto">
              <a:xfrm>
                <a:off x="5236" y="1948"/>
                <a:ext cx="16" cy="17"/>
              </a:xfrm>
              <a:custGeom>
                <a:avLst/>
                <a:gdLst>
                  <a:gd name="T0" fmla="*/ 2 w 7"/>
                  <a:gd name="T1" fmla="*/ 0 h 7"/>
                  <a:gd name="T2" fmla="*/ 0 w 7"/>
                  <a:gd name="T3" fmla="*/ 1 h 7"/>
                  <a:gd name="T4" fmla="*/ 5 w 7"/>
                  <a:gd name="T5" fmla="*/ 7 h 7"/>
                  <a:gd name="T6" fmla="*/ 2 w 7"/>
                  <a:gd name="T7" fmla="*/ 0 h 7"/>
                </a:gdLst>
                <a:ahLst/>
                <a:cxnLst>
                  <a:cxn ang="0">
                    <a:pos x="T0" y="T1"/>
                  </a:cxn>
                  <a:cxn ang="0">
                    <a:pos x="T2" y="T3"/>
                  </a:cxn>
                  <a:cxn ang="0">
                    <a:pos x="T4" y="T5"/>
                  </a:cxn>
                  <a:cxn ang="0">
                    <a:pos x="T6" y="T7"/>
                  </a:cxn>
                </a:cxnLst>
                <a:rect l="0" t="0" r="r" b="b"/>
                <a:pathLst>
                  <a:path w="7" h="7">
                    <a:moveTo>
                      <a:pt x="2" y="0"/>
                    </a:moveTo>
                    <a:cubicBezTo>
                      <a:pt x="0" y="1"/>
                      <a:pt x="0" y="1"/>
                      <a:pt x="0" y="1"/>
                    </a:cubicBezTo>
                    <a:cubicBezTo>
                      <a:pt x="0" y="4"/>
                      <a:pt x="1" y="7"/>
                      <a:pt x="5" y="7"/>
                    </a:cubicBezTo>
                    <a:cubicBezTo>
                      <a:pt x="7" y="3"/>
                      <a:pt x="2" y="4"/>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5" name="Freeform 913"/>
              <p:cNvSpPr>
                <a:spLocks/>
              </p:cNvSpPr>
              <p:nvPr/>
            </p:nvSpPr>
            <p:spPr bwMode="auto">
              <a:xfrm>
                <a:off x="5300" y="1946"/>
                <a:ext cx="4" cy="4"/>
              </a:xfrm>
              <a:custGeom>
                <a:avLst/>
                <a:gdLst>
                  <a:gd name="T0" fmla="*/ 0 w 2"/>
                  <a:gd name="T1" fmla="*/ 2 h 2"/>
                  <a:gd name="T2" fmla="*/ 2 w 2"/>
                  <a:gd name="T3" fmla="*/ 2 h 2"/>
                  <a:gd name="T4" fmla="*/ 2 w 2"/>
                  <a:gd name="T5" fmla="*/ 1 h 2"/>
                  <a:gd name="T6" fmla="*/ 0 w 2"/>
                  <a:gd name="T7" fmla="*/ 2 h 2"/>
                </a:gdLst>
                <a:ahLst/>
                <a:cxnLst>
                  <a:cxn ang="0">
                    <a:pos x="T0" y="T1"/>
                  </a:cxn>
                  <a:cxn ang="0">
                    <a:pos x="T2" y="T3"/>
                  </a:cxn>
                  <a:cxn ang="0">
                    <a:pos x="T4" y="T5"/>
                  </a:cxn>
                  <a:cxn ang="0">
                    <a:pos x="T6" y="T7"/>
                  </a:cxn>
                </a:cxnLst>
                <a:rect l="0" t="0" r="r" b="b"/>
                <a:pathLst>
                  <a:path w="2" h="2">
                    <a:moveTo>
                      <a:pt x="0" y="2"/>
                    </a:moveTo>
                    <a:cubicBezTo>
                      <a:pt x="2" y="2"/>
                      <a:pt x="2" y="2"/>
                      <a:pt x="2" y="2"/>
                    </a:cubicBezTo>
                    <a:cubicBezTo>
                      <a:pt x="2" y="1"/>
                      <a:pt x="2" y="1"/>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6" name="Rectangle 914"/>
              <p:cNvSpPr>
                <a:spLocks noChangeArrowheads="1"/>
              </p:cNvSpPr>
              <p:nvPr/>
            </p:nvSpPr>
            <p:spPr bwMode="auto">
              <a:xfrm>
                <a:off x="110" y="1948"/>
                <a:ext cx="5"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7" name="Freeform 915"/>
              <p:cNvSpPr>
                <a:spLocks/>
              </p:cNvSpPr>
              <p:nvPr/>
            </p:nvSpPr>
            <p:spPr bwMode="auto">
              <a:xfrm>
                <a:off x="309" y="1953"/>
                <a:ext cx="5" cy="2"/>
              </a:xfrm>
              <a:custGeom>
                <a:avLst/>
                <a:gdLst>
                  <a:gd name="T0" fmla="*/ 0 w 5"/>
                  <a:gd name="T1" fmla="*/ 0 h 2"/>
                  <a:gd name="T2" fmla="*/ 0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2"/>
                    </a:lnTo>
                    <a:lnTo>
                      <a:pt x="5"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8" name="Freeform 916"/>
              <p:cNvSpPr>
                <a:spLocks/>
              </p:cNvSpPr>
              <p:nvPr/>
            </p:nvSpPr>
            <p:spPr bwMode="auto">
              <a:xfrm>
                <a:off x="375" y="1955"/>
                <a:ext cx="7" cy="5"/>
              </a:xfrm>
              <a:custGeom>
                <a:avLst/>
                <a:gdLst>
                  <a:gd name="T0" fmla="*/ 0 w 3"/>
                  <a:gd name="T1" fmla="*/ 2 h 2"/>
                  <a:gd name="T2" fmla="*/ 2 w 3"/>
                  <a:gd name="T3" fmla="*/ 2 h 2"/>
                  <a:gd name="T4" fmla="*/ 3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2" y="2"/>
                      <a:pt x="2" y="2"/>
                      <a:pt x="2" y="2"/>
                    </a:cubicBezTo>
                    <a:cubicBezTo>
                      <a:pt x="2" y="1"/>
                      <a:pt x="3" y="1"/>
                      <a:pt x="3"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9" name="Freeform 917"/>
              <p:cNvSpPr>
                <a:spLocks/>
              </p:cNvSpPr>
              <p:nvPr/>
            </p:nvSpPr>
            <p:spPr bwMode="auto">
              <a:xfrm>
                <a:off x="403" y="1958"/>
                <a:ext cx="7" cy="7"/>
              </a:xfrm>
              <a:custGeom>
                <a:avLst/>
                <a:gdLst>
                  <a:gd name="T0" fmla="*/ 5 w 7"/>
                  <a:gd name="T1" fmla="*/ 0 h 7"/>
                  <a:gd name="T2" fmla="*/ 0 w 7"/>
                  <a:gd name="T3" fmla="*/ 4 h 7"/>
                  <a:gd name="T4" fmla="*/ 3 w 7"/>
                  <a:gd name="T5" fmla="*/ 7 h 7"/>
                  <a:gd name="T6" fmla="*/ 7 w 7"/>
                  <a:gd name="T7" fmla="*/ 2 h 7"/>
                  <a:gd name="T8" fmla="*/ 5 w 7"/>
                  <a:gd name="T9" fmla="*/ 0 h 7"/>
                </a:gdLst>
                <a:ahLst/>
                <a:cxnLst>
                  <a:cxn ang="0">
                    <a:pos x="T0" y="T1"/>
                  </a:cxn>
                  <a:cxn ang="0">
                    <a:pos x="T2" y="T3"/>
                  </a:cxn>
                  <a:cxn ang="0">
                    <a:pos x="T4" y="T5"/>
                  </a:cxn>
                  <a:cxn ang="0">
                    <a:pos x="T6" y="T7"/>
                  </a:cxn>
                  <a:cxn ang="0">
                    <a:pos x="T8" y="T9"/>
                  </a:cxn>
                </a:cxnLst>
                <a:rect l="0" t="0" r="r" b="b"/>
                <a:pathLst>
                  <a:path w="7" h="7">
                    <a:moveTo>
                      <a:pt x="5" y="0"/>
                    </a:moveTo>
                    <a:lnTo>
                      <a:pt x="0" y="4"/>
                    </a:lnTo>
                    <a:lnTo>
                      <a:pt x="3" y="7"/>
                    </a:lnTo>
                    <a:lnTo>
                      <a:pt x="7"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0" name="Freeform 918"/>
              <p:cNvSpPr>
                <a:spLocks/>
              </p:cNvSpPr>
              <p:nvPr/>
            </p:nvSpPr>
            <p:spPr bwMode="auto">
              <a:xfrm>
                <a:off x="427" y="1958"/>
                <a:ext cx="7" cy="7"/>
              </a:xfrm>
              <a:custGeom>
                <a:avLst/>
                <a:gdLst>
                  <a:gd name="T0" fmla="*/ 0 w 3"/>
                  <a:gd name="T1" fmla="*/ 0 h 3"/>
                  <a:gd name="T2" fmla="*/ 3 w 3"/>
                  <a:gd name="T3" fmla="*/ 3 h 3"/>
                  <a:gd name="T4" fmla="*/ 3 w 3"/>
                  <a:gd name="T5" fmla="*/ 2 h 3"/>
                  <a:gd name="T6" fmla="*/ 0 w 3"/>
                  <a:gd name="T7" fmla="*/ 0 h 3"/>
                </a:gdLst>
                <a:ahLst/>
                <a:cxnLst>
                  <a:cxn ang="0">
                    <a:pos x="T0" y="T1"/>
                  </a:cxn>
                  <a:cxn ang="0">
                    <a:pos x="T2" y="T3"/>
                  </a:cxn>
                  <a:cxn ang="0">
                    <a:pos x="T4" y="T5"/>
                  </a:cxn>
                  <a:cxn ang="0">
                    <a:pos x="T6" y="T7"/>
                  </a:cxn>
                </a:cxnLst>
                <a:rect l="0" t="0" r="r" b="b"/>
                <a:pathLst>
                  <a:path w="3" h="3">
                    <a:moveTo>
                      <a:pt x="0" y="0"/>
                    </a:moveTo>
                    <a:cubicBezTo>
                      <a:pt x="3" y="3"/>
                      <a:pt x="3" y="3"/>
                      <a:pt x="3" y="3"/>
                    </a:cubicBezTo>
                    <a:cubicBezTo>
                      <a:pt x="2" y="3"/>
                      <a:pt x="3" y="3"/>
                      <a:pt x="3" y="2"/>
                    </a:cubicBezTo>
                    <a:cubicBezTo>
                      <a:pt x="2" y="1"/>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1" name="Freeform 919"/>
              <p:cNvSpPr>
                <a:spLocks/>
              </p:cNvSpPr>
              <p:nvPr/>
            </p:nvSpPr>
            <p:spPr bwMode="auto">
              <a:xfrm>
                <a:off x="56" y="1960"/>
                <a:ext cx="23" cy="14"/>
              </a:xfrm>
              <a:custGeom>
                <a:avLst/>
                <a:gdLst>
                  <a:gd name="T0" fmla="*/ 9 w 10"/>
                  <a:gd name="T1" fmla="*/ 0 h 6"/>
                  <a:gd name="T2" fmla="*/ 0 w 10"/>
                  <a:gd name="T3" fmla="*/ 4 h 6"/>
                  <a:gd name="T4" fmla="*/ 0 w 10"/>
                  <a:gd name="T5" fmla="*/ 6 h 6"/>
                  <a:gd name="T6" fmla="*/ 3 w 10"/>
                  <a:gd name="T7" fmla="*/ 6 h 6"/>
                  <a:gd name="T8" fmla="*/ 6 w 10"/>
                  <a:gd name="T9" fmla="*/ 4 h 6"/>
                  <a:gd name="T10" fmla="*/ 9 w 10"/>
                  <a:gd name="T11" fmla="*/ 0 h 6"/>
                </a:gdLst>
                <a:ahLst/>
                <a:cxnLst>
                  <a:cxn ang="0">
                    <a:pos x="T0" y="T1"/>
                  </a:cxn>
                  <a:cxn ang="0">
                    <a:pos x="T2" y="T3"/>
                  </a:cxn>
                  <a:cxn ang="0">
                    <a:pos x="T4" y="T5"/>
                  </a:cxn>
                  <a:cxn ang="0">
                    <a:pos x="T6" y="T7"/>
                  </a:cxn>
                  <a:cxn ang="0">
                    <a:pos x="T8" y="T9"/>
                  </a:cxn>
                  <a:cxn ang="0">
                    <a:pos x="T10" y="T11"/>
                  </a:cxn>
                </a:cxnLst>
                <a:rect l="0" t="0" r="r" b="b"/>
                <a:pathLst>
                  <a:path w="10" h="6">
                    <a:moveTo>
                      <a:pt x="9" y="0"/>
                    </a:moveTo>
                    <a:cubicBezTo>
                      <a:pt x="6" y="3"/>
                      <a:pt x="2" y="0"/>
                      <a:pt x="0" y="4"/>
                    </a:cubicBezTo>
                    <a:cubicBezTo>
                      <a:pt x="0" y="6"/>
                      <a:pt x="0" y="6"/>
                      <a:pt x="0" y="6"/>
                    </a:cubicBezTo>
                    <a:cubicBezTo>
                      <a:pt x="1" y="6"/>
                      <a:pt x="2" y="6"/>
                      <a:pt x="3" y="6"/>
                    </a:cubicBezTo>
                    <a:cubicBezTo>
                      <a:pt x="3" y="3"/>
                      <a:pt x="5" y="5"/>
                      <a:pt x="6" y="4"/>
                    </a:cubicBezTo>
                    <a:cubicBezTo>
                      <a:pt x="7" y="3"/>
                      <a:pt x="10"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2" name="Freeform 920"/>
              <p:cNvSpPr>
                <a:spLocks/>
              </p:cNvSpPr>
              <p:nvPr/>
            </p:nvSpPr>
            <p:spPr bwMode="auto">
              <a:xfrm>
                <a:off x="318" y="1960"/>
                <a:ext cx="40" cy="26"/>
              </a:xfrm>
              <a:custGeom>
                <a:avLst/>
                <a:gdLst>
                  <a:gd name="T0" fmla="*/ 0 w 17"/>
                  <a:gd name="T1" fmla="*/ 3 h 11"/>
                  <a:gd name="T2" fmla="*/ 12 w 17"/>
                  <a:gd name="T3" fmla="*/ 2 h 11"/>
                  <a:gd name="T4" fmla="*/ 10 w 17"/>
                  <a:gd name="T5" fmla="*/ 5 h 11"/>
                  <a:gd name="T6" fmla="*/ 17 w 17"/>
                  <a:gd name="T7" fmla="*/ 3 h 11"/>
                  <a:gd name="T8" fmla="*/ 11 w 17"/>
                  <a:gd name="T9" fmla="*/ 0 h 11"/>
                  <a:gd name="T10" fmla="*/ 0 w 17"/>
                  <a:gd name="T11" fmla="*/ 3 h 11"/>
                </a:gdLst>
                <a:ahLst/>
                <a:cxnLst>
                  <a:cxn ang="0">
                    <a:pos x="T0" y="T1"/>
                  </a:cxn>
                  <a:cxn ang="0">
                    <a:pos x="T2" y="T3"/>
                  </a:cxn>
                  <a:cxn ang="0">
                    <a:pos x="T4" y="T5"/>
                  </a:cxn>
                  <a:cxn ang="0">
                    <a:pos x="T6" y="T7"/>
                  </a:cxn>
                  <a:cxn ang="0">
                    <a:pos x="T8" y="T9"/>
                  </a:cxn>
                  <a:cxn ang="0">
                    <a:pos x="T10" y="T11"/>
                  </a:cxn>
                </a:cxnLst>
                <a:rect l="0" t="0" r="r" b="b"/>
                <a:pathLst>
                  <a:path w="17" h="11">
                    <a:moveTo>
                      <a:pt x="0" y="3"/>
                    </a:moveTo>
                    <a:cubicBezTo>
                      <a:pt x="4" y="11"/>
                      <a:pt x="7" y="1"/>
                      <a:pt x="12" y="2"/>
                    </a:cubicBezTo>
                    <a:cubicBezTo>
                      <a:pt x="10" y="5"/>
                      <a:pt x="10" y="5"/>
                      <a:pt x="10" y="5"/>
                    </a:cubicBezTo>
                    <a:cubicBezTo>
                      <a:pt x="17" y="3"/>
                      <a:pt x="17" y="3"/>
                      <a:pt x="17" y="3"/>
                    </a:cubicBezTo>
                    <a:cubicBezTo>
                      <a:pt x="15" y="2"/>
                      <a:pt x="11" y="3"/>
                      <a:pt x="11" y="0"/>
                    </a:cubicBezTo>
                    <a:cubicBezTo>
                      <a:pt x="8" y="3"/>
                      <a:pt x="4"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3" name="Freeform 921"/>
              <p:cNvSpPr>
                <a:spLocks/>
              </p:cNvSpPr>
              <p:nvPr/>
            </p:nvSpPr>
            <p:spPr bwMode="auto">
              <a:xfrm>
                <a:off x="259" y="1960"/>
                <a:ext cx="7" cy="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2" y="0"/>
                      <a:pt x="1" y="2"/>
                      <a:pt x="0" y="2"/>
                    </a:cubicBezTo>
                    <a:cubicBezTo>
                      <a:pt x="2" y="3"/>
                      <a:pt x="2"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4" name="Freeform 922"/>
              <p:cNvSpPr>
                <a:spLocks/>
              </p:cNvSpPr>
              <p:nvPr/>
            </p:nvSpPr>
            <p:spPr bwMode="auto">
              <a:xfrm>
                <a:off x="382" y="1965"/>
                <a:ext cx="5" cy="4"/>
              </a:xfrm>
              <a:custGeom>
                <a:avLst/>
                <a:gdLst>
                  <a:gd name="T0" fmla="*/ 2 w 2"/>
                  <a:gd name="T1" fmla="*/ 0 h 2"/>
                  <a:gd name="T2" fmla="*/ 0 w 2"/>
                  <a:gd name="T3" fmla="*/ 0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0" y="0"/>
                      <a:pt x="0" y="0"/>
                      <a:pt x="0" y="0"/>
                    </a:cubicBezTo>
                    <a:cubicBezTo>
                      <a:pt x="1" y="2"/>
                      <a:pt x="1" y="2"/>
                      <a:pt x="1" y="2"/>
                    </a:cubicBezTo>
                    <a:cubicBezTo>
                      <a:pt x="2"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5" name="Freeform 923"/>
              <p:cNvSpPr>
                <a:spLocks/>
              </p:cNvSpPr>
              <p:nvPr/>
            </p:nvSpPr>
            <p:spPr bwMode="auto">
              <a:xfrm>
                <a:off x="5347" y="1974"/>
                <a:ext cx="36" cy="14"/>
              </a:xfrm>
              <a:custGeom>
                <a:avLst/>
                <a:gdLst>
                  <a:gd name="T0" fmla="*/ 0 w 15"/>
                  <a:gd name="T1" fmla="*/ 6 h 6"/>
                  <a:gd name="T2" fmla="*/ 15 w 15"/>
                  <a:gd name="T3" fmla="*/ 1 h 6"/>
                  <a:gd name="T4" fmla="*/ 0 w 15"/>
                  <a:gd name="T5" fmla="*/ 6 h 6"/>
                </a:gdLst>
                <a:ahLst/>
                <a:cxnLst>
                  <a:cxn ang="0">
                    <a:pos x="T0" y="T1"/>
                  </a:cxn>
                  <a:cxn ang="0">
                    <a:pos x="T2" y="T3"/>
                  </a:cxn>
                  <a:cxn ang="0">
                    <a:pos x="T4" y="T5"/>
                  </a:cxn>
                </a:cxnLst>
                <a:rect l="0" t="0" r="r" b="b"/>
                <a:pathLst>
                  <a:path w="15" h="6">
                    <a:moveTo>
                      <a:pt x="0" y="6"/>
                    </a:moveTo>
                    <a:cubicBezTo>
                      <a:pt x="15" y="1"/>
                      <a:pt x="15" y="1"/>
                      <a:pt x="15" y="1"/>
                    </a:cubicBezTo>
                    <a:cubicBezTo>
                      <a:pt x="10" y="0"/>
                      <a:pt x="4" y="3"/>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6" name="Freeform 924"/>
              <p:cNvSpPr>
                <a:spLocks/>
              </p:cNvSpPr>
              <p:nvPr/>
            </p:nvSpPr>
            <p:spPr bwMode="auto">
              <a:xfrm>
                <a:off x="235" y="1977"/>
                <a:ext cx="45" cy="26"/>
              </a:xfrm>
              <a:custGeom>
                <a:avLst/>
                <a:gdLst>
                  <a:gd name="T0" fmla="*/ 0 w 19"/>
                  <a:gd name="T1" fmla="*/ 9 h 11"/>
                  <a:gd name="T2" fmla="*/ 1 w 19"/>
                  <a:gd name="T3" fmla="*/ 11 h 11"/>
                  <a:gd name="T4" fmla="*/ 3 w 19"/>
                  <a:gd name="T5" fmla="*/ 8 h 11"/>
                  <a:gd name="T6" fmla="*/ 6 w 19"/>
                  <a:gd name="T7" fmla="*/ 7 h 11"/>
                  <a:gd name="T8" fmla="*/ 17 w 19"/>
                  <a:gd name="T9" fmla="*/ 8 h 11"/>
                  <a:gd name="T10" fmla="*/ 17 w 19"/>
                  <a:gd name="T11" fmla="*/ 6 h 11"/>
                  <a:gd name="T12" fmla="*/ 15 w 19"/>
                  <a:gd name="T13" fmla="*/ 6 h 11"/>
                  <a:gd name="T14" fmla="*/ 13 w 19"/>
                  <a:gd name="T15" fmla="*/ 4 h 11"/>
                  <a:gd name="T16" fmla="*/ 16 w 19"/>
                  <a:gd name="T17" fmla="*/ 4 h 11"/>
                  <a:gd name="T18" fmla="*/ 17 w 19"/>
                  <a:gd name="T19" fmla="*/ 5 h 11"/>
                  <a:gd name="T20" fmla="*/ 19 w 19"/>
                  <a:gd name="T21" fmla="*/ 3 h 11"/>
                  <a:gd name="T22" fmla="*/ 19 w 19"/>
                  <a:gd name="T23" fmla="*/ 2 h 11"/>
                  <a:gd name="T24" fmla="*/ 12 w 19"/>
                  <a:gd name="T25" fmla="*/ 0 h 11"/>
                  <a:gd name="T26" fmla="*/ 13 w 19"/>
                  <a:gd name="T27" fmla="*/ 2 h 11"/>
                  <a:gd name="T28" fmla="*/ 5 w 19"/>
                  <a:gd name="T29" fmla="*/ 4 h 11"/>
                  <a:gd name="T30" fmla="*/ 6 w 19"/>
                  <a:gd name="T31" fmla="*/ 2 h 11"/>
                  <a:gd name="T32" fmla="*/ 2 w 19"/>
                  <a:gd name="T33" fmla="*/ 4 h 11"/>
                  <a:gd name="T34" fmla="*/ 6 w 19"/>
                  <a:gd name="T35" fmla="*/ 4 h 11"/>
                  <a:gd name="T36" fmla="*/ 0 w 19"/>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1">
                    <a:moveTo>
                      <a:pt x="0" y="9"/>
                    </a:moveTo>
                    <a:cubicBezTo>
                      <a:pt x="1" y="11"/>
                      <a:pt x="1" y="11"/>
                      <a:pt x="1" y="11"/>
                    </a:cubicBezTo>
                    <a:cubicBezTo>
                      <a:pt x="5" y="10"/>
                      <a:pt x="0" y="9"/>
                      <a:pt x="3" y="8"/>
                    </a:cubicBezTo>
                    <a:cubicBezTo>
                      <a:pt x="5" y="10"/>
                      <a:pt x="4" y="6"/>
                      <a:pt x="6" y="7"/>
                    </a:cubicBezTo>
                    <a:cubicBezTo>
                      <a:pt x="12" y="4"/>
                      <a:pt x="12" y="9"/>
                      <a:pt x="17" y="8"/>
                    </a:cubicBezTo>
                    <a:cubicBezTo>
                      <a:pt x="17" y="6"/>
                      <a:pt x="17" y="6"/>
                      <a:pt x="17" y="6"/>
                    </a:cubicBezTo>
                    <a:cubicBezTo>
                      <a:pt x="15" y="6"/>
                      <a:pt x="15" y="6"/>
                      <a:pt x="15" y="6"/>
                    </a:cubicBezTo>
                    <a:cubicBezTo>
                      <a:pt x="13" y="7"/>
                      <a:pt x="12" y="5"/>
                      <a:pt x="13" y="4"/>
                    </a:cubicBezTo>
                    <a:cubicBezTo>
                      <a:pt x="13" y="3"/>
                      <a:pt x="15" y="4"/>
                      <a:pt x="16" y="4"/>
                    </a:cubicBezTo>
                    <a:cubicBezTo>
                      <a:pt x="17" y="3"/>
                      <a:pt x="18" y="4"/>
                      <a:pt x="17" y="5"/>
                    </a:cubicBezTo>
                    <a:cubicBezTo>
                      <a:pt x="19" y="3"/>
                      <a:pt x="19" y="3"/>
                      <a:pt x="19" y="3"/>
                    </a:cubicBezTo>
                    <a:cubicBezTo>
                      <a:pt x="19" y="2"/>
                      <a:pt x="19" y="2"/>
                      <a:pt x="19" y="2"/>
                    </a:cubicBezTo>
                    <a:cubicBezTo>
                      <a:pt x="17" y="4"/>
                      <a:pt x="15" y="0"/>
                      <a:pt x="12" y="0"/>
                    </a:cubicBezTo>
                    <a:cubicBezTo>
                      <a:pt x="13" y="2"/>
                      <a:pt x="13" y="2"/>
                      <a:pt x="13" y="2"/>
                    </a:cubicBezTo>
                    <a:cubicBezTo>
                      <a:pt x="10" y="2"/>
                      <a:pt x="8" y="6"/>
                      <a:pt x="5" y="4"/>
                    </a:cubicBezTo>
                    <a:cubicBezTo>
                      <a:pt x="6" y="3"/>
                      <a:pt x="6" y="3"/>
                      <a:pt x="6" y="2"/>
                    </a:cubicBezTo>
                    <a:cubicBezTo>
                      <a:pt x="2" y="4"/>
                      <a:pt x="2" y="4"/>
                      <a:pt x="2" y="4"/>
                    </a:cubicBezTo>
                    <a:cubicBezTo>
                      <a:pt x="6" y="4"/>
                      <a:pt x="6" y="4"/>
                      <a:pt x="6" y="4"/>
                    </a:cubicBezTo>
                    <a:cubicBezTo>
                      <a:pt x="6" y="7"/>
                      <a:pt x="1"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7" name="Freeform 925"/>
              <p:cNvSpPr>
                <a:spLocks/>
              </p:cNvSpPr>
              <p:nvPr/>
            </p:nvSpPr>
            <p:spPr bwMode="auto">
              <a:xfrm>
                <a:off x="299" y="1974"/>
                <a:ext cx="41" cy="29"/>
              </a:xfrm>
              <a:custGeom>
                <a:avLst/>
                <a:gdLst>
                  <a:gd name="T0" fmla="*/ 0 w 17"/>
                  <a:gd name="T1" fmla="*/ 9 h 12"/>
                  <a:gd name="T2" fmla="*/ 3 w 17"/>
                  <a:gd name="T3" fmla="*/ 8 h 12"/>
                  <a:gd name="T4" fmla="*/ 6 w 17"/>
                  <a:gd name="T5" fmla="*/ 12 h 12"/>
                  <a:gd name="T6" fmla="*/ 13 w 17"/>
                  <a:gd name="T7" fmla="*/ 9 h 12"/>
                  <a:gd name="T8" fmla="*/ 7 w 17"/>
                  <a:gd name="T9" fmla="*/ 10 h 12"/>
                  <a:gd name="T10" fmla="*/ 6 w 17"/>
                  <a:gd name="T11" fmla="*/ 9 h 12"/>
                  <a:gd name="T12" fmla="*/ 17 w 17"/>
                  <a:gd name="T13" fmla="*/ 4 h 12"/>
                  <a:gd name="T14" fmla="*/ 12 w 17"/>
                  <a:gd name="T15" fmla="*/ 3 h 12"/>
                  <a:gd name="T16" fmla="*/ 5 w 17"/>
                  <a:gd name="T17" fmla="*/ 2 h 12"/>
                  <a:gd name="T18" fmla="*/ 3 w 17"/>
                  <a:gd name="T19" fmla="*/ 4 h 12"/>
                  <a:gd name="T20" fmla="*/ 0 w 17"/>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2">
                    <a:moveTo>
                      <a:pt x="0" y="9"/>
                    </a:moveTo>
                    <a:cubicBezTo>
                      <a:pt x="2" y="9"/>
                      <a:pt x="3" y="11"/>
                      <a:pt x="3" y="8"/>
                    </a:cubicBezTo>
                    <a:cubicBezTo>
                      <a:pt x="6" y="12"/>
                      <a:pt x="6" y="12"/>
                      <a:pt x="6" y="12"/>
                    </a:cubicBezTo>
                    <a:cubicBezTo>
                      <a:pt x="8" y="10"/>
                      <a:pt x="12" y="9"/>
                      <a:pt x="13" y="9"/>
                    </a:cubicBezTo>
                    <a:cubicBezTo>
                      <a:pt x="11" y="7"/>
                      <a:pt x="8" y="8"/>
                      <a:pt x="7" y="10"/>
                    </a:cubicBezTo>
                    <a:cubicBezTo>
                      <a:pt x="6" y="9"/>
                      <a:pt x="6" y="9"/>
                      <a:pt x="6" y="9"/>
                    </a:cubicBezTo>
                    <a:cubicBezTo>
                      <a:pt x="5" y="2"/>
                      <a:pt x="13" y="5"/>
                      <a:pt x="17" y="4"/>
                    </a:cubicBezTo>
                    <a:cubicBezTo>
                      <a:pt x="17" y="0"/>
                      <a:pt x="14" y="0"/>
                      <a:pt x="12" y="3"/>
                    </a:cubicBezTo>
                    <a:cubicBezTo>
                      <a:pt x="9" y="4"/>
                      <a:pt x="8" y="3"/>
                      <a:pt x="5" y="2"/>
                    </a:cubicBezTo>
                    <a:cubicBezTo>
                      <a:pt x="3" y="4"/>
                      <a:pt x="3" y="4"/>
                      <a:pt x="3" y="4"/>
                    </a:cubicBezTo>
                    <a:cubicBezTo>
                      <a:pt x="4" y="6"/>
                      <a:pt x="2"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8" name="Freeform 926"/>
              <p:cNvSpPr>
                <a:spLocks/>
              </p:cNvSpPr>
              <p:nvPr/>
            </p:nvSpPr>
            <p:spPr bwMode="auto">
              <a:xfrm>
                <a:off x="297" y="1995"/>
                <a:ext cx="2" cy="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9" name="Rectangle 927"/>
              <p:cNvSpPr>
                <a:spLocks noChangeArrowheads="1"/>
              </p:cNvSpPr>
              <p:nvPr/>
            </p:nvSpPr>
            <p:spPr bwMode="auto">
              <a:xfrm>
                <a:off x="363" y="1977"/>
                <a:ext cx="17"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0" name="Freeform 928"/>
              <p:cNvSpPr>
                <a:spLocks/>
              </p:cNvSpPr>
              <p:nvPr/>
            </p:nvSpPr>
            <p:spPr bwMode="auto">
              <a:xfrm>
                <a:off x="-22" y="1984"/>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1" name="Freeform 929"/>
              <p:cNvSpPr>
                <a:spLocks/>
              </p:cNvSpPr>
              <p:nvPr/>
            </p:nvSpPr>
            <p:spPr bwMode="auto">
              <a:xfrm>
                <a:off x="-37" y="1979"/>
                <a:ext cx="15" cy="5"/>
              </a:xfrm>
              <a:custGeom>
                <a:avLst/>
                <a:gdLst>
                  <a:gd name="T0" fmla="*/ 6 w 6"/>
                  <a:gd name="T1" fmla="*/ 2 h 2"/>
                  <a:gd name="T2" fmla="*/ 5 w 6"/>
                  <a:gd name="T3" fmla="*/ 1 h 2"/>
                  <a:gd name="T4" fmla="*/ 4 w 6"/>
                  <a:gd name="T5" fmla="*/ 2 h 2"/>
                  <a:gd name="T6" fmla="*/ 1 w 6"/>
                  <a:gd name="T7" fmla="*/ 0 h 2"/>
                  <a:gd name="T8" fmla="*/ 0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cubicBezTo>
                      <a:pt x="5" y="1"/>
                      <a:pt x="5" y="1"/>
                      <a:pt x="5" y="1"/>
                    </a:cubicBezTo>
                    <a:cubicBezTo>
                      <a:pt x="4" y="2"/>
                      <a:pt x="4" y="2"/>
                      <a:pt x="4" y="2"/>
                    </a:cubicBezTo>
                    <a:cubicBezTo>
                      <a:pt x="3" y="0"/>
                      <a:pt x="2" y="0"/>
                      <a:pt x="1" y="0"/>
                    </a:cubicBezTo>
                    <a:cubicBezTo>
                      <a:pt x="0" y="2"/>
                      <a:pt x="0" y="2"/>
                      <a:pt x="0" y="2"/>
                    </a:cubicBezTo>
                    <a:cubicBezTo>
                      <a:pt x="2" y="2"/>
                      <a:pt x="5" y="1"/>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2" name="Freeform 930"/>
              <p:cNvSpPr>
                <a:spLocks/>
              </p:cNvSpPr>
              <p:nvPr/>
            </p:nvSpPr>
            <p:spPr bwMode="auto">
              <a:xfrm>
                <a:off x="70" y="1979"/>
                <a:ext cx="5" cy="7"/>
              </a:xfrm>
              <a:custGeom>
                <a:avLst/>
                <a:gdLst>
                  <a:gd name="T0" fmla="*/ 5 w 5"/>
                  <a:gd name="T1" fmla="*/ 0 h 7"/>
                  <a:gd name="T2" fmla="*/ 0 w 5"/>
                  <a:gd name="T3" fmla="*/ 7 h 7"/>
                  <a:gd name="T4" fmla="*/ 5 w 5"/>
                  <a:gd name="T5" fmla="*/ 7 h 7"/>
                  <a:gd name="T6" fmla="*/ 5 w 5"/>
                  <a:gd name="T7" fmla="*/ 0 h 7"/>
                </a:gdLst>
                <a:ahLst/>
                <a:cxnLst>
                  <a:cxn ang="0">
                    <a:pos x="T0" y="T1"/>
                  </a:cxn>
                  <a:cxn ang="0">
                    <a:pos x="T2" y="T3"/>
                  </a:cxn>
                  <a:cxn ang="0">
                    <a:pos x="T4" y="T5"/>
                  </a:cxn>
                  <a:cxn ang="0">
                    <a:pos x="T6" y="T7"/>
                  </a:cxn>
                </a:cxnLst>
                <a:rect l="0" t="0" r="r" b="b"/>
                <a:pathLst>
                  <a:path w="5" h="7">
                    <a:moveTo>
                      <a:pt x="5" y="0"/>
                    </a:moveTo>
                    <a:lnTo>
                      <a:pt x="0" y="7"/>
                    </a:lnTo>
                    <a:lnTo>
                      <a:pt x="5" y="7"/>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3" name="Freeform 931"/>
              <p:cNvSpPr>
                <a:spLocks/>
              </p:cNvSpPr>
              <p:nvPr/>
            </p:nvSpPr>
            <p:spPr bwMode="auto">
              <a:xfrm>
                <a:off x="141" y="1991"/>
                <a:ext cx="83" cy="87"/>
              </a:xfrm>
              <a:custGeom>
                <a:avLst/>
                <a:gdLst>
                  <a:gd name="T0" fmla="*/ 0 w 35"/>
                  <a:gd name="T1" fmla="*/ 27 h 37"/>
                  <a:gd name="T2" fmla="*/ 1 w 35"/>
                  <a:gd name="T3" fmla="*/ 29 h 37"/>
                  <a:gd name="T4" fmla="*/ 7 w 35"/>
                  <a:gd name="T5" fmla="*/ 28 h 37"/>
                  <a:gd name="T6" fmla="*/ 26 w 35"/>
                  <a:gd name="T7" fmla="*/ 37 h 37"/>
                  <a:gd name="T8" fmla="*/ 24 w 35"/>
                  <a:gd name="T9" fmla="*/ 31 h 37"/>
                  <a:gd name="T10" fmla="*/ 23 w 35"/>
                  <a:gd name="T11" fmla="*/ 32 h 37"/>
                  <a:gd name="T12" fmla="*/ 12 w 35"/>
                  <a:gd name="T13" fmla="*/ 30 h 37"/>
                  <a:gd name="T14" fmla="*/ 6 w 35"/>
                  <a:gd name="T15" fmla="*/ 27 h 37"/>
                  <a:gd name="T16" fmla="*/ 4 w 35"/>
                  <a:gd name="T17" fmla="*/ 26 h 37"/>
                  <a:gd name="T18" fmla="*/ 7 w 35"/>
                  <a:gd name="T19" fmla="*/ 18 h 37"/>
                  <a:gd name="T20" fmla="*/ 12 w 35"/>
                  <a:gd name="T21" fmla="*/ 18 h 37"/>
                  <a:gd name="T22" fmla="*/ 13 w 35"/>
                  <a:gd name="T23" fmla="*/ 19 h 37"/>
                  <a:gd name="T24" fmla="*/ 12 w 35"/>
                  <a:gd name="T25" fmla="*/ 20 h 37"/>
                  <a:gd name="T26" fmla="*/ 21 w 35"/>
                  <a:gd name="T27" fmla="*/ 26 h 37"/>
                  <a:gd name="T28" fmla="*/ 15 w 35"/>
                  <a:gd name="T29" fmla="*/ 21 h 37"/>
                  <a:gd name="T30" fmla="*/ 30 w 35"/>
                  <a:gd name="T31" fmla="*/ 20 h 37"/>
                  <a:gd name="T32" fmla="*/ 30 w 35"/>
                  <a:gd name="T33" fmla="*/ 19 h 37"/>
                  <a:gd name="T34" fmla="*/ 27 w 35"/>
                  <a:gd name="T35" fmla="*/ 18 h 37"/>
                  <a:gd name="T36" fmla="*/ 29 w 35"/>
                  <a:gd name="T37" fmla="*/ 14 h 37"/>
                  <a:gd name="T38" fmla="*/ 27 w 35"/>
                  <a:gd name="T39" fmla="*/ 14 h 37"/>
                  <a:gd name="T40" fmla="*/ 31 w 35"/>
                  <a:gd name="T41" fmla="*/ 12 h 37"/>
                  <a:gd name="T42" fmla="*/ 35 w 35"/>
                  <a:gd name="T43" fmla="*/ 7 h 37"/>
                  <a:gd name="T44" fmla="*/ 32 w 35"/>
                  <a:gd name="T45" fmla="*/ 6 h 37"/>
                  <a:gd name="T46" fmla="*/ 35 w 35"/>
                  <a:gd name="T47" fmla="*/ 0 h 37"/>
                  <a:gd name="T48" fmla="*/ 27 w 35"/>
                  <a:gd name="T49" fmla="*/ 6 h 37"/>
                  <a:gd name="T50" fmla="*/ 27 w 35"/>
                  <a:gd name="T51" fmla="*/ 4 h 37"/>
                  <a:gd name="T52" fmla="*/ 23 w 35"/>
                  <a:gd name="T53" fmla="*/ 5 h 37"/>
                  <a:gd name="T54" fmla="*/ 15 w 35"/>
                  <a:gd name="T55" fmla="*/ 16 h 37"/>
                  <a:gd name="T56" fmla="*/ 5 w 35"/>
                  <a:gd name="T57" fmla="*/ 15 h 37"/>
                  <a:gd name="T58" fmla="*/ 6 w 35"/>
                  <a:gd name="T59" fmla="*/ 17 h 37"/>
                  <a:gd name="T60" fmla="*/ 0 w 35"/>
                  <a:gd name="T61"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37">
                    <a:moveTo>
                      <a:pt x="0" y="27"/>
                    </a:moveTo>
                    <a:cubicBezTo>
                      <a:pt x="1" y="29"/>
                      <a:pt x="1" y="29"/>
                      <a:pt x="1" y="29"/>
                    </a:cubicBezTo>
                    <a:cubicBezTo>
                      <a:pt x="3" y="28"/>
                      <a:pt x="5" y="29"/>
                      <a:pt x="7" y="28"/>
                    </a:cubicBezTo>
                    <a:cubicBezTo>
                      <a:pt x="10" y="36"/>
                      <a:pt x="18" y="35"/>
                      <a:pt x="26" y="37"/>
                    </a:cubicBezTo>
                    <a:cubicBezTo>
                      <a:pt x="21" y="36"/>
                      <a:pt x="25" y="33"/>
                      <a:pt x="24" y="31"/>
                    </a:cubicBezTo>
                    <a:cubicBezTo>
                      <a:pt x="23" y="32"/>
                      <a:pt x="23" y="32"/>
                      <a:pt x="23" y="32"/>
                    </a:cubicBezTo>
                    <a:cubicBezTo>
                      <a:pt x="19" y="33"/>
                      <a:pt x="15" y="30"/>
                      <a:pt x="12" y="30"/>
                    </a:cubicBezTo>
                    <a:cubicBezTo>
                      <a:pt x="9" y="30"/>
                      <a:pt x="9" y="24"/>
                      <a:pt x="6" y="27"/>
                    </a:cubicBezTo>
                    <a:cubicBezTo>
                      <a:pt x="4" y="26"/>
                      <a:pt x="4" y="26"/>
                      <a:pt x="4" y="26"/>
                    </a:cubicBezTo>
                    <a:cubicBezTo>
                      <a:pt x="6" y="24"/>
                      <a:pt x="5" y="20"/>
                      <a:pt x="7" y="18"/>
                    </a:cubicBezTo>
                    <a:cubicBezTo>
                      <a:pt x="9" y="18"/>
                      <a:pt x="10" y="21"/>
                      <a:pt x="12" y="18"/>
                    </a:cubicBezTo>
                    <a:cubicBezTo>
                      <a:pt x="12" y="18"/>
                      <a:pt x="13" y="18"/>
                      <a:pt x="13" y="19"/>
                    </a:cubicBezTo>
                    <a:cubicBezTo>
                      <a:pt x="12" y="20"/>
                      <a:pt x="12" y="20"/>
                      <a:pt x="12" y="20"/>
                    </a:cubicBezTo>
                    <a:cubicBezTo>
                      <a:pt x="15" y="24"/>
                      <a:pt x="18" y="25"/>
                      <a:pt x="21" y="26"/>
                    </a:cubicBezTo>
                    <a:cubicBezTo>
                      <a:pt x="21" y="23"/>
                      <a:pt x="17" y="22"/>
                      <a:pt x="15" y="21"/>
                    </a:cubicBezTo>
                    <a:cubicBezTo>
                      <a:pt x="21" y="17"/>
                      <a:pt x="25" y="21"/>
                      <a:pt x="30" y="20"/>
                    </a:cubicBezTo>
                    <a:cubicBezTo>
                      <a:pt x="30" y="19"/>
                      <a:pt x="30" y="19"/>
                      <a:pt x="30" y="19"/>
                    </a:cubicBezTo>
                    <a:cubicBezTo>
                      <a:pt x="29" y="19"/>
                      <a:pt x="28" y="19"/>
                      <a:pt x="27" y="18"/>
                    </a:cubicBezTo>
                    <a:cubicBezTo>
                      <a:pt x="27" y="17"/>
                      <a:pt x="28" y="15"/>
                      <a:pt x="29" y="14"/>
                    </a:cubicBezTo>
                    <a:cubicBezTo>
                      <a:pt x="28" y="14"/>
                      <a:pt x="27" y="15"/>
                      <a:pt x="27" y="14"/>
                    </a:cubicBezTo>
                    <a:cubicBezTo>
                      <a:pt x="27" y="12"/>
                      <a:pt x="29" y="11"/>
                      <a:pt x="31" y="12"/>
                    </a:cubicBezTo>
                    <a:cubicBezTo>
                      <a:pt x="30" y="9"/>
                      <a:pt x="34" y="8"/>
                      <a:pt x="35" y="7"/>
                    </a:cubicBezTo>
                    <a:cubicBezTo>
                      <a:pt x="35" y="5"/>
                      <a:pt x="33" y="7"/>
                      <a:pt x="32" y="6"/>
                    </a:cubicBezTo>
                    <a:cubicBezTo>
                      <a:pt x="35" y="0"/>
                      <a:pt x="35" y="0"/>
                      <a:pt x="35" y="0"/>
                    </a:cubicBezTo>
                    <a:cubicBezTo>
                      <a:pt x="31" y="2"/>
                      <a:pt x="32" y="8"/>
                      <a:pt x="27" y="6"/>
                    </a:cubicBezTo>
                    <a:cubicBezTo>
                      <a:pt x="27" y="4"/>
                      <a:pt x="27" y="4"/>
                      <a:pt x="27" y="4"/>
                    </a:cubicBezTo>
                    <a:cubicBezTo>
                      <a:pt x="23" y="5"/>
                      <a:pt x="23" y="5"/>
                      <a:pt x="23" y="5"/>
                    </a:cubicBezTo>
                    <a:cubicBezTo>
                      <a:pt x="19" y="8"/>
                      <a:pt x="13" y="11"/>
                      <a:pt x="15" y="16"/>
                    </a:cubicBezTo>
                    <a:cubicBezTo>
                      <a:pt x="11" y="15"/>
                      <a:pt x="9" y="14"/>
                      <a:pt x="5" y="15"/>
                    </a:cubicBezTo>
                    <a:cubicBezTo>
                      <a:pt x="5" y="16"/>
                      <a:pt x="5" y="17"/>
                      <a:pt x="6" y="17"/>
                    </a:cubicBezTo>
                    <a:cubicBezTo>
                      <a:pt x="5" y="20"/>
                      <a:pt x="4" y="26"/>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4" name="Freeform 932"/>
              <p:cNvSpPr>
                <a:spLocks/>
              </p:cNvSpPr>
              <p:nvPr/>
            </p:nvSpPr>
            <p:spPr bwMode="auto">
              <a:xfrm>
                <a:off x="191" y="2052"/>
                <a:ext cx="7" cy="3"/>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2" y="0"/>
                      <a:pt x="1" y="0"/>
                      <a:pt x="0" y="0"/>
                    </a:cubicBezTo>
                    <a:cubicBezTo>
                      <a:pt x="1" y="0"/>
                      <a:pt x="1" y="0"/>
                      <a:pt x="1"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5" name="Rectangle 933"/>
              <p:cNvSpPr>
                <a:spLocks noChangeArrowheads="1"/>
              </p:cNvSpPr>
              <p:nvPr/>
            </p:nvSpPr>
            <p:spPr bwMode="auto">
              <a:xfrm>
                <a:off x="198" y="206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6" name="Freeform 934"/>
              <p:cNvSpPr>
                <a:spLocks/>
              </p:cNvSpPr>
              <p:nvPr/>
            </p:nvSpPr>
            <p:spPr bwMode="auto">
              <a:xfrm>
                <a:off x="205" y="2055"/>
                <a:ext cx="4" cy="2"/>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0"/>
                      <a:pt x="0" y="0"/>
                      <a:pt x="0" y="0"/>
                    </a:cubicBezTo>
                    <a:cubicBezTo>
                      <a:pt x="0" y="0"/>
                      <a:pt x="1"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7" name="Freeform 935"/>
              <p:cNvSpPr>
                <a:spLocks/>
              </p:cNvSpPr>
              <p:nvPr/>
            </p:nvSpPr>
            <p:spPr bwMode="auto">
              <a:xfrm>
                <a:off x="209" y="2050"/>
                <a:ext cx="12" cy="12"/>
              </a:xfrm>
              <a:custGeom>
                <a:avLst/>
                <a:gdLst>
                  <a:gd name="T0" fmla="*/ 2 w 5"/>
                  <a:gd name="T1" fmla="*/ 5 h 5"/>
                  <a:gd name="T2" fmla="*/ 5 w 5"/>
                  <a:gd name="T3" fmla="*/ 2 h 5"/>
                  <a:gd name="T4" fmla="*/ 1 w 5"/>
                  <a:gd name="T5" fmla="*/ 3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3" y="4"/>
                      <a:pt x="5" y="4"/>
                      <a:pt x="5" y="2"/>
                    </a:cubicBezTo>
                    <a:cubicBezTo>
                      <a:pt x="3" y="0"/>
                      <a:pt x="3" y="3"/>
                      <a:pt x="1" y="3"/>
                    </a:cubicBezTo>
                    <a:cubicBezTo>
                      <a:pt x="0" y="3"/>
                      <a:pt x="0" y="3"/>
                      <a:pt x="0" y="3"/>
                    </a:cubicBezTo>
                    <a:cubicBezTo>
                      <a:pt x="1" y="3"/>
                      <a:pt x="1"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8" name="Freeform 936"/>
              <p:cNvSpPr>
                <a:spLocks/>
              </p:cNvSpPr>
              <p:nvPr/>
            </p:nvSpPr>
            <p:spPr bwMode="auto">
              <a:xfrm>
                <a:off x="198" y="2062"/>
                <a:ext cx="9" cy="4"/>
              </a:xfrm>
              <a:custGeom>
                <a:avLst/>
                <a:gdLst>
                  <a:gd name="T0" fmla="*/ 2 w 9"/>
                  <a:gd name="T1" fmla="*/ 0 h 4"/>
                  <a:gd name="T2" fmla="*/ 0 w 9"/>
                  <a:gd name="T3" fmla="*/ 2 h 4"/>
                  <a:gd name="T4" fmla="*/ 9 w 9"/>
                  <a:gd name="T5" fmla="*/ 4 h 4"/>
                  <a:gd name="T6" fmla="*/ 2 w 9"/>
                  <a:gd name="T7" fmla="*/ 0 h 4"/>
                </a:gdLst>
                <a:ahLst/>
                <a:cxnLst>
                  <a:cxn ang="0">
                    <a:pos x="T0" y="T1"/>
                  </a:cxn>
                  <a:cxn ang="0">
                    <a:pos x="T2" y="T3"/>
                  </a:cxn>
                  <a:cxn ang="0">
                    <a:pos x="T4" y="T5"/>
                  </a:cxn>
                  <a:cxn ang="0">
                    <a:pos x="T6" y="T7"/>
                  </a:cxn>
                </a:cxnLst>
                <a:rect l="0" t="0" r="r" b="b"/>
                <a:pathLst>
                  <a:path w="9" h="4">
                    <a:moveTo>
                      <a:pt x="2" y="0"/>
                    </a:moveTo>
                    <a:lnTo>
                      <a:pt x="0" y="2"/>
                    </a:lnTo>
                    <a:lnTo>
                      <a:pt x="9"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9" name="Freeform 937"/>
              <p:cNvSpPr>
                <a:spLocks/>
              </p:cNvSpPr>
              <p:nvPr/>
            </p:nvSpPr>
            <p:spPr bwMode="auto">
              <a:xfrm>
                <a:off x="198" y="2050"/>
                <a:ext cx="7" cy="5"/>
              </a:xfrm>
              <a:custGeom>
                <a:avLst/>
                <a:gdLst>
                  <a:gd name="T0" fmla="*/ 3 w 3"/>
                  <a:gd name="T1" fmla="*/ 0 h 2"/>
                  <a:gd name="T2" fmla="*/ 0 w 3"/>
                  <a:gd name="T3" fmla="*/ 1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1"/>
                      <a:pt x="0" y="1"/>
                      <a:pt x="0" y="1"/>
                    </a:cubicBezTo>
                    <a:cubicBezTo>
                      <a:pt x="1" y="1"/>
                      <a:pt x="2" y="1"/>
                      <a:pt x="3" y="2"/>
                    </a:cubicBezTo>
                    <a:cubicBezTo>
                      <a:pt x="2"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0" name="Freeform 938"/>
              <p:cNvSpPr>
                <a:spLocks/>
              </p:cNvSpPr>
              <p:nvPr/>
            </p:nvSpPr>
            <p:spPr bwMode="auto">
              <a:xfrm>
                <a:off x="58" y="1998"/>
                <a:ext cx="10" cy="9"/>
              </a:xfrm>
              <a:custGeom>
                <a:avLst/>
                <a:gdLst>
                  <a:gd name="T0" fmla="*/ 0 w 4"/>
                  <a:gd name="T1" fmla="*/ 3 h 4"/>
                  <a:gd name="T2" fmla="*/ 3 w 4"/>
                  <a:gd name="T3" fmla="*/ 4 h 4"/>
                  <a:gd name="T4" fmla="*/ 3 w 4"/>
                  <a:gd name="T5" fmla="*/ 2 h 4"/>
                  <a:gd name="T6" fmla="*/ 0 w 4"/>
                  <a:gd name="T7" fmla="*/ 3 h 4"/>
                </a:gdLst>
                <a:ahLst/>
                <a:cxnLst>
                  <a:cxn ang="0">
                    <a:pos x="T0" y="T1"/>
                  </a:cxn>
                  <a:cxn ang="0">
                    <a:pos x="T2" y="T3"/>
                  </a:cxn>
                  <a:cxn ang="0">
                    <a:pos x="T4" y="T5"/>
                  </a:cxn>
                  <a:cxn ang="0">
                    <a:pos x="T6" y="T7"/>
                  </a:cxn>
                </a:cxnLst>
                <a:rect l="0" t="0" r="r" b="b"/>
                <a:pathLst>
                  <a:path w="4" h="4">
                    <a:moveTo>
                      <a:pt x="0" y="3"/>
                    </a:moveTo>
                    <a:cubicBezTo>
                      <a:pt x="1" y="4"/>
                      <a:pt x="2" y="4"/>
                      <a:pt x="3" y="4"/>
                    </a:cubicBezTo>
                    <a:cubicBezTo>
                      <a:pt x="4" y="3"/>
                      <a:pt x="3" y="2"/>
                      <a:pt x="3" y="2"/>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1" name="Freeform 939"/>
              <p:cNvSpPr>
                <a:spLocks/>
              </p:cNvSpPr>
              <p:nvPr/>
            </p:nvSpPr>
            <p:spPr bwMode="auto">
              <a:xfrm>
                <a:off x="-3" y="2000"/>
                <a:ext cx="9" cy="14"/>
              </a:xfrm>
              <a:custGeom>
                <a:avLst/>
                <a:gdLst>
                  <a:gd name="T0" fmla="*/ 0 w 4"/>
                  <a:gd name="T1" fmla="*/ 2 h 6"/>
                  <a:gd name="T2" fmla="*/ 3 w 4"/>
                  <a:gd name="T3" fmla="*/ 5 h 6"/>
                  <a:gd name="T4" fmla="*/ 4 w 4"/>
                  <a:gd name="T5" fmla="*/ 1 h 6"/>
                  <a:gd name="T6" fmla="*/ 0 w 4"/>
                  <a:gd name="T7" fmla="*/ 2 h 6"/>
                </a:gdLst>
                <a:ahLst/>
                <a:cxnLst>
                  <a:cxn ang="0">
                    <a:pos x="T0" y="T1"/>
                  </a:cxn>
                  <a:cxn ang="0">
                    <a:pos x="T2" y="T3"/>
                  </a:cxn>
                  <a:cxn ang="0">
                    <a:pos x="T4" y="T5"/>
                  </a:cxn>
                  <a:cxn ang="0">
                    <a:pos x="T6" y="T7"/>
                  </a:cxn>
                </a:cxnLst>
                <a:rect l="0" t="0" r="r" b="b"/>
                <a:pathLst>
                  <a:path w="4" h="6">
                    <a:moveTo>
                      <a:pt x="0" y="2"/>
                    </a:moveTo>
                    <a:cubicBezTo>
                      <a:pt x="2" y="3"/>
                      <a:pt x="0" y="6"/>
                      <a:pt x="3" y="5"/>
                    </a:cubicBezTo>
                    <a:cubicBezTo>
                      <a:pt x="3" y="3"/>
                      <a:pt x="3" y="2"/>
                      <a:pt x="4" y="1"/>
                    </a:cubicBezTo>
                    <a:cubicBezTo>
                      <a:pt x="2"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2" name="Freeform 940"/>
              <p:cNvSpPr>
                <a:spLocks/>
              </p:cNvSpPr>
              <p:nvPr/>
            </p:nvSpPr>
            <p:spPr bwMode="auto">
              <a:xfrm>
                <a:off x="5364" y="2003"/>
                <a:ext cx="30" cy="18"/>
              </a:xfrm>
              <a:custGeom>
                <a:avLst/>
                <a:gdLst>
                  <a:gd name="T0" fmla="*/ 13 w 13"/>
                  <a:gd name="T1" fmla="*/ 1 h 8"/>
                  <a:gd name="T2" fmla="*/ 10 w 13"/>
                  <a:gd name="T3" fmla="*/ 0 h 8"/>
                  <a:gd name="T4" fmla="*/ 0 w 13"/>
                  <a:gd name="T5" fmla="*/ 7 h 8"/>
                  <a:gd name="T6" fmla="*/ 2 w 13"/>
                  <a:gd name="T7" fmla="*/ 8 h 8"/>
                  <a:gd name="T8" fmla="*/ 1 w 13"/>
                  <a:gd name="T9" fmla="*/ 6 h 8"/>
                  <a:gd name="T10" fmla="*/ 13 w 13"/>
                  <a:gd name="T11" fmla="*/ 1 h 8"/>
                </a:gdLst>
                <a:ahLst/>
                <a:cxnLst>
                  <a:cxn ang="0">
                    <a:pos x="T0" y="T1"/>
                  </a:cxn>
                  <a:cxn ang="0">
                    <a:pos x="T2" y="T3"/>
                  </a:cxn>
                  <a:cxn ang="0">
                    <a:pos x="T4" y="T5"/>
                  </a:cxn>
                  <a:cxn ang="0">
                    <a:pos x="T6" y="T7"/>
                  </a:cxn>
                  <a:cxn ang="0">
                    <a:pos x="T8" y="T9"/>
                  </a:cxn>
                  <a:cxn ang="0">
                    <a:pos x="T10" y="T11"/>
                  </a:cxn>
                </a:cxnLst>
                <a:rect l="0" t="0" r="r" b="b"/>
                <a:pathLst>
                  <a:path w="13" h="8">
                    <a:moveTo>
                      <a:pt x="13" y="1"/>
                    </a:moveTo>
                    <a:cubicBezTo>
                      <a:pt x="12" y="0"/>
                      <a:pt x="10" y="2"/>
                      <a:pt x="10" y="0"/>
                    </a:cubicBezTo>
                    <a:cubicBezTo>
                      <a:pt x="7" y="3"/>
                      <a:pt x="1" y="1"/>
                      <a:pt x="0" y="7"/>
                    </a:cubicBezTo>
                    <a:cubicBezTo>
                      <a:pt x="1" y="7"/>
                      <a:pt x="1" y="8"/>
                      <a:pt x="2" y="8"/>
                    </a:cubicBezTo>
                    <a:cubicBezTo>
                      <a:pt x="2" y="7"/>
                      <a:pt x="1" y="7"/>
                      <a:pt x="1" y="6"/>
                    </a:cubicBezTo>
                    <a:cubicBezTo>
                      <a:pt x="4" y="1"/>
                      <a:pt x="11" y="8"/>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3" name="Freeform 941"/>
              <p:cNvSpPr>
                <a:spLocks/>
              </p:cNvSpPr>
              <p:nvPr/>
            </p:nvSpPr>
            <p:spPr bwMode="auto">
              <a:xfrm>
                <a:off x="212" y="2000"/>
                <a:ext cx="97" cy="52"/>
              </a:xfrm>
              <a:custGeom>
                <a:avLst/>
                <a:gdLst>
                  <a:gd name="T0" fmla="*/ 10 w 41"/>
                  <a:gd name="T1" fmla="*/ 1 h 22"/>
                  <a:gd name="T2" fmla="*/ 9 w 41"/>
                  <a:gd name="T3" fmla="*/ 1 h 22"/>
                  <a:gd name="T4" fmla="*/ 8 w 41"/>
                  <a:gd name="T5" fmla="*/ 6 h 22"/>
                  <a:gd name="T6" fmla="*/ 1 w 41"/>
                  <a:gd name="T7" fmla="*/ 16 h 22"/>
                  <a:gd name="T8" fmla="*/ 9 w 41"/>
                  <a:gd name="T9" fmla="*/ 21 h 22"/>
                  <a:gd name="T10" fmla="*/ 15 w 41"/>
                  <a:gd name="T11" fmla="*/ 16 h 22"/>
                  <a:gd name="T12" fmla="*/ 27 w 41"/>
                  <a:gd name="T13" fmla="*/ 10 h 22"/>
                  <a:gd name="T14" fmla="*/ 26 w 41"/>
                  <a:gd name="T15" fmla="*/ 14 h 22"/>
                  <a:gd name="T16" fmla="*/ 27 w 41"/>
                  <a:gd name="T17" fmla="*/ 12 h 22"/>
                  <a:gd name="T18" fmla="*/ 41 w 41"/>
                  <a:gd name="T19" fmla="*/ 1 h 22"/>
                  <a:gd name="T20" fmla="*/ 32 w 41"/>
                  <a:gd name="T21" fmla="*/ 3 h 22"/>
                  <a:gd name="T22" fmla="*/ 31 w 41"/>
                  <a:gd name="T23" fmla="*/ 1 h 22"/>
                  <a:gd name="T24" fmla="*/ 27 w 41"/>
                  <a:gd name="T25" fmla="*/ 2 h 22"/>
                  <a:gd name="T26" fmla="*/ 33 w 41"/>
                  <a:gd name="T27" fmla="*/ 5 h 22"/>
                  <a:gd name="T28" fmla="*/ 32 w 41"/>
                  <a:gd name="T29" fmla="*/ 7 h 22"/>
                  <a:gd name="T30" fmla="*/ 12 w 41"/>
                  <a:gd name="T31" fmla="*/ 9 h 22"/>
                  <a:gd name="T32" fmla="*/ 7 w 41"/>
                  <a:gd name="T33" fmla="*/ 10 h 22"/>
                  <a:gd name="T34" fmla="*/ 7 w 41"/>
                  <a:gd name="T35" fmla="*/ 7 h 22"/>
                  <a:gd name="T36" fmla="*/ 10 w 41"/>
                  <a:gd name="T3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22">
                    <a:moveTo>
                      <a:pt x="10" y="1"/>
                    </a:moveTo>
                    <a:cubicBezTo>
                      <a:pt x="9" y="1"/>
                      <a:pt x="9" y="1"/>
                      <a:pt x="9" y="1"/>
                    </a:cubicBezTo>
                    <a:cubicBezTo>
                      <a:pt x="8" y="6"/>
                      <a:pt x="8" y="6"/>
                      <a:pt x="8" y="6"/>
                    </a:cubicBezTo>
                    <a:cubicBezTo>
                      <a:pt x="0" y="7"/>
                      <a:pt x="6" y="14"/>
                      <a:pt x="1" y="16"/>
                    </a:cubicBezTo>
                    <a:cubicBezTo>
                      <a:pt x="5" y="16"/>
                      <a:pt x="8" y="21"/>
                      <a:pt x="9" y="21"/>
                    </a:cubicBezTo>
                    <a:cubicBezTo>
                      <a:pt x="9" y="16"/>
                      <a:pt x="19" y="22"/>
                      <a:pt x="15" y="16"/>
                    </a:cubicBezTo>
                    <a:cubicBezTo>
                      <a:pt x="23" y="18"/>
                      <a:pt x="20" y="8"/>
                      <a:pt x="27" y="10"/>
                    </a:cubicBezTo>
                    <a:cubicBezTo>
                      <a:pt x="26" y="14"/>
                      <a:pt x="26" y="14"/>
                      <a:pt x="26" y="14"/>
                    </a:cubicBezTo>
                    <a:cubicBezTo>
                      <a:pt x="27" y="12"/>
                      <a:pt x="27" y="12"/>
                      <a:pt x="27" y="12"/>
                    </a:cubicBezTo>
                    <a:cubicBezTo>
                      <a:pt x="34" y="10"/>
                      <a:pt x="34" y="3"/>
                      <a:pt x="41" y="1"/>
                    </a:cubicBezTo>
                    <a:cubicBezTo>
                      <a:pt x="37" y="0"/>
                      <a:pt x="36" y="3"/>
                      <a:pt x="32" y="3"/>
                    </a:cubicBezTo>
                    <a:cubicBezTo>
                      <a:pt x="31" y="3"/>
                      <a:pt x="30" y="2"/>
                      <a:pt x="31" y="1"/>
                    </a:cubicBezTo>
                    <a:cubicBezTo>
                      <a:pt x="29" y="2"/>
                      <a:pt x="28" y="1"/>
                      <a:pt x="27" y="2"/>
                    </a:cubicBezTo>
                    <a:cubicBezTo>
                      <a:pt x="33" y="5"/>
                      <a:pt x="33" y="5"/>
                      <a:pt x="33" y="5"/>
                    </a:cubicBezTo>
                    <a:cubicBezTo>
                      <a:pt x="32" y="7"/>
                      <a:pt x="32" y="7"/>
                      <a:pt x="32" y="7"/>
                    </a:cubicBezTo>
                    <a:cubicBezTo>
                      <a:pt x="25" y="5"/>
                      <a:pt x="17" y="16"/>
                      <a:pt x="12" y="9"/>
                    </a:cubicBezTo>
                    <a:cubicBezTo>
                      <a:pt x="11" y="11"/>
                      <a:pt x="8" y="11"/>
                      <a:pt x="7" y="10"/>
                    </a:cubicBezTo>
                    <a:cubicBezTo>
                      <a:pt x="9" y="9"/>
                      <a:pt x="7" y="9"/>
                      <a:pt x="7" y="7"/>
                    </a:cubicBezTo>
                    <a:cubicBezTo>
                      <a:pt x="11" y="7"/>
                      <a:pt x="9" y="2"/>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4" name="Freeform 942"/>
              <p:cNvSpPr>
                <a:spLocks/>
              </p:cNvSpPr>
              <p:nvPr/>
            </p:nvSpPr>
            <p:spPr bwMode="auto">
              <a:xfrm>
                <a:off x="37" y="2012"/>
                <a:ext cx="38" cy="24"/>
              </a:xfrm>
              <a:custGeom>
                <a:avLst/>
                <a:gdLst>
                  <a:gd name="T0" fmla="*/ 5 w 16"/>
                  <a:gd name="T1" fmla="*/ 4 h 10"/>
                  <a:gd name="T2" fmla="*/ 0 w 16"/>
                  <a:gd name="T3" fmla="*/ 1 h 10"/>
                  <a:gd name="T4" fmla="*/ 5 w 16"/>
                  <a:gd name="T5" fmla="*/ 5 h 10"/>
                  <a:gd name="T6" fmla="*/ 7 w 16"/>
                  <a:gd name="T7" fmla="*/ 3 h 10"/>
                  <a:gd name="T8" fmla="*/ 10 w 16"/>
                  <a:gd name="T9" fmla="*/ 5 h 10"/>
                  <a:gd name="T10" fmla="*/ 8 w 16"/>
                  <a:gd name="T11" fmla="*/ 8 h 10"/>
                  <a:gd name="T12" fmla="*/ 12 w 16"/>
                  <a:gd name="T13" fmla="*/ 8 h 10"/>
                  <a:gd name="T14" fmla="*/ 4 w 16"/>
                  <a:gd name="T15" fmla="*/ 0 h 10"/>
                  <a:gd name="T16" fmla="*/ 6 w 16"/>
                  <a:gd name="T17" fmla="*/ 1 h 10"/>
                  <a:gd name="T18" fmla="*/ 5 w 16"/>
                  <a:gd name="T19"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5" y="4"/>
                    </a:moveTo>
                    <a:cubicBezTo>
                      <a:pt x="4" y="2"/>
                      <a:pt x="1" y="2"/>
                      <a:pt x="0" y="1"/>
                    </a:cubicBezTo>
                    <a:cubicBezTo>
                      <a:pt x="2" y="3"/>
                      <a:pt x="2" y="5"/>
                      <a:pt x="5" y="5"/>
                    </a:cubicBezTo>
                    <a:cubicBezTo>
                      <a:pt x="7" y="3"/>
                      <a:pt x="7" y="3"/>
                      <a:pt x="7" y="3"/>
                    </a:cubicBezTo>
                    <a:cubicBezTo>
                      <a:pt x="7" y="5"/>
                      <a:pt x="9" y="4"/>
                      <a:pt x="10" y="5"/>
                    </a:cubicBezTo>
                    <a:cubicBezTo>
                      <a:pt x="8" y="8"/>
                      <a:pt x="8" y="8"/>
                      <a:pt x="8" y="8"/>
                    </a:cubicBezTo>
                    <a:cubicBezTo>
                      <a:pt x="9" y="8"/>
                      <a:pt x="11" y="10"/>
                      <a:pt x="12" y="8"/>
                    </a:cubicBezTo>
                    <a:cubicBezTo>
                      <a:pt x="16" y="4"/>
                      <a:pt x="7" y="0"/>
                      <a:pt x="4" y="0"/>
                    </a:cubicBezTo>
                    <a:cubicBezTo>
                      <a:pt x="6" y="1"/>
                      <a:pt x="6" y="1"/>
                      <a:pt x="6" y="1"/>
                    </a:cubicBezTo>
                    <a:cubicBezTo>
                      <a:pt x="6" y="2"/>
                      <a:pt x="7"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5" name="Rectangle 943"/>
              <p:cNvSpPr>
                <a:spLocks noChangeArrowheads="1"/>
              </p:cNvSpPr>
              <p:nvPr/>
            </p:nvSpPr>
            <p:spPr bwMode="auto">
              <a:xfrm>
                <a:off x="5340" y="2024"/>
                <a:ext cx="5"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6" name="Freeform 944"/>
              <p:cNvSpPr>
                <a:spLocks/>
              </p:cNvSpPr>
              <p:nvPr/>
            </p:nvSpPr>
            <p:spPr bwMode="auto">
              <a:xfrm>
                <a:off x="-1" y="2036"/>
                <a:ext cx="5" cy="7"/>
              </a:xfrm>
              <a:custGeom>
                <a:avLst/>
                <a:gdLst>
                  <a:gd name="T0" fmla="*/ 1 w 2"/>
                  <a:gd name="T1" fmla="*/ 3 h 3"/>
                  <a:gd name="T2" fmla="*/ 2 w 2"/>
                  <a:gd name="T3" fmla="*/ 0 h 3"/>
                  <a:gd name="T4" fmla="*/ 0 w 2"/>
                  <a:gd name="T5" fmla="*/ 2 h 3"/>
                  <a:gd name="T6" fmla="*/ 1 w 2"/>
                  <a:gd name="T7" fmla="*/ 3 h 3"/>
                </a:gdLst>
                <a:ahLst/>
                <a:cxnLst>
                  <a:cxn ang="0">
                    <a:pos x="T0" y="T1"/>
                  </a:cxn>
                  <a:cxn ang="0">
                    <a:pos x="T2" y="T3"/>
                  </a:cxn>
                  <a:cxn ang="0">
                    <a:pos x="T4" y="T5"/>
                  </a:cxn>
                  <a:cxn ang="0">
                    <a:pos x="T6" y="T7"/>
                  </a:cxn>
                </a:cxnLst>
                <a:rect l="0" t="0" r="r" b="b"/>
                <a:pathLst>
                  <a:path w="2" h="3">
                    <a:moveTo>
                      <a:pt x="1" y="3"/>
                    </a:moveTo>
                    <a:cubicBezTo>
                      <a:pt x="1" y="2"/>
                      <a:pt x="1" y="1"/>
                      <a:pt x="2" y="0"/>
                    </a:cubicBezTo>
                    <a:cubicBezTo>
                      <a:pt x="0" y="2"/>
                      <a:pt x="0" y="2"/>
                      <a:pt x="0" y="2"/>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7" name="Freeform 945"/>
              <p:cNvSpPr>
                <a:spLocks/>
              </p:cNvSpPr>
              <p:nvPr/>
            </p:nvSpPr>
            <p:spPr bwMode="auto">
              <a:xfrm>
                <a:off x="-6" y="2026"/>
                <a:ext cx="14" cy="10"/>
              </a:xfrm>
              <a:custGeom>
                <a:avLst/>
                <a:gdLst>
                  <a:gd name="T0" fmla="*/ 4 w 6"/>
                  <a:gd name="T1" fmla="*/ 4 h 4"/>
                  <a:gd name="T2" fmla="*/ 6 w 6"/>
                  <a:gd name="T3" fmla="*/ 4 h 4"/>
                  <a:gd name="T4" fmla="*/ 3 w 6"/>
                  <a:gd name="T5" fmla="*/ 1 h 4"/>
                  <a:gd name="T6" fmla="*/ 0 w 6"/>
                  <a:gd name="T7" fmla="*/ 3 h 4"/>
                  <a:gd name="T8" fmla="*/ 4 w 6"/>
                  <a:gd name="T9" fmla="*/ 4 h 4"/>
                </a:gdLst>
                <a:ahLst/>
                <a:cxnLst>
                  <a:cxn ang="0">
                    <a:pos x="T0" y="T1"/>
                  </a:cxn>
                  <a:cxn ang="0">
                    <a:pos x="T2" y="T3"/>
                  </a:cxn>
                  <a:cxn ang="0">
                    <a:pos x="T4" y="T5"/>
                  </a:cxn>
                  <a:cxn ang="0">
                    <a:pos x="T6" y="T7"/>
                  </a:cxn>
                  <a:cxn ang="0">
                    <a:pos x="T8" y="T9"/>
                  </a:cxn>
                </a:cxnLst>
                <a:rect l="0" t="0" r="r" b="b"/>
                <a:pathLst>
                  <a:path w="6" h="4">
                    <a:moveTo>
                      <a:pt x="4" y="4"/>
                    </a:moveTo>
                    <a:cubicBezTo>
                      <a:pt x="5" y="4"/>
                      <a:pt x="5" y="4"/>
                      <a:pt x="6" y="4"/>
                    </a:cubicBezTo>
                    <a:cubicBezTo>
                      <a:pt x="4" y="3"/>
                      <a:pt x="5" y="2"/>
                      <a:pt x="3" y="1"/>
                    </a:cubicBezTo>
                    <a:cubicBezTo>
                      <a:pt x="1" y="0"/>
                      <a:pt x="2" y="3"/>
                      <a:pt x="0" y="3"/>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8" name="Freeform 946"/>
              <p:cNvSpPr>
                <a:spLocks/>
              </p:cNvSpPr>
              <p:nvPr/>
            </p:nvSpPr>
            <p:spPr bwMode="auto">
              <a:xfrm>
                <a:off x="4" y="20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9" name="Freeform 947"/>
              <p:cNvSpPr>
                <a:spLocks/>
              </p:cNvSpPr>
              <p:nvPr/>
            </p:nvSpPr>
            <p:spPr bwMode="auto">
              <a:xfrm>
                <a:off x="5314" y="2029"/>
                <a:ext cx="31" cy="16"/>
              </a:xfrm>
              <a:custGeom>
                <a:avLst/>
                <a:gdLst>
                  <a:gd name="T0" fmla="*/ 9 w 13"/>
                  <a:gd name="T1" fmla="*/ 0 h 7"/>
                  <a:gd name="T2" fmla="*/ 7 w 13"/>
                  <a:gd name="T3" fmla="*/ 4 h 7"/>
                  <a:gd name="T4" fmla="*/ 3 w 13"/>
                  <a:gd name="T5" fmla="*/ 2 h 7"/>
                  <a:gd name="T6" fmla="*/ 1 w 13"/>
                  <a:gd name="T7" fmla="*/ 6 h 7"/>
                  <a:gd name="T8" fmla="*/ 0 w 13"/>
                  <a:gd name="T9" fmla="*/ 4 h 7"/>
                  <a:gd name="T10" fmla="*/ 0 w 13"/>
                  <a:gd name="T11" fmla="*/ 7 h 7"/>
                  <a:gd name="T12" fmla="*/ 5 w 13"/>
                  <a:gd name="T13" fmla="*/ 4 h 7"/>
                  <a:gd name="T14" fmla="*/ 8 w 13"/>
                  <a:gd name="T15" fmla="*/ 7 h 7"/>
                  <a:gd name="T16" fmla="*/ 13 w 13"/>
                  <a:gd name="T17" fmla="*/ 1 h 7"/>
                  <a:gd name="T18" fmla="*/ 9 w 1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0"/>
                    </a:moveTo>
                    <a:cubicBezTo>
                      <a:pt x="7" y="4"/>
                      <a:pt x="7" y="4"/>
                      <a:pt x="7" y="4"/>
                    </a:cubicBezTo>
                    <a:cubicBezTo>
                      <a:pt x="5" y="4"/>
                      <a:pt x="5" y="3"/>
                      <a:pt x="3" y="2"/>
                    </a:cubicBezTo>
                    <a:cubicBezTo>
                      <a:pt x="1" y="6"/>
                      <a:pt x="1" y="6"/>
                      <a:pt x="1" y="6"/>
                    </a:cubicBezTo>
                    <a:cubicBezTo>
                      <a:pt x="0" y="4"/>
                      <a:pt x="0" y="4"/>
                      <a:pt x="0" y="4"/>
                    </a:cubicBezTo>
                    <a:cubicBezTo>
                      <a:pt x="0" y="7"/>
                      <a:pt x="0" y="7"/>
                      <a:pt x="0" y="7"/>
                    </a:cubicBezTo>
                    <a:cubicBezTo>
                      <a:pt x="1" y="6"/>
                      <a:pt x="3" y="5"/>
                      <a:pt x="5" y="4"/>
                    </a:cubicBezTo>
                    <a:cubicBezTo>
                      <a:pt x="8" y="7"/>
                      <a:pt x="8" y="7"/>
                      <a:pt x="8" y="7"/>
                    </a:cubicBezTo>
                    <a:cubicBezTo>
                      <a:pt x="7" y="4"/>
                      <a:pt x="13" y="2"/>
                      <a:pt x="13" y="1"/>
                    </a:cubicBezTo>
                    <a:cubicBezTo>
                      <a:pt x="12" y="0"/>
                      <a:pt x="10"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0" name="Freeform 948"/>
              <p:cNvSpPr>
                <a:spLocks/>
              </p:cNvSpPr>
              <p:nvPr/>
            </p:nvSpPr>
            <p:spPr bwMode="auto">
              <a:xfrm>
                <a:off x="287" y="2029"/>
                <a:ext cx="3" cy="7"/>
              </a:xfrm>
              <a:custGeom>
                <a:avLst/>
                <a:gdLst>
                  <a:gd name="T0" fmla="*/ 0 w 1"/>
                  <a:gd name="T1" fmla="*/ 1 h 3"/>
                  <a:gd name="T2" fmla="*/ 0 w 1"/>
                  <a:gd name="T3" fmla="*/ 3 h 3"/>
                  <a:gd name="T4" fmla="*/ 1 w 1"/>
                  <a:gd name="T5" fmla="*/ 1 h 3"/>
                  <a:gd name="T6" fmla="*/ 0 w 1"/>
                  <a:gd name="T7" fmla="*/ 1 h 3"/>
                </a:gdLst>
                <a:ahLst/>
                <a:cxnLst>
                  <a:cxn ang="0">
                    <a:pos x="T0" y="T1"/>
                  </a:cxn>
                  <a:cxn ang="0">
                    <a:pos x="T2" y="T3"/>
                  </a:cxn>
                  <a:cxn ang="0">
                    <a:pos x="T4" y="T5"/>
                  </a:cxn>
                  <a:cxn ang="0">
                    <a:pos x="T6" y="T7"/>
                  </a:cxn>
                </a:cxnLst>
                <a:rect l="0" t="0" r="r" b="b"/>
                <a:pathLst>
                  <a:path w="1" h="3">
                    <a:moveTo>
                      <a:pt x="0" y="1"/>
                    </a:moveTo>
                    <a:cubicBezTo>
                      <a:pt x="0" y="3"/>
                      <a:pt x="0" y="3"/>
                      <a:pt x="0" y="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1" name="Freeform 949"/>
              <p:cNvSpPr>
                <a:spLocks/>
              </p:cNvSpPr>
              <p:nvPr/>
            </p:nvSpPr>
            <p:spPr bwMode="auto">
              <a:xfrm>
                <a:off x="5207" y="2029"/>
                <a:ext cx="19" cy="14"/>
              </a:xfrm>
              <a:custGeom>
                <a:avLst/>
                <a:gdLst>
                  <a:gd name="T0" fmla="*/ 6 w 8"/>
                  <a:gd name="T1" fmla="*/ 1 h 6"/>
                  <a:gd name="T2" fmla="*/ 0 w 8"/>
                  <a:gd name="T3" fmla="*/ 4 h 6"/>
                  <a:gd name="T4" fmla="*/ 3 w 8"/>
                  <a:gd name="T5" fmla="*/ 6 h 6"/>
                  <a:gd name="T6" fmla="*/ 8 w 8"/>
                  <a:gd name="T7" fmla="*/ 2 h 6"/>
                  <a:gd name="T8" fmla="*/ 6 w 8"/>
                  <a:gd name="T9" fmla="*/ 1 h 6"/>
                </a:gdLst>
                <a:ahLst/>
                <a:cxnLst>
                  <a:cxn ang="0">
                    <a:pos x="T0" y="T1"/>
                  </a:cxn>
                  <a:cxn ang="0">
                    <a:pos x="T2" y="T3"/>
                  </a:cxn>
                  <a:cxn ang="0">
                    <a:pos x="T4" y="T5"/>
                  </a:cxn>
                  <a:cxn ang="0">
                    <a:pos x="T6" y="T7"/>
                  </a:cxn>
                  <a:cxn ang="0">
                    <a:pos x="T8" y="T9"/>
                  </a:cxn>
                </a:cxnLst>
                <a:rect l="0" t="0" r="r" b="b"/>
                <a:pathLst>
                  <a:path w="8" h="6">
                    <a:moveTo>
                      <a:pt x="6" y="1"/>
                    </a:moveTo>
                    <a:cubicBezTo>
                      <a:pt x="5" y="5"/>
                      <a:pt x="2" y="0"/>
                      <a:pt x="0" y="4"/>
                    </a:cubicBezTo>
                    <a:cubicBezTo>
                      <a:pt x="3" y="6"/>
                      <a:pt x="3" y="6"/>
                      <a:pt x="3" y="6"/>
                    </a:cubicBezTo>
                    <a:cubicBezTo>
                      <a:pt x="8" y="2"/>
                      <a:pt x="8" y="2"/>
                      <a:pt x="8" y="2"/>
                    </a:cubicBez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2" name="Freeform 950"/>
              <p:cNvSpPr>
                <a:spLocks/>
              </p:cNvSpPr>
              <p:nvPr/>
            </p:nvSpPr>
            <p:spPr bwMode="auto">
              <a:xfrm>
                <a:off x="70" y="2031"/>
                <a:ext cx="19" cy="16"/>
              </a:xfrm>
              <a:custGeom>
                <a:avLst/>
                <a:gdLst>
                  <a:gd name="T0" fmla="*/ 3 w 8"/>
                  <a:gd name="T1" fmla="*/ 7 h 7"/>
                  <a:gd name="T2" fmla="*/ 8 w 8"/>
                  <a:gd name="T3" fmla="*/ 6 h 7"/>
                  <a:gd name="T4" fmla="*/ 7 w 8"/>
                  <a:gd name="T5" fmla="*/ 5 h 7"/>
                  <a:gd name="T6" fmla="*/ 5 w 8"/>
                  <a:gd name="T7" fmla="*/ 0 h 7"/>
                  <a:gd name="T8" fmla="*/ 3 w 8"/>
                  <a:gd name="T9" fmla="*/ 7 h 7"/>
                </a:gdLst>
                <a:ahLst/>
                <a:cxnLst>
                  <a:cxn ang="0">
                    <a:pos x="T0" y="T1"/>
                  </a:cxn>
                  <a:cxn ang="0">
                    <a:pos x="T2" y="T3"/>
                  </a:cxn>
                  <a:cxn ang="0">
                    <a:pos x="T4" y="T5"/>
                  </a:cxn>
                  <a:cxn ang="0">
                    <a:pos x="T6" y="T7"/>
                  </a:cxn>
                  <a:cxn ang="0">
                    <a:pos x="T8" y="T9"/>
                  </a:cxn>
                </a:cxnLst>
                <a:rect l="0" t="0" r="r" b="b"/>
                <a:pathLst>
                  <a:path w="8" h="7">
                    <a:moveTo>
                      <a:pt x="3" y="7"/>
                    </a:moveTo>
                    <a:cubicBezTo>
                      <a:pt x="8" y="6"/>
                      <a:pt x="8" y="6"/>
                      <a:pt x="8" y="6"/>
                    </a:cubicBezTo>
                    <a:cubicBezTo>
                      <a:pt x="7" y="5"/>
                      <a:pt x="7" y="5"/>
                      <a:pt x="7" y="5"/>
                    </a:cubicBezTo>
                    <a:cubicBezTo>
                      <a:pt x="4" y="5"/>
                      <a:pt x="6" y="1"/>
                      <a:pt x="5" y="0"/>
                    </a:cubicBezTo>
                    <a:cubicBezTo>
                      <a:pt x="0" y="1"/>
                      <a:pt x="6" y="5"/>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3" name="Freeform 951"/>
              <p:cNvSpPr>
                <a:spLocks/>
              </p:cNvSpPr>
              <p:nvPr/>
            </p:nvSpPr>
            <p:spPr bwMode="auto">
              <a:xfrm>
                <a:off x="5196" y="2038"/>
                <a:ext cx="14" cy="9"/>
              </a:xfrm>
              <a:custGeom>
                <a:avLst/>
                <a:gdLst>
                  <a:gd name="T0" fmla="*/ 2 w 6"/>
                  <a:gd name="T1" fmla="*/ 0 h 4"/>
                  <a:gd name="T2" fmla="*/ 1 w 6"/>
                  <a:gd name="T3" fmla="*/ 4 h 4"/>
                  <a:gd name="T4" fmla="*/ 4 w 6"/>
                  <a:gd name="T5" fmla="*/ 3 h 4"/>
                  <a:gd name="T6" fmla="*/ 2 w 6"/>
                  <a:gd name="T7" fmla="*/ 0 h 4"/>
                </a:gdLst>
                <a:ahLst/>
                <a:cxnLst>
                  <a:cxn ang="0">
                    <a:pos x="T0" y="T1"/>
                  </a:cxn>
                  <a:cxn ang="0">
                    <a:pos x="T2" y="T3"/>
                  </a:cxn>
                  <a:cxn ang="0">
                    <a:pos x="T4" y="T5"/>
                  </a:cxn>
                  <a:cxn ang="0">
                    <a:pos x="T6" y="T7"/>
                  </a:cxn>
                </a:cxnLst>
                <a:rect l="0" t="0" r="r" b="b"/>
                <a:pathLst>
                  <a:path w="6" h="4">
                    <a:moveTo>
                      <a:pt x="2" y="0"/>
                    </a:moveTo>
                    <a:cubicBezTo>
                      <a:pt x="0" y="0"/>
                      <a:pt x="2" y="3"/>
                      <a:pt x="1" y="4"/>
                    </a:cubicBezTo>
                    <a:cubicBezTo>
                      <a:pt x="4" y="3"/>
                      <a:pt x="4" y="3"/>
                      <a:pt x="4" y="3"/>
                    </a:cubicBezTo>
                    <a:cubicBezTo>
                      <a:pt x="3" y="1"/>
                      <a:pt x="6"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4" name="Freeform 952"/>
              <p:cNvSpPr>
                <a:spLocks/>
              </p:cNvSpPr>
              <p:nvPr/>
            </p:nvSpPr>
            <p:spPr bwMode="auto">
              <a:xfrm>
                <a:off x="94" y="2038"/>
                <a:ext cx="9" cy="9"/>
              </a:xfrm>
              <a:custGeom>
                <a:avLst/>
                <a:gdLst>
                  <a:gd name="T0" fmla="*/ 1 w 4"/>
                  <a:gd name="T1" fmla="*/ 4 h 4"/>
                  <a:gd name="T2" fmla="*/ 2 w 4"/>
                  <a:gd name="T3" fmla="*/ 4 h 4"/>
                  <a:gd name="T4" fmla="*/ 4 w 4"/>
                  <a:gd name="T5" fmla="*/ 1 h 4"/>
                  <a:gd name="T6" fmla="*/ 1 w 4"/>
                  <a:gd name="T7" fmla="*/ 4 h 4"/>
                </a:gdLst>
                <a:ahLst/>
                <a:cxnLst>
                  <a:cxn ang="0">
                    <a:pos x="T0" y="T1"/>
                  </a:cxn>
                  <a:cxn ang="0">
                    <a:pos x="T2" y="T3"/>
                  </a:cxn>
                  <a:cxn ang="0">
                    <a:pos x="T4" y="T5"/>
                  </a:cxn>
                  <a:cxn ang="0">
                    <a:pos x="T6" y="T7"/>
                  </a:cxn>
                </a:cxnLst>
                <a:rect l="0" t="0" r="r" b="b"/>
                <a:pathLst>
                  <a:path w="4" h="4">
                    <a:moveTo>
                      <a:pt x="1" y="4"/>
                    </a:moveTo>
                    <a:cubicBezTo>
                      <a:pt x="2" y="4"/>
                      <a:pt x="2" y="4"/>
                      <a:pt x="2" y="4"/>
                    </a:cubicBezTo>
                    <a:cubicBezTo>
                      <a:pt x="3" y="3"/>
                      <a:pt x="4" y="2"/>
                      <a:pt x="4" y="1"/>
                    </a:cubicBezTo>
                    <a:cubicBezTo>
                      <a:pt x="2" y="0"/>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5" name="Freeform 953"/>
              <p:cNvSpPr>
                <a:spLocks/>
              </p:cNvSpPr>
              <p:nvPr/>
            </p:nvSpPr>
            <p:spPr bwMode="auto">
              <a:xfrm>
                <a:off x="5494" y="2040"/>
                <a:ext cx="12" cy="10"/>
              </a:xfrm>
              <a:custGeom>
                <a:avLst/>
                <a:gdLst>
                  <a:gd name="T0" fmla="*/ 12 w 12"/>
                  <a:gd name="T1" fmla="*/ 0 h 10"/>
                  <a:gd name="T2" fmla="*/ 7 w 12"/>
                  <a:gd name="T3" fmla="*/ 0 h 10"/>
                  <a:gd name="T4" fmla="*/ 0 w 12"/>
                  <a:gd name="T5" fmla="*/ 10 h 10"/>
                  <a:gd name="T6" fmla="*/ 12 w 12"/>
                  <a:gd name="T7" fmla="*/ 0 h 10"/>
                </a:gdLst>
                <a:ahLst/>
                <a:cxnLst>
                  <a:cxn ang="0">
                    <a:pos x="T0" y="T1"/>
                  </a:cxn>
                  <a:cxn ang="0">
                    <a:pos x="T2" y="T3"/>
                  </a:cxn>
                  <a:cxn ang="0">
                    <a:pos x="T4" y="T5"/>
                  </a:cxn>
                  <a:cxn ang="0">
                    <a:pos x="T6" y="T7"/>
                  </a:cxn>
                </a:cxnLst>
                <a:rect l="0" t="0" r="r" b="b"/>
                <a:pathLst>
                  <a:path w="12" h="10">
                    <a:moveTo>
                      <a:pt x="12" y="0"/>
                    </a:moveTo>
                    <a:lnTo>
                      <a:pt x="7" y="0"/>
                    </a:lnTo>
                    <a:lnTo>
                      <a:pt x="0" y="1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6" name="Freeform 954"/>
              <p:cNvSpPr>
                <a:spLocks/>
              </p:cNvSpPr>
              <p:nvPr/>
            </p:nvSpPr>
            <p:spPr bwMode="auto">
              <a:xfrm>
                <a:off x="5189" y="2043"/>
                <a:ext cx="4" cy="7"/>
              </a:xfrm>
              <a:custGeom>
                <a:avLst/>
                <a:gdLst>
                  <a:gd name="T0" fmla="*/ 0 w 2"/>
                  <a:gd name="T1" fmla="*/ 1 h 3"/>
                  <a:gd name="T2" fmla="*/ 0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3"/>
                      <a:pt x="0" y="3"/>
                      <a:pt x="0" y="3"/>
                    </a:cubicBezTo>
                    <a:cubicBezTo>
                      <a:pt x="1" y="3"/>
                      <a:pt x="2" y="2"/>
                      <a:pt x="2" y="1"/>
                    </a:cubicBezTo>
                    <a:cubicBezTo>
                      <a:pt x="2"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7" name="Freeform 955"/>
              <p:cNvSpPr>
                <a:spLocks/>
              </p:cNvSpPr>
              <p:nvPr/>
            </p:nvSpPr>
            <p:spPr bwMode="auto">
              <a:xfrm>
                <a:off x="23" y="205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8" name="Freeform 956"/>
              <p:cNvSpPr>
                <a:spLocks/>
              </p:cNvSpPr>
              <p:nvPr/>
            </p:nvSpPr>
            <p:spPr bwMode="auto">
              <a:xfrm>
                <a:off x="15" y="2045"/>
                <a:ext cx="45" cy="29"/>
              </a:xfrm>
              <a:custGeom>
                <a:avLst/>
                <a:gdLst>
                  <a:gd name="T0" fmla="*/ 6 w 19"/>
                  <a:gd name="T1" fmla="*/ 7 h 12"/>
                  <a:gd name="T2" fmla="*/ 3 w 19"/>
                  <a:gd name="T3" fmla="*/ 5 h 12"/>
                  <a:gd name="T4" fmla="*/ 2 w 19"/>
                  <a:gd name="T5" fmla="*/ 7 h 12"/>
                  <a:gd name="T6" fmla="*/ 5 w 19"/>
                  <a:gd name="T7" fmla="*/ 9 h 12"/>
                  <a:gd name="T8" fmla="*/ 5 w 19"/>
                  <a:gd name="T9" fmla="*/ 11 h 12"/>
                  <a:gd name="T10" fmla="*/ 10 w 19"/>
                  <a:gd name="T11" fmla="*/ 8 h 12"/>
                  <a:gd name="T12" fmla="*/ 17 w 19"/>
                  <a:gd name="T13" fmla="*/ 6 h 12"/>
                  <a:gd name="T14" fmla="*/ 16 w 19"/>
                  <a:gd name="T15" fmla="*/ 2 h 12"/>
                  <a:gd name="T16" fmla="*/ 17 w 19"/>
                  <a:gd name="T17" fmla="*/ 4 h 12"/>
                  <a:gd name="T18" fmla="*/ 19 w 19"/>
                  <a:gd name="T19" fmla="*/ 3 h 12"/>
                  <a:gd name="T20" fmla="*/ 12 w 19"/>
                  <a:gd name="T21" fmla="*/ 0 h 12"/>
                  <a:gd name="T22" fmla="*/ 8 w 19"/>
                  <a:gd name="T23" fmla="*/ 2 h 12"/>
                  <a:gd name="T24" fmla="*/ 9 w 19"/>
                  <a:gd name="T25" fmla="*/ 6 h 12"/>
                  <a:gd name="T26" fmla="*/ 6 w 19"/>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2">
                    <a:moveTo>
                      <a:pt x="6" y="7"/>
                    </a:moveTo>
                    <a:cubicBezTo>
                      <a:pt x="5" y="7"/>
                      <a:pt x="3" y="6"/>
                      <a:pt x="3" y="5"/>
                    </a:cubicBezTo>
                    <a:cubicBezTo>
                      <a:pt x="2" y="6"/>
                      <a:pt x="0" y="6"/>
                      <a:pt x="2" y="7"/>
                    </a:cubicBezTo>
                    <a:cubicBezTo>
                      <a:pt x="5" y="9"/>
                      <a:pt x="5" y="9"/>
                      <a:pt x="5" y="9"/>
                    </a:cubicBezTo>
                    <a:cubicBezTo>
                      <a:pt x="5" y="11"/>
                      <a:pt x="5" y="11"/>
                      <a:pt x="5" y="11"/>
                    </a:cubicBezTo>
                    <a:cubicBezTo>
                      <a:pt x="9" y="12"/>
                      <a:pt x="8" y="9"/>
                      <a:pt x="10" y="8"/>
                    </a:cubicBezTo>
                    <a:cubicBezTo>
                      <a:pt x="12" y="9"/>
                      <a:pt x="14" y="7"/>
                      <a:pt x="17" y="6"/>
                    </a:cubicBezTo>
                    <a:cubicBezTo>
                      <a:pt x="16" y="5"/>
                      <a:pt x="14" y="3"/>
                      <a:pt x="16" y="2"/>
                    </a:cubicBezTo>
                    <a:cubicBezTo>
                      <a:pt x="17" y="4"/>
                      <a:pt x="17" y="4"/>
                      <a:pt x="17" y="4"/>
                    </a:cubicBezTo>
                    <a:cubicBezTo>
                      <a:pt x="18" y="4"/>
                      <a:pt x="18" y="3"/>
                      <a:pt x="19" y="3"/>
                    </a:cubicBezTo>
                    <a:cubicBezTo>
                      <a:pt x="17" y="0"/>
                      <a:pt x="13" y="3"/>
                      <a:pt x="12" y="0"/>
                    </a:cubicBezTo>
                    <a:cubicBezTo>
                      <a:pt x="12" y="2"/>
                      <a:pt x="9" y="1"/>
                      <a:pt x="8" y="2"/>
                    </a:cubicBezTo>
                    <a:cubicBezTo>
                      <a:pt x="9" y="6"/>
                      <a:pt x="9" y="6"/>
                      <a:pt x="9" y="6"/>
                    </a:cubicBezTo>
                    <a:cubicBezTo>
                      <a:pt x="9" y="7"/>
                      <a:pt x="7" y="6"/>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9" name="Freeform 957"/>
              <p:cNvSpPr>
                <a:spLocks/>
              </p:cNvSpPr>
              <p:nvPr/>
            </p:nvSpPr>
            <p:spPr bwMode="auto">
              <a:xfrm>
                <a:off x="5309" y="2047"/>
                <a:ext cx="7" cy="8"/>
              </a:xfrm>
              <a:custGeom>
                <a:avLst/>
                <a:gdLst>
                  <a:gd name="T0" fmla="*/ 3 w 3"/>
                  <a:gd name="T1" fmla="*/ 1 h 3"/>
                  <a:gd name="T2" fmla="*/ 2 w 3"/>
                  <a:gd name="T3" fmla="*/ 0 h 3"/>
                  <a:gd name="T4" fmla="*/ 0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3" y="1"/>
                      <a:pt x="2" y="0"/>
                      <a:pt x="2" y="0"/>
                    </a:cubicBezTo>
                    <a:cubicBezTo>
                      <a:pt x="0" y="2"/>
                      <a:pt x="0" y="2"/>
                      <a:pt x="0" y="2"/>
                    </a:cubicBezTo>
                    <a:cubicBezTo>
                      <a:pt x="1" y="2"/>
                      <a:pt x="2"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0" name="Freeform 958"/>
              <p:cNvSpPr>
                <a:spLocks/>
              </p:cNvSpPr>
              <p:nvPr/>
            </p:nvSpPr>
            <p:spPr bwMode="auto">
              <a:xfrm>
                <a:off x="11" y="2047"/>
                <a:ext cx="14" cy="8"/>
              </a:xfrm>
              <a:custGeom>
                <a:avLst/>
                <a:gdLst>
                  <a:gd name="T0" fmla="*/ 2 w 6"/>
                  <a:gd name="T1" fmla="*/ 3 h 3"/>
                  <a:gd name="T2" fmla="*/ 6 w 6"/>
                  <a:gd name="T3" fmla="*/ 1 h 3"/>
                  <a:gd name="T4" fmla="*/ 2 w 6"/>
                  <a:gd name="T5" fmla="*/ 3 h 3"/>
                </a:gdLst>
                <a:ahLst/>
                <a:cxnLst>
                  <a:cxn ang="0">
                    <a:pos x="T0" y="T1"/>
                  </a:cxn>
                  <a:cxn ang="0">
                    <a:pos x="T2" y="T3"/>
                  </a:cxn>
                  <a:cxn ang="0">
                    <a:pos x="T4" y="T5"/>
                  </a:cxn>
                </a:cxnLst>
                <a:rect l="0" t="0" r="r" b="b"/>
                <a:pathLst>
                  <a:path w="6" h="3">
                    <a:moveTo>
                      <a:pt x="2" y="3"/>
                    </a:moveTo>
                    <a:cubicBezTo>
                      <a:pt x="6" y="1"/>
                      <a:pt x="6" y="1"/>
                      <a:pt x="6" y="1"/>
                    </a:cubicBezTo>
                    <a:cubicBezTo>
                      <a:pt x="5" y="0"/>
                      <a:pt x="0" y="1"/>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1" name="Freeform 959"/>
              <p:cNvSpPr>
                <a:spLocks/>
              </p:cNvSpPr>
              <p:nvPr/>
            </p:nvSpPr>
            <p:spPr bwMode="auto">
              <a:xfrm>
                <a:off x="5167" y="2050"/>
                <a:ext cx="12" cy="5"/>
              </a:xfrm>
              <a:custGeom>
                <a:avLst/>
                <a:gdLst>
                  <a:gd name="T0" fmla="*/ 0 w 5"/>
                  <a:gd name="T1" fmla="*/ 2 h 2"/>
                  <a:gd name="T2" fmla="*/ 5 w 5"/>
                  <a:gd name="T3" fmla="*/ 0 h 2"/>
                  <a:gd name="T4" fmla="*/ 0 w 5"/>
                  <a:gd name="T5" fmla="*/ 2 h 2"/>
                </a:gdLst>
                <a:ahLst/>
                <a:cxnLst>
                  <a:cxn ang="0">
                    <a:pos x="T0" y="T1"/>
                  </a:cxn>
                  <a:cxn ang="0">
                    <a:pos x="T2" y="T3"/>
                  </a:cxn>
                  <a:cxn ang="0">
                    <a:pos x="T4" y="T5"/>
                  </a:cxn>
                </a:cxnLst>
                <a:rect l="0" t="0" r="r" b="b"/>
                <a:pathLst>
                  <a:path w="5" h="2">
                    <a:moveTo>
                      <a:pt x="0" y="2"/>
                    </a:moveTo>
                    <a:cubicBezTo>
                      <a:pt x="2" y="2"/>
                      <a:pt x="4" y="1"/>
                      <a:pt x="5" y="0"/>
                    </a:cubicBezTo>
                    <a:cubicBezTo>
                      <a:pt x="4" y="1"/>
                      <a:pt x="2"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2" name="Freeform 960"/>
              <p:cNvSpPr>
                <a:spLocks/>
              </p:cNvSpPr>
              <p:nvPr/>
            </p:nvSpPr>
            <p:spPr bwMode="auto">
              <a:xfrm>
                <a:off x="5132" y="2055"/>
                <a:ext cx="35" cy="11"/>
              </a:xfrm>
              <a:custGeom>
                <a:avLst/>
                <a:gdLst>
                  <a:gd name="T0" fmla="*/ 0 w 15"/>
                  <a:gd name="T1" fmla="*/ 5 h 5"/>
                  <a:gd name="T2" fmla="*/ 1 w 15"/>
                  <a:gd name="T3" fmla="*/ 5 h 5"/>
                  <a:gd name="T4" fmla="*/ 15 w 15"/>
                  <a:gd name="T5" fmla="*/ 0 h 5"/>
                  <a:gd name="T6" fmla="*/ 0 w 15"/>
                  <a:gd name="T7" fmla="*/ 5 h 5"/>
                </a:gdLst>
                <a:ahLst/>
                <a:cxnLst>
                  <a:cxn ang="0">
                    <a:pos x="T0" y="T1"/>
                  </a:cxn>
                  <a:cxn ang="0">
                    <a:pos x="T2" y="T3"/>
                  </a:cxn>
                  <a:cxn ang="0">
                    <a:pos x="T4" y="T5"/>
                  </a:cxn>
                  <a:cxn ang="0">
                    <a:pos x="T6" y="T7"/>
                  </a:cxn>
                </a:cxnLst>
                <a:rect l="0" t="0" r="r" b="b"/>
                <a:pathLst>
                  <a:path w="15" h="5">
                    <a:moveTo>
                      <a:pt x="0" y="5"/>
                    </a:moveTo>
                    <a:cubicBezTo>
                      <a:pt x="1" y="5"/>
                      <a:pt x="1" y="5"/>
                      <a:pt x="1" y="5"/>
                    </a:cubicBezTo>
                    <a:cubicBezTo>
                      <a:pt x="6" y="5"/>
                      <a:pt x="11" y="2"/>
                      <a:pt x="15" y="0"/>
                    </a:cubicBezTo>
                    <a:cubicBezTo>
                      <a:pt x="10" y="1"/>
                      <a:pt x="4" y="2"/>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3" name="Freeform 961"/>
              <p:cNvSpPr>
                <a:spLocks/>
              </p:cNvSpPr>
              <p:nvPr/>
            </p:nvSpPr>
            <p:spPr bwMode="auto">
              <a:xfrm>
                <a:off x="-1" y="2097"/>
                <a:ext cx="12" cy="14"/>
              </a:xfrm>
              <a:custGeom>
                <a:avLst/>
                <a:gdLst>
                  <a:gd name="T0" fmla="*/ 1 w 5"/>
                  <a:gd name="T1" fmla="*/ 1 h 6"/>
                  <a:gd name="T2" fmla="*/ 2 w 5"/>
                  <a:gd name="T3" fmla="*/ 6 h 6"/>
                  <a:gd name="T4" fmla="*/ 5 w 5"/>
                  <a:gd name="T5" fmla="*/ 5 h 6"/>
                  <a:gd name="T6" fmla="*/ 1 w 5"/>
                  <a:gd name="T7" fmla="*/ 3 h 6"/>
                  <a:gd name="T8" fmla="*/ 3 w 5"/>
                  <a:gd name="T9" fmla="*/ 1 h 6"/>
                  <a:gd name="T10" fmla="*/ 2 w 5"/>
                  <a:gd name="T11" fmla="*/ 0 h 6"/>
                  <a:gd name="T12" fmla="*/ 1 w 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1" y="1"/>
                    </a:moveTo>
                    <a:cubicBezTo>
                      <a:pt x="0" y="3"/>
                      <a:pt x="2" y="4"/>
                      <a:pt x="2" y="6"/>
                    </a:cubicBezTo>
                    <a:cubicBezTo>
                      <a:pt x="3" y="6"/>
                      <a:pt x="4" y="6"/>
                      <a:pt x="5" y="5"/>
                    </a:cubicBezTo>
                    <a:cubicBezTo>
                      <a:pt x="5" y="4"/>
                      <a:pt x="3" y="3"/>
                      <a:pt x="1" y="3"/>
                    </a:cubicBezTo>
                    <a:cubicBezTo>
                      <a:pt x="3" y="1"/>
                      <a:pt x="3" y="1"/>
                      <a:pt x="3" y="1"/>
                    </a:cubicBezTo>
                    <a:cubicBezTo>
                      <a:pt x="2" y="0"/>
                      <a:pt x="2" y="0"/>
                      <a:pt x="2" y="0"/>
                    </a:cubicBezTo>
                    <a:cubicBezTo>
                      <a:pt x="2"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4" name="Freeform 962"/>
              <p:cNvSpPr>
                <a:spLocks/>
              </p:cNvSpPr>
              <p:nvPr/>
            </p:nvSpPr>
            <p:spPr bwMode="auto">
              <a:xfrm>
                <a:off x="1" y="2097"/>
                <a:ext cx="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5" name="Freeform 963"/>
              <p:cNvSpPr>
                <a:spLocks/>
              </p:cNvSpPr>
              <p:nvPr/>
            </p:nvSpPr>
            <p:spPr bwMode="auto">
              <a:xfrm>
                <a:off x="-46" y="2050"/>
                <a:ext cx="66" cy="50"/>
              </a:xfrm>
              <a:custGeom>
                <a:avLst/>
                <a:gdLst>
                  <a:gd name="T0" fmla="*/ 8 w 28"/>
                  <a:gd name="T1" fmla="*/ 12 h 21"/>
                  <a:gd name="T2" fmla="*/ 5 w 28"/>
                  <a:gd name="T3" fmla="*/ 7 h 21"/>
                  <a:gd name="T4" fmla="*/ 7 w 28"/>
                  <a:gd name="T5" fmla="*/ 15 h 21"/>
                  <a:gd name="T6" fmla="*/ 12 w 28"/>
                  <a:gd name="T7" fmla="*/ 16 h 21"/>
                  <a:gd name="T8" fmla="*/ 16 w 28"/>
                  <a:gd name="T9" fmla="*/ 21 h 21"/>
                  <a:gd name="T10" fmla="*/ 20 w 28"/>
                  <a:gd name="T11" fmla="*/ 20 h 21"/>
                  <a:gd name="T12" fmla="*/ 20 w 28"/>
                  <a:gd name="T13" fmla="*/ 20 h 21"/>
                  <a:gd name="T14" fmla="*/ 23 w 28"/>
                  <a:gd name="T15" fmla="*/ 18 h 21"/>
                  <a:gd name="T16" fmla="*/ 20 w 28"/>
                  <a:gd name="T17" fmla="*/ 15 h 21"/>
                  <a:gd name="T18" fmla="*/ 28 w 28"/>
                  <a:gd name="T19" fmla="*/ 7 h 21"/>
                  <a:gd name="T20" fmla="*/ 24 w 28"/>
                  <a:gd name="T21" fmla="*/ 7 h 21"/>
                  <a:gd name="T22" fmla="*/ 17 w 28"/>
                  <a:gd name="T23" fmla="*/ 0 h 21"/>
                  <a:gd name="T24" fmla="*/ 13 w 28"/>
                  <a:gd name="T25" fmla="*/ 3 h 21"/>
                  <a:gd name="T26" fmla="*/ 5 w 28"/>
                  <a:gd name="T27" fmla="*/ 0 h 21"/>
                  <a:gd name="T28" fmla="*/ 4 w 28"/>
                  <a:gd name="T29" fmla="*/ 2 h 21"/>
                  <a:gd name="T30" fmla="*/ 6 w 28"/>
                  <a:gd name="T31" fmla="*/ 2 h 21"/>
                  <a:gd name="T32" fmla="*/ 8 w 28"/>
                  <a:gd name="T33" fmla="*/ 4 h 21"/>
                  <a:gd name="T34" fmla="*/ 11 w 28"/>
                  <a:gd name="T35" fmla="*/ 6 h 21"/>
                  <a:gd name="T36" fmla="*/ 12 w 28"/>
                  <a:gd name="T37" fmla="*/ 8 h 21"/>
                  <a:gd name="T38" fmla="*/ 16 w 28"/>
                  <a:gd name="T39" fmla="*/ 7 h 21"/>
                  <a:gd name="T40" fmla="*/ 17 w 28"/>
                  <a:gd name="T41" fmla="*/ 14 h 21"/>
                  <a:gd name="T42" fmla="*/ 8 w 28"/>
                  <a:gd name="T43"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1">
                    <a:moveTo>
                      <a:pt x="8" y="12"/>
                    </a:moveTo>
                    <a:cubicBezTo>
                      <a:pt x="5" y="11"/>
                      <a:pt x="6" y="8"/>
                      <a:pt x="5" y="7"/>
                    </a:cubicBezTo>
                    <a:cubicBezTo>
                      <a:pt x="0" y="12"/>
                      <a:pt x="9" y="13"/>
                      <a:pt x="7" y="15"/>
                    </a:cubicBezTo>
                    <a:cubicBezTo>
                      <a:pt x="8" y="15"/>
                      <a:pt x="10" y="18"/>
                      <a:pt x="12" y="16"/>
                    </a:cubicBezTo>
                    <a:cubicBezTo>
                      <a:pt x="16" y="21"/>
                      <a:pt x="16" y="21"/>
                      <a:pt x="16" y="21"/>
                    </a:cubicBezTo>
                    <a:cubicBezTo>
                      <a:pt x="17" y="21"/>
                      <a:pt x="19" y="19"/>
                      <a:pt x="20" y="20"/>
                    </a:cubicBezTo>
                    <a:cubicBezTo>
                      <a:pt x="20" y="20"/>
                      <a:pt x="20" y="20"/>
                      <a:pt x="20" y="20"/>
                    </a:cubicBezTo>
                    <a:cubicBezTo>
                      <a:pt x="23" y="18"/>
                      <a:pt x="23" y="18"/>
                      <a:pt x="23" y="18"/>
                    </a:cubicBezTo>
                    <a:cubicBezTo>
                      <a:pt x="20" y="15"/>
                      <a:pt x="20" y="15"/>
                      <a:pt x="20" y="15"/>
                    </a:cubicBezTo>
                    <a:cubicBezTo>
                      <a:pt x="23" y="13"/>
                      <a:pt x="27" y="12"/>
                      <a:pt x="28" y="7"/>
                    </a:cubicBezTo>
                    <a:cubicBezTo>
                      <a:pt x="24" y="7"/>
                      <a:pt x="24" y="7"/>
                      <a:pt x="24" y="7"/>
                    </a:cubicBezTo>
                    <a:cubicBezTo>
                      <a:pt x="15" y="17"/>
                      <a:pt x="21" y="1"/>
                      <a:pt x="17" y="0"/>
                    </a:cubicBezTo>
                    <a:cubicBezTo>
                      <a:pt x="13" y="3"/>
                      <a:pt x="13" y="3"/>
                      <a:pt x="13" y="3"/>
                    </a:cubicBezTo>
                    <a:cubicBezTo>
                      <a:pt x="10" y="1"/>
                      <a:pt x="8" y="3"/>
                      <a:pt x="5" y="0"/>
                    </a:cubicBezTo>
                    <a:cubicBezTo>
                      <a:pt x="4" y="2"/>
                      <a:pt x="4" y="2"/>
                      <a:pt x="4" y="2"/>
                    </a:cubicBezTo>
                    <a:cubicBezTo>
                      <a:pt x="6" y="2"/>
                      <a:pt x="6" y="2"/>
                      <a:pt x="6" y="2"/>
                    </a:cubicBezTo>
                    <a:cubicBezTo>
                      <a:pt x="7" y="2"/>
                      <a:pt x="9" y="3"/>
                      <a:pt x="8" y="4"/>
                    </a:cubicBezTo>
                    <a:cubicBezTo>
                      <a:pt x="9" y="5"/>
                      <a:pt x="9" y="7"/>
                      <a:pt x="11" y="6"/>
                    </a:cubicBezTo>
                    <a:cubicBezTo>
                      <a:pt x="12" y="6"/>
                      <a:pt x="12" y="7"/>
                      <a:pt x="12" y="8"/>
                    </a:cubicBezTo>
                    <a:cubicBezTo>
                      <a:pt x="16" y="7"/>
                      <a:pt x="16" y="7"/>
                      <a:pt x="16" y="7"/>
                    </a:cubicBezTo>
                    <a:cubicBezTo>
                      <a:pt x="19" y="9"/>
                      <a:pt x="17" y="13"/>
                      <a:pt x="17" y="14"/>
                    </a:cubicBezTo>
                    <a:cubicBezTo>
                      <a:pt x="12" y="17"/>
                      <a:pt x="13" y="9"/>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6" name="Freeform 964"/>
              <p:cNvSpPr>
                <a:spLocks/>
              </p:cNvSpPr>
              <p:nvPr/>
            </p:nvSpPr>
            <p:spPr bwMode="auto">
              <a:xfrm>
                <a:off x="89" y="2050"/>
                <a:ext cx="12" cy="14"/>
              </a:xfrm>
              <a:custGeom>
                <a:avLst/>
                <a:gdLst>
                  <a:gd name="T0" fmla="*/ 0 w 5"/>
                  <a:gd name="T1" fmla="*/ 4 h 6"/>
                  <a:gd name="T2" fmla="*/ 2 w 5"/>
                  <a:gd name="T3" fmla="*/ 2 h 6"/>
                  <a:gd name="T4" fmla="*/ 4 w 5"/>
                  <a:gd name="T5" fmla="*/ 6 h 6"/>
                  <a:gd name="T6" fmla="*/ 5 w 5"/>
                  <a:gd name="T7" fmla="*/ 3 h 6"/>
                  <a:gd name="T8" fmla="*/ 0 w 5"/>
                  <a:gd name="T9" fmla="*/ 0 h 6"/>
                  <a:gd name="T10" fmla="*/ 0 w 5"/>
                  <a:gd name="T11" fmla="*/ 4 h 6"/>
                </a:gdLst>
                <a:ahLst/>
                <a:cxnLst>
                  <a:cxn ang="0">
                    <a:pos x="T0" y="T1"/>
                  </a:cxn>
                  <a:cxn ang="0">
                    <a:pos x="T2" y="T3"/>
                  </a:cxn>
                  <a:cxn ang="0">
                    <a:pos x="T4" y="T5"/>
                  </a:cxn>
                  <a:cxn ang="0">
                    <a:pos x="T6" y="T7"/>
                  </a:cxn>
                  <a:cxn ang="0">
                    <a:pos x="T8" y="T9"/>
                  </a:cxn>
                  <a:cxn ang="0">
                    <a:pos x="T10" y="T11"/>
                  </a:cxn>
                </a:cxnLst>
                <a:rect l="0" t="0" r="r" b="b"/>
                <a:pathLst>
                  <a:path w="5" h="6">
                    <a:moveTo>
                      <a:pt x="0" y="4"/>
                    </a:moveTo>
                    <a:cubicBezTo>
                      <a:pt x="2" y="2"/>
                      <a:pt x="2" y="2"/>
                      <a:pt x="2" y="2"/>
                    </a:cubicBezTo>
                    <a:cubicBezTo>
                      <a:pt x="4" y="6"/>
                      <a:pt x="4" y="6"/>
                      <a:pt x="4" y="6"/>
                    </a:cubicBezTo>
                    <a:cubicBezTo>
                      <a:pt x="5" y="3"/>
                      <a:pt x="5" y="3"/>
                      <a:pt x="5" y="3"/>
                    </a:cubicBezTo>
                    <a:cubicBezTo>
                      <a:pt x="4" y="2"/>
                      <a:pt x="3" y="1"/>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7" name="Freeform 965"/>
              <p:cNvSpPr>
                <a:spLocks/>
              </p:cNvSpPr>
              <p:nvPr/>
            </p:nvSpPr>
            <p:spPr bwMode="auto">
              <a:xfrm>
                <a:off x="53" y="2055"/>
                <a:ext cx="19" cy="11"/>
              </a:xfrm>
              <a:custGeom>
                <a:avLst/>
                <a:gdLst>
                  <a:gd name="T0" fmla="*/ 0 w 8"/>
                  <a:gd name="T1" fmla="*/ 4 h 5"/>
                  <a:gd name="T2" fmla="*/ 1 w 8"/>
                  <a:gd name="T3" fmla="*/ 5 h 5"/>
                  <a:gd name="T4" fmla="*/ 8 w 8"/>
                  <a:gd name="T5" fmla="*/ 0 h 5"/>
                  <a:gd name="T6" fmla="*/ 5 w 8"/>
                  <a:gd name="T7" fmla="*/ 0 h 5"/>
                  <a:gd name="T8" fmla="*/ 0 w 8"/>
                  <a:gd name="T9" fmla="*/ 4 h 5"/>
                </a:gdLst>
                <a:ahLst/>
                <a:cxnLst>
                  <a:cxn ang="0">
                    <a:pos x="T0" y="T1"/>
                  </a:cxn>
                  <a:cxn ang="0">
                    <a:pos x="T2" y="T3"/>
                  </a:cxn>
                  <a:cxn ang="0">
                    <a:pos x="T4" y="T5"/>
                  </a:cxn>
                  <a:cxn ang="0">
                    <a:pos x="T6" y="T7"/>
                  </a:cxn>
                  <a:cxn ang="0">
                    <a:pos x="T8" y="T9"/>
                  </a:cxn>
                </a:cxnLst>
                <a:rect l="0" t="0" r="r" b="b"/>
                <a:pathLst>
                  <a:path w="8" h="5">
                    <a:moveTo>
                      <a:pt x="0" y="4"/>
                    </a:moveTo>
                    <a:cubicBezTo>
                      <a:pt x="1" y="5"/>
                      <a:pt x="1" y="5"/>
                      <a:pt x="1" y="5"/>
                    </a:cubicBezTo>
                    <a:cubicBezTo>
                      <a:pt x="4" y="4"/>
                      <a:pt x="6" y="1"/>
                      <a:pt x="8" y="0"/>
                    </a:cubicBezTo>
                    <a:cubicBezTo>
                      <a:pt x="5" y="0"/>
                      <a:pt x="5" y="0"/>
                      <a:pt x="5" y="0"/>
                    </a:cubicBezTo>
                    <a:cubicBezTo>
                      <a:pt x="7" y="3"/>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8" name="Freeform 966"/>
              <p:cNvSpPr>
                <a:spLocks/>
              </p:cNvSpPr>
              <p:nvPr/>
            </p:nvSpPr>
            <p:spPr bwMode="auto">
              <a:xfrm>
                <a:off x="5283" y="2055"/>
                <a:ext cx="5" cy="7"/>
              </a:xfrm>
              <a:custGeom>
                <a:avLst/>
                <a:gdLst>
                  <a:gd name="T0" fmla="*/ 5 w 5"/>
                  <a:gd name="T1" fmla="*/ 0 h 7"/>
                  <a:gd name="T2" fmla="*/ 0 w 5"/>
                  <a:gd name="T3" fmla="*/ 7 h 7"/>
                  <a:gd name="T4" fmla="*/ 5 w 5"/>
                  <a:gd name="T5" fmla="*/ 7 h 7"/>
                  <a:gd name="T6" fmla="*/ 5 w 5"/>
                  <a:gd name="T7" fmla="*/ 0 h 7"/>
                </a:gdLst>
                <a:ahLst/>
                <a:cxnLst>
                  <a:cxn ang="0">
                    <a:pos x="T0" y="T1"/>
                  </a:cxn>
                  <a:cxn ang="0">
                    <a:pos x="T2" y="T3"/>
                  </a:cxn>
                  <a:cxn ang="0">
                    <a:pos x="T4" y="T5"/>
                  </a:cxn>
                  <a:cxn ang="0">
                    <a:pos x="T6" y="T7"/>
                  </a:cxn>
                </a:cxnLst>
                <a:rect l="0" t="0" r="r" b="b"/>
                <a:pathLst>
                  <a:path w="5" h="7">
                    <a:moveTo>
                      <a:pt x="5" y="0"/>
                    </a:moveTo>
                    <a:lnTo>
                      <a:pt x="0" y="7"/>
                    </a:lnTo>
                    <a:lnTo>
                      <a:pt x="5" y="7"/>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9" name="Freeform 967"/>
              <p:cNvSpPr>
                <a:spLocks/>
              </p:cNvSpPr>
              <p:nvPr/>
            </p:nvSpPr>
            <p:spPr bwMode="auto">
              <a:xfrm>
                <a:off x="5515" y="2055"/>
                <a:ext cx="2" cy="7"/>
              </a:xfrm>
              <a:custGeom>
                <a:avLst/>
                <a:gdLst>
                  <a:gd name="T0" fmla="*/ 2 w 2"/>
                  <a:gd name="T1" fmla="*/ 0 h 7"/>
                  <a:gd name="T2" fmla="*/ 0 w 2"/>
                  <a:gd name="T3" fmla="*/ 4 h 7"/>
                  <a:gd name="T4" fmla="*/ 2 w 2"/>
                  <a:gd name="T5" fmla="*/ 7 h 7"/>
                  <a:gd name="T6" fmla="*/ 2 w 2"/>
                  <a:gd name="T7" fmla="*/ 0 h 7"/>
                </a:gdLst>
                <a:ahLst/>
                <a:cxnLst>
                  <a:cxn ang="0">
                    <a:pos x="T0" y="T1"/>
                  </a:cxn>
                  <a:cxn ang="0">
                    <a:pos x="T2" y="T3"/>
                  </a:cxn>
                  <a:cxn ang="0">
                    <a:pos x="T4" y="T5"/>
                  </a:cxn>
                  <a:cxn ang="0">
                    <a:pos x="T6" y="T7"/>
                  </a:cxn>
                </a:cxnLst>
                <a:rect l="0" t="0" r="r" b="b"/>
                <a:pathLst>
                  <a:path w="2" h="7">
                    <a:moveTo>
                      <a:pt x="2" y="0"/>
                    </a:moveTo>
                    <a:lnTo>
                      <a:pt x="0" y="4"/>
                    </a:lnTo>
                    <a:lnTo>
                      <a:pt x="2" y="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0" name="Freeform 968"/>
              <p:cNvSpPr>
                <a:spLocks/>
              </p:cNvSpPr>
              <p:nvPr/>
            </p:nvSpPr>
            <p:spPr bwMode="auto">
              <a:xfrm>
                <a:off x="8" y="2057"/>
                <a:ext cx="5" cy="5"/>
              </a:xfrm>
              <a:custGeom>
                <a:avLst/>
                <a:gdLst>
                  <a:gd name="T0" fmla="*/ 5 w 5"/>
                  <a:gd name="T1" fmla="*/ 2 h 5"/>
                  <a:gd name="T2" fmla="*/ 0 w 5"/>
                  <a:gd name="T3" fmla="*/ 0 h 5"/>
                  <a:gd name="T4" fmla="*/ 3 w 5"/>
                  <a:gd name="T5" fmla="*/ 5 h 5"/>
                  <a:gd name="T6" fmla="*/ 5 w 5"/>
                  <a:gd name="T7" fmla="*/ 2 h 5"/>
                </a:gdLst>
                <a:ahLst/>
                <a:cxnLst>
                  <a:cxn ang="0">
                    <a:pos x="T0" y="T1"/>
                  </a:cxn>
                  <a:cxn ang="0">
                    <a:pos x="T2" y="T3"/>
                  </a:cxn>
                  <a:cxn ang="0">
                    <a:pos x="T4" y="T5"/>
                  </a:cxn>
                  <a:cxn ang="0">
                    <a:pos x="T6" y="T7"/>
                  </a:cxn>
                </a:cxnLst>
                <a:rect l="0" t="0" r="r" b="b"/>
                <a:pathLst>
                  <a:path w="5" h="5">
                    <a:moveTo>
                      <a:pt x="5" y="2"/>
                    </a:moveTo>
                    <a:lnTo>
                      <a:pt x="0" y="0"/>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1" name="Freeform 969"/>
              <p:cNvSpPr>
                <a:spLocks/>
              </p:cNvSpPr>
              <p:nvPr/>
            </p:nvSpPr>
            <p:spPr bwMode="auto">
              <a:xfrm>
                <a:off x="5368" y="2057"/>
                <a:ext cx="7" cy="5"/>
              </a:xfrm>
              <a:custGeom>
                <a:avLst/>
                <a:gdLst>
                  <a:gd name="T0" fmla="*/ 0 w 3"/>
                  <a:gd name="T1" fmla="*/ 1 h 2"/>
                  <a:gd name="T2" fmla="*/ 0 w 3"/>
                  <a:gd name="T3" fmla="*/ 2 h 2"/>
                  <a:gd name="T4" fmla="*/ 3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0" y="2"/>
                      <a:pt x="0" y="2"/>
                      <a:pt x="0" y="2"/>
                    </a:cubicBezTo>
                    <a:cubicBezTo>
                      <a:pt x="3" y="2"/>
                      <a:pt x="3" y="2"/>
                      <a:pt x="3" y="2"/>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2" name="Freeform 970"/>
              <p:cNvSpPr>
                <a:spLocks/>
              </p:cNvSpPr>
              <p:nvPr/>
            </p:nvSpPr>
            <p:spPr bwMode="auto">
              <a:xfrm>
                <a:off x="5439" y="2059"/>
                <a:ext cx="41" cy="29"/>
              </a:xfrm>
              <a:custGeom>
                <a:avLst/>
                <a:gdLst>
                  <a:gd name="T0" fmla="*/ 16 w 17"/>
                  <a:gd name="T1" fmla="*/ 0 h 12"/>
                  <a:gd name="T2" fmla="*/ 0 w 17"/>
                  <a:gd name="T3" fmla="*/ 10 h 12"/>
                  <a:gd name="T4" fmla="*/ 6 w 17"/>
                  <a:gd name="T5" fmla="*/ 10 h 12"/>
                  <a:gd name="T6" fmla="*/ 7 w 17"/>
                  <a:gd name="T7" fmla="*/ 11 h 12"/>
                  <a:gd name="T8" fmla="*/ 9 w 17"/>
                  <a:gd name="T9" fmla="*/ 10 h 12"/>
                  <a:gd name="T10" fmla="*/ 8 w 17"/>
                  <a:gd name="T11" fmla="*/ 10 h 12"/>
                  <a:gd name="T12" fmla="*/ 14 w 17"/>
                  <a:gd name="T13" fmla="*/ 6 h 12"/>
                  <a:gd name="T14" fmla="*/ 13 w 17"/>
                  <a:gd name="T15" fmla="*/ 4 h 12"/>
                  <a:gd name="T16" fmla="*/ 16 w 1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6" y="0"/>
                    </a:moveTo>
                    <a:cubicBezTo>
                      <a:pt x="11" y="5"/>
                      <a:pt x="4" y="9"/>
                      <a:pt x="0" y="10"/>
                    </a:cubicBezTo>
                    <a:cubicBezTo>
                      <a:pt x="2" y="12"/>
                      <a:pt x="4" y="12"/>
                      <a:pt x="6" y="10"/>
                    </a:cubicBezTo>
                    <a:cubicBezTo>
                      <a:pt x="7" y="11"/>
                      <a:pt x="7" y="11"/>
                      <a:pt x="7" y="11"/>
                    </a:cubicBezTo>
                    <a:cubicBezTo>
                      <a:pt x="8" y="11"/>
                      <a:pt x="8" y="11"/>
                      <a:pt x="9" y="10"/>
                    </a:cubicBezTo>
                    <a:cubicBezTo>
                      <a:pt x="8" y="10"/>
                      <a:pt x="8" y="10"/>
                      <a:pt x="8" y="10"/>
                    </a:cubicBezTo>
                    <a:cubicBezTo>
                      <a:pt x="9" y="7"/>
                      <a:pt x="12" y="7"/>
                      <a:pt x="14" y="6"/>
                    </a:cubicBezTo>
                    <a:cubicBezTo>
                      <a:pt x="14" y="5"/>
                      <a:pt x="15" y="5"/>
                      <a:pt x="13" y="4"/>
                    </a:cubicBezTo>
                    <a:cubicBezTo>
                      <a:pt x="15" y="3"/>
                      <a:pt x="17" y="2"/>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3" name="Freeform 971"/>
              <p:cNvSpPr>
                <a:spLocks/>
              </p:cNvSpPr>
              <p:nvPr/>
            </p:nvSpPr>
            <p:spPr bwMode="auto">
              <a:xfrm>
                <a:off x="72" y="2064"/>
                <a:ext cx="12" cy="2"/>
              </a:xfrm>
              <a:custGeom>
                <a:avLst/>
                <a:gdLst>
                  <a:gd name="T0" fmla="*/ 5 w 5"/>
                  <a:gd name="T1" fmla="*/ 1 h 1"/>
                  <a:gd name="T2" fmla="*/ 0 w 5"/>
                  <a:gd name="T3" fmla="*/ 1 h 1"/>
                  <a:gd name="T4" fmla="*/ 5 w 5"/>
                  <a:gd name="T5" fmla="*/ 1 h 1"/>
                </a:gdLst>
                <a:ahLst/>
                <a:cxnLst>
                  <a:cxn ang="0">
                    <a:pos x="T0" y="T1"/>
                  </a:cxn>
                  <a:cxn ang="0">
                    <a:pos x="T2" y="T3"/>
                  </a:cxn>
                  <a:cxn ang="0">
                    <a:pos x="T4" y="T5"/>
                  </a:cxn>
                </a:cxnLst>
                <a:rect l="0" t="0" r="r" b="b"/>
                <a:pathLst>
                  <a:path w="5" h="1">
                    <a:moveTo>
                      <a:pt x="5" y="1"/>
                    </a:moveTo>
                    <a:cubicBezTo>
                      <a:pt x="4" y="0"/>
                      <a:pt x="1" y="0"/>
                      <a:pt x="0" y="1"/>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4" name="Freeform 972"/>
              <p:cNvSpPr>
                <a:spLocks/>
              </p:cNvSpPr>
              <p:nvPr/>
            </p:nvSpPr>
            <p:spPr bwMode="auto">
              <a:xfrm>
                <a:off x="5283" y="2066"/>
                <a:ext cx="40" cy="22"/>
              </a:xfrm>
              <a:custGeom>
                <a:avLst/>
                <a:gdLst>
                  <a:gd name="T0" fmla="*/ 14 w 17"/>
                  <a:gd name="T1" fmla="*/ 0 h 9"/>
                  <a:gd name="T2" fmla="*/ 4 w 17"/>
                  <a:gd name="T3" fmla="*/ 9 h 9"/>
                  <a:gd name="T4" fmla="*/ 17 w 17"/>
                  <a:gd name="T5" fmla="*/ 2 h 9"/>
                  <a:gd name="T6" fmla="*/ 14 w 17"/>
                  <a:gd name="T7" fmla="*/ 0 h 9"/>
                </a:gdLst>
                <a:ahLst/>
                <a:cxnLst>
                  <a:cxn ang="0">
                    <a:pos x="T0" y="T1"/>
                  </a:cxn>
                  <a:cxn ang="0">
                    <a:pos x="T2" y="T3"/>
                  </a:cxn>
                  <a:cxn ang="0">
                    <a:pos x="T4" y="T5"/>
                  </a:cxn>
                  <a:cxn ang="0">
                    <a:pos x="T6" y="T7"/>
                  </a:cxn>
                </a:cxnLst>
                <a:rect l="0" t="0" r="r" b="b"/>
                <a:pathLst>
                  <a:path w="17" h="9">
                    <a:moveTo>
                      <a:pt x="14" y="0"/>
                    </a:moveTo>
                    <a:cubicBezTo>
                      <a:pt x="13" y="7"/>
                      <a:pt x="0" y="1"/>
                      <a:pt x="4" y="9"/>
                    </a:cubicBezTo>
                    <a:cubicBezTo>
                      <a:pt x="8" y="5"/>
                      <a:pt x="13" y="4"/>
                      <a:pt x="17" y="2"/>
                    </a:cubicBezTo>
                    <a:cubicBezTo>
                      <a:pt x="16" y="2"/>
                      <a:pt x="14"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5" name="Freeform 973"/>
              <p:cNvSpPr>
                <a:spLocks/>
              </p:cNvSpPr>
              <p:nvPr/>
            </p:nvSpPr>
            <p:spPr bwMode="auto">
              <a:xfrm>
                <a:off x="5226" y="2069"/>
                <a:ext cx="38" cy="31"/>
              </a:xfrm>
              <a:custGeom>
                <a:avLst/>
                <a:gdLst>
                  <a:gd name="T0" fmla="*/ 16 w 16"/>
                  <a:gd name="T1" fmla="*/ 4 h 13"/>
                  <a:gd name="T2" fmla="*/ 11 w 16"/>
                  <a:gd name="T3" fmla="*/ 3 h 13"/>
                  <a:gd name="T4" fmla="*/ 1 w 16"/>
                  <a:gd name="T5" fmla="*/ 5 h 13"/>
                  <a:gd name="T6" fmla="*/ 1 w 16"/>
                  <a:gd name="T7" fmla="*/ 10 h 13"/>
                  <a:gd name="T8" fmla="*/ 0 w 16"/>
                  <a:gd name="T9" fmla="*/ 9 h 13"/>
                  <a:gd name="T10" fmla="*/ 4 w 16"/>
                  <a:gd name="T11" fmla="*/ 12 h 13"/>
                  <a:gd name="T12" fmla="*/ 3 w 16"/>
                  <a:gd name="T13" fmla="*/ 11 h 13"/>
                  <a:gd name="T14" fmla="*/ 16 w 16"/>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3">
                    <a:moveTo>
                      <a:pt x="16" y="4"/>
                    </a:moveTo>
                    <a:cubicBezTo>
                      <a:pt x="15" y="4"/>
                      <a:pt x="12" y="0"/>
                      <a:pt x="11" y="3"/>
                    </a:cubicBezTo>
                    <a:cubicBezTo>
                      <a:pt x="9" y="1"/>
                      <a:pt x="4" y="4"/>
                      <a:pt x="1" y="5"/>
                    </a:cubicBezTo>
                    <a:cubicBezTo>
                      <a:pt x="1" y="7"/>
                      <a:pt x="5" y="9"/>
                      <a:pt x="1" y="10"/>
                    </a:cubicBezTo>
                    <a:cubicBezTo>
                      <a:pt x="0" y="9"/>
                      <a:pt x="0" y="9"/>
                      <a:pt x="0" y="9"/>
                    </a:cubicBezTo>
                    <a:cubicBezTo>
                      <a:pt x="1" y="11"/>
                      <a:pt x="1" y="13"/>
                      <a:pt x="4" y="12"/>
                    </a:cubicBezTo>
                    <a:cubicBezTo>
                      <a:pt x="4" y="12"/>
                      <a:pt x="4" y="11"/>
                      <a:pt x="3" y="11"/>
                    </a:cubicBezTo>
                    <a:cubicBezTo>
                      <a:pt x="6" y="5"/>
                      <a:pt x="13" y="9"/>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6" name="Freeform 974"/>
              <p:cNvSpPr>
                <a:spLocks/>
              </p:cNvSpPr>
              <p:nvPr/>
            </p:nvSpPr>
            <p:spPr bwMode="auto">
              <a:xfrm>
                <a:off x="164" y="2076"/>
                <a:ext cx="8" cy="2"/>
              </a:xfrm>
              <a:custGeom>
                <a:avLst/>
                <a:gdLst>
                  <a:gd name="T0" fmla="*/ 0 w 3"/>
                  <a:gd name="T1" fmla="*/ 1 h 1"/>
                  <a:gd name="T2" fmla="*/ 2 w 3"/>
                  <a:gd name="T3" fmla="*/ 1 h 1"/>
                  <a:gd name="T4" fmla="*/ 2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2" y="1"/>
                      <a:pt x="2" y="1"/>
                      <a:pt x="2" y="1"/>
                    </a:cubicBezTo>
                    <a:cubicBezTo>
                      <a:pt x="2" y="1"/>
                      <a:pt x="3" y="1"/>
                      <a:pt x="2"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7" name="Freeform 975"/>
              <p:cNvSpPr>
                <a:spLocks/>
              </p:cNvSpPr>
              <p:nvPr/>
            </p:nvSpPr>
            <p:spPr bwMode="auto">
              <a:xfrm>
                <a:off x="-72" y="2076"/>
                <a:ext cx="21" cy="26"/>
              </a:xfrm>
              <a:custGeom>
                <a:avLst/>
                <a:gdLst>
                  <a:gd name="T0" fmla="*/ 5 w 9"/>
                  <a:gd name="T1" fmla="*/ 11 h 11"/>
                  <a:gd name="T2" fmla="*/ 9 w 9"/>
                  <a:gd name="T3" fmla="*/ 1 h 11"/>
                  <a:gd name="T4" fmla="*/ 1 w 9"/>
                  <a:gd name="T5" fmla="*/ 6 h 11"/>
                  <a:gd name="T6" fmla="*/ 5 w 9"/>
                  <a:gd name="T7" fmla="*/ 11 h 11"/>
                </a:gdLst>
                <a:ahLst/>
                <a:cxnLst>
                  <a:cxn ang="0">
                    <a:pos x="T0" y="T1"/>
                  </a:cxn>
                  <a:cxn ang="0">
                    <a:pos x="T2" y="T3"/>
                  </a:cxn>
                  <a:cxn ang="0">
                    <a:pos x="T4" y="T5"/>
                  </a:cxn>
                  <a:cxn ang="0">
                    <a:pos x="T6" y="T7"/>
                  </a:cxn>
                </a:cxnLst>
                <a:rect l="0" t="0" r="r" b="b"/>
                <a:pathLst>
                  <a:path w="9" h="11">
                    <a:moveTo>
                      <a:pt x="5" y="11"/>
                    </a:moveTo>
                    <a:cubicBezTo>
                      <a:pt x="6" y="6"/>
                      <a:pt x="5" y="4"/>
                      <a:pt x="9" y="1"/>
                    </a:cubicBezTo>
                    <a:cubicBezTo>
                      <a:pt x="7" y="2"/>
                      <a:pt x="0" y="0"/>
                      <a:pt x="1" y="6"/>
                    </a:cubicBezTo>
                    <a:cubicBezTo>
                      <a:pt x="2" y="7"/>
                      <a:pt x="3"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8" name="Freeform 976"/>
              <p:cNvSpPr>
                <a:spLocks/>
              </p:cNvSpPr>
              <p:nvPr/>
            </p:nvSpPr>
            <p:spPr bwMode="auto">
              <a:xfrm>
                <a:off x="150" y="2078"/>
                <a:ext cx="10" cy="7"/>
              </a:xfrm>
              <a:custGeom>
                <a:avLst/>
                <a:gdLst>
                  <a:gd name="T0" fmla="*/ 0 w 4"/>
                  <a:gd name="T1" fmla="*/ 2 h 3"/>
                  <a:gd name="T2" fmla="*/ 4 w 4"/>
                  <a:gd name="T3" fmla="*/ 2 h 3"/>
                  <a:gd name="T4" fmla="*/ 0 w 4"/>
                  <a:gd name="T5" fmla="*/ 2 h 3"/>
                </a:gdLst>
                <a:ahLst/>
                <a:cxnLst>
                  <a:cxn ang="0">
                    <a:pos x="T0" y="T1"/>
                  </a:cxn>
                  <a:cxn ang="0">
                    <a:pos x="T2" y="T3"/>
                  </a:cxn>
                  <a:cxn ang="0">
                    <a:pos x="T4" y="T5"/>
                  </a:cxn>
                </a:cxnLst>
                <a:rect l="0" t="0" r="r" b="b"/>
                <a:pathLst>
                  <a:path w="4" h="3">
                    <a:moveTo>
                      <a:pt x="0" y="2"/>
                    </a:moveTo>
                    <a:cubicBezTo>
                      <a:pt x="2" y="3"/>
                      <a:pt x="3" y="2"/>
                      <a:pt x="4" y="2"/>
                    </a:cubicBezTo>
                    <a:cubicBezTo>
                      <a:pt x="3" y="0"/>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9" name="Freeform 977"/>
              <p:cNvSpPr>
                <a:spLocks/>
              </p:cNvSpPr>
              <p:nvPr/>
            </p:nvSpPr>
            <p:spPr bwMode="auto">
              <a:xfrm>
                <a:off x="5607" y="2083"/>
                <a:ext cx="19" cy="7"/>
              </a:xfrm>
              <a:custGeom>
                <a:avLst/>
                <a:gdLst>
                  <a:gd name="T0" fmla="*/ 8 w 8"/>
                  <a:gd name="T1" fmla="*/ 0 h 3"/>
                  <a:gd name="T2" fmla="*/ 0 w 8"/>
                  <a:gd name="T3" fmla="*/ 1 h 3"/>
                  <a:gd name="T4" fmla="*/ 8 w 8"/>
                  <a:gd name="T5" fmla="*/ 0 h 3"/>
                </a:gdLst>
                <a:ahLst/>
                <a:cxnLst>
                  <a:cxn ang="0">
                    <a:pos x="T0" y="T1"/>
                  </a:cxn>
                  <a:cxn ang="0">
                    <a:pos x="T2" y="T3"/>
                  </a:cxn>
                  <a:cxn ang="0">
                    <a:pos x="T4" y="T5"/>
                  </a:cxn>
                </a:cxnLst>
                <a:rect l="0" t="0" r="r" b="b"/>
                <a:pathLst>
                  <a:path w="8" h="3">
                    <a:moveTo>
                      <a:pt x="8" y="0"/>
                    </a:moveTo>
                    <a:cubicBezTo>
                      <a:pt x="6" y="1"/>
                      <a:pt x="2" y="0"/>
                      <a:pt x="0" y="1"/>
                    </a:cubicBezTo>
                    <a:cubicBezTo>
                      <a:pt x="3" y="3"/>
                      <a:pt x="5"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0" name="Freeform 978"/>
              <p:cNvSpPr>
                <a:spLocks/>
              </p:cNvSpPr>
              <p:nvPr/>
            </p:nvSpPr>
            <p:spPr bwMode="auto">
              <a:xfrm>
                <a:off x="5264" y="2083"/>
                <a:ext cx="26" cy="14"/>
              </a:xfrm>
              <a:custGeom>
                <a:avLst/>
                <a:gdLst>
                  <a:gd name="T0" fmla="*/ 9 w 11"/>
                  <a:gd name="T1" fmla="*/ 0 h 6"/>
                  <a:gd name="T2" fmla="*/ 0 w 11"/>
                  <a:gd name="T3" fmla="*/ 2 h 6"/>
                  <a:gd name="T4" fmla="*/ 5 w 11"/>
                  <a:gd name="T5" fmla="*/ 5 h 6"/>
                  <a:gd name="T6" fmla="*/ 9 w 11"/>
                  <a:gd name="T7" fmla="*/ 0 h 6"/>
                </a:gdLst>
                <a:ahLst/>
                <a:cxnLst>
                  <a:cxn ang="0">
                    <a:pos x="T0" y="T1"/>
                  </a:cxn>
                  <a:cxn ang="0">
                    <a:pos x="T2" y="T3"/>
                  </a:cxn>
                  <a:cxn ang="0">
                    <a:pos x="T4" y="T5"/>
                  </a:cxn>
                  <a:cxn ang="0">
                    <a:pos x="T6" y="T7"/>
                  </a:cxn>
                </a:cxnLst>
                <a:rect l="0" t="0" r="r" b="b"/>
                <a:pathLst>
                  <a:path w="11" h="6">
                    <a:moveTo>
                      <a:pt x="9" y="0"/>
                    </a:moveTo>
                    <a:cubicBezTo>
                      <a:pt x="6" y="1"/>
                      <a:pt x="3" y="6"/>
                      <a:pt x="0" y="2"/>
                    </a:cubicBezTo>
                    <a:cubicBezTo>
                      <a:pt x="0" y="4"/>
                      <a:pt x="2" y="6"/>
                      <a:pt x="5" y="5"/>
                    </a:cubicBezTo>
                    <a:cubicBezTo>
                      <a:pt x="7" y="5"/>
                      <a:pt x="11"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1" name="Freeform 979"/>
              <p:cNvSpPr>
                <a:spLocks/>
              </p:cNvSpPr>
              <p:nvPr/>
            </p:nvSpPr>
            <p:spPr bwMode="auto">
              <a:xfrm>
                <a:off x="5411" y="2085"/>
                <a:ext cx="12" cy="7"/>
              </a:xfrm>
              <a:custGeom>
                <a:avLst/>
                <a:gdLst>
                  <a:gd name="T0" fmla="*/ 0 w 5"/>
                  <a:gd name="T1" fmla="*/ 2 h 3"/>
                  <a:gd name="T2" fmla="*/ 5 w 5"/>
                  <a:gd name="T3" fmla="*/ 1 h 3"/>
                  <a:gd name="T4" fmla="*/ 0 w 5"/>
                  <a:gd name="T5" fmla="*/ 2 h 3"/>
                </a:gdLst>
                <a:ahLst/>
                <a:cxnLst>
                  <a:cxn ang="0">
                    <a:pos x="T0" y="T1"/>
                  </a:cxn>
                  <a:cxn ang="0">
                    <a:pos x="T2" y="T3"/>
                  </a:cxn>
                  <a:cxn ang="0">
                    <a:pos x="T4" y="T5"/>
                  </a:cxn>
                </a:cxnLst>
                <a:rect l="0" t="0" r="r" b="b"/>
                <a:pathLst>
                  <a:path w="5" h="3">
                    <a:moveTo>
                      <a:pt x="0" y="2"/>
                    </a:moveTo>
                    <a:cubicBezTo>
                      <a:pt x="2" y="3"/>
                      <a:pt x="4" y="0"/>
                      <a:pt x="5" y="1"/>
                    </a:cubicBezTo>
                    <a:cubicBezTo>
                      <a:pt x="3"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2" name="Freeform 980"/>
              <p:cNvSpPr>
                <a:spLocks/>
              </p:cNvSpPr>
              <p:nvPr/>
            </p:nvSpPr>
            <p:spPr bwMode="auto">
              <a:xfrm>
                <a:off x="5423" y="208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3" name="Freeform 981"/>
              <p:cNvSpPr>
                <a:spLocks/>
              </p:cNvSpPr>
              <p:nvPr/>
            </p:nvSpPr>
            <p:spPr bwMode="auto">
              <a:xfrm>
                <a:off x="124" y="2085"/>
                <a:ext cx="22" cy="19"/>
              </a:xfrm>
              <a:custGeom>
                <a:avLst/>
                <a:gdLst>
                  <a:gd name="T0" fmla="*/ 0 w 9"/>
                  <a:gd name="T1" fmla="*/ 3 h 8"/>
                  <a:gd name="T2" fmla="*/ 2 w 9"/>
                  <a:gd name="T3" fmla="*/ 8 h 8"/>
                  <a:gd name="T4" fmla="*/ 3 w 9"/>
                  <a:gd name="T5" fmla="*/ 4 h 8"/>
                  <a:gd name="T6" fmla="*/ 6 w 9"/>
                  <a:gd name="T7" fmla="*/ 7 h 8"/>
                  <a:gd name="T8" fmla="*/ 7 w 9"/>
                  <a:gd name="T9" fmla="*/ 5 h 8"/>
                  <a:gd name="T10" fmla="*/ 9 w 9"/>
                  <a:gd name="T11" fmla="*/ 2 h 8"/>
                  <a:gd name="T12" fmla="*/ 0 w 9"/>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0" y="3"/>
                    </a:moveTo>
                    <a:cubicBezTo>
                      <a:pt x="2" y="8"/>
                      <a:pt x="2" y="8"/>
                      <a:pt x="2" y="8"/>
                    </a:cubicBezTo>
                    <a:cubicBezTo>
                      <a:pt x="3" y="4"/>
                      <a:pt x="3" y="4"/>
                      <a:pt x="3" y="4"/>
                    </a:cubicBezTo>
                    <a:cubicBezTo>
                      <a:pt x="6" y="7"/>
                      <a:pt x="6" y="7"/>
                      <a:pt x="6" y="7"/>
                    </a:cubicBezTo>
                    <a:cubicBezTo>
                      <a:pt x="7" y="5"/>
                      <a:pt x="7" y="5"/>
                      <a:pt x="7" y="5"/>
                    </a:cubicBezTo>
                    <a:cubicBezTo>
                      <a:pt x="9" y="2"/>
                      <a:pt x="9" y="2"/>
                      <a:pt x="9" y="2"/>
                    </a:cubicBezTo>
                    <a:cubicBezTo>
                      <a:pt x="6" y="0"/>
                      <a:pt x="2"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4" name="Freeform 982"/>
              <p:cNvSpPr>
                <a:spLocks/>
              </p:cNvSpPr>
              <p:nvPr/>
            </p:nvSpPr>
            <p:spPr bwMode="auto">
              <a:xfrm>
                <a:off x="124" y="2090"/>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5" name="Freeform 983"/>
              <p:cNvSpPr>
                <a:spLocks/>
              </p:cNvSpPr>
              <p:nvPr/>
            </p:nvSpPr>
            <p:spPr bwMode="auto">
              <a:xfrm>
                <a:off x="5515" y="2088"/>
                <a:ext cx="40" cy="12"/>
              </a:xfrm>
              <a:custGeom>
                <a:avLst/>
                <a:gdLst>
                  <a:gd name="T0" fmla="*/ 7 w 17"/>
                  <a:gd name="T1" fmla="*/ 0 h 5"/>
                  <a:gd name="T2" fmla="*/ 7 w 17"/>
                  <a:gd name="T3" fmla="*/ 3 h 5"/>
                  <a:gd name="T4" fmla="*/ 0 w 17"/>
                  <a:gd name="T5" fmla="*/ 4 h 5"/>
                  <a:gd name="T6" fmla="*/ 8 w 17"/>
                  <a:gd name="T7" fmla="*/ 5 h 5"/>
                  <a:gd name="T8" fmla="*/ 17 w 17"/>
                  <a:gd name="T9" fmla="*/ 1 h 5"/>
                  <a:gd name="T10" fmla="*/ 16 w 17"/>
                  <a:gd name="T11" fmla="*/ 2 h 5"/>
                  <a:gd name="T12" fmla="*/ 7 w 1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7" y="0"/>
                    </a:moveTo>
                    <a:cubicBezTo>
                      <a:pt x="7" y="3"/>
                      <a:pt x="7" y="3"/>
                      <a:pt x="7" y="3"/>
                    </a:cubicBezTo>
                    <a:cubicBezTo>
                      <a:pt x="5" y="1"/>
                      <a:pt x="3" y="4"/>
                      <a:pt x="0" y="4"/>
                    </a:cubicBezTo>
                    <a:cubicBezTo>
                      <a:pt x="8" y="5"/>
                      <a:pt x="8" y="5"/>
                      <a:pt x="8" y="5"/>
                    </a:cubicBezTo>
                    <a:cubicBezTo>
                      <a:pt x="11" y="5"/>
                      <a:pt x="17" y="4"/>
                      <a:pt x="17" y="1"/>
                    </a:cubicBezTo>
                    <a:cubicBezTo>
                      <a:pt x="16" y="2"/>
                      <a:pt x="16" y="2"/>
                      <a:pt x="16" y="2"/>
                    </a:cubicBezTo>
                    <a:cubicBezTo>
                      <a:pt x="13" y="1"/>
                      <a:pt x="8" y="5"/>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6" name="Freeform 984"/>
              <p:cNvSpPr>
                <a:spLocks/>
              </p:cNvSpPr>
              <p:nvPr/>
            </p:nvSpPr>
            <p:spPr bwMode="auto">
              <a:xfrm>
                <a:off x="5205" y="2088"/>
                <a:ext cx="24" cy="19"/>
              </a:xfrm>
              <a:custGeom>
                <a:avLst/>
                <a:gdLst>
                  <a:gd name="T0" fmla="*/ 7 w 10"/>
                  <a:gd name="T1" fmla="*/ 1 h 8"/>
                  <a:gd name="T2" fmla="*/ 0 w 10"/>
                  <a:gd name="T3" fmla="*/ 4 h 8"/>
                  <a:gd name="T4" fmla="*/ 8 w 10"/>
                  <a:gd name="T5" fmla="*/ 7 h 8"/>
                  <a:gd name="T6" fmla="*/ 7 w 10"/>
                  <a:gd name="T7" fmla="*/ 1 h 8"/>
                </a:gdLst>
                <a:ahLst/>
                <a:cxnLst>
                  <a:cxn ang="0">
                    <a:pos x="T0" y="T1"/>
                  </a:cxn>
                  <a:cxn ang="0">
                    <a:pos x="T2" y="T3"/>
                  </a:cxn>
                  <a:cxn ang="0">
                    <a:pos x="T4" y="T5"/>
                  </a:cxn>
                  <a:cxn ang="0">
                    <a:pos x="T6" y="T7"/>
                  </a:cxn>
                </a:cxnLst>
                <a:rect l="0" t="0" r="r" b="b"/>
                <a:pathLst>
                  <a:path w="10" h="8">
                    <a:moveTo>
                      <a:pt x="7" y="1"/>
                    </a:moveTo>
                    <a:cubicBezTo>
                      <a:pt x="5" y="2"/>
                      <a:pt x="0" y="0"/>
                      <a:pt x="0" y="4"/>
                    </a:cubicBezTo>
                    <a:cubicBezTo>
                      <a:pt x="1" y="8"/>
                      <a:pt x="6" y="8"/>
                      <a:pt x="8" y="7"/>
                    </a:cubicBezTo>
                    <a:cubicBezTo>
                      <a:pt x="10" y="5"/>
                      <a:pt x="4"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7" name="Freeform 985"/>
              <p:cNvSpPr>
                <a:spLocks/>
              </p:cNvSpPr>
              <p:nvPr/>
            </p:nvSpPr>
            <p:spPr bwMode="auto">
              <a:xfrm>
                <a:off x="5198" y="2090"/>
                <a:ext cx="5" cy="7"/>
              </a:xfrm>
              <a:custGeom>
                <a:avLst/>
                <a:gdLst>
                  <a:gd name="T0" fmla="*/ 0 w 2"/>
                  <a:gd name="T1" fmla="*/ 3 h 3"/>
                  <a:gd name="T2" fmla="*/ 2 w 2"/>
                  <a:gd name="T3" fmla="*/ 2 h 3"/>
                  <a:gd name="T4" fmla="*/ 0 w 2"/>
                  <a:gd name="T5" fmla="*/ 3 h 3"/>
                </a:gdLst>
                <a:ahLst/>
                <a:cxnLst>
                  <a:cxn ang="0">
                    <a:pos x="T0" y="T1"/>
                  </a:cxn>
                  <a:cxn ang="0">
                    <a:pos x="T2" y="T3"/>
                  </a:cxn>
                  <a:cxn ang="0">
                    <a:pos x="T4" y="T5"/>
                  </a:cxn>
                </a:cxnLst>
                <a:rect l="0" t="0" r="r" b="b"/>
                <a:pathLst>
                  <a:path w="2" h="3">
                    <a:moveTo>
                      <a:pt x="0" y="3"/>
                    </a:moveTo>
                    <a:cubicBezTo>
                      <a:pt x="2" y="2"/>
                      <a:pt x="2" y="2"/>
                      <a:pt x="2" y="2"/>
                    </a:cubicBezTo>
                    <a:cubicBezTo>
                      <a:pt x="0" y="0"/>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8" name="Freeform 986"/>
              <p:cNvSpPr>
                <a:spLocks/>
              </p:cNvSpPr>
              <p:nvPr/>
            </p:nvSpPr>
            <p:spPr bwMode="auto">
              <a:xfrm>
                <a:off x="5314" y="2095"/>
                <a:ext cx="40" cy="19"/>
              </a:xfrm>
              <a:custGeom>
                <a:avLst/>
                <a:gdLst>
                  <a:gd name="T0" fmla="*/ 13 w 17"/>
                  <a:gd name="T1" fmla="*/ 6 h 8"/>
                  <a:gd name="T2" fmla="*/ 15 w 17"/>
                  <a:gd name="T3" fmla="*/ 4 h 8"/>
                  <a:gd name="T4" fmla="*/ 13 w 17"/>
                  <a:gd name="T5" fmla="*/ 0 h 8"/>
                  <a:gd name="T6" fmla="*/ 10 w 17"/>
                  <a:gd name="T7" fmla="*/ 4 h 8"/>
                  <a:gd name="T8" fmla="*/ 0 w 17"/>
                  <a:gd name="T9" fmla="*/ 6 h 8"/>
                  <a:gd name="T10" fmla="*/ 2 w 17"/>
                  <a:gd name="T11" fmla="*/ 8 h 8"/>
                  <a:gd name="T12" fmla="*/ 10 w 17"/>
                  <a:gd name="T13" fmla="*/ 6 h 8"/>
                  <a:gd name="T14" fmla="*/ 13 w 1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8">
                    <a:moveTo>
                      <a:pt x="13" y="6"/>
                    </a:moveTo>
                    <a:cubicBezTo>
                      <a:pt x="15" y="4"/>
                      <a:pt x="15" y="4"/>
                      <a:pt x="15" y="4"/>
                    </a:cubicBezTo>
                    <a:cubicBezTo>
                      <a:pt x="17" y="1"/>
                      <a:pt x="13" y="2"/>
                      <a:pt x="13" y="0"/>
                    </a:cubicBezTo>
                    <a:cubicBezTo>
                      <a:pt x="10" y="4"/>
                      <a:pt x="10" y="4"/>
                      <a:pt x="10" y="4"/>
                    </a:cubicBezTo>
                    <a:cubicBezTo>
                      <a:pt x="9" y="6"/>
                      <a:pt x="1" y="6"/>
                      <a:pt x="0" y="6"/>
                    </a:cubicBezTo>
                    <a:cubicBezTo>
                      <a:pt x="2" y="8"/>
                      <a:pt x="2" y="8"/>
                      <a:pt x="2" y="8"/>
                    </a:cubicBezTo>
                    <a:cubicBezTo>
                      <a:pt x="5" y="6"/>
                      <a:pt x="8" y="7"/>
                      <a:pt x="10" y="6"/>
                    </a:cubicBezTo>
                    <a:cubicBezTo>
                      <a:pt x="11" y="6"/>
                      <a:pt x="12" y="5"/>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9" name="Freeform 987"/>
              <p:cNvSpPr>
                <a:spLocks/>
              </p:cNvSpPr>
              <p:nvPr/>
            </p:nvSpPr>
            <p:spPr bwMode="auto">
              <a:xfrm>
                <a:off x="5257" y="2095"/>
                <a:ext cx="12" cy="9"/>
              </a:xfrm>
              <a:custGeom>
                <a:avLst/>
                <a:gdLst>
                  <a:gd name="T0" fmla="*/ 2 w 5"/>
                  <a:gd name="T1" fmla="*/ 1 h 4"/>
                  <a:gd name="T2" fmla="*/ 2 w 5"/>
                  <a:gd name="T3" fmla="*/ 4 h 4"/>
                  <a:gd name="T4" fmla="*/ 5 w 5"/>
                  <a:gd name="T5" fmla="*/ 1 h 4"/>
                  <a:gd name="T6" fmla="*/ 2 w 5"/>
                  <a:gd name="T7" fmla="*/ 1 h 4"/>
                </a:gdLst>
                <a:ahLst/>
                <a:cxnLst>
                  <a:cxn ang="0">
                    <a:pos x="T0" y="T1"/>
                  </a:cxn>
                  <a:cxn ang="0">
                    <a:pos x="T2" y="T3"/>
                  </a:cxn>
                  <a:cxn ang="0">
                    <a:pos x="T4" y="T5"/>
                  </a:cxn>
                  <a:cxn ang="0">
                    <a:pos x="T6" y="T7"/>
                  </a:cxn>
                </a:cxnLst>
                <a:rect l="0" t="0" r="r" b="b"/>
                <a:pathLst>
                  <a:path w="5" h="4">
                    <a:moveTo>
                      <a:pt x="2" y="1"/>
                    </a:moveTo>
                    <a:cubicBezTo>
                      <a:pt x="0" y="1"/>
                      <a:pt x="1" y="3"/>
                      <a:pt x="2" y="4"/>
                    </a:cubicBezTo>
                    <a:cubicBezTo>
                      <a:pt x="5" y="1"/>
                      <a:pt x="5" y="1"/>
                      <a:pt x="5" y="1"/>
                    </a:cubicBezTo>
                    <a:cubicBezTo>
                      <a:pt x="4" y="0"/>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0" name="Freeform 988"/>
              <p:cNvSpPr>
                <a:spLocks/>
              </p:cNvSpPr>
              <p:nvPr/>
            </p:nvSpPr>
            <p:spPr bwMode="auto">
              <a:xfrm>
                <a:off x="91" y="2097"/>
                <a:ext cx="21" cy="14"/>
              </a:xfrm>
              <a:custGeom>
                <a:avLst/>
                <a:gdLst>
                  <a:gd name="T0" fmla="*/ 8 w 9"/>
                  <a:gd name="T1" fmla="*/ 3 h 6"/>
                  <a:gd name="T2" fmla="*/ 0 w 9"/>
                  <a:gd name="T3" fmla="*/ 6 h 6"/>
                  <a:gd name="T4" fmla="*/ 7 w 9"/>
                  <a:gd name="T5" fmla="*/ 3 h 6"/>
                  <a:gd name="T6" fmla="*/ 7 w 9"/>
                  <a:gd name="T7" fmla="*/ 5 h 6"/>
                  <a:gd name="T8" fmla="*/ 9 w 9"/>
                  <a:gd name="T9" fmla="*/ 4 h 6"/>
                  <a:gd name="T10" fmla="*/ 8 w 9"/>
                  <a:gd name="T11" fmla="*/ 3 h 6"/>
                </a:gdLst>
                <a:ahLst/>
                <a:cxnLst>
                  <a:cxn ang="0">
                    <a:pos x="T0" y="T1"/>
                  </a:cxn>
                  <a:cxn ang="0">
                    <a:pos x="T2" y="T3"/>
                  </a:cxn>
                  <a:cxn ang="0">
                    <a:pos x="T4" y="T5"/>
                  </a:cxn>
                  <a:cxn ang="0">
                    <a:pos x="T6" y="T7"/>
                  </a:cxn>
                  <a:cxn ang="0">
                    <a:pos x="T8" y="T9"/>
                  </a:cxn>
                  <a:cxn ang="0">
                    <a:pos x="T10" y="T11"/>
                  </a:cxn>
                </a:cxnLst>
                <a:rect l="0" t="0" r="r" b="b"/>
                <a:pathLst>
                  <a:path w="9" h="6">
                    <a:moveTo>
                      <a:pt x="8" y="3"/>
                    </a:moveTo>
                    <a:cubicBezTo>
                      <a:pt x="7" y="0"/>
                      <a:pt x="1" y="3"/>
                      <a:pt x="0" y="6"/>
                    </a:cubicBezTo>
                    <a:cubicBezTo>
                      <a:pt x="7" y="3"/>
                      <a:pt x="7" y="3"/>
                      <a:pt x="7" y="3"/>
                    </a:cubicBezTo>
                    <a:cubicBezTo>
                      <a:pt x="7" y="5"/>
                      <a:pt x="7" y="5"/>
                      <a:pt x="7" y="5"/>
                    </a:cubicBezTo>
                    <a:cubicBezTo>
                      <a:pt x="7" y="5"/>
                      <a:pt x="8" y="5"/>
                      <a:pt x="9" y="4"/>
                    </a:cubicBezTo>
                    <a:cubicBezTo>
                      <a:pt x="9" y="3"/>
                      <a:pt x="9"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1" name="Freeform 989"/>
              <p:cNvSpPr>
                <a:spLocks/>
              </p:cNvSpPr>
              <p:nvPr/>
            </p:nvSpPr>
            <p:spPr bwMode="auto">
              <a:xfrm>
                <a:off x="15" y="2097"/>
                <a:ext cx="31" cy="26"/>
              </a:xfrm>
              <a:custGeom>
                <a:avLst/>
                <a:gdLst>
                  <a:gd name="T0" fmla="*/ 1 w 13"/>
                  <a:gd name="T1" fmla="*/ 4 h 11"/>
                  <a:gd name="T2" fmla="*/ 0 w 13"/>
                  <a:gd name="T3" fmla="*/ 7 h 11"/>
                  <a:gd name="T4" fmla="*/ 10 w 13"/>
                  <a:gd name="T5" fmla="*/ 10 h 11"/>
                  <a:gd name="T6" fmla="*/ 1 w 13"/>
                  <a:gd name="T7" fmla="*/ 4 h 11"/>
                </a:gdLst>
                <a:ahLst/>
                <a:cxnLst>
                  <a:cxn ang="0">
                    <a:pos x="T0" y="T1"/>
                  </a:cxn>
                  <a:cxn ang="0">
                    <a:pos x="T2" y="T3"/>
                  </a:cxn>
                  <a:cxn ang="0">
                    <a:pos x="T4" y="T5"/>
                  </a:cxn>
                  <a:cxn ang="0">
                    <a:pos x="T6" y="T7"/>
                  </a:cxn>
                </a:cxnLst>
                <a:rect l="0" t="0" r="r" b="b"/>
                <a:pathLst>
                  <a:path w="13" h="11">
                    <a:moveTo>
                      <a:pt x="1" y="4"/>
                    </a:moveTo>
                    <a:cubicBezTo>
                      <a:pt x="0" y="7"/>
                      <a:pt x="0" y="7"/>
                      <a:pt x="0" y="7"/>
                    </a:cubicBezTo>
                    <a:cubicBezTo>
                      <a:pt x="10" y="10"/>
                      <a:pt x="10" y="10"/>
                      <a:pt x="10" y="10"/>
                    </a:cubicBezTo>
                    <a:cubicBezTo>
                      <a:pt x="13" y="0"/>
                      <a:pt x="2" y="1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2" name="Freeform 990"/>
              <p:cNvSpPr>
                <a:spLocks/>
              </p:cNvSpPr>
              <p:nvPr/>
            </p:nvSpPr>
            <p:spPr bwMode="auto">
              <a:xfrm>
                <a:off x="131" y="2107"/>
                <a:ext cx="5" cy="4"/>
              </a:xfrm>
              <a:custGeom>
                <a:avLst/>
                <a:gdLst>
                  <a:gd name="T0" fmla="*/ 1 w 2"/>
                  <a:gd name="T1" fmla="*/ 2 h 2"/>
                  <a:gd name="T2" fmla="*/ 2 w 2"/>
                  <a:gd name="T3" fmla="*/ 1 h 2"/>
                  <a:gd name="T4" fmla="*/ 0 w 2"/>
                  <a:gd name="T5" fmla="*/ 0 h 2"/>
                  <a:gd name="T6" fmla="*/ 1 w 2"/>
                  <a:gd name="T7" fmla="*/ 2 h 2"/>
                </a:gdLst>
                <a:ahLst/>
                <a:cxnLst>
                  <a:cxn ang="0">
                    <a:pos x="T0" y="T1"/>
                  </a:cxn>
                  <a:cxn ang="0">
                    <a:pos x="T2" y="T3"/>
                  </a:cxn>
                  <a:cxn ang="0">
                    <a:pos x="T4" y="T5"/>
                  </a:cxn>
                  <a:cxn ang="0">
                    <a:pos x="T6" y="T7"/>
                  </a:cxn>
                </a:cxnLst>
                <a:rect l="0" t="0" r="r" b="b"/>
                <a:pathLst>
                  <a:path w="2" h="2">
                    <a:moveTo>
                      <a:pt x="1" y="2"/>
                    </a:moveTo>
                    <a:cubicBezTo>
                      <a:pt x="2" y="1"/>
                      <a:pt x="2" y="1"/>
                      <a:pt x="2" y="1"/>
                    </a:cubicBezTo>
                    <a:cubicBezTo>
                      <a:pt x="1" y="1"/>
                      <a:pt x="1" y="1"/>
                      <a:pt x="0"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3" name="Freeform 991"/>
              <p:cNvSpPr>
                <a:spLocks/>
              </p:cNvSpPr>
              <p:nvPr/>
            </p:nvSpPr>
            <p:spPr bwMode="auto">
              <a:xfrm>
                <a:off x="131" y="21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4" name="Freeform 992"/>
              <p:cNvSpPr>
                <a:spLocks/>
              </p:cNvSpPr>
              <p:nvPr/>
            </p:nvSpPr>
            <p:spPr bwMode="auto">
              <a:xfrm>
                <a:off x="5040" y="2109"/>
                <a:ext cx="9" cy="5"/>
              </a:xfrm>
              <a:custGeom>
                <a:avLst/>
                <a:gdLst>
                  <a:gd name="T0" fmla="*/ 7 w 9"/>
                  <a:gd name="T1" fmla="*/ 0 h 5"/>
                  <a:gd name="T2" fmla="*/ 0 w 9"/>
                  <a:gd name="T3" fmla="*/ 5 h 5"/>
                  <a:gd name="T4" fmla="*/ 9 w 9"/>
                  <a:gd name="T5" fmla="*/ 0 h 5"/>
                  <a:gd name="T6" fmla="*/ 7 w 9"/>
                  <a:gd name="T7" fmla="*/ 0 h 5"/>
                </a:gdLst>
                <a:ahLst/>
                <a:cxnLst>
                  <a:cxn ang="0">
                    <a:pos x="T0" y="T1"/>
                  </a:cxn>
                  <a:cxn ang="0">
                    <a:pos x="T2" y="T3"/>
                  </a:cxn>
                  <a:cxn ang="0">
                    <a:pos x="T4" y="T5"/>
                  </a:cxn>
                  <a:cxn ang="0">
                    <a:pos x="T6" y="T7"/>
                  </a:cxn>
                </a:cxnLst>
                <a:rect l="0" t="0" r="r" b="b"/>
                <a:pathLst>
                  <a:path w="9" h="5">
                    <a:moveTo>
                      <a:pt x="7" y="0"/>
                    </a:moveTo>
                    <a:lnTo>
                      <a:pt x="0" y="5"/>
                    </a:lnTo>
                    <a:lnTo>
                      <a:pt x="9"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5" name="Freeform 993"/>
              <p:cNvSpPr>
                <a:spLocks/>
              </p:cNvSpPr>
              <p:nvPr/>
            </p:nvSpPr>
            <p:spPr bwMode="auto">
              <a:xfrm>
                <a:off x="5636" y="210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6" name="Freeform 994"/>
              <p:cNvSpPr>
                <a:spLocks/>
              </p:cNvSpPr>
              <p:nvPr/>
            </p:nvSpPr>
            <p:spPr bwMode="auto">
              <a:xfrm>
                <a:off x="5617" y="2111"/>
                <a:ext cx="16" cy="5"/>
              </a:xfrm>
              <a:custGeom>
                <a:avLst/>
                <a:gdLst>
                  <a:gd name="T0" fmla="*/ 0 w 7"/>
                  <a:gd name="T1" fmla="*/ 2 h 2"/>
                  <a:gd name="T2" fmla="*/ 7 w 7"/>
                  <a:gd name="T3" fmla="*/ 0 h 2"/>
                  <a:gd name="T4" fmla="*/ 0 w 7"/>
                  <a:gd name="T5" fmla="*/ 2 h 2"/>
                </a:gdLst>
                <a:ahLst/>
                <a:cxnLst>
                  <a:cxn ang="0">
                    <a:pos x="T0" y="T1"/>
                  </a:cxn>
                  <a:cxn ang="0">
                    <a:pos x="T2" y="T3"/>
                  </a:cxn>
                  <a:cxn ang="0">
                    <a:pos x="T4" y="T5"/>
                  </a:cxn>
                </a:cxnLst>
                <a:rect l="0" t="0" r="r" b="b"/>
                <a:pathLst>
                  <a:path w="7" h="2">
                    <a:moveTo>
                      <a:pt x="0" y="2"/>
                    </a:moveTo>
                    <a:cubicBezTo>
                      <a:pt x="2" y="1"/>
                      <a:pt x="5" y="1"/>
                      <a:pt x="7" y="0"/>
                    </a:cubicBezTo>
                    <a:cubicBezTo>
                      <a:pt x="5"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7" name="Freeform 995"/>
              <p:cNvSpPr>
                <a:spLocks/>
              </p:cNvSpPr>
              <p:nvPr/>
            </p:nvSpPr>
            <p:spPr bwMode="auto">
              <a:xfrm>
                <a:off x="-15" y="2109"/>
                <a:ext cx="7" cy="5"/>
              </a:xfrm>
              <a:custGeom>
                <a:avLst/>
                <a:gdLst>
                  <a:gd name="T0" fmla="*/ 3 w 3"/>
                  <a:gd name="T1" fmla="*/ 2 h 2"/>
                  <a:gd name="T2" fmla="*/ 0 w 3"/>
                  <a:gd name="T3" fmla="*/ 2 h 2"/>
                  <a:gd name="T4" fmla="*/ 3 w 3"/>
                  <a:gd name="T5" fmla="*/ 2 h 2"/>
                </a:gdLst>
                <a:ahLst/>
                <a:cxnLst>
                  <a:cxn ang="0">
                    <a:pos x="T0" y="T1"/>
                  </a:cxn>
                  <a:cxn ang="0">
                    <a:pos x="T2" y="T3"/>
                  </a:cxn>
                  <a:cxn ang="0">
                    <a:pos x="T4" y="T5"/>
                  </a:cxn>
                </a:cxnLst>
                <a:rect l="0" t="0" r="r" b="b"/>
                <a:pathLst>
                  <a:path w="3" h="2">
                    <a:moveTo>
                      <a:pt x="3" y="2"/>
                    </a:moveTo>
                    <a:cubicBezTo>
                      <a:pt x="2" y="0"/>
                      <a:pt x="1" y="2"/>
                      <a:pt x="0"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8" name="Freeform 996"/>
              <p:cNvSpPr>
                <a:spLocks/>
              </p:cNvSpPr>
              <p:nvPr/>
            </p:nvSpPr>
            <p:spPr bwMode="auto">
              <a:xfrm>
                <a:off x="5300" y="2114"/>
                <a:ext cx="7" cy="4"/>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1" y="1"/>
                      <a:pt x="2" y="1"/>
                      <a:pt x="3" y="2"/>
                    </a:cubicBezTo>
                    <a:cubicBezTo>
                      <a:pt x="3" y="1"/>
                      <a:pt x="3"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9" name="Freeform 997"/>
              <p:cNvSpPr>
                <a:spLocks/>
              </p:cNvSpPr>
              <p:nvPr/>
            </p:nvSpPr>
            <p:spPr bwMode="auto">
              <a:xfrm>
                <a:off x="5307" y="2118"/>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0" name="Freeform 998"/>
              <p:cNvSpPr>
                <a:spLocks/>
              </p:cNvSpPr>
              <p:nvPr/>
            </p:nvSpPr>
            <p:spPr bwMode="auto">
              <a:xfrm>
                <a:off x="5375" y="2111"/>
                <a:ext cx="8" cy="5"/>
              </a:xfrm>
              <a:custGeom>
                <a:avLst/>
                <a:gdLst>
                  <a:gd name="T0" fmla="*/ 3 w 3"/>
                  <a:gd name="T1" fmla="*/ 1 h 2"/>
                  <a:gd name="T2" fmla="*/ 0 w 3"/>
                  <a:gd name="T3" fmla="*/ 1 h 2"/>
                  <a:gd name="T4" fmla="*/ 3 w 3"/>
                  <a:gd name="T5" fmla="*/ 2 h 2"/>
                  <a:gd name="T6" fmla="*/ 3 w 3"/>
                  <a:gd name="T7" fmla="*/ 1 h 2"/>
                </a:gdLst>
                <a:ahLst/>
                <a:cxnLst>
                  <a:cxn ang="0">
                    <a:pos x="T0" y="T1"/>
                  </a:cxn>
                  <a:cxn ang="0">
                    <a:pos x="T2" y="T3"/>
                  </a:cxn>
                  <a:cxn ang="0">
                    <a:pos x="T4" y="T5"/>
                  </a:cxn>
                  <a:cxn ang="0">
                    <a:pos x="T6" y="T7"/>
                  </a:cxn>
                </a:cxnLst>
                <a:rect l="0" t="0" r="r" b="b"/>
                <a:pathLst>
                  <a:path w="3" h="2">
                    <a:moveTo>
                      <a:pt x="3" y="1"/>
                    </a:moveTo>
                    <a:cubicBezTo>
                      <a:pt x="3" y="0"/>
                      <a:pt x="1" y="1"/>
                      <a:pt x="0" y="1"/>
                    </a:cubicBezTo>
                    <a:cubicBezTo>
                      <a:pt x="3" y="2"/>
                      <a:pt x="3" y="2"/>
                      <a:pt x="3" y="2"/>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1" name="Freeform 999"/>
              <p:cNvSpPr>
                <a:spLocks/>
              </p:cNvSpPr>
              <p:nvPr/>
            </p:nvSpPr>
            <p:spPr bwMode="auto">
              <a:xfrm>
                <a:off x="8" y="2140"/>
                <a:ext cx="5" cy="5"/>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2"/>
                      <a:pt x="1" y="0"/>
                      <a:pt x="2" y="0"/>
                    </a:cubicBezTo>
                    <a:cubicBezTo>
                      <a:pt x="1"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2" name="Freeform 1000"/>
              <p:cNvSpPr>
                <a:spLocks/>
              </p:cNvSpPr>
              <p:nvPr/>
            </p:nvSpPr>
            <p:spPr bwMode="auto">
              <a:xfrm>
                <a:off x="65" y="2156"/>
                <a:ext cx="5" cy="5"/>
              </a:xfrm>
              <a:custGeom>
                <a:avLst/>
                <a:gdLst>
                  <a:gd name="T0" fmla="*/ 0 w 2"/>
                  <a:gd name="T1" fmla="*/ 2 h 2"/>
                  <a:gd name="T2" fmla="*/ 0 w 2"/>
                  <a:gd name="T3" fmla="*/ 0 h 2"/>
                  <a:gd name="T4" fmla="*/ 0 w 2"/>
                  <a:gd name="T5" fmla="*/ 2 h 2"/>
                </a:gdLst>
                <a:ahLst/>
                <a:cxnLst>
                  <a:cxn ang="0">
                    <a:pos x="T0" y="T1"/>
                  </a:cxn>
                  <a:cxn ang="0">
                    <a:pos x="T2" y="T3"/>
                  </a:cxn>
                  <a:cxn ang="0">
                    <a:pos x="T4" y="T5"/>
                  </a:cxn>
                </a:cxnLst>
                <a:rect l="0" t="0" r="r" b="b"/>
                <a:pathLst>
                  <a:path w="2" h="2">
                    <a:moveTo>
                      <a:pt x="0" y="2"/>
                    </a:moveTo>
                    <a:cubicBezTo>
                      <a:pt x="2" y="2"/>
                      <a:pt x="0" y="1"/>
                      <a:pt x="0"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3" name="Freeform 1001"/>
              <p:cNvSpPr>
                <a:spLocks/>
              </p:cNvSpPr>
              <p:nvPr/>
            </p:nvSpPr>
            <p:spPr bwMode="auto">
              <a:xfrm>
                <a:off x="65" y="2154"/>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4" name="Freeform 1002"/>
              <p:cNvSpPr>
                <a:spLocks/>
              </p:cNvSpPr>
              <p:nvPr/>
            </p:nvSpPr>
            <p:spPr bwMode="auto">
              <a:xfrm>
                <a:off x="13" y="2137"/>
                <a:ext cx="0" cy="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5" name="Freeform 1003"/>
              <p:cNvSpPr>
                <a:spLocks/>
              </p:cNvSpPr>
              <p:nvPr/>
            </p:nvSpPr>
            <p:spPr bwMode="auto">
              <a:xfrm>
                <a:off x="-1" y="2114"/>
                <a:ext cx="90" cy="66"/>
              </a:xfrm>
              <a:custGeom>
                <a:avLst/>
                <a:gdLst>
                  <a:gd name="T0" fmla="*/ 34 w 38"/>
                  <a:gd name="T1" fmla="*/ 5 h 28"/>
                  <a:gd name="T2" fmla="*/ 38 w 38"/>
                  <a:gd name="T3" fmla="*/ 0 h 28"/>
                  <a:gd name="T4" fmla="*/ 25 w 38"/>
                  <a:gd name="T5" fmla="*/ 5 h 28"/>
                  <a:gd name="T6" fmla="*/ 12 w 38"/>
                  <a:gd name="T7" fmla="*/ 12 h 28"/>
                  <a:gd name="T8" fmla="*/ 9 w 38"/>
                  <a:gd name="T9" fmla="*/ 10 h 28"/>
                  <a:gd name="T10" fmla="*/ 6 w 38"/>
                  <a:gd name="T11" fmla="*/ 10 h 28"/>
                  <a:gd name="T12" fmla="*/ 0 w 38"/>
                  <a:gd name="T13" fmla="*/ 23 h 28"/>
                  <a:gd name="T14" fmla="*/ 2 w 38"/>
                  <a:gd name="T15" fmla="*/ 25 h 28"/>
                  <a:gd name="T16" fmla="*/ 8 w 38"/>
                  <a:gd name="T17" fmla="*/ 24 h 28"/>
                  <a:gd name="T18" fmla="*/ 18 w 38"/>
                  <a:gd name="T19" fmla="*/ 28 h 28"/>
                  <a:gd name="T20" fmla="*/ 28 w 38"/>
                  <a:gd name="T21" fmla="*/ 16 h 28"/>
                  <a:gd name="T22" fmla="*/ 29 w 38"/>
                  <a:gd name="T23" fmla="*/ 17 h 28"/>
                  <a:gd name="T24" fmla="*/ 30 w 38"/>
                  <a:gd name="T25" fmla="*/ 17 h 28"/>
                  <a:gd name="T26" fmla="*/ 27 w 38"/>
                  <a:gd name="T27" fmla="*/ 13 h 28"/>
                  <a:gd name="T28" fmla="*/ 35 w 38"/>
                  <a:gd name="T29" fmla="*/ 7 h 28"/>
                  <a:gd name="T30" fmla="*/ 29 w 38"/>
                  <a:gd name="T31" fmla="*/ 8 h 28"/>
                  <a:gd name="T32" fmla="*/ 23 w 38"/>
                  <a:gd name="T33" fmla="*/ 18 h 28"/>
                  <a:gd name="T34" fmla="*/ 22 w 38"/>
                  <a:gd name="T35" fmla="*/ 17 h 28"/>
                  <a:gd name="T36" fmla="*/ 20 w 38"/>
                  <a:gd name="T37" fmla="*/ 20 h 28"/>
                  <a:gd name="T38" fmla="*/ 9 w 38"/>
                  <a:gd name="T39" fmla="*/ 17 h 28"/>
                  <a:gd name="T40" fmla="*/ 20 w 38"/>
                  <a:gd name="T41" fmla="*/ 12 h 28"/>
                  <a:gd name="T42" fmla="*/ 18 w 38"/>
                  <a:gd name="T43" fmla="*/ 10 h 28"/>
                  <a:gd name="T44" fmla="*/ 23 w 38"/>
                  <a:gd name="T45" fmla="*/ 9 h 28"/>
                  <a:gd name="T46" fmla="*/ 22 w 38"/>
                  <a:gd name="T47" fmla="*/ 10 h 28"/>
                  <a:gd name="T48" fmla="*/ 24 w 38"/>
                  <a:gd name="T49" fmla="*/ 10 h 28"/>
                  <a:gd name="T50" fmla="*/ 26 w 38"/>
                  <a:gd name="T51" fmla="*/ 7 h 28"/>
                  <a:gd name="T52" fmla="*/ 34 w 38"/>
                  <a:gd name="T5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28">
                    <a:moveTo>
                      <a:pt x="34" y="5"/>
                    </a:moveTo>
                    <a:cubicBezTo>
                      <a:pt x="36" y="4"/>
                      <a:pt x="38" y="3"/>
                      <a:pt x="38" y="0"/>
                    </a:cubicBezTo>
                    <a:cubicBezTo>
                      <a:pt x="33" y="0"/>
                      <a:pt x="30" y="6"/>
                      <a:pt x="25" y="5"/>
                    </a:cubicBezTo>
                    <a:cubicBezTo>
                      <a:pt x="23" y="12"/>
                      <a:pt x="11" y="4"/>
                      <a:pt x="12" y="12"/>
                    </a:cubicBezTo>
                    <a:cubicBezTo>
                      <a:pt x="9" y="10"/>
                      <a:pt x="9" y="10"/>
                      <a:pt x="9" y="10"/>
                    </a:cubicBezTo>
                    <a:cubicBezTo>
                      <a:pt x="8" y="10"/>
                      <a:pt x="7" y="10"/>
                      <a:pt x="6" y="10"/>
                    </a:cubicBezTo>
                    <a:cubicBezTo>
                      <a:pt x="13" y="17"/>
                      <a:pt x="0" y="16"/>
                      <a:pt x="0" y="23"/>
                    </a:cubicBezTo>
                    <a:cubicBezTo>
                      <a:pt x="2" y="25"/>
                      <a:pt x="2" y="25"/>
                      <a:pt x="2" y="25"/>
                    </a:cubicBezTo>
                    <a:cubicBezTo>
                      <a:pt x="4" y="28"/>
                      <a:pt x="6" y="25"/>
                      <a:pt x="8" y="24"/>
                    </a:cubicBezTo>
                    <a:cubicBezTo>
                      <a:pt x="11" y="25"/>
                      <a:pt x="15" y="24"/>
                      <a:pt x="18" y="28"/>
                    </a:cubicBezTo>
                    <a:cubicBezTo>
                      <a:pt x="28" y="16"/>
                      <a:pt x="28" y="16"/>
                      <a:pt x="28" y="16"/>
                    </a:cubicBezTo>
                    <a:cubicBezTo>
                      <a:pt x="29" y="16"/>
                      <a:pt x="29" y="17"/>
                      <a:pt x="29" y="17"/>
                    </a:cubicBezTo>
                    <a:cubicBezTo>
                      <a:pt x="29" y="17"/>
                      <a:pt x="29" y="17"/>
                      <a:pt x="30" y="17"/>
                    </a:cubicBezTo>
                    <a:cubicBezTo>
                      <a:pt x="29" y="15"/>
                      <a:pt x="26" y="15"/>
                      <a:pt x="27" y="13"/>
                    </a:cubicBezTo>
                    <a:cubicBezTo>
                      <a:pt x="29" y="8"/>
                      <a:pt x="33" y="12"/>
                      <a:pt x="35" y="7"/>
                    </a:cubicBezTo>
                    <a:cubicBezTo>
                      <a:pt x="33" y="10"/>
                      <a:pt x="32" y="8"/>
                      <a:pt x="29" y="8"/>
                    </a:cubicBezTo>
                    <a:cubicBezTo>
                      <a:pt x="23" y="9"/>
                      <a:pt x="27" y="15"/>
                      <a:pt x="23" y="18"/>
                    </a:cubicBezTo>
                    <a:cubicBezTo>
                      <a:pt x="22" y="17"/>
                      <a:pt x="22" y="17"/>
                      <a:pt x="22" y="17"/>
                    </a:cubicBezTo>
                    <a:cubicBezTo>
                      <a:pt x="20" y="17"/>
                      <a:pt x="21" y="19"/>
                      <a:pt x="20" y="20"/>
                    </a:cubicBezTo>
                    <a:cubicBezTo>
                      <a:pt x="14" y="21"/>
                      <a:pt x="13" y="18"/>
                      <a:pt x="9" y="17"/>
                    </a:cubicBezTo>
                    <a:cubicBezTo>
                      <a:pt x="14" y="15"/>
                      <a:pt x="15" y="11"/>
                      <a:pt x="20" y="12"/>
                    </a:cubicBezTo>
                    <a:cubicBezTo>
                      <a:pt x="18" y="10"/>
                      <a:pt x="18" y="10"/>
                      <a:pt x="18" y="10"/>
                    </a:cubicBezTo>
                    <a:cubicBezTo>
                      <a:pt x="20" y="11"/>
                      <a:pt x="21" y="7"/>
                      <a:pt x="23" y="9"/>
                    </a:cubicBezTo>
                    <a:cubicBezTo>
                      <a:pt x="22" y="10"/>
                      <a:pt x="22" y="10"/>
                      <a:pt x="22" y="10"/>
                    </a:cubicBezTo>
                    <a:cubicBezTo>
                      <a:pt x="24" y="10"/>
                      <a:pt x="24" y="10"/>
                      <a:pt x="24" y="10"/>
                    </a:cubicBezTo>
                    <a:cubicBezTo>
                      <a:pt x="24" y="9"/>
                      <a:pt x="27" y="9"/>
                      <a:pt x="26" y="7"/>
                    </a:cubicBezTo>
                    <a:cubicBezTo>
                      <a:pt x="29" y="7"/>
                      <a:pt x="31" y="3"/>
                      <a:pt x="3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6" name="Freeform 1004"/>
              <p:cNvSpPr>
                <a:spLocks/>
              </p:cNvSpPr>
              <p:nvPr/>
            </p:nvSpPr>
            <p:spPr bwMode="auto">
              <a:xfrm>
                <a:off x="5333" y="2109"/>
                <a:ext cx="24" cy="17"/>
              </a:xfrm>
              <a:custGeom>
                <a:avLst/>
                <a:gdLst>
                  <a:gd name="T0" fmla="*/ 10 w 10"/>
                  <a:gd name="T1" fmla="*/ 4 h 7"/>
                  <a:gd name="T2" fmla="*/ 0 w 10"/>
                  <a:gd name="T3" fmla="*/ 4 h 7"/>
                  <a:gd name="T4" fmla="*/ 10 w 10"/>
                  <a:gd name="T5" fmla="*/ 4 h 7"/>
                </a:gdLst>
                <a:ahLst/>
                <a:cxnLst>
                  <a:cxn ang="0">
                    <a:pos x="T0" y="T1"/>
                  </a:cxn>
                  <a:cxn ang="0">
                    <a:pos x="T2" y="T3"/>
                  </a:cxn>
                  <a:cxn ang="0">
                    <a:pos x="T4" y="T5"/>
                  </a:cxn>
                </a:cxnLst>
                <a:rect l="0" t="0" r="r" b="b"/>
                <a:pathLst>
                  <a:path w="10" h="7">
                    <a:moveTo>
                      <a:pt x="10" y="4"/>
                    </a:moveTo>
                    <a:cubicBezTo>
                      <a:pt x="7" y="0"/>
                      <a:pt x="4" y="4"/>
                      <a:pt x="0" y="4"/>
                    </a:cubicBezTo>
                    <a:cubicBezTo>
                      <a:pt x="2" y="7"/>
                      <a:pt x="8"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7" name="Freeform 1005"/>
              <p:cNvSpPr>
                <a:spLocks/>
              </p:cNvSpPr>
              <p:nvPr/>
            </p:nvSpPr>
            <p:spPr bwMode="auto">
              <a:xfrm>
                <a:off x="5588" y="2121"/>
                <a:ext cx="3"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8" name="Freeform 1006"/>
              <p:cNvSpPr>
                <a:spLocks/>
              </p:cNvSpPr>
              <p:nvPr/>
            </p:nvSpPr>
            <p:spPr bwMode="auto">
              <a:xfrm>
                <a:off x="5584" y="2123"/>
                <a:ext cx="4" cy="3"/>
              </a:xfrm>
              <a:custGeom>
                <a:avLst/>
                <a:gdLst>
                  <a:gd name="T0" fmla="*/ 1 w 2"/>
                  <a:gd name="T1" fmla="*/ 1 h 1"/>
                  <a:gd name="T2" fmla="*/ 2 w 2"/>
                  <a:gd name="T3" fmla="*/ 0 h 1"/>
                  <a:gd name="T4" fmla="*/ 0 w 2"/>
                  <a:gd name="T5" fmla="*/ 1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2" y="0"/>
                      <a:pt x="2" y="0"/>
                    </a:cubicBezTo>
                    <a:cubicBezTo>
                      <a:pt x="0" y="1"/>
                      <a:pt x="0" y="1"/>
                      <a:pt x="0"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9" name="Freeform 1007"/>
              <p:cNvSpPr>
                <a:spLocks/>
              </p:cNvSpPr>
              <p:nvPr/>
            </p:nvSpPr>
            <p:spPr bwMode="auto">
              <a:xfrm>
                <a:off x="5591" y="2116"/>
                <a:ext cx="14" cy="10"/>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0" y="2"/>
                      <a:pt x="0" y="2"/>
                      <a:pt x="0" y="2"/>
                    </a:cubicBezTo>
                    <a:cubicBezTo>
                      <a:pt x="3" y="2"/>
                      <a:pt x="6" y="4"/>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0" name="Freeform 1008"/>
              <p:cNvSpPr>
                <a:spLocks/>
              </p:cNvSpPr>
              <p:nvPr/>
            </p:nvSpPr>
            <p:spPr bwMode="auto">
              <a:xfrm>
                <a:off x="4952" y="2116"/>
                <a:ext cx="17" cy="17"/>
              </a:xfrm>
              <a:custGeom>
                <a:avLst/>
                <a:gdLst>
                  <a:gd name="T0" fmla="*/ 7 w 7"/>
                  <a:gd name="T1" fmla="*/ 3 h 7"/>
                  <a:gd name="T2" fmla="*/ 5 w 7"/>
                  <a:gd name="T3" fmla="*/ 2 h 7"/>
                  <a:gd name="T4" fmla="*/ 0 w 7"/>
                  <a:gd name="T5" fmla="*/ 4 h 7"/>
                  <a:gd name="T6" fmla="*/ 3 w 7"/>
                  <a:gd name="T7" fmla="*/ 5 h 7"/>
                  <a:gd name="T8" fmla="*/ 0 w 7"/>
                  <a:gd name="T9" fmla="*/ 7 h 7"/>
                  <a:gd name="T10" fmla="*/ 7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7" y="3"/>
                    </a:moveTo>
                    <a:cubicBezTo>
                      <a:pt x="7" y="2"/>
                      <a:pt x="6" y="2"/>
                      <a:pt x="5" y="2"/>
                    </a:cubicBezTo>
                    <a:cubicBezTo>
                      <a:pt x="2" y="0"/>
                      <a:pt x="2" y="4"/>
                      <a:pt x="0" y="4"/>
                    </a:cubicBezTo>
                    <a:cubicBezTo>
                      <a:pt x="1" y="4"/>
                      <a:pt x="2" y="4"/>
                      <a:pt x="3" y="5"/>
                    </a:cubicBezTo>
                    <a:cubicBezTo>
                      <a:pt x="0" y="7"/>
                      <a:pt x="0" y="7"/>
                      <a:pt x="0" y="7"/>
                    </a:cubicBez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1" name="Freeform 1009"/>
              <p:cNvSpPr>
                <a:spLocks/>
              </p:cNvSpPr>
              <p:nvPr/>
            </p:nvSpPr>
            <p:spPr bwMode="auto">
              <a:xfrm>
                <a:off x="5323" y="2121"/>
                <a:ext cx="5" cy="5"/>
              </a:xfrm>
              <a:custGeom>
                <a:avLst/>
                <a:gdLst>
                  <a:gd name="T0" fmla="*/ 0 w 2"/>
                  <a:gd name="T1" fmla="*/ 0 h 2"/>
                  <a:gd name="T2" fmla="*/ 2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2" y="2"/>
                      <a:pt x="2" y="2"/>
                      <a:pt x="2" y="2"/>
                    </a:cubicBezTo>
                    <a:cubicBezTo>
                      <a:pt x="2" y="1"/>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2" name="Freeform 1010"/>
              <p:cNvSpPr>
                <a:spLocks/>
              </p:cNvSpPr>
              <p:nvPr/>
            </p:nvSpPr>
            <p:spPr bwMode="auto">
              <a:xfrm>
                <a:off x="108" y="2121"/>
                <a:ext cx="9" cy="9"/>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1" y="4"/>
                      <a:pt x="3" y="2"/>
                      <a:pt x="4" y="2"/>
                    </a:cubicBezTo>
                    <a:cubicBezTo>
                      <a:pt x="3"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3" name="Freeform 1011"/>
              <p:cNvSpPr>
                <a:spLocks/>
              </p:cNvSpPr>
              <p:nvPr/>
            </p:nvSpPr>
            <p:spPr bwMode="auto">
              <a:xfrm>
                <a:off x="117" y="2126"/>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4" name="Freeform 1012"/>
              <p:cNvSpPr>
                <a:spLocks/>
              </p:cNvSpPr>
              <p:nvPr/>
            </p:nvSpPr>
            <p:spPr bwMode="auto">
              <a:xfrm>
                <a:off x="5430" y="2123"/>
                <a:ext cx="5" cy="3"/>
              </a:xfrm>
              <a:custGeom>
                <a:avLst/>
                <a:gdLst>
                  <a:gd name="T0" fmla="*/ 0 w 5"/>
                  <a:gd name="T1" fmla="*/ 3 h 3"/>
                  <a:gd name="T2" fmla="*/ 5 w 5"/>
                  <a:gd name="T3" fmla="*/ 3 h 3"/>
                  <a:gd name="T4" fmla="*/ 0 w 5"/>
                  <a:gd name="T5" fmla="*/ 0 h 3"/>
                  <a:gd name="T6" fmla="*/ 0 w 5"/>
                  <a:gd name="T7" fmla="*/ 3 h 3"/>
                </a:gdLst>
                <a:ahLst/>
                <a:cxnLst>
                  <a:cxn ang="0">
                    <a:pos x="T0" y="T1"/>
                  </a:cxn>
                  <a:cxn ang="0">
                    <a:pos x="T2" y="T3"/>
                  </a:cxn>
                  <a:cxn ang="0">
                    <a:pos x="T4" y="T5"/>
                  </a:cxn>
                  <a:cxn ang="0">
                    <a:pos x="T6" y="T7"/>
                  </a:cxn>
                </a:cxnLst>
                <a:rect l="0" t="0" r="r" b="b"/>
                <a:pathLst>
                  <a:path w="5" h="3">
                    <a:moveTo>
                      <a:pt x="0" y="3"/>
                    </a:moveTo>
                    <a:lnTo>
                      <a:pt x="5"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5" name="Freeform 1013"/>
              <p:cNvSpPr>
                <a:spLocks/>
              </p:cNvSpPr>
              <p:nvPr/>
            </p:nvSpPr>
            <p:spPr bwMode="auto">
              <a:xfrm>
                <a:off x="5137" y="2126"/>
                <a:ext cx="2" cy="7"/>
              </a:xfrm>
              <a:custGeom>
                <a:avLst/>
                <a:gdLst>
                  <a:gd name="T0" fmla="*/ 2 w 2"/>
                  <a:gd name="T1" fmla="*/ 0 h 7"/>
                  <a:gd name="T2" fmla="*/ 0 w 2"/>
                  <a:gd name="T3" fmla="*/ 0 h 7"/>
                  <a:gd name="T4" fmla="*/ 2 w 2"/>
                  <a:gd name="T5" fmla="*/ 7 h 7"/>
                  <a:gd name="T6" fmla="*/ 2 w 2"/>
                  <a:gd name="T7" fmla="*/ 0 h 7"/>
                </a:gdLst>
                <a:ahLst/>
                <a:cxnLst>
                  <a:cxn ang="0">
                    <a:pos x="T0" y="T1"/>
                  </a:cxn>
                  <a:cxn ang="0">
                    <a:pos x="T2" y="T3"/>
                  </a:cxn>
                  <a:cxn ang="0">
                    <a:pos x="T4" y="T5"/>
                  </a:cxn>
                  <a:cxn ang="0">
                    <a:pos x="T6" y="T7"/>
                  </a:cxn>
                </a:cxnLst>
                <a:rect l="0" t="0" r="r" b="b"/>
                <a:pathLst>
                  <a:path w="2" h="7">
                    <a:moveTo>
                      <a:pt x="2" y="0"/>
                    </a:moveTo>
                    <a:lnTo>
                      <a:pt x="0" y="0"/>
                    </a:lnTo>
                    <a:lnTo>
                      <a:pt x="2" y="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6" name="Freeform 1014"/>
              <p:cNvSpPr>
                <a:spLocks/>
              </p:cNvSpPr>
              <p:nvPr/>
            </p:nvSpPr>
            <p:spPr bwMode="auto">
              <a:xfrm>
                <a:off x="5250" y="2126"/>
                <a:ext cx="7" cy="7"/>
              </a:xfrm>
              <a:custGeom>
                <a:avLst/>
                <a:gdLst>
                  <a:gd name="T0" fmla="*/ 7 w 7"/>
                  <a:gd name="T1" fmla="*/ 0 h 7"/>
                  <a:gd name="T2" fmla="*/ 2 w 7"/>
                  <a:gd name="T3" fmla="*/ 0 h 7"/>
                  <a:gd name="T4" fmla="*/ 0 w 7"/>
                  <a:gd name="T5" fmla="*/ 7 h 7"/>
                  <a:gd name="T6" fmla="*/ 7 w 7"/>
                  <a:gd name="T7" fmla="*/ 0 h 7"/>
                </a:gdLst>
                <a:ahLst/>
                <a:cxnLst>
                  <a:cxn ang="0">
                    <a:pos x="T0" y="T1"/>
                  </a:cxn>
                  <a:cxn ang="0">
                    <a:pos x="T2" y="T3"/>
                  </a:cxn>
                  <a:cxn ang="0">
                    <a:pos x="T4" y="T5"/>
                  </a:cxn>
                  <a:cxn ang="0">
                    <a:pos x="T6" y="T7"/>
                  </a:cxn>
                </a:cxnLst>
                <a:rect l="0" t="0" r="r" b="b"/>
                <a:pathLst>
                  <a:path w="7" h="7">
                    <a:moveTo>
                      <a:pt x="7" y="0"/>
                    </a:moveTo>
                    <a:lnTo>
                      <a:pt x="2" y="0"/>
                    </a:lnTo>
                    <a:lnTo>
                      <a:pt x="0"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7" name="Freeform 1015"/>
              <p:cNvSpPr>
                <a:spLocks/>
              </p:cNvSpPr>
              <p:nvPr/>
            </p:nvSpPr>
            <p:spPr bwMode="auto">
              <a:xfrm>
                <a:off x="5565" y="2126"/>
                <a:ext cx="2" cy="7"/>
              </a:xfrm>
              <a:custGeom>
                <a:avLst/>
                <a:gdLst>
                  <a:gd name="T0" fmla="*/ 1 w 1"/>
                  <a:gd name="T1" fmla="*/ 2 h 3"/>
                  <a:gd name="T2" fmla="*/ 0 w 1"/>
                  <a:gd name="T3" fmla="*/ 0 h 3"/>
                  <a:gd name="T4" fmla="*/ 1 w 1"/>
                  <a:gd name="T5" fmla="*/ 3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0"/>
                      <a:pt x="0" y="0"/>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8" name="Freeform 1016"/>
              <p:cNvSpPr>
                <a:spLocks/>
              </p:cNvSpPr>
              <p:nvPr/>
            </p:nvSpPr>
            <p:spPr bwMode="auto">
              <a:xfrm>
                <a:off x="5546" y="2126"/>
                <a:ext cx="4" cy="4"/>
              </a:xfrm>
              <a:custGeom>
                <a:avLst/>
                <a:gdLst>
                  <a:gd name="T0" fmla="*/ 0 w 2"/>
                  <a:gd name="T1" fmla="*/ 2 h 2"/>
                  <a:gd name="T2" fmla="*/ 2 w 2"/>
                  <a:gd name="T3" fmla="*/ 2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cubicBezTo>
                      <a:pt x="2" y="2"/>
                      <a:pt x="2" y="2"/>
                      <a:pt x="2" y="2"/>
                    </a:cubicBezTo>
                    <a:cubicBezTo>
                      <a:pt x="2" y="2"/>
                      <a:pt x="2"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9" name="Freeform 1017"/>
              <p:cNvSpPr>
                <a:spLocks/>
              </p:cNvSpPr>
              <p:nvPr/>
            </p:nvSpPr>
            <p:spPr bwMode="auto">
              <a:xfrm>
                <a:off x="4938" y="2130"/>
                <a:ext cx="9" cy="7"/>
              </a:xfrm>
              <a:custGeom>
                <a:avLst/>
                <a:gdLst>
                  <a:gd name="T0" fmla="*/ 4 w 4"/>
                  <a:gd name="T1" fmla="*/ 0 h 3"/>
                  <a:gd name="T2" fmla="*/ 0 w 4"/>
                  <a:gd name="T3" fmla="*/ 2 h 3"/>
                  <a:gd name="T4" fmla="*/ 3 w 4"/>
                  <a:gd name="T5" fmla="*/ 3 h 3"/>
                  <a:gd name="T6" fmla="*/ 4 w 4"/>
                  <a:gd name="T7" fmla="*/ 0 h 3"/>
                </a:gdLst>
                <a:ahLst/>
                <a:cxnLst>
                  <a:cxn ang="0">
                    <a:pos x="T0" y="T1"/>
                  </a:cxn>
                  <a:cxn ang="0">
                    <a:pos x="T2" y="T3"/>
                  </a:cxn>
                  <a:cxn ang="0">
                    <a:pos x="T4" y="T5"/>
                  </a:cxn>
                  <a:cxn ang="0">
                    <a:pos x="T6" y="T7"/>
                  </a:cxn>
                </a:cxnLst>
                <a:rect l="0" t="0" r="r" b="b"/>
                <a:pathLst>
                  <a:path w="4" h="3">
                    <a:moveTo>
                      <a:pt x="4" y="0"/>
                    </a:moveTo>
                    <a:cubicBezTo>
                      <a:pt x="3" y="2"/>
                      <a:pt x="0" y="1"/>
                      <a:pt x="0" y="2"/>
                    </a:cubicBezTo>
                    <a:cubicBezTo>
                      <a:pt x="3" y="3"/>
                      <a:pt x="3" y="3"/>
                      <a:pt x="3" y="3"/>
                    </a:cubicBezTo>
                    <a:cubicBezTo>
                      <a:pt x="3" y="2"/>
                      <a:pt x="4"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0" name="Freeform 1018"/>
              <p:cNvSpPr>
                <a:spLocks/>
              </p:cNvSpPr>
              <p:nvPr/>
            </p:nvSpPr>
            <p:spPr bwMode="auto">
              <a:xfrm>
                <a:off x="5401" y="2135"/>
                <a:ext cx="10" cy="5"/>
              </a:xfrm>
              <a:custGeom>
                <a:avLst/>
                <a:gdLst>
                  <a:gd name="T0" fmla="*/ 3 w 4"/>
                  <a:gd name="T1" fmla="*/ 2 h 2"/>
                  <a:gd name="T2" fmla="*/ 4 w 4"/>
                  <a:gd name="T3" fmla="*/ 0 h 2"/>
                  <a:gd name="T4" fmla="*/ 0 w 4"/>
                  <a:gd name="T5" fmla="*/ 2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4" y="1"/>
                      <a:pt x="4" y="0"/>
                    </a:cubicBezTo>
                    <a:cubicBezTo>
                      <a:pt x="0" y="2"/>
                      <a:pt x="0" y="2"/>
                      <a:pt x="0" y="2"/>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1" name="Freeform 1019"/>
              <p:cNvSpPr>
                <a:spLocks/>
              </p:cNvSpPr>
              <p:nvPr/>
            </p:nvSpPr>
            <p:spPr bwMode="auto">
              <a:xfrm>
                <a:off x="5472" y="2137"/>
                <a:ext cx="8" cy="3"/>
              </a:xfrm>
              <a:custGeom>
                <a:avLst/>
                <a:gdLst>
                  <a:gd name="T0" fmla="*/ 0 w 3"/>
                  <a:gd name="T1" fmla="*/ 1 h 1"/>
                  <a:gd name="T2" fmla="*/ 2 w 3"/>
                  <a:gd name="T3" fmla="*/ 1 h 1"/>
                  <a:gd name="T4" fmla="*/ 2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2" y="1"/>
                      <a:pt x="2" y="1"/>
                      <a:pt x="2" y="1"/>
                    </a:cubicBezTo>
                    <a:cubicBezTo>
                      <a:pt x="2" y="1"/>
                      <a:pt x="3" y="0"/>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2" name="Freeform 1020"/>
              <p:cNvSpPr>
                <a:spLocks/>
              </p:cNvSpPr>
              <p:nvPr/>
            </p:nvSpPr>
            <p:spPr bwMode="auto">
              <a:xfrm>
                <a:off x="-6" y="2137"/>
                <a:ext cx="10" cy="8"/>
              </a:xfrm>
              <a:custGeom>
                <a:avLst/>
                <a:gdLst>
                  <a:gd name="T0" fmla="*/ 4 w 4"/>
                  <a:gd name="T1" fmla="*/ 2 h 3"/>
                  <a:gd name="T2" fmla="*/ 0 w 4"/>
                  <a:gd name="T3" fmla="*/ 3 h 3"/>
                  <a:gd name="T4" fmla="*/ 4 w 4"/>
                  <a:gd name="T5" fmla="*/ 2 h 3"/>
                </a:gdLst>
                <a:ahLst/>
                <a:cxnLst>
                  <a:cxn ang="0">
                    <a:pos x="T0" y="T1"/>
                  </a:cxn>
                  <a:cxn ang="0">
                    <a:pos x="T2" y="T3"/>
                  </a:cxn>
                  <a:cxn ang="0">
                    <a:pos x="T4" y="T5"/>
                  </a:cxn>
                </a:cxnLst>
                <a:rect l="0" t="0" r="r" b="b"/>
                <a:pathLst>
                  <a:path w="4" h="3">
                    <a:moveTo>
                      <a:pt x="4" y="2"/>
                    </a:moveTo>
                    <a:cubicBezTo>
                      <a:pt x="3" y="1"/>
                      <a:pt x="0" y="0"/>
                      <a:pt x="0" y="3"/>
                    </a:cubicBezTo>
                    <a:cubicBezTo>
                      <a:pt x="2" y="2"/>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3" name="Freeform 1021"/>
              <p:cNvSpPr>
                <a:spLocks/>
              </p:cNvSpPr>
              <p:nvPr/>
            </p:nvSpPr>
            <p:spPr bwMode="auto">
              <a:xfrm>
                <a:off x="68" y="2137"/>
                <a:ext cx="7" cy="10"/>
              </a:xfrm>
              <a:custGeom>
                <a:avLst/>
                <a:gdLst>
                  <a:gd name="T0" fmla="*/ 1 w 3"/>
                  <a:gd name="T1" fmla="*/ 4 h 4"/>
                  <a:gd name="T2" fmla="*/ 3 w 3"/>
                  <a:gd name="T3" fmla="*/ 1 h 4"/>
                  <a:gd name="T4" fmla="*/ 1 w 3"/>
                  <a:gd name="T5" fmla="*/ 4 h 4"/>
                </a:gdLst>
                <a:ahLst/>
                <a:cxnLst>
                  <a:cxn ang="0">
                    <a:pos x="T0" y="T1"/>
                  </a:cxn>
                  <a:cxn ang="0">
                    <a:pos x="T2" y="T3"/>
                  </a:cxn>
                  <a:cxn ang="0">
                    <a:pos x="T4" y="T5"/>
                  </a:cxn>
                </a:cxnLst>
                <a:rect l="0" t="0" r="r" b="b"/>
                <a:pathLst>
                  <a:path w="3" h="4">
                    <a:moveTo>
                      <a:pt x="1" y="4"/>
                    </a:moveTo>
                    <a:cubicBezTo>
                      <a:pt x="2" y="3"/>
                      <a:pt x="2" y="2"/>
                      <a:pt x="3" y="1"/>
                    </a:cubicBezTo>
                    <a:cubicBezTo>
                      <a:pt x="0" y="0"/>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4" name="Freeform 1022"/>
              <p:cNvSpPr>
                <a:spLocks/>
              </p:cNvSpPr>
              <p:nvPr/>
            </p:nvSpPr>
            <p:spPr bwMode="auto">
              <a:xfrm>
                <a:off x="5066" y="2140"/>
                <a:ext cx="9" cy="7"/>
              </a:xfrm>
              <a:custGeom>
                <a:avLst/>
                <a:gdLst>
                  <a:gd name="T0" fmla="*/ 0 w 4"/>
                  <a:gd name="T1" fmla="*/ 3 h 3"/>
                  <a:gd name="T2" fmla="*/ 4 w 4"/>
                  <a:gd name="T3" fmla="*/ 3 h 3"/>
                  <a:gd name="T4" fmla="*/ 4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4" y="3"/>
                      <a:pt x="4" y="3"/>
                      <a:pt x="4" y="3"/>
                    </a:cubicBezTo>
                    <a:cubicBezTo>
                      <a:pt x="4" y="2"/>
                      <a:pt x="4" y="2"/>
                      <a:pt x="4"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5" name="Freeform 1023"/>
              <p:cNvSpPr>
                <a:spLocks/>
              </p:cNvSpPr>
              <p:nvPr/>
            </p:nvSpPr>
            <p:spPr bwMode="auto">
              <a:xfrm>
                <a:off x="5030" y="2149"/>
                <a:ext cx="7" cy="7"/>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cubicBezTo>
                      <a:pt x="3" y="0"/>
                      <a:pt x="3" y="0"/>
                      <a:pt x="3" y="0"/>
                    </a:cubicBezTo>
                    <a:cubicBezTo>
                      <a:pt x="0" y="2"/>
                      <a:pt x="0" y="2"/>
                      <a:pt x="0" y="2"/>
                    </a:cubicBezTo>
                    <a:cubicBezTo>
                      <a:pt x="1"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6" name="Freeform 1024"/>
              <p:cNvSpPr>
                <a:spLocks/>
              </p:cNvSpPr>
              <p:nvPr/>
            </p:nvSpPr>
            <p:spPr bwMode="auto">
              <a:xfrm>
                <a:off x="5269" y="2147"/>
                <a:ext cx="14" cy="9"/>
              </a:xfrm>
              <a:custGeom>
                <a:avLst/>
                <a:gdLst>
                  <a:gd name="T0" fmla="*/ 2 w 6"/>
                  <a:gd name="T1" fmla="*/ 3 h 4"/>
                  <a:gd name="T2" fmla="*/ 6 w 6"/>
                  <a:gd name="T3" fmla="*/ 2 h 4"/>
                  <a:gd name="T4" fmla="*/ 2 w 6"/>
                  <a:gd name="T5" fmla="*/ 3 h 4"/>
                </a:gdLst>
                <a:ahLst/>
                <a:cxnLst>
                  <a:cxn ang="0">
                    <a:pos x="T0" y="T1"/>
                  </a:cxn>
                  <a:cxn ang="0">
                    <a:pos x="T2" y="T3"/>
                  </a:cxn>
                  <a:cxn ang="0">
                    <a:pos x="T4" y="T5"/>
                  </a:cxn>
                </a:cxnLst>
                <a:rect l="0" t="0" r="r" b="b"/>
                <a:pathLst>
                  <a:path w="6" h="4">
                    <a:moveTo>
                      <a:pt x="2" y="3"/>
                    </a:moveTo>
                    <a:cubicBezTo>
                      <a:pt x="3" y="1"/>
                      <a:pt x="4" y="4"/>
                      <a:pt x="6" y="2"/>
                    </a:cubicBezTo>
                    <a:cubicBezTo>
                      <a:pt x="4" y="0"/>
                      <a:pt x="0"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7" name="Freeform 1025"/>
              <p:cNvSpPr>
                <a:spLocks/>
              </p:cNvSpPr>
              <p:nvPr/>
            </p:nvSpPr>
            <p:spPr bwMode="auto">
              <a:xfrm>
                <a:off x="5262" y="2152"/>
                <a:ext cx="7" cy="4"/>
              </a:xfrm>
              <a:custGeom>
                <a:avLst/>
                <a:gdLst>
                  <a:gd name="T0" fmla="*/ 2 w 3"/>
                  <a:gd name="T1" fmla="*/ 2 h 2"/>
                  <a:gd name="T2" fmla="*/ 3 w 3"/>
                  <a:gd name="T3" fmla="*/ 2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cubicBezTo>
                      <a:pt x="3" y="2"/>
                      <a:pt x="3" y="2"/>
                      <a:pt x="3" y="2"/>
                    </a:cubicBezTo>
                    <a:cubicBezTo>
                      <a:pt x="3" y="1"/>
                      <a:pt x="1" y="0"/>
                      <a:pt x="0" y="0"/>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8" name="Freeform 1026"/>
              <p:cNvSpPr>
                <a:spLocks/>
              </p:cNvSpPr>
              <p:nvPr/>
            </p:nvSpPr>
            <p:spPr bwMode="auto">
              <a:xfrm>
                <a:off x="4985" y="2154"/>
                <a:ext cx="10" cy="5"/>
              </a:xfrm>
              <a:custGeom>
                <a:avLst/>
                <a:gdLst>
                  <a:gd name="T0" fmla="*/ 4 w 4"/>
                  <a:gd name="T1" fmla="*/ 0 h 2"/>
                  <a:gd name="T2" fmla="*/ 0 w 4"/>
                  <a:gd name="T3" fmla="*/ 1 h 2"/>
                  <a:gd name="T4" fmla="*/ 2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0" y="1"/>
                      <a:pt x="0" y="1"/>
                      <a:pt x="0" y="1"/>
                    </a:cubicBezTo>
                    <a:cubicBezTo>
                      <a:pt x="2" y="2"/>
                      <a:pt x="2" y="2"/>
                      <a:pt x="2" y="2"/>
                    </a:cubicBezTo>
                    <a:cubicBezTo>
                      <a:pt x="3"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9" name="Freeform 1027"/>
              <p:cNvSpPr>
                <a:spLocks/>
              </p:cNvSpPr>
              <p:nvPr/>
            </p:nvSpPr>
            <p:spPr bwMode="auto">
              <a:xfrm>
                <a:off x="5229" y="2154"/>
                <a:ext cx="5" cy="5"/>
              </a:xfrm>
              <a:custGeom>
                <a:avLst/>
                <a:gdLst>
                  <a:gd name="T0" fmla="*/ 0 w 2"/>
                  <a:gd name="T1" fmla="*/ 2 h 2"/>
                  <a:gd name="T2" fmla="*/ 2 w 2"/>
                  <a:gd name="T3" fmla="*/ 2 h 2"/>
                  <a:gd name="T4" fmla="*/ 2 w 2"/>
                  <a:gd name="T5" fmla="*/ 1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2" y="2"/>
                      <a:pt x="2" y="2"/>
                      <a:pt x="2" y="2"/>
                    </a:cubicBezTo>
                    <a:cubicBezTo>
                      <a:pt x="2" y="1"/>
                      <a:pt x="2" y="1"/>
                      <a:pt x="2" y="1"/>
                    </a:cubicBezTo>
                    <a:cubicBezTo>
                      <a:pt x="2"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0" name="Freeform 1028"/>
              <p:cNvSpPr>
                <a:spLocks/>
              </p:cNvSpPr>
              <p:nvPr/>
            </p:nvSpPr>
            <p:spPr bwMode="auto">
              <a:xfrm>
                <a:off x="5018" y="2156"/>
                <a:ext cx="10" cy="7"/>
              </a:xfrm>
              <a:custGeom>
                <a:avLst/>
                <a:gdLst>
                  <a:gd name="T0" fmla="*/ 0 w 10"/>
                  <a:gd name="T1" fmla="*/ 7 h 7"/>
                  <a:gd name="T2" fmla="*/ 10 w 10"/>
                  <a:gd name="T3" fmla="*/ 0 h 7"/>
                  <a:gd name="T4" fmla="*/ 5 w 10"/>
                  <a:gd name="T5" fmla="*/ 0 h 7"/>
                  <a:gd name="T6" fmla="*/ 0 w 10"/>
                  <a:gd name="T7" fmla="*/ 7 h 7"/>
                </a:gdLst>
                <a:ahLst/>
                <a:cxnLst>
                  <a:cxn ang="0">
                    <a:pos x="T0" y="T1"/>
                  </a:cxn>
                  <a:cxn ang="0">
                    <a:pos x="T2" y="T3"/>
                  </a:cxn>
                  <a:cxn ang="0">
                    <a:pos x="T4" y="T5"/>
                  </a:cxn>
                  <a:cxn ang="0">
                    <a:pos x="T6" y="T7"/>
                  </a:cxn>
                </a:cxnLst>
                <a:rect l="0" t="0" r="r" b="b"/>
                <a:pathLst>
                  <a:path w="10" h="7">
                    <a:moveTo>
                      <a:pt x="0" y="7"/>
                    </a:moveTo>
                    <a:lnTo>
                      <a:pt x="10" y="0"/>
                    </a:lnTo>
                    <a:lnTo>
                      <a:pt x="5"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1" name="Freeform 1029"/>
              <p:cNvSpPr>
                <a:spLocks/>
              </p:cNvSpPr>
              <p:nvPr/>
            </p:nvSpPr>
            <p:spPr bwMode="auto">
              <a:xfrm>
                <a:off x="4980" y="2163"/>
                <a:ext cx="55" cy="34"/>
              </a:xfrm>
              <a:custGeom>
                <a:avLst/>
                <a:gdLst>
                  <a:gd name="T0" fmla="*/ 9 w 23"/>
                  <a:gd name="T1" fmla="*/ 12 h 14"/>
                  <a:gd name="T2" fmla="*/ 22 w 23"/>
                  <a:gd name="T3" fmla="*/ 9 h 14"/>
                  <a:gd name="T4" fmla="*/ 20 w 23"/>
                  <a:gd name="T5" fmla="*/ 4 h 14"/>
                  <a:gd name="T6" fmla="*/ 21 w 23"/>
                  <a:gd name="T7" fmla="*/ 4 h 14"/>
                  <a:gd name="T8" fmla="*/ 11 w 23"/>
                  <a:gd name="T9" fmla="*/ 2 h 14"/>
                  <a:gd name="T10" fmla="*/ 13 w 23"/>
                  <a:gd name="T11" fmla="*/ 0 h 14"/>
                  <a:gd name="T12" fmla="*/ 9 w 23"/>
                  <a:gd name="T13" fmla="*/ 0 h 14"/>
                  <a:gd name="T14" fmla="*/ 10 w 23"/>
                  <a:gd name="T15" fmla="*/ 4 h 14"/>
                  <a:gd name="T16" fmla="*/ 7 w 23"/>
                  <a:gd name="T17" fmla="*/ 3 h 14"/>
                  <a:gd name="T18" fmla="*/ 5 w 23"/>
                  <a:gd name="T19" fmla="*/ 0 h 14"/>
                  <a:gd name="T20" fmla="*/ 1 w 23"/>
                  <a:gd name="T21" fmla="*/ 2 h 14"/>
                  <a:gd name="T22" fmla="*/ 14 w 23"/>
                  <a:gd name="T23" fmla="*/ 9 h 14"/>
                  <a:gd name="T24" fmla="*/ 9 w 23"/>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4">
                    <a:moveTo>
                      <a:pt x="9" y="12"/>
                    </a:moveTo>
                    <a:cubicBezTo>
                      <a:pt x="14" y="14"/>
                      <a:pt x="17" y="9"/>
                      <a:pt x="22" y="9"/>
                    </a:cubicBezTo>
                    <a:cubicBezTo>
                      <a:pt x="23" y="6"/>
                      <a:pt x="20" y="7"/>
                      <a:pt x="20" y="4"/>
                    </a:cubicBezTo>
                    <a:cubicBezTo>
                      <a:pt x="21" y="4"/>
                      <a:pt x="21" y="4"/>
                      <a:pt x="21" y="4"/>
                    </a:cubicBezTo>
                    <a:cubicBezTo>
                      <a:pt x="11" y="2"/>
                      <a:pt x="11" y="2"/>
                      <a:pt x="11" y="2"/>
                    </a:cubicBezTo>
                    <a:cubicBezTo>
                      <a:pt x="11" y="1"/>
                      <a:pt x="13" y="1"/>
                      <a:pt x="13" y="0"/>
                    </a:cubicBezTo>
                    <a:cubicBezTo>
                      <a:pt x="9" y="0"/>
                      <a:pt x="9" y="0"/>
                      <a:pt x="9" y="0"/>
                    </a:cubicBezTo>
                    <a:cubicBezTo>
                      <a:pt x="10" y="2"/>
                      <a:pt x="12" y="3"/>
                      <a:pt x="10" y="4"/>
                    </a:cubicBezTo>
                    <a:cubicBezTo>
                      <a:pt x="7" y="3"/>
                      <a:pt x="7" y="3"/>
                      <a:pt x="7" y="3"/>
                    </a:cubicBezTo>
                    <a:cubicBezTo>
                      <a:pt x="3" y="3"/>
                      <a:pt x="8" y="1"/>
                      <a:pt x="5" y="0"/>
                    </a:cubicBezTo>
                    <a:cubicBezTo>
                      <a:pt x="3" y="0"/>
                      <a:pt x="0" y="0"/>
                      <a:pt x="1" y="2"/>
                    </a:cubicBezTo>
                    <a:cubicBezTo>
                      <a:pt x="5" y="6"/>
                      <a:pt x="11" y="5"/>
                      <a:pt x="14" y="9"/>
                    </a:cubicBezTo>
                    <a:cubicBezTo>
                      <a:pt x="12" y="13"/>
                      <a:pt x="11" y="10"/>
                      <a:pt x="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2" name="Freeform 1030"/>
              <p:cNvSpPr>
                <a:spLocks/>
              </p:cNvSpPr>
              <p:nvPr/>
            </p:nvSpPr>
            <p:spPr bwMode="auto">
              <a:xfrm>
                <a:off x="4935" y="2163"/>
                <a:ext cx="15" cy="12"/>
              </a:xfrm>
              <a:custGeom>
                <a:avLst/>
                <a:gdLst>
                  <a:gd name="T0" fmla="*/ 0 w 6"/>
                  <a:gd name="T1" fmla="*/ 1 h 5"/>
                  <a:gd name="T2" fmla="*/ 6 w 6"/>
                  <a:gd name="T3" fmla="*/ 2 h 5"/>
                  <a:gd name="T4" fmla="*/ 4 w 6"/>
                  <a:gd name="T5" fmla="*/ 2 h 5"/>
                  <a:gd name="T6" fmla="*/ 1 w 6"/>
                  <a:gd name="T7" fmla="*/ 0 h 5"/>
                  <a:gd name="T8" fmla="*/ 0 w 6"/>
                  <a:gd name="T9" fmla="*/ 1 h 5"/>
                </a:gdLst>
                <a:ahLst/>
                <a:cxnLst>
                  <a:cxn ang="0">
                    <a:pos x="T0" y="T1"/>
                  </a:cxn>
                  <a:cxn ang="0">
                    <a:pos x="T2" y="T3"/>
                  </a:cxn>
                  <a:cxn ang="0">
                    <a:pos x="T4" y="T5"/>
                  </a:cxn>
                  <a:cxn ang="0">
                    <a:pos x="T6" y="T7"/>
                  </a:cxn>
                  <a:cxn ang="0">
                    <a:pos x="T8" y="T9"/>
                  </a:cxn>
                </a:cxnLst>
                <a:rect l="0" t="0" r="r" b="b"/>
                <a:pathLst>
                  <a:path w="6" h="5">
                    <a:moveTo>
                      <a:pt x="0" y="1"/>
                    </a:moveTo>
                    <a:cubicBezTo>
                      <a:pt x="3" y="0"/>
                      <a:pt x="4" y="5"/>
                      <a:pt x="6" y="2"/>
                    </a:cubicBezTo>
                    <a:cubicBezTo>
                      <a:pt x="5" y="2"/>
                      <a:pt x="4" y="1"/>
                      <a:pt x="4" y="2"/>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3" name="Freeform 1031"/>
              <p:cNvSpPr>
                <a:spLocks/>
              </p:cNvSpPr>
              <p:nvPr/>
            </p:nvSpPr>
            <p:spPr bwMode="auto">
              <a:xfrm>
                <a:off x="5035" y="2166"/>
                <a:ext cx="7" cy="7"/>
              </a:xfrm>
              <a:custGeom>
                <a:avLst/>
                <a:gdLst>
                  <a:gd name="T0" fmla="*/ 7 w 7"/>
                  <a:gd name="T1" fmla="*/ 5 h 7"/>
                  <a:gd name="T2" fmla="*/ 0 w 7"/>
                  <a:gd name="T3" fmla="*/ 0 h 7"/>
                  <a:gd name="T4" fmla="*/ 5 w 7"/>
                  <a:gd name="T5" fmla="*/ 7 h 7"/>
                  <a:gd name="T6" fmla="*/ 7 w 7"/>
                  <a:gd name="T7" fmla="*/ 5 h 7"/>
                </a:gdLst>
                <a:ahLst/>
                <a:cxnLst>
                  <a:cxn ang="0">
                    <a:pos x="T0" y="T1"/>
                  </a:cxn>
                  <a:cxn ang="0">
                    <a:pos x="T2" y="T3"/>
                  </a:cxn>
                  <a:cxn ang="0">
                    <a:pos x="T4" y="T5"/>
                  </a:cxn>
                  <a:cxn ang="0">
                    <a:pos x="T6" y="T7"/>
                  </a:cxn>
                </a:cxnLst>
                <a:rect l="0" t="0" r="r" b="b"/>
                <a:pathLst>
                  <a:path w="7" h="7">
                    <a:moveTo>
                      <a:pt x="7" y="5"/>
                    </a:moveTo>
                    <a:lnTo>
                      <a:pt x="0" y="0"/>
                    </a:lnTo>
                    <a:lnTo>
                      <a:pt x="5"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4" name="Freeform 1032"/>
              <p:cNvSpPr>
                <a:spLocks/>
              </p:cNvSpPr>
              <p:nvPr/>
            </p:nvSpPr>
            <p:spPr bwMode="auto">
              <a:xfrm>
                <a:off x="5146" y="2163"/>
                <a:ext cx="45" cy="29"/>
              </a:xfrm>
              <a:custGeom>
                <a:avLst/>
                <a:gdLst>
                  <a:gd name="T0" fmla="*/ 15 w 19"/>
                  <a:gd name="T1" fmla="*/ 4 h 12"/>
                  <a:gd name="T2" fmla="*/ 0 w 19"/>
                  <a:gd name="T3" fmla="*/ 8 h 12"/>
                  <a:gd name="T4" fmla="*/ 6 w 19"/>
                  <a:gd name="T5" fmla="*/ 9 h 12"/>
                  <a:gd name="T6" fmla="*/ 4 w 19"/>
                  <a:gd name="T7" fmla="*/ 11 h 12"/>
                  <a:gd name="T8" fmla="*/ 9 w 19"/>
                  <a:gd name="T9" fmla="*/ 9 h 12"/>
                  <a:gd name="T10" fmla="*/ 11 w 19"/>
                  <a:gd name="T11" fmla="*/ 11 h 12"/>
                  <a:gd name="T12" fmla="*/ 14 w 19"/>
                  <a:gd name="T13" fmla="*/ 10 h 12"/>
                  <a:gd name="T14" fmla="*/ 11 w 19"/>
                  <a:gd name="T15" fmla="*/ 7 h 12"/>
                  <a:gd name="T16" fmla="*/ 17 w 19"/>
                  <a:gd name="T17" fmla="*/ 6 h 12"/>
                  <a:gd name="T18" fmla="*/ 16 w 19"/>
                  <a:gd name="T19" fmla="*/ 5 h 12"/>
                  <a:gd name="T20" fmla="*/ 19 w 19"/>
                  <a:gd name="T21" fmla="*/ 3 h 12"/>
                  <a:gd name="T22" fmla="*/ 15 w 19"/>
                  <a:gd name="T2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15" y="4"/>
                    </a:moveTo>
                    <a:cubicBezTo>
                      <a:pt x="11" y="5"/>
                      <a:pt x="5" y="7"/>
                      <a:pt x="0" y="8"/>
                    </a:cubicBezTo>
                    <a:cubicBezTo>
                      <a:pt x="6" y="9"/>
                      <a:pt x="6" y="9"/>
                      <a:pt x="6" y="9"/>
                    </a:cubicBezTo>
                    <a:cubicBezTo>
                      <a:pt x="4" y="11"/>
                      <a:pt x="4" y="11"/>
                      <a:pt x="4" y="11"/>
                    </a:cubicBezTo>
                    <a:cubicBezTo>
                      <a:pt x="7" y="12"/>
                      <a:pt x="7" y="9"/>
                      <a:pt x="9" y="9"/>
                    </a:cubicBezTo>
                    <a:cubicBezTo>
                      <a:pt x="11" y="11"/>
                      <a:pt x="11" y="11"/>
                      <a:pt x="11" y="11"/>
                    </a:cubicBezTo>
                    <a:cubicBezTo>
                      <a:pt x="12" y="11"/>
                      <a:pt x="13" y="10"/>
                      <a:pt x="14" y="10"/>
                    </a:cubicBezTo>
                    <a:cubicBezTo>
                      <a:pt x="11" y="7"/>
                      <a:pt x="11" y="7"/>
                      <a:pt x="11" y="7"/>
                    </a:cubicBezTo>
                    <a:cubicBezTo>
                      <a:pt x="17" y="6"/>
                      <a:pt x="17" y="6"/>
                      <a:pt x="17" y="6"/>
                    </a:cubicBezTo>
                    <a:cubicBezTo>
                      <a:pt x="16" y="5"/>
                      <a:pt x="16" y="5"/>
                      <a:pt x="16" y="5"/>
                    </a:cubicBezTo>
                    <a:cubicBezTo>
                      <a:pt x="19" y="3"/>
                      <a:pt x="19" y="3"/>
                      <a:pt x="19" y="3"/>
                    </a:cubicBezTo>
                    <a:cubicBezTo>
                      <a:pt x="17" y="0"/>
                      <a:pt x="18"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5" name="Freeform 1033"/>
              <p:cNvSpPr>
                <a:spLocks/>
              </p:cNvSpPr>
              <p:nvPr/>
            </p:nvSpPr>
            <p:spPr bwMode="auto">
              <a:xfrm>
                <a:off x="4924" y="2171"/>
                <a:ext cx="9" cy="4"/>
              </a:xfrm>
              <a:custGeom>
                <a:avLst/>
                <a:gdLst>
                  <a:gd name="T0" fmla="*/ 1 w 4"/>
                  <a:gd name="T1" fmla="*/ 0 h 2"/>
                  <a:gd name="T2" fmla="*/ 0 w 4"/>
                  <a:gd name="T3" fmla="*/ 2 h 2"/>
                  <a:gd name="T4" fmla="*/ 4 w 4"/>
                  <a:gd name="T5" fmla="*/ 1 h 2"/>
                  <a:gd name="T6" fmla="*/ 1 w 4"/>
                  <a:gd name="T7" fmla="*/ 0 h 2"/>
                </a:gdLst>
                <a:ahLst/>
                <a:cxnLst>
                  <a:cxn ang="0">
                    <a:pos x="T0" y="T1"/>
                  </a:cxn>
                  <a:cxn ang="0">
                    <a:pos x="T2" y="T3"/>
                  </a:cxn>
                  <a:cxn ang="0">
                    <a:pos x="T4" y="T5"/>
                  </a:cxn>
                  <a:cxn ang="0">
                    <a:pos x="T6" y="T7"/>
                  </a:cxn>
                </a:cxnLst>
                <a:rect l="0" t="0" r="r" b="b"/>
                <a:pathLst>
                  <a:path w="4" h="2">
                    <a:moveTo>
                      <a:pt x="1" y="0"/>
                    </a:moveTo>
                    <a:cubicBezTo>
                      <a:pt x="0" y="2"/>
                      <a:pt x="0" y="2"/>
                      <a:pt x="0" y="2"/>
                    </a:cubicBezTo>
                    <a:cubicBezTo>
                      <a:pt x="4" y="1"/>
                      <a:pt x="4" y="1"/>
                      <a:pt x="4" y="1"/>
                    </a:cubicBezTo>
                    <a:cubicBezTo>
                      <a:pt x="3" y="1"/>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9" name="Group 1235"/>
            <p:cNvGrpSpPr>
              <a:grpSpLocks/>
            </p:cNvGrpSpPr>
            <p:nvPr/>
          </p:nvGrpSpPr>
          <p:grpSpPr bwMode="auto">
            <a:xfrm>
              <a:off x="9324494" y="2769763"/>
              <a:ext cx="9353550" cy="1874838"/>
              <a:chOff x="-67" y="2168"/>
              <a:chExt cx="5892" cy="1181"/>
            </a:xfrm>
            <a:grpFill/>
          </p:grpSpPr>
          <p:sp>
            <p:nvSpPr>
              <p:cNvPr id="396" name="Freeform 1035"/>
              <p:cNvSpPr>
                <a:spLocks/>
              </p:cNvSpPr>
              <p:nvPr/>
            </p:nvSpPr>
            <p:spPr bwMode="auto">
              <a:xfrm>
                <a:off x="4957" y="2168"/>
                <a:ext cx="7" cy="5"/>
              </a:xfrm>
              <a:custGeom>
                <a:avLst/>
                <a:gdLst>
                  <a:gd name="T0" fmla="*/ 1 w 3"/>
                  <a:gd name="T1" fmla="*/ 2 h 2"/>
                  <a:gd name="T2" fmla="*/ 3 w 3"/>
                  <a:gd name="T3" fmla="*/ 2 h 2"/>
                  <a:gd name="T4" fmla="*/ 3 w 3"/>
                  <a:gd name="T5" fmla="*/ 2 h 2"/>
                  <a:gd name="T6" fmla="*/ 1 w 3"/>
                  <a:gd name="T7" fmla="*/ 2 h 2"/>
                </a:gdLst>
                <a:ahLst/>
                <a:cxnLst>
                  <a:cxn ang="0">
                    <a:pos x="T0" y="T1"/>
                  </a:cxn>
                  <a:cxn ang="0">
                    <a:pos x="T2" y="T3"/>
                  </a:cxn>
                  <a:cxn ang="0">
                    <a:pos x="T4" y="T5"/>
                  </a:cxn>
                  <a:cxn ang="0">
                    <a:pos x="T6" y="T7"/>
                  </a:cxn>
                </a:cxnLst>
                <a:rect l="0" t="0" r="r" b="b"/>
                <a:pathLst>
                  <a:path w="3" h="2">
                    <a:moveTo>
                      <a:pt x="1" y="2"/>
                    </a:moveTo>
                    <a:cubicBezTo>
                      <a:pt x="3" y="2"/>
                      <a:pt x="3" y="2"/>
                      <a:pt x="3" y="2"/>
                    </a:cubicBezTo>
                    <a:cubicBezTo>
                      <a:pt x="3" y="2"/>
                      <a:pt x="3" y="2"/>
                      <a:pt x="3" y="2"/>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7" name="Freeform 1036"/>
              <p:cNvSpPr>
                <a:spLocks/>
              </p:cNvSpPr>
              <p:nvPr/>
            </p:nvSpPr>
            <p:spPr bwMode="auto">
              <a:xfrm>
                <a:off x="4801" y="2175"/>
                <a:ext cx="182" cy="67"/>
              </a:xfrm>
              <a:custGeom>
                <a:avLst/>
                <a:gdLst>
                  <a:gd name="T0" fmla="*/ 71 w 77"/>
                  <a:gd name="T1" fmla="*/ 11 h 28"/>
                  <a:gd name="T2" fmla="*/ 67 w 77"/>
                  <a:gd name="T3" fmla="*/ 4 h 28"/>
                  <a:gd name="T4" fmla="*/ 68 w 77"/>
                  <a:gd name="T5" fmla="*/ 2 h 28"/>
                  <a:gd name="T6" fmla="*/ 65 w 77"/>
                  <a:gd name="T7" fmla="*/ 4 h 28"/>
                  <a:gd name="T8" fmla="*/ 58 w 77"/>
                  <a:gd name="T9" fmla="*/ 2 h 28"/>
                  <a:gd name="T10" fmla="*/ 61 w 77"/>
                  <a:gd name="T11" fmla="*/ 5 h 28"/>
                  <a:gd name="T12" fmla="*/ 53 w 77"/>
                  <a:gd name="T13" fmla="*/ 4 h 28"/>
                  <a:gd name="T14" fmla="*/ 55 w 77"/>
                  <a:gd name="T15" fmla="*/ 7 h 28"/>
                  <a:gd name="T16" fmla="*/ 53 w 77"/>
                  <a:gd name="T17" fmla="*/ 9 h 28"/>
                  <a:gd name="T18" fmla="*/ 46 w 77"/>
                  <a:gd name="T19" fmla="*/ 7 h 28"/>
                  <a:gd name="T20" fmla="*/ 50 w 77"/>
                  <a:gd name="T21" fmla="*/ 4 h 28"/>
                  <a:gd name="T22" fmla="*/ 43 w 77"/>
                  <a:gd name="T23" fmla="*/ 3 h 28"/>
                  <a:gd name="T24" fmla="*/ 37 w 77"/>
                  <a:gd name="T25" fmla="*/ 5 h 28"/>
                  <a:gd name="T26" fmla="*/ 45 w 77"/>
                  <a:gd name="T27" fmla="*/ 6 h 28"/>
                  <a:gd name="T28" fmla="*/ 46 w 77"/>
                  <a:gd name="T29" fmla="*/ 8 h 28"/>
                  <a:gd name="T30" fmla="*/ 42 w 77"/>
                  <a:gd name="T31" fmla="*/ 9 h 28"/>
                  <a:gd name="T32" fmla="*/ 45 w 77"/>
                  <a:gd name="T33" fmla="*/ 9 h 28"/>
                  <a:gd name="T34" fmla="*/ 35 w 77"/>
                  <a:gd name="T35" fmla="*/ 16 h 28"/>
                  <a:gd name="T36" fmla="*/ 29 w 77"/>
                  <a:gd name="T37" fmla="*/ 14 h 28"/>
                  <a:gd name="T38" fmla="*/ 30 w 77"/>
                  <a:gd name="T39" fmla="*/ 13 h 28"/>
                  <a:gd name="T40" fmla="*/ 24 w 77"/>
                  <a:gd name="T41" fmla="*/ 7 h 28"/>
                  <a:gd name="T42" fmla="*/ 22 w 77"/>
                  <a:gd name="T43" fmla="*/ 10 h 28"/>
                  <a:gd name="T44" fmla="*/ 26 w 77"/>
                  <a:gd name="T45" fmla="*/ 11 h 28"/>
                  <a:gd name="T46" fmla="*/ 24 w 77"/>
                  <a:gd name="T47" fmla="*/ 18 h 28"/>
                  <a:gd name="T48" fmla="*/ 23 w 77"/>
                  <a:gd name="T49" fmla="*/ 16 h 28"/>
                  <a:gd name="T50" fmla="*/ 23 w 77"/>
                  <a:gd name="T51" fmla="*/ 17 h 28"/>
                  <a:gd name="T52" fmla="*/ 17 w 77"/>
                  <a:gd name="T53" fmla="*/ 17 h 28"/>
                  <a:gd name="T54" fmla="*/ 15 w 77"/>
                  <a:gd name="T55" fmla="*/ 15 h 28"/>
                  <a:gd name="T56" fmla="*/ 4 w 77"/>
                  <a:gd name="T57" fmla="*/ 17 h 28"/>
                  <a:gd name="T58" fmla="*/ 3 w 77"/>
                  <a:gd name="T59" fmla="*/ 19 h 28"/>
                  <a:gd name="T60" fmla="*/ 15 w 77"/>
                  <a:gd name="T61" fmla="*/ 19 h 28"/>
                  <a:gd name="T62" fmla="*/ 1 w 77"/>
                  <a:gd name="T63" fmla="*/ 24 h 28"/>
                  <a:gd name="T64" fmla="*/ 2 w 77"/>
                  <a:gd name="T65" fmla="*/ 25 h 28"/>
                  <a:gd name="T66" fmla="*/ 5 w 77"/>
                  <a:gd name="T67" fmla="*/ 27 h 28"/>
                  <a:gd name="T68" fmla="*/ 4 w 77"/>
                  <a:gd name="T69" fmla="*/ 27 h 28"/>
                  <a:gd name="T70" fmla="*/ 6 w 77"/>
                  <a:gd name="T71" fmla="*/ 25 h 28"/>
                  <a:gd name="T72" fmla="*/ 8 w 77"/>
                  <a:gd name="T73" fmla="*/ 27 h 28"/>
                  <a:gd name="T74" fmla="*/ 9 w 77"/>
                  <a:gd name="T75" fmla="*/ 24 h 28"/>
                  <a:gd name="T76" fmla="*/ 22 w 77"/>
                  <a:gd name="T77" fmla="*/ 24 h 28"/>
                  <a:gd name="T78" fmla="*/ 29 w 77"/>
                  <a:gd name="T79" fmla="*/ 24 h 28"/>
                  <a:gd name="T80" fmla="*/ 25 w 77"/>
                  <a:gd name="T81" fmla="*/ 24 h 28"/>
                  <a:gd name="T82" fmla="*/ 47 w 77"/>
                  <a:gd name="T83" fmla="*/ 18 h 28"/>
                  <a:gd name="T84" fmla="*/ 56 w 77"/>
                  <a:gd name="T85" fmla="*/ 12 h 28"/>
                  <a:gd name="T86" fmla="*/ 55 w 77"/>
                  <a:gd name="T87" fmla="*/ 9 h 28"/>
                  <a:gd name="T88" fmla="*/ 58 w 77"/>
                  <a:gd name="T89" fmla="*/ 9 h 28"/>
                  <a:gd name="T90" fmla="*/ 66 w 77"/>
                  <a:gd name="T91" fmla="*/ 9 h 28"/>
                  <a:gd name="T92" fmla="*/ 64 w 77"/>
                  <a:gd name="T93" fmla="*/ 11 h 28"/>
                  <a:gd name="T94" fmla="*/ 75 w 77"/>
                  <a:gd name="T95" fmla="*/ 13 h 28"/>
                  <a:gd name="T96" fmla="*/ 74 w 77"/>
                  <a:gd name="T97" fmla="*/ 11 h 28"/>
                  <a:gd name="T98" fmla="*/ 77 w 77"/>
                  <a:gd name="T99" fmla="*/ 9 h 28"/>
                  <a:gd name="T100" fmla="*/ 71 w 77"/>
                  <a:gd name="T10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28">
                    <a:moveTo>
                      <a:pt x="71" y="11"/>
                    </a:moveTo>
                    <a:cubicBezTo>
                      <a:pt x="66" y="9"/>
                      <a:pt x="71" y="4"/>
                      <a:pt x="67" y="4"/>
                    </a:cubicBezTo>
                    <a:cubicBezTo>
                      <a:pt x="68" y="2"/>
                      <a:pt x="68" y="2"/>
                      <a:pt x="68" y="2"/>
                    </a:cubicBezTo>
                    <a:cubicBezTo>
                      <a:pt x="65" y="4"/>
                      <a:pt x="65" y="4"/>
                      <a:pt x="65" y="4"/>
                    </a:cubicBezTo>
                    <a:cubicBezTo>
                      <a:pt x="66" y="1"/>
                      <a:pt x="59" y="0"/>
                      <a:pt x="58" y="2"/>
                    </a:cubicBezTo>
                    <a:cubicBezTo>
                      <a:pt x="61" y="5"/>
                      <a:pt x="61" y="5"/>
                      <a:pt x="61" y="5"/>
                    </a:cubicBezTo>
                    <a:cubicBezTo>
                      <a:pt x="57" y="10"/>
                      <a:pt x="57" y="0"/>
                      <a:pt x="53" y="4"/>
                    </a:cubicBezTo>
                    <a:cubicBezTo>
                      <a:pt x="55" y="7"/>
                      <a:pt x="55" y="7"/>
                      <a:pt x="55" y="7"/>
                    </a:cubicBezTo>
                    <a:cubicBezTo>
                      <a:pt x="53" y="9"/>
                      <a:pt x="53" y="9"/>
                      <a:pt x="53" y="9"/>
                    </a:cubicBezTo>
                    <a:cubicBezTo>
                      <a:pt x="50" y="12"/>
                      <a:pt x="49" y="7"/>
                      <a:pt x="46" y="7"/>
                    </a:cubicBezTo>
                    <a:cubicBezTo>
                      <a:pt x="50" y="4"/>
                      <a:pt x="50" y="4"/>
                      <a:pt x="50" y="4"/>
                    </a:cubicBezTo>
                    <a:cubicBezTo>
                      <a:pt x="47" y="6"/>
                      <a:pt x="46" y="2"/>
                      <a:pt x="43" y="3"/>
                    </a:cubicBezTo>
                    <a:cubicBezTo>
                      <a:pt x="44" y="5"/>
                      <a:pt x="39" y="7"/>
                      <a:pt x="37" y="5"/>
                    </a:cubicBezTo>
                    <a:cubicBezTo>
                      <a:pt x="37" y="11"/>
                      <a:pt x="42" y="5"/>
                      <a:pt x="45" y="6"/>
                    </a:cubicBezTo>
                    <a:cubicBezTo>
                      <a:pt x="45" y="6"/>
                      <a:pt x="46" y="7"/>
                      <a:pt x="46" y="8"/>
                    </a:cubicBezTo>
                    <a:cubicBezTo>
                      <a:pt x="42" y="9"/>
                      <a:pt x="42" y="9"/>
                      <a:pt x="42" y="9"/>
                    </a:cubicBezTo>
                    <a:cubicBezTo>
                      <a:pt x="45" y="9"/>
                      <a:pt x="45" y="9"/>
                      <a:pt x="45" y="9"/>
                    </a:cubicBezTo>
                    <a:cubicBezTo>
                      <a:pt x="45" y="14"/>
                      <a:pt x="34" y="10"/>
                      <a:pt x="35" y="16"/>
                    </a:cubicBezTo>
                    <a:cubicBezTo>
                      <a:pt x="29" y="14"/>
                      <a:pt x="29" y="14"/>
                      <a:pt x="29" y="14"/>
                    </a:cubicBezTo>
                    <a:cubicBezTo>
                      <a:pt x="30" y="13"/>
                      <a:pt x="30" y="13"/>
                      <a:pt x="30" y="13"/>
                    </a:cubicBezTo>
                    <a:cubicBezTo>
                      <a:pt x="34" y="9"/>
                      <a:pt x="25" y="9"/>
                      <a:pt x="24" y="7"/>
                    </a:cubicBezTo>
                    <a:cubicBezTo>
                      <a:pt x="23" y="8"/>
                      <a:pt x="22" y="9"/>
                      <a:pt x="22" y="10"/>
                    </a:cubicBezTo>
                    <a:cubicBezTo>
                      <a:pt x="26" y="11"/>
                      <a:pt x="26" y="11"/>
                      <a:pt x="26" y="11"/>
                    </a:cubicBezTo>
                    <a:cubicBezTo>
                      <a:pt x="27" y="13"/>
                      <a:pt x="27" y="17"/>
                      <a:pt x="24" y="18"/>
                    </a:cubicBezTo>
                    <a:cubicBezTo>
                      <a:pt x="21" y="19"/>
                      <a:pt x="23" y="16"/>
                      <a:pt x="23" y="16"/>
                    </a:cubicBezTo>
                    <a:cubicBezTo>
                      <a:pt x="23" y="17"/>
                      <a:pt x="23" y="17"/>
                      <a:pt x="23" y="17"/>
                    </a:cubicBezTo>
                    <a:cubicBezTo>
                      <a:pt x="21" y="18"/>
                      <a:pt x="19" y="17"/>
                      <a:pt x="17" y="17"/>
                    </a:cubicBezTo>
                    <a:cubicBezTo>
                      <a:pt x="16" y="17"/>
                      <a:pt x="15" y="16"/>
                      <a:pt x="15" y="15"/>
                    </a:cubicBezTo>
                    <a:cubicBezTo>
                      <a:pt x="11" y="17"/>
                      <a:pt x="8" y="15"/>
                      <a:pt x="4" y="17"/>
                    </a:cubicBezTo>
                    <a:cubicBezTo>
                      <a:pt x="4" y="18"/>
                      <a:pt x="0" y="18"/>
                      <a:pt x="3" y="19"/>
                    </a:cubicBezTo>
                    <a:cubicBezTo>
                      <a:pt x="6" y="14"/>
                      <a:pt x="10" y="20"/>
                      <a:pt x="15" y="19"/>
                    </a:cubicBezTo>
                    <a:cubicBezTo>
                      <a:pt x="10" y="20"/>
                      <a:pt x="6" y="23"/>
                      <a:pt x="1" y="24"/>
                    </a:cubicBezTo>
                    <a:cubicBezTo>
                      <a:pt x="2" y="25"/>
                      <a:pt x="2" y="25"/>
                      <a:pt x="2" y="25"/>
                    </a:cubicBezTo>
                    <a:cubicBezTo>
                      <a:pt x="2" y="27"/>
                      <a:pt x="5" y="28"/>
                      <a:pt x="5" y="27"/>
                    </a:cubicBezTo>
                    <a:cubicBezTo>
                      <a:pt x="4" y="27"/>
                      <a:pt x="4" y="27"/>
                      <a:pt x="4" y="27"/>
                    </a:cubicBezTo>
                    <a:cubicBezTo>
                      <a:pt x="6" y="25"/>
                      <a:pt x="6" y="25"/>
                      <a:pt x="6" y="25"/>
                    </a:cubicBezTo>
                    <a:cubicBezTo>
                      <a:pt x="7" y="25"/>
                      <a:pt x="8" y="26"/>
                      <a:pt x="8" y="27"/>
                    </a:cubicBezTo>
                    <a:cubicBezTo>
                      <a:pt x="9" y="24"/>
                      <a:pt x="9" y="24"/>
                      <a:pt x="9" y="24"/>
                    </a:cubicBezTo>
                    <a:cubicBezTo>
                      <a:pt x="13" y="21"/>
                      <a:pt x="20" y="19"/>
                      <a:pt x="22" y="24"/>
                    </a:cubicBezTo>
                    <a:cubicBezTo>
                      <a:pt x="25" y="25"/>
                      <a:pt x="26" y="26"/>
                      <a:pt x="29" y="24"/>
                    </a:cubicBezTo>
                    <a:cubicBezTo>
                      <a:pt x="25" y="24"/>
                      <a:pt x="25" y="24"/>
                      <a:pt x="25" y="24"/>
                    </a:cubicBezTo>
                    <a:cubicBezTo>
                      <a:pt x="31" y="19"/>
                      <a:pt x="41" y="23"/>
                      <a:pt x="47" y="18"/>
                    </a:cubicBezTo>
                    <a:cubicBezTo>
                      <a:pt x="46" y="14"/>
                      <a:pt x="53" y="14"/>
                      <a:pt x="56" y="12"/>
                    </a:cubicBezTo>
                    <a:cubicBezTo>
                      <a:pt x="55" y="9"/>
                      <a:pt x="55" y="9"/>
                      <a:pt x="55" y="9"/>
                    </a:cubicBezTo>
                    <a:cubicBezTo>
                      <a:pt x="58" y="9"/>
                      <a:pt x="58" y="9"/>
                      <a:pt x="58" y="9"/>
                    </a:cubicBezTo>
                    <a:cubicBezTo>
                      <a:pt x="60" y="11"/>
                      <a:pt x="63" y="9"/>
                      <a:pt x="66" y="9"/>
                    </a:cubicBezTo>
                    <a:cubicBezTo>
                      <a:pt x="64" y="11"/>
                      <a:pt x="64" y="11"/>
                      <a:pt x="64" y="11"/>
                    </a:cubicBezTo>
                    <a:cubicBezTo>
                      <a:pt x="69" y="7"/>
                      <a:pt x="70" y="16"/>
                      <a:pt x="75" y="13"/>
                    </a:cubicBezTo>
                    <a:cubicBezTo>
                      <a:pt x="74" y="11"/>
                      <a:pt x="74" y="11"/>
                      <a:pt x="74" y="11"/>
                    </a:cubicBezTo>
                    <a:cubicBezTo>
                      <a:pt x="77" y="9"/>
                      <a:pt x="77" y="9"/>
                      <a:pt x="77" y="9"/>
                    </a:cubicBezTo>
                    <a:lnTo>
                      <a:pt x="7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Freeform 1037"/>
              <p:cNvSpPr>
                <a:spLocks/>
              </p:cNvSpPr>
              <p:nvPr/>
            </p:nvSpPr>
            <p:spPr bwMode="auto">
              <a:xfrm>
                <a:off x="27" y="2182"/>
                <a:ext cx="3" cy="5"/>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cubicBezTo>
                      <a:pt x="1" y="0"/>
                      <a:pt x="0" y="0"/>
                      <a:pt x="0" y="0"/>
                    </a:cubicBezTo>
                    <a:cubicBezTo>
                      <a:pt x="0" y="2"/>
                      <a:pt x="0" y="2"/>
                      <a:pt x="0" y="2"/>
                    </a:cubicBezTo>
                    <a:cubicBezTo>
                      <a:pt x="1" y="2"/>
                      <a:pt x="1" y="2"/>
                      <a:pt x="1" y="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9" name="Freeform 1038"/>
              <p:cNvSpPr>
                <a:spLocks/>
              </p:cNvSpPr>
              <p:nvPr/>
            </p:nvSpPr>
            <p:spPr bwMode="auto">
              <a:xfrm>
                <a:off x="5108" y="2189"/>
                <a:ext cx="5" cy="8"/>
              </a:xfrm>
              <a:custGeom>
                <a:avLst/>
                <a:gdLst>
                  <a:gd name="T0" fmla="*/ 0 w 2"/>
                  <a:gd name="T1" fmla="*/ 3 h 3"/>
                  <a:gd name="T2" fmla="*/ 2 w 2"/>
                  <a:gd name="T3" fmla="*/ 1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2" y="1"/>
                      <a:pt x="2" y="1"/>
                      <a:pt x="2" y="1"/>
                    </a:cubicBezTo>
                    <a:cubicBezTo>
                      <a:pt x="1" y="1"/>
                      <a:pt x="1" y="0"/>
                      <a:pt x="0"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0" name="Freeform 1039"/>
              <p:cNvSpPr>
                <a:spLocks/>
              </p:cNvSpPr>
              <p:nvPr/>
            </p:nvSpPr>
            <p:spPr bwMode="auto">
              <a:xfrm>
                <a:off x="11" y="2194"/>
                <a:ext cx="4" cy="7"/>
              </a:xfrm>
              <a:custGeom>
                <a:avLst/>
                <a:gdLst>
                  <a:gd name="T0" fmla="*/ 2 w 2"/>
                  <a:gd name="T1" fmla="*/ 1 h 3"/>
                  <a:gd name="T2" fmla="*/ 0 w 2"/>
                  <a:gd name="T3" fmla="*/ 1 h 3"/>
                  <a:gd name="T4" fmla="*/ 0 w 2"/>
                  <a:gd name="T5" fmla="*/ 3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2" y="1"/>
                      <a:pt x="1" y="0"/>
                      <a:pt x="0" y="1"/>
                    </a:cubicBezTo>
                    <a:cubicBezTo>
                      <a:pt x="0" y="3"/>
                      <a:pt x="0" y="3"/>
                      <a:pt x="0" y="3"/>
                    </a:cubicBezTo>
                    <a:cubicBezTo>
                      <a:pt x="1" y="3"/>
                      <a:pt x="1" y="3"/>
                      <a:pt x="1" y="3"/>
                    </a:cubicBezTo>
                    <a:cubicBezTo>
                      <a:pt x="2"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1" name="Freeform 1040"/>
              <p:cNvSpPr>
                <a:spLocks/>
              </p:cNvSpPr>
              <p:nvPr/>
            </p:nvSpPr>
            <p:spPr bwMode="auto">
              <a:xfrm>
                <a:off x="4836" y="2204"/>
                <a:ext cx="10" cy="4"/>
              </a:xfrm>
              <a:custGeom>
                <a:avLst/>
                <a:gdLst>
                  <a:gd name="T0" fmla="*/ 3 w 4"/>
                  <a:gd name="T1" fmla="*/ 0 h 2"/>
                  <a:gd name="T2" fmla="*/ 0 w 4"/>
                  <a:gd name="T3" fmla="*/ 2 h 2"/>
                  <a:gd name="T4" fmla="*/ 2 w 4"/>
                  <a:gd name="T5" fmla="*/ 2 h 2"/>
                  <a:gd name="T6" fmla="*/ 3 w 4"/>
                  <a:gd name="T7" fmla="*/ 0 h 2"/>
                </a:gdLst>
                <a:ahLst/>
                <a:cxnLst>
                  <a:cxn ang="0">
                    <a:pos x="T0" y="T1"/>
                  </a:cxn>
                  <a:cxn ang="0">
                    <a:pos x="T2" y="T3"/>
                  </a:cxn>
                  <a:cxn ang="0">
                    <a:pos x="T4" y="T5"/>
                  </a:cxn>
                  <a:cxn ang="0">
                    <a:pos x="T6" y="T7"/>
                  </a:cxn>
                </a:cxnLst>
                <a:rect l="0" t="0" r="r" b="b"/>
                <a:pathLst>
                  <a:path w="4" h="2">
                    <a:moveTo>
                      <a:pt x="3" y="0"/>
                    </a:moveTo>
                    <a:cubicBezTo>
                      <a:pt x="2" y="0"/>
                      <a:pt x="0" y="1"/>
                      <a:pt x="0" y="2"/>
                    </a:cubicBezTo>
                    <a:cubicBezTo>
                      <a:pt x="2" y="2"/>
                      <a:pt x="2" y="2"/>
                      <a:pt x="2" y="2"/>
                    </a:cubicBezTo>
                    <a:cubicBezTo>
                      <a:pt x="3" y="2"/>
                      <a:pt x="4"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2" name="Freeform 1041"/>
              <p:cNvSpPr>
                <a:spLocks/>
              </p:cNvSpPr>
              <p:nvPr/>
            </p:nvSpPr>
            <p:spPr bwMode="auto">
              <a:xfrm>
                <a:off x="94" y="2208"/>
                <a:ext cx="9" cy="12"/>
              </a:xfrm>
              <a:custGeom>
                <a:avLst/>
                <a:gdLst>
                  <a:gd name="T0" fmla="*/ 4 w 4"/>
                  <a:gd name="T1" fmla="*/ 3 h 5"/>
                  <a:gd name="T2" fmla="*/ 0 w 4"/>
                  <a:gd name="T3" fmla="*/ 3 h 5"/>
                  <a:gd name="T4" fmla="*/ 1 w 4"/>
                  <a:gd name="T5" fmla="*/ 4 h 5"/>
                  <a:gd name="T6" fmla="*/ 4 w 4"/>
                  <a:gd name="T7" fmla="*/ 3 h 5"/>
                </a:gdLst>
                <a:ahLst/>
                <a:cxnLst>
                  <a:cxn ang="0">
                    <a:pos x="T0" y="T1"/>
                  </a:cxn>
                  <a:cxn ang="0">
                    <a:pos x="T2" y="T3"/>
                  </a:cxn>
                  <a:cxn ang="0">
                    <a:pos x="T4" y="T5"/>
                  </a:cxn>
                  <a:cxn ang="0">
                    <a:pos x="T6" y="T7"/>
                  </a:cxn>
                </a:cxnLst>
                <a:rect l="0" t="0" r="r" b="b"/>
                <a:pathLst>
                  <a:path w="4" h="5">
                    <a:moveTo>
                      <a:pt x="4" y="3"/>
                    </a:moveTo>
                    <a:cubicBezTo>
                      <a:pt x="4" y="0"/>
                      <a:pt x="1" y="3"/>
                      <a:pt x="0" y="3"/>
                    </a:cubicBezTo>
                    <a:cubicBezTo>
                      <a:pt x="1" y="4"/>
                      <a:pt x="1" y="4"/>
                      <a:pt x="1" y="4"/>
                    </a:cubicBezTo>
                    <a:cubicBezTo>
                      <a:pt x="2" y="4"/>
                      <a:pt x="3" y="5"/>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3" name="Freeform 1042"/>
              <p:cNvSpPr>
                <a:spLocks/>
              </p:cNvSpPr>
              <p:nvPr/>
            </p:nvSpPr>
            <p:spPr bwMode="auto">
              <a:xfrm>
                <a:off x="53" y="2220"/>
                <a:ext cx="12" cy="17"/>
              </a:xfrm>
              <a:custGeom>
                <a:avLst/>
                <a:gdLst>
                  <a:gd name="T0" fmla="*/ 0 w 5"/>
                  <a:gd name="T1" fmla="*/ 3 h 7"/>
                  <a:gd name="T2" fmla="*/ 1 w 5"/>
                  <a:gd name="T3" fmla="*/ 5 h 7"/>
                  <a:gd name="T4" fmla="*/ 5 w 5"/>
                  <a:gd name="T5" fmla="*/ 5 h 7"/>
                  <a:gd name="T6" fmla="*/ 0 w 5"/>
                  <a:gd name="T7" fmla="*/ 3 h 7"/>
                </a:gdLst>
                <a:ahLst/>
                <a:cxnLst>
                  <a:cxn ang="0">
                    <a:pos x="T0" y="T1"/>
                  </a:cxn>
                  <a:cxn ang="0">
                    <a:pos x="T2" y="T3"/>
                  </a:cxn>
                  <a:cxn ang="0">
                    <a:pos x="T4" y="T5"/>
                  </a:cxn>
                  <a:cxn ang="0">
                    <a:pos x="T6" y="T7"/>
                  </a:cxn>
                </a:cxnLst>
                <a:rect l="0" t="0" r="r" b="b"/>
                <a:pathLst>
                  <a:path w="5" h="7">
                    <a:moveTo>
                      <a:pt x="0" y="3"/>
                    </a:moveTo>
                    <a:cubicBezTo>
                      <a:pt x="1" y="5"/>
                      <a:pt x="1" y="5"/>
                      <a:pt x="1" y="5"/>
                    </a:cubicBezTo>
                    <a:cubicBezTo>
                      <a:pt x="2" y="0"/>
                      <a:pt x="4" y="7"/>
                      <a:pt x="5" y="5"/>
                    </a:cubicBezTo>
                    <a:cubicBezTo>
                      <a:pt x="4" y="2"/>
                      <a:pt x="2"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4" name="Freeform 1043"/>
              <p:cNvSpPr>
                <a:spLocks/>
              </p:cNvSpPr>
              <p:nvPr/>
            </p:nvSpPr>
            <p:spPr bwMode="auto">
              <a:xfrm>
                <a:off x="41" y="2242"/>
                <a:ext cx="17" cy="7"/>
              </a:xfrm>
              <a:custGeom>
                <a:avLst/>
                <a:gdLst>
                  <a:gd name="T0" fmla="*/ 4 w 7"/>
                  <a:gd name="T1" fmla="*/ 3 h 3"/>
                  <a:gd name="T2" fmla="*/ 7 w 7"/>
                  <a:gd name="T3" fmla="*/ 1 h 3"/>
                  <a:gd name="T4" fmla="*/ 2 w 7"/>
                  <a:gd name="T5" fmla="*/ 0 h 3"/>
                  <a:gd name="T6" fmla="*/ 4 w 7"/>
                  <a:gd name="T7" fmla="*/ 3 h 3"/>
                </a:gdLst>
                <a:ahLst/>
                <a:cxnLst>
                  <a:cxn ang="0">
                    <a:pos x="T0" y="T1"/>
                  </a:cxn>
                  <a:cxn ang="0">
                    <a:pos x="T2" y="T3"/>
                  </a:cxn>
                  <a:cxn ang="0">
                    <a:pos x="T4" y="T5"/>
                  </a:cxn>
                  <a:cxn ang="0">
                    <a:pos x="T6" y="T7"/>
                  </a:cxn>
                </a:cxnLst>
                <a:rect l="0" t="0" r="r" b="b"/>
                <a:pathLst>
                  <a:path w="7" h="3">
                    <a:moveTo>
                      <a:pt x="4" y="3"/>
                    </a:moveTo>
                    <a:cubicBezTo>
                      <a:pt x="5" y="3"/>
                      <a:pt x="7" y="3"/>
                      <a:pt x="7" y="1"/>
                    </a:cubicBezTo>
                    <a:cubicBezTo>
                      <a:pt x="2" y="0"/>
                      <a:pt x="2" y="0"/>
                      <a:pt x="2" y="0"/>
                    </a:cubicBezTo>
                    <a:cubicBezTo>
                      <a:pt x="0" y="1"/>
                      <a:pt x="3" y="2"/>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5" name="Freeform 1044"/>
              <p:cNvSpPr>
                <a:spLocks/>
              </p:cNvSpPr>
              <p:nvPr/>
            </p:nvSpPr>
            <p:spPr bwMode="auto">
              <a:xfrm>
                <a:off x="4758" y="2244"/>
                <a:ext cx="14" cy="9"/>
              </a:xfrm>
              <a:custGeom>
                <a:avLst/>
                <a:gdLst>
                  <a:gd name="T0" fmla="*/ 0 w 6"/>
                  <a:gd name="T1" fmla="*/ 4 h 4"/>
                  <a:gd name="T2" fmla="*/ 6 w 6"/>
                  <a:gd name="T3" fmla="*/ 1 h 4"/>
                  <a:gd name="T4" fmla="*/ 0 w 6"/>
                  <a:gd name="T5" fmla="*/ 4 h 4"/>
                </a:gdLst>
                <a:ahLst/>
                <a:cxnLst>
                  <a:cxn ang="0">
                    <a:pos x="T0" y="T1"/>
                  </a:cxn>
                  <a:cxn ang="0">
                    <a:pos x="T2" y="T3"/>
                  </a:cxn>
                  <a:cxn ang="0">
                    <a:pos x="T4" y="T5"/>
                  </a:cxn>
                </a:cxnLst>
                <a:rect l="0" t="0" r="r" b="b"/>
                <a:pathLst>
                  <a:path w="6" h="4">
                    <a:moveTo>
                      <a:pt x="0" y="4"/>
                    </a:moveTo>
                    <a:cubicBezTo>
                      <a:pt x="6" y="1"/>
                      <a:pt x="6" y="1"/>
                      <a:pt x="6" y="1"/>
                    </a:cubicBezTo>
                    <a:cubicBezTo>
                      <a:pt x="4"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6" name="Freeform 1045"/>
              <p:cNvSpPr>
                <a:spLocks/>
              </p:cNvSpPr>
              <p:nvPr/>
            </p:nvSpPr>
            <p:spPr bwMode="auto">
              <a:xfrm>
                <a:off x="63" y="2251"/>
                <a:ext cx="5" cy="5"/>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0" y="2"/>
                      <a:pt x="0" y="2"/>
                      <a:pt x="0" y="2"/>
                    </a:cubicBezTo>
                    <a:cubicBezTo>
                      <a:pt x="2" y="2"/>
                      <a:pt x="2" y="2"/>
                      <a:pt x="2" y="2"/>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7" name="Freeform 1046"/>
              <p:cNvSpPr>
                <a:spLocks/>
              </p:cNvSpPr>
              <p:nvPr/>
            </p:nvSpPr>
            <p:spPr bwMode="auto">
              <a:xfrm>
                <a:off x="5650" y="2258"/>
                <a:ext cx="5" cy="7"/>
              </a:xfrm>
              <a:custGeom>
                <a:avLst/>
                <a:gdLst>
                  <a:gd name="T0" fmla="*/ 5 w 5"/>
                  <a:gd name="T1" fmla="*/ 7 h 7"/>
                  <a:gd name="T2" fmla="*/ 5 w 5"/>
                  <a:gd name="T3" fmla="*/ 0 h 7"/>
                  <a:gd name="T4" fmla="*/ 0 w 5"/>
                  <a:gd name="T5" fmla="*/ 2 h 7"/>
                  <a:gd name="T6" fmla="*/ 5 w 5"/>
                  <a:gd name="T7" fmla="*/ 7 h 7"/>
                </a:gdLst>
                <a:ahLst/>
                <a:cxnLst>
                  <a:cxn ang="0">
                    <a:pos x="T0" y="T1"/>
                  </a:cxn>
                  <a:cxn ang="0">
                    <a:pos x="T2" y="T3"/>
                  </a:cxn>
                  <a:cxn ang="0">
                    <a:pos x="T4" y="T5"/>
                  </a:cxn>
                  <a:cxn ang="0">
                    <a:pos x="T6" y="T7"/>
                  </a:cxn>
                </a:cxnLst>
                <a:rect l="0" t="0" r="r" b="b"/>
                <a:pathLst>
                  <a:path w="5" h="7">
                    <a:moveTo>
                      <a:pt x="5" y="7"/>
                    </a:moveTo>
                    <a:lnTo>
                      <a:pt x="5" y="0"/>
                    </a:lnTo>
                    <a:lnTo>
                      <a:pt x="0" y="2"/>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8" name="Freeform 1047"/>
              <p:cNvSpPr>
                <a:spLocks/>
              </p:cNvSpPr>
              <p:nvPr/>
            </p:nvSpPr>
            <p:spPr bwMode="auto">
              <a:xfrm>
                <a:off x="5673" y="2260"/>
                <a:ext cx="24" cy="19"/>
              </a:xfrm>
              <a:custGeom>
                <a:avLst/>
                <a:gdLst>
                  <a:gd name="T0" fmla="*/ 7 w 10"/>
                  <a:gd name="T1" fmla="*/ 6 h 8"/>
                  <a:gd name="T2" fmla="*/ 10 w 10"/>
                  <a:gd name="T3" fmla="*/ 3 h 8"/>
                  <a:gd name="T4" fmla="*/ 6 w 10"/>
                  <a:gd name="T5" fmla="*/ 0 h 8"/>
                  <a:gd name="T6" fmla="*/ 6 w 10"/>
                  <a:gd name="T7" fmla="*/ 3 h 8"/>
                  <a:gd name="T8" fmla="*/ 5 w 10"/>
                  <a:gd name="T9" fmla="*/ 3 h 8"/>
                  <a:gd name="T10" fmla="*/ 0 w 10"/>
                  <a:gd name="T11" fmla="*/ 5 h 8"/>
                  <a:gd name="T12" fmla="*/ 7 w 1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7" y="6"/>
                    </a:moveTo>
                    <a:cubicBezTo>
                      <a:pt x="10" y="3"/>
                      <a:pt x="10" y="3"/>
                      <a:pt x="10" y="3"/>
                    </a:cubicBezTo>
                    <a:cubicBezTo>
                      <a:pt x="9" y="2"/>
                      <a:pt x="6" y="2"/>
                      <a:pt x="6" y="0"/>
                    </a:cubicBezTo>
                    <a:cubicBezTo>
                      <a:pt x="6" y="3"/>
                      <a:pt x="6" y="3"/>
                      <a:pt x="6" y="3"/>
                    </a:cubicBezTo>
                    <a:cubicBezTo>
                      <a:pt x="5" y="3"/>
                      <a:pt x="5" y="3"/>
                      <a:pt x="5" y="3"/>
                    </a:cubicBezTo>
                    <a:cubicBezTo>
                      <a:pt x="3" y="3"/>
                      <a:pt x="0" y="3"/>
                      <a:pt x="0" y="5"/>
                    </a:cubicBezTo>
                    <a:cubicBezTo>
                      <a:pt x="3" y="8"/>
                      <a:pt x="5" y="2"/>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9" name="Freeform 1048"/>
              <p:cNvSpPr>
                <a:spLocks/>
              </p:cNvSpPr>
              <p:nvPr/>
            </p:nvSpPr>
            <p:spPr bwMode="auto">
              <a:xfrm>
                <a:off x="5702" y="2270"/>
                <a:ext cx="7" cy="5"/>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1" y="0"/>
                      <a:pt x="0" y="0"/>
                    </a:cubicBezTo>
                    <a:cubicBezTo>
                      <a:pt x="2" y="2"/>
                      <a:pt x="2" y="2"/>
                      <a:pt x="2" y="2"/>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 name="Freeform 1049"/>
              <p:cNvSpPr>
                <a:spLocks/>
              </p:cNvSpPr>
              <p:nvPr/>
            </p:nvSpPr>
            <p:spPr bwMode="auto">
              <a:xfrm>
                <a:off x="4685" y="2272"/>
                <a:ext cx="30" cy="22"/>
              </a:xfrm>
              <a:custGeom>
                <a:avLst/>
                <a:gdLst>
                  <a:gd name="T0" fmla="*/ 7 w 13"/>
                  <a:gd name="T1" fmla="*/ 2 h 9"/>
                  <a:gd name="T2" fmla="*/ 0 w 13"/>
                  <a:gd name="T3" fmla="*/ 3 h 9"/>
                  <a:gd name="T4" fmla="*/ 13 w 13"/>
                  <a:gd name="T5" fmla="*/ 2 h 9"/>
                  <a:gd name="T6" fmla="*/ 8 w 13"/>
                  <a:gd name="T7" fmla="*/ 0 h 9"/>
                  <a:gd name="T8" fmla="*/ 7 w 13"/>
                  <a:gd name="T9" fmla="*/ 2 h 9"/>
                </a:gdLst>
                <a:ahLst/>
                <a:cxnLst>
                  <a:cxn ang="0">
                    <a:pos x="T0" y="T1"/>
                  </a:cxn>
                  <a:cxn ang="0">
                    <a:pos x="T2" y="T3"/>
                  </a:cxn>
                  <a:cxn ang="0">
                    <a:pos x="T4" y="T5"/>
                  </a:cxn>
                  <a:cxn ang="0">
                    <a:pos x="T6" y="T7"/>
                  </a:cxn>
                  <a:cxn ang="0">
                    <a:pos x="T8" y="T9"/>
                  </a:cxn>
                </a:cxnLst>
                <a:rect l="0" t="0" r="r" b="b"/>
                <a:pathLst>
                  <a:path w="13" h="9">
                    <a:moveTo>
                      <a:pt x="7" y="2"/>
                    </a:moveTo>
                    <a:cubicBezTo>
                      <a:pt x="5" y="4"/>
                      <a:pt x="1" y="4"/>
                      <a:pt x="0" y="3"/>
                    </a:cubicBezTo>
                    <a:cubicBezTo>
                      <a:pt x="2" y="9"/>
                      <a:pt x="9" y="0"/>
                      <a:pt x="13" y="2"/>
                    </a:cubicBezTo>
                    <a:cubicBezTo>
                      <a:pt x="8" y="0"/>
                      <a:pt x="8" y="0"/>
                      <a:pt x="8" y="0"/>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1" name="Freeform 1050"/>
              <p:cNvSpPr>
                <a:spLocks/>
              </p:cNvSpPr>
              <p:nvPr/>
            </p:nvSpPr>
            <p:spPr bwMode="auto">
              <a:xfrm>
                <a:off x="5657" y="2268"/>
                <a:ext cx="7" cy="14"/>
              </a:xfrm>
              <a:custGeom>
                <a:avLst/>
                <a:gdLst>
                  <a:gd name="T0" fmla="*/ 0 w 3"/>
                  <a:gd name="T1" fmla="*/ 5 h 6"/>
                  <a:gd name="T2" fmla="*/ 3 w 3"/>
                  <a:gd name="T3" fmla="*/ 3 h 6"/>
                  <a:gd name="T4" fmla="*/ 0 w 3"/>
                  <a:gd name="T5" fmla="*/ 5 h 6"/>
                </a:gdLst>
                <a:ahLst/>
                <a:cxnLst>
                  <a:cxn ang="0">
                    <a:pos x="T0" y="T1"/>
                  </a:cxn>
                  <a:cxn ang="0">
                    <a:pos x="T2" y="T3"/>
                  </a:cxn>
                  <a:cxn ang="0">
                    <a:pos x="T4" y="T5"/>
                  </a:cxn>
                </a:cxnLst>
                <a:rect l="0" t="0" r="r" b="b"/>
                <a:pathLst>
                  <a:path w="3" h="6">
                    <a:moveTo>
                      <a:pt x="0" y="5"/>
                    </a:moveTo>
                    <a:cubicBezTo>
                      <a:pt x="3" y="3"/>
                      <a:pt x="3" y="3"/>
                      <a:pt x="3" y="3"/>
                    </a:cubicBezTo>
                    <a:cubicBezTo>
                      <a:pt x="1" y="0"/>
                      <a:pt x="0" y="6"/>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2" name="Freeform 1051"/>
              <p:cNvSpPr>
                <a:spLocks/>
              </p:cNvSpPr>
              <p:nvPr/>
            </p:nvSpPr>
            <p:spPr bwMode="auto">
              <a:xfrm>
                <a:off x="5555" y="23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3" name="Rectangle 1052"/>
              <p:cNvSpPr>
                <a:spLocks noChangeArrowheads="1"/>
              </p:cNvSpPr>
              <p:nvPr/>
            </p:nvSpPr>
            <p:spPr bwMode="auto">
              <a:xfrm>
                <a:off x="5638" y="232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4" name="Freeform 1053"/>
              <p:cNvSpPr>
                <a:spLocks/>
              </p:cNvSpPr>
              <p:nvPr/>
            </p:nvSpPr>
            <p:spPr bwMode="auto">
              <a:xfrm>
                <a:off x="5522" y="2275"/>
                <a:ext cx="300" cy="87"/>
              </a:xfrm>
              <a:custGeom>
                <a:avLst/>
                <a:gdLst>
                  <a:gd name="T0" fmla="*/ 127 w 127"/>
                  <a:gd name="T1" fmla="*/ 3 h 37"/>
                  <a:gd name="T2" fmla="*/ 82 w 127"/>
                  <a:gd name="T3" fmla="*/ 7 h 37"/>
                  <a:gd name="T4" fmla="*/ 74 w 127"/>
                  <a:gd name="T5" fmla="*/ 6 h 37"/>
                  <a:gd name="T6" fmla="*/ 60 w 127"/>
                  <a:gd name="T7" fmla="*/ 15 h 37"/>
                  <a:gd name="T8" fmla="*/ 48 w 127"/>
                  <a:gd name="T9" fmla="*/ 22 h 37"/>
                  <a:gd name="T10" fmla="*/ 49 w 127"/>
                  <a:gd name="T11" fmla="*/ 21 h 37"/>
                  <a:gd name="T12" fmla="*/ 44 w 127"/>
                  <a:gd name="T13" fmla="*/ 22 h 37"/>
                  <a:gd name="T14" fmla="*/ 44 w 127"/>
                  <a:gd name="T15" fmla="*/ 20 h 37"/>
                  <a:gd name="T16" fmla="*/ 37 w 127"/>
                  <a:gd name="T17" fmla="*/ 21 h 37"/>
                  <a:gd name="T18" fmla="*/ 37 w 127"/>
                  <a:gd name="T19" fmla="*/ 22 h 37"/>
                  <a:gd name="T20" fmla="*/ 30 w 127"/>
                  <a:gd name="T21" fmla="*/ 24 h 37"/>
                  <a:gd name="T22" fmla="*/ 24 w 127"/>
                  <a:gd name="T23" fmla="*/ 26 h 37"/>
                  <a:gd name="T24" fmla="*/ 16 w 127"/>
                  <a:gd name="T25" fmla="*/ 30 h 37"/>
                  <a:gd name="T26" fmla="*/ 14 w 127"/>
                  <a:gd name="T27" fmla="*/ 27 h 37"/>
                  <a:gd name="T28" fmla="*/ 11 w 127"/>
                  <a:gd name="T29" fmla="*/ 28 h 37"/>
                  <a:gd name="T30" fmla="*/ 11 w 127"/>
                  <a:gd name="T31" fmla="*/ 30 h 37"/>
                  <a:gd name="T32" fmla="*/ 8 w 127"/>
                  <a:gd name="T33" fmla="*/ 30 h 37"/>
                  <a:gd name="T34" fmla="*/ 0 w 127"/>
                  <a:gd name="T35" fmla="*/ 30 h 37"/>
                  <a:gd name="T36" fmla="*/ 1 w 127"/>
                  <a:gd name="T37" fmla="*/ 32 h 37"/>
                  <a:gd name="T38" fmla="*/ 7 w 127"/>
                  <a:gd name="T39" fmla="*/ 33 h 37"/>
                  <a:gd name="T40" fmla="*/ 5 w 127"/>
                  <a:gd name="T41" fmla="*/ 37 h 37"/>
                  <a:gd name="T42" fmla="*/ 30 w 127"/>
                  <a:gd name="T43" fmla="*/ 32 h 37"/>
                  <a:gd name="T44" fmla="*/ 50 w 127"/>
                  <a:gd name="T45" fmla="*/ 28 h 37"/>
                  <a:gd name="T46" fmla="*/ 74 w 127"/>
                  <a:gd name="T47" fmla="*/ 25 h 37"/>
                  <a:gd name="T48" fmla="*/ 86 w 127"/>
                  <a:gd name="T49" fmla="*/ 20 h 37"/>
                  <a:gd name="T50" fmla="*/ 82 w 127"/>
                  <a:gd name="T51" fmla="*/ 20 h 37"/>
                  <a:gd name="T52" fmla="*/ 85 w 127"/>
                  <a:gd name="T53" fmla="*/ 18 h 37"/>
                  <a:gd name="T54" fmla="*/ 83 w 127"/>
                  <a:gd name="T55" fmla="*/ 17 h 37"/>
                  <a:gd name="T56" fmla="*/ 87 w 127"/>
                  <a:gd name="T57" fmla="*/ 15 h 37"/>
                  <a:gd name="T58" fmla="*/ 89 w 127"/>
                  <a:gd name="T59" fmla="*/ 20 h 37"/>
                  <a:gd name="T60" fmla="*/ 91 w 127"/>
                  <a:gd name="T61" fmla="*/ 18 h 37"/>
                  <a:gd name="T62" fmla="*/ 103 w 127"/>
                  <a:gd name="T63" fmla="*/ 17 h 37"/>
                  <a:gd name="T64" fmla="*/ 105 w 127"/>
                  <a:gd name="T65" fmla="*/ 14 h 37"/>
                  <a:gd name="T66" fmla="*/ 108 w 127"/>
                  <a:gd name="T67" fmla="*/ 14 h 37"/>
                  <a:gd name="T68" fmla="*/ 108 w 127"/>
                  <a:gd name="T69" fmla="*/ 12 h 37"/>
                  <a:gd name="T70" fmla="*/ 115 w 127"/>
                  <a:gd name="T71" fmla="*/ 14 h 37"/>
                  <a:gd name="T72" fmla="*/ 121 w 127"/>
                  <a:gd name="T73" fmla="*/ 10 h 37"/>
                  <a:gd name="T74" fmla="*/ 120 w 127"/>
                  <a:gd name="T75" fmla="*/ 9 h 37"/>
                  <a:gd name="T76" fmla="*/ 127 w 127"/>
                  <a:gd name="T7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37">
                    <a:moveTo>
                      <a:pt x="127" y="3"/>
                    </a:moveTo>
                    <a:cubicBezTo>
                      <a:pt x="114" y="0"/>
                      <a:pt x="95" y="3"/>
                      <a:pt x="82" y="7"/>
                    </a:cubicBezTo>
                    <a:cubicBezTo>
                      <a:pt x="78" y="7"/>
                      <a:pt x="76" y="9"/>
                      <a:pt x="74" y="6"/>
                    </a:cubicBezTo>
                    <a:cubicBezTo>
                      <a:pt x="70" y="7"/>
                      <a:pt x="67" y="16"/>
                      <a:pt x="60" y="15"/>
                    </a:cubicBezTo>
                    <a:cubicBezTo>
                      <a:pt x="54" y="16"/>
                      <a:pt x="55" y="25"/>
                      <a:pt x="48" y="22"/>
                    </a:cubicBezTo>
                    <a:cubicBezTo>
                      <a:pt x="49" y="21"/>
                      <a:pt x="49" y="21"/>
                      <a:pt x="49" y="21"/>
                    </a:cubicBezTo>
                    <a:cubicBezTo>
                      <a:pt x="48" y="22"/>
                      <a:pt x="45" y="22"/>
                      <a:pt x="44" y="22"/>
                    </a:cubicBezTo>
                    <a:cubicBezTo>
                      <a:pt x="44" y="20"/>
                      <a:pt x="44" y="20"/>
                      <a:pt x="44" y="20"/>
                    </a:cubicBezTo>
                    <a:cubicBezTo>
                      <a:pt x="37" y="21"/>
                      <a:pt x="37" y="21"/>
                      <a:pt x="37" y="21"/>
                    </a:cubicBezTo>
                    <a:cubicBezTo>
                      <a:pt x="37" y="22"/>
                      <a:pt x="37" y="22"/>
                      <a:pt x="37" y="22"/>
                    </a:cubicBezTo>
                    <a:cubicBezTo>
                      <a:pt x="34" y="24"/>
                      <a:pt x="33" y="25"/>
                      <a:pt x="30" y="24"/>
                    </a:cubicBezTo>
                    <a:cubicBezTo>
                      <a:pt x="29" y="26"/>
                      <a:pt x="26" y="28"/>
                      <a:pt x="24" y="26"/>
                    </a:cubicBezTo>
                    <a:cubicBezTo>
                      <a:pt x="24" y="31"/>
                      <a:pt x="18" y="26"/>
                      <a:pt x="16" y="30"/>
                    </a:cubicBezTo>
                    <a:cubicBezTo>
                      <a:pt x="14" y="31"/>
                      <a:pt x="14" y="29"/>
                      <a:pt x="14" y="27"/>
                    </a:cubicBezTo>
                    <a:cubicBezTo>
                      <a:pt x="13" y="28"/>
                      <a:pt x="12" y="28"/>
                      <a:pt x="11" y="28"/>
                    </a:cubicBezTo>
                    <a:cubicBezTo>
                      <a:pt x="11" y="29"/>
                      <a:pt x="12" y="30"/>
                      <a:pt x="11" y="30"/>
                    </a:cubicBezTo>
                    <a:cubicBezTo>
                      <a:pt x="10" y="30"/>
                      <a:pt x="9" y="30"/>
                      <a:pt x="8" y="30"/>
                    </a:cubicBezTo>
                    <a:cubicBezTo>
                      <a:pt x="6" y="26"/>
                      <a:pt x="3" y="30"/>
                      <a:pt x="0" y="30"/>
                    </a:cubicBezTo>
                    <a:cubicBezTo>
                      <a:pt x="2" y="31"/>
                      <a:pt x="1" y="32"/>
                      <a:pt x="1" y="32"/>
                    </a:cubicBezTo>
                    <a:cubicBezTo>
                      <a:pt x="3" y="33"/>
                      <a:pt x="5" y="32"/>
                      <a:pt x="7" y="33"/>
                    </a:cubicBezTo>
                    <a:cubicBezTo>
                      <a:pt x="7" y="35"/>
                      <a:pt x="2" y="36"/>
                      <a:pt x="5" y="37"/>
                    </a:cubicBezTo>
                    <a:cubicBezTo>
                      <a:pt x="11" y="32"/>
                      <a:pt x="22" y="35"/>
                      <a:pt x="30" y="32"/>
                    </a:cubicBezTo>
                    <a:cubicBezTo>
                      <a:pt x="35" y="25"/>
                      <a:pt x="42" y="33"/>
                      <a:pt x="50" y="28"/>
                    </a:cubicBezTo>
                    <a:cubicBezTo>
                      <a:pt x="58" y="29"/>
                      <a:pt x="67" y="23"/>
                      <a:pt x="74" y="25"/>
                    </a:cubicBezTo>
                    <a:cubicBezTo>
                      <a:pt x="77" y="21"/>
                      <a:pt x="83" y="23"/>
                      <a:pt x="86" y="20"/>
                    </a:cubicBezTo>
                    <a:cubicBezTo>
                      <a:pt x="85" y="20"/>
                      <a:pt x="83" y="21"/>
                      <a:pt x="82" y="20"/>
                    </a:cubicBezTo>
                    <a:cubicBezTo>
                      <a:pt x="85" y="18"/>
                      <a:pt x="85" y="18"/>
                      <a:pt x="85" y="18"/>
                    </a:cubicBezTo>
                    <a:cubicBezTo>
                      <a:pt x="84" y="18"/>
                      <a:pt x="84" y="18"/>
                      <a:pt x="83" y="17"/>
                    </a:cubicBezTo>
                    <a:cubicBezTo>
                      <a:pt x="84" y="16"/>
                      <a:pt x="86" y="16"/>
                      <a:pt x="87" y="15"/>
                    </a:cubicBezTo>
                    <a:cubicBezTo>
                      <a:pt x="89" y="20"/>
                      <a:pt x="89" y="20"/>
                      <a:pt x="89" y="20"/>
                    </a:cubicBezTo>
                    <a:cubicBezTo>
                      <a:pt x="90" y="20"/>
                      <a:pt x="90" y="19"/>
                      <a:pt x="91" y="18"/>
                    </a:cubicBezTo>
                    <a:cubicBezTo>
                      <a:pt x="95" y="18"/>
                      <a:pt x="99" y="17"/>
                      <a:pt x="103" y="17"/>
                    </a:cubicBezTo>
                    <a:cubicBezTo>
                      <a:pt x="105" y="14"/>
                      <a:pt x="105" y="14"/>
                      <a:pt x="105" y="14"/>
                    </a:cubicBezTo>
                    <a:cubicBezTo>
                      <a:pt x="106" y="14"/>
                      <a:pt x="107" y="14"/>
                      <a:pt x="108" y="14"/>
                    </a:cubicBezTo>
                    <a:cubicBezTo>
                      <a:pt x="108" y="12"/>
                      <a:pt x="108" y="12"/>
                      <a:pt x="108" y="12"/>
                    </a:cubicBezTo>
                    <a:cubicBezTo>
                      <a:pt x="110" y="12"/>
                      <a:pt x="113" y="11"/>
                      <a:pt x="115" y="14"/>
                    </a:cubicBezTo>
                    <a:cubicBezTo>
                      <a:pt x="115" y="11"/>
                      <a:pt x="118" y="9"/>
                      <a:pt x="121" y="10"/>
                    </a:cubicBezTo>
                    <a:cubicBezTo>
                      <a:pt x="120" y="9"/>
                      <a:pt x="120" y="9"/>
                      <a:pt x="120" y="9"/>
                    </a:cubicBezTo>
                    <a:cubicBezTo>
                      <a:pt x="126" y="10"/>
                      <a:pt x="124" y="4"/>
                      <a:pt x="1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5" name="Freeform 1054"/>
              <p:cNvSpPr>
                <a:spLocks/>
              </p:cNvSpPr>
              <p:nvPr/>
            </p:nvSpPr>
            <p:spPr bwMode="auto">
              <a:xfrm>
                <a:off x="4656" y="2279"/>
                <a:ext cx="10" cy="8"/>
              </a:xfrm>
              <a:custGeom>
                <a:avLst/>
                <a:gdLst>
                  <a:gd name="T0" fmla="*/ 0 w 4"/>
                  <a:gd name="T1" fmla="*/ 2 h 3"/>
                  <a:gd name="T2" fmla="*/ 1 w 4"/>
                  <a:gd name="T3" fmla="*/ 3 h 3"/>
                  <a:gd name="T4" fmla="*/ 4 w 4"/>
                  <a:gd name="T5" fmla="*/ 1 h 3"/>
                  <a:gd name="T6" fmla="*/ 2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cubicBezTo>
                      <a:pt x="1" y="3"/>
                      <a:pt x="1" y="3"/>
                      <a:pt x="1" y="3"/>
                    </a:cubicBezTo>
                    <a:cubicBezTo>
                      <a:pt x="4" y="1"/>
                      <a:pt x="4" y="1"/>
                      <a:pt x="4" y="1"/>
                    </a:cubicBezTo>
                    <a:cubicBezTo>
                      <a:pt x="3" y="1"/>
                      <a:pt x="3" y="0"/>
                      <a:pt x="2" y="0"/>
                    </a:cubicBezTo>
                    <a:cubicBezTo>
                      <a:pt x="3" y="2"/>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6" name="Freeform 1055"/>
              <p:cNvSpPr>
                <a:spLocks/>
              </p:cNvSpPr>
              <p:nvPr/>
            </p:nvSpPr>
            <p:spPr bwMode="auto">
              <a:xfrm>
                <a:off x="-67" y="2282"/>
                <a:ext cx="14" cy="5"/>
              </a:xfrm>
              <a:custGeom>
                <a:avLst/>
                <a:gdLst>
                  <a:gd name="T0" fmla="*/ 6 w 6"/>
                  <a:gd name="T1" fmla="*/ 0 h 2"/>
                  <a:gd name="T2" fmla="*/ 0 w 6"/>
                  <a:gd name="T3" fmla="*/ 0 h 2"/>
                  <a:gd name="T4" fmla="*/ 6 w 6"/>
                  <a:gd name="T5" fmla="*/ 0 h 2"/>
                </a:gdLst>
                <a:ahLst/>
                <a:cxnLst>
                  <a:cxn ang="0">
                    <a:pos x="T0" y="T1"/>
                  </a:cxn>
                  <a:cxn ang="0">
                    <a:pos x="T2" y="T3"/>
                  </a:cxn>
                  <a:cxn ang="0">
                    <a:pos x="T4" y="T5"/>
                  </a:cxn>
                </a:cxnLst>
                <a:rect l="0" t="0" r="r" b="b"/>
                <a:pathLst>
                  <a:path w="6" h="2">
                    <a:moveTo>
                      <a:pt x="6" y="0"/>
                    </a:moveTo>
                    <a:cubicBezTo>
                      <a:pt x="0" y="0"/>
                      <a:pt x="0" y="0"/>
                      <a:pt x="0" y="0"/>
                    </a:cubicBezTo>
                    <a:cubicBezTo>
                      <a:pt x="0" y="2"/>
                      <a:pt x="5"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7" name="Freeform 1056"/>
              <p:cNvSpPr>
                <a:spLocks/>
              </p:cNvSpPr>
              <p:nvPr/>
            </p:nvSpPr>
            <p:spPr bwMode="auto">
              <a:xfrm>
                <a:off x="5664" y="2289"/>
                <a:ext cx="12" cy="14"/>
              </a:xfrm>
              <a:custGeom>
                <a:avLst/>
                <a:gdLst>
                  <a:gd name="T0" fmla="*/ 4 w 5"/>
                  <a:gd name="T1" fmla="*/ 0 h 6"/>
                  <a:gd name="T2" fmla="*/ 1 w 5"/>
                  <a:gd name="T3" fmla="*/ 4 h 6"/>
                  <a:gd name="T4" fmla="*/ 4 w 5"/>
                  <a:gd name="T5" fmla="*/ 4 h 6"/>
                  <a:gd name="T6" fmla="*/ 4 w 5"/>
                  <a:gd name="T7" fmla="*/ 0 h 6"/>
                </a:gdLst>
                <a:ahLst/>
                <a:cxnLst>
                  <a:cxn ang="0">
                    <a:pos x="T0" y="T1"/>
                  </a:cxn>
                  <a:cxn ang="0">
                    <a:pos x="T2" y="T3"/>
                  </a:cxn>
                  <a:cxn ang="0">
                    <a:pos x="T4" y="T5"/>
                  </a:cxn>
                  <a:cxn ang="0">
                    <a:pos x="T6" y="T7"/>
                  </a:cxn>
                </a:cxnLst>
                <a:rect l="0" t="0" r="r" b="b"/>
                <a:pathLst>
                  <a:path w="5" h="6">
                    <a:moveTo>
                      <a:pt x="4" y="0"/>
                    </a:moveTo>
                    <a:cubicBezTo>
                      <a:pt x="4" y="2"/>
                      <a:pt x="0" y="1"/>
                      <a:pt x="1" y="4"/>
                    </a:cubicBezTo>
                    <a:cubicBezTo>
                      <a:pt x="2" y="6"/>
                      <a:pt x="3" y="4"/>
                      <a:pt x="4" y="4"/>
                    </a:cubicBezTo>
                    <a:cubicBezTo>
                      <a:pt x="4" y="3"/>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8" name="Freeform 1057"/>
              <p:cNvSpPr>
                <a:spLocks/>
              </p:cNvSpPr>
              <p:nvPr/>
            </p:nvSpPr>
            <p:spPr bwMode="auto">
              <a:xfrm>
                <a:off x="-1" y="2296"/>
                <a:ext cx="28" cy="35"/>
              </a:xfrm>
              <a:custGeom>
                <a:avLst/>
                <a:gdLst>
                  <a:gd name="T0" fmla="*/ 8 w 12"/>
                  <a:gd name="T1" fmla="*/ 10 h 15"/>
                  <a:gd name="T2" fmla="*/ 6 w 12"/>
                  <a:gd name="T3" fmla="*/ 11 h 15"/>
                  <a:gd name="T4" fmla="*/ 12 w 12"/>
                  <a:gd name="T5" fmla="*/ 13 h 15"/>
                  <a:gd name="T6" fmla="*/ 9 w 12"/>
                  <a:gd name="T7" fmla="*/ 9 h 15"/>
                  <a:gd name="T8" fmla="*/ 10 w 12"/>
                  <a:gd name="T9" fmla="*/ 6 h 15"/>
                  <a:gd name="T10" fmla="*/ 6 w 12"/>
                  <a:gd name="T11" fmla="*/ 0 h 15"/>
                  <a:gd name="T12" fmla="*/ 0 w 12"/>
                  <a:gd name="T13" fmla="*/ 3 h 15"/>
                  <a:gd name="T14" fmla="*/ 8 w 12"/>
                  <a:gd name="T15" fmla="*/ 1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8" y="10"/>
                    </a:moveTo>
                    <a:cubicBezTo>
                      <a:pt x="6" y="11"/>
                      <a:pt x="6" y="11"/>
                      <a:pt x="6" y="11"/>
                    </a:cubicBezTo>
                    <a:cubicBezTo>
                      <a:pt x="8" y="12"/>
                      <a:pt x="10" y="15"/>
                      <a:pt x="12" y="13"/>
                    </a:cubicBezTo>
                    <a:cubicBezTo>
                      <a:pt x="11" y="12"/>
                      <a:pt x="7" y="12"/>
                      <a:pt x="9" y="9"/>
                    </a:cubicBezTo>
                    <a:cubicBezTo>
                      <a:pt x="8" y="8"/>
                      <a:pt x="9" y="6"/>
                      <a:pt x="10" y="6"/>
                    </a:cubicBezTo>
                    <a:cubicBezTo>
                      <a:pt x="6" y="5"/>
                      <a:pt x="9" y="2"/>
                      <a:pt x="6" y="0"/>
                    </a:cubicBezTo>
                    <a:cubicBezTo>
                      <a:pt x="0" y="3"/>
                      <a:pt x="0" y="3"/>
                      <a:pt x="0" y="3"/>
                    </a:cubicBez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9" name="Freeform 1058"/>
              <p:cNvSpPr>
                <a:spLocks/>
              </p:cNvSpPr>
              <p:nvPr/>
            </p:nvSpPr>
            <p:spPr bwMode="auto">
              <a:xfrm>
                <a:off x="23" y="231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0" name="Freeform 1059"/>
              <p:cNvSpPr>
                <a:spLocks/>
              </p:cNvSpPr>
              <p:nvPr/>
            </p:nvSpPr>
            <p:spPr bwMode="auto">
              <a:xfrm>
                <a:off x="-25" y="2303"/>
                <a:ext cx="7" cy="5"/>
              </a:xfrm>
              <a:custGeom>
                <a:avLst/>
                <a:gdLst>
                  <a:gd name="T0" fmla="*/ 7 w 7"/>
                  <a:gd name="T1" fmla="*/ 0 h 5"/>
                  <a:gd name="T2" fmla="*/ 5 w 7"/>
                  <a:gd name="T3" fmla="*/ 0 h 5"/>
                  <a:gd name="T4" fmla="*/ 0 w 7"/>
                  <a:gd name="T5" fmla="*/ 5 h 5"/>
                  <a:gd name="T6" fmla="*/ 7 w 7"/>
                  <a:gd name="T7" fmla="*/ 0 h 5"/>
                </a:gdLst>
                <a:ahLst/>
                <a:cxnLst>
                  <a:cxn ang="0">
                    <a:pos x="T0" y="T1"/>
                  </a:cxn>
                  <a:cxn ang="0">
                    <a:pos x="T2" y="T3"/>
                  </a:cxn>
                  <a:cxn ang="0">
                    <a:pos x="T4" y="T5"/>
                  </a:cxn>
                  <a:cxn ang="0">
                    <a:pos x="T6" y="T7"/>
                  </a:cxn>
                </a:cxnLst>
                <a:rect l="0" t="0" r="r" b="b"/>
                <a:pathLst>
                  <a:path w="7" h="5">
                    <a:moveTo>
                      <a:pt x="7" y="0"/>
                    </a:moveTo>
                    <a:lnTo>
                      <a:pt x="5" y="0"/>
                    </a:lnTo>
                    <a:lnTo>
                      <a:pt x="0"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1" name="Freeform 1060"/>
              <p:cNvSpPr>
                <a:spLocks/>
              </p:cNvSpPr>
              <p:nvPr/>
            </p:nvSpPr>
            <p:spPr bwMode="auto">
              <a:xfrm>
                <a:off x="1" y="2315"/>
                <a:ext cx="7" cy="7"/>
              </a:xfrm>
              <a:custGeom>
                <a:avLst/>
                <a:gdLst>
                  <a:gd name="T0" fmla="*/ 0 w 3"/>
                  <a:gd name="T1" fmla="*/ 3 h 3"/>
                  <a:gd name="T2" fmla="*/ 3 w 3"/>
                  <a:gd name="T3" fmla="*/ 3 h 3"/>
                  <a:gd name="T4" fmla="*/ 0 w 3"/>
                  <a:gd name="T5" fmla="*/ 3 h 3"/>
                </a:gdLst>
                <a:ahLst/>
                <a:cxnLst>
                  <a:cxn ang="0">
                    <a:pos x="T0" y="T1"/>
                  </a:cxn>
                  <a:cxn ang="0">
                    <a:pos x="T2" y="T3"/>
                  </a:cxn>
                  <a:cxn ang="0">
                    <a:pos x="T4" y="T5"/>
                  </a:cxn>
                </a:cxnLst>
                <a:rect l="0" t="0" r="r" b="b"/>
                <a:pathLst>
                  <a:path w="3" h="3">
                    <a:moveTo>
                      <a:pt x="0" y="3"/>
                    </a:moveTo>
                    <a:cubicBezTo>
                      <a:pt x="3" y="3"/>
                      <a:pt x="3" y="3"/>
                      <a:pt x="3" y="3"/>
                    </a:cubicBezTo>
                    <a:cubicBezTo>
                      <a:pt x="2" y="1"/>
                      <a:pt x="0"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2" name="Freeform 1061"/>
              <p:cNvSpPr>
                <a:spLocks/>
              </p:cNvSpPr>
              <p:nvPr/>
            </p:nvSpPr>
            <p:spPr bwMode="auto">
              <a:xfrm>
                <a:off x="34" y="2327"/>
                <a:ext cx="7" cy="4"/>
              </a:xfrm>
              <a:custGeom>
                <a:avLst/>
                <a:gdLst>
                  <a:gd name="T0" fmla="*/ 0 w 7"/>
                  <a:gd name="T1" fmla="*/ 4 h 4"/>
                  <a:gd name="T2" fmla="*/ 7 w 7"/>
                  <a:gd name="T3" fmla="*/ 2 h 4"/>
                  <a:gd name="T4" fmla="*/ 3 w 7"/>
                  <a:gd name="T5" fmla="*/ 0 h 4"/>
                  <a:gd name="T6" fmla="*/ 0 w 7"/>
                  <a:gd name="T7" fmla="*/ 4 h 4"/>
                </a:gdLst>
                <a:ahLst/>
                <a:cxnLst>
                  <a:cxn ang="0">
                    <a:pos x="T0" y="T1"/>
                  </a:cxn>
                  <a:cxn ang="0">
                    <a:pos x="T2" y="T3"/>
                  </a:cxn>
                  <a:cxn ang="0">
                    <a:pos x="T4" y="T5"/>
                  </a:cxn>
                  <a:cxn ang="0">
                    <a:pos x="T6" y="T7"/>
                  </a:cxn>
                </a:cxnLst>
                <a:rect l="0" t="0" r="r" b="b"/>
                <a:pathLst>
                  <a:path w="7" h="4">
                    <a:moveTo>
                      <a:pt x="0" y="4"/>
                    </a:moveTo>
                    <a:lnTo>
                      <a:pt x="7" y="2"/>
                    </a:lnTo>
                    <a:lnTo>
                      <a:pt x="3"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3" name="Freeform 1062"/>
              <p:cNvSpPr>
                <a:spLocks/>
              </p:cNvSpPr>
              <p:nvPr/>
            </p:nvSpPr>
            <p:spPr bwMode="auto">
              <a:xfrm>
                <a:off x="5539" y="2327"/>
                <a:ext cx="4" cy="2"/>
              </a:xfrm>
              <a:custGeom>
                <a:avLst/>
                <a:gdLst>
                  <a:gd name="T0" fmla="*/ 0 w 4"/>
                  <a:gd name="T1" fmla="*/ 2 h 2"/>
                  <a:gd name="T2" fmla="*/ 2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2" y="2"/>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4" name="Freeform 1063"/>
              <p:cNvSpPr>
                <a:spLocks/>
              </p:cNvSpPr>
              <p:nvPr/>
            </p:nvSpPr>
            <p:spPr bwMode="auto">
              <a:xfrm>
                <a:off x="1" y="2331"/>
                <a:ext cx="10" cy="8"/>
              </a:xfrm>
              <a:custGeom>
                <a:avLst/>
                <a:gdLst>
                  <a:gd name="T0" fmla="*/ 0 w 4"/>
                  <a:gd name="T1" fmla="*/ 3 h 3"/>
                  <a:gd name="T2" fmla="*/ 4 w 4"/>
                  <a:gd name="T3" fmla="*/ 0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4" y="0"/>
                      <a:pt x="4" y="0"/>
                      <a:pt x="4" y="0"/>
                    </a:cubicBezTo>
                    <a:cubicBezTo>
                      <a:pt x="2" y="0"/>
                      <a:pt x="0" y="0"/>
                      <a:pt x="0" y="2"/>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5" name="Freeform 1064"/>
              <p:cNvSpPr>
                <a:spLocks/>
              </p:cNvSpPr>
              <p:nvPr/>
            </p:nvSpPr>
            <p:spPr bwMode="auto">
              <a:xfrm>
                <a:off x="5522" y="2331"/>
                <a:ext cx="5" cy="3"/>
              </a:xfrm>
              <a:custGeom>
                <a:avLst/>
                <a:gdLst>
                  <a:gd name="T0" fmla="*/ 2 w 2"/>
                  <a:gd name="T1" fmla="*/ 0 h 1"/>
                  <a:gd name="T2" fmla="*/ 0 w 2"/>
                  <a:gd name="T3" fmla="*/ 1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1" y="1"/>
                      <a:pt x="1" y="1"/>
                      <a:pt x="1" y="1"/>
                    </a:cubicBezTo>
                    <a:cubicBezTo>
                      <a:pt x="2"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6" name="Freeform 1065"/>
              <p:cNvSpPr>
                <a:spLocks/>
              </p:cNvSpPr>
              <p:nvPr/>
            </p:nvSpPr>
            <p:spPr bwMode="auto">
              <a:xfrm>
                <a:off x="5562" y="2334"/>
                <a:ext cx="12" cy="5"/>
              </a:xfrm>
              <a:custGeom>
                <a:avLst/>
                <a:gdLst>
                  <a:gd name="T0" fmla="*/ 5 w 5"/>
                  <a:gd name="T1" fmla="*/ 0 h 2"/>
                  <a:gd name="T2" fmla="*/ 0 w 5"/>
                  <a:gd name="T3" fmla="*/ 1 h 2"/>
                  <a:gd name="T4" fmla="*/ 5 w 5"/>
                  <a:gd name="T5" fmla="*/ 0 h 2"/>
                </a:gdLst>
                <a:ahLst/>
                <a:cxnLst>
                  <a:cxn ang="0">
                    <a:pos x="T0" y="T1"/>
                  </a:cxn>
                  <a:cxn ang="0">
                    <a:pos x="T2" y="T3"/>
                  </a:cxn>
                  <a:cxn ang="0">
                    <a:pos x="T4" y="T5"/>
                  </a:cxn>
                </a:cxnLst>
                <a:rect l="0" t="0" r="r" b="b"/>
                <a:pathLst>
                  <a:path w="5" h="2">
                    <a:moveTo>
                      <a:pt x="5" y="0"/>
                    </a:moveTo>
                    <a:cubicBezTo>
                      <a:pt x="3" y="0"/>
                      <a:pt x="1" y="0"/>
                      <a:pt x="0" y="1"/>
                    </a:cubicBezTo>
                    <a:cubicBezTo>
                      <a:pt x="2" y="1"/>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7" name="Freeform 1066"/>
              <p:cNvSpPr>
                <a:spLocks/>
              </p:cNvSpPr>
              <p:nvPr/>
            </p:nvSpPr>
            <p:spPr bwMode="auto">
              <a:xfrm>
                <a:off x="5501" y="2343"/>
                <a:ext cx="14" cy="7"/>
              </a:xfrm>
              <a:custGeom>
                <a:avLst/>
                <a:gdLst>
                  <a:gd name="T0" fmla="*/ 1 w 6"/>
                  <a:gd name="T1" fmla="*/ 3 h 3"/>
                  <a:gd name="T2" fmla="*/ 6 w 6"/>
                  <a:gd name="T3" fmla="*/ 0 h 3"/>
                  <a:gd name="T4" fmla="*/ 1 w 6"/>
                  <a:gd name="T5" fmla="*/ 3 h 3"/>
                </a:gdLst>
                <a:ahLst/>
                <a:cxnLst>
                  <a:cxn ang="0">
                    <a:pos x="T0" y="T1"/>
                  </a:cxn>
                  <a:cxn ang="0">
                    <a:pos x="T2" y="T3"/>
                  </a:cxn>
                  <a:cxn ang="0">
                    <a:pos x="T4" y="T5"/>
                  </a:cxn>
                </a:cxnLst>
                <a:rect l="0" t="0" r="r" b="b"/>
                <a:pathLst>
                  <a:path w="6" h="3">
                    <a:moveTo>
                      <a:pt x="1" y="3"/>
                    </a:moveTo>
                    <a:cubicBezTo>
                      <a:pt x="4" y="3"/>
                      <a:pt x="6" y="2"/>
                      <a:pt x="6" y="0"/>
                    </a:cubicBezTo>
                    <a:cubicBezTo>
                      <a:pt x="4"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8" name="Freeform 1067"/>
              <p:cNvSpPr>
                <a:spLocks/>
              </p:cNvSpPr>
              <p:nvPr/>
            </p:nvSpPr>
            <p:spPr bwMode="auto">
              <a:xfrm>
                <a:off x="5726" y="2346"/>
                <a:ext cx="4" cy="4"/>
              </a:xfrm>
              <a:custGeom>
                <a:avLst/>
                <a:gdLst>
                  <a:gd name="T0" fmla="*/ 0 w 4"/>
                  <a:gd name="T1" fmla="*/ 4 h 4"/>
                  <a:gd name="T2" fmla="*/ 4 w 4"/>
                  <a:gd name="T3" fmla="*/ 0 h 4"/>
                  <a:gd name="T4" fmla="*/ 0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9" name="Rectangle 1068"/>
              <p:cNvSpPr>
                <a:spLocks noChangeArrowheads="1"/>
              </p:cNvSpPr>
              <p:nvPr/>
            </p:nvSpPr>
            <p:spPr bwMode="auto">
              <a:xfrm>
                <a:off x="5702" y="2350"/>
                <a:ext cx="7"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0" name="Freeform 1069"/>
              <p:cNvSpPr>
                <a:spLocks/>
              </p:cNvSpPr>
              <p:nvPr/>
            </p:nvSpPr>
            <p:spPr bwMode="auto">
              <a:xfrm>
                <a:off x="5475" y="2350"/>
                <a:ext cx="19" cy="10"/>
              </a:xfrm>
              <a:custGeom>
                <a:avLst/>
                <a:gdLst>
                  <a:gd name="T0" fmla="*/ 8 w 8"/>
                  <a:gd name="T1" fmla="*/ 0 h 4"/>
                  <a:gd name="T2" fmla="*/ 0 w 8"/>
                  <a:gd name="T3" fmla="*/ 2 h 4"/>
                  <a:gd name="T4" fmla="*/ 3 w 8"/>
                  <a:gd name="T5" fmla="*/ 2 h 4"/>
                  <a:gd name="T6" fmla="*/ 3 w 8"/>
                  <a:gd name="T7" fmla="*/ 3 h 4"/>
                  <a:gd name="T8" fmla="*/ 8 w 8"/>
                  <a:gd name="T9" fmla="*/ 0 h 4"/>
                </a:gdLst>
                <a:ahLst/>
                <a:cxnLst>
                  <a:cxn ang="0">
                    <a:pos x="T0" y="T1"/>
                  </a:cxn>
                  <a:cxn ang="0">
                    <a:pos x="T2" y="T3"/>
                  </a:cxn>
                  <a:cxn ang="0">
                    <a:pos x="T4" y="T5"/>
                  </a:cxn>
                  <a:cxn ang="0">
                    <a:pos x="T6" y="T7"/>
                  </a:cxn>
                  <a:cxn ang="0">
                    <a:pos x="T8" y="T9"/>
                  </a:cxn>
                </a:cxnLst>
                <a:rect l="0" t="0" r="r" b="b"/>
                <a:pathLst>
                  <a:path w="8" h="4">
                    <a:moveTo>
                      <a:pt x="8" y="0"/>
                    </a:moveTo>
                    <a:cubicBezTo>
                      <a:pt x="5" y="0"/>
                      <a:pt x="1" y="0"/>
                      <a:pt x="0" y="2"/>
                    </a:cubicBezTo>
                    <a:cubicBezTo>
                      <a:pt x="3" y="2"/>
                      <a:pt x="3" y="2"/>
                      <a:pt x="3" y="2"/>
                    </a:cubicBezTo>
                    <a:cubicBezTo>
                      <a:pt x="3" y="3"/>
                      <a:pt x="3" y="3"/>
                      <a:pt x="3" y="3"/>
                    </a:cubicBezTo>
                    <a:cubicBezTo>
                      <a:pt x="6" y="4"/>
                      <a:pt x="6"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1" name="Freeform 1070"/>
              <p:cNvSpPr>
                <a:spLocks/>
              </p:cNvSpPr>
              <p:nvPr/>
            </p:nvSpPr>
            <p:spPr bwMode="auto">
              <a:xfrm>
                <a:off x="5458" y="2358"/>
                <a:ext cx="10" cy="7"/>
              </a:xfrm>
              <a:custGeom>
                <a:avLst/>
                <a:gdLst>
                  <a:gd name="T0" fmla="*/ 0 w 4"/>
                  <a:gd name="T1" fmla="*/ 2 h 3"/>
                  <a:gd name="T2" fmla="*/ 3 w 4"/>
                  <a:gd name="T3" fmla="*/ 0 h 3"/>
                  <a:gd name="T4" fmla="*/ 0 w 4"/>
                  <a:gd name="T5" fmla="*/ 0 h 3"/>
                  <a:gd name="T6" fmla="*/ 0 w 4"/>
                  <a:gd name="T7" fmla="*/ 2 h 3"/>
                </a:gdLst>
                <a:ahLst/>
                <a:cxnLst>
                  <a:cxn ang="0">
                    <a:pos x="T0" y="T1"/>
                  </a:cxn>
                  <a:cxn ang="0">
                    <a:pos x="T2" y="T3"/>
                  </a:cxn>
                  <a:cxn ang="0">
                    <a:pos x="T4" y="T5"/>
                  </a:cxn>
                  <a:cxn ang="0">
                    <a:pos x="T6" y="T7"/>
                  </a:cxn>
                </a:cxnLst>
                <a:rect l="0" t="0" r="r" b="b"/>
                <a:pathLst>
                  <a:path w="4" h="3">
                    <a:moveTo>
                      <a:pt x="0" y="2"/>
                    </a:moveTo>
                    <a:cubicBezTo>
                      <a:pt x="1" y="1"/>
                      <a:pt x="4" y="3"/>
                      <a:pt x="3"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2" name="Rectangle 1071"/>
              <p:cNvSpPr>
                <a:spLocks noChangeArrowheads="1"/>
              </p:cNvSpPr>
              <p:nvPr/>
            </p:nvSpPr>
            <p:spPr bwMode="auto">
              <a:xfrm>
                <a:off x="5470" y="2367"/>
                <a:ext cx="19"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3" name="Freeform 1072"/>
              <p:cNvSpPr>
                <a:spLocks/>
              </p:cNvSpPr>
              <p:nvPr/>
            </p:nvSpPr>
            <p:spPr bwMode="auto">
              <a:xfrm>
                <a:off x="34" y="2367"/>
                <a:ext cx="19" cy="14"/>
              </a:xfrm>
              <a:custGeom>
                <a:avLst/>
                <a:gdLst>
                  <a:gd name="T0" fmla="*/ 2 w 8"/>
                  <a:gd name="T1" fmla="*/ 3 h 6"/>
                  <a:gd name="T2" fmla="*/ 4 w 8"/>
                  <a:gd name="T3" fmla="*/ 5 h 6"/>
                  <a:gd name="T4" fmla="*/ 8 w 8"/>
                  <a:gd name="T5" fmla="*/ 5 h 6"/>
                  <a:gd name="T6" fmla="*/ 5 w 8"/>
                  <a:gd name="T7" fmla="*/ 1 h 6"/>
                  <a:gd name="T8" fmla="*/ 0 w 8"/>
                  <a:gd name="T9" fmla="*/ 4 h 6"/>
                  <a:gd name="T10" fmla="*/ 2 w 8"/>
                  <a:gd name="T11" fmla="*/ 3 h 6"/>
                </a:gdLst>
                <a:ahLst/>
                <a:cxnLst>
                  <a:cxn ang="0">
                    <a:pos x="T0" y="T1"/>
                  </a:cxn>
                  <a:cxn ang="0">
                    <a:pos x="T2" y="T3"/>
                  </a:cxn>
                  <a:cxn ang="0">
                    <a:pos x="T4" y="T5"/>
                  </a:cxn>
                  <a:cxn ang="0">
                    <a:pos x="T6" y="T7"/>
                  </a:cxn>
                  <a:cxn ang="0">
                    <a:pos x="T8" y="T9"/>
                  </a:cxn>
                  <a:cxn ang="0">
                    <a:pos x="T10" y="T11"/>
                  </a:cxn>
                </a:cxnLst>
                <a:rect l="0" t="0" r="r" b="b"/>
                <a:pathLst>
                  <a:path w="8" h="6">
                    <a:moveTo>
                      <a:pt x="2" y="3"/>
                    </a:moveTo>
                    <a:cubicBezTo>
                      <a:pt x="4" y="5"/>
                      <a:pt x="4" y="5"/>
                      <a:pt x="4" y="5"/>
                    </a:cubicBezTo>
                    <a:cubicBezTo>
                      <a:pt x="5" y="5"/>
                      <a:pt x="7" y="6"/>
                      <a:pt x="8" y="5"/>
                    </a:cubicBezTo>
                    <a:cubicBezTo>
                      <a:pt x="5" y="5"/>
                      <a:pt x="6" y="2"/>
                      <a:pt x="5" y="1"/>
                    </a:cubicBezTo>
                    <a:cubicBezTo>
                      <a:pt x="3" y="0"/>
                      <a:pt x="0" y="2"/>
                      <a:pt x="0" y="4"/>
                    </a:cubicBezTo>
                    <a:cubicBezTo>
                      <a:pt x="1" y="4"/>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4" name="Freeform 1073"/>
              <p:cNvSpPr>
                <a:spLocks/>
              </p:cNvSpPr>
              <p:nvPr/>
            </p:nvSpPr>
            <p:spPr bwMode="auto">
              <a:xfrm>
                <a:off x="-8" y="2374"/>
                <a:ext cx="47" cy="14"/>
              </a:xfrm>
              <a:custGeom>
                <a:avLst/>
                <a:gdLst>
                  <a:gd name="T0" fmla="*/ 19 w 20"/>
                  <a:gd name="T1" fmla="*/ 5 h 6"/>
                  <a:gd name="T2" fmla="*/ 15 w 20"/>
                  <a:gd name="T3" fmla="*/ 4 h 6"/>
                  <a:gd name="T4" fmla="*/ 0 w 20"/>
                  <a:gd name="T5" fmla="*/ 3 h 6"/>
                  <a:gd name="T6" fmla="*/ 19 w 20"/>
                  <a:gd name="T7" fmla="*/ 5 h 6"/>
                </a:gdLst>
                <a:ahLst/>
                <a:cxnLst>
                  <a:cxn ang="0">
                    <a:pos x="T0" y="T1"/>
                  </a:cxn>
                  <a:cxn ang="0">
                    <a:pos x="T2" y="T3"/>
                  </a:cxn>
                  <a:cxn ang="0">
                    <a:pos x="T4" y="T5"/>
                  </a:cxn>
                  <a:cxn ang="0">
                    <a:pos x="T6" y="T7"/>
                  </a:cxn>
                </a:cxnLst>
                <a:rect l="0" t="0" r="r" b="b"/>
                <a:pathLst>
                  <a:path w="20" h="6">
                    <a:moveTo>
                      <a:pt x="19" y="5"/>
                    </a:moveTo>
                    <a:cubicBezTo>
                      <a:pt x="20" y="3"/>
                      <a:pt x="16" y="3"/>
                      <a:pt x="15" y="4"/>
                    </a:cubicBezTo>
                    <a:cubicBezTo>
                      <a:pt x="10" y="0"/>
                      <a:pt x="7" y="5"/>
                      <a:pt x="0" y="3"/>
                    </a:cubicBezTo>
                    <a:cubicBezTo>
                      <a:pt x="7" y="6"/>
                      <a:pt x="13" y="3"/>
                      <a:pt x="1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5" name="Freeform 1074"/>
              <p:cNvSpPr>
                <a:spLocks/>
              </p:cNvSpPr>
              <p:nvPr/>
            </p:nvSpPr>
            <p:spPr bwMode="auto">
              <a:xfrm>
                <a:off x="-11" y="2388"/>
                <a:ext cx="17" cy="14"/>
              </a:xfrm>
              <a:custGeom>
                <a:avLst/>
                <a:gdLst>
                  <a:gd name="T0" fmla="*/ 7 w 7"/>
                  <a:gd name="T1" fmla="*/ 1 h 6"/>
                  <a:gd name="T2" fmla="*/ 5 w 7"/>
                  <a:gd name="T3" fmla="*/ 0 h 6"/>
                  <a:gd name="T4" fmla="*/ 0 w 7"/>
                  <a:gd name="T5" fmla="*/ 6 h 6"/>
                  <a:gd name="T6" fmla="*/ 7 w 7"/>
                  <a:gd name="T7" fmla="*/ 1 h 6"/>
                </a:gdLst>
                <a:ahLst/>
                <a:cxnLst>
                  <a:cxn ang="0">
                    <a:pos x="T0" y="T1"/>
                  </a:cxn>
                  <a:cxn ang="0">
                    <a:pos x="T2" y="T3"/>
                  </a:cxn>
                  <a:cxn ang="0">
                    <a:pos x="T4" y="T5"/>
                  </a:cxn>
                  <a:cxn ang="0">
                    <a:pos x="T6" y="T7"/>
                  </a:cxn>
                </a:cxnLst>
                <a:rect l="0" t="0" r="r" b="b"/>
                <a:pathLst>
                  <a:path w="7" h="6">
                    <a:moveTo>
                      <a:pt x="7" y="1"/>
                    </a:moveTo>
                    <a:cubicBezTo>
                      <a:pt x="5" y="0"/>
                      <a:pt x="5" y="0"/>
                      <a:pt x="5" y="0"/>
                    </a:cubicBezTo>
                    <a:cubicBezTo>
                      <a:pt x="4" y="3"/>
                      <a:pt x="1" y="3"/>
                      <a:pt x="0" y="6"/>
                    </a:cubicBezTo>
                    <a:cubicBezTo>
                      <a:pt x="5" y="6"/>
                      <a:pt x="2"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6" name="Freeform 1075"/>
              <p:cNvSpPr>
                <a:spLocks/>
              </p:cNvSpPr>
              <p:nvPr/>
            </p:nvSpPr>
            <p:spPr bwMode="auto">
              <a:xfrm>
                <a:off x="-65" y="2398"/>
                <a:ext cx="52" cy="33"/>
              </a:xfrm>
              <a:custGeom>
                <a:avLst/>
                <a:gdLst>
                  <a:gd name="T0" fmla="*/ 2 w 22"/>
                  <a:gd name="T1" fmla="*/ 11 h 14"/>
                  <a:gd name="T2" fmla="*/ 6 w 22"/>
                  <a:gd name="T3" fmla="*/ 10 h 14"/>
                  <a:gd name="T4" fmla="*/ 9 w 22"/>
                  <a:gd name="T5" fmla="*/ 14 h 14"/>
                  <a:gd name="T6" fmla="*/ 17 w 22"/>
                  <a:gd name="T7" fmla="*/ 10 h 14"/>
                  <a:gd name="T8" fmla="*/ 19 w 22"/>
                  <a:gd name="T9" fmla="*/ 4 h 14"/>
                  <a:gd name="T10" fmla="*/ 21 w 22"/>
                  <a:gd name="T11" fmla="*/ 2 h 14"/>
                  <a:gd name="T12" fmla="*/ 18 w 22"/>
                  <a:gd name="T13" fmla="*/ 0 h 14"/>
                  <a:gd name="T14" fmla="*/ 6 w 22"/>
                  <a:gd name="T15" fmla="*/ 6 h 14"/>
                  <a:gd name="T16" fmla="*/ 0 w 22"/>
                  <a:gd name="T17" fmla="*/ 6 h 14"/>
                  <a:gd name="T18" fmla="*/ 5 w 22"/>
                  <a:gd name="T19" fmla="*/ 10 h 14"/>
                  <a:gd name="T20" fmla="*/ 2 w 22"/>
                  <a:gd name="T21" fmla="*/ 10 h 14"/>
                  <a:gd name="T22" fmla="*/ 2 w 2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4">
                    <a:moveTo>
                      <a:pt x="2" y="11"/>
                    </a:moveTo>
                    <a:cubicBezTo>
                      <a:pt x="4" y="11"/>
                      <a:pt x="5" y="11"/>
                      <a:pt x="6" y="10"/>
                    </a:cubicBezTo>
                    <a:cubicBezTo>
                      <a:pt x="10" y="11"/>
                      <a:pt x="7" y="13"/>
                      <a:pt x="9" y="14"/>
                    </a:cubicBezTo>
                    <a:cubicBezTo>
                      <a:pt x="7" y="10"/>
                      <a:pt x="14" y="12"/>
                      <a:pt x="17" y="10"/>
                    </a:cubicBezTo>
                    <a:cubicBezTo>
                      <a:pt x="19" y="4"/>
                      <a:pt x="19" y="4"/>
                      <a:pt x="19" y="4"/>
                    </a:cubicBezTo>
                    <a:cubicBezTo>
                      <a:pt x="20" y="3"/>
                      <a:pt x="22" y="4"/>
                      <a:pt x="21" y="2"/>
                    </a:cubicBezTo>
                    <a:cubicBezTo>
                      <a:pt x="20" y="1"/>
                      <a:pt x="19" y="0"/>
                      <a:pt x="18" y="0"/>
                    </a:cubicBezTo>
                    <a:cubicBezTo>
                      <a:pt x="14" y="1"/>
                      <a:pt x="11" y="5"/>
                      <a:pt x="6" y="6"/>
                    </a:cubicBezTo>
                    <a:cubicBezTo>
                      <a:pt x="3" y="2"/>
                      <a:pt x="4" y="8"/>
                      <a:pt x="0" y="6"/>
                    </a:cubicBezTo>
                    <a:cubicBezTo>
                      <a:pt x="5" y="10"/>
                      <a:pt x="5" y="10"/>
                      <a:pt x="5" y="10"/>
                    </a:cubicBezTo>
                    <a:cubicBezTo>
                      <a:pt x="2" y="10"/>
                      <a:pt x="2" y="10"/>
                      <a:pt x="2" y="10"/>
                    </a:cubicBez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7" name="Freeform 1076"/>
              <p:cNvSpPr>
                <a:spLocks/>
              </p:cNvSpPr>
              <p:nvPr/>
            </p:nvSpPr>
            <p:spPr bwMode="auto">
              <a:xfrm>
                <a:off x="5822" y="2417"/>
                <a:ext cx="3" cy="7"/>
              </a:xfrm>
              <a:custGeom>
                <a:avLst/>
                <a:gdLst>
                  <a:gd name="T0" fmla="*/ 3 w 3"/>
                  <a:gd name="T1" fmla="*/ 4 h 7"/>
                  <a:gd name="T2" fmla="*/ 3 w 3"/>
                  <a:gd name="T3" fmla="*/ 0 h 7"/>
                  <a:gd name="T4" fmla="*/ 0 w 3"/>
                  <a:gd name="T5" fmla="*/ 7 h 7"/>
                  <a:gd name="T6" fmla="*/ 3 w 3"/>
                  <a:gd name="T7" fmla="*/ 4 h 7"/>
                </a:gdLst>
                <a:ahLst/>
                <a:cxnLst>
                  <a:cxn ang="0">
                    <a:pos x="T0" y="T1"/>
                  </a:cxn>
                  <a:cxn ang="0">
                    <a:pos x="T2" y="T3"/>
                  </a:cxn>
                  <a:cxn ang="0">
                    <a:pos x="T4" y="T5"/>
                  </a:cxn>
                  <a:cxn ang="0">
                    <a:pos x="T6" y="T7"/>
                  </a:cxn>
                </a:cxnLst>
                <a:rect l="0" t="0" r="r" b="b"/>
                <a:pathLst>
                  <a:path w="3" h="7">
                    <a:moveTo>
                      <a:pt x="3" y="4"/>
                    </a:moveTo>
                    <a:lnTo>
                      <a:pt x="3" y="0"/>
                    </a:lnTo>
                    <a:lnTo>
                      <a:pt x="0"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8" name="Freeform 1077"/>
              <p:cNvSpPr>
                <a:spLocks/>
              </p:cNvSpPr>
              <p:nvPr/>
            </p:nvSpPr>
            <p:spPr bwMode="auto">
              <a:xfrm>
                <a:off x="4" y="2429"/>
                <a:ext cx="4" cy="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9" name="Freeform 1078"/>
              <p:cNvSpPr>
                <a:spLocks/>
              </p:cNvSpPr>
              <p:nvPr/>
            </p:nvSpPr>
            <p:spPr bwMode="auto">
              <a:xfrm>
                <a:off x="-1" y="2426"/>
                <a:ext cx="5" cy="3"/>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 name="Freeform 1079"/>
              <p:cNvSpPr>
                <a:spLocks/>
              </p:cNvSpPr>
              <p:nvPr/>
            </p:nvSpPr>
            <p:spPr bwMode="auto">
              <a:xfrm>
                <a:off x="5612" y="2457"/>
                <a:ext cx="2" cy="5"/>
              </a:xfrm>
              <a:custGeom>
                <a:avLst/>
                <a:gdLst>
                  <a:gd name="T0" fmla="*/ 1 w 1"/>
                  <a:gd name="T1" fmla="*/ 1 h 2"/>
                  <a:gd name="T2" fmla="*/ 1 w 1"/>
                  <a:gd name="T3" fmla="*/ 0 h 2"/>
                  <a:gd name="T4" fmla="*/ 0 w 1"/>
                  <a:gd name="T5" fmla="*/ 0 h 2"/>
                  <a:gd name="T6" fmla="*/ 0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cubicBezTo>
                      <a:pt x="1" y="0"/>
                      <a:pt x="1" y="0"/>
                      <a:pt x="1" y="0"/>
                    </a:cubicBezTo>
                    <a:cubicBezTo>
                      <a:pt x="0" y="0"/>
                      <a:pt x="0" y="0"/>
                      <a:pt x="0" y="0"/>
                    </a:cubicBezTo>
                    <a:cubicBezTo>
                      <a:pt x="0" y="2"/>
                      <a:pt x="0" y="2"/>
                      <a:pt x="0" y="2"/>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1" name="Freeform 1080"/>
              <p:cNvSpPr>
                <a:spLocks/>
              </p:cNvSpPr>
              <p:nvPr/>
            </p:nvSpPr>
            <p:spPr bwMode="auto">
              <a:xfrm>
                <a:off x="5562" y="2469"/>
                <a:ext cx="7" cy="4"/>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2" y="0"/>
                      <a:pt x="1" y="1"/>
                      <a:pt x="0" y="2"/>
                    </a:cubicBezTo>
                    <a:cubicBezTo>
                      <a:pt x="2" y="2"/>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2" name="Freeform 1081"/>
              <p:cNvSpPr>
                <a:spLocks/>
              </p:cNvSpPr>
              <p:nvPr/>
            </p:nvSpPr>
            <p:spPr bwMode="auto">
              <a:xfrm>
                <a:off x="5636" y="2481"/>
                <a:ext cx="19" cy="9"/>
              </a:xfrm>
              <a:custGeom>
                <a:avLst/>
                <a:gdLst>
                  <a:gd name="T0" fmla="*/ 4 w 8"/>
                  <a:gd name="T1" fmla="*/ 0 h 4"/>
                  <a:gd name="T2" fmla="*/ 0 w 8"/>
                  <a:gd name="T3" fmla="*/ 4 h 4"/>
                  <a:gd name="T4" fmla="*/ 4 w 8"/>
                  <a:gd name="T5" fmla="*/ 0 h 4"/>
                </a:gdLst>
                <a:ahLst/>
                <a:cxnLst>
                  <a:cxn ang="0">
                    <a:pos x="T0" y="T1"/>
                  </a:cxn>
                  <a:cxn ang="0">
                    <a:pos x="T2" y="T3"/>
                  </a:cxn>
                  <a:cxn ang="0">
                    <a:pos x="T4" y="T5"/>
                  </a:cxn>
                </a:cxnLst>
                <a:rect l="0" t="0" r="r" b="b"/>
                <a:pathLst>
                  <a:path w="8" h="4">
                    <a:moveTo>
                      <a:pt x="4" y="0"/>
                    </a:moveTo>
                    <a:cubicBezTo>
                      <a:pt x="2" y="2"/>
                      <a:pt x="0" y="1"/>
                      <a:pt x="0" y="4"/>
                    </a:cubicBezTo>
                    <a:cubicBezTo>
                      <a:pt x="1" y="2"/>
                      <a:pt x="8" y="3"/>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3" name="Freeform 1082"/>
              <p:cNvSpPr>
                <a:spLocks/>
              </p:cNvSpPr>
              <p:nvPr/>
            </p:nvSpPr>
            <p:spPr bwMode="auto">
              <a:xfrm>
                <a:off x="5723" y="2481"/>
                <a:ext cx="10" cy="9"/>
              </a:xfrm>
              <a:custGeom>
                <a:avLst/>
                <a:gdLst>
                  <a:gd name="T0" fmla="*/ 4 w 4"/>
                  <a:gd name="T1" fmla="*/ 0 h 4"/>
                  <a:gd name="T2" fmla="*/ 0 w 4"/>
                  <a:gd name="T3" fmla="*/ 0 h 4"/>
                  <a:gd name="T4" fmla="*/ 0 w 4"/>
                  <a:gd name="T5" fmla="*/ 4 h 4"/>
                  <a:gd name="T6" fmla="*/ 4 w 4"/>
                  <a:gd name="T7" fmla="*/ 0 h 4"/>
                </a:gdLst>
                <a:ahLst/>
                <a:cxnLst>
                  <a:cxn ang="0">
                    <a:pos x="T0" y="T1"/>
                  </a:cxn>
                  <a:cxn ang="0">
                    <a:pos x="T2" y="T3"/>
                  </a:cxn>
                  <a:cxn ang="0">
                    <a:pos x="T4" y="T5"/>
                  </a:cxn>
                  <a:cxn ang="0">
                    <a:pos x="T6" y="T7"/>
                  </a:cxn>
                </a:cxnLst>
                <a:rect l="0" t="0" r="r" b="b"/>
                <a:pathLst>
                  <a:path w="4" h="4">
                    <a:moveTo>
                      <a:pt x="4" y="0"/>
                    </a:moveTo>
                    <a:cubicBezTo>
                      <a:pt x="0" y="0"/>
                      <a:pt x="0" y="0"/>
                      <a:pt x="0" y="0"/>
                    </a:cubicBezTo>
                    <a:cubicBezTo>
                      <a:pt x="0" y="4"/>
                      <a:pt x="0" y="4"/>
                      <a:pt x="0" y="4"/>
                    </a:cubicBezTo>
                    <a:cubicBezTo>
                      <a:pt x="2" y="4"/>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4" name="Freeform 1083"/>
              <p:cNvSpPr>
                <a:spLocks/>
              </p:cNvSpPr>
              <p:nvPr/>
            </p:nvSpPr>
            <p:spPr bwMode="auto">
              <a:xfrm>
                <a:off x="5683" y="2490"/>
                <a:ext cx="7" cy="7"/>
              </a:xfrm>
              <a:custGeom>
                <a:avLst/>
                <a:gdLst>
                  <a:gd name="T0" fmla="*/ 0 w 3"/>
                  <a:gd name="T1" fmla="*/ 0 h 3"/>
                  <a:gd name="T2" fmla="*/ 3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cubicBezTo>
                      <a:pt x="3" y="3"/>
                      <a:pt x="3" y="3"/>
                      <a:pt x="3" y="3"/>
                    </a:cubicBezTo>
                    <a:cubicBezTo>
                      <a:pt x="3" y="1"/>
                      <a:pt x="3" y="1"/>
                      <a:pt x="3" y="1"/>
                    </a:cubicBezTo>
                    <a:cubicBezTo>
                      <a:pt x="3"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5" name="Freeform 1084"/>
              <p:cNvSpPr>
                <a:spLocks/>
              </p:cNvSpPr>
              <p:nvPr/>
            </p:nvSpPr>
            <p:spPr bwMode="auto">
              <a:xfrm>
                <a:off x="5605" y="2495"/>
                <a:ext cx="16" cy="7"/>
              </a:xfrm>
              <a:custGeom>
                <a:avLst/>
                <a:gdLst>
                  <a:gd name="T0" fmla="*/ 7 w 7"/>
                  <a:gd name="T1" fmla="*/ 0 h 3"/>
                  <a:gd name="T2" fmla="*/ 0 w 7"/>
                  <a:gd name="T3" fmla="*/ 2 h 3"/>
                  <a:gd name="T4" fmla="*/ 1 w 7"/>
                  <a:gd name="T5" fmla="*/ 3 h 3"/>
                  <a:gd name="T6" fmla="*/ 7 w 7"/>
                  <a:gd name="T7" fmla="*/ 0 h 3"/>
                </a:gdLst>
                <a:ahLst/>
                <a:cxnLst>
                  <a:cxn ang="0">
                    <a:pos x="T0" y="T1"/>
                  </a:cxn>
                  <a:cxn ang="0">
                    <a:pos x="T2" y="T3"/>
                  </a:cxn>
                  <a:cxn ang="0">
                    <a:pos x="T4" y="T5"/>
                  </a:cxn>
                  <a:cxn ang="0">
                    <a:pos x="T6" y="T7"/>
                  </a:cxn>
                </a:cxnLst>
                <a:rect l="0" t="0" r="r" b="b"/>
                <a:pathLst>
                  <a:path w="7" h="3">
                    <a:moveTo>
                      <a:pt x="7" y="0"/>
                    </a:moveTo>
                    <a:cubicBezTo>
                      <a:pt x="4" y="1"/>
                      <a:pt x="0" y="1"/>
                      <a:pt x="0" y="2"/>
                    </a:cubicBezTo>
                    <a:cubicBezTo>
                      <a:pt x="1" y="3"/>
                      <a:pt x="1" y="3"/>
                      <a:pt x="1" y="3"/>
                    </a:cubicBezTo>
                    <a:cubicBezTo>
                      <a:pt x="3" y="2"/>
                      <a:pt x="6"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6" name="Freeform 1085"/>
              <p:cNvSpPr>
                <a:spLocks/>
              </p:cNvSpPr>
              <p:nvPr/>
            </p:nvSpPr>
            <p:spPr bwMode="auto">
              <a:xfrm>
                <a:off x="5666" y="2495"/>
                <a:ext cx="17" cy="9"/>
              </a:xfrm>
              <a:custGeom>
                <a:avLst/>
                <a:gdLst>
                  <a:gd name="T0" fmla="*/ 0 w 7"/>
                  <a:gd name="T1" fmla="*/ 4 h 4"/>
                  <a:gd name="T2" fmla="*/ 7 w 7"/>
                  <a:gd name="T3" fmla="*/ 1 h 4"/>
                  <a:gd name="T4" fmla="*/ 0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4" y="4"/>
                      <a:pt x="4" y="1"/>
                      <a:pt x="7" y="1"/>
                    </a:cubicBezTo>
                    <a:cubicBezTo>
                      <a:pt x="4" y="0"/>
                      <a:pt x="3" y="2"/>
                      <a:pt x="0" y="2"/>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7" name="Freeform 1086"/>
              <p:cNvSpPr>
                <a:spLocks/>
              </p:cNvSpPr>
              <p:nvPr/>
            </p:nvSpPr>
            <p:spPr bwMode="auto">
              <a:xfrm>
                <a:off x="5588" y="2502"/>
                <a:ext cx="5" cy="2"/>
              </a:xfrm>
              <a:custGeom>
                <a:avLst/>
                <a:gdLst>
                  <a:gd name="T0" fmla="*/ 2 w 2"/>
                  <a:gd name="T1" fmla="*/ 1 h 1"/>
                  <a:gd name="T2" fmla="*/ 0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0" y="0"/>
                      <a:pt x="0" y="0"/>
                      <a:pt x="0" y="0"/>
                    </a:cubicBezTo>
                    <a:cubicBezTo>
                      <a:pt x="0" y="1"/>
                      <a:pt x="0" y="1"/>
                      <a:pt x="0" y="1"/>
                    </a:cubicBezTo>
                    <a:cubicBezTo>
                      <a:pt x="1" y="1"/>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8" name="Freeform 1087"/>
              <p:cNvSpPr>
                <a:spLocks/>
              </p:cNvSpPr>
              <p:nvPr/>
            </p:nvSpPr>
            <p:spPr bwMode="auto">
              <a:xfrm>
                <a:off x="5647" y="2500"/>
                <a:ext cx="17" cy="11"/>
              </a:xfrm>
              <a:custGeom>
                <a:avLst/>
                <a:gdLst>
                  <a:gd name="T0" fmla="*/ 0 w 7"/>
                  <a:gd name="T1" fmla="*/ 2 h 5"/>
                  <a:gd name="T2" fmla="*/ 2 w 7"/>
                  <a:gd name="T3" fmla="*/ 4 h 5"/>
                  <a:gd name="T4" fmla="*/ 7 w 7"/>
                  <a:gd name="T5" fmla="*/ 2 h 5"/>
                  <a:gd name="T6" fmla="*/ 0 w 7"/>
                  <a:gd name="T7" fmla="*/ 2 h 5"/>
                </a:gdLst>
                <a:ahLst/>
                <a:cxnLst>
                  <a:cxn ang="0">
                    <a:pos x="T0" y="T1"/>
                  </a:cxn>
                  <a:cxn ang="0">
                    <a:pos x="T2" y="T3"/>
                  </a:cxn>
                  <a:cxn ang="0">
                    <a:pos x="T4" y="T5"/>
                  </a:cxn>
                  <a:cxn ang="0">
                    <a:pos x="T6" y="T7"/>
                  </a:cxn>
                </a:cxnLst>
                <a:rect l="0" t="0" r="r" b="b"/>
                <a:pathLst>
                  <a:path w="7" h="5">
                    <a:moveTo>
                      <a:pt x="0" y="2"/>
                    </a:moveTo>
                    <a:cubicBezTo>
                      <a:pt x="2" y="4"/>
                      <a:pt x="2" y="4"/>
                      <a:pt x="2" y="4"/>
                    </a:cubicBezTo>
                    <a:cubicBezTo>
                      <a:pt x="3" y="2"/>
                      <a:pt x="7" y="5"/>
                      <a:pt x="7" y="2"/>
                    </a:cubicBezTo>
                    <a:cubicBezTo>
                      <a:pt x="5"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9" name="Freeform 1088"/>
              <p:cNvSpPr>
                <a:spLocks/>
              </p:cNvSpPr>
              <p:nvPr/>
            </p:nvSpPr>
            <p:spPr bwMode="auto">
              <a:xfrm>
                <a:off x="5626" y="2509"/>
                <a:ext cx="19" cy="12"/>
              </a:xfrm>
              <a:custGeom>
                <a:avLst/>
                <a:gdLst>
                  <a:gd name="T0" fmla="*/ 0 w 8"/>
                  <a:gd name="T1" fmla="*/ 3 h 5"/>
                  <a:gd name="T2" fmla="*/ 5 w 8"/>
                  <a:gd name="T3" fmla="*/ 5 h 5"/>
                  <a:gd name="T4" fmla="*/ 8 w 8"/>
                  <a:gd name="T5" fmla="*/ 0 h 5"/>
                  <a:gd name="T6" fmla="*/ 6 w 8"/>
                  <a:gd name="T7" fmla="*/ 0 h 5"/>
                  <a:gd name="T8" fmla="*/ 0 w 8"/>
                  <a:gd name="T9" fmla="*/ 3 h 5"/>
                </a:gdLst>
                <a:ahLst/>
                <a:cxnLst>
                  <a:cxn ang="0">
                    <a:pos x="T0" y="T1"/>
                  </a:cxn>
                  <a:cxn ang="0">
                    <a:pos x="T2" y="T3"/>
                  </a:cxn>
                  <a:cxn ang="0">
                    <a:pos x="T4" y="T5"/>
                  </a:cxn>
                  <a:cxn ang="0">
                    <a:pos x="T6" y="T7"/>
                  </a:cxn>
                  <a:cxn ang="0">
                    <a:pos x="T8" y="T9"/>
                  </a:cxn>
                </a:cxnLst>
                <a:rect l="0" t="0" r="r" b="b"/>
                <a:pathLst>
                  <a:path w="8" h="5">
                    <a:moveTo>
                      <a:pt x="0" y="3"/>
                    </a:moveTo>
                    <a:cubicBezTo>
                      <a:pt x="5" y="5"/>
                      <a:pt x="5" y="5"/>
                      <a:pt x="5" y="5"/>
                    </a:cubicBezTo>
                    <a:cubicBezTo>
                      <a:pt x="6" y="3"/>
                      <a:pt x="8" y="2"/>
                      <a:pt x="8" y="0"/>
                    </a:cubicBezTo>
                    <a:cubicBezTo>
                      <a:pt x="6" y="0"/>
                      <a:pt x="6" y="0"/>
                      <a:pt x="6" y="0"/>
                    </a:cubicBezTo>
                    <a:cubicBezTo>
                      <a:pt x="6" y="3"/>
                      <a:pt x="0"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0" name="Freeform 1089"/>
              <p:cNvSpPr>
                <a:spLocks/>
              </p:cNvSpPr>
              <p:nvPr/>
            </p:nvSpPr>
            <p:spPr bwMode="auto">
              <a:xfrm>
                <a:off x="5558" y="2516"/>
                <a:ext cx="63" cy="28"/>
              </a:xfrm>
              <a:custGeom>
                <a:avLst/>
                <a:gdLst>
                  <a:gd name="T0" fmla="*/ 3 w 27"/>
                  <a:gd name="T1" fmla="*/ 7 h 12"/>
                  <a:gd name="T2" fmla="*/ 12 w 27"/>
                  <a:gd name="T3" fmla="*/ 10 h 12"/>
                  <a:gd name="T4" fmla="*/ 13 w 27"/>
                  <a:gd name="T5" fmla="*/ 5 h 12"/>
                  <a:gd name="T6" fmla="*/ 15 w 27"/>
                  <a:gd name="T7" fmla="*/ 7 h 12"/>
                  <a:gd name="T8" fmla="*/ 19 w 27"/>
                  <a:gd name="T9" fmla="*/ 6 h 12"/>
                  <a:gd name="T10" fmla="*/ 27 w 27"/>
                  <a:gd name="T11" fmla="*/ 0 h 12"/>
                  <a:gd name="T12" fmla="*/ 19 w 27"/>
                  <a:gd name="T13" fmla="*/ 0 h 12"/>
                  <a:gd name="T14" fmla="*/ 15 w 27"/>
                  <a:gd name="T15" fmla="*/ 3 h 12"/>
                  <a:gd name="T16" fmla="*/ 15 w 27"/>
                  <a:gd name="T17" fmla="*/ 2 h 12"/>
                  <a:gd name="T18" fmla="*/ 11 w 27"/>
                  <a:gd name="T19" fmla="*/ 7 h 12"/>
                  <a:gd name="T20" fmla="*/ 5 w 27"/>
                  <a:gd name="T21" fmla="*/ 4 h 12"/>
                  <a:gd name="T22" fmla="*/ 0 w 27"/>
                  <a:gd name="T23" fmla="*/ 8 h 12"/>
                  <a:gd name="T24" fmla="*/ 3 w 27"/>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2">
                    <a:moveTo>
                      <a:pt x="3" y="7"/>
                    </a:moveTo>
                    <a:cubicBezTo>
                      <a:pt x="5" y="12"/>
                      <a:pt x="9" y="7"/>
                      <a:pt x="12" y="10"/>
                    </a:cubicBezTo>
                    <a:cubicBezTo>
                      <a:pt x="13" y="5"/>
                      <a:pt x="13" y="5"/>
                      <a:pt x="13" y="5"/>
                    </a:cubicBezTo>
                    <a:cubicBezTo>
                      <a:pt x="15" y="7"/>
                      <a:pt x="15" y="7"/>
                      <a:pt x="15" y="7"/>
                    </a:cubicBezTo>
                    <a:cubicBezTo>
                      <a:pt x="16" y="5"/>
                      <a:pt x="19" y="4"/>
                      <a:pt x="19" y="6"/>
                    </a:cubicBezTo>
                    <a:cubicBezTo>
                      <a:pt x="20" y="2"/>
                      <a:pt x="25" y="2"/>
                      <a:pt x="27" y="0"/>
                    </a:cubicBezTo>
                    <a:cubicBezTo>
                      <a:pt x="24" y="0"/>
                      <a:pt x="22" y="1"/>
                      <a:pt x="19" y="0"/>
                    </a:cubicBezTo>
                    <a:cubicBezTo>
                      <a:pt x="15" y="3"/>
                      <a:pt x="15" y="3"/>
                      <a:pt x="15" y="3"/>
                    </a:cubicBezTo>
                    <a:cubicBezTo>
                      <a:pt x="15" y="3"/>
                      <a:pt x="14" y="2"/>
                      <a:pt x="15" y="2"/>
                    </a:cubicBezTo>
                    <a:cubicBezTo>
                      <a:pt x="11" y="2"/>
                      <a:pt x="10" y="5"/>
                      <a:pt x="11" y="7"/>
                    </a:cubicBezTo>
                    <a:cubicBezTo>
                      <a:pt x="8" y="6"/>
                      <a:pt x="5" y="8"/>
                      <a:pt x="5" y="4"/>
                    </a:cubicBezTo>
                    <a:cubicBezTo>
                      <a:pt x="2" y="4"/>
                      <a:pt x="1" y="6"/>
                      <a:pt x="0" y="8"/>
                    </a:cubicBezTo>
                    <a:cubicBezTo>
                      <a:pt x="1" y="9"/>
                      <a:pt x="2"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 name="Freeform 1090"/>
              <p:cNvSpPr>
                <a:spLocks/>
              </p:cNvSpPr>
              <p:nvPr/>
            </p:nvSpPr>
            <p:spPr bwMode="auto">
              <a:xfrm>
                <a:off x="20" y="2530"/>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2" name="Freeform 1091"/>
              <p:cNvSpPr>
                <a:spLocks/>
              </p:cNvSpPr>
              <p:nvPr/>
            </p:nvSpPr>
            <p:spPr bwMode="auto">
              <a:xfrm>
                <a:off x="23" y="2523"/>
                <a:ext cx="11" cy="7"/>
              </a:xfrm>
              <a:custGeom>
                <a:avLst/>
                <a:gdLst>
                  <a:gd name="T0" fmla="*/ 4 w 5"/>
                  <a:gd name="T1" fmla="*/ 0 h 3"/>
                  <a:gd name="T2" fmla="*/ 0 w 5"/>
                  <a:gd name="T3" fmla="*/ 3 h 3"/>
                  <a:gd name="T4" fmla="*/ 4 w 5"/>
                  <a:gd name="T5" fmla="*/ 0 h 3"/>
                </a:gdLst>
                <a:ahLst/>
                <a:cxnLst>
                  <a:cxn ang="0">
                    <a:pos x="T0" y="T1"/>
                  </a:cxn>
                  <a:cxn ang="0">
                    <a:pos x="T2" y="T3"/>
                  </a:cxn>
                  <a:cxn ang="0">
                    <a:pos x="T4" y="T5"/>
                  </a:cxn>
                </a:cxnLst>
                <a:rect l="0" t="0" r="r" b="b"/>
                <a:pathLst>
                  <a:path w="5" h="3">
                    <a:moveTo>
                      <a:pt x="4" y="0"/>
                    </a:moveTo>
                    <a:cubicBezTo>
                      <a:pt x="2" y="0"/>
                      <a:pt x="1" y="2"/>
                      <a:pt x="0" y="3"/>
                    </a:cubicBezTo>
                    <a:cubicBezTo>
                      <a:pt x="1" y="2"/>
                      <a:pt x="5" y="3"/>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3" name="Freeform 1092"/>
              <p:cNvSpPr>
                <a:spLocks/>
              </p:cNvSpPr>
              <p:nvPr/>
            </p:nvSpPr>
            <p:spPr bwMode="auto">
              <a:xfrm>
                <a:off x="5553" y="2526"/>
                <a:ext cx="5" cy="4"/>
              </a:xfrm>
              <a:custGeom>
                <a:avLst/>
                <a:gdLst>
                  <a:gd name="T0" fmla="*/ 0 w 2"/>
                  <a:gd name="T1" fmla="*/ 0 h 2"/>
                  <a:gd name="T2" fmla="*/ 0 w 2"/>
                  <a:gd name="T3" fmla="*/ 2 h 2"/>
                  <a:gd name="T4" fmla="*/ 1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1" y="2"/>
                      <a:pt x="1" y="2"/>
                      <a:pt x="1" y="2"/>
                    </a:cubicBezTo>
                    <a:cubicBezTo>
                      <a:pt x="1" y="2"/>
                      <a:pt x="2" y="1"/>
                      <a:pt x="2"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4" name="Freeform 1093"/>
              <p:cNvSpPr>
                <a:spLocks/>
              </p:cNvSpPr>
              <p:nvPr/>
            </p:nvSpPr>
            <p:spPr bwMode="auto">
              <a:xfrm>
                <a:off x="-48" y="2528"/>
                <a:ext cx="14" cy="19"/>
              </a:xfrm>
              <a:custGeom>
                <a:avLst/>
                <a:gdLst>
                  <a:gd name="T0" fmla="*/ 6 w 6"/>
                  <a:gd name="T1" fmla="*/ 1 h 8"/>
                  <a:gd name="T2" fmla="*/ 3 w 6"/>
                  <a:gd name="T3" fmla="*/ 0 h 8"/>
                  <a:gd name="T4" fmla="*/ 0 w 6"/>
                  <a:gd name="T5" fmla="*/ 3 h 8"/>
                  <a:gd name="T6" fmla="*/ 0 w 6"/>
                  <a:gd name="T7" fmla="*/ 5 h 8"/>
                  <a:gd name="T8" fmla="*/ 3 w 6"/>
                  <a:gd name="T9" fmla="*/ 4 h 8"/>
                  <a:gd name="T10" fmla="*/ 5 w 6"/>
                  <a:gd name="T11" fmla="*/ 8 h 8"/>
                  <a:gd name="T12" fmla="*/ 6 w 6"/>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1"/>
                    </a:moveTo>
                    <a:cubicBezTo>
                      <a:pt x="5" y="1"/>
                      <a:pt x="4" y="1"/>
                      <a:pt x="3" y="0"/>
                    </a:cubicBezTo>
                    <a:cubicBezTo>
                      <a:pt x="2" y="1"/>
                      <a:pt x="3" y="4"/>
                      <a:pt x="0" y="3"/>
                    </a:cubicBezTo>
                    <a:cubicBezTo>
                      <a:pt x="0" y="5"/>
                      <a:pt x="0" y="5"/>
                      <a:pt x="0" y="5"/>
                    </a:cubicBezTo>
                    <a:cubicBezTo>
                      <a:pt x="3" y="4"/>
                      <a:pt x="3" y="4"/>
                      <a:pt x="3" y="4"/>
                    </a:cubicBezTo>
                    <a:cubicBezTo>
                      <a:pt x="5" y="5"/>
                      <a:pt x="5" y="7"/>
                      <a:pt x="5" y="8"/>
                    </a:cubicBez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5" name="Freeform 1094"/>
              <p:cNvSpPr>
                <a:spLocks/>
              </p:cNvSpPr>
              <p:nvPr/>
            </p:nvSpPr>
            <p:spPr bwMode="auto">
              <a:xfrm>
                <a:off x="5437" y="2547"/>
                <a:ext cx="43" cy="26"/>
              </a:xfrm>
              <a:custGeom>
                <a:avLst/>
                <a:gdLst>
                  <a:gd name="T0" fmla="*/ 17 w 18"/>
                  <a:gd name="T1" fmla="*/ 4 h 11"/>
                  <a:gd name="T2" fmla="*/ 16 w 18"/>
                  <a:gd name="T3" fmla="*/ 0 h 11"/>
                  <a:gd name="T4" fmla="*/ 11 w 18"/>
                  <a:gd name="T5" fmla="*/ 2 h 11"/>
                  <a:gd name="T6" fmla="*/ 11 w 18"/>
                  <a:gd name="T7" fmla="*/ 1 h 11"/>
                  <a:gd name="T8" fmla="*/ 4 w 18"/>
                  <a:gd name="T9" fmla="*/ 3 h 11"/>
                  <a:gd name="T10" fmla="*/ 3 w 18"/>
                  <a:gd name="T11" fmla="*/ 7 h 11"/>
                  <a:gd name="T12" fmla="*/ 17 w 18"/>
                  <a:gd name="T13" fmla="*/ 7 h 11"/>
                  <a:gd name="T14" fmla="*/ 13 w 18"/>
                  <a:gd name="T15" fmla="*/ 7 h 11"/>
                  <a:gd name="T16" fmla="*/ 13 w 18"/>
                  <a:gd name="T17" fmla="*/ 5 h 11"/>
                  <a:gd name="T18" fmla="*/ 17 w 1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4"/>
                    </a:moveTo>
                    <a:cubicBezTo>
                      <a:pt x="14" y="3"/>
                      <a:pt x="18" y="1"/>
                      <a:pt x="16" y="0"/>
                    </a:cubicBezTo>
                    <a:cubicBezTo>
                      <a:pt x="11" y="2"/>
                      <a:pt x="11" y="2"/>
                      <a:pt x="11" y="2"/>
                    </a:cubicBezTo>
                    <a:cubicBezTo>
                      <a:pt x="11" y="1"/>
                      <a:pt x="11" y="1"/>
                      <a:pt x="11" y="1"/>
                    </a:cubicBezTo>
                    <a:cubicBezTo>
                      <a:pt x="10" y="4"/>
                      <a:pt x="7" y="3"/>
                      <a:pt x="4" y="3"/>
                    </a:cubicBezTo>
                    <a:cubicBezTo>
                      <a:pt x="3" y="4"/>
                      <a:pt x="0" y="5"/>
                      <a:pt x="3" y="7"/>
                    </a:cubicBezTo>
                    <a:cubicBezTo>
                      <a:pt x="8" y="4"/>
                      <a:pt x="12" y="11"/>
                      <a:pt x="17" y="7"/>
                    </a:cubicBezTo>
                    <a:cubicBezTo>
                      <a:pt x="13" y="7"/>
                      <a:pt x="13" y="7"/>
                      <a:pt x="13" y="7"/>
                    </a:cubicBezTo>
                    <a:cubicBezTo>
                      <a:pt x="13" y="5"/>
                      <a:pt x="13" y="5"/>
                      <a:pt x="13" y="5"/>
                    </a:cubicBezTo>
                    <a:cubicBezTo>
                      <a:pt x="14" y="4"/>
                      <a:pt x="16"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6" name="Freeform 1095"/>
              <p:cNvSpPr>
                <a:spLocks/>
              </p:cNvSpPr>
              <p:nvPr/>
            </p:nvSpPr>
            <p:spPr bwMode="auto">
              <a:xfrm>
                <a:off x="5482" y="2549"/>
                <a:ext cx="19" cy="17"/>
              </a:xfrm>
              <a:custGeom>
                <a:avLst/>
                <a:gdLst>
                  <a:gd name="T0" fmla="*/ 0 w 8"/>
                  <a:gd name="T1" fmla="*/ 2 h 7"/>
                  <a:gd name="T2" fmla="*/ 8 w 8"/>
                  <a:gd name="T3" fmla="*/ 3 h 7"/>
                  <a:gd name="T4" fmla="*/ 0 w 8"/>
                  <a:gd name="T5" fmla="*/ 2 h 7"/>
                </a:gdLst>
                <a:ahLst/>
                <a:cxnLst>
                  <a:cxn ang="0">
                    <a:pos x="T0" y="T1"/>
                  </a:cxn>
                  <a:cxn ang="0">
                    <a:pos x="T2" y="T3"/>
                  </a:cxn>
                  <a:cxn ang="0">
                    <a:pos x="T4" y="T5"/>
                  </a:cxn>
                </a:cxnLst>
                <a:rect l="0" t="0" r="r" b="b"/>
                <a:pathLst>
                  <a:path w="8" h="7">
                    <a:moveTo>
                      <a:pt x="0" y="2"/>
                    </a:moveTo>
                    <a:cubicBezTo>
                      <a:pt x="1" y="7"/>
                      <a:pt x="5" y="3"/>
                      <a:pt x="8" y="3"/>
                    </a:cubicBezTo>
                    <a:cubicBezTo>
                      <a:pt x="5" y="2"/>
                      <a:pt x="4"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7" name="Freeform 1096"/>
              <p:cNvSpPr>
                <a:spLocks/>
              </p:cNvSpPr>
              <p:nvPr/>
            </p:nvSpPr>
            <p:spPr bwMode="auto">
              <a:xfrm>
                <a:off x="5390" y="2556"/>
                <a:ext cx="11" cy="7"/>
              </a:xfrm>
              <a:custGeom>
                <a:avLst/>
                <a:gdLst>
                  <a:gd name="T0" fmla="*/ 1 w 5"/>
                  <a:gd name="T1" fmla="*/ 3 h 3"/>
                  <a:gd name="T2" fmla="*/ 5 w 5"/>
                  <a:gd name="T3" fmla="*/ 0 h 3"/>
                  <a:gd name="T4" fmla="*/ 0 w 5"/>
                  <a:gd name="T5" fmla="*/ 3 h 3"/>
                  <a:gd name="T6" fmla="*/ 1 w 5"/>
                  <a:gd name="T7" fmla="*/ 3 h 3"/>
                </a:gdLst>
                <a:ahLst/>
                <a:cxnLst>
                  <a:cxn ang="0">
                    <a:pos x="T0" y="T1"/>
                  </a:cxn>
                  <a:cxn ang="0">
                    <a:pos x="T2" y="T3"/>
                  </a:cxn>
                  <a:cxn ang="0">
                    <a:pos x="T4" y="T5"/>
                  </a:cxn>
                  <a:cxn ang="0">
                    <a:pos x="T6" y="T7"/>
                  </a:cxn>
                </a:cxnLst>
                <a:rect l="0" t="0" r="r" b="b"/>
                <a:pathLst>
                  <a:path w="5" h="3">
                    <a:moveTo>
                      <a:pt x="1" y="3"/>
                    </a:moveTo>
                    <a:cubicBezTo>
                      <a:pt x="5" y="0"/>
                      <a:pt x="5" y="0"/>
                      <a:pt x="5" y="0"/>
                    </a:cubicBezTo>
                    <a:cubicBezTo>
                      <a:pt x="3" y="1"/>
                      <a:pt x="1" y="2"/>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8" name="Freeform 1097"/>
              <p:cNvSpPr>
                <a:spLocks/>
              </p:cNvSpPr>
              <p:nvPr/>
            </p:nvSpPr>
            <p:spPr bwMode="auto">
              <a:xfrm>
                <a:off x="5778" y="2561"/>
                <a:ext cx="11" cy="10"/>
              </a:xfrm>
              <a:custGeom>
                <a:avLst/>
                <a:gdLst>
                  <a:gd name="T0" fmla="*/ 0 w 5"/>
                  <a:gd name="T1" fmla="*/ 4 h 4"/>
                  <a:gd name="T2" fmla="*/ 5 w 5"/>
                  <a:gd name="T3" fmla="*/ 1 h 4"/>
                  <a:gd name="T4" fmla="*/ 0 w 5"/>
                  <a:gd name="T5" fmla="*/ 4 h 4"/>
                </a:gdLst>
                <a:ahLst/>
                <a:cxnLst>
                  <a:cxn ang="0">
                    <a:pos x="T0" y="T1"/>
                  </a:cxn>
                  <a:cxn ang="0">
                    <a:pos x="T2" y="T3"/>
                  </a:cxn>
                  <a:cxn ang="0">
                    <a:pos x="T4" y="T5"/>
                  </a:cxn>
                </a:cxnLst>
                <a:rect l="0" t="0" r="r" b="b"/>
                <a:pathLst>
                  <a:path w="5" h="4">
                    <a:moveTo>
                      <a:pt x="0" y="4"/>
                    </a:moveTo>
                    <a:cubicBezTo>
                      <a:pt x="2" y="4"/>
                      <a:pt x="4" y="3"/>
                      <a:pt x="5" y="1"/>
                    </a:cubicBezTo>
                    <a:cubicBezTo>
                      <a:pt x="2" y="0"/>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9" name="Freeform 1098"/>
              <p:cNvSpPr>
                <a:spLocks/>
              </p:cNvSpPr>
              <p:nvPr/>
            </p:nvSpPr>
            <p:spPr bwMode="auto">
              <a:xfrm>
                <a:off x="5726" y="2580"/>
                <a:ext cx="14" cy="7"/>
              </a:xfrm>
              <a:custGeom>
                <a:avLst/>
                <a:gdLst>
                  <a:gd name="T0" fmla="*/ 6 w 6"/>
                  <a:gd name="T1" fmla="*/ 1 h 3"/>
                  <a:gd name="T2" fmla="*/ 0 w 6"/>
                  <a:gd name="T3" fmla="*/ 2 h 3"/>
                  <a:gd name="T4" fmla="*/ 1 w 6"/>
                  <a:gd name="T5" fmla="*/ 3 h 3"/>
                  <a:gd name="T6" fmla="*/ 6 w 6"/>
                  <a:gd name="T7" fmla="*/ 1 h 3"/>
                </a:gdLst>
                <a:ahLst/>
                <a:cxnLst>
                  <a:cxn ang="0">
                    <a:pos x="T0" y="T1"/>
                  </a:cxn>
                  <a:cxn ang="0">
                    <a:pos x="T2" y="T3"/>
                  </a:cxn>
                  <a:cxn ang="0">
                    <a:pos x="T4" y="T5"/>
                  </a:cxn>
                  <a:cxn ang="0">
                    <a:pos x="T6" y="T7"/>
                  </a:cxn>
                </a:cxnLst>
                <a:rect l="0" t="0" r="r" b="b"/>
                <a:pathLst>
                  <a:path w="6" h="3">
                    <a:moveTo>
                      <a:pt x="6" y="1"/>
                    </a:moveTo>
                    <a:cubicBezTo>
                      <a:pt x="4" y="0"/>
                      <a:pt x="2" y="1"/>
                      <a:pt x="0" y="2"/>
                    </a:cubicBezTo>
                    <a:cubicBezTo>
                      <a:pt x="1" y="3"/>
                      <a:pt x="1" y="3"/>
                      <a:pt x="1" y="3"/>
                    </a:cubicBezTo>
                    <a:cubicBezTo>
                      <a:pt x="3"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0" name="Freeform 1099"/>
              <p:cNvSpPr>
                <a:spLocks/>
              </p:cNvSpPr>
              <p:nvPr/>
            </p:nvSpPr>
            <p:spPr bwMode="auto">
              <a:xfrm>
                <a:off x="5607" y="2623"/>
                <a:ext cx="211" cy="63"/>
              </a:xfrm>
              <a:custGeom>
                <a:avLst/>
                <a:gdLst>
                  <a:gd name="T0" fmla="*/ 83 w 89"/>
                  <a:gd name="T1" fmla="*/ 1 h 27"/>
                  <a:gd name="T2" fmla="*/ 58 w 89"/>
                  <a:gd name="T3" fmla="*/ 8 h 27"/>
                  <a:gd name="T4" fmla="*/ 57 w 89"/>
                  <a:gd name="T5" fmla="*/ 8 h 27"/>
                  <a:gd name="T6" fmla="*/ 58 w 89"/>
                  <a:gd name="T7" fmla="*/ 7 h 27"/>
                  <a:gd name="T8" fmla="*/ 34 w 89"/>
                  <a:gd name="T9" fmla="*/ 12 h 27"/>
                  <a:gd name="T10" fmla="*/ 30 w 89"/>
                  <a:gd name="T11" fmla="*/ 17 h 27"/>
                  <a:gd name="T12" fmla="*/ 24 w 89"/>
                  <a:gd name="T13" fmla="*/ 15 h 27"/>
                  <a:gd name="T14" fmla="*/ 23 w 89"/>
                  <a:gd name="T15" fmla="*/ 18 h 27"/>
                  <a:gd name="T16" fmla="*/ 16 w 89"/>
                  <a:gd name="T17" fmla="*/ 19 h 27"/>
                  <a:gd name="T18" fmla="*/ 0 w 89"/>
                  <a:gd name="T19" fmla="*/ 27 h 27"/>
                  <a:gd name="T20" fmla="*/ 6 w 89"/>
                  <a:gd name="T21" fmla="*/ 26 h 27"/>
                  <a:gd name="T22" fmla="*/ 20 w 89"/>
                  <a:gd name="T23" fmla="*/ 23 h 27"/>
                  <a:gd name="T24" fmla="*/ 20 w 89"/>
                  <a:gd name="T25" fmla="*/ 24 h 27"/>
                  <a:gd name="T26" fmla="*/ 30 w 89"/>
                  <a:gd name="T27" fmla="*/ 23 h 27"/>
                  <a:gd name="T28" fmla="*/ 27 w 89"/>
                  <a:gd name="T29" fmla="*/ 22 h 27"/>
                  <a:gd name="T30" fmla="*/ 39 w 89"/>
                  <a:gd name="T31" fmla="*/ 19 h 27"/>
                  <a:gd name="T32" fmla="*/ 39 w 89"/>
                  <a:gd name="T33" fmla="*/ 17 h 27"/>
                  <a:gd name="T34" fmla="*/ 51 w 89"/>
                  <a:gd name="T35" fmla="*/ 16 h 27"/>
                  <a:gd name="T36" fmla="*/ 74 w 89"/>
                  <a:gd name="T37" fmla="*/ 5 h 27"/>
                  <a:gd name="T38" fmla="*/ 89 w 89"/>
                  <a:gd name="T39" fmla="*/ 3 h 27"/>
                  <a:gd name="T40" fmla="*/ 83 w 89"/>
                  <a:gd name="T4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27">
                    <a:moveTo>
                      <a:pt x="83" y="1"/>
                    </a:moveTo>
                    <a:cubicBezTo>
                      <a:pt x="74" y="3"/>
                      <a:pt x="64" y="5"/>
                      <a:pt x="58" y="8"/>
                    </a:cubicBezTo>
                    <a:cubicBezTo>
                      <a:pt x="57" y="8"/>
                      <a:pt x="57" y="8"/>
                      <a:pt x="57" y="8"/>
                    </a:cubicBezTo>
                    <a:cubicBezTo>
                      <a:pt x="58" y="7"/>
                      <a:pt x="58" y="7"/>
                      <a:pt x="58" y="7"/>
                    </a:cubicBezTo>
                    <a:cubicBezTo>
                      <a:pt x="51" y="8"/>
                      <a:pt x="41" y="19"/>
                      <a:pt x="34" y="12"/>
                    </a:cubicBezTo>
                    <a:cubicBezTo>
                      <a:pt x="30" y="17"/>
                      <a:pt x="30" y="17"/>
                      <a:pt x="30" y="17"/>
                    </a:cubicBezTo>
                    <a:cubicBezTo>
                      <a:pt x="28" y="19"/>
                      <a:pt x="26" y="15"/>
                      <a:pt x="24" y="15"/>
                    </a:cubicBezTo>
                    <a:cubicBezTo>
                      <a:pt x="23" y="18"/>
                      <a:pt x="23" y="18"/>
                      <a:pt x="23" y="18"/>
                    </a:cubicBezTo>
                    <a:cubicBezTo>
                      <a:pt x="20" y="18"/>
                      <a:pt x="18" y="22"/>
                      <a:pt x="16" y="19"/>
                    </a:cubicBezTo>
                    <a:cubicBezTo>
                      <a:pt x="11" y="23"/>
                      <a:pt x="4" y="24"/>
                      <a:pt x="0" y="27"/>
                    </a:cubicBezTo>
                    <a:cubicBezTo>
                      <a:pt x="6" y="26"/>
                      <a:pt x="6" y="26"/>
                      <a:pt x="6" y="26"/>
                    </a:cubicBezTo>
                    <a:cubicBezTo>
                      <a:pt x="10" y="22"/>
                      <a:pt x="17" y="27"/>
                      <a:pt x="20" y="23"/>
                    </a:cubicBezTo>
                    <a:cubicBezTo>
                      <a:pt x="20" y="24"/>
                      <a:pt x="20" y="24"/>
                      <a:pt x="20" y="24"/>
                    </a:cubicBezTo>
                    <a:cubicBezTo>
                      <a:pt x="23" y="25"/>
                      <a:pt x="28" y="25"/>
                      <a:pt x="30" y="23"/>
                    </a:cubicBezTo>
                    <a:cubicBezTo>
                      <a:pt x="27" y="22"/>
                      <a:pt x="27" y="22"/>
                      <a:pt x="27" y="22"/>
                    </a:cubicBezTo>
                    <a:cubicBezTo>
                      <a:pt x="31" y="20"/>
                      <a:pt x="36" y="19"/>
                      <a:pt x="39" y="19"/>
                    </a:cubicBezTo>
                    <a:cubicBezTo>
                      <a:pt x="39" y="17"/>
                      <a:pt x="39" y="17"/>
                      <a:pt x="39" y="17"/>
                    </a:cubicBezTo>
                    <a:cubicBezTo>
                      <a:pt x="44" y="18"/>
                      <a:pt x="47" y="19"/>
                      <a:pt x="51" y="16"/>
                    </a:cubicBezTo>
                    <a:cubicBezTo>
                      <a:pt x="58" y="8"/>
                      <a:pt x="66" y="11"/>
                      <a:pt x="74" y="5"/>
                    </a:cubicBezTo>
                    <a:cubicBezTo>
                      <a:pt x="81" y="7"/>
                      <a:pt x="84" y="3"/>
                      <a:pt x="89" y="3"/>
                    </a:cubicBezTo>
                    <a:cubicBezTo>
                      <a:pt x="87" y="3"/>
                      <a:pt x="86" y="0"/>
                      <a:pt x="8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1" name="Freeform 1100"/>
              <p:cNvSpPr>
                <a:spLocks/>
              </p:cNvSpPr>
              <p:nvPr/>
            </p:nvSpPr>
            <p:spPr bwMode="auto">
              <a:xfrm>
                <a:off x="46" y="2632"/>
                <a:ext cx="22" cy="10"/>
              </a:xfrm>
              <a:custGeom>
                <a:avLst/>
                <a:gdLst>
                  <a:gd name="T0" fmla="*/ 8 w 9"/>
                  <a:gd name="T1" fmla="*/ 1 h 4"/>
                  <a:gd name="T2" fmla="*/ 4 w 9"/>
                  <a:gd name="T3" fmla="*/ 4 h 4"/>
                  <a:gd name="T4" fmla="*/ 6 w 9"/>
                  <a:gd name="T5" fmla="*/ 3 h 4"/>
                  <a:gd name="T6" fmla="*/ 8 w 9"/>
                  <a:gd name="T7" fmla="*/ 1 h 4"/>
                </a:gdLst>
                <a:ahLst/>
                <a:cxnLst>
                  <a:cxn ang="0">
                    <a:pos x="T0" y="T1"/>
                  </a:cxn>
                  <a:cxn ang="0">
                    <a:pos x="T2" y="T3"/>
                  </a:cxn>
                  <a:cxn ang="0">
                    <a:pos x="T4" y="T5"/>
                  </a:cxn>
                  <a:cxn ang="0">
                    <a:pos x="T6" y="T7"/>
                  </a:cxn>
                </a:cxnLst>
                <a:rect l="0" t="0" r="r" b="b"/>
                <a:pathLst>
                  <a:path w="9" h="4">
                    <a:moveTo>
                      <a:pt x="8" y="1"/>
                    </a:moveTo>
                    <a:cubicBezTo>
                      <a:pt x="6" y="0"/>
                      <a:pt x="0" y="3"/>
                      <a:pt x="4" y="4"/>
                    </a:cubicBezTo>
                    <a:cubicBezTo>
                      <a:pt x="6" y="3"/>
                      <a:pt x="6" y="3"/>
                      <a:pt x="6" y="3"/>
                    </a:cubicBezTo>
                    <a:cubicBezTo>
                      <a:pt x="6" y="1"/>
                      <a:pt x="9"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2" name="Freeform 1101"/>
              <p:cNvSpPr>
                <a:spLocks/>
              </p:cNvSpPr>
              <p:nvPr/>
            </p:nvSpPr>
            <p:spPr bwMode="auto">
              <a:xfrm>
                <a:off x="51" y="2642"/>
                <a:ext cx="9" cy="7"/>
              </a:xfrm>
              <a:custGeom>
                <a:avLst/>
                <a:gdLst>
                  <a:gd name="T0" fmla="*/ 1 w 4"/>
                  <a:gd name="T1" fmla="*/ 3 h 3"/>
                  <a:gd name="T2" fmla="*/ 4 w 4"/>
                  <a:gd name="T3" fmla="*/ 2 h 3"/>
                  <a:gd name="T4" fmla="*/ 2 w 4"/>
                  <a:gd name="T5" fmla="*/ 0 h 3"/>
                  <a:gd name="T6" fmla="*/ 0 w 4"/>
                  <a:gd name="T7" fmla="*/ 2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3"/>
                      <a:pt x="3" y="3"/>
                      <a:pt x="4" y="2"/>
                    </a:cubicBezTo>
                    <a:cubicBezTo>
                      <a:pt x="2" y="0"/>
                      <a:pt x="2" y="0"/>
                      <a:pt x="2" y="0"/>
                    </a:cubicBezTo>
                    <a:cubicBezTo>
                      <a:pt x="0" y="2"/>
                      <a:pt x="0" y="2"/>
                      <a:pt x="0" y="2"/>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3" name="Freeform 1102"/>
              <p:cNvSpPr>
                <a:spLocks/>
              </p:cNvSpPr>
              <p:nvPr/>
            </p:nvSpPr>
            <p:spPr bwMode="auto">
              <a:xfrm>
                <a:off x="49" y="2658"/>
                <a:ext cx="9" cy="17"/>
              </a:xfrm>
              <a:custGeom>
                <a:avLst/>
                <a:gdLst>
                  <a:gd name="T0" fmla="*/ 2 w 4"/>
                  <a:gd name="T1" fmla="*/ 7 h 7"/>
                  <a:gd name="T2" fmla="*/ 4 w 4"/>
                  <a:gd name="T3" fmla="*/ 2 h 7"/>
                  <a:gd name="T4" fmla="*/ 1 w 4"/>
                  <a:gd name="T5" fmla="*/ 0 h 7"/>
                  <a:gd name="T6" fmla="*/ 2 w 4"/>
                  <a:gd name="T7" fmla="*/ 7 h 7"/>
                </a:gdLst>
                <a:ahLst/>
                <a:cxnLst>
                  <a:cxn ang="0">
                    <a:pos x="T0" y="T1"/>
                  </a:cxn>
                  <a:cxn ang="0">
                    <a:pos x="T2" y="T3"/>
                  </a:cxn>
                  <a:cxn ang="0">
                    <a:pos x="T4" y="T5"/>
                  </a:cxn>
                  <a:cxn ang="0">
                    <a:pos x="T6" y="T7"/>
                  </a:cxn>
                </a:cxnLst>
                <a:rect l="0" t="0" r="r" b="b"/>
                <a:pathLst>
                  <a:path w="4" h="7">
                    <a:moveTo>
                      <a:pt x="2" y="7"/>
                    </a:moveTo>
                    <a:cubicBezTo>
                      <a:pt x="4" y="2"/>
                      <a:pt x="4" y="2"/>
                      <a:pt x="4" y="2"/>
                    </a:cubicBezTo>
                    <a:cubicBezTo>
                      <a:pt x="4" y="0"/>
                      <a:pt x="2" y="0"/>
                      <a:pt x="1" y="0"/>
                    </a:cubicBezTo>
                    <a:cubicBezTo>
                      <a:pt x="0" y="2"/>
                      <a:pt x="0" y="6"/>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4" name="Freeform 1103"/>
              <p:cNvSpPr>
                <a:spLocks/>
              </p:cNvSpPr>
              <p:nvPr/>
            </p:nvSpPr>
            <p:spPr bwMode="auto">
              <a:xfrm>
                <a:off x="53" y="2682"/>
                <a:ext cx="29" cy="19"/>
              </a:xfrm>
              <a:custGeom>
                <a:avLst/>
                <a:gdLst>
                  <a:gd name="T0" fmla="*/ 11 w 12"/>
                  <a:gd name="T1" fmla="*/ 5 h 8"/>
                  <a:gd name="T2" fmla="*/ 2 w 12"/>
                  <a:gd name="T3" fmla="*/ 0 h 8"/>
                  <a:gd name="T4" fmla="*/ 0 w 12"/>
                  <a:gd name="T5" fmla="*/ 3 h 8"/>
                  <a:gd name="T6" fmla="*/ 7 w 12"/>
                  <a:gd name="T7" fmla="*/ 5 h 8"/>
                  <a:gd name="T8" fmla="*/ 2 w 12"/>
                  <a:gd name="T9" fmla="*/ 7 h 8"/>
                  <a:gd name="T10" fmla="*/ 8 w 12"/>
                  <a:gd name="T11" fmla="*/ 8 h 8"/>
                  <a:gd name="T12" fmla="*/ 11 w 12"/>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11" y="5"/>
                    </a:moveTo>
                    <a:cubicBezTo>
                      <a:pt x="10" y="1"/>
                      <a:pt x="3" y="6"/>
                      <a:pt x="2" y="0"/>
                    </a:cubicBezTo>
                    <a:cubicBezTo>
                      <a:pt x="0" y="3"/>
                      <a:pt x="0" y="3"/>
                      <a:pt x="0" y="3"/>
                    </a:cubicBezTo>
                    <a:cubicBezTo>
                      <a:pt x="2" y="5"/>
                      <a:pt x="5" y="3"/>
                      <a:pt x="7" y="5"/>
                    </a:cubicBezTo>
                    <a:cubicBezTo>
                      <a:pt x="2" y="7"/>
                      <a:pt x="2" y="7"/>
                      <a:pt x="2" y="7"/>
                    </a:cubicBezTo>
                    <a:cubicBezTo>
                      <a:pt x="4" y="7"/>
                      <a:pt x="7" y="7"/>
                      <a:pt x="8" y="8"/>
                    </a:cubicBezTo>
                    <a:cubicBezTo>
                      <a:pt x="12" y="8"/>
                      <a:pt x="7" y="4"/>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5" name="Freeform 1104"/>
              <p:cNvSpPr>
                <a:spLocks/>
              </p:cNvSpPr>
              <p:nvPr/>
            </p:nvSpPr>
            <p:spPr bwMode="auto">
              <a:xfrm>
                <a:off x="5416" y="2684"/>
                <a:ext cx="14" cy="10"/>
              </a:xfrm>
              <a:custGeom>
                <a:avLst/>
                <a:gdLst>
                  <a:gd name="T0" fmla="*/ 1 w 6"/>
                  <a:gd name="T1" fmla="*/ 0 h 4"/>
                  <a:gd name="T2" fmla="*/ 0 w 6"/>
                  <a:gd name="T3" fmla="*/ 4 h 4"/>
                  <a:gd name="T4" fmla="*/ 4 w 6"/>
                  <a:gd name="T5" fmla="*/ 4 h 4"/>
                  <a:gd name="T6" fmla="*/ 1 w 6"/>
                  <a:gd name="T7" fmla="*/ 0 h 4"/>
                </a:gdLst>
                <a:ahLst/>
                <a:cxnLst>
                  <a:cxn ang="0">
                    <a:pos x="T0" y="T1"/>
                  </a:cxn>
                  <a:cxn ang="0">
                    <a:pos x="T2" y="T3"/>
                  </a:cxn>
                  <a:cxn ang="0">
                    <a:pos x="T4" y="T5"/>
                  </a:cxn>
                  <a:cxn ang="0">
                    <a:pos x="T6" y="T7"/>
                  </a:cxn>
                </a:cxnLst>
                <a:rect l="0" t="0" r="r" b="b"/>
                <a:pathLst>
                  <a:path w="6" h="4">
                    <a:moveTo>
                      <a:pt x="1" y="0"/>
                    </a:moveTo>
                    <a:cubicBezTo>
                      <a:pt x="0" y="4"/>
                      <a:pt x="0" y="4"/>
                      <a:pt x="0" y="4"/>
                    </a:cubicBezTo>
                    <a:cubicBezTo>
                      <a:pt x="4" y="4"/>
                      <a:pt x="4" y="4"/>
                      <a:pt x="4" y="4"/>
                    </a:cubicBezTo>
                    <a:cubicBezTo>
                      <a:pt x="6" y="2"/>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6" name="Freeform 1105"/>
              <p:cNvSpPr>
                <a:spLocks/>
              </p:cNvSpPr>
              <p:nvPr/>
            </p:nvSpPr>
            <p:spPr bwMode="auto">
              <a:xfrm>
                <a:off x="5494" y="2686"/>
                <a:ext cx="7" cy="3"/>
              </a:xfrm>
              <a:custGeom>
                <a:avLst/>
                <a:gdLst>
                  <a:gd name="T0" fmla="*/ 1 w 3"/>
                  <a:gd name="T1" fmla="*/ 0 h 1"/>
                  <a:gd name="T2" fmla="*/ 0 w 3"/>
                  <a:gd name="T3" fmla="*/ 1 h 1"/>
                  <a:gd name="T4" fmla="*/ 2 w 3"/>
                  <a:gd name="T5" fmla="*/ 1 h 1"/>
                  <a:gd name="T6" fmla="*/ 1 w 3"/>
                  <a:gd name="T7" fmla="*/ 0 h 1"/>
                </a:gdLst>
                <a:ahLst/>
                <a:cxnLst>
                  <a:cxn ang="0">
                    <a:pos x="T0" y="T1"/>
                  </a:cxn>
                  <a:cxn ang="0">
                    <a:pos x="T2" y="T3"/>
                  </a:cxn>
                  <a:cxn ang="0">
                    <a:pos x="T4" y="T5"/>
                  </a:cxn>
                  <a:cxn ang="0">
                    <a:pos x="T6" y="T7"/>
                  </a:cxn>
                </a:cxnLst>
                <a:rect l="0" t="0" r="r" b="b"/>
                <a:pathLst>
                  <a:path w="3" h="1">
                    <a:moveTo>
                      <a:pt x="1" y="0"/>
                    </a:moveTo>
                    <a:cubicBezTo>
                      <a:pt x="0" y="1"/>
                      <a:pt x="0" y="1"/>
                      <a:pt x="0" y="1"/>
                    </a:cubicBezTo>
                    <a:cubicBezTo>
                      <a:pt x="2" y="1"/>
                      <a:pt x="2" y="1"/>
                      <a:pt x="2"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7" name="Freeform 1106"/>
              <p:cNvSpPr>
                <a:spLocks/>
              </p:cNvSpPr>
              <p:nvPr/>
            </p:nvSpPr>
            <p:spPr bwMode="auto">
              <a:xfrm>
                <a:off x="5576" y="2689"/>
                <a:ext cx="10" cy="7"/>
              </a:xfrm>
              <a:custGeom>
                <a:avLst/>
                <a:gdLst>
                  <a:gd name="T0" fmla="*/ 0 w 4"/>
                  <a:gd name="T1" fmla="*/ 1 h 3"/>
                  <a:gd name="T2" fmla="*/ 0 w 4"/>
                  <a:gd name="T3" fmla="*/ 3 h 3"/>
                  <a:gd name="T4" fmla="*/ 4 w 4"/>
                  <a:gd name="T5" fmla="*/ 0 h 3"/>
                  <a:gd name="T6" fmla="*/ 0 w 4"/>
                  <a:gd name="T7" fmla="*/ 1 h 3"/>
                </a:gdLst>
                <a:ahLst/>
                <a:cxnLst>
                  <a:cxn ang="0">
                    <a:pos x="T0" y="T1"/>
                  </a:cxn>
                  <a:cxn ang="0">
                    <a:pos x="T2" y="T3"/>
                  </a:cxn>
                  <a:cxn ang="0">
                    <a:pos x="T4" y="T5"/>
                  </a:cxn>
                  <a:cxn ang="0">
                    <a:pos x="T6" y="T7"/>
                  </a:cxn>
                </a:cxnLst>
                <a:rect l="0" t="0" r="r" b="b"/>
                <a:pathLst>
                  <a:path w="4" h="3">
                    <a:moveTo>
                      <a:pt x="0" y="1"/>
                    </a:moveTo>
                    <a:cubicBezTo>
                      <a:pt x="0" y="3"/>
                      <a:pt x="0" y="3"/>
                      <a:pt x="0" y="3"/>
                    </a:cubicBezTo>
                    <a:cubicBezTo>
                      <a:pt x="1" y="2"/>
                      <a:pt x="4" y="2"/>
                      <a:pt x="4" y="0"/>
                    </a:cubicBezTo>
                    <a:cubicBezTo>
                      <a:pt x="3" y="2"/>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8" name="Freeform 1107"/>
              <p:cNvSpPr>
                <a:spLocks/>
              </p:cNvSpPr>
              <p:nvPr/>
            </p:nvSpPr>
            <p:spPr bwMode="auto">
              <a:xfrm>
                <a:off x="5380" y="2691"/>
                <a:ext cx="3" cy="3"/>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9" name="Freeform 1108"/>
              <p:cNvSpPr>
                <a:spLocks/>
              </p:cNvSpPr>
              <p:nvPr/>
            </p:nvSpPr>
            <p:spPr bwMode="auto">
              <a:xfrm>
                <a:off x="5383" y="2691"/>
                <a:ext cx="26" cy="22"/>
              </a:xfrm>
              <a:custGeom>
                <a:avLst/>
                <a:gdLst>
                  <a:gd name="T0" fmla="*/ 11 w 11"/>
                  <a:gd name="T1" fmla="*/ 2 h 9"/>
                  <a:gd name="T2" fmla="*/ 4 w 11"/>
                  <a:gd name="T3" fmla="*/ 3 h 9"/>
                  <a:gd name="T4" fmla="*/ 0 w 11"/>
                  <a:gd name="T5" fmla="*/ 1 h 9"/>
                  <a:gd name="T6" fmla="*/ 0 w 11"/>
                  <a:gd name="T7" fmla="*/ 3 h 9"/>
                  <a:gd name="T8" fmla="*/ 11 w 11"/>
                  <a:gd name="T9" fmla="*/ 2 h 9"/>
                </a:gdLst>
                <a:ahLst/>
                <a:cxnLst>
                  <a:cxn ang="0">
                    <a:pos x="T0" y="T1"/>
                  </a:cxn>
                  <a:cxn ang="0">
                    <a:pos x="T2" y="T3"/>
                  </a:cxn>
                  <a:cxn ang="0">
                    <a:pos x="T4" y="T5"/>
                  </a:cxn>
                  <a:cxn ang="0">
                    <a:pos x="T6" y="T7"/>
                  </a:cxn>
                  <a:cxn ang="0">
                    <a:pos x="T8" y="T9"/>
                  </a:cxn>
                </a:cxnLst>
                <a:rect l="0" t="0" r="r" b="b"/>
                <a:pathLst>
                  <a:path w="11" h="9">
                    <a:moveTo>
                      <a:pt x="11" y="2"/>
                    </a:moveTo>
                    <a:cubicBezTo>
                      <a:pt x="8" y="1"/>
                      <a:pt x="6" y="1"/>
                      <a:pt x="4" y="3"/>
                    </a:cubicBezTo>
                    <a:cubicBezTo>
                      <a:pt x="3" y="2"/>
                      <a:pt x="1" y="2"/>
                      <a:pt x="0" y="1"/>
                    </a:cubicBezTo>
                    <a:cubicBezTo>
                      <a:pt x="0" y="3"/>
                      <a:pt x="0" y="3"/>
                      <a:pt x="0" y="3"/>
                    </a:cubicBezTo>
                    <a:cubicBezTo>
                      <a:pt x="4" y="9"/>
                      <a:pt x="6"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0" name="Freeform 1109"/>
              <p:cNvSpPr>
                <a:spLocks/>
              </p:cNvSpPr>
              <p:nvPr/>
            </p:nvSpPr>
            <p:spPr bwMode="auto">
              <a:xfrm>
                <a:off x="6" y="2691"/>
                <a:ext cx="40" cy="22"/>
              </a:xfrm>
              <a:custGeom>
                <a:avLst/>
                <a:gdLst>
                  <a:gd name="T0" fmla="*/ 16 w 17"/>
                  <a:gd name="T1" fmla="*/ 1 h 9"/>
                  <a:gd name="T2" fmla="*/ 12 w 17"/>
                  <a:gd name="T3" fmla="*/ 6 h 9"/>
                  <a:gd name="T4" fmla="*/ 5 w 17"/>
                  <a:gd name="T5" fmla="*/ 4 h 9"/>
                  <a:gd name="T6" fmla="*/ 2 w 17"/>
                  <a:gd name="T7" fmla="*/ 4 h 9"/>
                  <a:gd name="T8" fmla="*/ 2 w 17"/>
                  <a:gd name="T9" fmla="*/ 8 h 9"/>
                  <a:gd name="T10" fmla="*/ 5 w 17"/>
                  <a:gd name="T11" fmla="*/ 6 h 9"/>
                  <a:gd name="T12" fmla="*/ 6 w 17"/>
                  <a:gd name="T13" fmla="*/ 9 h 9"/>
                  <a:gd name="T14" fmla="*/ 10 w 17"/>
                  <a:gd name="T15" fmla="*/ 9 h 9"/>
                  <a:gd name="T16" fmla="*/ 16 w 17"/>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6" y="1"/>
                    </a:moveTo>
                    <a:cubicBezTo>
                      <a:pt x="10" y="0"/>
                      <a:pt x="12" y="4"/>
                      <a:pt x="12" y="6"/>
                    </a:cubicBezTo>
                    <a:cubicBezTo>
                      <a:pt x="9" y="6"/>
                      <a:pt x="5" y="8"/>
                      <a:pt x="5" y="4"/>
                    </a:cubicBezTo>
                    <a:cubicBezTo>
                      <a:pt x="4" y="4"/>
                      <a:pt x="3" y="3"/>
                      <a:pt x="2" y="4"/>
                    </a:cubicBezTo>
                    <a:cubicBezTo>
                      <a:pt x="2" y="6"/>
                      <a:pt x="0" y="7"/>
                      <a:pt x="2" y="8"/>
                    </a:cubicBezTo>
                    <a:cubicBezTo>
                      <a:pt x="4" y="8"/>
                      <a:pt x="4" y="7"/>
                      <a:pt x="5" y="6"/>
                    </a:cubicBezTo>
                    <a:cubicBezTo>
                      <a:pt x="6" y="9"/>
                      <a:pt x="6" y="9"/>
                      <a:pt x="6" y="9"/>
                    </a:cubicBezTo>
                    <a:cubicBezTo>
                      <a:pt x="7" y="9"/>
                      <a:pt x="9" y="7"/>
                      <a:pt x="10" y="9"/>
                    </a:cubicBezTo>
                    <a:cubicBezTo>
                      <a:pt x="13" y="7"/>
                      <a:pt x="17" y="5"/>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1" name="Freeform 1110"/>
              <p:cNvSpPr>
                <a:spLocks/>
              </p:cNvSpPr>
              <p:nvPr/>
            </p:nvSpPr>
            <p:spPr bwMode="auto">
              <a:xfrm>
                <a:off x="5532" y="2696"/>
                <a:ext cx="9" cy="9"/>
              </a:xfrm>
              <a:custGeom>
                <a:avLst/>
                <a:gdLst>
                  <a:gd name="T0" fmla="*/ 0 w 4"/>
                  <a:gd name="T1" fmla="*/ 4 h 4"/>
                  <a:gd name="T2" fmla="*/ 3 w 4"/>
                  <a:gd name="T3" fmla="*/ 4 h 4"/>
                  <a:gd name="T4" fmla="*/ 4 w 4"/>
                  <a:gd name="T5" fmla="*/ 2 h 4"/>
                  <a:gd name="T6" fmla="*/ 0 w 4"/>
                  <a:gd name="T7" fmla="*/ 4 h 4"/>
                </a:gdLst>
                <a:ahLst/>
                <a:cxnLst>
                  <a:cxn ang="0">
                    <a:pos x="T0" y="T1"/>
                  </a:cxn>
                  <a:cxn ang="0">
                    <a:pos x="T2" y="T3"/>
                  </a:cxn>
                  <a:cxn ang="0">
                    <a:pos x="T4" y="T5"/>
                  </a:cxn>
                  <a:cxn ang="0">
                    <a:pos x="T6" y="T7"/>
                  </a:cxn>
                </a:cxnLst>
                <a:rect l="0" t="0" r="r" b="b"/>
                <a:pathLst>
                  <a:path w="4" h="4">
                    <a:moveTo>
                      <a:pt x="0" y="4"/>
                    </a:moveTo>
                    <a:cubicBezTo>
                      <a:pt x="3" y="4"/>
                      <a:pt x="3" y="4"/>
                      <a:pt x="3" y="4"/>
                    </a:cubicBezTo>
                    <a:cubicBezTo>
                      <a:pt x="4" y="3"/>
                      <a:pt x="4" y="2"/>
                      <a:pt x="4" y="2"/>
                    </a:cubicBezTo>
                    <a:cubicBezTo>
                      <a:pt x="1" y="0"/>
                      <a:pt x="2"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2" name="Freeform 1111"/>
              <p:cNvSpPr>
                <a:spLocks/>
              </p:cNvSpPr>
              <p:nvPr/>
            </p:nvSpPr>
            <p:spPr bwMode="auto">
              <a:xfrm>
                <a:off x="5541" y="2703"/>
                <a:ext cx="7" cy="5"/>
              </a:xfrm>
              <a:custGeom>
                <a:avLst/>
                <a:gdLst>
                  <a:gd name="T0" fmla="*/ 2 w 3"/>
                  <a:gd name="T1" fmla="*/ 2 h 2"/>
                  <a:gd name="T2" fmla="*/ 3 w 3"/>
                  <a:gd name="T3" fmla="*/ 1 h 2"/>
                  <a:gd name="T4" fmla="*/ 3 w 3"/>
                  <a:gd name="T5" fmla="*/ 0 h 2"/>
                  <a:gd name="T6" fmla="*/ 2 w 3"/>
                  <a:gd name="T7" fmla="*/ 2 h 2"/>
                </a:gdLst>
                <a:ahLst/>
                <a:cxnLst>
                  <a:cxn ang="0">
                    <a:pos x="T0" y="T1"/>
                  </a:cxn>
                  <a:cxn ang="0">
                    <a:pos x="T2" y="T3"/>
                  </a:cxn>
                  <a:cxn ang="0">
                    <a:pos x="T4" y="T5"/>
                  </a:cxn>
                  <a:cxn ang="0">
                    <a:pos x="T6" y="T7"/>
                  </a:cxn>
                </a:cxnLst>
                <a:rect l="0" t="0" r="r" b="b"/>
                <a:pathLst>
                  <a:path w="3" h="2">
                    <a:moveTo>
                      <a:pt x="2" y="2"/>
                    </a:moveTo>
                    <a:cubicBezTo>
                      <a:pt x="2" y="2"/>
                      <a:pt x="3" y="1"/>
                      <a:pt x="3" y="1"/>
                    </a:cubicBezTo>
                    <a:cubicBezTo>
                      <a:pt x="3" y="0"/>
                      <a:pt x="3" y="0"/>
                      <a:pt x="3" y="0"/>
                    </a:cubicBezTo>
                    <a:cubicBezTo>
                      <a:pt x="3" y="0"/>
                      <a:pt x="0"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3" name="Freeform 1112"/>
              <p:cNvSpPr>
                <a:spLocks/>
              </p:cNvSpPr>
              <p:nvPr/>
            </p:nvSpPr>
            <p:spPr bwMode="auto">
              <a:xfrm>
                <a:off x="5498" y="2705"/>
                <a:ext cx="29" cy="17"/>
              </a:xfrm>
              <a:custGeom>
                <a:avLst/>
                <a:gdLst>
                  <a:gd name="T0" fmla="*/ 1 w 12"/>
                  <a:gd name="T1" fmla="*/ 7 h 7"/>
                  <a:gd name="T2" fmla="*/ 8 w 12"/>
                  <a:gd name="T3" fmla="*/ 0 h 7"/>
                  <a:gd name="T4" fmla="*/ 0 w 12"/>
                  <a:gd name="T5" fmla="*/ 7 h 7"/>
                  <a:gd name="T6" fmla="*/ 1 w 12"/>
                  <a:gd name="T7" fmla="*/ 7 h 7"/>
                </a:gdLst>
                <a:ahLst/>
                <a:cxnLst>
                  <a:cxn ang="0">
                    <a:pos x="T0" y="T1"/>
                  </a:cxn>
                  <a:cxn ang="0">
                    <a:pos x="T2" y="T3"/>
                  </a:cxn>
                  <a:cxn ang="0">
                    <a:pos x="T4" y="T5"/>
                  </a:cxn>
                  <a:cxn ang="0">
                    <a:pos x="T6" y="T7"/>
                  </a:cxn>
                </a:cxnLst>
                <a:rect l="0" t="0" r="r" b="b"/>
                <a:pathLst>
                  <a:path w="12" h="7">
                    <a:moveTo>
                      <a:pt x="1" y="7"/>
                    </a:moveTo>
                    <a:cubicBezTo>
                      <a:pt x="3" y="3"/>
                      <a:pt x="12" y="5"/>
                      <a:pt x="8" y="0"/>
                    </a:cubicBezTo>
                    <a:cubicBezTo>
                      <a:pt x="5" y="2"/>
                      <a:pt x="0" y="2"/>
                      <a:pt x="0" y="7"/>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4" name="Freeform 1113"/>
              <p:cNvSpPr>
                <a:spLocks/>
              </p:cNvSpPr>
              <p:nvPr/>
            </p:nvSpPr>
            <p:spPr bwMode="auto">
              <a:xfrm>
                <a:off x="5425" y="2713"/>
                <a:ext cx="62" cy="23"/>
              </a:xfrm>
              <a:custGeom>
                <a:avLst/>
                <a:gdLst>
                  <a:gd name="T0" fmla="*/ 11 w 26"/>
                  <a:gd name="T1" fmla="*/ 9 h 10"/>
                  <a:gd name="T2" fmla="*/ 26 w 26"/>
                  <a:gd name="T3" fmla="*/ 2 h 10"/>
                  <a:gd name="T4" fmla="*/ 14 w 26"/>
                  <a:gd name="T5" fmla="*/ 6 h 10"/>
                  <a:gd name="T6" fmla="*/ 12 w 26"/>
                  <a:gd name="T7" fmla="*/ 4 h 10"/>
                  <a:gd name="T8" fmla="*/ 0 w 26"/>
                  <a:gd name="T9" fmla="*/ 8 h 10"/>
                  <a:gd name="T10" fmla="*/ 0 w 26"/>
                  <a:gd name="T11" fmla="*/ 10 h 10"/>
                  <a:gd name="T12" fmla="*/ 11 w 26"/>
                  <a:gd name="T13" fmla="*/ 9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11" y="9"/>
                    </a:moveTo>
                    <a:cubicBezTo>
                      <a:pt x="16" y="4"/>
                      <a:pt x="21" y="7"/>
                      <a:pt x="26" y="2"/>
                    </a:cubicBezTo>
                    <a:cubicBezTo>
                      <a:pt x="22" y="0"/>
                      <a:pt x="18" y="4"/>
                      <a:pt x="14" y="6"/>
                    </a:cubicBezTo>
                    <a:cubicBezTo>
                      <a:pt x="12" y="4"/>
                      <a:pt x="12" y="4"/>
                      <a:pt x="12" y="4"/>
                    </a:cubicBezTo>
                    <a:cubicBezTo>
                      <a:pt x="0" y="8"/>
                      <a:pt x="0" y="8"/>
                      <a:pt x="0" y="8"/>
                    </a:cubicBezTo>
                    <a:cubicBezTo>
                      <a:pt x="0" y="10"/>
                      <a:pt x="0" y="10"/>
                      <a:pt x="0" y="10"/>
                    </a:cubicBezTo>
                    <a:cubicBezTo>
                      <a:pt x="4" y="10"/>
                      <a:pt x="7" y="10"/>
                      <a:pt x="1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5" name="Freeform 1114"/>
              <p:cNvSpPr>
                <a:spLocks/>
              </p:cNvSpPr>
              <p:nvPr/>
            </p:nvSpPr>
            <p:spPr bwMode="auto">
              <a:xfrm>
                <a:off x="5733" y="2717"/>
                <a:ext cx="7" cy="5"/>
              </a:xfrm>
              <a:custGeom>
                <a:avLst/>
                <a:gdLst>
                  <a:gd name="T0" fmla="*/ 0 w 7"/>
                  <a:gd name="T1" fmla="*/ 5 h 5"/>
                  <a:gd name="T2" fmla="*/ 7 w 7"/>
                  <a:gd name="T3" fmla="*/ 0 h 5"/>
                  <a:gd name="T4" fmla="*/ 2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0"/>
                    </a:lnTo>
                    <a:lnTo>
                      <a:pt x="2"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6" name="Freeform 1115"/>
              <p:cNvSpPr>
                <a:spLocks/>
              </p:cNvSpPr>
              <p:nvPr/>
            </p:nvSpPr>
            <p:spPr bwMode="auto">
              <a:xfrm>
                <a:off x="1" y="2720"/>
                <a:ext cx="7" cy="4"/>
              </a:xfrm>
              <a:custGeom>
                <a:avLst/>
                <a:gdLst>
                  <a:gd name="T0" fmla="*/ 0 w 3"/>
                  <a:gd name="T1" fmla="*/ 0 h 2"/>
                  <a:gd name="T2" fmla="*/ 0 w 3"/>
                  <a:gd name="T3" fmla="*/ 1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cubicBezTo>
                      <a:pt x="0" y="1"/>
                      <a:pt x="0" y="1"/>
                      <a:pt x="0" y="1"/>
                    </a:cubicBezTo>
                    <a:cubicBezTo>
                      <a:pt x="1" y="1"/>
                      <a:pt x="2" y="2"/>
                      <a:pt x="3"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7" name="Freeform 1116"/>
              <p:cNvSpPr>
                <a:spLocks/>
              </p:cNvSpPr>
              <p:nvPr/>
            </p:nvSpPr>
            <p:spPr bwMode="auto">
              <a:xfrm>
                <a:off x="5283" y="2727"/>
                <a:ext cx="5" cy="7"/>
              </a:xfrm>
              <a:custGeom>
                <a:avLst/>
                <a:gdLst>
                  <a:gd name="T0" fmla="*/ 5 w 5"/>
                  <a:gd name="T1" fmla="*/ 4 h 7"/>
                  <a:gd name="T2" fmla="*/ 5 w 5"/>
                  <a:gd name="T3" fmla="*/ 0 h 7"/>
                  <a:gd name="T4" fmla="*/ 0 w 5"/>
                  <a:gd name="T5" fmla="*/ 7 h 7"/>
                  <a:gd name="T6" fmla="*/ 5 w 5"/>
                  <a:gd name="T7" fmla="*/ 4 h 7"/>
                </a:gdLst>
                <a:ahLst/>
                <a:cxnLst>
                  <a:cxn ang="0">
                    <a:pos x="T0" y="T1"/>
                  </a:cxn>
                  <a:cxn ang="0">
                    <a:pos x="T2" y="T3"/>
                  </a:cxn>
                  <a:cxn ang="0">
                    <a:pos x="T4" y="T5"/>
                  </a:cxn>
                  <a:cxn ang="0">
                    <a:pos x="T6" y="T7"/>
                  </a:cxn>
                </a:cxnLst>
                <a:rect l="0" t="0" r="r" b="b"/>
                <a:pathLst>
                  <a:path w="5" h="7">
                    <a:moveTo>
                      <a:pt x="5" y="4"/>
                    </a:moveTo>
                    <a:lnTo>
                      <a:pt x="5" y="0"/>
                    </a:lnTo>
                    <a:lnTo>
                      <a:pt x="0"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8" name="Freeform 1117"/>
              <p:cNvSpPr>
                <a:spLocks/>
              </p:cNvSpPr>
              <p:nvPr/>
            </p:nvSpPr>
            <p:spPr bwMode="auto">
              <a:xfrm>
                <a:off x="5163" y="2727"/>
                <a:ext cx="61" cy="23"/>
              </a:xfrm>
              <a:custGeom>
                <a:avLst/>
                <a:gdLst>
                  <a:gd name="T0" fmla="*/ 17 w 26"/>
                  <a:gd name="T1" fmla="*/ 7 h 10"/>
                  <a:gd name="T2" fmla="*/ 23 w 26"/>
                  <a:gd name="T3" fmla="*/ 1 h 10"/>
                  <a:gd name="T4" fmla="*/ 16 w 26"/>
                  <a:gd name="T5" fmla="*/ 2 h 10"/>
                  <a:gd name="T6" fmla="*/ 0 w 26"/>
                  <a:gd name="T7" fmla="*/ 8 h 10"/>
                  <a:gd name="T8" fmla="*/ 17 w 26"/>
                  <a:gd name="T9" fmla="*/ 7 h 10"/>
                </a:gdLst>
                <a:ahLst/>
                <a:cxnLst>
                  <a:cxn ang="0">
                    <a:pos x="T0" y="T1"/>
                  </a:cxn>
                  <a:cxn ang="0">
                    <a:pos x="T2" y="T3"/>
                  </a:cxn>
                  <a:cxn ang="0">
                    <a:pos x="T4" y="T5"/>
                  </a:cxn>
                  <a:cxn ang="0">
                    <a:pos x="T6" y="T7"/>
                  </a:cxn>
                  <a:cxn ang="0">
                    <a:pos x="T8" y="T9"/>
                  </a:cxn>
                </a:cxnLst>
                <a:rect l="0" t="0" r="r" b="b"/>
                <a:pathLst>
                  <a:path w="26" h="10">
                    <a:moveTo>
                      <a:pt x="17" y="7"/>
                    </a:moveTo>
                    <a:cubicBezTo>
                      <a:pt x="18" y="3"/>
                      <a:pt x="26" y="6"/>
                      <a:pt x="23" y="1"/>
                    </a:cubicBezTo>
                    <a:cubicBezTo>
                      <a:pt x="20" y="0"/>
                      <a:pt x="19" y="5"/>
                      <a:pt x="16" y="2"/>
                    </a:cubicBezTo>
                    <a:cubicBezTo>
                      <a:pt x="15" y="7"/>
                      <a:pt x="4" y="4"/>
                      <a:pt x="0" y="8"/>
                    </a:cubicBezTo>
                    <a:cubicBezTo>
                      <a:pt x="6" y="7"/>
                      <a:pt x="11" y="10"/>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9" name="Freeform 1118"/>
              <p:cNvSpPr>
                <a:spLocks/>
              </p:cNvSpPr>
              <p:nvPr/>
            </p:nvSpPr>
            <p:spPr bwMode="auto">
              <a:xfrm>
                <a:off x="5250" y="2729"/>
                <a:ext cx="24" cy="7"/>
              </a:xfrm>
              <a:custGeom>
                <a:avLst/>
                <a:gdLst>
                  <a:gd name="T0" fmla="*/ 0 w 10"/>
                  <a:gd name="T1" fmla="*/ 3 h 3"/>
                  <a:gd name="T2" fmla="*/ 10 w 10"/>
                  <a:gd name="T3" fmla="*/ 2 h 3"/>
                  <a:gd name="T4" fmla="*/ 5 w 10"/>
                  <a:gd name="T5" fmla="*/ 0 h 3"/>
                  <a:gd name="T6" fmla="*/ 5 w 10"/>
                  <a:gd name="T7" fmla="*/ 2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cubicBezTo>
                      <a:pt x="10" y="2"/>
                      <a:pt x="10" y="2"/>
                      <a:pt x="10" y="2"/>
                    </a:cubicBezTo>
                    <a:cubicBezTo>
                      <a:pt x="5" y="0"/>
                      <a:pt x="5" y="0"/>
                      <a:pt x="5" y="0"/>
                    </a:cubicBezTo>
                    <a:cubicBezTo>
                      <a:pt x="2" y="1"/>
                      <a:pt x="7" y="1"/>
                      <a:pt x="5" y="2"/>
                    </a:cubicBezTo>
                    <a:cubicBezTo>
                      <a:pt x="3" y="3"/>
                      <a:pt x="1"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0" name="Freeform 1119"/>
              <p:cNvSpPr>
                <a:spLocks/>
              </p:cNvSpPr>
              <p:nvPr/>
            </p:nvSpPr>
            <p:spPr bwMode="auto">
              <a:xfrm>
                <a:off x="5146" y="2746"/>
                <a:ext cx="17" cy="9"/>
              </a:xfrm>
              <a:custGeom>
                <a:avLst/>
                <a:gdLst>
                  <a:gd name="T0" fmla="*/ 7 w 7"/>
                  <a:gd name="T1" fmla="*/ 1 h 4"/>
                  <a:gd name="T2" fmla="*/ 1 w 7"/>
                  <a:gd name="T3" fmla="*/ 0 h 4"/>
                  <a:gd name="T4" fmla="*/ 0 w 7"/>
                  <a:gd name="T5" fmla="*/ 4 h 4"/>
                  <a:gd name="T6" fmla="*/ 7 w 7"/>
                  <a:gd name="T7" fmla="*/ 1 h 4"/>
                </a:gdLst>
                <a:ahLst/>
                <a:cxnLst>
                  <a:cxn ang="0">
                    <a:pos x="T0" y="T1"/>
                  </a:cxn>
                  <a:cxn ang="0">
                    <a:pos x="T2" y="T3"/>
                  </a:cxn>
                  <a:cxn ang="0">
                    <a:pos x="T4" y="T5"/>
                  </a:cxn>
                  <a:cxn ang="0">
                    <a:pos x="T6" y="T7"/>
                  </a:cxn>
                </a:cxnLst>
                <a:rect l="0" t="0" r="r" b="b"/>
                <a:pathLst>
                  <a:path w="7" h="4">
                    <a:moveTo>
                      <a:pt x="7" y="1"/>
                    </a:moveTo>
                    <a:cubicBezTo>
                      <a:pt x="5" y="2"/>
                      <a:pt x="2" y="3"/>
                      <a:pt x="1" y="0"/>
                    </a:cubicBezTo>
                    <a:cubicBezTo>
                      <a:pt x="0" y="4"/>
                      <a:pt x="0" y="4"/>
                      <a:pt x="0" y="4"/>
                    </a:cubicBezTo>
                    <a:cubicBezTo>
                      <a:pt x="2" y="3"/>
                      <a:pt x="6" y="3"/>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1" name="Freeform 1120"/>
              <p:cNvSpPr>
                <a:spLocks/>
              </p:cNvSpPr>
              <p:nvPr/>
            </p:nvSpPr>
            <p:spPr bwMode="auto">
              <a:xfrm>
                <a:off x="5111" y="2746"/>
                <a:ext cx="30" cy="14"/>
              </a:xfrm>
              <a:custGeom>
                <a:avLst/>
                <a:gdLst>
                  <a:gd name="T0" fmla="*/ 9 w 13"/>
                  <a:gd name="T1" fmla="*/ 4 h 6"/>
                  <a:gd name="T2" fmla="*/ 2 w 13"/>
                  <a:gd name="T3" fmla="*/ 6 h 6"/>
                  <a:gd name="T4" fmla="*/ 10 w 13"/>
                  <a:gd name="T5" fmla="*/ 6 h 6"/>
                  <a:gd name="T6" fmla="*/ 12 w 13"/>
                  <a:gd name="T7" fmla="*/ 2 h 6"/>
                  <a:gd name="T8" fmla="*/ 9 w 13"/>
                  <a:gd name="T9" fmla="*/ 4 h 6"/>
                </a:gdLst>
                <a:ahLst/>
                <a:cxnLst>
                  <a:cxn ang="0">
                    <a:pos x="T0" y="T1"/>
                  </a:cxn>
                  <a:cxn ang="0">
                    <a:pos x="T2" y="T3"/>
                  </a:cxn>
                  <a:cxn ang="0">
                    <a:pos x="T4" y="T5"/>
                  </a:cxn>
                  <a:cxn ang="0">
                    <a:pos x="T6" y="T7"/>
                  </a:cxn>
                  <a:cxn ang="0">
                    <a:pos x="T8" y="T9"/>
                  </a:cxn>
                </a:cxnLst>
                <a:rect l="0" t="0" r="r" b="b"/>
                <a:pathLst>
                  <a:path w="13" h="6">
                    <a:moveTo>
                      <a:pt x="9" y="4"/>
                    </a:moveTo>
                    <a:cubicBezTo>
                      <a:pt x="8" y="0"/>
                      <a:pt x="0" y="1"/>
                      <a:pt x="2" y="6"/>
                    </a:cubicBezTo>
                    <a:cubicBezTo>
                      <a:pt x="4" y="6"/>
                      <a:pt x="9" y="2"/>
                      <a:pt x="10" y="6"/>
                    </a:cubicBezTo>
                    <a:cubicBezTo>
                      <a:pt x="11" y="5"/>
                      <a:pt x="13" y="3"/>
                      <a:pt x="12" y="2"/>
                    </a:cubicBezTo>
                    <a:cubicBezTo>
                      <a:pt x="11" y="3"/>
                      <a:pt x="10" y="3"/>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2" name="Freeform 1121"/>
              <p:cNvSpPr>
                <a:spLocks/>
              </p:cNvSpPr>
              <p:nvPr/>
            </p:nvSpPr>
            <p:spPr bwMode="auto">
              <a:xfrm>
                <a:off x="5650" y="2753"/>
                <a:ext cx="28" cy="19"/>
              </a:xfrm>
              <a:custGeom>
                <a:avLst/>
                <a:gdLst>
                  <a:gd name="T0" fmla="*/ 0 w 12"/>
                  <a:gd name="T1" fmla="*/ 8 h 8"/>
                  <a:gd name="T2" fmla="*/ 2 w 12"/>
                  <a:gd name="T3" fmla="*/ 8 h 8"/>
                  <a:gd name="T4" fmla="*/ 12 w 12"/>
                  <a:gd name="T5" fmla="*/ 3 h 8"/>
                  <a:gd name="T6" fmla="*/ 10 w 12"/>
                  <a:gd name="T7" fmla="*/ 0 h 8"/>
                  <a:gd name="T8" fmla="*/ 0 w 12"/>
                  <a:gd name="T9" fmla="*/ 8 h 8"/>
                </a:gdLst>
                <a:ahLst/>
                <a:cxnLst>
                  <a:cxn ang="0">
                    <a:pos x="T0" y="T1"/>
                  </a:cxn>
                  <a:cxn ang="0">
                    <a:pos x="T2" y="T3"/>
                  </a:cxn>
                  <a:cxn ang="0">
                    <a:pos x="T4" y="T5"/>
                  </a:cxn>
                  <a:cxn ang="0">
                    <a:pos x="T6" y="T7"/>
                  </a:cxn>
                  <a:cxn ang="0">
                    <a:pos x="T8" y="T9"/>
                  </a:cxn>
                </a:cxnLst>
                <a:rect l="0" t="0" r="r" b="b"/>
                <a:pathLst>
                  <a:path w="12" h="8">
                    <a:moveTo>
                      <a:pt x="0" y="8"/>
                    </a:moveTo>
                    <a:cubicBezTo>
                      <a:pt x="2" y="8"/>
                      <a:pt x="2" y="8"/>
                      <a:pt x="2" y="8"/>
                    </a:cubicBezTo>
                    <a:cubicBezTo>
                      <a:pt x="5" y="5"/>
                      <a:pt x="10" y="4"/>
                      <a:pt x="12" y="3"/>
                    </a:cubicBezTo>
                    <a:cubicBezTo>
                      <a:pt x="10" y="0"/>
                      <a:pt x="10" y="0"/>
                      <a:pt x="10" y="0"/>
                    </a:cubicBezTo>
                    <a:cubicBezTo>
                      <a:pt x="6" y="4"/>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3" name="Freeform 1122"/>
              <p:cNvSpPr>
                <a:spLocks/>
              </p:cNvSpPr>
              <p:nvPr/>
            </p:nvSpPr>
            <p:spPr bwMode="auto">
              <a:xfrm>
                <a:off x="5673" y="2753"/>
                <a:ext cx="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4" name="Freeform 1123"/>
              <p:cNvSpPr>
                <a:spLocks/>
              </p:cNvSpPr>
              <p:nvPr/>
            </p:nvSpPr>
            <p:spPr bwMode="auto">
              <a:xfrm>
                <a:off x="68" y="2760"/>
                <a:ext cx="7" cy="5"/>
              </a:xfrm>
              <a:custGeom>
                <a:avLst/>
                <a:gdLst>
                  <a:gd name="T0" fmla="*/ 2 w 7"/>
                  <a:gd name="T1" fmla="*/ 0 h 5"/>
                  <a:gd name="T2" fmla="*/ 0 w 7"/>
                  <a:gd name="T3" fmla="*/ 5 h 5"/>
                  <a:gd name="T4" fmla="*/ 7 w 7"/>
                  <a:gd name="T5" fmla="*/ 0 h 5"/>
                  <a:gd name="T6" fmla="*/ 2 w 7"/>
                  <a:gd name="T7" fmla="*/ 0 h 5"/>
                </a:gdLst>
                <a:ahLst/>
                <a:cxnLst>
                  <a:cxn ang="0">
                    <a:pos x="T0" y="T1"/>
                  </a:cxn>
                  <a:cxn ang="0">
                    <a:pos x="T2" y="T3"/>
                  </a:cxn>
                  <a:cxn ang="0">
                    <a:pos x="T4" y="T5"/>
                  </a:cxn>
                  <a:cxn ang="0">
                    <a:pos x="T6" y="T7"/>
                  </a:cxn>
                </a:cxnLst>
                <a:rect l="0" t="0" r="r" b="b"/>
                <a:pathLst>
                  <a:path w="7" h="5">
                    <a:moveTo>
                      <a:pt x="2" y="0"/>
                    </a:moveTo>
                    <a:lnTo>
                      <a:pt x="0" y="5"/>
                    </a:lnTo>
                    <a:lnTo>
                      <a:pt x="7"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5" name="Freeform 1124"/>
              <p:cNvSpPr>
                <a:spLocks/>
              </p:cNvSpPr>
              <p:nvPr/>
            </p:nvSpPr>
            <p:spPr bwMode="auto">
              <a:xfrm>
                <a:off x="5153" y="2762"/>
                <a:ext cx="14" cy="7"/>
              </a:xfrm>
              <a:custGeom>
                <a:avLst/>
                <a:gdLst>
                  <a:gd name="T0" fmla="*/ 6 w 6"/>
                  <a:gd name="T1" fmla="*/ 0 h 3"/>
                  <a:gd name="T2" fmla="*/ 0 w 6"/>
                  <a:gd name="T3" fmla="*/ 1 h 3"/>
                  <a:gd name="T4" fmla="*/ 6 w 6"/>
                  <a:gd name="T5" fmla="*/ 0 h 3"/>
                </a:gdLst>
                <a:ahLst/>
                <a:cxnLst>
                  <a:cxn ang="0">
                    <a:pos x="T0" y="T1"/>
                  </a:cxn>
                  <a:cxn ang="0">
                    <a:pos x="T2" y="T3"/>
                  </a:cxn>
                  <a:cxn ang="0">
                    <a:pos x="T4" y="T5"/>
                  </a:cxn>
                </a:cxnLst>
                <a:rect l="0" t="0" r="r" b="b"/>
                <a:pathLst>
                  <a:path w="6" h="3">
                    <a:moveTo>
                      <a:pt x="6" y="0"/>
                    </a:moveTo>
                    <a:cubicBezTo>
                      <a:pt x="4" y="3"/>
                      <a:pt x="1" y="0"/>
                      <a:pt x="0" y="1"/>
                    </a:cubicBezTo>
                    <a:cubicBezTo>
                      <a:pt x="2" y="1"/>
                      <a:pt x="4"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6" name="Freeform 1125"/>
              <p:cNvSpPr>
                <a:spLocks/>
              </p:cNvSpPr>
              <p:nvPr/>
            </p:nvSpPr>
            <p:spPr bwMode="auto">
              <a:xfrm>
                <a:off x="32" y="2767"/>
                <a:ext cx="33" cy="24"/>
              </a:xfrm>
              <a:custGeom>
                <a:avLst/>
                <a:gdLst>
                  <a:gd name="T0" fmla="*/ 14 w 14"/>
                  <a:gd name="T1" fmla="*/ 3 h 10"/>
                  <a:gd name="T2" fmla="*/ 11 w 14"/>
                  <a:gd name="T3" fmla="*/ 0 h 10"/>
                  <a:gd name="T4" fmla="*/ 6 w 14"/>
                  <a:gd name="T5" fmla="*/ 4 h 10"/>
                  <a:gd name="T6" fmla="*/ 0 w 14"/>
                  <a:gd name="T7" fmla="*/ 6 h 10"/>
                  <a:gd name="T8" fmla="*/ 1 w 14"/>
                  <a:gd name="T9" fmla="*/ 7 h 10"/>
                  <a:gd name="T10" fmla="*/ 14 w 14"/>
                  <a:gd name="T11" fmla="*/ 3 h 10"/>
                </a:gdLst>
                <a:ahLst/>
                <a:cxnLst>
                  <a:cxn ang="0">
                    <a:pos x="T0" y="T1"/>
                  </a:cxn>
                  <a:cxn ang="0">
                    <a:pos x="T2" y="T3"/>
                  </a:cxn>
                  <a:cxn ang="0">
                    <a:pos x="T4" y="T5"/>
                  </a:cxn>
                  <a:cxn ang="0">
                    <a:pos x="T6" y="T7"/>
                  </a:cxn>
                  <a:cxn ang="0">
                    <a:pos x="T8" y="T9"/>
                  </a:cxn>
                  <a:cxn ang="0">
                    <a:pos x="T10" y="T11"/>
                  </a:cxn>
                </a:cxnLst>
                <a:rect l="0" t="0" r="r" b="b"/>
                <a:pathLst>
                  <a:path w="14" h="10">
                    <a:moveTo>
                      <a:pt x="14" y="3"/>
                    </a:moveTo>
                    <a:cubicBezTo>
                      <a:pt x="11" y="0"/>
                      <a:pt x="11" y="0"/>
                      <a:pt x="11" y="0"/>
                    </a:cubicBezTo>
                    <a:cubicBezTo>
                      <a:pt x="6" y="4"/>
                      <a:pt x="6" y="4"/>
                      <a:pt x="6" y="4"/>
                    </a:cubicBezTo>
                    <a:cubicBezTo>
                      <a:pt x="4" y="3"/>
                      <a:pt x="1" y="7"/>
                      <a:pt x="0" y="6"/>
                    </a:cubicBezTo>
                    <a:cubicBezTo>
                      <a:pt x="1" y="7"/>
                      <a:pt x="1" y="7"/>
                      <a:pt x="1" y="7"/>
                    </a:cubicBezTo>
                    <a:cubicBezTo>
                      <a:pt x="7" y="10"/>
                      <a:pt x="11" y="6"/>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7" name="Freeform 1126"/>
              <p:cNvSpPr>
                <a:spLocks/>
              </p:cNvSpPr>
              <p:nvPr/>
            </p:nvSpPr>
            <p:spPr bwMode="auto">
              <a:xfrm>
                <a:off x="5241" y="2769"/>
                <a:ext cx="2" cy="3"/>
              </a:xfrm>
              <a:custGeom>
                <a:avLst/>
                <a:gdLst>
                  <a:gd name="T0" fmla="*/ 2 w 2"/>
                  <a:gd name="T1" fmla="*/ 0 h 3"/>
                  <a:gd name="T2" fmla="*/ 0 w 2"/>
                  <a:gd name="T3" fmla="*/ 0 h 3"/>
                  <a:gd name="T4" fmla="*/ 0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0"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8" name="Freeform 1127"/>
              <p:cNvSpPr>
                <a:spLocks/>
              </p:cNvSpPr>
              <p:nvPr/>
            </p:nvSpPr>
            <p:spPr bwMode="auto">
              <a:xfrm>
                <a:off x="174" y="2769"/>
                <a:ext cx="7" cy="7"/>
              </a:xfrm>
              <a:custGeom>
                <a:avLst/>
                <a:gdLst>
                  <a:gd name="T0" fmla="*/ 1 w 3"/>
                  <a:gd name="T1" fmla="*/ 3 h 3"/>
                  <a:gd name="T2" fmla="*/ 2 w 3"/>
                  <a:gd name="T3" fmla="*/ 3 h 3"/>
                  <a:gd name="T4" fmla="*/ 3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3"/>
                      <a:pt x="2" y="3"/>
                      <a:pt x="2" y="3"/>
                    </a:cubicBezTo>
                    <a:cubicBezTo>
                      <a:pt x="3" y="2"/>
                      <a:pt x="3" y="1"/>
                      <a:pt x="3" y="0"/>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9" name="Freeform 1128"/>
              <p:cNvSpPr>
                <a:spLocks/>
              </p:cNvSpPr>
              <p:nvPr/>
            </p:nvSpPr>
            <p:spPr bwMode="auto">
              <a:xfrm>
                <a:off x="120" y="2772"/>
                <a:ext cx="16" cy="9"/>
              </a:xfrm>
              <a:custGeom>
                <a:avLst/>
                <a:gdLst>
                  <a:gd name="T0" fmla="*/ 5 w 7"/>
                  <a:gd name="T1" fmla="*/ 2 h 4"/>
                  <a:gd name="T2" fmla="*/ 0 w 7"/>
                  <a:gd name="T3" fmla="*/ 3 h 4"/>
                  <a:gd name="T4" fmla="*/ 1 w 7"/>
                  <a:gd name="T5" fmla="*/ 4 h 4"/>
                  <a:gd name="T6" fmla="*/ 7 w 7"/>
                  <a:gd name="T7" fmla="*/ 0 h 4"/>
                  <a:gd name="T8" fmla="*/ 5 w 7"/>
                  <a:gd name="T9" fmla="*/ 0 h 4"/>
                  <a:gd name="T10" fmla="*/ 5 w 7"/>
                  <a:gd name="T11" fmla="*/ 2 h 4"/>
                </a:gdLst>
                <a:ahLst/>
                <a:cxnLst>
                  <a:cxn ang="0">
                    <a:pos x="T0" y="T1"/>
                  </a:cxn>
                  <a:cxn ang="0">
                    <a:pos x="T2" y="T3"/>
                  </a:cxn>
                  <a:cxn ang="0">
                    <a:pos x="T4" y="T5"/>
                  </a:cxn>
                  <a:cxn ang="0">
                    <a:pos x="T6" y="T7"/>
                  </a:cxn>
                  <a:cxn ang="0">
                    <a:pos x="T8" y="T9"/>
                  </a:cxn>
                  <a:cxn ang="0">
                    <a:pos x="T10" y="T11"/>
                  </a:cxn>
                </a:cxnLst>
                <a:rect l="0" t="0" r="r" b="b"/>
                <a:pathLst>
                  <a:path w="7" h="4">
                    <a:moveTo>
                      <a:pt x="5" y="2"/>
                    </a:moveTo>
                    <a:cubicBezTo>
                      <a:pt x="0" y="3"/>
                      <a:pt x="0" y="3"/>
                      <a:pt x="0" y="3"/>
                    </a:cubicBezTo>
                    <a:cubicBezTo>
                      <a:pt x="1" y="4"/>
                      <a:pt x="1" y="4"/>
                      <a:pt x="1" y="4"/>
                    </a:cubicBezTo>
                    <a:cubicBezTo>
                      <a:pt x="4" y="4"/>
                      <a:pt x="6" y="4"/>
                      <a:pt x="7" y="0"/>
                    </a:cubicBezTo>
                    <a:cubicBezTo>
                      <a:pt x="5" y="0"/>
                      <a:pt x="5" y="0"/>
                      <a:pt x="5" y="0"/>
                    </a:cubicBez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0" name="Freeform 1129"/>
              <p:cNvSpPr>
                <a:spLocks/>
              </p:cNvSpPr>
              <p:nvPr/>
            </p:nvSpPr>
            <p:spPr bwMode="auto">
              <a:xfrm>
                <a:off x="5631" y="2772"/>
                <a:ext cx="12" cy="7"/>
              </a:xfrm>
              <a:custGeom>
                <a:avLst/>
                <a:gdLst>
                  <a:gd name="T0" fmla="*/ 0 w 5"/>
                  <a:gd name="T1" fmla="*/ 2 h 3"/>
                  <a:gd name="T2" fmla="*/ 5 w 5"/>
                  <a:gd name="T3" fmla="*/ 0 h 3"/>
                  <a:gd name="T4" fmla="*/ 0 w 5"/>
                  <a:gd name="T5" fmla="*/ 2 h 3"/>
                </a:gdLst>
                <a:ahLst/>
                <a:cxnLst>
                  <a:cxn ang="0">
                    <a:pos x="T0" y="T1"/>
                  </a:cxn>
                  <a:cxn ang="0">
                    <a:pos x="T2" y="T3"/>
                  </a:cxn>
                  <a:cxn ang="0">
                    <a:pos x="T4" y="T5"/>
                  </a:cxn>
                </a:cxnLst>
                <a:rect l="0" t="0" r="r" b="b"/>
                <a:pathLst>
                  <a:path w="5" h="3">
                    <a:moveTo>
                      <a:pt x="0" y="2"/>
                    </a:moveTo>
                    <a:cubicBezTo>
                      <a:pt x="2" y="3"/>
                      <a:pt x="3" y="1"/>
                      <a:pt x="5" y="0"/>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1" name="Freeform 1130"/>
              <p:cNvSpPr>
                <a:spLocks/>
              </p:cNvSpPr>
              <p:nvPr/>
            </p:nvSpPr>
            <p:spPr bwMode="auto">
              <a:xfrm>
                <a:off x="5094" y="2779"/>
                <a:ext cx="19" cy="7"/>
              </a:xfrm>
              <a:custGeom>
                <a:avLst/>
                <a:gdLst>
                  <a:gd name="T0" fmla="*/ 0 w 8"/>
                  <a:gd name="T1" fmla="*/ 2 h 3"/>
                  <a:gd name="T2" fmla="*/ 3 w 8"/>
                  <a:gd name="T3" fmla="*/ 3 h 3"/>
                  <a:gd name="T4" fmla="*/ 0 w 8"/>
                  <a:gd name="T5" fmla="*/ 2 h 3"/>
                </a:gdLst>
                <a:ahLst/>
                <a:cxnLst>
                  <a:cxn ang="0">
                    <a:pos x="T0" y="T1"/>
                  </a:cxn>
                  <a:cxn ang="0">
                    <a:pos x="T2" y="T3"/>
                  </a:cxn>
                  <a:cxn ang="0">
                    <a:pos x="T4" y="T5"/>
                  </a:cxn>
                </a:cxnLst>
                <a:rect l="0" t="0" r="r" b="b"/>
                <a:pathLst>
                  <a:path w="8" h="3">
                    <a:moveTo>
                      <a:pt x="0" y="2"/>
                    </a:moveTo>
                    <a:cubicBezTo>
                      <a:pt x="0" y="3"/>
                      <a:pt x="2" y="3"/>
                      <a:pt x="3" y="3"/>
                    </a:cubicBezTo>
                    <a:cubicBezTo>
                      <a:pt x="8" y="0"/>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2" name="Freeform 1131"/>
              <p:cNvSpPr>
                <a:spLocks/>
              </p:cNvSpPr>
              <p:nvPr/>
            </p:nvSpPr>
            <p:spPr bwMode="auto">
              <a:xfrm>
                <a:off x="63" y="2786"/>
                <a:ext cx="9" cy="7"/>
              </a:xfrm>
              <a:custGeom>
                <a:avLst/>
                <a:gdLst>
                  <a:gd name="T0" fmla="*/ 9 w 9"/>
                  <a:gd name="T1" fmla="*/ 7 h 7"/>
                  <a:gd name="T2" fmla="*/ 9 w 9"/>
                  <a:gd name="T3" fmla="*/ 0 h 7"/>
                  <a:gd name="T4" fmla="*/ 0 w 9"/>
                  <a:gd name="T5" fmla="*/ 7 h 7"/>
                  <a:gd name="T6" fmla="*/ 9 w 9"/>
                  <a:gd name="T7" fmla="*/ 7 h 7"/>
                </a:gdLst>
                <a:ahLst/>
                <a:cxnLst>
                  <a:cxn ang="0">
                    <a:pos x="T0" y="T1"/>
                  </a:cxn>
                  <a:cxn ang="0">
                    <a:pos x="T2" y="T3"/>
                  </a:cxn>
                  <a:cxn ang="0">
                    <a:pos x="T4" y="T5"/>
                  </a:cxn>
                  <a:cxn ang="0">
                    <a:pos x="T6" y="T7"/>
                  </a:cxn>
                </a:cxnLst>
                <a:rect l="0" t="0" r="r" b="b"/>
                <a:pathLst>
                  <a:path w="9" h="7">
                    <a:moveTo>
                      <a:pt x="9" y="7"/>
                    </a:moveTo>
                    <a:lnTo>
                      <a:pt x="9" y="0"/>
                    </a:lnTo>
                    <a:lnTo>
                      <a:pt x="0" y="7"/>
                    </a:lnTo>
                    <a:lnTo>
                      <a:pt x="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3" name="Freeform 1132"/>
              <p:cNvSpPr>
                <a:spLocks/>
              </p:cNvSpPr>
              <p:nvPr/>
            </p:nvSpPr>
            <p:spPr bwMode="auto">
              <a:xfrm>
                <a:off x="176" y="2800"/>
                <a:ext cx="5" cy="10"/>
              </a:xfrm>
              <a:custGeom>
                <a:avLst/>
                <a:gdLst>
                  <a:gd name="T0" fmla="*/ 0 w 2"/>
                  <a:gd name="T1" fmla="*/ 0 h 4"/>
                  <a:gd name="T2" fmla="*/ 0 w 2"/>
                  <a:gd name="T3" fmla="*/ 4 h 4"/>
                  <a:gd name="T4" fmla="*/ 1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4"/>
                      <a:pt x="0" y="4"/>
                      <a:pt x="0" y="4"/>
                    </a:cubicBezTo>
                    <a:cubicBezTo>
                      <a:pt x="1" y="3"/>
                      <a:pt x="1" y="3"/>
                      <a:pt x="1" y="3"/>
                    </a:cubicBezTo>
                    <a:cubicBezTo>
                      <a:pt x="1" y="2"/>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4" name="Freeform 1133"/>
              <p:cNvSpPr>
                <a:spLocks/>
              </p:cNvSpPr>
              <p:nvPr/>
            </p:nvSpPr>
            <p:spPr bwMode="auto">
              <a:xfrm>
                <a:off x="5522" y="2798"/>
                <a:ext cx="12" cy="9"/>
              </a:xfrm>
              <a:custGeom>
                <a:avLst/>
                <a:gdLst>
                  <a:gd name="T0" fmla="*/ 5 w 5"/>
                  <a:gd name="T1" fmla="*/ 2 h 4"/>
                  <a:gd name="T2" fmla="*/ 1 w 5"/>
                  <a:gd name="T3" fmla="*/ 4 h 4"/>
                  <a:gd name="T4" fmla="*/ 5 w 5"/>
                  <a:gd name="T5" fmla="*/ 2 h 4"/>
                </a:gdLst>
                <a:ahLst/>
                <a:cxnLst>
                  <a:cxn ang="0">
                    <a:pos x="T0" y="T1"/>
                  </a:cxn>
                  <a:cxn ang="0">
                    <a:pos x="T2" y="T3"/>
                  </a:cxn>
                  <a:cxn ang="0">
                    <a:pos x="T4" y="T5"/>
                  </a:cxn>
                </a:cxnLst>
                <a:rect l="0" t="0" r="r" b="b"/>
                <a:pathLst>
                  <a:path w="5" h="4">
                    <a:moveTo>
                      <a:pt x="5" y="2"/>
                    </a:moveTo>
                    <a:cubicBezTo>
                      <a:pt x="4" y="0"/>
                      <a:pt x="0" y="2"/>
                      <a:pt x="1" y="4"/>
                    </a:cubicBezTo>
                    <a:cubicBezTo>
                      <a:pt x="3"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5" name="Freeform 1134"/>
              <p:cNvSpPr>
                <a:spLocks/>
              </p:cNvSpPr>
              <p:nvPr/>
            </p:nvSpPr>
            <p:spPr bwMode="auto">
              <a:xfrm>
                <a:off x="174" y="2812"/>
                <a:ext cx="50" cy="40"/>
              </a:xfrm>
              <a:custGeom>
                <a:avLst/>
                <a:gdLst>
                  <a:gd name="T0" fmla="*/ 17 w 21"/>
                  <a:gd name="T1" fmla="*/ 0 h 17"/>
                  <a:gd name="T2" fmla="*/ 17 w 21"/>
                  <a:gd name="T3" fmla="*/ 2 h 17"/>
                  <a:gd name="T4" fmla="*/ 20 w 21"/>
                  <a:gd name="T5" fmla="*/ 3 h 17"/>
                  <a:gd name="T6" fmla="*/ 18 w 21"/>
                  <a:gd name="T7" fmla="*/ 4 h 17"/>
                  <a:gd name="T8" fmla="*/ 8 w 21"/>
                  <a:gd name="T9" fmla="*/ 5 h 17"/>
                  <a:gd name="T10" fmla="*/ 0 w 21"/>
                  <a:gd name="T11" fmla="*/ 10 h 17"/>
                  <a:gd name="T12" fmla="*/ 9 w 21"/>
                  <a:gd name="T13" fmla="*/ 7 h 17"/>
                  <a:gd name="T14" fmla="*/ 10 w 21"/>
                  <a:gd name="T15" fmla="*/ 11 h 17"/>
                  <a:gd name="T16" fmla="*/ 21 w 21"/>
                  <a:gd name="T17" fmla="*/ 4 h 17"/>
                  <a:gd name="T18" fmla="*/ 17 w 2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7">
                    <a:moveTo>
                      <a:pt x="17" y="0"/>
                    </a:moveTo>
                    <a:cubicBezTo>
                      <a:pt x="17" y="2"/>
                      <a:pt x="17" y="2"/>
                      <a:pt x="17" y="2"/>
                    </a:cubicBezTo>
                    <a:cubicBezTo>
                      <a:pt x="18" y="2"/>
                      <a:pt x="19" y="2"/>
                      <a:pt x="20" y="3"/>
                    </a:cubicBezTo>
                    <a:cubicBezTo>
                      <a:pt x="18" y="4"/>
                      <a:pt x="18" y="4"/>
                      <a:pt x="18" y="4"/>
                    </a:cubicBezTo>
                    <a:cubicBezTo>
                      <a:pt x="15" y="4"/>
                      <a:pt x="10" y="9"/>
                      <a:pt x="8" y="5"/>
                    </a:cubicBezTo>
                    <a:cubicBezTo>
                      <a:pt x="7" y="9"/>
                      <a:pt x="1" y="5"/>
                      <a:pt x="0" y="10"/>
                    </a:cubicBezTo>
                    <a:cubicBezTo>
                      <a:pt x="4" y="17"/>
                      <a:pt x="3" y="5"/>
                      <a:pt x="9" y="7"/>
                    </a:cubicBezTo>
                    <a:cubicBezTo>
                      <a:pt x="10" y="11"/>
                      <a:pt x="10" y="11"/>
                      <a:pt x="10" y="11"/>
                    </a:cubicBezTo>
                    <a:cubicBezTo>
                      <a:pt x="13" y="9"/>
                      <a:pt x="16" y="5"/>
                      <a:pt x="21" y="4"/>
                    </a:cubicBezTo>
                    <a:cubicBezTo>
                      <a:pt x="19" y="3"/>
                      <a:pt x="20"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6" name="Freeform 1135"/>
              <p:cNvSpPr>
                <a:spLocks/>
              </p:cNvSpPr>
              <p:nvPr/>
            </p:nvSpPr>
            <p:spPr bwMode="auto">
              <a:xfrm>
                <a:off x="141" y="2819"/>
                <a:ext cx="7" cy="9"/>
              </a:xfrm>
              <a:custGeom>
                <a:avLst/>
                <a:gdLst>
                  <a:gd name="T0" fmla="*/ 1 w 3"/>
                  <a:gd name="T1" fmla="*/ 0 h 4"/>
                  <a:gd name="T2" fmla="*/ 0 w 3"/>
                  <a:gd name="T3" fmla="*/ 0 h 4"/>
                  <a:gd name="T4" fmla="*/ 2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0" y="0"/>
                      <a:pt x="0" y="0"/>
                      <a:pt x="0" y="0"/>
                    </a:cubicBezTo>
                    <a:cubicBezTo>
                      <a:pt x="0" y="2"/>
                      <a:pt x="0" y="4"/>
                      <a:pt x="2" y="4"/>
                    </a:cubicBezTo>
                    <a:cubicBezTo>
                      <a:pt x="2" y="2"/>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7" name="Freeform 1136"/>
              <p:cNvSpPr>
                <a:spLocks/>
              </p:cNvSpPr>
              <p:nvPr/>
            </p:nvSpPr>
            <p:spPr bwMode="auto">
              <a:xfrm>
                <a:off x="5480" y="2833"/>
                <a:ext cx="21" cy="17"/>
              </a:xfrm>
              <a:custGeom>
                <a:avLst/>
                <a:gdLst>
                  <a:gd name="T0" fmla="*/ 3 w 9"/>
                  <a:gd name="T1" fmla="*/ 3 h 7"/>
                  <a:gd name="T2" fmla="*/ 4 w 9"/>
                  <a:gd name="T3" fmla="*/ 7 h 7"/>
                  <a:gd name="T4" fmla="*/ 9 w 9"/>
                  <a:gd name="T5" fmla="*/ 6 h 7"/>
                  <a:gd name="T6" fmla="*/ 1 w 9"/>
                  <a:gd name="T7" fmla="*/ 0 h 7"/>
                  <a:gd name="T8" fmla="*/ 3 w 9"/>
                  <a:gd name="T9" fmla="*/ 3 h 7"/>
                </a:gdLst>
                <a:ahLst/>
                <a:cxnLst>
                  <a:cxn ang="0">
                    <a:pos x="T0" y="T1"/>
                  </a:cxn>
                  <a:cxn ang="0">
                    <a:pos x="T2" y="T3"/>
                  </a:cxn>
                  <a:cxn ang="0">
                    <a:pos x="T4" y="T5"/>
                  </a:cxn>
                  <a:cxn ang="0">
                    <a:pos x="T6" y="T7"/>
                  </a:cxn>
                  <a:cxn ang="0">
                    <a:pos x="T8" y="T9"/>
                  </a:cxn>
                </a:cxnLst>
                <a:rect l="0" t="0" r="r" b="b"/>
                <a:pathLst>
                  <a:path w="9" h="7">
                    <a:moveTo>
                      <a:pt x="3" y="3"/>
                    </a:moveTo>
                    <a:cubicBezTo>
                      <a:pt x="4" y="7"/>
                      <a:pt x="4" y="7"/>
                      <a:pt x="4" y="7"/>
                    </a:cubicBezTo>
                    <a:cubicBezTo>
                      <a:pt x="5" y="6"/>
                      <a:pt x="8" y="7"/>
                      <a:pt x="9" y="6"/>
                    </a:cubicBezTo>
                    <a:cubicBezTo>
                      <a:pt x="1" y="0"/>
                      <a:pt x="1" y="0"/>
                      <a:pt x="1" y="0"/>
                    </a:cubicBezTo>
                    <a:cubicBezTo>
                      <a:pt x="0" y="0"/>
                      <a:pt x="1"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8" name="Freeform 1137"/>
              <p:cNvSpPr>
                <a:spLocks/>
              </p:cNvSpPr>
              <p:nvPr/>
            </p:nvSpPr>
            <p:spPr bwMode="auto">
              <a:xfrm>
                <a:off x="5532" y="2833"/>
                <a:ext cx="9" cy="7"/>
              </a:xfrm>
              <a:custGeom>
                <a:avLst/>
                <a:gdLst>
                  <a:gd name="T0" fmla="*/ 0 w 9"/>
                  <a:gd name="T1" fmla="*/ 7 h 7"/>
                  <a:gd name="T2" fmla="*/ 9 w 9"/>
                  <a:gd name="T3" fmla="*/ 3 h 7"/>
                  <a:gd name="T4" fmla="*/ 2 w 9"/>
                  <a:gd name="T5" fmla="*/ 0 h 7"/>
                  <a:gd name="T6" fmla="*/ 0 w 9"/>
                  <a:gd name="T7" fmla="*/ 7 h 7"/>
                </a:gdLst>
                <a:ahLst/>
                <a:cxnLst>
                  <a:cxn ang="0">
                    <a:pos x="T0" y="T1"/>
                  </a:cxn>
                  <a:cxn ang="0">
                    <a:pos x="T2" y="T3"/>
                  </a:cxn>
                  <a:cxn ang="0">
                    <a:pos x="T4" y="T5"/>
                  </a:cxn>
                  <a:cxn ang="0">
                    <a:pos x="T6" y="T7"/>
                  </a:cxn>
                </a:cxnLst>
                <a:rect l="0" t="0" r="r" b="b"/>
                <a:pathLst>
                  <a:path w="9" h="7">
                    <a:moveTo>
                      <a:pt x="0" y="7"/>
                    </a:moveTo>
                    <a:lnTo>
                      <a:pt x="9" y="3"/>
                    </a:lnTo>
                    <a:lnTo>
                      <a:pt x="2"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9" name="Freeform 1138"/>
              <p:cNvSpPr>
                <a:spLocks/>
              </p:cNvSpPr>
              <p:nvPr/>
            </p:nvSpPr>
            <p:spPr bwMode="auto">
              <a:xfrm>
                <a:off x="153" y="2838"/>
                <a:ext cx="14" cy="14"/>
              </a:xfrm>
              <a:custGeom>
                <a:avLst/>
                <a:gdLst>
                  <a:gd name="T0" fmla="*/ 0 w 6"/>
                  <a:gd name="T1" fmla="*/ 6 h 6"/>
                  <a:gd name="T2" fmla="*/ 6 w 6"/>
                  <a:gd name="T3" fmla="*/ 1 h 6"/>
                  <a:gd name="T4" fmla="*/ 0 w 6"/>
                  <a:gd name="T5" fmla="*/ 6 h 6"/>
                </a:gdLst>
                <a:ahLst/>
                <a:cxnLst>
                  <a:cxn ang="0">
                    <a:pos x="T0" y="T1"/>
                  </a:cxn>
                  <a:cxn ang="0">
                    <a:pos x="T2" y="T3"/>
                  </a:cxn>
                  <a:cxn ang="0">
                    <a:pos x="T4" y="T5"/>
                  </a:cxn>
                </a:cxnLst>
                <a:rect l="0" t="0" r="r" b="b"/>
                <a:pathLst>
                  <a:path w="6" h="6">
                    <a:moveTo>
                      <a:pt x="0" y="6"/>
                    </a:moveTo>
                    <a:cubicBezTo>
                      <a:pt x="4" y="6"/>
                      <a:pt x="4" y="2"/>
                      <a:pt x="6" y="1"/>
                    </a:cubicBezTo>
                    <a:cubicBezTo>
                      <a:pt x="3" y="0"/>
                      <a:pt x="1"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0" name="Freeform 1139"/>
              <p:cNvSpPr>
                <a:spLocks/>
              </p:cNvSpPr>
              <p:nvPr/>
            </p:nvSpPr>
            <p:spPr bwMode="auto">
              <a:xfrm>
                <a:off x="893" y="2847"/>
                <a:ext cx="26" cy="22"/>
              </a:xfrm>
              <a:custGeom>
                <a:avLst/>
                <a:gdLst>
                  <a:gd name="T0" fmla="*/ 0 w 11"/>
                  <a:gd name="T1" fmla="*/ 7 h 9"/>
                  <a:gd name="T2" fmla="*/ 2 w 11"/>
                  <a:gd name="T3" fmla="*/ 9 h 9"/>
                  <a:gd name="T4" fmla="*/ 11 w 11"/>
                  <a:gd name="T5" fmla="*/ 2 h 9"/>
                  <a:gd name="T6" fmla="*/ 5 w 11"/>
                  <a:gd name="T7" fmla="*/ 2 h 9"/>
                  <a:gd name="T8" fmla="*/ 1 w 11"/>
                  <a:gd name="T9" fmla="*/ 5 h 9"/>
                  <a:gd name="T10" fmla="*/ 0 w 11"/>
                  <a:gd name="T11" fmla="*/ 7 h 9"/>
                </a:gdLst>
                <a:ahLst/>
                <a:cxnLst>
                  <a:cxn ang="0">
                    <a:pos x="T0" y="T1"/>
                  </a:cxn>
                  <a:cxn ang="0">
                    <a:pos x="T2" y="T3"/>
                  </a:cxn>
                  <a:cxn ang="0">
                    <a:pos x="T4" y="T5"/>
                  </a:cxn>
                  <a:cxn ang="0">
                    <a:pos x="T6" y="T7"/>
                  </a:cxn>
                  <a:cxn ang="0">
                    <a:pos x="T8" y="T9"/>
                  </a:cxn>
                  <a:cxn ang="0">
                    <a:pos x="T10" y="T11"/>
                  </a:cxn>
                </a:cxnLst>
                <a:rect l="0" t="0" r="r" b="b"/>
                <a:pathLst>
                  <a:path w="11" h="9">
                    <a:moveTo>
                      <a:pt x="0" y="7"/>
                    </a:moveTo>
                    <a:cubicBezTo>
                      <a:pt x="1" y="8"/>
                      <a:pt x="2" y="8"/>
                      <a:pt x="2" y="9"/>
                    </a:cubicBezTo>
                    <a:cubicBezTo>
                      <a:pt x="3" y="2"/>
                      <a:pt x="9" y="7"/>
                      <a:pt x="11" y="2"/>
                    </a:cubicBezTo>
                    <a:cubicBezTo>
                      <a:pt x="9" y="0"/>
                      <a:pt x="7" y="4"/>
                      <a:pt x="5" y="2"/>
                    </a:cubicBezTo>
                    <a:cubicBezTo>
                      <a:pt x="5" y="4"/>
                      <a:pt x="3" y="5"/>
                      <a:pt x="1" y="5"/>
                    </a:cubicBezTo>
                    <a:cubicBezTo>
                      <a:pt x="1" y="5"/>
                      <a:pt x="1"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1" name="Freeform 1140"/>
              <p:cNvSpPr>
                <a:spLocks/>
              </p:cNvSpPr>
              <p:nvPr/>
            </p:nvSpPr>
            <p:spPr bwMode="auto">
              <a:xfrm>
                <a:off x="905" y="2850"/>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2" name="Freeform 1141"/>
              <p:cNvSpPr>
                <a:spLocks/>
              </p:cNvSpPr>
              <p:nvPr/>
            </p:nvSpPr>
            <p:spPr bwMode="auto">
              <a:xfrm>
                <a:off x="810" y="2857"/>
                <a:ext cx="14" cy="9"/>
              </a:xfrm>
              <a:custGeom>
                <a:avLst/>
                <a:gdLst>
                  <a:gd name="T0" fmla="*/ 3 w 6"/>
                  <a:gd name="T1" fmla="*/ 1 h 4"/>
                  <a:gd name="T2" fmla="*/ 0 w 6"/>
                  <a:gd name="T3" fmla="*/ 0 h 4"/>
                  <a:gd name="T4" fmla="*/ 0 w 6"/>
                  <a:gd name="T5" fmla="*/ 2 h 4"/>
                  <a:gd name="T6" fmla="*/ 6 w 6"/>
                  <a:gd name="T7" fmla="*/ 1 h 4"/>
                  <a:gd name="T8" fmla="*/ 5 w 6"/>
                  <a:gd name="T9" fmla="*/ 1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2" y="1"/>
                      <a:pt x="2" y="0"/>
                      <a:pt x="0" y="0"/>
                    </a:cubicBezTo>
                    <a:cubicBezTo>
                      <a:pt x="0" y="2"/>
                      <a:pt x="0" y="2"/>
                      <a:pt x="0" y="2"/>
                    </a:cubicBezTo>
                    <a:cubicBezTo>
                      <a:pt x="2" y="2"/>
                      <a:pt x="5" y="4"/>
                      <a:pt x="6" y="1"/>
                    </a:cubicBezTo>
                    <a:cubicBezTo>
                      <a:pt x="5" y="1"/>
                      <a:pt x="5" y="1"/>
                      <a:pt x="5" y="1"/>
                    </a:cubicBezTo>
                    <a:cubicBezTo>
                      <a:pt x="4" y="1"/>
                      <a:pt x="3"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3" name="Freeform 1142"/>
              <p:cNvSpPr>
                <a:spLocks/>
              </p:cNvSpPr>
              <p:nvPr/>
            </p:nvSpPr>
            <p:spPr bwMode="auto">
              <a:xfrm>
                <a:off x="5550" y="2866"/>
                <a:ext cx="8" cy="3"/>
              </a:xfrm>
              <a:custGeom>
                <a:avLst/>
                <a:gdLst>
                  <a:gd name="T0" fmla="*/ 0 w 3"/>
                  <a:gd name="T1" fmla="*/ 0 h 1"/>
                  <a:gd name="T2" fmla="*/ 0 w 3"/>
                  <a:gd name="T3" fmla="*/ 1 h 1"/>
                  <a:gd name="T4" fmla="*/ 3 w 3"/>
                  <a:gd name="T5" fmla="*/ 1 h 1"/>
                  <a:gd name="T6" fmla="*/ 0 w 3"/>
                  <a:gd name="T7" fmla="*/ 0 h 1"/>
                </a:gdLst>
                <a:ahLst/>
                <a:cxnLst>
                  <a:cxn ang="0">
                    <a:pos x="T0" y="T1"/>
                  </a:cxn>
                  <a:cxn ang="0">
                    <a:pos x="T2" y="T3"/>
                  </a:cxn>
                  <a:cxn ang="0">
                    <a:pos x="T4" y="T5"/>
                  </a:cxn>
                  <a:cxn ang="0">
                    <a:pos x="T6" y="T7"/>
                  </a:cxn>
                </a:cxnLst>
                <a:rect l="0" t="0" r="r" b="b"/>
                <a:pathLst>
                  <a:path w="3" h="1">
                    <a:moveTo>
                      <a:pt x="0" y="0"/>
                    </a:moveTo>
                    <a:cubicBezTo>
                      <a:pt x="0" y="1"/>
                      <a:pt x="0" y="1"/>
                      <a:pt x="0" y="1"/>
                    </a:cubicBezTo>
                    <a:cubicBezTo>
                      <a:pt x="3" y="1"/>
                      <a:pt x="3" y="1"/>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4" name="Rectangle 1143"/>
              <p:cNvSpPr>
                <a:spLocks noChangeArrowheads="1"/>
              </p:cNvSpPr>
              <p:nvPr/>
            </p:nvSpPr>
            <p:spPr bwMode="auto">
              <a:xfrm>
                <a:off x="124" y="2871"/>
                <a:ext cx="5"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5" name="Freeform 1144"/>
              <p:cNvSpPr>
                <a:spLocks/>
              </p:cNvSpPr>
              <p:nvPr/>
            </p:nvSpPr>
            <p:spPr bwMode="auto">
              <a:xfrm>
                <a:off x="148" y="2871"/>
                <a:ext cx="16" cy="17"/>
              </a:xfrm>
              <a:custGeom>
                <a:avLst/>
                <a:gdLst>
                  <a:gd name="T0" fmla="*/ 0 w 7"/>
                  <a:gd name="T1" fmla="*/ 7 h 7"/>
                  <a:gd name="T2" fmla="*/ 7 w 7"/>
                  <a:gd name="T3" fmla="*/ 0 h 7"/>
                  <a:gd name="T4" fmla="*/ 0 w 7"/>
                  <a:gd name="T5" fmla="*/ 7 h 7"/>
                </a:gdLst>
                <a:ahLst/>
                <a:cxnLst>
                  <a:cxn ang="0">
                    <a:pos x="T0" y="T1"/>
                  </a:cxn>
                  <a:cxn ang="0">
                    <a:pos x="T2" y="T3"/>
                  </a:cxn>
                  <a:cxn ang="0">
                    <a:pos x="T4" y="T5"/>
                  </a:cxn>
                </a:cxnLst>
                <a:rect l="0" t="0" r="r" b="b"/>
                <a:pathLst>
                  <a:path w="7" h="7">
                    <a:moveTo>
                      <a:pt x="0" y="7"/>
                    </a:moveTo>
                    <a:cubicBezTo>
                      <a:pt x="7" y="0"/>
                      <a:pt x="7" y="0"/>
                      <a:pt x="7" y="0"/>
                    </a:cubicBezTo>
                    <a:cubicBezTo>
                      <a:pt x="4" y="2"/>
                      <a:pt x="1" y="3"/>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6" name="Freeform 1145"/>
              <p:cNvSpPr>
                <a:spLocks/>
              </p:cNvSpPr>
              <p:nvPr/>
            </p:nvSpPr>
            <p:spPr bwMode="auto">
              <a:xfrm>
                <a:off x="5579" y="2871"/>
                <a:ext cx="12" cy="10"/>
              </a:xfrm>
              <a:custGeom>
                <a:avLst/>
                <a:gdLst>
                  <a:gd name="T0" fmla="*/ 5 w 5"/>
                  <a:gd name="T1" fmla="*/ 3 h 4"/>
                  <a:gd name="T2" fmla="*/ 2 w 5"/>
                  <a:gd name="T3" fmla="*/ 0 h 4"/>
                  <a:gd name="T4" fmla="*/ 5 w 5"/>
                  <a:gd name="T5" fmla="*/ 3 h 4"/>
                </a:gdLst>
                <a:ahLst/>
                <a:cxnLst>
                  <a:cxn ang="0">
                    <a:pos x="T0" y="T1"/>
                  </a:cxn>
                  <a:cxn ang="0">
                    <a:pos x="T2" y="T3"/>
                  </a:cxn>
                  <a:cxn ang="0">
                    <a:pos x="T4" y="T5"/>
                  </a:cxn>
                </a:cxnLst>
                <a:rect l="0" t="0" r="r" b="b"/>
                <a:pathLst>
                  <a:path w="5" h="4">
                    <a:moveTo>
                      <a:pt x="5" y="3"/>
                    </a:moveTo>
                    <a:cubicBezTo>
                      <a:pt x="2" y="0"/>
                      <a:pt x="2" y="0"/>
                      <a:pt x="2" y="0"/>
                    </a:cubicBezTo>
                    <a:cubicBezTo>
                      <a:pt x="0" y="2"/>
                      <a:pt x="4"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7" name="Freeform 1146"/>
              <p:cNvSpPr>
                <a:spLocks/>
              </p:cNvSpPr>
              <p:nvPr/>
            </p:nvSpPr>
            <p:spPr bwMode="auto">
              <a:xfrm>
                <a:off x="290" y="2871"/>
                <a:ext cx="9" cy="7"/>
              </a:xfrm>
              <a:custGeom>
                <a:avLst/>
                <a:gdLst>
                  <a:gd name="T0" fmla="*/ 4 w 4"/>
                  <a:gd name="T1" fmla="*/ 2 h 3"/>
                  <a:gd name="T2" fmla="*/ 0 w 4"/>
                  <a:gd name="T3" fmla="*/ 3 h 3"/>
                  <a:gd name="T4" fmla="*/ 4 w 4"/>
                  <a:gd name="T5" fmla="*/ 3 h 3"/>
                  <a:gd name="T6" fmla="*/ 4 w 4"/>
                  <a:gd name="T7" fmla="*/ 2 h 3"/>
                </a:gdLst>
                <a:ahLst/>
                <a:cxnLst>
                  <a:cxn ang="0">
                    <a:pos x="T0" y="T1"/>
                  </a:cxn>
                  <a:cxn ang="0">
                    <a:pos x="T2" y="T3"/>
                  </a:cxn>
                  <a:cxn ang="0">
                    <a:pos x="T4" y="T5"/>
                  </a:cxn>
                  <a:cxn ang="0">
                    <a:pos x="T6" y="T7"/>
                  </a:cxn>
                </a:cxnLst>
                <a:rect l="0" t="0" r="r" b="b"/>
                <a:pathLst>
                  <a:path w="4" h="3">
                    <a:moveTo>
                      <a:pt x="4" y="2"/>
                    </a:moveTo>
                    <a:cubicBezTo>
                      <a:pt x="3" y="0"/>
                      <a:pt x="1" y="2"/>
                      <a:pt x="0" y="3"/>
                    </a:cubicBezTo>
                    <a:cubicBezTo>
                      <a:pt x="4" y="3"/>
                      <a:pt x="4" y="3"/>
                      <a:pt x="4"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8" name="Freeform 1147"/>
              <p:cNvSpPr>
                <a:spLocks/>
              </p:cNvSpPr>
              <p:nvPr/>
            </p:nvSpPr>
            <p:spPr bwMode="auto">
              <a:xfrm>
                <a:off x="820" y="2873"/>
                <a:ext cx="14" cy="10"/>
              </a:xfrm>
              <a:custGeom>
                <a:avLst/>
                <a:gdLst>
                  <a:gd name="T0" fmla="*/ 1 w 6"/>
                  <a:gd name="T1" fmla="*/ 4 h 4"/>
                  <a:gd name="T2" fmla="*/ 6 w 6"/>
                  <a:gd name="T3" fmla="*/ 0 h 4"/>
                  <a:gd name="T4" fmla="*/ 1 w 6"/>
                  <a:gd name="T5" fmla="*/ 4 h 4"/>
                </a:gdLst>
                <a:ahLst/>
                <a:cxnLst>
                  <a:cxn ang="0">
                    <a:pos x="T0" y="T1"/>
                  </a:cxn>
                  <a:cxn ang="0">
                    <a:pos x="T2" y="T3"/>
                  </a:cxn>
                  <a:cxn ang="0">
                    <a:pos x="T4" y="T5"/>
                  </a:cxn>
                </a:cxnLst>
                <a:rect l="0" t="0" r="r" b="b"/>
                <a:pathLst>
                  <a:path w="6" h="4">
                    <a:moveTo>
                      <a:pt x="1" y="4"/>
                    </a:moveTo>
                    <a:cubicBezTo>
                      <a:pt x="6" y="0"/>
                      <a:pt x="6" y="0"/>
                      <a:pt x="6" y="0"/>
                    </a:cubicBezTo>
                    <a:cubicBezTo>
                      <a:pt x="4" y="0"/>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9" name="Freeform 1148"/>
              <p:cNvSpPr>
                <a:spLocks/>
              </p:cNvSpPr>
              <p:nvPr/>
            </p:nvSpPr>
            <p:spPr bwMode="auto">
              <a:xfrm>
                <a:off x="775" y="2878"/>
                <a:ext cx="2" cy="5"/>
              </a:xfrm>
              <a:custGeom>
                <a:avLst/>
                <a:gdLst>
                  <a:gd name="T0" fmla="*/ 0 w 1"/>
                  <a:gd name="T1" fmla="*/ 0 h 2"/>
                  <a:gd name="T2" fmla="*/ 0 w 1"/>
                  <a:gd name="T3" fmla="*/ 2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1" y="2"/>
                      <a:pt x="1" y="2"/>
                      <a:pt x="1" y="2"/>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0" name="Freeform 1149"/>
              <p:cNvSpPr>
                <a:spLocks/>
              </p:cNvSpPr>
              <p:nvPr/>
            </p:nvSpPr>
            <p:spPr bwMode="auto">
              <a:xfrm>
                <a:off x="869" y="2878"/>
                <a:ext cx="22" cy="17"/>
              </a:xfrm>
              <a:custGeom>
                <a:avLst/>
                <a:gdLst>
                  <a:gd name="T0" fmla="*/ 9 w 9"/>
                  <a:gd name="T1" fmla="*/ 0 h 7"/>
                  <a:gd name="T2" fmla="*/ 0 w 9"/>
                  <a:gd name="T3" fmla="*/ 0 h 7"/>
                  <a:gd name="T4" fmla="*/ 0 w 9"/>
                  <a:gd name="T5" fmla="*/ 7 h 7"/>
                  <a:gd name="T6" fmla="*/ 9 w 9"/>
                  <a:gd name="T7" fmla="*/ 0 h 7"/>
                </a:gdLst>
                <a:ahLst/>
                <a:cxnLst>
                  <a:cxn ang="0">
                    <a:pos x="T0" y="T1"/>
                  </a:cxn>
                  <a:cxn ang="0">
                    <a:pos x="T2" y="T3"/>
                  </a:cxn>
                  <a:cxn ang="0">
                    <a:pos x="T4" y="T5"/>
                  </a:cxn>
                  <a:cxn ang="0">
                    <a:pos x="T6" y="T7"/>
                  </a:cxn>
                </a:cxnLst>
                <a:rect l="0" t="0" r="r" b="b"/>
                <a:pathLst>
                  <a:path w="9" h="7">
                    <a:moveTo>
                      <a:pt x="9" y="0"/>
                    </a:moveTo>
                    <a:cubicBezTo>
                      <a:pt x="6" y="3"/>
                      <a:pt x="3" y="0"/>
                      <a:pt x="0" y="0"/>
                    </a:cubicBezTo>
                    <a:cubicBezTo>
                      <a:pt x="0" y="7"/>
                      <a:pt x="0" y="7"/>
                      <a:pt x="0" y="7"/>
                    </a:cubicBezTo>
                    <a:cubicBezTo>
                      <a:pt x="3" y="5"/>
                      <a:pt x="8" y="3"/>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1" name="Freeform 1150"/>
              <p:cNvSpPr>
                <a:spLocks/>
              </p:cNvSpPr>
              <p:nvPr/>
            </p:nvSpPr>
            <p:spPr bwMode="auto">
              <a:xfrm>
                <a:off x="836" y="288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2" name="Freeform 1151"/>
              <p:cNvSpPr>
                <a:spLocks/>
              </p:cNvSpPr>
              <p:nvPr/>
            </p:nvSpPr>
            <p:spPr bwMode="auto">
              <a:xfrm>
                <a:off x="836" y="2881"/>
                <a:ext cx="7" cy="7"/>
              </a:xfrm>
              <a:custGeom>
                <a:avLst/>
                <a:gdLst>
                  <a:gd name="T0" fmla="*/ 0 w 3"/>
                  <a:gd name="T1" fmla="*/ 0 h 3"/>
                  <a:gd name="T2" fmla="*/ 1 w 3"/>
                  <a:gd name="T3" fmla="*/ 3 h 3"/>
                  <a:gd name="T4" fmla="*/ 0 w 3"/>
                  <a:gd name="T5" fmla="*/ 0 h 3"/>
                </a:gdLst>
                <a:ahLst/>
                <a:cxnLst>
                  <a:cxn ang="0">
                    <a:pos x="T0" y="T1"/>
                  </a:cxn>
                  <a:cxn ang="0">
                    <a:pos x="T2" y="T3"/>
                  </a:cxn>
                  <a:cxn ang="0">
                    <a:pos x="T4" y="T5"/>
                  </a:cxn>
                </a:cxnLst>
                <a:rect l="0" t="0" r="r" b="b"/>
                <a:pathLst>
                  <a:path w="3" h="3">
                    <a:moveTo>
                      <a:pt x="0" y="0"/>
                    </a:moveTo>
                    <a:cubicBezTo>
                      <a:pt x="1" y="3"/>
                      <a:pt x="1" y="3"/>
                      <a:pt x="1" y="3"/>
                    </a:cubicBezTo>
                    <a:cubicBezTo>
                      <a:pt x="3"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3" name="Freeform 1152"/>
              <p:cNvSpPr>
                <a:spLocks/>
              </p:cNvSpPr>
              <p:nvPr/>
            </p:nvSpPr>
            <p:spPr bwMode="auto">
              <a:xfrm>
                <a:off x="768" y="2904"/>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4" name="Freeform 1153"/>
              <p:cNvSpPr>
                <a:spLocks/>
              </p:cNvSpPr>
              <p:nvPr/>
            </p:nvSpPr>
            <p:spPr bwMode="auto">
              <a:xfrm>
                <a:off x="768" y="2883"/>
                <a:ext cx="47" cy="31"/>
              </a:xfrm>
              <a:custGeom>
                <a:avLst/>
                <a:gdLst>
                  <a:gd name="T0" fmla="*/ 20 w 20"/>
                  <a:gd name="T1" fmla="*/ 0 h 13"/>
                  <a:gd name="T2" fmla="*/ 19 w 20"/>
                  <a:gd name="T3" fmla="*/ 0 h 13"/>
                  <a:gd name="T4" fmla="*/ 13 w 20"/>
                  <a:gd name="T5" fmla="*/ 5 h 13"/>
                  <a:gd name="T6" fmla="*/ 1 w 20"/>
                  <a:gd name="T7" fmla="*/ 9 h 13"/>
                  <a:gd name="T8" fmla="*/ 0 w 20"/>
                  <a:gd name="T9" fmla="*/ 13 h 13"/>
                  <a:gd name="T10" fmla="*/ 2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20" y="0"/>
                    </a:moveTo>
                    <a:cubicBezTo>
                      <a:pt x="19" y="0"/>
                      <a:pt x="19" y="0"/>
                      <a:pt x="19" y="0"/>
                    </a:cubicBezTo>
                    <a:cubicBezTo>
                      <a:pt x="19" y="3"/>
                      <a:pt x="14" y="2"/>
                      <a:pt x="13" y="5"/>
                    </a:cubicBezTo>
                    <a:cubicBezTo>
                      <a:pt x="9" y="6"/>
                      <a:pt x="5" y="11"/>
                      <a:pt x="1" y="9"/>
                    </a:cubicBezTo>
                    <a:cubicBezTo>
                      <a:pt x="2" y="10"/>
                      <a:pt x="1" y="12"/>
                      <a:pt x="0" y="13"/>
                    </a:cubicBezTo>
                    <a:cubicBezTo>
                      <a:pt x="6" y="9"/>
                      <a:pt x="15" y="5"/>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5" name="Freeform 1154"/>
              <p:cNvSpPr>
                <a:spLocks/>
              </p:cNvSpPr>
              <p:nvPr/>
            </p:nvSpPr>
            <p:spPr bwMode="auto">
              <a:xfrm>
                <a:off x="839" y="2883"/>
                <a:ext cx="23" cy="33"/>
              </a:xfrm>
              <a:custGeom>
                <a:avLst/>
                <a:gdLst>
                  <a:gd name="T0" fmla="*/ 7 w 10"/>
                  <a:gd name="T1" fmla="*/ 9 h 14"/>
                  <a:gd name="T2" fmla="*/ 10 w 10"/>
                  <a:gd name="T3" fmla="*/ 4 h 14"/>
                  <a:gd name="T4" fmla="*/ 7 w 10"/>
                  <a:gd name="T5" fmla="*/ 2 h 14"/>
                  <a:gd name="T6" fmla="*/ 7 w 10"/>
                  <a:gd name="T7" fmla="*/ 0 h 14"/>
                  <a:gd name="T8" fmla="*/ 3 w 10"/>
                  <a:gd name="T9" fmla="*/ 3 h 14"/>
                  <a:gd name="T10" fmla="*/ 7 w 10"/>
                  <a:gd name="T11" fmla="*/ 5 h 14"/>
                  <a:gd name="T12" fmla="*/ 2 w 10"/>
                  <a:gd name="T13" fmla="*/ 7 h 14"/>
                  <a:gd name="T14" fmla="*/ 0 w 10"/>
                  <a:gd name="T15" fmla="*/ 14 h 14"/>
                  <a:gd name="T16" fmla="*/ 7 w 10"/>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7" y="9"/>
                    </a:moveTo>
                    <a:cubicBezTo>
                      <a:pt x="5" y="7"/>
                      <a:pt x="10" y="6"/>
                      <a:pt x="10" y="4"/>
                    </a:cubicBezTo>
                    <a:cubicBezTo>
                      <a:pt x="9" y="3"/>
                      <a:pt x="8" y="2"/>
                      <a:pt x="7" y="2"/>
                    </a:cubicBezTo>
                    <a:cubicBezTo>
                      <a:pt x="7" y="0"/>
                      <a:pt x="7" y="0"/>
                      <a:pt x="7" y="0"/>
                    </a:cubicBezTo>
                    <a:cubicBezTo>
                      <a:pt x="3" y="3"/>
                      <a:pt x="3" y="3"/>
                      <a:pt x="3" y="3"/>
                    </a:cubicBezTo>
                    <a:cubicBezTo>
                      <a:pt x="7" y="5"/>
                      <a:pt x="7" y="5"/>
                      <a:pt x="7" y="5"/>
                    </a:cubicBezTo>
                    <a:cubicBezTo>
                      <a:pt x="6" y="7"/>
                      <a:pt x="4" y="8"/>
                      <a:pt x="2" y="7"/>
                    </a:cubicBezTo>
                    <a:cubicBezTo>
                      <a:pt x="1" y="9"/>
                      <a:pt x="1" y="12"/>
                      <a:pt x="0" y="14"/>
                    </a:cubicBezTo>
                    <a:cubicBezTo>
                      <a:pt x="3" y="13"/>
                      <a:pt x="6" y="12"/>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6" name="Freeform 1155"/>
              <p:cNvSpPr>
                <a:spLocks/>
              </p:cNvSpPr>
              <p:nvPr/>
            </p:nvSpPr>
            <p:spPr bwMode="auto">
              <a:xfrm>
                <a:off x="832" y="2916"/>
                <a:ext cx="7"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0"/>
                      <a:pt x="1" y="0"/>
                      <a:pt x="0" y="1"/>
                    </a:cubicBezTo>
                    <a:cubicBezTo>
                      <a:pt x="2"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7" name="Freeform 1156"/>
              <p:cNvSpPr>
                <a:spLocks/>
              </p:cNvSpPr>
              <p:nvPr/>
            </p:nvSpPr>
            <p:spPr bwMode="auto">
              <a:xfrm>
                <a:off x="219" y="2888"/>
                <a:ext cx="14" cy="11"/>
              </a:xfrm>
              <a:custGeom>
                <a:avLst/>
                <a:gdLst>
                  <a:gd name="T0" fmla="*/ 5 w 6"/>
                  <a:gd name="T1" fmla="*/ 0 h 5"/>
                  <a:gd name="T2" fmla="*/ 0 w 6"/>
                  <a:gd name="T3" fmla="*/ 4 h 5"/>
                  <a:gd name="T4" fmla="*/ 2 w 6"/>
                  <a:gd name="T5" fmla="*/ 5 h 5"/>
                  <a:gd name="T6" fmla="*/ 5 w 6"/>
                  <a:gd name="T7" fmla="*/ 0 h 5"/>
                </a:gdLst>
                <a:ahLst/>
                <a:cxnLst>
                  <a:cxn ang="0">
                    <a:pos x="T0" y="T1"/>
                  </a:cxn>
                  <a:cxn ang="0">
                    <a:pos x="T2" y="T3"/>
                  </a:cxn>
                  <a:cxn ang="0">
                    <a:pos x="T4" y="T5"/>
                  </a:cxn>
                  <a:cxn ang="0">
                    <a:pos x="T6" y="T7"/>
                  </a:cxn>
                </a:cxnLst>
                <a:rect l="0" t="0" r="r" b="b"/>
                <a:pathLst>
                  <a:path w="6" h="5">
                    <a:moveTo>
                      <a:pt x="5" y="0"/>
                    </a:moveTo>
                    <a:cubicBezTo>
                      <a:pt x="0" y="4"/>
                      <a:pt x="0" y="4"/>
                      <a:pt x="0" y="4"/>
                    </a:cubicBezTo>
                    <a:cubicBezTo>
                      <a:pt x="0" y="5"/>
                      <a:pt x="1" y="5"/>
                      <a:pt x="2" y="5"/>
                    </a:cubicBezTo>
                    <a:cubicBezTo>
                      <a:pt x="2" y="3"/>
                      <a:pt x="6"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8" name="Freeform 1157"/>
              <p:cNvSpPr>
                <a:spLocks/>
              </p:cNvSpPr>
              <p:nvPr/>
            </p:nvSpPr>
            <p:spPr bwMode="auto">
              <a:xfrm>
                <a:off x="701" y="2895"/>
                <a:ext cx="17" cy="9"/>
              </a:xfrm>
              <a:custGeom>
                <a:avLst/>
                <a:gdLst>
                  <a:gd name="T0" fmla="*/ 1 w 7"/>
                  <a:gd name="T1" fmla="*/ 4 h 4"/>
                  <a:gd name="T2" fmla="*/ 3 w 7"/>
                  <a:gd name="T3" fmla="*/ 4 h 4"/>
                  <a:gd name="T4" fmla="*/ 7 w 7"/>
                  <a:gd name="T5" fmla="*/ 2 h 4"/>
                  <a:gd name="T6" fmla="*/ 5 w 7"/>
                  <a:gd name="T7" fmla="*/ 0 h 4"/>
                  <a:gd name="T8" fmla="*/ 1 w 7"/>
                  <a:gd name="T9" fmla="*/ 4 h 4"/>
                </a:gdLst>
                <a:ahLst/>
                <a:cxnLst>
                  <a:cxn ang="0">
                    <a:pos x="T0" y="T1"/>
                  </a:cxn>
                  <a:cxn ang="0">
                    <a:pos x="T2" y="T3"/>
                  </a:cxn>
                  <a:cxn ang="0">
                    <a:pos x="T4" y="T5"/>
                  </a:cxn>
                  <a:cxn ang="0">
                    <a:pos x="T6" y="T7"/>
                  </a:cxn>
                  <a:cxn ang="0">
                    <a:pos x="T8" y="T9"/>
                  </a:cxn>
                </a:cxnLst>
                <a:rect l="0" t="0" r="r" b="b"/>
                <a:pathLst>
                  <a:path w="7" h="4">
                    <a:moveTo>
                      <a:pt x="1" y="4"/>
                    </a:moveTo>
                    <a:cubicBezTo>
                      <a:pt x="3" y="4"/>
                      <a:pt x="3" y="4"/>
                      <a:pt x="3" y="4"/>
                    </a:cubicBezTo>
                    <a:cubicBezTo>
                      <a:pt x="2" y="1"/>
                      <a:pt x="7" y="2"/>
                      <a:pt x="7" y="2"/>
                    </a:cubicBezTo>
                    <a:cubicBezTo>
                      <a:pt x="5" y="0"/>
                      <a:pt x="5" y="0"/>
                      <a:pt x="5" y="0"/>
                    </a:cubicBezTo>
                    <a:cubicBezTo>
                      <a:pt x="5" y="2"/>
                      <a:pt x="0"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9" name="Freeform 1158"/>
              <p:cNvSpPr>
                <a:spLocks/>
              </p:cNvSpPr>
              <p:nvPr/>
            </p:nvSpPr>
            <p:spPr bwMode="auto">
              <a:xfrm>
                <a:off x="233" y="2904"/>
                <a:ext cx="14" cy="17"/>
              </a:xfrm>
              <a:custGeom>
                <a:avLst/>
                <a:gdLst>
                  <a:gd name="T0" fmla="*/ 5 w 6"/>
                  <a:gd name="T1" fmla="*/ 0 h 7"/>
                  <a:gd name="T2" fmla="*/ 0 w 6"/>
                  <a:gd name="T3" fmla="*/ 4 h 7"/>
                  <a:gd name="T4" fmla="*/ 6 w 6"/>
                  <a:gd name="T5" fmla="*/ 3 h 7"/>
                  <a:gd name="T6" fmla="*/ 5 w 6"/>
                  <a:gd name="T7" fmla="*/ 0 h 7"/>
                </a:gdLst>
                <a:ahLst/>
                <a:cxnLst>
                  <a:cxn ang="0">
                    <a:pos x="T0" y="T1"/>
                  </a:cxn>
                  <a:cxn ang="0">
                    <a:pos x="T2" y="T3"/>
                  </a:cxn>
                  <a:cxn ang="0">
                    <a:pos x="T4" y="T5"/>
                  </a:cxn>
                  <a:cxn ang="0">
                    <a:pos x="T6" y="T7"/>
                  </a:cxn>
                </a:cxnLst>
                <a:rect l="0" t="0" r="r" b="b"/>
                <a:pathLst>
                  <a:path w="6" h="7">
                    <a:moveTo>
                      <a:pt x="5" y="0"/>
                    </a:moveTo>
                    <a:cubicBezTo>
                      <a:pt x="2" y="0"/>
                      <a:pt x="0" y="1"/>
                      <a:pt x="0" y="4"/>
                    </a:cubicBezTo>
                    <a:cubicBezTo>
                      <a:pt x="2" y="5"/>
                      <a:pt x="4" y="7"/>
                      <a:pt x="6" y="3"/>
                    </a:cubicBezTo>
                    <a:cubicBezTo>
                      <a:pt x="5" y="2"/>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0" name="Freeform 1159"/>
              <p:cNvSpPr>
                <a:spLocks/>
              </p:cNvSpPr>
              <p:nvPr/>
            </p:nvSpPr>
            <p:spPr bwMode="auto">
              <a:xfrm>
                <a:off x="477" y="2911"/>
                <a:ext cx="12" cy="10"/>
              </a:xfrm>
              <a:custGeom>
                <a:avLst/>
                <a:gdLst>
                  <a:gd name="T0" fmla="*/ 2 w 5"/>
                  <a:gd name="T1" fmla="*/ 0 h 4"/>
                  <a:gd name="T2" fmla="*/ 4 w 5"/>
                  <a:gd name="T3" fmla="*/ 4 h 4"/>
                  <a:gd name="T4" fmla="*/ 4 w 5"/>
                  <a:gd name="T5" fmla="*/ 1 h 4"/>
                  <a:gd name="T6" fmla="*/ 2 w 5"/>
                  <a:gd name="T7" fmla="*/ 0 h 4"/>
                </a:gdLst>
                <a:ahLst/>
                <a:cxnLst>
                  <a:cxn ang="0">
                    <a:pos x="T0" y="T1"/>
                  </a:cxn>
                  <a:cxn ang="0">
                    <a:pos x="T2" y="T3"/>
                  </a:cxn>
                  <a:cxn ang="0">
                    <a:pos x="T4" y="T5"/>
                  </a:cxn>
                  <a:cxn ang="0">
                    <a:pos x="T6" y="T7"/>
                  </a:cxn>
                </a:cxnLst>
                <a:rect l="0" t="0" r="r" b="b"/>
                <a:pathLst>
                  <a:path w="5" h="4">
                    <a:moveTo>
                      <a:pt x="2" y="0"/>
                    </a:moveTo>
                    <a:cubicBezTo>
                      <a:pt x="0" y="2"/>
                      <a:pt x="2" y="4"/>
                      <a:pt x="4" y="4"/>
                    </a:cubicBezTo>
                    <a:cubicBezTo>
                      <a:pt x="5" y="3"/>
                      <a:pt x="4"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1" name="Rectangle 1160"/>
              <p:cNvSpPr>
                <a:spLocks noChangeArrowheads="1"/>
              </p:cNvSpPr>
              <p:nvPr/>
            </p:nvSpPr>
            <p:spPr bwMode="auto">
              <a:xfrm>
                <a:off x="881" y="2918"/>
                <a:ext cx="1"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2" name="Freeform 1161"/>
              <p:cNvSpPr>
                <a:spLocks/>
              </p:cNvSpPr>
              <p:nvPr/>
            </p:nvSpPr>
            <p:spPr bwMode="auto">
              <a:xfrm>
                <a:off x="337" y="2918"/>
                <a:ext cx="10" cy="12"/>
              </a:xfrm>
              <a:custGeom>
                <a:avLst/>
                <a:gdLst>
                  <a:gd name="T0" fmla="*/ 1 w 4"/>
                  <a:gd name="T1" fmla="*/ 5 h 5"/>
                  <a:gd name="T2" fmla="*/ 4 w 4"/>
                  <a:gd name="T3" fmla="*/ 3 h 5"/>
                  <a:gd name="T4" fmla="*/ 1 w 4"/>
                  <a:gd name="T5" fmla="*/ 5 h 5"/>
                </a:gdLst>
                <a:ahLst/>
                <a:cxnLst>
                  <a:cxn ang="0">
                    <a:pos x="T0" y="T1"/>
                  </a:cxn>
                  <a:cxn ang="0">
                    <a:pos x="T2" y="T3"/>
                  </a:cxn>
                  <a:cxn ang="0">
                    <a:pos x="T4" y="T5"/>
                  </a:cxn>
                </a:cxnLst>
                <a:rect l="0" t="0" r="r" b="b"/>
                <a:pathLst>
                  <a:path w="4" h="5">
                    <a:moveTo>
                      <a:pt x="1" y="5"/>
                    </a:moveTo>
                    <a:cubicBezTo>
                      <a:pt x="2" y="5"/>
                      <a:pt x="3" y="4"/>
                      <a:pt x="4" y="3"/>
                    </a:cubicBezTo>
                    <a:cubicBezTo>
                      <a:pt x="3" y="0"/>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3" name="Freeform 1162"/>
              <p:cNvSpPr>
                <a:spLocks/>
              </p:cNvSpPr>
              <p:nvPr/>
            </p:nvSpPr>
            <p:spPr bwMode="auto">
              <a:xfrm>
                <a:off x="472" y="2921"/>
                <a:ext cx="5" cy="4"/>
              </a:xfrm>
              <a:custGeom>
                <a:avLst/>
                <a:gdLst>
                  <a:gd name="T0" fmla="*/ 2 w 2"/>
                  <a:gd name="T1" fmla="*/ 2 h 2"/>
                  <a:gd name="T2" fmla="*/ 0 w 2"/>
                  <a:gd name="T3" fmla="*/ 2 h 2"/>
                  <a:gd name="T4" fmla="*/ 2 w 2"/>
                  <a:gd name="T5" fmla="*/ 2 h 2"/>
                </a:gdLst>
                <a:ahLst/>
                <a:cxnLst>
                  <a:cxn ang="0">
                    <a:pos x="T0" y="T1"/>
                  </a:cxn>
                  <a:cxn ang="0">
                    <a:pos x="T2" y="T3"/>
                  </a:cxn>
                  <a:cxn ang="0">
                    <a:pos x="T4" y="T5"/>
                  </a:cxn>
                </a:cxnLst>
                <a:rect l="0" t="0" r="r" b="b"/>
                <a:pathLst>
                  <a:path w="2" h="2">
                    <a:moveTo>
                      <a:pt x="2" y="2"/>
                    </a:moveTo>
                    <a:cubicBezTo>
                      <a:pt x="2" y="0"/>
                      <a:pt x="0" y="1"/>
                      <a:pt x="0"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4" name="Freeform 1163"/>
              <p:cNvSpPr>
                <a:spLocks/>
              </p:cNvSpPr>
              <p:nvPr/>
            </p:nvSpPr>
            <p:spPr bwMode="auto">
              <a:xfrm>
                <a:off x="422" y="2925"/>
                <a:ext cx="12" cy="8"/>
              </a:xfrm>
              <a:custGeom>
                <a:avLst/>
                <a:gdLst>
                  <a:gd name="T0" fmla="*/ 0 w 12"/>
                  <a:gd name="T1" fmla="*/ 8 h 8"/>
                  <a:gd name="T2" fmla="*/ 12 w 12"/>
                  <a:gd name="T3" fmla="*/ 0 h 8"/>
                  <a:gd name="T4" fmla="*/ 7 w 12"/>
                  <a:gd name="T5" fmla="*/ 0 h 8"/>
                  <a:gd name="T6" fmla="*/ 0 w 12"/>
                  <a:gd name="T7" fmla="*/ 8 h 8"/>
                </a:gdLst>
                <a:ahLst/>
                <a:cxnLst>
                  <a:cxn ang="0">
                    <a:pos x="T0" y="T1"/>
                  </a:cxn>
                  <a:cxn ang="0">
                    <a:pos x="T2" y="T3"/>
                  </a:cxn>
                  <a:cxn ang="0">
                    <a:pos x="T4" y="T5"/>
                  </a:cxn>
                  <a:cxn ang="0">
                    <a:pos x="T6" y="T7"/>
                  </a:cxn>
                </a:cxnLst>
                <a:rect l="0" t="0" r="r" b="b"/>
                <a:pathLst>
                  <a:path w="12" h="8">
                    <a:moveTo>
                      <a:pt x="0" y="8"/>
                    </a:moveTo>
                    <a:lnTo>
                      <a:pt x="12" y="0"/>
                    </a:lnTo>
                    <a:lnTo>
                      <a:pt x="7"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5" name="Freeform 1164"/>
              <p:cNvSpPr>
                <a:spLocks/>
              </p:cNvSpPr>
              <p:nvPr/>
            </p:nvSpPr>
            <p:spPr bwMode="auto">
              <a:xfrm>
                <a:off x="453" y="2925"/>
                <a:ext cx="12" cy="5"/>
              </a:xfrm>
              <a:custGeom>
                <a:avLst/>
                <a:gdLst>
                  <a:gd name="T0" fmla="*/ 12 w 12"/>
                  <a:gd name="T1" fmla="*/ 0 h 5"/>
                  <a:gd name="T2" fmla="*/ 0 w 12"/>
                  <a:gd name="T3" fmla="*/ 0 h 5"/>
                  <a:gd name="T4" fmla="*/ 5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0"/>
                    </a:lnTo>
                    <a:lnTo>
                      <a:pt x="5" y="5"/>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6" name="Freeform 1165"/>
              <p:cNvSpPr>
                <a:spLocks/>
              </p:cNvSpPr>
              <p:nvPr/>
            </p:nvSpPr>
            <p:spPr bwMode="auto">
              <a:xfrm>
                <a:off x="209" y="2925"/>
                <a:ext cx="8" cy="10"/>
              </a:xfrm>
              <a:custGeom>
                <a:avLst/>
                <a:gdLst>
                  <a:gd name="T0" fmla="*/ 1 w 3"/>
                  <a:gd name="T1" fmla="*/ 0 h 4"/>
                  <a:gd name="T2" fmla="*/ 0 w 3"/>
                  <a:gd name="T3" fmla="*/ 2 h 4"/>
                  <a:gd name="T4" fmla="*/ 2 w 3"/>
                  <a:gd name="T5" fmla="*/ 4 h 4"/>
                  <a:gd name="T6" fmla="*/ 3 w 3"/>
                  <a:gd name="T7" fmla="*/ 2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cubicBezTo>
                      <a:pt x="0" y="2"/>
                      <a:pt x="0" y="2"/>
                      <a:pt x="0" y="2"/>
                    </a:cubicBezTo>
                    <a:cubicBezTo>
                      <a:pt x="1" y="3"/>
                      <a:pt x="1" y="4"/>
                      <a:pt x="2" y="4"/>
                    </a:cubicBezTo>
                    <a:cubicBezTo>
                      <a:pt x="2" y="3"/>
                      <a:pt x="3" y="3"/>
                      <a:pt x="3" y="2"/>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7" name="Freeform 1166"/>
              <p:cNvSpPr>
                <a:spLocks/>
              </p:cNvSpPr>
              <p:nvPr/>
            </p:nvSpPr>
            <p:spPr bwMode="auto">
              <a:xfrm>
                <a:off x="808" y="2930"/>
                <a:ext cx="14" cy="12"/>
              </a:xfrm>
              <a:custGeom>
                <a:avLst/>
                <a:gdLst>
                  <a:gd name="T0" fmla="*/ 6 w 6"/>
                  <a:gd name="T1" fmla="*/ 1 h 5"/>
                  <a:gd name="T2" fmla="*/ 3 w 6"/>
                  <a:gd name="T3" fmla="*/ 0 h 5"/>
                  <a:gd name="T4" fmla="*/ 5 w 6"/>
                  <a:gd name="T5" fmla="*/ 5 h 5"/>
                  <a:gd name="T6" fmla="*/ 6 w 6"/>
                  <a:gd name="T7" fmla="*/ 1 h 5"/>
                </a:gdLst>
                <a:ahLst/>
                <a:cxnLst>
                  <a:cxn ang="0">
                    <a:pos x="T0" y="T1"/>
                  </a:cxn>
                  <a:cxn ang="0">
                    <a:pos x="T2" y="T3"/>
                  </a:cxn>
                  <a:cxn ang="0">
                    <a:pos x="T4" y="T5"/>
                  </a:cxn>
                  <a:cxn ang="0">
                    <a:pos x="T6" y="T7"/>
                  </a:cxn>
                </a:cxnLst>
                <a:rect l="0" t="0" r="r" b="b"/>
                <a:pathLst>
                  <a:path w="6" h="5">
                    <a:moveTo>
                      <a:pt x="6" y="1"/>
                    </a:moveTo>
                    <a:cubicBezTo>
                      <a:pt x="3" y="0"/>
                      <a:pt x="3" y="0"/>
                      <a:pt x="3" y="0"/>
                    </a:cubicBezTo>
                    <a:cubicBezTo>
                      <a:pt x="0" y="3"/>
                      <a:pt x="5" y="4"/>
                      <a:pt x="5" y="5"/>
                    </a:cubicBezTo>
                    <a:cubicBezTo>
                      <a:pt x="6" y="4"/>
                      <a:pt x="5"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8" name="Freeform 1167"/>
              <p:cNvSpPr>
                <a:spLocks/>
              </p:cNvSpPr>
              <p:nvPr/>
            </p:nvSpPr>
            <p:spPr bwMode="auto">
              <a:xfrm>
                <a:off x="330" y="2940"/>
                <a:ext cx="10" cy="7"/>
              </a:xfrm>
              <a:custGeom>
                <a:avLst/>
                <a:gdLst>
                  <a:gd name="T0" fmla="*/ 0 w 4"/>
                  <a:gd name="T1" fmla="*/ 1 h 3"/>
                  <a:gd name="T2" fmla="*/ 2 w 4"/>
                  <a:gd name="T3" fmla="*/ 3 h 3"/>
                  <a:gd name="T4" fmla="*/ 4 w 4"/>
                  <a:gd name="T5" fmla="*/ 0 h 3"/>
                  <a:gd name="T6" fmla="*/ 0 w 4"/>
                  <a:gd name="T7" fmla="*/ 1 h 3"/>
                </a:gdLst>
                <a:ahLst/>
                <a:cxnLst>
                  <a:cxn ang="0">
                    <a:pos x="T0" y="T1"/>
                  </a:cxn>
                  <a:cxn ang="0">
                    <a:pos x="T2" y="T3"/>
                  </a:cxn>
                  <a:cxn ang="0">
                    <a:pos x="T4" y="T5"/>
                  </a:cxn>
                  <a:cxn ang="0">
                    <a:pos x="T6" y="T7"/>
                  </a:cxn>
                </a:cxnLst>
                <a:rect l="0" t="0" r="r" b="b"/>
                <a:pathLst>
                  <a:path w="4" h="3">
                    <a:moveTo>
                      <a:pt x="0" y="1"/>
                    </a:moveTo>
                    <a:cubicBezTo>
                      <a:pt x="1" y="2"/>
                      <a:pt x="1" y="3"/>
                      <a:pt x="2" y="3"/>
                    </a:cubicBezTo>
                    <a:cubicBezTo>
                      <a:pt x="3" y="2"/>
                      <a:pt x="4" y="1"/>
                      <a:pt x="4" y="0"/>
                    </a:cubicBezTo>
                    <a:cubicBezTo>
                      <a:pt x="3"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9" name="Freeform 1168"/>
              <p:cNvSpPr>
                <a:spLocks/>
              </p:cNvSpPr>
              <p:nvPr/>
            </p:nvSpPr>
            <p:spPr bwMode="auto">
              <a:xfrm>
                <a:off x="361" y="2942"/>
                <a:ext cx="14" cy="7"/>
              </a:xfrm>
              <a:custGeom>
                <a:avLst/>
                <a:gdLst>
                  <a:gd name="T0" fmla="*/ 0 w 14"/>
                  <a:gd name="T1" fmla="*/ 7 h 7"/>
                  <a:gd name="T2" fmla="*/ 14 w 14"/>
                  <a:gd name="T3" fmla="*/ 2 h 7"/>
                  <a:gd name="T4" fmla="*/ 5 w 14"/>
                  <a:gd name="T5" fmla="*/ 0 h 7"/>
                  <a:gd name="T6" fmla="*/ 0 w 14"/>
                  <a:gd name="T7" fmla="*/ 7 h 7"/>
                </a:gdLst>
                <a:ahLst/>
                <a:cxnLst>
                  <a:cxn ang="0">
                    <a:pos x="T0" y="T1"/>
                  </a:cxn>
                  <a:cxn ang="0">
                    <a:pos x="T2" y="T3"/>
                  </a:cxn>
                  <a:cxn ang="0">
                    <a:pos x="T4" y="T5"/>
                  </a:cxn>
                  <a:cxn ang="0">
                    <a:pos x="T6" y="T7"/>
                  </a:cxn>
                </a:cxnLst>
                <a:rect l="0" t="0" r="r" b="b"/>
                <a:pathLst>
                  <a:path w="14" h="7">
                    <a:moveTo>
                      <a:pt x="0" y="7"/>
                    </a:moveTo>
                    <a:lnTo>
                      <a:pt x="14" y="2"/>
                    </a:lnTo>
                    <a:lnTo>
                      <a:pt x="5"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0" name="Freeform 1169"/>
              <p:cNvSpPr>
                <a:spLocks/>
              </p:cNvSpPr>
              <p:nvPr/>
            </p:nvSpPr>
            <p:spPr bwMode="auto">
              <a:xfrm>
                <a:off x="652" y="2952"/>
                <a:ext cx="9" cy="4"/>
              </a:xfrm>
              <a:custGeom>
                <a:avLst/>
                <a:gdLst>
                  <a:gd name="T0" fmla="*/ 3 w 4"/>
                  <a:gd name="T1" fmla="*/ 0 h 2"/>
                  <a:gd name="T2" fmla="*/ 0 w 4"/>
                  <a:gd name="T3" fmla="*/ 1 h 2"/>
                  <a:gd name="T4" fmla="*/ 0 w 4"/>
                  <a:gd name="T5" fmla="*/ 1 h 2"/>
                  <a:gd name="T6" fmla="*/ 3 w 4"/>
                  <a:gd name="T7" fmla="*/ 0 h 2"/>
                </a:gdLst>
                <a:ahLst/>
                <a:cxnLst>
                  <a:cxn ang="0">
                    <a:pos x="T0" y="T1"/>
                  </a:cxn>
                  <a:cxn ang="0">
                    <a:pos x="T2" y="T3"/>
                  </a:cxn>
                  <a:cxn ang="0">
                    <a:pos x="T4" y="T5"/>
                  </a:cxn>
                  <a:cxn ang="0">
                    <a:pos x="T6" y="T7"/>
                  </a:cxn>
                </a:cxnLst>
                <a:rect l="0" t="0" r="r" b="b"/>
                <a:pathLst>
                  <a:path w="4" h="2">
                    <a:moveTo>
                      <a:pt x="3" y="0"/>
                    </a:moveTo>
                    <a:cubicBezTo>
                      <a:pt x="0" y="1"/>
                      <a:pt x="0" y="1"/>
                      <a:pt x="0" y="1"/>
                    </a:cubicBezTo>
                    <a:cubicBezTo>
                      <a:pt x="0" y="1"/>
                      <a:pt x="0" y="1"/>
                      <a:pt x="0" y="1"/>
                    </a:cubicBezTo>
                    <a:cubicBezTo>
                      <a:pt x="2" y="2"/>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1" name="Freeform 1170"/>
              <p:cNvSpPr>
                <a:spLocks/>
              </p:cNvSpPr>
              <p:nvPr/>
            </p:nvSpPr>
            <p:spPr bwMode="auto">
              <a:xfrm>
                <a:off x="297" y="2970"/>
                <a:ext cx="19" cy="19"/>
              </a:xfrm>
              <a:custGeom>
                <a:avLst/>
                <a:gdLst>
                  <a:gd name="T0" fmla="*/ 5 w 8"/>
                  <a:gd name="T1" fmla="*/ 0 h 8"/>
                  <a:gd name="T2" fmla="*/ 1 w 8"/>
                  <a:gd name="T3" fmla="*/ 8 h 8"/>
                  <a:gd name="T4" fmla="*/ 5 w 8"/>
                  <a:gd name="T5" fmla="*/ 6 h 8"/>
                  <a:gd name="T6" fmla="*/ 5 w 8"/>
                  <a:gd name="T7" fmla="*/ 0 h 8"/>
                </a:gdLst>
                <a:ahLst/>
                <a:cxnLst>
                  <a:cxn ang="0">
                    <a:pos x="T0" y="T1"/>
                  </a:cxn>
                  <a:cxn ang="0">
                    <a:pos x="T2" y="T3"/>
                  </a:cxn>
                  <a:cxn ang="0">
                    <a:pos x="T4" y="T5"/>
                  </a:cxn>
                  <a:cxn ang="0">
                    <a:pos x="T6" y="T7"/>
                  </a:cxn>
                </a:cxnLst>
                <a:rect l="0" t="0" r="r" b="b"/>
                <a:pathLst>
                  <a:path w="8" h="8">
                    <a:moveTo>
                      <a:pt x="5" y="0"/>
                    </a:moveTo>
                    <a:cubicBezTo>
                      <a:pt x="4" y="3"/>
                      <a:pt x="0" y="3"/>
                      <a:pt x="1" y="8"/>
                    </a:cubicBezTo>
                    <a:cubicBezTo>
                      <a:pt x="5" y="6"/>
                      <a:pt x="5" y="6"/>
                      <a:pt x="5" y="6"/>
                    </a:cubicBezTo>
                    <a:cubicBezTo>
                      <a:pt x="6" y="4"/>
                      <a:pt x="8"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2" name="Freeform 1171"/>
              <p:cNvSpPr>
                <a:spLocks/>
              </p:cNvSpPr>
              <p:nvPr/>
            </p:nvSpPr>
            <p:spPr bwMode="auto">
              <a:xfrm>
                <a:off x="865" y="2970"/>
                <a:ext cx="11" cy="3"/>
              </a:xfrm>
              <a:custGeom>
                <a:avLst/>
                <a:gdLst>
                  <a:gd name="T0" fmla="*/ 0 w 5"/>
                  <a:gd name="T1" fmla="*/ 1 h 1"/>
                  <a:gd name="T2" fmla="*/ 5 w 5"/>
                  <a:gd name="T3" fmla="*/ 1 h 1"/>
                  <a:gd name="T4" fmla="*/ 1 w 5"/>
                  <a:gd name="T5" fmla="*/ 0 h 1"/>
                  <a:gd name="T6" fmla="*/ 0 w 5"/>
                  <a:gd name="T7" fmla="*/ 1 h 1"/>
                </a:gdLst>
                <a:ahLst/>
                <a:cxnLst>
                  <a:cxn ang="0">
                    <a:pos x="T0" y="T1"/>
                  </a:cxn>
                  <a:cxn ang="0">
                    <a:pos x="T2" y="T3"/>
                  </a:cxn>
                  <a:cxn ang="0">
                    <a:pos x="T4" y="T5"/>
                  </a:cxn>
                  <a:cxn ang="0">
                    <a:pos x="T6" y="T7"/>
                  </a:cxn>
                </a:cxnLst>
                <a:rect l="0" t="0" r="r" b="b"/>
                <a:pathLst>
                  <a:path w="5" h="1">
                    <a:moveTo>
                      <a:pt x="0" y="1"/>
                    </a:moveTo>
                    <a:cubicBezTo>
                      <a:pt x="5" y="1"/>
                      <a:pt x="5" y="1"/>
                      <a:pt x="5" y="1"/>
                    </a:cubicBezTo>
                    <a:cubicBezTo>
                      <a:pt x="4" y="0"/>
                      <a:pt x="2"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3" name="Freeform 1172"/>
              <p:cNvSpPr>
                <a:spLocks/>
              </p:cNvSpPr>
              <p:nvPr/>
            </p:nvSpPr>
            <p:spPr bwMode="auto">
              <a:xfrm>
                <a:off x="824" y="2975"/>
                <a:ext cx="5" cy="5"/>
              </a:xfrm>
              <a:custGeom>
                <a:avLst/>
                <a:gdLst>
                  <a:gd name="T0" fmla="*/ 2 w 2"/>
                  <a:gd name="T1" fmla="*/ 1 h 2"/>
                  <a:gd name="T2" fmla="*/ 0 w 2"/>
                  <a:gd name="T3" fmla="*/ 0 h 2"/>
                  <a:gd name="T4" fmla="*/ 2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1" y="0"/>
                      <a:pt x="1" y="0"/>
                      <a:pt x="0" y="0"/>
                    </a:cubicBezTo>
                    <a:cubicBezTo>
                      <a:pt x="2" y="2"/>
                      <a:pt x="2" y="2"/>
                      <a:pt x="2" y="2"/>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4" name="Freeform 1173"/>
              <p:cNvSpPr>
                <a:spLocks/>
              </p:cNvSpPr>
              <p:nvPr/>
            </p:nvSpPr>
            <p:spPr bwMode="auto">
              <a:xfrm>
                <a:off x="441" y="2989"/>
                <a:ext cx="17" cy="17"/>
              </a:xfrm>
              <a:custGeom>
                <a:avLst/>
                <a:gdLst>
                  <a:gd name="T0" fmla="*/ 3 w 7"/>
                  <a:gd name="T1" fmla="*/ 1 h 7"/>
                  <a:gd name="T2" fmla="*/ 2 w 7"/>
                  <a:gd name="T3" fmla="*/ 7 h 7"/>
                  <a:gd name="T4" fmla="*/ 7 w 7"/>
                  <a:gd name="T5" fmla="*/ 7 h 7"/>
                  <a:gd name="T6" fmla="*/ 7 w 7"/>
                  <a:gd name="T7" fmla="*/ 0 h 7"/>
                  <a:gd name="T8" fmla="*/ 7 w 7"/>
                  <a:gd name="T9" fmla="*/ 3 h 7"/>
                  <a:gd name="T10" fmla="*/ 3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3" y="1"/>
                    </a:moveTo>
                    <a:cubicBezTo>
                      <a:pt x="0" y="3"/>
                      <a:pt x="5" y="5"/>
                      <a:pt x="2" y="7"/>
                    </a:cubicBezTo>
                    <a:cubicBezTo>
                      <a:pt x="7" y="7"/>
                      <a:pt x="7" y="7"/>
                      <a:pt x="7" y="7"/>
                    </a:cubicBezTo>
                    <a:cubicBezTo>
                      <a:pt x="7" y="0"/>
                      <a:pt x="7" y="0"/>
                      <a:pt x="7" y="0"/>
                    </a:cubicBezTo>
                    <a:cubicBezTo>
                      <a:pt x="7" y="3"/>
                      <a:pt x="7" y="3"/>
                      <a:pt x="7" y="3"/>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5" name="Freeform 1174"/>
              <p:cNvSpPr>
                <a:spLocks/>
              </p:cNvSpPr>
              <p:nvPr/>
            </p:nvSpPr>
            <p:spPr bwMode="auto">
              <a:xfrm>
                <a:off x="470" y="2999"/>
                <a:ext cx="7" cy="7"/>
              </a:xfrm>
              <a:custGeom>
                <a:avLst/>
                <a:gdLst>
                  <a:gd name="T0" fmla="*/ 2 w 3"/>
                  <a:gd name="T1" fmla="*/ 0 h 3"/>
                  <a:gd name="T2" fmla="*/ 1 w 3"/>
                  <a:gd name="T3" fmla="*/ 3 h 3"/>
                  <a:gd name="T4" fmla="*/ 3 w 3"/>
                  <a:gd name="T5" fmla="*/ 3 h 3"/>
                  <a:gd name="T6" fmla="*/ 2 w 3"/>
                  <a:gd name="T7" fmla="*/ 0 h 3"/>
                </a:gdLst>
                <a:ahLst/>
                <a:cxnLst>
                  <a:cxn ang="0">
                    <a:pos x="T0" y="T1"/>
                  </a:cxn>
                  <a:cxn ang="0">
                    <a:pos x="T2" y="T3"/>
                  </a:cxn>
                  <a:cxn ang="0">
                    <a:pos x="T4" y="T5"/>
                  </a:cxn>
                  <a:cxn ang="0">
                    <a:pos x="T6" y="T7"/>
                  </a:cxn>
                </a:cxnLst>
                <a:rect l="0" t="0" r="r" b="b"/>
                <a:pathLst>
                  <a:path w="3" h="3">
                    <a:moveTo>
                      <a:pt x="2" y="0"/>
                    </a:moveTo>
                    <a:cubicBezTo>
                      <a:pt x="0" y="0"/>
                      <a:pt x="0" y="2"/>
                      <a:pt x="1" y="3"/>
                    </a:cubicBezTo>
                    <a:cubicBezTo>
                      <a:pt x="2" y="3"/>
                      <a:pt x="2" y="2"/>
                      <a:pt x="3" y="3"/>
                    </a:cubicBezTo>
                    <a:cubicBezTo>
                      <a:pt x="2" y="2"/>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6" name="Freeform 1175"/>
              <p:cNvSpPr>
                <a:spLocks/>
              </p:cNvSpPr>
              <p:nvPr/>
            </p:nvSpPr>
            <p:spPr bwMode="auto">
              <a:xfrm>
                <a:off x="879" y="2996"/>
                <a:ext cx="12" cy="8"/>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3" y="1"/>
                      <a:pt x="0" y="0"/>
                      <a:pt x="0" y="2"/>
                    </a:cubicBezTo>
                    <a:cubicBezTo>
                      <a:pt x="2" y="3"/>
                      <a:pt x="4"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7" name="Freeform 1176"/>
              <p:cNvSpPr>
                <a:spLocks/>
              </p:cNvSpPr>
              <p:nvPr/>
            </p:nvSpPr>
            <p:spPr bwMode="auto">
              <a:xfrm>
                <a:off x="276" y="3013"/>
                <a:ext cx="4" cy="5"/>
              </a:xfrm>
              <a:custGeom>
                <a:avLst/>
                <a:gdLst>
                  <a:gd name="T0" fmla="*/ 1 w 2"/>
                  <a:gd name="T1" fmla="*/ 0 h 2"/>
                  <a:gd name="T2" fmla="*/ 0 w 2"/>
                  <a:gd name="T3" fmla="*/ 2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0" y="2"/>
                      <a:pt x="0" y="2"/>
                      <a:pt x="0" y="2"/>
                    </a:cubicBezTo>
                    <a:cubicBezTo>
                      <a:pt x="2" y="2"/>
                      <a:pt x="2" y="2"/>
                      <a:pt x="2" y="2"/>
                    </a:cubicBezTo>
                    <a:cubicBezTo>
                      <a:pt x="2"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8" name="Freeform 1177"/>
              <p:cNvSpPr>
                <a:spLocks/>
              </p:cNvSpPr>
              <p:nvPr/>
            </p:nvSpPr>
            <p:spPr bwMode="auto">
              <a:xfrm>
                <a:off x="408" y="3013"/>
                <a:ext cx="21" cy="12"/>
              </a:xfrm>
              <a:custGeom>
                <a:avLst/>
                <a:gdLst>
                  <a:gd name="T0" fmla="*/ 3 w 9"/>
                  <a:gd name="T1" fmla="*/ 5 h 5"/>
                  <a:gd name="T2" fmla="*/ 6 w 9"/>
                  <a:gd name="T3" fmla="*/ 5 h 5"/>
                  <a:gd name="T4" fmla="*/ 9 w 9"/>
                  <a:gd name="T5" fmla="*/ 2 h 5"/>
                  <a:gd name="T6" fmla="*/ 3 w 9"/>
                  <a:gd name="T7" fmla="*/ 5 h 5"/>
                </a:gdLst>
                <a:ahLst/>
                <a:cxnLst>
                  <a:cxn ang="0">
                    <a:pos x="T0" y="T1"/>
                  </a:cxn>
                  <a:cxn ang="0">
                    <a:pos x="T2" y="T3"/>
                  </a:cxn>
                  <a:cxn ang="0">
                    <a:pos x="T4" y="T5"/>
                  </a:cxn>
                  <a:cxn ang="0">
                    <a:pos x="T6" y="T7"/>
                  </a:cxn>
                </a:cxnLst>
                <a:rect l="0" t="0" r="r" b="b"/>
                <a:pathLst>
                  <a:path w="9" h="5">
                    <a:moveTo>
                      <a:pt x="3" y="5"/>
                    </a:moveTo>
                    <a:cubicBezTo>
                      <a:pt x="6" y="5"/>
                      <a:pt x="6" y="5"/>
                      <a:pt x="6" y="5"/>
                    </a:cubicBezTo>
                    <a:cubicBezTo>
                      <a:pt x="8" y="5"/>
                      <a:pt x="8" y="3"/>
                      <a:pt x="9" y="2"/>
                    </a:cubicBezTo>
                    <a:cubicBezTo>
                      <a:pt x="6" y="0"/>
                      <a:pt x="0" y="2"/>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9" name="Freeform 1178"/>
              <p:cNvSpPr>
                <a:spLocks/>
              </p:cNvSpPr>
              <p:nvPr/>
            </p:nvSpPr>
            <p:spPr bwMode="auto">
              <a:xfrm>
                <a:off x="280" y="3030"/>
                <a:ext cx="10" cy="11"/>
              </a:xfrm>
              <a:custGeom>
                <a:avLst/>
                <a:gdLst>
                  <a:gd name="T0" fmla="*/ 0 w 4"/>
                  <a:gd name="T1" fmla="*/ 1 h 5"/>
                  <a:gd name="T2" fmla="*/ 0 w 4"/>
                  <a:gd name="T3" fmla="*/ 4 h 5"/>
                  <a:gd name="T4" fmla="*/ 4 w 4"/>
                  <a:gd name="T5" fmla="*/ 3 h 5"/>
                  <a:gd name="T6" fmla="*/ 0 w 4"/>
                  <a:gd name="T7" fmla="*/ 1 h 5"/>
                </a:gdLst>
                <a:ahLst/>
                <a:cxnLst>
                  <a:cxn ang="0">
                    <a:pos x="T0" y="T1"/>
                  </a:cxn>
                  <a:cxn ang="0">
                    <a:pos x="T2" y="T3"/>
                  </a:cxn>
                  <a:cxn ang="0">
                    <a:pos x="T4" y="T5"/>
                  </a:cxn>
                  <a:cxn ang="0">
                    <a:pos x="T6" y="T7"/>
                  </a:cxn>
                </a:cxnLst>
                <a:rect l="0" t="0" r="r" b="b"/>
                <a:pathLst>
                  <a:path w="4" h="5">
                    <a:moveTo>
                      <a:pt x="0" y="1"/>
                    </a:moveTo>
                    <a:cubicBezTo>
                      <a:pt x="0" y="4"/>
                      <a:pt x="0" y="4"/>
                      <a:pt x="0" y="4"/>
                    </a:cubicBezTo>
                    <a:cubicBezTo>
                      <a:pt x="2" y="5"/>
                      <a:pt x="3" y="3"/>
                      <a:pt x="4" y="3"/>
                    </a:cubicBezTo>
                    <a:cubicBezTo>
                      <a:pt x="3" y="0"/>
                      <a:pt x="2"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0" name="Freeform 1179"/>
              <p:cNvSpPr>
                <a:spLocks/>
              </p:cNvSpPr>
              <p:nvPr/>
            </p:nvSpPr>
            <p:spPr bwMode="auto">
              <a:xfrm>
                <a:off x="848" y="3034"/>
                <a:ext cx="5" cy="3"/>
              </a:xfrm>
              <a:custGeom>
                <a:avLst/>
                <a:gdLst>
                  <a:gd name="T0" fmla="*/ 2 w 5"/>
                  <a:gd name="T1" fmla="*/ 0 h 3"/>
                  <a:gd name="T2" fmla="*/ 0 w 5"/>
                  <a:gd name="T3" fmla="*/ 3 h 3"/>
                  <a:gd name="T4" fmla="*/ 5 w 5"/>
                  <a:gd name="T5" fmla="*/ 3 h 3"/>
                  <a:gd name="T6" fmla="*/ 2 w 5"/>
                  <a:gd name="T7" fmla="*/ 0 h 3"/>
                </a:gdLst>
                <a:ahLst/>
                <a:cxnLst>
                  <a:cxn ang="0">
                    <a:pos x="T0" y="T1"/>
                  </a:cxn>
                  <a:cxn ang="0">
                    <a:pos x="T2" y="T3"/>
                  </a:cxn>
                  <a:cxn ang="0">
                    <a:pos x="T4" y="T5"/>
                  </a:cxn>
                  <a:cxn ang="0">
                    <a:pos x="T6" y="T7"/>
                  </a:cxn>
                </a:cxnLst>
                <a:rect l="0" t="0" r="r" b="b"/>
                <a:pathLst>
                  <a:path w="5" h="3">
                    <a:moveTo>
                      <a:pt x="2" y="0"/>
                    </a:moveTo>
                    <a:lnTo>
                      <a:pt x="0" y="3"/>
                    </a:lnTo>
                    <a:lnTo>
                      <a:pt x="5"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1" name="Freeform 1180"/>
              <p:cNvSpPr>
                <a:spLocks/>
              </p:cNvSpPr>
              <p:nvPr/>
            </p:nvSpPr>
            <p:spPr bwMode="auto">
              <a:xfrm>
                <a:off x="843" y="3041"/>
                <a:ext cx="38" cy="15"/>
              </a:xfrm>
              <a:custGeom>
                <a:avLst/>
                <a:gdLst>
                  <a:gd name="T0" fmla="*/ 0 w 16"/>
                  <a:gd name="T1" fmla="*/ 3 h 6"/>
                  <a:gd name="T2" fmla="*/ 2 w 16"/>
                  <a:gd name="T3" fmla="*/ 4 h 6"/>
                  <a:gd name="T4" fmla="*/ 0 w 16"/>
                  <a:gd name="T5" fmla="*/ 6 h 6"/>
                  <a:gd name="T6" fmla="*/ 2 w 16"/>
                  <a:gd name="T7" fmla="*/ 6 h 6"/>
                  <a:gd name="T8" fmla="*/ 16 w 16"/>
                  <a:gd name="T9" fmla="*/ 3 h 6"/>
                  <a:gd name="T10" fmla="*/ 0 w 16"/>
                  <a:gd name="T11" fmla="*/ 3 h 6"/>
                </a:gdLst>
                <a:ahLst/>
                <a:cxnLst>
                  <a:cxn ang="0">
                    <a:pos x="T0" y="T1"/>
                  </a:cxn>
                  <a:cxn ang="0">
                    <a:pos x="T2" y="T3"/>
                  </a:cxn>
                  <a:cxn ang="0">
                    <a:pos x="T4" y="T5"/>
                  </a:cxn>
                  <a:cxn ang="0">
                    <a:pos x="T6" y="T7"/>
                  </a:cxn>
                  <a:cxn ang="0">
                    <a:pos x="T8" y="T9"/>
                  </a:cxn>
                  <a:cxn ang="0">
                    <a:pos x="T10" y="T11"/>
                  </a:cxn>
                </a:cxnLst>
                <a:rect l="0" t="0" r="r" b="b"/>
                <a:pathLst>
                  <a:path w="16" h="6">
                    <a:moveTo>
                      <a:pt x="0" y="3"/>
                    </a:moveTo>
                    <a:cubicBezTo>
                      <a:pt x="2" y="4"/>
                      <a:pt x="2" y="4"/>
                      <a:pt x="2" y="4"/>
                    </a:cubicBezTo>
                    <a:cubicBezTo>
                      <a:pt x="0" y="6"/>
                      <a:pt x="0" y="6"/>
                      <a:pt x="0" y="6"/>
                    </a:cubicBezTo>
                    <a:cubicBezTo>
                      <a:pt x="2" y="6"/>
                      <a:pt x="2" y="6"/>
                      <a:pt x="2" y="6"/>
                    </a:cubicBezTo>
                    <a:cubicBezTo>
                      <a:pt x="6" y="5"/>
                      <a:pt x="12" y="4"/>
                      <a:pt x="16" y="3"/>
                    </a:cubicBezTo>
                    <a:cubicBezTo>
                      <a:pt x="11" y="0"/>
                      <a:pt x="6" y="6"/>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2" name="Freeform 1181"/>
              <p:cNvSpPr>
                <a:spLocks/>
              </p:cNvSpPr>
              <p:nvPr/>
            </p:nvSpPr>
            <p:spPr bwMode="auto">
              <a:xfrm>
                <a:off x="841" y="3046"/>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3" name="Freeform 1182"/>
              <p:cNvSpPr>
                <a:spLocks/>
              </p:cNvSpPr>
              <p:nvPr/>
            </p:nvSpPr>
            <p:spPr bwMode="auto">
              <a:xfrm>
                <a:off x="860" y="3082"/>
                <a:ext cx="2" cy="4"/>
              </a:xfrm>
              <a:custGeom>
                <a:avLst/>
                <a:gdLst>
                  <a:gd name="T0" fmla="*/ 0 w 2"/>
                  <a:gd name="T1" fmla="*/ 0 h 4"/>
                  <a:gd name="T2" fmla="*/ 2 w 2"/>
                  <a:gd name="T3" fmla="*/ 4 h 4"/>
                  <a:gd name="T4" fmla="*/ 2 w 2"/>
                  <a:gd name="T5" fmla="*/ 0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4" name="Freeform 1183"/>
              <p:cNvSpPr>
                <a:spLocks/>
              </p:cNvSpPr>
              <p:nvPr/>
            </p:nvSpPr>
            <p:spPr bwMode="auto">
              <a:xfrm>
                <a:off x="839" y="3084"/>
                <a:ext cx="14" cy="12"/>
              </a:xfrm>
              <a:custGeom>
                <a:avLst/>
                <a:gdLst>
                  <a:gd name="T0" fmla="*/ 4 w 6"/>
                  <a:gd name="T1" fmla="*/ 0 h 5"/>
                  <a:gd name="T2" fmla="*/ 0 w 6"/>
                  <a:gd name="T3" fmla="*/ 2 h 5"/>
                  <a:gd name="T4" fmla="*/ 4 w 6"/>
                  <a:gd name="T5" fmla="*/ 3 h 5"/>
                  <a:gd name="T6" fmla="*/ 4 w 6"/>
                  <a:gd name="T7" fmla="*/ 0 h 5"/>
                </a:gdLst>
                <a:ahLst/>
                <a:cxnLst>
                  <a:cxn ang="0">
                    <a:pos x="T0" y="T1"/>
                  </a:cxn>
                  <a:cxn ang="0">
                    <a:pos x="T2" y="T3"/>
                  </a:cxn>
                  <a:cxn ang="0">
                    <a:pos x="T4" y="T5"/>
                  </a:cxn>
                  <a:cxn ang="0">
                    <a:pos x="T6" y="T7"/>
                  </a:cxn>
                </a:cxnLst>
                <a:rect l="0" t="0" r="r" b="b"/>
                <a:pathLst>
                  <a:path w="6" h="5">
                    <a:moveTo>
                      <a:pt x="4" y="0"/>
                    </a:moveTo>
                    <a:cubicBezTo>
                      <a:pt x="0" y="2"/>
                      <a:pt x="0" y="2"/>
                      <a:pt x="0" y="2"/>
                    </a:cubicBezTo>
                    <a:cubicBezTo>
                      <a:pt x="1" y="3"/>
                      <a:pt x="3" y="5"/>
                      <a:pt x="4" y="3"/>
                    </a:cubicBezTo>
                    <a:cubicBezTo>
                      <a:pt x="0" y="2"/>
                      <a:pt x="6"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5" name="Freeform 1184"/>
              <p:cNvSpPr>
                <a:spLocks/>
              </p:cNvSpPr>
              <p:nvPr/>
            </p:nvSpPr>
            <p:spPr bwMode="auto">
              <a:xfrm>
                <a:off x="839" y="3089"/>
                <a:ext cx="30" cy="19"/>
              </a:xfrm>
              <a:custGeom>
                <a:avLst/>
                <a:gdLst>
                  <a:gd name="T0" fmla="*/ 13 w 13"/>
                  <a:gd name="T1" fmla="*/ 0 h 8"/>
                  <a:gd name="T2" fmla="*/ 11 w 13"/>
                  <a:gd name="T3" fmla="*/ 0 h 8"/>
                  <a:gd name="T4" fmla="*/ 11 w 13"/>
                  <a:gd name="T5" fmla="*/ 0 h 8"/>
                  <a:gd name="T6" fmla="*/ 0 w 13"/>
                  <a:gd name="T7" fmla="*/ 8 h 8"/>
                  <a:gd name="T8" fmla="*/ 13 w 13"/>
                  <a:gd name="T9" fmla="*/ 0 h 8"/>
                </a:gdLst>
                <a:ahLst/>
                <a:cxnLst>
                  <a:cxn ang="0">
                    <a:pos x="T0" y="T1"/>
                  </a:cxn>
                  <a:cxn ang="0">
                    <a:pos x="T2" y="T3"/>
                  </a:cxn>
                  <a:cxn ang="0">
                    <a:pos x="T4" y="T5"/>
                  </a:cxn>
                  <a:cxn ang="0">
                    <a:pos x="T6" y="T7"/>
                  </a:cxn>
                  <a:cxn ang="0">
                    <a:pos x="T8" y="T9"/>
                  </a:cxn>
                </a:cxnLst>
                <a:rect l="0" t="0" r="r" b="b"/>
                <a:pathLst>
                  <a:path w="13" h="8">
                    <a:moveTo>
                      <a:pt x="13" y="0"/>
                    </a:moveTo>
                    <a:cubicBezTo>
                      <a:pt x="11" y="0"/>
                      <a:pt x="11" y="0"/>
                      <a:pt x="11" y="0"/>
                    </a:cubicBezTo>
                    <a:cubicBezTo>
                      <a:pt x="11" y="0"/>
                      <a:pt x="11" y="0"/>
                      <a:pt x="11" y="0"/>
                    </a:cubicBezTo>
                    <a:cubicBezTo>
                      <a:pt x="10" y="5"/>
                      <a:pt x="3" y="4"/>
                      <a:pt x="0" y="8"/>
                    </a:cubicBezTo>
                    <a:cubicBezTo>
                      <a:pt x="4" y="6"/>
                      <a:pt x="10" y="6"/>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6" name="Freeform 1185"/>
              <p:cNvSpPr>
                <a:spLocks/>
              </p:cNvSpPr>
              <p:nvPr/>
            </p:nvSpPr>
            <p:spPr bwMode="auto">
              <a:xfrm>
                <a:off x="813" y="3089"/>
                <a:ext cx="7" cy="5"/>
              </a:xfrm>
              <a:custGeom>
                <a:avLst/>
                <a:gdLst>
                  <a:gd name="T0" fmla="*/ 0 w 3"/>
                  <a:gd name="T1" fmla="*/ 2 h 2"/>
                  <a:gd name="T2" fmla="*/ 3 w 3"/>
                  <a:gd name="T3" fmla="*/ 2 h 2"/>
                  <a:gd name="T4" fmla="*/ 3 w 3"/>
                  <a:gd name="T5" fmla="*/ 1 h 2"/>
                  <a:gd name="T6" fmla="*/ 0 w 3"/>
                  <a:gd name="T7" fmla="*/ 2 h 2"/>
                </a:gdLst>
                <a:ahLst/>
                <a:cxnLst>
                  <a:cxn ang="0">
                    <a:pos x="T0" y="T1"/>
                  </a:cxn>
                  <a:cxn ang="0">
                    <a:pos x="T2" y="T3"/>
                  </a:cxn>
                  <a:cxn ang="0">
                    <a:pos x="T4" y="T5"/>
                  </a:cxn>
                  <a:cxn ang="0">
                    <a:pos x="T6" y="T7"/>
                  </a:cxn>
                </a:cxnLst>
                <a:rect l="0" t="0" r="r" b="b"/>
                <a:pathLst>
                  <a:path w="3" h="2">
                    <a:moveTo>
                      <a:pt x="0" y="2"/>
                    </a:moveTo>
                    <a:cubicBezTo>
                      <a:pt x="3" y="2"/>
                      <a:pt x="3" y="2"/>
                      <a:pt x="3" y="2"/>
                    </a:cubicBezTo>
                    <a:cubicBezTo>
                      <a:pt x="3" y="1"/>
                      <a:pt x="3" y="1"/>
                      <a:pt x="3"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7" name="Freeform 1186"/>
              <p:cNvSpPr>
                <a:spLocks/>
              </p:cNvSpPr>
              <p:nvPr/>
            </p:nvSpPr>
            <p:spPr bwMode="auto">
              <a:xfrm>
                <a:off x="775" y="3091"/>
                <a:ext cx="14" cy="7"/>
              </a:xfrm>
              <a:custGeom>
                <a:avLst/>
                <a:gdLst>
                  <a:gd name="T0" fmla="*/ 6 w 6"/>
                  <a:gd name="T1" fmla="*/ 2 h 3"/>
                  <a:gd name="T2" fmla="*/ 3 w 6"/>
                  <a:gd name="T3" fmla="*/ 2 h 3"/>
                  <a:gd name="T4" fmla="*/ 6 w 6"/>
                  <a:gd name="T5" fmla="*/ 2 h 3"/>
                </a:gdLst>
                <a:ahLst/>
                <a:cxnLst>
                  <a:cxn ang="0">
                    <a:pos x="T0" y="T1"/>
                  </a:cxn>
                  <a:cxn ang="0">
                    <a:pos x="T2" y="T3"/>
                  </a:cxn>
                  <a:cxn ang="0">
                    <a:pos x="T4" y="T5"/>
                  </a:cxn>
                </a:cxnLst>
                <a:rect l="0" t="0" r="r" b="b"/>
                <a:pathLst>
                  <a:path w="6" h="3">
                    <a:moveTo>
                      <a:pt x="6" y="2"/>
                    </a:moveTo>
                    <a:cubicBezTo>
                      <a:pt x="5" y="0"/>
                      <a:pt x="0" y="3"/>
                      <a:pt x="3" y="2"/>
                    </a:cubicBezTo>
                    <a:cubicBezTo>
                      <a:pt x="4" y="3"/>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8" name="Freeform 1187"/>
              <p:cNvSpPr>
                <a:spLocks/>
              </p:cNvSpPr>
              <p:nvPr/>
            </p:nvSpPr>
            <p:spPr bwMode="auto">
              <a:xfrm>
                <a:off x="768" y="3096"/>
                <a:ext cx="7" cy="5"/>
              </a:xfrm>
              <a:custGeom>
                <a:avLst/>
                <a:gdLst>
                  <a:gd name="T0" fmla="*/ 7 w 7"/>
                  <a:gd name="T1" fmla="*/ 0 h 5"/>
                  <a:gd name="T2" fmla="*/ 4 w 7"/>
                  <a:gd name="T3" fmla="*/ 0 h 5"/>
                  <a:gd name="T4" fmla="*/ 0 w 7"/>
                  <a:gd name="T5" fmla="*/ 5 h 5"/>
                  <a:gd name="T6" fmla="*/ 7 w 7"/>
                  <a:gd name="T7" fmla="*/ 0 h 5"/>
                </a:gdLst>
                <a:ahLst/>
                <a:cxnLst>
                  <a:cxn ang="0">
                    <a:pos x="T0" y="T1"/>
                  </a:cxn>
                  <a:cxn ang="0">
                    <a:pos x="T2" y="T3"/>
                  </a:cxn>
                  <a:cxn ang="0">
                    <a:pos x="T4" y="T5"/>
                  </a:cxn>
                  <a:cxn ang="0">
                    <a:pos x="T6" y="T7"/>
                  </a:cxn>
                </a:cxnLst>
                <a:rect l="0" t="0" r="r" b="b"/>
                <a:pathLst>
                  <a:path w="7" h="5">
                    <a:moveTo>
                      <a:pt x="7" y="0"/>
                    </a:moveTo>
                    <a:lnTo>
                      <a:pt x="4" y="0"/>
                    </a:lnTo>
                    <a:lnTo>
                      <a:pt x="0"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9" name="Freeform 1188"/>
              <p:cNvSpPr>
                <a:spLocks/>
              </p:cNvSpPr>
              <p:nvPr/>
            </p:nvSpPr>
            <p:spPr bwMode="auto">
              <a:xfrm>
                <a:off x="782" y="3122"/>
                <a:ext cx="19" cy="14"/>
              </a:xfrm>
              <a:custGeom>
                <a:avLst/>
                <a:gdLst>
                  <a:gd name="T0" fmla="*/ 8 w 8"/>
                  <a:gd name="T1" fmla="*/ 2 h 6"/>
                  <a:gd name="T2" fmla="*/ 0 w 8"/>
                  <a:gd name="T3" fmla="*/ 2 h 6"/>
                  <a:gd name="T4" fmla="*/ 7 w 8"/>
                  <a:gd name="T5" fmla="*/ 6 h 6"/>
                  <a:gd name="T6" fmla="*/ 8 w 8"/>
                  <a:gd name="T7" fmla="*/ 2 h 6"/>
                </a:gdLst>
                <a:ahLst/>
                <a:cxnLst>
                  <a:cxn ang="0">
                    <a:pos x="T0" y="T1"/>
                  </a:cxn>
                  <a:cxn ang="0">
                    <a:pos x="T2" y="T3"/>
                  </a:cxn>
                  <a:cxn ang="0">
                    <a:pos x="T4" y="T5"/>
                  </a:cxn>
                  <a:cxn ang="0">
                    <a:pos x="T6" y="T7"/>
                  </a:cxn>
                </a:cxnLst>
                <a:rect l="0" t="0" r="r" b="b"/>
                <a:pathLst>
                  <a:path w="8" h="6">
                    <a:moveTo>
                      <a:pt x="8" y="2"/>
                    </a:moveTo>
                    <a:cubicBezTo>
                      <a:pt x="5" y="0"/>
                      <a:pt x="2" y="0"/>
                      <a:pt x="0" y="2"/>
                    </a:cubicBezTo>
                    <a:cubicBezTo>
                      <a:pt x="7" y="6"/>
                      <a:pt x="7" y="6"/>
                      <a:pt x="7" y="6"/>
                    </a:cubicBezTo>
                    <a:cubicBezTo>
                      <a:pt x="7" y="4"/>
                      <a:pt x="7"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0" name="Freeform 1189"/>
              <p:cNvSpPr>
                <a:spLocks/>
              </p:cNvSpPr>
              <p:nvPr/>
            </p:nvSpPr>
            <p:spPr bwMode="auto">
              <a:xfrm>
                <a:off x="813" y="3141"/>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1" name="Freeform 1190"/>
              <p:cNvSpPr>
                <a:spLocks/>
              </p:cNvSpPr>
              <p:nvPr/>
            </p:nvSpPr>
            <p:spPr bwMode="auto">
              <a:xfrm>
                <a:off x="808" y="3136"/>
                <a:ext cx="5" cy="5"/>
              </a:xfrm>
              <a:custGeom>
                <a:avLst/>
                <a:gdLst>
                  <a:gd name="T0" fmla="*/ 1 w 2"/>
                  <a:gd name="T1" fmla="*/ 2 h 2"/>
                  <a:gd name="T2" fmla="*/ 2 w 2"/>
                  <a:gd name="T3" fmla="*/ 2 h 2"/>
                  <a:gd name="T4" fmla="*/ 1 w 2"/>
                  <a:gd name="T5" fmla="*/ 0 h 2"/>
                  <a:gd name="T6" fmla="*/ 1 w 2"/>
                  <a:gd name="T7" fmla="*/ 2 h 2"/>
                </a:gdLst>
                <a:ahLst/>
                <a:cxnLst>
                  <a:cxn ang="0">
                    <a:pos x="T0" y="T1"/>
                  </a:cxn>
                  <a:cxn ang="0">
                    <a:pos x="T2" y="T3"/>
                  </a:cxn>
                  <a:cxn ang="0">
                    <a:pos x="T4" y="T5"/>
                  </a:cxn>
                  <a:cxn ang="0">
                    <a:pos x="T6" y="T7"/>
                  </a:cxn>
                </a:cxnLst>
                <a:rect l="0" t="0" r="r" b="b"/>
                <a:pathLst>
                  <a:path w="2" h="2">
                    <a:moveTo>
                      <a:pt x="1" y="2"/>
                    </a:moveTo>
                    <a:cubicBezTo>
                      <a:pt x="2" y="2"/>
                      <a:pt x="2" y="2"/>
                      <a:pt x="2" y="2"/>
                    </a:cubicBezTo>
                    <a:cubicBezTo>
                      <a:pt x="1" y="0"/>
                      <a:pt x="1" y="0"/>
                      <a:pt x="1" y="0"/>
                    </a:cubicBezTo>
                    <a:cubicBezTo>
                      <a:pt x="1" y="1"/>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2" name="Freeform 1191"/>
              <p:cNvSpPr>
                <a:spLocks/>
              </p:cNvSpPr>
              <p:nvPr/>
            </p:nvSpPr>
            <p:spPr bwMode="auto">
              <a:xfrm>
                <a:off x="1016" y="3138"/>
                <a:ext cx="2" cy="10"/>
              </a:xfrm>
              <a:custGeom>
                <a:avLst/>
                <a:gdLst>
                  <a:gd name="T0" fmla="*/ 0 w 1"/>
                  <a:gd name="T1" fmla="*/ 0 h 4"/>
                  <a:gd name="T2" fmla="*/ 0 w 1"/>
                  <a:gd name="T3" fmla="*/ 4 h 4"/>
                  <a:gd name="T4" fmla="*/ 1 w 1"/>
                  <a:gd name="T5" fmla="*/ 3 h 4"/>
                  <a:gd name="T6" fmla="*/ 0 w 1"/>
                  <a:gd name="T7" fmla="*/ 0 h 4"/>
                </a:gdLst>
                <a:ahLst/>
                <a:cxnLst>
                  <a:cxn ang="0">
                    <a:pos x="T0" y="T1"/>
                  </a:cxn>
                  <a:cxn ang="0">
                    <a:pos x="T2" y="T3"/>
                  </a:cxn>
                  <a:cxn ang="0">
                    <a:pos x="T4" y="T5"/>
                  </a:cxn>
                  <a:cxn ang="0">
                    <a:pos x="T6" y="T7"/>
                  </a:cxn>
                </a:cxnLst>
                <a:rect l="0" t="0" r="r" b="b"/>
                <a:pathLst>
                  <a:path w="1" h="4">
                    <a:moveTo>
                      <a:pt x="0" y="0"/>
                    </a:moveTo>
                    <a:cubicBezTo>
                      <a:pt x="0" y="4"/>
                      <a:pt x="0" y="4"/>
                      <a:pt x="0" y="4"/>
                    </a:cubicBezTo>
                    <a:cubicBezTo>
                      <a:pt x="1" y="3"/>
                      <a:pt x="1" y="3"/>
                      <a:pt x="1" y="3"/>
                    </a:cubicBezTo>
                    <a:cubicBezTo>
                      <a:pt x="0" y="2"/>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3" name="Freeform 1192"/>
              <p:cNvSpPr>
                <a:spLocks/>
              </p:cNvSpPr>
              <p:nvPr/>
            </p:nvSpPr>
            <p:spPr bwMode="auto">
              <a:xfrm>
                <a:off x="886" y="3136"/>
                <a:ext cx="28" cy="33"/>
              </a:xfrm>
              <a:custGeom>
                <a:avLst/>
                <a:gdLst>
                  <a:gd name="T0" fmla="*/ 0 w 12"/>
                  <a:gd name="T1" fmla="*/ 10 h 14"/>
                  <a:gd name="T2" fmla="*/ 6 w 12"/>
                  <a:gd name="T3" fmla="*/ 10 h 14"/>
                  <a:gd name="T4" fmla="*/ 3 w 12"/>
                  <a:gd name="T5" fmla="*/ 13 h 14"/>
                  <a:gd name="T6" fmla="*/ 12 w 12"/>
                  <a:gd name="T7" fmla="*/ 13 h 14"/>
                  <a:gd name="T8" fmla="*/ 12 w 12"/>
                  <a:gd name="T9" fmla="*/ 12 h 14"/>
                  <a:gd name="T10" fmla="*/ 7 w 12"/>
                  <a:gd name="T11" fmla="*/ 11 h 14"/>
                  <a:gd name="T12" fmla="*/ 8 w 12"/>
                  <a:gd name="T13" fmla="*/ 7 h 14"/>
                  <a:gd name="T14" fmla="*/ 8 w 12"/>
                  <a:gd name="T15" fmla="*/ 8 h 14"/>
                  <a:gd name="T16" fmla="*/ 2 w 12"/>
                  <a:gd name="T17" fmla="*/ 8 h 14"/>
                  <a:gd name="T18" fmla="*/ 6 w 12"/>
                  <a:gd name="T19" fmla="*/ 5 h 14"/>
                  <a:gd name="T20" fmla="*/ 0 w 12"/>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0" y="10"/>
                    </a:moveTo>
                    <a:cubicBezTo>
                      <a:pt x="6" y="10"/>
                      <a:pt x="6" y="10"/>
                      <a:pt x="6" y="10"/>
                    </a:cubicBezTo>
                    <a:cubicBezTo>
                      <a:pt x="7" y="13"/>
                      <a:pt x="4" y="11"/>
                      <a:pt x="3" y="13"/>
                    </a:cubicBezTo>
                    <a:cubicBezTo>
                      <a:pt x="6" y="14"/>
                      <a:pt x="9" y="13"/>
                      <a:pt x="12" y="13"/>
                    </a:cubicBezTo>
                    <a:cubicBezTo>
                      <a:pt x="12" y="12"/>
                      <a:pt x="12" y="12"/>
                      <a:pt x="12" y="12"/>
                    </a:cubicBezTo>
                    <a:cubicBezTo>
                      <a:pt x="7" y="11"/>
                      <a:pt x="7" y="11"/>
                      <a:pt x="7" y="11"/>
                    </a:cubicBezTo>
                    <a:cubicBezTo>
                      <a:pt x="8" y="10"/>
                      <a:pt x="9" y="9"/>
                      <a:pt x="8" y="7"/>
                    </a:cubicBezTo>
                    <a:cubicBezTo>
                      <a:pt x="8" y="7"/>
                      <a:pt x="7" y="8"/>
                      <a:pt x="8" y="8"/>
                    </a:cubicBezTo>
                    <a:cubicBezTo>
                      <a:pt x="6" y="10"/>
                      <a:pt x="3" y="9"/>
                      <a:pt x="2" y="8"/>
                    </a:cubicBezTo>
                    <a:cubicBezTo>
                      <a:pt x="6" y="5"/>
                      <a:pt x="6" y="5"/>
                      <a:pt x="6" y="5"/>
                    </a:cubicBezTo>
                    <a:cubicBezTo>
                      <a:pt x="0" y="0"/>
                      <a:pt x="3"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4" name="Freeform 1193"/>
              <p:cNvSpPr>
                <a:spLocks/>
              </p:cNvSpPr>
              <p:nvPr/>
            </p:nvSpPr>
            <p:spPr bwMode="auto">
              <a:xfrm>
                <a:off x="3687" y="3162"/>
                <a:ext cx="7" cy="5"/>
              </a:xfrm>
              <a:custGeom>
                <a:avLst/>
                <a:gdLst>
                  <a:gd name="T0" fmla="*/ 0 w 3"/>
                  <a:gd name="T1" fmla="*/ 0 h 2"/>
                  <a:gd name="T2" fmla="*/ 0 w 3"/>
                  <a:gd name="T3" fmla="*/ 2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0" y="2"/>
                      <a:pt x="0" y="2"/>
                      <a:pt x="0" y="2"/>
                    </a:cubicBezTo>
                    <a:cubicBezTo>
                      <a:pt x="3" y="2"/>
                      <a:pt x="3" y="2"/>
                      <a:pt x="3" y="2"/>
                    </a:cubicBezTo>
                    <a:cubicBezTo>
                      <a:pt x="3" y="1"/>
                      <a:pt x="3" y="1"/>
                      <a:pt x="3"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5" name="Rectangle 1194"/>
              <p:cNvSpPr>
                <a:spLocks noChangeArrowheads="1"/>
              </p:cNvSpPr>
              <p:nvPr/>
            </p:nvSpPr>
            <p:spPr bwMode="auto">
              <a:xfrm>
                <a:off x="921" y="3165"/>
                <a:ext cx="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6" name="Freeform 1195"/>
              <p:cNvSpPr>
                <a:spLocks/>
              </p:cNvSpPr>
              <p:nvPr/>
            </p:nvSpPr>
            <p:spPr bwMode="auto">
              <a:xfrm>
                <a:off x="867" y="3172"/>
                <a:ext cx="21" cy="21"/>
              </a:xfrm>
              <a:custGeom>
                <a:avLst/>
                <a:gdLst>
                  <a:gd name="T0" fmla="*/ 3 w 9"/>
                  <a:gd name="T1" fmla="*/ 9 h 9"/>
                  <a:gd name="T2" fmla="*/ 6 w 9"/>
                  <a:gd name="T3" fmla="*/ 9 h 9"/>
                  <a:gd name="T4" fmla="*/ 3 w 9"/>
                  <a:gd name="T5" fmla="*/ 6 h 9"/>
                  <a:gd name="T6" fmla="*/ 4 w 9"/>
                  <a:gd name="T7" fmla="*/ 5 h 9"/>
                  <a:gd name="T8" fmla="*/ 6 w 9"/>
                  <a:gd name="T9" fmla="*/ 6 h 9"/>
                  <a:gd name="T10" fmla="*/ 9 w 9"/>
                  <a:gd name="T11" fmla="*/ 1 h 9"/>
                  <a:gd name="T12" fmla="*/ 5 w 9"/>
                  <a:gd name="T13" fmla="*/ 0 h 9"/>
                  <a:gd name="T14" fmla="*/ 3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3" y="9"/>
                    </a:moveTo>
                    <a:cubicBezTo>
                      <a:pt x="6" y="9"/>
                      <a:pt x="6" y="9"/>
                      <a:pt x="6" y="9"/>
                    </a:cubicBezTo>
                    <a:cubicBezTo>
                      <a:pt x="3" y="6"/>
                      <a:pt x="3" y="6"/>
                      <a:pt x="3" y="6"/>
                    </a:cubicBezTo>
                    <a:cubicBezTo>
                      <a:pt x="4" y="5"/>
                      <a:pt x="4" y="5"/>
                      <a:pt x="4" y="5"/>
                    </a:cubicBezTo>
                    <a:cubicBezTo>
                      <a:pt x="4" y="6"/>
                      <a:pt x="5" y="6"/>
                      <a:pt x="6" y="6"/>
                    </a:cubicBezTo>
                    <a:cubicBezTo>
                      <a:pt x="5" y="4"/>
                      <a:pt x="6" y="1"/>
                      <a:pt x="9" y="1"/>
                    </a:cubicBezTo>
                    <a:cubicBezTo>
                      <a:pt x="7" y="1"/>
                      <a:pt x="6" y="0"/>
                      <a:pt x="5" y="0"/>
                    </a:cubicBezTo>
                    <a:cubicBezTo>
                      <a:pt x="0" y="3"/>
                      <a:pt x="3" y="6"/>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7" name="Freeform 1196"/>
              <p:cNvSpPr>
                <a:spLocks/>
              </p:cNvSpPr>
              <p:nvPr/>
            </p:nvSpPr>
            <p:spPr bwMode="auto">
              <a:xfrm>
                <a:off x="3677" y="3172"/>
                <a:ext cx="10" cy="7"/>
              </a:xfrm>
              <a:custGeom>
                <a:avLst/>
                <a:gdLst>
                  <a:gd name="T0" fmla="*/ 2 w 4"/>
                  <a:gd name="T1" fmla="*/ 0 h 3"/>
                  <a:gd name="T2" fmla="*/ 0 w 4"/>
                  <a:gd name="T3" fmla="*/ 2 h 3"/>
                  <a:gd name="T4" fmla="*/ 0 w 4"/>
                  <a:gd name="T5" fmla="*/ 3 h 3"/>
                  <a:gd name="T6" fmla="*/ 2 w 4"/>
                  <a:gd name="T7" fmla="*/ 0 h 3"/>
                </a:gdLst>
                <a:ahLst/>
                <a:cxnLst>
                  <a:cxn ang="0">
                    <a:pos x="T0" y="T1"/>
                  </a:cxn>
                  <a:cxn ang="0">
                    <a:pos x="T2" y="T3"/>
                  </a:cxn>
                  <a:cxn ang="0">
                    <a:pos x="T4" y="T5"/>
                  </a:cxn>
                  <a:cxn ang="0">
                    <a:pos x="T6" y="T7"/>
                  </a:cxn>
                </a:cxnLst>
                <a:rect l="0" t="0" r="r" b="b"/>
                <a:pathLst>
                  <a:path w="4" h="3">
                    <a:moveTo>
                      <a:pt x="2" y="0"/>
                    </a:moveTo>
                    <a:cubicBezTo>
                      <a:pt x="0" y="2"/>
                      <a:pt x="0" y="2"/>
                      <a:pt x="0" y="2"/>
                    </a:cubicBezTo>
                    <a:cubicBezTo>
                      <a:pt x="0" y="3"/>
                      <a:pt x="0" y="3"/>
                      <a:pt x="0" y="3"/>
                    </a:cubicBezTo>
                    <a:cubicBezTo>
                      <a:pt x="0"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8" name="Freeform 1197"/>
              <p:cNvSpPr>
                <a:spLocks/>
              </p:cNvSpPr>
              <p:nvPr/>
            </p:nvSpPr>
            <p:spPr bwMode="auto">
              <a:xfrm>
                <a:off x="893" y="3179"/>
                <a:ext cx="5" cy="4"/>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2" y="2"/>
                      <a:pt x="2" y="2"/>
                      <a:pt x="2" y="2"/>
                    </a:cubicBezTo>
                    <a:cubicBezTo>
                      <a:pt x="2" y="1"/>
                      <a:pt x="1"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9" name="Freeform 1198"/>
              <p:cNvSpPr>
                <a:spLocks/>
              </p:cNvSpPr>
              <p:nvPr/>
            </p:nvSpPr>
            <p:spPr bwMode="auto">
              <a:xfrm>
                <a:off x="3668" y="3181"/>
                <a:ext cx="7" cy="5"/>
              </a:xfrm>
              <a:custGeom>
                <a:avLst/>
                <a:gdLst>
                  <a:gd name="T0" fmla="*/ 3 w 3"/>
                  <a:gd name="T1" fmla="*/ 0 h 2"/>
                  <a:gd name="T2" fmla="*/ 0 w 3"/>
                  <a:gd name="T3" fmla="*/ 2 h 2"/>
                  <a:gd name="T4" fmla="*/ 1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1" y="0"/>
                      <a:pt x="0" y="2"/>
                      <a:pt x="0" y="2"/>
                    </a:cubicBezTo>
                    <a:cubicBezTo>
                      <a:pt x="1" y="2"/>
                      <a:pt x="1" y="2"/>
                      <a:pt x="1" y="2"/>
                    </a:cubicBezTo>
                    <a:cubicBezTo>
                      <a:pt x="2" y="1"/>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0" name="Freeform 1199"/>
              <p:cNvSpPr>
                <a:spLocks/>
              </p:cNvSpPr>
              <p:nvPr/>
            </p:nvSpPr>
            <p:spPr bwMode="auto">
              <a:xfrm>
                <a:off x="836" y="3188"/>
                <a:ext cx="29" cy="14"/>
              </a:xfrm>
              <a:custGeom>
                <a:avLst/>
                <a:gdLst>
                  <a:gd name="T0" fmla="*/ 11 w 12"/>
                  <a:gd name="T1" fmla="*/ 1 h 6"/>
                  <a:gd name="T2" fmla="*/ 0 w 12"/>
                  <a:gd name="T3" fmla="*/ 0 h 6"/>
                  <a:gd name="T4" fmla="*/ 1 w 12"/>
                  <a:gd name="T5" fmla="*/ 1 h 6"/>
                  <a:gd name="T6" fmla="*/ 1 w 12"/>
                  <a:gd name="T7" fmla="*/ 1 h 6"/>
                  <a:gd name="T8" fmla="*/ 11 w 12"/>
                  <a:gd name="T9" fmla="*/ 6 h 6"/>
                  <a:gd name="T10" fmla="*/ 11 w 12"/>
                  <a:gd name="T11" fmla="*/ 1 h 6"/>
                </a:gdLst>
                <a:ahLst/>
                <a:cxnLst>
                  <a:cxn ang="0">
                    <a:pos x="T0" y="T1"/>
                  </a:cxn>
                  <a:cxn ang="0">
                    <a:pos x="T2" y="T3"/>
                  </a:cxn>
                  <a:cxn ang="0">
                    <a:pos x="T4" y="T5"/>
                  </a:cxn>
                  <a:cxn ang="0">
                    <a:pos x="T6" y="T7"/>
                  </a:cxn>
                  <a:cxn ang="0">
                    <a:pos x="T8" y="T9"/>
                  </a:cxn>
                  <a:cxn ang="0">
                    <a:pos x="T10" y="T11"/>
                  </a:cxn>
                </a:cxnLst>
                <a:rect l="0" t="0" r="r" b="b"/>
                <a:pathLst>
                  <a:path w="12" h="6">
                    <a:moveTo>
                      <a:pt x="11" y="1"/>
                    </a:moveTo>
                    <a:cubicBezTo>
                      <a:pt x="7" y="1"/>
                      <a:pt x="4" y="2"/>
                      <a:pt x="0" y="0"/>
                    </a:cubicBezTo>
                    <a:cubicBezTo>
                      <a:pt x="1" y="1"/>
                      <a:pt x="1" y="1"/>
                      <a:pt x="1" y="1"/>
                    </a:cubicBezTo>
                    <a:cubicBezTo>
                      <a:pt x="1" y="1"/>
                      <a:pt x="1" y="1"/>
                      <a:pt x="1" y="1"/>
                    </a:cubicBezTo>
                    <a:cubicBezTo>
                      <a:pt x="3" y="6"/>
                      <a:pt x="9" y="3"/>
                      <a:pt x="11" y="6"/>
                    </a:cubicBezTo>
                    <a:cubicBezTo>
                      <a:pt x="12" y="6"/>
                      <a:pt x="8"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1" name="Freeform 1200"/>
              <p:cNvSpPr>
                <a:spLocks/>
              </p:cNvSpPr>
              <p:nvPr/>
            </p:nvSpPr>
            <p:spPr bwMode="auto">
              <a:xfrm>
                <a:off x="3502" y="3198"/>
                <a:ext cx="12" cy="9"/>
              </a:xfrm>
              <a:custGeom>
                <a:avLst/>
                <a:gdLst>
                  <a:gd name="T0" fmla="*/ 2 w 5"/>
                  <a:gd name="T1" fmla="*/ 4 h 4"/>
                  <a:gd name="T2" fmla="*/ 5 w 5"/>
                  <a:gd name="T3" fmla="*/ 3 h 4"/>
                  <a:gd name="T4" fmla="*/ 1 w 5"/>
                  <a:gd name="T5" fmla="*/ 0 h 4"/>
                  <a:gd name="T6" fmla="*/ 2 w 5"/>
                  <a:gd name="T7" fmla="*/ 4 h 4"/>
                </a:gdLst>
                <a:ahLst/>
                <a:cxnLst>
                  <a:cxn ang="0">
                    <a:pos x="T0" y="T1"/>
                  </a:cxn>
                  <a:cxn ang="0">
                    <a:pos x="T2" y="T3"/>
                  </a:cxn>
                  <a:cxn ang="0">
                    <a:pos x="T4" y="T5"/>
                  </a:cxn>
                  <a:cxn ang="0">
                    <a:pos x="T6" y="T7"/>
                  </a:cxn>
                </a:cxnLst>
                <a:rect l="0" t="0" r="r" b="b"/>
                <a:pathLst>
                  <a:path w="5" h="4">
                    <a:moveTo>
                      <a:pt x="2" y="4"/>
                    </a:moveTo>
                    <a:cubicBezTo>
                      <a:pt x="3" y="3"/>
                      <a:pt x="4" y="4"/>
                      <a:pt x="5" y="3"/>
                    </a:cubicBezTo>
                    <a:cubicBezTo>
                      <a:pt x="1" y="0"/>
                      <a:pt x="1" y="0"/>
                      <a:pt x="1" y="0"/>
                    </a:cubicBezTo>
                    <a:cubicBezTo>
                      <a:pt x="0" y="2"/>
                      <a:pt x="5"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2" name="Freeform 1201"/>
              <p:cNvSpPr>
                <a:spLocks/>
              </p:cNvSpPr>
              <p:nvPr/>
            </p:nvSpPr>
            <p:spPr bwMode="auto">
              <a:xfrm>
                <a:off x="822" y="3214"/>
                <a:ext cx="12" cy="12"/>
              </a:xfrm>
              <a:custGeom>
                <a:avLst/>
                <a:gdLst>
                  <a:gd name="T0" fmla="*/ 2 w 5"/>
                  <a:gd name="T1" fmla="*/ 5 h 5"/>
                  <a:gd name="T2" fmla="*/ 5 w 5"/>
                  <a:gd name="T3" fmla="*/ 3 h 5"/>
                  <a:gd name="T4" fmla="*/ 2 w 5"/>
                  <a:gd name="T5" fmla="*/ 5 h 5"/>
                </a:gdLst>
                <a:ahLst/>
                <a:cxnLst>
                  <a:cxn ang="0">
                    <a:pos x="T0" y="T1"/>
                  </a:cxn>
                  <a:cxn ang="0">
                    <a:pos x="T2" y="T3"/>
                  </a:cxn>
                  <a:cxn ang="0">
                    <a:pos x="T4" y="T5"/>
                  </a:cxn>
                </a:cxnLst>
                <a:rect l="0" t="0" r="r" b="b"/>
                <a:pathLst>
                  <a:path w="5" h="5">
                    <a:moveTo>
                      <a:pt x="2" y="5"/>
                    </a:moveTo>
                    <a:cubicBezTo>
                      <a:pt x="5" y="3"/>
                      <a:pt x="5" y="3"/>
                      <a:pt x="5" y="3"/>
                    </a:cubicBezTo>
                    <a:cubicBezTo>
                      <a:pt x="4" y="0"/>
                      <a:pt x="0"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3" name="Freeform 1202"/>
              <p:cNvSpPr>
                <a:spLocks/>
              </p:cNvSpPr>
              <p:nvPr/>
            </p:nvSpPr>
            <p:spPr bwMode="auto">
              <a:xfrm>
                <a:off x="955" y="3212"/>
                <a:ext cx="30" cy="26"/>
              </a:xfrm>
              <a:custGeom>
                <a:avLst/>
                <a:gdLst>
                  <a:gd name="T0" fmla="*/ 0 w 13"/>
                  <a:gd name="T1" fmla="*/ 11 h 11"/>
                  <a:gd name="T2" fmla="*/ 3 w 13"/>
                  <a:gd name="T3" fmla="*/ 9 h 11"/>
                  <a:gd name="T4" fmla="*/ 4 w 13"/>
                  <a:gd name="T5" fmla="*/ 11 h 11"/>
                  <a:gd name="T6" fmla="*/ 13 w 13"/>
                  <a:gd name="T7" fmla="*/ 6 h 11"/>
                  <a:gd name="T8" fmla="*/ 8 w 13"/>
                  <a:gd name="T9" fmla="*/ 4 h 11"/>
                  <a:gd name="T10" fmla="*/ 6 w 13"/>
                  <a:gd name="T11" fmla="*/ 6 h 11"/>
                  <a:gd name="T12" fmla="*/ 7 w 13"/>
                  <a:gd name="T13" fmla="*/ 5 h 11"/>
                  <a:gd name="T14" fmla="*/ 10 w 13"/>
                  <a:gd name="T15" fmla="*/ 6 h 11"/>
                  <a:gd name="T16" fmla="*/ 0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0" y="11"/>
                    </a:moveTo>
                    <a:cubicBezTo>
                      <a:pt x="3" y="9"/>
                      <a:pt x="3" y="9"/>
                      <a:pt x="3" y="9"/>
                    </a:cubicBezTo>
                    <a:cubicBezTo>
                      <a:pt x="4" y="10"/>
                      <a:pt x="4" y="10"/>
                      <a:pt x="4" y="11"/>
                    </a:cubicBezTo>
                    <a:cubicBezTo>
                      <a:pt x="9" y="11"/>
                      <a:pt x="8" y="4"/>
                      <a:pt x="13" y="6"/>
                    </a:cubicBezTo>
                    <a:cubicBezTo>
                      <a:pt x="13" y="0"/>
                      <a:pt x="10" y="8"/>
                      <a:pt x="8" y="4"/>
                    </a:cubicBezTo>
                    <a:cubicBezTo>
                      <a:pt x="6" y="6"/>
                      <a:pt x="6" y="6"/>
                      <a:pt x="6" y="6"/>
                    </a:cubicBezTo>
                    <a:cubicBezTo>
                      <a:pt x="7" y="5"/>
                      <a:pt x="7" y="5"/>
                      <a:pt x="7" y="5"/>
                    </a:cubicBezTo>
                    <a:cubicBezTo>
                      <a:pt x="8" y="5"/>
                      <a:pt x="9" y="5"/>
                      <a:pt x="10" y="6"/>
                    </a:cubicBezTo>
                    <a:cubicBezTo>
                      <a:pt x="8" y="10"/>
                      <a:pt x="2" y="7"/>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4" name="Freeform 1203"/>
              <p:cNvSpPr>
                <a:spLocks/>
              </p:cNvSpPr>
              <p:nvPr/>
            </p:nvSpPr>
            <p:spPr bwMode="auto">
              <a:xfrm>
                <a:off x="3507" y="3226"/>
                <a:ext cx="7" cy="5"/>
              </a:xfrm>
              <a:custGeom>
                <a:avLst/>
                <a:gdLst>
                  <a:gd name="T0" fmla="*/ 1 w 3"/>
                  <a:gd name="T1" fmla="*/ 2 h 2"/>
                  <a:gd name="T2" fmla="*/ 3 w 3"/>
                  <a:gd name="T3" fmla="*/ 2 h 2"/>
                  <a:gd name="T4" fmla="*/ 3 w 3"/>
                  <a:gd name="T5" fmla="*/ 0 h 2"/>
                  <a:gd name="T6" fmla="*/ 1 w 3"/>
                  <a:gd name="T7" fmla="*/ 2 h 2"/>
                </a:gdLst>
                <a:ahLst/>
                <a:cxnLst>
                  <a:cxn ang="0">
                    <a:pos x="T0" y="T1"/>
                  </a:cxn>
                  <a:cxn ang="0">
                    <a:pos x="T2" y="T3"/>
                  </a:cxn>
                  <a:cxn ang="0">
                    <a:pos x="T4" y="T5"/>
                  </a:cxn>
                  <a:cxn ang="0">
                    <a:pos x="T6" y="T7"/>
                  </a:cxn>
                </a:cxnLst>
                <a:rect l="0" t="0" r="r" b="b"/>
                <a:pathLst>
                  <a:path w="3" h="2">
                    <a:moveTo>
                      <a:pt x="1" y="2"/>
                    </a:moveTo>
                    <a:cubicBezTo>
                      <a:pt x="3" y="2"/>
                      <a:pt x="3" y="2"/>
                      <a:pt x="3" y="2"/>
                    </a:cubicBezTo>
                    <a:cubicBezTo>
                      <a:pt x="3" y="0"/>
                      <a:pt x="3" y="0"/>
                      <a:pt x="3" y="0"/>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5" name="Freeform 1204"/>
              <p:cNvSpPr>
                <a:spLocks/>
              </p:cNvSpPr>
              <p:nvPr/>
            </p:nvSpPr>
            <p:spPr bwMode="auto">
              <a:xfrm>
                <a:off x="938" y="3233"/>
                <a:ext cx="7" cy="5"/>
              </a:xfrm>
              <a:custGeom>
                <a:avLst/>
                <a:gdLst>
                  <a:gd name="T0" fmla="*/ 3 w 3"/>
                  <a:gd name="T1" fmla="*/ 1 h 2"/>
                  <a:gd name="T2" fmla="*/ 0 w 3"/>
                  <a:gd name="T3" fmla="*/ 0 h 2"/>
                  <a:gd name="T4" fmla="*/ 0 w 3"/>
                  <a:gd name="T5" fmla="*/ 2 h 2"/>
                  <a:gd name="T6" fmla="*/ 3 w 3"/>
                  <a:gd name="T7" fmla="*/ 1 h 2"/>
                </a:gdLst>
                <a:ahLst/>
                <a:cxnLst>
                  <a:cxn ang="0">
                    <a:pos x="T0" y="T1"/>
                  </a:cxn>
                  <a:cxn ang="0">
                    <a:pos x="T2" y="T3"/>
                  </a:cxn>
                  <a:cxn ang="0">
                    <a:pos x="T4" y="T5"/>
                  </a:cxn>
                  <a:cxn ang="0">
                    <a:pos x="T6" y="T7"/>
                  </a:cxn>
                </a:cxnLst>
                <a:rect l="0" t="0" r="r" b="b"/>
                <a:pathLst>
                  <a:path w="3" h="2">
                    <a:moveTo>
                      <a:pt x="3" y="1"/>
                    </a:moveTo>
                    <a:cubicBezTo>
                      <a:pt x="3" y="0"/>
                      <a:pt x="1" y="0"/>
                      <a:pt x="0" y="0"/>
                    </a:cubicBezTo>
                    <a:cubicBezTo>
                      <a:pt x="0" y="2"/>
                      <a:pt x="0" y="2"/>
                      <a:pt x="0" y="2"/>
                    </a:cubicBezTo>
                    <a:cubicBezTo>
                      <a:pt x="1" y="0"/>
                      <a:pt x="2"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6" name="Freeform 1205"/>
              <p:cNvSpPr>
                <a:spLocks/>
              </p:cNvSpPr>
              <p:nvPr/>
            </p:nvSpPr>
            <p:spPr bwMode="auto">
              <a:xfrm>
                <a:off x="3471" y="3233"/>
                <a:ext cx="3" cy="7"/>
              </a:xfrm>
              <a:custGeom>
                <a:avLst/>
                <a:gdLst>
                  <a:gd name="T0" fmla="*/ 0 w 3"/>
                  <a:gd name="T1" fmla="*/ 0 h 7"/>
                  <a:gd name="T2" fmla="*/ 3 w 3"/>
                  <a:gd name="T3" fmla="*/ 7 h 7"/>
                  <a:gd name="T4" fmla="*/ 3 w 3"/>
                  <a:gd name="T5" fmla="*/ 5 h 7"/>
                  <a:gd name="T6" fmla="*/ 0 w 3"/>
                  <a:gd name="T7" fmla="*/ 0 h 7"/>
                </a:gdLst>
                <a:ahLst/>
                <a:cxnLst>
                  <a:cxn ang="0">
                    <a:pos x="T0" y="T1"/>
                  </a:cxn>
                  <a:cxn ang="0">
                    <a:pos x="T2" y="T3"/>
                  </a:cxn>
                  <a:cxn ang="0">
                    <a:pos x="T4" y="T5"/>
                  </a:cxn>
                  <a:cxn ang="0">
                    <a:pos x="T6" y="T7"/>
                  </a:cxn>
                </a:cxnLst>
                <a:rect l="0" t="0" r="r" b="b"/>
                <a:pathLst>
                  <a:path w="3" h="7">
                    <a:moveTo>
                      <a:pt x="0" y="0"/>
                    </a:moveTo>
                    <a:lnTo>
                      <a:pt x="3" y="7"/>
                    </a:lnTo>
                    <a:lnTo>
                      <a:pt x="3"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7" name="Freeform 1206"/>
              <p:cNvSpPr>
                <a:spLocks/>
              </p:cNvSpPr>
              <p:nvPr/>
            </p:nvSpPr>
            <p:spPr bwMode="auto">
              <a:xfrm>
                <a:off x="914" y="3236"/>
                <a:ext cx="22" cy="16"/>
              </a:xfrm>
              <a:custGeom>
                <a:avLst/>
                <a:gdLst>
                  <a:gd name="T0" fmla="*/ 5 w 9"/>
                  <a:gd name="T1" fmla="*/ 2 h 7"/>
                  <a:gd name="T2" fmla="*/ 4 w 9"/>
                  <a:gd name="T3" fmla="*/ 0 h 7"/>
                  <a:gd name="T4" fmla="*/ 0 w 9"/>
                  <a:gd name="T5" fmla="*/ 5 h 7"/>
                  <a:gd name="T6" fmla="*/ 2 w 9"/>
                  <a:gd name="T7" fmla="*/ 7 h 7"/>
                  <a:gd name="T8" fmla="*/ 9 w 9"/>
                  <a:gd name="T9" fmla="*/ 4 h 7"/>
                  <a:gd name="T10" fmla="*/ 3 w 9"/>
                  <a:gd name="T11" fmla="*/ 4 h 7"/>
                  <a:gd name="T12" fmla="*/ 3 w 9"/>
                  <a:gd name="T13" fmla="*/ 2 h 7"/>
                  <a:gd name="T14" fmla="*/ 5 w 9"/>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2"/>
                    </a:moveTo>
                    <a:cubicBezTo>
                      <a:pt x="5" y="1"/>
                      <a:pt x="5" y="0"/>
                      <a:pt x="4" y="0"/>
                    </a:cubicBezTo>
                    <a:cubicBezTo>
                      <a:pt x="0" y="5"/>
                      <a:pt x="0" y="5"/>
                      <a:pt x="0" y="5"/>
                    </a:cubicBezTo>
                    <a:cubicBezTo>
                      <a:pt x="2" y="7"/>
                      <a:pt x="2" y="7"/>
                      <a:pt x="2" y="7"/>
                    </a:cubicBezTo>
                    <a:cubicBezTo>
                      <a:pt x="4" y="6"/>
                      <a:pt x="6" y="5"/>
                      <a:pt x="9" y="4"/>
                    </a:cubicBezTo>
                    <a:cubicBezTo>
                      <a:pt x="7" y="4"/>
                      <a:pt x="4" y="4"/>
                      <a:pt x="3" y="4"/>
                    </a:cubicBezTo>
                    <a:cubicBezTo>
                      <a:pt x="3" y="2"/>
                      <a:pt x="3" y="2"/>
                      <a:pt x="3" y="2"/>
                    </a:cubicBez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8" name="Freeform 1207"/>
              <p:cNvSpPr>
                <a:spLocks/>
              </p:cNvSpPr>
              <p:nvPr/>
            </p:nvSpPr>
            <p:spPr bwMode="auto">
              <a:xfrm>
                <a:off x="936" y="3243"/>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0"/>
                      <a:pt x="3" y="0"/>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9" name="Freeform 1208"/>
              <p:cNvSpPr>
                <a:spLocks/>
              </p:cNvSpPr>
              <p:nvPr/>
            </p:nvSpPr>
            <p:spPr bwMode="auto">
              <a:xfrm>
                <a:off x="796" y="3238"/>
                <a:ext cx="38" cy="21"/>
              </a:xfrm>
              <a:custGeom>
                <a:avLst/>
                <a:gdLst>
                  <a:gd name="T0" fmla="*/ 14 w 16"/>
                  <a:gd name="T1" fmla="*/ 0 h 9"/>
                  <a:gd name="T2" fmla="*/ 6 w 16"/>
                  <a:gd name="T3" fmla="*/ 4 h 9"/>
                  <a:gd name="T4" fmla="*/ 0 w 16"/>
                  <a:gd name="T5" fmla="*/ 2 h 9"/>
                  <a:gd name="T6" fmla="*/ 6 w 16"/>
                  <a:gd name="T7" fmla="*/ 5 h 9"/>
                  <a:gd name="T8" fmla="*/ 0 w 16"/>
                  <a:gd name="T9" fmla="*/ 7 h 9"/>
                  <a:gd name="T10" fmla="*/ 7 w 16"/>
                  <a:gd name="T11" fmla="*/ 9 h 9"/>
                  <a:gd name="T12" fmla="*/ 6 w 16"/>
                  <a:gd name="T13" fmla="*/ 7 h 9"/>
                  <a:gd name="T14" fmla="*/ 13 w 16"/>
                  <a:gd name="T15" fmla="*/ 6 h 9"/>
                  <a:gd name="T16" fmla="*/ 10 w 16"/>
                  <a:gd name="T17" fmla="*/ 5 h 9"/>
                  <a:gd name="T18" fmla="*/ 15 w 16"/>
                  <a:gd name="T19" fmla="*/ 3 h 9"/>
                  <a:gd name="T20" fmla="*/ 14 w 1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
                    <a:moveTo>
                      <a:pt x="14" y="0"/>
                    </a:moveTo>
                    <a:cubicBezTo>
                      <a:pt x="6" y="4"/>
                      <a:pt x="6" y="4"/>
                      <a:pt x="6" y="4"/>
                    </a:cubicBezTo>
                    <a:cubicBezTo>
                      <a:pt x="5" y="2"/>
                      <a:pt x="2" y="1"/>
                      <a:pt x="0" y="2"/>
                    </a:cubicBezTo>
                    <a:cubicBezTo>
                      <a:pt x="1" y="4"/>
                      <a:pt x="4" y="4"/>
                      <a:pt x="6" y="5"/>
                    </a:cubicBezTo>
                    <a:cubicBezTo>
                      <a:pt x="5" y="8"/>
                      <a:pt x="1" y="6"/>
                      <a:pt x="0" y="7"/>
                    </a:cubicBezTo>
                    <a:cubicBezTo>
                      <a:pt x="7" y="9"/>
                      <a:pt x="7" y="9"/>
                      <a:pt x="7" y="9"/>
                    </a:cubicBezTo>
                    <a:cubicBezTo>
                      <a:pt x="7" y="8"/>
                      <a:pt x="7" y="7"/>
                      <a:pt x="6" y="7"/>
                    </a:cubicBezTo>
                    <a:cubicBezTo>
                      <a:pt x="13" y="6"/>
                      <a:pt x="13" y="6"/>
                      <a:pt x="13" y="6"/>
                    </a:cubicBezTo>
                    <a:cubicBezTo>
                      <a:pt x="10" y="5"/>
                      <a:pt x="10" y="5"/>
                      <a:pt x="10" y="5"/>
                    </a:cubicBezTo>
                    <a:cubicBezTo>
                      <a:pt x="11" y="2"/>
                      <a:pt x="13" y="4"/>
                      <a:pt x="15" y="3"/>
                    </a:cubicBezTo>
                    <a:cubicBezTo>
                      <a:pt x="15" y="1"/>
                      <a:pt x="16"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0" name="Freeform 1209"/>
              <p:cNvSpPr>
                <a:spLocks/>
              </p:cNvSpPr>
              <p:nvPr/>
            </p:nvSpPr>
            <p:spPr bwMode="auto">
              <a:xfrm>
                <a:off x="955" y="3240"/>
                <a:ext cx="7" cy="3"/>
              </a:xfrm>
              <a:custGeom>
                <a:avLst/>
                <a:gdLst>
                  <a:gd name="T0" fmla="*/ 0 w 3"/>
                  <a:gd name="T1" fmla="*/ 1 h 1"/>
                  <a:gd name="T2" fmla="*/ 3 w 3"/>
                  <a:gd name="T3" fmla="*/ 1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3" y="1"/>
                      <a:pt x="3" y="1"/>
                      <a:pt x="3" y="1"/>
                    </a:cubicBezTo>
                    <a:cubicBezTo>
                      <a:pt x="3"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1" name="Freeform 1210"/>
              <p:cNvSpPr>
                <a:spLocks/>
              </p:cNvSpPr>
              <p:nvPr/>
            </p:nvSpPr>
            <p:spPr bwMode="auto">
              <a:xfrm>
                <a:off x="3329" y="3243"/>
                <a:ext cx="12" cy="7"/>
              </a:xfrm>
              <a:custGeom>
                <a:avLst/>
                <a:gdLst>
                  <a:gd name="T0" fmla="*/ 5 w 5"/>
                  <a:gd name="T1" fmla="*/ 0 h 3"/>
                  <a:gd name="T2" fmla="*/ 0 w 5"/>
                  <a:gd name="T3" fmla="*/ 2 h 3"/>
                  <a:gd name="T4" fmla="*/ 5 w 5"/>
                  <a:gd name="T5" fmla="*/ 3 h 3"/>
                  <a:gd name="T6" fmla="*/ 5 w 5"/>
                  <a:gd name="T7" fmla="*/ 0 h 3"/>
                </a:gdLst>
                <a:ahLst/>
                <a:cxnLst>
                  <a:cxn ang="0">
                    <a:pos x="T0" y="T1"/>
                  </a:cxn>
                  <a:cxn ang="0">
                    <a:pos x="T2" y="T3"/>
                  </a:cxn>
                  <a:cxn ang="0">
                    <a:pos x="T4" y="T5"/>
                  </a:cxn>
                  <a:cxn ang="0">
                    <a:pos x="T6" y="T7"/>
                  </a:cxn>
                </a:cxnLst>
                <a:rect l="0" t="0" r="r" b="b"/>
                <a:pathLst>
                  <a:path w="5" h="3">
                    <a:moveTo>
                      <a:pt x="5" y="0"/>
                    </a:moveTo>
                    <a:cubicBezTo>
                      <a:pt x="4" y="2"/>
                      <a:pt x="0" y="0"/>
                      <a:pt x="0" y="2"/>
                    </a:cubicBezTo>
                    <a:cubicBezTo>
                      <a:pt x="5" y="3"/>
                      <a:pt x="5" y="3"/>
                      <a:pt x="5" y="3"/>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2" name="Freeform 1211"/>
              <p:cNvSpPr>
                <a:spLocks/>
              </p:cNvSpPr>
              <p:nvPr/>
            </p:nvSpPr>
            <p:spPr bwMode="auto">
              <a:xfrm>
                <a:off x="753" y="3250"/>
                <a:ext cx="31" cy="26"/>
              </a:xfrm>
              <a:custGeom>
                <a:avLst/>
                <a:gdLst>
                  <a:gd name="T0" fmla="*/ 1 w 13"/>
                  <a:gd name="T1" fmla="*/ 7 h 11"/>
                  <a:gd name="T2" fmla="*/ 8 w 13"/>
                  <a:gd name="T3" fmla="*/ 11 h 11"/>
                  <a:gd name="T4" fmla="*/ 9 w 13"/>
                  <a:gd name="T5" fmla="*/ 7 h 11"/>
                  <a:gd name="T6" fmla="*/ 11 w 13"/>
                  <a:gd name="T7" fmla="*/ 8 h 11"/>
                  <a:gd name="T8" fmla="*/ 13 w 13"/>
                  <a:gd name="T9" fmla="*/ 2 h 11"/>
                  <a:gd name="T10" fmla="*/ 6 w 13"/>
                  <a:gd name="T11" fmla="*/ 0 h 11"/>
                  <a:gd name="T12" fmla="*/ 1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 y="7"/>
                    </a:moveTo>
                    <a:cubicBezTo>
                      <a:pt x="0" y="10"/>
                      <a:pt x="6" y="9"/>
                      <a:pt x="8" y="11"/>
                    </a:cubicBezTo>
                    <a:cubicBezTo>
                      <a:pt x="9" y="7"/>
                      <a:pt x="9" y="7"/>
                      <a:pt x="9" y="7"/>
                    </a:cubicBezTo>
                    <a:cubicBezTo>
                      <a:pt x="11" y="8"/>
                      <a:pt x="11" y="8"/>
                      <a:pt x="11" y="8"/>
                    </a:cubicBezTo>
                    <a:cubicBezTo>
                      <a:pt x="13" y="2"/>
                      <a:pt x="13" y="2"/>
                      <a:pt x="13" y="2"/>
                    </a:cubicBezTo>
                    <a:cubicBezTo>
                      <a:pt x="6" y="0"/>
                      <a:pt x="6" y="0"/>
                      <a:pt x="6" y="0"/>
                    </a:cubicBezTo>
                    <a:cubicBezTo>
                      <a:pt x="10" y="4"/>
                      <a:pt x="3" y="4"/>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3" name="Freeform 1212"/>
              <p:cNvSpPr>
                <a:spLocks/>
              </p:cNvSpPr>
              <p:nvPr/>
            </p:nvSpPr>
            <p:spPr bwMode="auto">
              <a:xfrm>
                <a:off x="3289" y="3250"/>
                <a:ext cx="10" cy="9"/>
              </a:xfrm>
              <a:custGeom>
                <a:avLst/>
                <a:gdLst>
                  <a:gd name="T0" fmla="*/ 1 w 4"/>
                  <a:gd name="T1" fmla="*/ 0 h 4"/>
                  <a:gd name="T2" fmla="*/ 0 w 4"/>
                  <a:gd name="T3" fmla="*/ 2 h 4"/>
                  <a:gd name="T4" fmla="*/ 3 w 4"/>
                  <a:gd name="T5" fmla="*/ 4 h 4"/>
                  <a:gd name="T6" fmla="*/ 1 w 4"/>
                  <a:gd name="T7" fmla="*/ 0 h 4"/>
                </a:gdLst>
                <a:ahLst/>
                <a:cxnLst>
                  <a:cxn ang="0">
                    <a:pos x="T0" y="T1"/>
                  </a:cxn>
                  <a:cxn ang="0">
                    <a:pos x="T2" y="T3"/>
                  </a:cxn>
                  <a:cxn ang="0">
                    <a:pos x="T4" y="T5"/>
                  </a:cxn>
                  <a:cxn ang="0">
                    <a:pos x="T6" y="T7"/>
                  </a:cxn>
                </a:cxnLst>
                <a:rect l="0" t="0" r="r" b="b"/>
                <a:pathLst>
                  <a:path w="4" h="4">
                    <a:moveTo>
                      <a:pt x="1" y="0"/>
                    </a:moveTo>
                    <a:cubicBezTo>
                      <a:pt x="0" y="2"/>
                      <a:pt x="0" y="2"/>
                      <a:pt x="0" y="2"/>
                    </a:cubicBezTo>
                    <a:cubicBezTo>
                      <a:pt x="3" y="4"/>
                      <a:pt x="3" y="4"/>
                      <a:pt x="3" y="4"/>
                    </a:cubicBezTo>
                    <a:cubicBezTo>
                      <a:pt x="2" y="4"/>
                      <a:pt x="4"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4" name="Freeform 1213"/>
              <p:cNvSpPr>
                <a:spLocks/>
              </p:cNvSpPr>
              <p:nvPr/>
            </p:nvSpPr>
            <p:spPr bwMode="auto">
              <a:xfrm>
                <a:off x="3277" y="3257"/>
                <a:ext cx="5"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2" y="1"/>
                      <a:pt x="2" y="1"/>
                      <a:pt x="2"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5" name="Freeform 1214"/>
              <p:cNvSpPr>
                <a:spLocks/>
              </p:cNvSpPr>
              <p:nvPr/>
            </p:nvSpPr>
            <p:spPr bwMode="auto">
              <a:xfrm>
                <a:off x="3306" y="3262"/>
                <a:ext cx="12" cy="2"/>
              </a:xfrm>
              <a:custGeom>
                <a:avLst/>
                <a:gdLst>
                  <a:gd name="T0" fmla="*/ 0 w 5"/>
                  <a:gd name="T1" fmla="*/ 1 h 1"/>
                  <a:gd name="T2" fmla="*/ 5 w 5"/>
                  <a:gd name="T3" fmla="*/ 1 h 1"/>
                  <a:gd name="T4" fmla="*/ 0 w 5"/>
                  <a:gd name="T5" fmla="*/ 1 h 1"/>
                </a:gdLst>
                <a:ahLst/>
                <a:cxnLst>
                  <a:cxn ang="0">
                    <a:pos x="T0" y="T1"/>
                  </a:cxn>
                  <a:cxn ang="0">
                    <a:pos x="T2" y="T3"/>
                  </a:cxn>
                  <a:cxn ang="0">
                    <a:pos x="T4" y="T5"/>
                  </a:cxn>
                </a:cxnLst>
                <a:rect l="0" t="0" r="r" b="b"/>
                <a:pathLst>
                  <a:path w="5" h="1">
                    <a:moveTo>
                      <a:pt x="0" y="1"/>
                    </a:moveTo>
                    <a:cubicBezTo>
                      <a:pt x="5" y="1"/>
                      <a:pt x="5" y="1"/>
                      <a:pt x="5" y="1"/>
                    </a:cubicBezTo>
                    <a:cubicBezTo>
                      <a:pt x="4"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6" name="Freeform 1215"/>
              <p:cNvSpPr>
                <a:spLocks/>
              </p:cNvSpPr>
              <p:nvPr/>
            </p:nvSpPr>
            <p:spPr bwMode="auto">
              <a:xfrm>
                <a:off x="3225" y="3266"/>
                <a:ext cx="3" cy="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1" y="1"/>
                      <a:pt x="1" y="1"/>
                      <a:pt x="1"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7" name="Freeform 1216"/>
              <p:cNvSpPr>
                <a:spLocks/>
              </p:cNvSpPr>
              <p:nvPr/>
            </p:nvSpPr>
            <p:spPr bwMode="auto">
              <a:xfrm>
                <a:off x="3223" y="3259"/>
                <a:ext cx="21" cy="14"/>
              </a:xfrm>
              <a:custGeom>
                <a:avLst/>
                <a:gdLst>
                  <a:gd name="T0" fmla="*/ 9 w 9"/>
                  <a:gd name="T1" fmla="*/ 3 h 6"/>
                  <a:gd name="T2" fmla="*/ 9 w 9"/>
                  <a:gd name="T3" fmla="*/ 3 h 6"/>
                  <a:gd name="T4" fmla="*/ 8 w 9"/>
                  <a:gd name="T5" fmla="*/ 3 h 6"/>
                  <a:gd name="T6" fmla="*/ 5 w 9"/>
                  <a:gd name="T7" fmla="*/ 3 h 6"/>
                  <a:gd name="T8" fmla="*/ 1 w 9"/>
                  <a:gd name="T9" fmla="*/ 4 h 6"/>
                  <a:gd name="T10" fmla="*/ 0 w 9"/>
                  <a:gd name="T11" fmla="*/ 6 h 6"/>
                  <a:gd name="T12" fmla="*/ 9 w 9"/>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9" y="3"/>
                    </a:moveTo>
                    <a:cubicBezTo>
                      <a:pt x="9" y="3"/>
                      <a:pt x="9" y="3"/>
                      <a:pt x="9" y="3"/>
                    </a:cubicBezTo>
                    <a:cubicBezTo>
                      <a:pt x="8" y="3"/>
                      <a:pt x="8" y="3"/>
                      <a:pt x="8" y="3"/>
                    </a:cubicBezTo>
                    <a:cubicBezTo>
                      <a:pt x="5" y="3"/>
                      <a:pt x="5" y="3"/>
                      <a:pt x="5" y="3"/>
                    </a:cubicBezTo>
                    <a:cubicBezTo>
                      <a:pt x="3" y="0"/>
                      <a:pt x="2" y="5"/>
                      <a:pt x="1" y="4"/>
                    </a:cubicBezTo>
                    <a:cubicBezTo>
                      <a:pt x="0" y="6"/>
                      <a:pt x="0" y="6"/>
                      <a:pt x="0" y="6"/>
                    </a:cubicBezTo>
                    <a:cubicBezTo>
                      <a:pt x="4" y="6"/>
                      <a:pt x="7" y="5"/>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8" name="Freeform 1217"/>
              <p:cNvSpPr>
                <a:spLocks/>
              </p:cNvSpPr>
              <p:nvPr/>
            </p:nvSpPr>
            <p:spPr bwMode="auto">
              <a:xfrm>
                <a:off x="794" y="3266"/>
                <a:ext cx="7" cy="7"/>
              </a:xfrm>
              <a:custGeom>
                <a:avLst/>
                <a:gdLst>
                  <a:gd name="T0" fmla="*/ 2 w 3"/>
                  <a:gd name="T1" fmla="*/ 0 h 3"/>
                  <a:gd name="T2" fmla="*/ 0 w 3"/>
                  <a:gd name="T3" fmla="*/ 3 h 3"/>
                  <a:gd name="T4" fmla="*/ 2 w 3"/>
                  <a:gd name="T5" fmla="*/ 0 h 3"/>
                </a:gdLst>
                <a:ahLst/>
                <a:cxnLst>
                  <a:cxn ang="0">
                    <a:pos x="T0" y="T1"/>
                  </a:cxn>
                  <a:cxn ang="0">
                    <a:pos x="T2" y="T3"/>
                  </a:cxn>
                  <a:cxn ang="0">
                    <a:pos x="T4" y="T5"/>
                  </a:cxn>
                </a:cxnLst>
                <a:rect l="0" t="0" r="r" b="b"/>
                <a:pathLst>
                  <a:path w="3" h="3">
                    <a:moveTo>
                      <a:pt x="2" y="0"/>
                    </a:moveTo>
                    <a:cubicBezTo>
                      <a:pt x="0" y="3"/>
                      <a:pt x="0" y="3"/>
                      <a:pt x="0" y="3"/>
                    </a:cubicBezTo>
                    <a:cubicBezTo>
                      <a:pt x="1" y="2"/>
                      <a:pt x="3"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9" name="Freeform 1218"/>
              <p:cNvSpPr>
                <a:spLocks/>
              </p:cNvSpPr>
              <p:nvPr/>
            </p:nvSpPr>
            <p:spPr bwMode="auto">
              <a:xfrm>
                <a:off x="791" y="3273"/>
                <a:ext cx="3"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0" name="Freeform 1219"/>
              <p:cNvSpPr>
                <a:spLocks/>
              </p:cNvSpPr>
              <p:nvPr/>
            </p:nvSpPr>
            <p:spPr bwMode="auto">
              <a:xfrm>
                <a:off x="3512" y="3266"/>
                <a:ext cx="30" cy="26"/>
              </a:xfrm>
              <a:custGeom>
                <a:avLst/>
                <a:gdLst>
                  <a:gd name="T0" fmla="*/ 0 w 13"/>
                  <a:gd name="T1" fmla="*/ 9 h 11"/>
                  <a:gd name="T2" fmla="*/ 2 w 13"/>
                  <a:gd name="T3" fmla="*/ 11 h 11"/>
                  <a:gd name="T4" fmla="*/ 13 w 13"/>
                  <a:gd name="T5" fmla="*/ 6 h 11"/>
                  <a:gd name="T6" fmla="*/ 7 w 13"/>
                  <a:gd name="T7" fmla="*/ 0 h 11"/>
                  <a:gd name="T8" fmla="*/ 8 w 13"/>
                  <a:gd name="T9" fmla="*/ 7 h 11"/>
                  <a:gd name="T10" fmla="*/ 0 w 13"/>
                  <a:gd name="T11" fmla="*/ 9 h 11"/>
                </a:gdLst>
                <a:ahLst/>
                <a:cxnLst>
                  <a:cxn ang="0">
                    <a:pos x="T0" y="T1"/>
                  </a:cxn>
                  <a:cxn ang="0">
                    <a:pos x="T2" y="T3"/>
                  </a:cxn>
                  <a:cxn ang="0">
                    <a:pos x="T4" y="T5"/>
                  </a:cxn>
                  <a:cxn ang="0">
                    <a:pos x="T6" y="T7"/>
                  </a:cxn>
                  <a:cxn ang="0">
                    <a:pos x="T8" y="T9"/>
                  </a:cxn>
                  <a:cxn ang="0">
                    <a:pos x="T10" y="T11"/>
                  </a:cxn>
                </a:cxnLst>
                <a:rect l="0" t="0" r="r" b="b"/>
                <a:pathLst>
                  <a:path w="13" h="11">
                    <a:moveTo>
                      <a:pt x="0" y="9"/>
                    </a:moveTo>
                    <a:cubicBezTo>
                      <a:pt x="2" y="11"/>
                      <a:pt x="2" y="11"/>
                      <a:pt x="2" y="11"/>
                    </a:cubicBezTo>
                    <a:cubicBezTo>
                      <a:pt x="4" y="6"/>
                      <a:pt x="11" y="11"/>
                      <a:pt x="13" y="6"/>
                    </a:cubicBezTo>
                    <a:cubicBezTo>
                      <a:pt x="8" y="7"/>
                      <a:pt x="9" y="2"/>
                      <a:pt x="7" y="0"/>
                    </a:cubicBezTo>
                    <a:cubicBezTo>
                      <a:pt x="8" y="2"/>
                      <a:pt x="8" y="5"/>
                      <a:pt x="8" y="7"/>
                    </a:cubicBezTo>
                    <a:cubicBezTo>
                      <a:pt x="4" y="6"/>
                      <a:pt x="4" y="11"/>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1" name="Freeform 1220"/>
              <p:cNvSpPr>
                <a:spLocks/>
              </p:cNvSpPr>
              <p:nvPr/>
            </p:nvSpPr>
            <p:spPr bwMode="auto">
              <a:xfrm>
                <a:off x="3547" y="3273"/>
                <a:ext cx="5"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0" y="0"/>
                      <a:pt x="0" y="0"/>
                      <a:pt x="0" y="0"/>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2" name="Freeform 1221"/>
              <p:cNvSpPr>
                <a:spLocks/>
              </p:cNvSpPr>
              <p:nvPr/>
            </p:nvSpPr>
            <p:spPr bwMode="auto">
              <a:xfrm>
                <a:off x="3552" y="3276"/>
                <a:ext cx="4" cy="4"/>
              </a:xfrm>
              <a:custGeom>
                <a:avLst/>
                <a:gdLst>
                  <a:gd name="T0" fmla="*/ 2 w 2"/>
                  <a:gd name="T1" fmla="*/ 1 h 2"/>
                  <a:gd name="T2" fmla="*/ 0 w 2"/>
                  <a:gd name="T3" fmla="*/ 0 h 2"/>
                  <a:gd name="T4" fmla="*/ 1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0" y="1"/>
                      <a:pt x="0" y="0"/>
                    </a:cubicBezTo>
                    <a:cubicBezTo>
                      <a:pt x="1" y="2"/>
                      <a:pt x="1" y="2"/>
                      <a:pt x="1" y="2"/>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3" name="Freeform 1222"/>
              <p:cNvSpPr>
                <a:spLocks/>
              </p:cNvSpPr>
              <p:nvPr/>
            </p:nvSpPr>
            <p:spPr bwMode="auto">
              <a:xfrm>
                <a:off x="770" y="3280"/>
                <a:ext cx="59" cy="12"/>
              </a:xfrm>
              <a:custGeom>
                <a:avLst/>
                <a:gdLst>
                  <a:gd name="T0" fmla="*/ 25 w 25"/>
                  <a:gd name="T1" fmla="*/ 0 h 5"/>
                  <a:gd name="T2" fmla="*/ 8 w 25"/>
                  <a:gd name="T3" fmla="*/ 0 h 5"/>
                  <a:gd name="T4" fmla="*/ 2 w 25"/>
                  <a:gd name="T5" fmla="*/ 5 h 5"/>
                  <a:gd name="T6" fmla="*/ 8 w 25"/>
                  <a:gd name="T7" fmla="*/ 5 h 5"/>
                  <a:gd name="T8" fmla="*/ 6 w 25"/>
                  <a:gd name="T9" fmla="*/ 2 h 5"/>
                  <a:gd name="T10" fmla="*/ 7 w 25"/>
                  <a:gd name="T11" fmla="*/ 1 h 5"/>
                  <a:gd name="T12" fmla="*/ 13 w 25"/>
                  <a:gd name="T13" fmla="*/ 3 h 5"/>
                  <a:gd name="T14" fmla="*/ 19 w 25"/>
                  <a:gd name="T15" fmla="*/ 5 h 5"/>
                  <a:gd name="T16" fmla="*/ 25 w 2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
                    <a:moveTo>
                      <a:pt x="25" y="0"/>
                    </a:moveTo>
                    <a:cubicBezTo>
                      <a:pt x="20" y="3"/>
                      <a:pt x="14" y="1"/>
                      <a:pt x="8" y="0"/>
                    </a:cubicBezTo>
                    <a:cubicBezTo>
                      <a:pt x="7" y="3"/>
                      <a:pt x="0" y="1"/>
                      <a:pt x="2" y="5"/>
                    </a:cubicBezTo>
                    <a:cubicBezTo>
                      <a:pt x="8" y="5"/>
                      <a:pt x="8" y="5"/>
                      <a:pt x="8" y="5"/>
                    </a:cubicBezTo>
                    <a:cubicBezTo>
                      <a:pt x="6" y="2"/>
                      <a:pt x="6" y="2"/>
                      <a:pt x="6" y="2"/>
                    </a:cubicBezTo>
                    <a:cubicBezTo>
                      <a:pt x="7" y="1"/>
                      <a:pt x="7" y="1"/>
                      <a:pt x="7" y="1"/>
                    </a:cubicBezTo>
                    <a:cubicBezTo>
                      <a:pt x="8" y="3"/>
                      <a:pt x="14" y="2"/>
                      <a:pt x="13" y="3"/>
                    </a:cubicBezTo>
                    <a:cubicBezTo>
                      <a:pt x="14" y="5"/>
                      <a:pt x="18" y="3"/>
                      <a:pt x="19" y="5"/>
                    </a:cubicBezTo>
                    <a:cubicBezTo>
                      <a:pt x="22" y="4"/>
                      <a:pt x="25" y="2"/>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4" name="Freeform 1223"/>
              <p:cNvSpPr>
                <a:spLocks/>
              </p:cNvSpPr>
              <p:nvPr/>
            </p:nvSpPr>
            <p:spPr bwMode="auto">
              <a:xfrm>
                <a:off x="3147" y="3280"/>
                <a:ext cx="17" cy="8"/>
              </a:xfrm>
              <a:custGeom>
                <a:avLst/>
                <a:gdLst>
                  <a:gd name="T0" fmla="*/ 0 w 7"/>
                  <a:gd name="T1" fmla="*/ 2 h 3"/>
                  <a:gd name="T2" fmla="*/ 7 w 7"/>
                  <a:gd name="T3" fmla="*/ 1 h 3"/>
                  <a:gd name="T4" fmla="*/ 0 w 7"/>
                  <a:gd name="T5" fmla="*/ 2 h 3"/>
                </a:gdLst>
                <a:ahLst/>
                <a:cxnLst>
                  <a:cxn ang="0">
                    <a:pos x="T0" y="T1"/>
                  </a:cxn>
                  <a:cxn ang="0">
                    <a:pos x="T2" y="T3"/>
                  </a:cxn>
                  <a:cxn ang="0">
                    <a:pos x="T4" y="T5"/>
                  </a:cxn>
                </a:cxnLst>
                <a:rect l="0" t="0" r="r" b="b"/>
                <a:pathLst>
                  <a:path w="7" h="3">
                    <a:moveTo>
                      <a:pt x="0" y="2"/>
                    </a:moveTo>
                    <a:cubicBezTo>
                      <a:pt x="2" y="3"/>
                      <a:pt x="4" y="1"/>
                      <a:pt x="7" y="1"/>
                    </a:cubicBezTo>
                    <a:cubicBezTo>
                      <a:pt x="5"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5" name="Freeform 1224"/>
              <p:cNvSpPr>
                <a:spLocks/>
              </p:cNvSpPr>
              <p:nvPr/>
            </p:nvSpPr>
            <p:spPr bwMode="auto">
              <a:xfrm>
                <a:off x="749" y="3283"/>
                <a:ext cx="132" cy="66"/>
              </a:xfrm>
              <a:custGeom>
                <a:avLst/>
                <a:gdLst>
                  <a:gd name="T0" fmla="*/ 32 w 56"/>
                  <a:gd name="T1" fmla="*/ 23 h 28"/>
                  <a:gd name="T2" fmla="*/ 28 w 56"/>
                  <a:gd name="T3" fmla="*/ 26 h 28"/>
                  <a:gd name="T4" fmla="*/ 32 w 56"/>
                  <a:gd name="T5" fmla="*/ 28 h 28"/>
                  <a:gd name="T6" fmla="*/ 33 w 56"/>
                  <a:gd name="T7" fmla="*/ 24 h 28"/>
                  <a:gd name="T8" fmla="*/ 41 w 56"/>
                  <a:gd name="T9" fmla="*/ 22 h 28"/>
                  <a:gd name="T10" fmla="*/ 42 w 56"/>
                  <a:gd name="T11" fmla="*/ 20 h 28"/>
                  <a:gd name="T12" fmla="*/ 47 w 56"/>
                  <a:gd name="T13" fmla="*/ 21 h 28"/>
                  <a:gd name="T14" fmla="*/ 44 w 56"/>
                  <a:gd name="T15" fmla="*/ 14 h 28"/>
                  <a:gd name="T16" fmla="*/ 56 w 56"/>
                  <a:gd name="T17" fmla="*/ 15 h 28"/>
                  <a:gd name="T18" fmla="*/ 53 w 56"/>
                  <a:gd name="T19" fmla="*/ 13 h 28"/>
                  <a:gd name="T20" fmla="*/ 56 w 56"/>
                  <a:gd name="T21" fmla="*/ 11 h 28"/>
                  <a:gd name="T22" fmla="*/ 48 w 56"/>
                  <a:gd name="T23" fmla="*/ 7 h 28"/>
                  <a:gd name="T24" fmla="*/ 37 w 56"/>
                  <a:gd name="T25" fmla="*/ 18 h 28"/>
                  <a:gd name="T26" fmla="*/ 31 w 56"/>
                  <a:gd name="T27" fmla="*/ 17 h 28"/>
                  <a:gd name="T28" fmla="*/ 28 w 56"/>
                  <a:gd name="T29" fmla="*/ 14 h 28"/>
                  <a:gd name="T30" fmla="*/ 27 w 56"/>
                  <a:gd name="T31" fmla="*/ 15 h 28"/>
                  <a:gd name="T32" fmla="*/ 26 w 56"/>
                  <a:gd name="T33" fmla="*/ 13 h 28"/>
                  <a:gd name="T34" fmla="*/ 11 w 56"/>
                  <a:gd name="T35" fmla="*/ 13 h 28"/>
                  <a:gd name="T36" fmla="*/ 10 w 56"/>
                  <a:gd name="T37" fmla="*/ 4 h 28"/>
                  <a:gd name="T38" fmla="*/ 7 w 56"/>
                  <a:gd name="T39" fmla="*/ 6 h 28"/>
                  <a:gd name="T40" fmla="*/ 6 w 56"/>
                  <a:gd name="T41" fmla="*/ 4 h 28"/>
                  <a:gd name="T42" fmla="*/ 0 w 56"/>
                  <a:gd name="T43" fmla="*/ 4 h 28"/>
                  <a:gd name="T44" fmla="*/ 1 w 56"/>
                  <a:gd name="T45" fmla="*/ 11 h 28"/>
                  <a:gd name="T46" fmla="*/ 7 w 56"/>
                  <a:gd name="T47" fmla="*/ 10 h 28"/>
                  <a:gd name="T48" fmla="*/ 12 w 56"/>
                  <a:gd name="T49" fmla="*/ 18 h 28"/>
                  <a:gd name="T50" fmla="*/ 32 w 56"/>
                  <a:gd name="T5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28">
                    <a:moveTo>
                      <a:pt x="32" y="23"/>
                    </a:moveTo>
                    <a:cubicBezTo>
                      <a:pt x="31" y="25"/>
                      <a:pt x="29" y="24"/>
                      <a:pt x="28" y="26"/>
                    </a:cubicBezTo>
                    <a:cubicBezTo>
                      <a:pt x="27" y="28"/>
                      <a:pt x="31" y="27"/>
                      <a:pt x="32" y="28"/>
                    </a:cubicBezTo>
                    <a:cubicBezTo>
                      <a:pt x="32" y="26"/>
                      <a:pt x="32" y="25"/>
                      <a:pt x="33" y="24"/>
                    </a:cubicBezTo>
                    <a:cubicBezTo>
                      <a:pt x="35" y="23"/>
                      <a:pt x="39" y="20"/>
                      <a:pt x="41" y="22"/>
                    </a:cubicBezTo>
                    <a:cubicBezTo>
                      <a:pt x="41" y="21"/>
                      <a:pt x="41" y="20"/>
                      <a:pt x="42" y="20"/>
                    </a:cubicBezTo>
                    <a:cubicBezTo>
                      <a:pt x="44" y="20"/>
                      <a:pt x="45" y="24"/>
                      <a:pt x="47" y="21"/>
                    </a:cubicBezTo>
                    <a:cubicBezTo>
                      <a:pt x="44" y="19"/>
                      <a:pt x="45" y="17"/>
                      <a:pt x="44" y="14"/>
                    </a:cubicBezTo>
                    <a:cubicBezTo>
                      <a:pt x="50" y="10"/>
                      <a:pt x="50" y="16"/>
                      <a:pt x="56" y="15"/>
                    </a:cubicBezTo>
                    <a:cubicBezTo>
                      <a:pt x="53" y="13"/>
                      <a:pt x="53" y="13"/>
                      <a:pt x="53" y="13"/>
                    </a:cubicBezTo>
                    <a:cubicBezTo>
                      <a:pt x="56" y="11"/>
                      <a:pt x="56" y="11"/>
                      <a:pt x="56" y="11"/>
                    </a:cubicBezTo>
                    <a:cubicBezTo>
                      <a:pt x="56" y="7"/>
                      <a:pt x="50" y="9"/>
                      <a:pt x="48" y="7"/>
                    </a:cubicBezTo>
                    <a:cubicBezTo>
                      <a:pt x="46" y="11"/>
                      <a:pt x="38" y="13"/>
                      <a:pt x="37" y="18"/>
                    </a:cubicBezTo>
                    <a:cubicBezTo>
                      <a:pt x="34" y="18"/>
                      <a:pt x="34" y="15"/>
                      <a:pt x="31" y="17"/>
                    </a:cubicBezTo>
                    <a:cubicBezTo>
                      <a:pt x="28" y="14"/>
                      <a:pt x="28" y="14"/>
                      <a:pt x="28" y="14"/>
                    </a:cubicBezTo>
                    <a:cubicBezTo>
                      <a:pt x="27" y="15"/>
                      <a:pt x="27" y="15"/>
                      <a:pt x="27" y="15"/>
                    </a:cubicBezTo>
                    <a:cubicBezTo>
                      <a:pt x="26" y="13"/>
                      <a:pt x="26" y="13"/>
                      <a:pt x="26" y="13"/>
                    </a:cubicBezTo>
                    <a:cubicBezTo>
                      <a:pt x="21" y="17"/>
                      <a:pt x="17" y="11"/>
                      <a:pt x="11" y="13"/>
                    </a:cubicBezTo>
                    <a:cubicBezTo>
                      <a:pt x="11" y="10"/>
                      <a:pt x="6" y="7"/>
                      <a:pt x="10" y="4"/>
                    </a:cubicBezTo>
                    <a:cubicBezTo>
                      <a:pt x="9" y="5"/>
                      <a:pt x="8" y="6"/>
                      <a:pt x="7" y="6"/>
                    </a:cubicBezTo>
                    <a:cubicBezTo>
                      <a:pt x="6" y="6"/>
                      <a:pt x="6" y="5"/>
                      <a:pt x="6" y="4"/>
                    </a:cubicBezTo>
                    <a:cubicBezTo>
                      <a:pt x="5" y="6"/>
                      <a:pt x="2" y="0"/>
                      <a:pt x="0" y="4"/>
                    </a:cubicBezTo>
                    <a:cubicBezTo>
                      <a:pt x="2" y="6"/>
                      <a:pt x="5" y="9"/>
                      <a:pt x="1" y="11"/>
                    </a:cubicBezTo>
                    <a:cubicBezTo>
                      <a:pt x="4" y="13"/>
                      <a:pt x="4" y="11"/>
                      <a:pt x="7" y="10"/>
                    </a:cubicBezTo>
                    <a:cubicBezTo>
                      <a:pt x="12" y="18"/>
                      <a:pt x="12" y="18"/>
                      <a:pt x="12" y="18"/>
                    </a:cubicBezTo>
                    <a:cubicBezTo>
                      <a:pt x="20" y="18"/>
                      <a:pt x="25" y="25"/>
                      <a:pt x="3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6" name="Freeform 1225"/>
              <p:cNvSpPr>
                <a:spLocks/>
              </p:cNvSpPr>
              <p:nvPr/>
            </p:nvSpPr>
            <p:spPr bwMode="auto">
              <a:xfrm>
                <a:off x="3455" y="3288"/>
                <a:ext cx="12" cy="9"/>
              </a:xfrm>
              <a:custGeom>
                <a:avLst/>
                <a:gdLst>
                  <a:gd name="T0" fmla="*/ 5 w 5"/>
                  <a:gd name="T1" fmla="*/ 1 h 4"/>
                  <a:gd name="T2" fmla="*/ 2 w 5"/>
                  <a:gd name="T3" fmla="*/ 2 h 4"/>
                  <a:gd name="T4" fmla="*/ 0 w 5"/>
                  <a:gd name="T5" fmla="*/ 1 h 4"/>
                  <a:gd name="T6" fmla="*/ 2 w 5"/>
                  <a:gd name="T7" fmla="*/ 4 h 4"/>
                  <a:gd name="T8" fmla="*/ 5 w 5"/>
                  <a:gd name="T9" fmla="*/ 1 h 4"/>
                </a:gdLst>
                <a:ahLst/>
                <a:cxnLst>
                  <a:cxn ang="0">
                    <a:pos x="T0" y="T1"/>
                  </a:cxn>
                  <a:cxn ang="0">
                    <a:pos x="T2" y="T3"/>
                  </a:cxn>
                  <a:cxn ang="0">
                    <a:pos x="T4" y="T5"/>
                  </a:cxn>
                  <a:cxn ang="0">
                    <a:pos x="T6" y="T7"/>
                  </a:cxn>
                  <a:cxn ang="0">
                    <a:pos x="T8" y="T9"/>
                  </a:cxn>
                </a:cxnLst>
                <a:rect l="0" t="0" r="r" b="b"/>
                <a:pathLst>
                  <a:path w="5" h="4">
                    <a:moveTo>
                      <a:pt x="5" y="1"/>
                    </a:moveTo>
                    <a:cubicBezTo>
                      <a:pt x="4" y="0"/>
                      <a:pt x="3" y="1"/>
                      <a:pt x="2" y="2"/>
                    </a:cubicBezTo>
                    <a:cubicBezTo>
                      <a:pt x="0" y="1"/>
                      <a:pt x="0" y="1"/>
                      <a:pt x="0" y="1"/>
                    </a:cubicBezTo>
                    <a:cubicBezTo>
                      <a:pt x="2" y="4"/>
                      <a:pt x="2" y="4"/>
                      <a:pt x="2" y="4"/>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7" name="Freeform 1226"/>
              <p:cNvSpPr>
                <a:spLocks/>
              </p:cNvSpPr>
              <p:nvPr/>
            </p:nvSpPr>
            <p:spPr bwMode="auto">
              <a:xfrm>
                <a:off x="3114" y="32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8" name="Freeform 1227"/>
              <p:cNvSpPr>
                <a:spLocks/>
              </p:cNvSpPr>
              <p:nvPr/>
            </p:nvSpPr>
            <p:spPr bwMode="auto">
              <a:xfrm>
                <a:off x="3098" y="3292"/>
                <a:ext cx="16" cy="5"/>
              </a:xfrm>
              <a:custGeom>
                <a:avLst/>
                <a:gdLst>
                  <a:gd name="T0" fmla="*/ 7 w 7"/>
                  <a:gd name="T1" fmla="*/ 0 h 2"/>
                  <a:gd name="T2" fmla="*/ 0 w 7"/>
                  <a:gd name="T3" fmla="*/ 2 h 2"/>
                  <a:gd name="T4" fmla="*/ 7 w 7"/>
                  <a:gd name="T5" fmla="*/ 0 h 2"/>
                </a:gdLst>
                <a:ahLst/>
                <a:cxnLst>
                  <a:cxn ang="0">
                    <a:pos x="T0" y="T1"/>
                  </a:cxn>
                  <a:cxn ang="0">
                    <a:pos x="T2" y="T3"/>
                  </a:cxn>
                  <a:cxn ang="0">
                    <a:pos x="T4" y="T5"/>
                  </a:cxn>
                </a:cxnLst>
                <a:rect l="0" t="0" r="r" b="b"/>
                <a:pathLst>
                  <a:path w="7" h="2">
                    <a:moveTo>
                      <a:pt x="7" y="0"/>
                    </a:moveTo>
                    <a:cubicBezTo>
                      <a:pt x="5" y="1"/>
                      <a:pt x="2" y="1"/>
                      <a:pt x="0" y="2"/>
                    </a:cubicBezTo>
                    <a:cubicBezTo>
                      <a:pt x="3" y="2"/>
                      <a:pt x="5"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9" name="Freeform 1228"/>
              <p:cNvSpPr>
                <a:spLocks/>
              </p:cNvSpPr>
              <p:nvPr/>
            </p:nvSpPr>
            <p:spPr bwMode="auto">
              <a:xfrm>
                <a:off x="2024" y="3292"/>
                <a:ext cx="19" cy="5"/>
              </a:xfrm>
              <a:custGeom>
                <a:avLst/>
                <a:gdLst>
                  <a:gd name="T0" fmla="*/ 0 w 8"/>
                  <a:gd name="T1" fmla="*/ 2 h 2"/>
                  <a:gd name="T2" fmla="*/ 8 w 8"/>
                  <a:gd name="T3" fmla="*/ 1 h 2"/>
                  <a:gd name="T4" fmla="*/ 0 w 8"/>
                  <a:gd name="T5" fmla="*/ 2 h 2"/>
                </a:gdLst>
                <a:ahLst/>
                <a:cxnLst>
                  <a:cxn ang="0">
                    <a:pos x="T0" y="T1"/>
                  </a:cxn>
                  <a:cxn ang="0">
                    <a:pos x="T2" y="T3"/>
                  </a:cxn>
                  <a:cxn ang="0">
                    <a:pos x="T4" y="T5"/>
                  </a:cxn>
                </a:cxnLst>
                <a:rect l="0" t="0" r="r" b="b"/>
                <a:pathLst>
                  <a:path w="8" h="2">
                    <a:moveTo>
                      <a:pt x="0" y="2"/>
                    </a:moveTo>
                    <a:cubicBezTo>
                      <a:pt x="3" y="2"/>
                      <a:pt x="7" y="2"/>
                      <a:pt x="8" y="1"/>
                    </a:cubicBezTo>
                    <a:cubicBezTo>
                      <a:pt x="5"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0" name="Freeform 1229"/>
              <p:cNvSpPr>
                <a:spLocks/>
              </p:cNvSpPr>
              <p:nvPr/>
            </p:nvSpPr>
            <p:spPr bwMode="auto">
              <a:xfrm>
                <a:off x="2967" y="3297"/>
                <a:ext cx="8" cy="5"/>
              </a:xfrm>
              <a:custGeom>
                <a:avLst/>
                <a:gdLst>
                  <a:gd name="T0" fmla="*/ 2 w 3"/>
                  <a:gd name="T1" fmla="*/ 0 h 2"/>
                  <a:gd name="T2" fmla="*/ 0 w 3"/>
                  <a:gd name="T3" fmla="*/ 0 h 2"/>
                  <a:gd name="T4" fmla="*/ 0 w 3"/>
                  <a:gd name="T5" fmla="*/ 2 h 2"/>
                  <a:gd name="T6" fmla="*/ 3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0" y="0"/>
                      <a:pt x="0" y="0"/>
                      <a:pt x="0" y="0"/>
                    </a:cubicBezTo>
                    <a:cubicBezTo>
                      <a:pt x="0" y="2"/>
                      <a:pt x="0" y="2"/>
                      <a:pt x="0" y="2"/>
                    </a:cubicBezTo>
                    <a:cubicBezTo>
                      <a:pt x="3" y="1"/>
                      <a:pt x="3" y="1"/>
                      <a:pt x="3"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1" name="Freeform 1230"/>
              <p:cNvSpPr>
                <a:spLocks/>
              </p:cNvSpPr>
              <p:nvPr/>
            </p:nvSpPr>
            <p:spPr bwMode="auto">
              <a:xfrm>
                <a:off x="3069" y="3302"/>
                <a:ext cx="5" cy="2"/>
              </a:xfrm>
              <a:custGeom>
                <a:avLst/>
                <a:gdLst>
                  <a:gd name="T0" fmla="*/ 2 w 2"/>
                  <a:gd name="T1" fmla="*/ 0 h 1"/>
                  <a:gd name="T2" fmla="*/ 0 w 2"/>
                  <a:gd name="T3" fmla="*/ 0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0" y="0"/>
                      <a:pt x="0" y="0"/>
                      <a:pt x="0" y="0"/>
                    </a:cubicBezTo>
                    <a:cubicBezTo>
                      <a:pt x="1" y="1"/>
                      <a:pt x="1" y="1"/>
                      <a:pt x="1"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2" name="Freeform 1231"/>
              <p:cNvSpPr>
                <a:spLocks/>
              </p:cNvSpPr>
              <p:nvPr/>
            </p:nvSpPr>
            <p:spPr bwMode="auto">
              <a:xfrm>
                <a:off x="3351" y="3302"/>
                <a:ext cx="7" cy="5"/>
              </a:xfrm>
              <a:custGeom>
                <a:avLst/>
                <a:gdLst>
                  <a:gd name="T0" fmla="*/ 3 w 3"/>
                  <a:gd name="T1" fmla="*/ 1 h 2"/>
                  <a:gd name="T2" fmla="*/ 1 w 3"/>
                  <a:gd name="T3" fmla="*/ 0 h 2"/>
                  <a:gd name="T4" fmla="*/ 0 w 3"/>
                  <a:gd name="T5" fmla="*/ 2 h 2"/>
                  <a:gd name="T6" fmla="*/ 3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2"/>
                      <a:pt x="2" y="1"/>
                      <a:pt x="1" y="0"/>
                    </a:cubicBezTo>
                    <a:cubicBezTo>
                      <a:pt x="0" y="2"/>
                      <a:pt x="0" y="2"/>
                      <a:pt x="0" y="2"/>
                    </a:cubicBezTo>
                    <a:cubicBezTo>
                      <a:pt x="3" y="2"/>
                      <a:pt x="3" y="2"/>
                      <a:pt x="3" y="2"/>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3" name="Freeform 1232"/>
              <p:cNvSpPr>
                <a:spLocks/>
              </p:cNvSpPr>
              <p:nvPr/>
            </p:nvSpPr>
            <p:spPr bwMode="auto">
              <a:xfrm>
                <a:off x="3046" y="3302"/>
                <a:ext cx="7" cy="7"/>
              </a:xfrm>
              <a:custGeom>
                <a:avLst/>
                <a:gdLst>
                  <a:gd name="T0" fmla="*/ 3 w 3"/>
                  <a:gd name="T1" fmla="*/ 2 h 3"/>
                  <a:gd name="T2" fmla="*/ 0 w 3"/>
                  <a:gd name="T3" fmla="*/ 3 h 3"/>
                  <a:gd name="T4" fmla="*/ 3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2" y="0"/>
                      <a:pt x="0" y="2"/>
                      <a:pt x="0" y="3"/>
                    </a:cubicBezTo>
                    <a:cubicBezTo>
                      <a:pt x="3" y="3"/>
                      <a:pt x="3" y="3"/>
                      <a:pt x="3" y="3"/>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4" name="Freeform 1233"/>
              <p:cNvSpPr>
                <a:spLocks/>
              </p:cNvSpPr>
              <p:nvPr/>
            </p:nvSpPr>
            <p:spPr bwMode="auto">
              <a:xfrm>
                <a:off x="815" y="3307"/>
                <a:ext cx="5" cy="4"/>
              </a:xfrm>
              <a:custGeom>
                <a:avLst/>
                <a:gdLst>
                  <a:gd name="T0" fmla="*/ 0 w 2"/>
                  <a:gd name="T1" fmla="*/ 2 h 2"/>
                  <a:gd name="T2" fmla="*/ 2 w 2"/>
                  <a:gd name="T3" fmla="*/ 2 h 2"/>
                  <a:gd name="T4" fmla="*/ 1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2" y="2"/>
                      <a:pt x="2" y="2"/>
                      <a:pt x="2" y="2"/>
                    </a:cubicBezTo>
                    <a:cubicBezTo>
                      <a:pt x="2" y="1"/>
                      <a:pt x="2" y="0"/>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5" name="Freeform 1234"/>
              <p:cNvSpPr>
                <a:spLocks/>
              </p:cNvSpPr>
              <p:nvPr/>
            </p:nvSpPr>
            <p:spPr bwMode="auto">
              <a:xfrm>
                <a:off x="829" y="3309"/>
                <a:ext cx="10" cy="5"/>
              </a:xfrm>
              <a:custGeom>
                <a:avLst/>
                <a:gdLst>
                  <a:gd name="T0" fmla="*/ 5 w 10"/>
                  <a:gd name="T1" fmla="*/ 2 h 5"/>
                  <a:gd name="T2" fmla="*/ 0 w 10"/>
                  <a:gd name="T3" fmla="*/ 0 h 5"/>
                  <a:gd name="T4" fmla="*/ 10 w 10"/>
                  <a:gd name="T5" fmla="*/ 5 h 5"/>
                  <a:gd name="T6" fmla="*/ 5 w 10"/>
                  <a:gd name="T7" fmla="*/ 2 h 5"/>
                </a:gdLst>
                <a:ahLst/>
                <a:cxnLst>
                  <a:cxn ang="0">
                    <a:pos x="T0" y="T1"/>
                  </a:cxn>
                  <a:cxn ang="0">
                    <a:pos x="T2" y="T3"/>
                  </a:cxn>
                  <a:cxn ang="0">
                    <a:pos x="T4" y="T5"/>
                  </a:cxn>
                  <a:cxn ang="0">
                    <a:pos x="T6" y="T7"/>
                  </a:cxn>
                </a:cxnLst>
                <a:rect l="0" t="0" r="r" b="b"/>
                <a:pathLst>
                  <a:path w="10" h="5">
                    <a:moveTo>
                      <a:pt x="5" y="2"/>
                    </a:moveTo>
                    <a:lnTo>
                      <a:pt x="0" y="0"/>
                    </a:lnTo>
                    <a:lnTo>
                      <a:pt x="10"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0" name="Group 1436"/>
            <p:cNvGrpSpPr>
              <a:grpSpLocks/>
            </p:cNvGrpSpPr>
            <p:nvPr/>
          </p:nvGrpSpPr>
          <p:grpSpPr bwMode="auto">
            <a:xfrm>
              <a:off x="10683395" y="4581101"/>
              <a:ext cx="6026150" cy="401638"/>
              <a:chOff x="789" y="3309"/>
              <a:chExt cx="3796" cy="253"/>
            </a:xfrm>
            <a:grpFill/>
          </p:grpSpPr>
          <p:sp>
            <p:nvSpPr>
              <p:cNvPr id="196" name="Freeform 1236"/>
              <p:cNvSpPr>
                <a:spLocks/>
              </p:cNvSpPr>
              <p:nvPr/>
            </p:nvSpPr>
            <p:spPr bwMode="auto">
              <a:xfrm>
                <a:off x="2984" y="3311"/>
                <a:ext cx="14" cy="3"/>
              </a:xfrm>
              <a:custGeom>
                <a:avLst/>
                <a:gdLst>
                  <a:gd name="T0" fmla="*/ 0 w 6"/>
                  <a:gd name="T1" fmla="*/ 1 h 1"/>
                  <a:gd name="T2" fmla="*/ 6 w 6"/>
                  <a:gd name="T3" fmla="*/ 1 h 1"/>
                  <a:gd name="T4" fmla="*/ 0 w 6"/>
                  <a:gd name="T5" fmla="*/ 1 h 1"/>
                </a:gdLst>
                <a:ahLst/>
                <a:cxnLst>
                  <a:cxn ang="0">
                    <a:pos x="T0" y="T1"/>
                  </a:cxn>
                  <a:cxn ang="0">
                    <a:pos x="T2" y="T3"/>
                  </a:cxn>
                  <a:cxn ang="0">
                    <a:pos x="T4" y="T5"/>
                  </a:cxn>
                </a:cxnLst>
                <a:rect l="0" t="0" r="r" b="b"/>
                <a:pathLst>
                  <a:path w="6" h="1">
                    <a:moveTo>
                      <a:pt x="0" y="1"/>
                    </a:moveTo>
                    <a:cubicBezTo>
                      <a:pt x="6" y="1"/>
                      <a:pt x="6" y="1"/>
                      <a:pt x="6" y="1"/>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7" name="Freeform 1237"/>
              <p:cNvSpPr>
                <a:spLocks/>
              </p:cNvSpPr>
              <p:nvPr/>
            </p:nvSpPr>
            <p:spPr bwMode="auto">
              <a:xfrm>
                <a:off x="3360" y="3309"/>
                <a:ext cx="10" cy="12"/>
              </a:xfrm>
              <a:custGeom>
                <a:avLst/>
                <a:gdLst>
                  <a:gd name="T0" fmla="*/ 1 w 4"/>
                  <a:gd name="T1" fmla="*/ 4 h 5"/>
                  <a:gd name="T2" fmla="*/ 4 w 4"/>
                  <a:gd name="T3" fmla="*/ 2 h 5"/>
                  <a:gd name="T4" fmla="*/ 1 w 4"/>
                  <a:gd name="T5" fmla="*/ 4 h 5"/>
                </a:gdLst>
                <a:ahLst/>
                <a:cxnLst>
                  <a:cxn ang="0">
                    <a:pos x="T0" y="T1"/>
                  </a:cxn>
                  <a:cxn ang="0">
                    <a:pos x="T2" y="T3"/>
                  </a:cxn>
                  <a:cxn ang="0">
                    <a:pos x="T4" y="T5"/>
                  </a:cxn>
                </a:cxnLst>
                <a:rect l="0" t="0" r="r" b="b"/>
                <a:pathLst>
                  <a:path w="4" h="5">
                    <a:moveTo>
                      <a:pt x="1" y="4"/>
                    </a:moveTo>
                    <a:cubicBezTo>
                      <a:pt x="2" y="3"/>
                      <a:pt x="3" y="4"/>
                      <a:pt x="4" y="2"/>
                    </a:cubicBezTo>
                    <a:cubicBezTo>
                      <a:pt x="2" y="0"/>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8" name="Freeform 1238"/>
              <p:cNvSpPr>
                <a:spLocks/>
              </p:cNvSpPr>
              <p:nvPr/>
            </p:nvSpPr>
            <p:spPr bwMode="auto">
              <a:xfrm>
                <a:off x="2963" y="3316"/>
                <a:ext cx="7" cy="7"/>
              </a:xfrm>
              <a:custGeom>
                <a:avLst/>
                <a:gdLst>
                  <a:gd name="T0" fmla="*/ 1 w 3"/>
                  <a:gd name="T1" fmla="*/ 2 h 3"/>
                  <a:gd name="T2" fmla="*/ 3 w 3"/>
                  <a:gd name="T3" fmla="*/ 0 h 3"/>
                  <a:gd name="T4" fmla="*/ 0 w 3"/>
                  <a:gd name="T5" fmla="*/ 1 h 3"/>
                  <a:gd name="T6" fmla="*/ 1 w 3"/>
                  <a:gd name="T7" fmla="*/ 2 h 3"/>
                </a:gdLst>
                <a:ahLst/>
                <a:cxnLst>
                  <a:cxn ang="0">
                    <a:pos x="T0" y="T1"/>
                  </a:cxn>
                  <a:cxn ang="0">
                    <a:pos x="T2" y="T3"/>
                  </a:cxn>
                  <a:cxn ang="0">
                    <a:pos x="T4" y="T5"/>
                  </a:cxn>
                  <a:cxn ang="0">
                    <a:pos x="T6" y="T7"/>
                  </a:cxn>
                </a:cxnLst>
                <a:rect l="0" t="0" r="r" b="b"/>
                <a:pathLst>
                  <a:path w="3" h="3">
                    <a:moveTo>
                      <a:pt x="1" y="2"/>
                    </a:moveTo>
                    <a:cubicBezTo>
                      <a:pt x="2" y="1"/>
                      <a:pt x="3" y="1"/>
                      <a:pt x="3" y="0"/>
                    </a:cubicBezTo>
                    <a:cubicBezTo>
                      <a:pt x="1" y="0"/>
                      <a:pt x="0" y="1"/>
                      <a:pt x="0" y="1"/>
                    </a:cubicBezTo>
                    <a:cubicBezTo>
                      <a:pt x="0" y="2"/>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9" name="Freeform 1239"/>
              <p:cNvSpPr>
                <a:spLocks/>
              </p:cNvSpPr>
              <p:nvPr/>
            </p:nvSpPr>
            <p:spPr bwMode="auto">
              <a:xfrm>
                <a:off x="4581" y="3318"/>
                <a:ext cx="4" cy="7"/>
              </a:xfrm>
              <a:custGeom>
                <a:avLst/>
                <a:gdLst>
                  <a:gd name="T0" fmla="*/ 1 w 2"/>
                  <a:gd name="T1" fmla="*/ 0 h 3"/>
                  <a:gd name="T2" fmla="*/ 0 w 2"/>
                  <a:gd name="T3" fmla="*/ 3 h 3"/>
                  <a:gd name="T4" fmla="*/ 1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1" y="3"/>
                      <a:pt x="1" y="3"/>
                      <a:pt x="1" y="3"/>
                    </a:cubicBezTo>
                    <a:cubicBezTo>
                      <a:pt x="2" y="3"/>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0" name="Freeform 1240"/>
              <p:cNvSpPr>
                <a:spLocks/>
              </p:cNvSpPr>
              <p:nvPr/>
            </p:nvSpPr>
            <p:spPr bwMode="auto">
              <a:xfrm>
                <a:off x="1901" y="3321"/>
                <a:ext cx="56" cy="19"/>
              </a:xfrm>
              <a:custGeom>
                <a:avLst/>
                <a:gdLst>
                  <a:gd name="T0" fmla="*/ 3 w 24"/>
                  <a:gd name="T1" fmla="*/ 2 h 8"/>
                  <a:gd name="T2" fmla="*/ 3 w 24"/>
                  <a:gd name="T3" fmla="*/ 5 h 8"/>
                  <a:gd name="T4" fmla="*/ 0 w 24"/>
                  <a:gd name="T5" fmla="*/ 5 h 8"/>
                  <a:gd name="T6" fmla="*/ 0 w 24"/>
                  <a:gd name="T7" fmla="*/ 6 h 8"/>
                  <a:gd name="T8" fmla="*/ 6 w 24"/>
                  <a:gd name="T9" fmla="*/ 7 h 8"/>
                  <a:gd name="T10" fmla="*/ 6 w 24"/>
                  <a:gd name="T11" fmla="*/ 7 h 8"/>
                  <a:gd name="T12" fmla="*/ 24 w 24"/>
                  <a:gd name="T13" fmla="*/ 2 h 8"/>
                  <a:gd name="T14" fmla="*/ 21 w 24"/>
                  <a:gd name="T15" fmla="*/ 1 h 8"/>
                  <a:gd name="T16" fmla="*/ 22 w 24"/>
                  <a:gd name="T17" fmla="*/ 0 h 8"/>
                  <a:gd name="T18" fmla="*/ 3 w 24"/>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8">
                    <a:moveTo>
                      <a:pt x="3" y="2"/>
                    </a:moveTo>
                    <a:cubicBezTo>
                      <a:pt x="3" y="5"/>
                      <a:pt x="3" y="5"/>
                      <a:pt x="3" y="5"/>
                    </a:cubicBezTo>
                    <a:cubicBezTo>
                      <a:pt x="0" y="5"/>
                      <a:pt x="0" y="5"/>
                      <a:pt x="0" y="5"/>
                    </a:cubicBezTo>
                    <a:cubicBezTo>
                      <a:pt x="0" y="6"/>
                      <a:pt x="0" y="6"/>
                      <a:pt x="0" y="6"/>
                    </a:cubicBezTo>
                    <a:cubicBezTo>
                      <a:pt x="6" y="7"/>
                      <a:pt x="6" y="7"/>
                      <a:pt x="6" y="7"/>
                    </a:cubicBezTo>
                    <a:cubicBezTo>
                      <a:pt x="6" y="7"/>
                      <a:pt x="6" y="7"/>
                      <a:pt x="6" y="7"/>
                    </a:cubicBezTo>
                    <a:cubicBezTo>
                      <a:pt x="11" y="7"/>
                      <a:pt x="21" y="8"/>
                      <a:pt x="24" y="2"/>
                    </a:cubicBezTo>
                    <a:cubicBezTo>
                      <a:pt x="21" y="1"/>
                      <a:pt x="21" y="1"/>
                      <a:pt x="21" y="1"/>
                    </a:cubicBezTo>
                    <a:cubicBezTo>
                      <a:pt x="22" y="0"/>
                      <a:pt x="22" y="0"/>
                      <a:pt x="22" y="0"/>
                    </a:cubicBezTo>
                    <a:cubicBezTo>
                      <a:pt x="15" y="0"/>
                      <a:pt x="9"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 name="Freeform 1241"/>
              <p:cNvSpPr>
                <a:spLocks/>
              </p:cNvSpPr>
              <p:nvPr/>
            </p:nvSpPr>
            <p:spPr bwMode="auto">
              <a:xfrm>
                <a:off x="3367" y="3330"/>
                <a:ext cx="3"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2" name="Freeform 1242"/>
              <p:cNvSpPr>
                <a:spLocks/>
              </p:cNvSpPr>
              <p:nvPr/>
            </p:nvSpPr>
            <p:spPr bwMode="auto">
              <a:xfrm>
                <a:off x="3367" y="3321"/>
                <a:ext cx="7" cy="9"/>
              </a:xfrm>
              <a:custGeom>
                <a:avLst/>
                <a:gdLst>
                  <a:gd name="T0" fmla="*/ 2 w 3"/>
                  <a:gd name="T1" fmla="*/ 0 h 4"/>
                  <a:gd name="T2" fmla="*/ 0 w 3"/>
                  <a:gd name="T3" fmla="*/ 3 h 4"/>
                  <a:gd name="T4" fmla="*/ 0 w 3"/>
                  <a:gd name="T5" fmla="*/ 4 h 4"/>
                  <a:gd name="T6" fmla="*/ 2 w 3"/>
                  <a:gd name="T7" fmla="*/ 0 h 4"/>
                </a:gdLst>
                <a:ahLst/>
                <a:cxnLst>
                  <a:cxn ang="0">
                    <a:pos x="T0" y="T1"/>
                  </a:cxn>
                  <a:cxn ang="0">
                    <a:pos x="T2" y="T3"/>
                  </a:cxn>
                  <a:cxn ang="0">
                    <a:pos x="T4" y="T5"/>
                  </a:cxn>
                  <a:cxn ang="0">
                    <a:pos x="T6" y="T7"/>
                  </a:cxn>
                </a:cxnLst>
                <a:rect l="0" t="0" r="r" b="b"/>
                <a:pathLst>
                  <a:path w="3" h="4">
                    <a:moveTo>
                      <a:pt x="2" y="0"/>
                    </a:moveTo>
                    <a:cubicBezTo>
                      <a:pt x="0" y="3"/>
                      <a:pt x="0" y="3"/>
                      <a:pt x="0" y="3"/>
                    </a:cubicBezTo>
                    <a:cubicBezTo>
                      <a:pt x="0" y="4"/>
                      <a:pt x="0" y="4"/>
                      <a:pt x="0" y="4"/>
                    </a:cubicBezTo>
                    <a:cubicBezTo>
                      <a:pt x="0"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3" name="Freeform 1243"/>
              <p:cNvSpPr>
                <a:spLocks/>
              </p:cNvSpPr>
              <p:nvPr/>
            </p:nvSpPr>
            <p:spPr bwMode="auto">
              <a:xfrm>
                <a:off x="1884" y="33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4" name="Freeform 1244"/>
              <p:cNvSpPr>
                <a:spLocks/>
              </p:cNvSpPr>
              <p:nvPr/>
            </p:nvSpPr>
            <p:spPr bwMode="auto">
              <a:xfrm>
                <a:off x="1868" y="3323"/>
                <a:ext cx="33" cy="26"/>
              </a:xfrm>
              <a:custGeom>
                <a:avLst/>
                <a:gdLst>
                  <a:gd name="T0" fmla="*/ 5 w 14"/>
                  <a:gd name="T1" fmla="*/ 1 h 11"/>
                  <a:gd name="T2" fmla="*/ 3 w 14"/>
                  <a:gd name="T3" fmla="*/ 9 h 11"/>
                  <a:gd name="T4" fmla="*/ 7 w 14"/>
                  <a:gd name="T5" fmla="*/ 11 h 11"/>
                  <a:gd name="T6" fmla="*/ 7 w 14"/>
                  <a:gd name="T7" fmla="*/ 9 h 11"/>
                  <a:gd name="T8" fmla="*/ 9 w 14"/>
                  <a:gd name="T9" fmla="*/ 9 h 11"/>
                  <a:gd name="T10" fmla="*/ 12 w 14"/>
                  <a:gd name="T11" fmla="*/ 6 h 11"/>
                  <a:gd name="T12" fmla="*/ 5 w 1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5" y="1"/>
                    </a:moveTo>
                    <a:cubicBezTo>
                      <a:pt x="0" y="2"/>
                      <a:pt x="5" y="6"/>
                      <a:pt x="3" y="9"/>
                    </a:cubicBezTo>
                    <a:cubicBezTo>
                      <a:pt x="6" y="8"/>
                      <a:pt x="7" y="10"/>
                      <a:pt x="7" y="11"/>
                    </a:cubicBezTo>
                    <a:cubicBezTo>
                      <a:pt x="7" y="9"/>
                      <a:pt x="7" y="9"/>
                      <a:pt x="7" y="9"/>
                    </a:cubicBezTo>
                    <a:cubicBezTo>
                      <a:pt x="9" y="9"/>
                      <a:pt x="9" y="9"/>
                      <a:pt x="9" y="9"/>
                    </a:cubicBezTo>
                    <a:cubicBezTo>
                      <a:pt x="11" y="8"/>
                      <a:pt x="12" y="8"/>
                      <a:pt x="12" y="6"/>
                    </a:cubicBezTo>
                    <a:cubicBezTo>
                      <a:pt x="14" y="0"/>
                      <a:pt x="8"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5" name="Freeform 1245"/>
              <p:cNvSpPr>
                <a:spLocks/>
              </p:cNvSpPr>
              <p:nvPr/>
            </p:nvSpPr>
            <p:spPr bwMode="auto">
              <a:xfrm>
                <a:off x="3247" y="3351"/>
                <a:ext cx="2" cy="5"/>
              </a:xfrm>
              <a:custGeom>
                <a:avLst/>
                <a:gdLst>
                  <a:gd name="T0" fmla="*/ 0 w 1"/>
                  <a:gd name="T1" fmla="*/ 1 h 2"/>
                  <a:gd name="T2" fmla="*/ 1 w 1"/>
                  <a:gd name="T3" fmla="*/ 2 h 2"/>
                  <a:gd name="T4" fmla="*/ 0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1" y="2"/>
                      <a:pt x="1" y="2"/>
                      <a:pt x="1" y="2"/>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6" name="Freeform 1246"/>
              <p:cNvSpPr>
                <a:spLocks/>
              </p:cNvSpPr>
              <p:nvPr/>
            </p:nvSpPr>
            <p:spPr bwMode="auto">
              <a:xfrm>
                <a:off x="3244" y="3354"/>
                <a:ext cx="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7" name="Freeform 1247"/>
              <p:cNvSpPr>
                <a:spLocks/>
              </p:cNvSpPr>
              <p:nvPr/>
            </p:nvSpPr>
            <p:spPr bwMode="auto">
              <a:xfrm>
                <a:off x="3185" y="3321"/>
                <a:ext cx="175" cy="94"/>
              </a:xfrm>
              <a:custGeom>
                <a:avLst/>
                <a:gdLst>
                  <a:gd name="T0" fmla="*/ 2 w 74"/>
                  <a:gd name="T1" fmla="*/ 33 h 40"/>
                  <a:gd name="T2" fmla="*/ 4 w 74"/>
                  <a:gd name="T3" fmla="*/ 34 h 40"/>
                  <a:gd name="T4" fmla="*/ 3 w 74"/>
                  <a:gd name="T5" fmla="*/ 38 h 40"/>
                  <a:gd name="T6" fmla="*/ 7 w 74"/>
                  <a:gd name="T7" fmla="*/ 35 h 40"/>
                  <a:gd name="T8" fmla="*/ 14 w 74"/>
                  <a:gd name="T9" fmla="*/ 29 h 40"/>
                  <a:gd name="T10" fmla="*/ 16 w 74"/>
                  <a:gd name="T11" fmla="*/ 32 h 40"/>
                  <a:gd name="T12" fmla="*/ 18 w 74"/>
                  <a:gd name="T13" fmla="*/ 31 h 40"/>
                  <a:gd name="T14" fmla="*/ 14 w 74"/>
                  <a:gd name="T15" fmla="*/ 29 h 40"/>
                  <a:gd name="T16" fmla="*/ 15 w 74"/>
                  <a:gd name="T17" fmla="*/ 26 h 40"/>
                  <a:gd name="T18" fmla="*/ 41 w 74"/>
                  <a:gd name="T19" fmla="*/ 26 h 40"/>
                  <a:gd name="T20" fmla="*/ 41 w 74"/>
                  <a:gd name="T21" fmla="*/ 27 h 40"/>
                  <a:gd name="T22" fmla="*/ 33 w 74"/>
                  <a:gd name="T23" fmla="*/ 35 h 40"/>
                  <a:gd name="T24" fmla="*/ 32 w 74"/>
                  <a:gd name="T25" fmla="*/ 33 h 40"/>
                  <a:gd name="T26" fmla="*/ 31 w 74"/>
                  <a:gd name="T27" fmla="*/ 40 h 40"/>
                  <a:gd name="T28" fmla="*/ 33 w 74"/>
                  <a:gd name="T29" fmla="*/ 36 h 40"/>
                  <a:gd name="T30" fmla="*/ 37 w 74"/>
                  <a:gd name="T31" fmla="*/ 38 h 40"/>
                  <a:gd name="T32" fmla="*/ 37 w 74"/>
                  <a:gd name="T33" fmla="*/ 39 h 40"/>
                  <a:gd name="T34" fmla="*/ 41 w 74"/>
                  <a:gd name="T35" fmla="*/ 37 h 40"/>
                  <a:gd name="T36" fmla="*/ 37 w 74"/>
                  <a:gd name="T37" fmla="*/ 36 h 40"/>
                  <a:gd name="T38" fmla="*/ 40 w 74"/>
                  <a:gd name="T39" fmla="*/ 35 h 40"/>
                  <a:gd name="T40" fmla="*/ 38 w 74"/>
                  <a:gd name="T41" fmla="*/ 32 h 40"/>
                  <a:gd name="T42" fmla="*/ 42 w 74"/>
                  <a:gd name="T43" fmla="*/ 29 h 40"/>
                  <a:gd name="T44" fmla="*/ 44 w 74"/>
                  <a:gd name="T45" fmla="*/ 25 h 40"/>
                  <a:gd name="T46" fmla="*/ 55 w 74"/>
                  <a:gd name="T47" fmla="*/ 24 h 40"/>
                  <a:gd name="T48" fmla="*/ 50 w 74"/>
                  <a:gd name="T49" fmla="*/ 27 h 40"/>
                  <a:gd name="T50" fmla="*/ 50 w 74"/>
                  <a:gd name="T51" fmla="*/ 29 h 40"/>
                  <a:gd name="T52" fmla="*/ 59 w 74"/>
                  <a:gd name="T53" fmla="*/ 27 h 40"/>
                  <a:gd name="T54" fmla="*/ 57 w 74"/>
                  <a:gd name="T55" fmla="*/ 27 h 40"/>
                  <a:gd name="T56" fmla="*/ 68 w 74"/>
                  <a:gd name="T57" fmla="*/ 15 h 40"/>
                  <a:gd name="T58" fmla="*/ 55 w 74"/>
                  <a:gd name="T59" fmla="*/ 20 h 40"/>
                  <a:gd name="T60" fmla="*/ 53 w 74"/>
                  <a:gd name="T61" fmla="*/ 13 h 40"/>
                  <a:gd name="T62" fmla="*/ 74 w 74"/>
                  <a:gd name="T63" fmla="*/ 9 h 40"/>
                  <a:gd name="T64" fmla="*/ 70 w 74"/>
                  <a:gd name="T65" fmla="*/ 5 h 40"/>
                  <a:gd name="T66" fmla="*/ 63 w 74"/>
                  <a:gd name="T67" fmla="*/ 8 h 40"/>
                  <a:gd name="T68" fmla="*/ 66 w 74"/>
                  <a:gd name="T69" fmla="*/ 2 h 40"/>
                  <a:gd name="T70" fmla="*/ 63 w 74"/>
                  <a:gd name="T71" fmla="*/ 5 h 40"/>
                  <a:gd name="T72" fmla="*/ 51 w 74"/>
                  <a:gd name="T73" fmla="*/ 5 h 40"/>
                  <a:gd name="T74" fmla="*/ 51 w 74"/>
                  <a:gd name="T75" fmla="*/ 15 h 40"/>
                  <a:gd name="T76" fmla="*/ 40 w 74"/>
                  <a:gd name="T77" fmla="*/ 23 h 40"/>
                  <a:gd name="T78" fmla="*/ 27 w 74"/>
                  <a:gd name="T79" fmla="*/ 22 h 40"/>
                  <a:gd name="T80" fmla="*/ 29 w 74"/>
                  <a:gd name="T81" fmla="*/ 20 h 40"/>
                  <a:gd name="T82" fmla="*/ 31 w 74"/>
                  <a:gd name="T83" fmla="*/ 21 h 40"/>
                  <a:gd name="T84" fmla="*/ 42 w 74"/>
                  <a:gd name="T85" fmla="*/ 13 h 40"/>
                  <a:gd name="T86" fmla="*/ 45 w 74"/>
                  <a:gd name="T87" fmla="*/ 14 h 40"/>
                  <a:gd name="T88" fmla="*/ 41 w 74"/>
                  <a:gd name="T89" fmla="*/ 10 h 40"/>
                  <a:gd name="T90" fmla="*/ 41 w 74"/>
                  <a:gd name="T91" fmla="*/ 11 h 40"/>
                  <a:gd name="T92" fmla="*/ 40 w 74"/>
                  <a:gd name="T93" fmla="*/ 12 h 40"/>
                  <a:gd name="T94" fmla="*/ 36 w 74"/>
                  <a:gd name="T95" fmla="*/ 12 h 40"/>
                  <a:gd name="T96" fmla="*/ 39 w 74"/>
                  <a:gd name="T97" fmla="*/ 10 h 40"/>
                  <a:gd name="T98" fmla="*/ 37 w 74"/>
                  <a:gd name="T99" fmla="*/ 8 h 40"/>
                  <a:gd name="T100" fmla="*/ 27 w 74"/>
                  <a:gd name="T101" fmla="*/ 15 h 40"/>
                  <a:gd name="T102" fmla="*/ 19 w 74"/>
                  <a:gd name="T103" fmla="*/ 20 h 40"/>
                  <a:gd name="T104" fmla="*/ 19 w 74"/>
                  <a:gd name="T105" fmla="*/ 19 h 40"/>
                  <a:gd name="T106" fmla="*/ 15 w 74"/>
                  <a:gd name="T107" fmla="*/ 17 h 40"/>
                  <a:gd name="T108" fmla="*/ 11 w 74"/>
                  <a:gd name="T109" fmla="*/ 27 h 40"/>
                  <a:gd name="T110" fmla="*/ 9 w 74"/>
                  <a:gd name="T111" fmla="*/ 26 h 40"/>
                  <a:gd name="T112" fmla="*/ 2 w 74"/>
                  <a:gd name="T113"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 h="40">
                    <a:moveTo>
                      <a:pt x="2" y="33"/>
                    </a:moveTo>
                    <a:cubicBezTo>
                      <a:pt x="4" y="34"/>
                      <a:pt x="4" y="34"/>
                      <a:pt x="4" y="34"/>
                    </a:cubicBezTo>
                    <a:cubicBezTo>
                      <a:pt x="6" y="36"/>
                      <a:pt x="0" y="35"/>
                      <a:pt x="3" y="38"/>
                    </a:cubicBezTo>
                    <a:cubicBezTo>
                      <a:pt x="2" y="36"/>
                      <a:pt x="6" y="34"/>
                      <a:pt x="7" y="35"/>
                    </a:cubicBezTo>
                    <a:cubicBezTo>
                      <a:pt x="6" y="31"/>
                      <a:pt x="13" y="33"/>
                      <a:pt x="14" y="29"/>
                    </a:cubicBezTo>
                    <a:cubicBezTo>
                      <a:pt x="16" y="32"/>
                      <a:pt x="16" y="32"/>
                      <a:pt x="16" y="32"/>
                    </a:cubicBezTo>
                    <a:cubicBezTo>
                      <a:pt x="17" y="32"/>
                      <a:pt x="17" y="31"/>
                      <a:pt x="18" y="31"/>
                    </a:cubicBezTo>
                    <a:cubicBezTo>
                      <a:pt x="19" y="28"/>
                      <a:pt x="14" y="29"/>
                      <a:pt x="14" y="29"/>
                    </a:cubicBezTo>
                    <a:cubicBezTo>
                      <a:pt x="13" y="27"/>
                      <a:pt x="14" y="27"/>
                      <a:pt x="15" y="26"/>
                    </a:cubicBezTo>
                    <a:cubicBezTo>
                      <a:pt x="23" y="35"/>
                      <a:pt x="32" y="23"/>
                      <a:pt x="41" y="26"/>
                    </a:cubicBezTo>
                    <a:cubicBezTo>
                      <a:pt x="41" y="27"/>
                      <a:pt x="41" y="27"/>
                      <a:pt x="41" y="27"/>
                    </a:cubicBezTo>
                    <a:cubicBezTo>
                      <a:pt x="34" y="29"/>
                      <a:pt x="39" y="35"/>
                      <a:pt x="33" y="35"/>
                    </a:cubicBezTo>
                    <a:cubicBezTo>
                      <a:pt x="32" y="34"/>
                      <a:pt x="32" y="34"/>
                      <a:pt x="32" y="33"/>
                    </a:cubicBezTo>
                    <a:cubicBezTo>
                      <a:pt x="31" y="36"/>
                      <a:pt x="29" y="36"/>
                      <a:pt x="31" y="40"/>
                    </a:cubicBezTo>
                    <a:cubicBezTo>
                      <a:pt x="35" y="40"/>
                      <a:pt x="31" y="37"/>
                      <a:pt x="33" y="36"/>
                    </a:cubicBezTo>
                    <a:cubicBezTo>
                      <a:pt x="35" y="36"/>
                      <a:pt x="36" y="36"/>
                      <a:pt x="37" y="38"/>
                    </a:cubicBezTo>
                    <a:cubicBezTo>
                      <a:pt x="37" y="38"/>
                      <a:pt x="36" y="38"/>
                      <a:pt x="37" y="39"/>
                    </a:cubicBezTo>
                    <a:cubicBezTo>
                      <a:pt x="39" y="40"/>
                      <a:pt x="39" y="37"/>
                      <a:pt x="41" y="37"/>
                    </a:cubicBezTo>
                    <a:cubicBezTo>
                      <a:pt x="37" y="36"/>
                      <a:pt x="37" y="36"/>
                      <a:pt x="37" y="36"/>
                    </a:cubicBezTo>
                    <a:cubicBezTo>
                      <a:pt x="40" y="35"/>
                      <a:pt x="40" y="35"/>
                      <a:pt x="40" y="35"/>
                    </a:cubicBezTo>
                    <a:cubicBezTo>
                      <a:pt x="38" y="32"/>
                      <a:pt x="38" y="32"/>
                      <a:pt x="38" y="32"/>
                    </a:cubicBezTo>
                    <a:cubicBezTo>
                      <a:pt x="41" y="32"/>
                      <a:pt x="39" y="28"/>
                      <a:pt x="42" y="29"/>
                    </a:cubicBezTo>
                    <a:cubicBezTo>
                      <a:pt x="41" y="27"/>
                      <a:pt x="43" y="27"/>
                      <a:pt x="44" y="25"/>
                    </a:cubicBezTo>
                    <a:cubicBezTo>
                      <a:pt x="48" y="26"/>
                      <a:pt x="52" y="17"/>
                      <a:pt x="55" y="24"/>
                    </a:cubicBezTo>
                    <a:cubicBezTo>
                      <a:pt x="53" y="24"/>
                      <a:pt x="53" y="30"/>
                      <a:pt x="50" y="27"/>
                    </a:cubicBezTo>
                    <a:cubicBezTo>
                      <a:pt x="50" y="29"/>
                      <a:pt x="50" y="29"/>
                      <a:pt x="50" y="29"/>
                    </a:cubicBezTo>
                    <a:cubicBezTo>
                      <a:pt x="52" y="28"/>
                      <a:pt x="57" y="30"/>
                      <a:pt x="59" y="27"/>
                    </a:cubicBezTo>
                    <a:cubicBezTo>
                      <a:pt x="58" y="28"/>
                      <a:pt x="58" y="27"/>
                      <a:pt x="57" y="27"/>
                    </a:cubicBezTo>
                    <a:cubicBezTo>
                      <a:pt x="59" y="21"/>
                      <a:pt x="71" y="21"/>
                      <a:pt x="68" y="15"/>
                    </a:cubicBezTo>
                    <a:cubicBezTo>
                      <a:pt x="65" y="21"/>
                      <a:pt x="58" y="15"/>
                      <a:pt x="55" y="20"/>
                    </a:cubicBezTo>
                    <a:cubicBezTo>
                      <a:pt x="49" y="19"/>
                      <a:pt x="54" y="15"/>
                      <a:pt x="53" y="13"/>
                    </a:cubicBezTo>
                    <a:cubicBezTo>
                      <a:pt x="61" y="16"/>
                      <a:pt x="68" y="11"/>
                      <a:pt x="74" y="9"/>
                    </a:cubicBezTo>
                    <a:cubicBezTo>
                      <a:pt x="73" y="8"/>
                      <a:pt x="69" y="7"/>
                      <a:pt x="70" y="5"/>
                    </a:cubicBezTo>
                    <a:cubicBezTo>
                      <a:pt x="66" y="5"/>
                      <a:pt x="67" y="13"/>
                      <a:pt x="63" y="8"/>
                    </a:cubicBezTo>
                    <a:cubicBezTo>
                      <a:pt x="62" y="5"/>
                      <a:pt x="65" y="5"/>
                      <a:pt x="66" y="2"/>
                    </a:cubicBezTo>
                    <a:cubicBezTo>
                      <a:pt x="63" y="2"/>
                      <a:pt x="63" y="4"/>
                      <a:pt x="63" y="5"/>
                    </a:cubicBezTo>
                    <a:cubicBezTo>
                      <a:pt x="56" y="0"/>
                      <a:pt x="57" y="10"/>
                      <a:pt x="51" y="5"/>
                    </a:cubicBezTo>
                    <a:cubicBezTo>
                      <a:pt x="49" y="8"/>
                      <a:pt x="51" y="11"/>
                      <a:pt x="51" y="15"/>
                    </a:cubicBezTo>
                    <a:cubicBezTo>
                      <a:pt x="46" y="15"/>
                      <a:pt x="45" y="23"/>
                      <a:pt x="40" y="23"/>
                    </a:cubicBezTo>
                    <a:cubicBezTo>
                      <a:pt x="34" y="23"/>
                      <a:pt x="31" y="26"/>
                      <a:pt x="27" y="22"/>
                    </a:cubicBezTo>
                    <a:cubicBezTo>
                      <a:pt x="29" y="20"/>
                      <a:pt x="29" y="20"/>
                      <a:pt x="29" y="20"/>
                    </a:cubicBezTo>
                    <a:cubicBezTo>
                      <a:pt x="30" y="20"/>
                      <a:pt x="31" y="21"/>
                      <a:pt x="31" y="21"/>
                    </a:cubicBezTo>
                    <a:cubicBezTo>
                      <a:pt x="31" y="16"/>
                      <a:pt x="42" y="20"/>
                      <a:pt x="42" y="13"/>
                    </a:cubicBezTo>
                    <a:cubicBezTo>
                      <a:pt x="44" y="13"/>
                      <a:pt x="44" y="14"/>
                      <a:pt x="45" y="14"/>
                    </a:cubicBezTo>
                    <a:cubicBezTo>
                      <a:pt x="47" y="10"/>
                      <a:pt x="41" y="11"/>
                      <a:pt x="41" y="10"/>
                    </a:cubicBezTo>
                    <a:cubicBezTo>
                      <a:pt x="40" y="10"/>
                      <a:pt x="41" y="10"/>
                      <a:pt x="41" y="11"/>
                    </a:cubicBezTo>
                    <a:cubicBezTo>
                      <a:pt x="40" y="12"/>
                      <a:pt x="40" y="12"/>
                      <a:pt x="40" y="12"/>
                    </a:cubicBezTo>
                    <a:cubicBezTo>
                      <a:pt x="39" y="12"/>
                      <a:pt x="37" y="13"/>
                      <a:pt x="36" y="12"/>
                    </a:cubicBezTo>
                    <a:cubicBezTo>
                      <a:pt x="37" y="10"/>
                      <a:pt x="38" y="11"/>
                      <a:pt x="39" y="10"/>
                    </a:cubicBezTo>
                    <a:cubicBezTo>
                      <a:pt x="37" y="8"/>
                      <a:pt x="37" y="8"/>
                      <a:pt x="37" y="8"/>
                    </a:cubicBezTo>
                    <a:cubicBezTo>
                      <a:pt x="34" y="12"/>
                      <a:pt x="30" y="12"/>
                      <a:pt x="27" y="15"/>
                    </a:cubicBezTo>
                    <a:cubicBezTo>
                      <a:pt x="25" y="20"/>
                      <a:pt x="20" y="16"/>
                      <a:pt x="19" y="20"/>
                    </a:cubicBezTo>
                    <a:cubicBezTo>
                      <a:pt x="19" y="19"/>
                      <a:pt x="19" y="19"/>
                      <a:pt x="19" y="19"/>
                    </a:cubicBezTo>
                    <a:cubicBezTo>
                      <a:pt x="18" y="17"/>
                      <a:pt x="17" y="16"/>
                      <a:pt x="15" y="17"/>
                    </a:cubicBezTo>
                    <a:cubicBezTo>
                      <a:pt x="19" y="21"/>
                      <a:pt x="9" y="22"/>
                      <a:pt x="11" y="27"/>
                    </a:cubicBezTo>
                    <a:cubicBezTo>
                      <a:pt x="9" y="26"/>
                      <a:pt x="9" y="26"/>
                      <a:pt x="9" y="26"/>
                    </a:cubicBezTo>
                    <a:cubicBezTo>
                      <a:pt x="10" y="32"/>
                      <a:pt x="1" y="28"/>
                      <a:pt x="2"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8" name="Freeform 1248"/>
              <p:cNvSpPr>
                <a:spLocks/>
              </p:cNvSpPr>
              <p:nvPr/>
            </p:nvSpPr>
            <p:spPr bwMode="auto">
              <a:xfrm>
                <a:off x="3237" y="3351"/>
                <a:ext cx="7" cy="8"/>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3"/>
                      <a:pt x="2" y="2"/>
                      <a:pt x="3" y="1"/>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9" name="Freeform 1249"/>
              <p:cNvSpPr>
                <a:spLocks/>
              </p:cNvSpPr>
              <p:nvPr/>
            </p:nvSpPr>
            <p:spPr bwMode="auto">
              <a:xfrm>
                <a:off x="2873" y="3328"/>
                <a:ext cx="9" cy="7"/>
              </a:xfrm>
              <a:custGeom>
                <a:avLst/>
                <a:gdLst>
                  <a:gd name="T0" fmla="*/ 2 w 4"/>
                  <a:gd name="T1" fmla="*/ 0 h 3"/>
                  <a:gd name="T2" fmla="*/ 1 w 4"/>
                  <a:gd name="T3" fmla="*/ 3 h 3"/>
                  <a:gd name="T4" fmla="*/ 2 w 4"/>
                  <a:gd name="T5" fmla="*/ 0 h 3"/>
                </a:gdLst>
                <a:ahLst/>
                <a:cxnLst>
                  <a:cxn ang="0">
                    <a:pos x="T0" y="T1"/>
                  </a:cxn>
                  <a:cxn ang="0">
                    <a:pos x="T2" y="T3"/>
                  </a:cxn>
                  <a:cxn ang="0">
                    <a:pos x="T4" y="T5"/>
                  </a:cxn>
                </a:cxnLst>
                <a:rect l="0" t="0" r="r" b="b"/>
                <a:pathLst>
                  <a:path w="4" h="3">
                    <a:moveTo>
                      <a:pt x="2" y="0"/>
                    </a:moveTo>
                    <a:cubicBezTo>
                      <a:pt x="1" y="1"/>
                      <a:pt x="0" y="2"/>
                      <a:pt x="1" y="3"/>
                    </a:cubicBezTo>
                    <a:cubicBezTo>
                      <a:pt x="0"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0" name="Freeform 1250"/>
              <p:cNvSpPr>
                <a:spLocks/>
              </p:cNvSpPr>
              <p:nvPr/>
            </p:nvSpPr>
            <p:spPr bwMode="auto">
              <a:xfrm>
                <a:off x="3280" y="3330"/>
                <a:ext cx="4" cy="7"/>
              </a:xfrm>
              <a:custGeom>
                <a:avLst/>
                <a:gdLst>
                  <a:gd name="T0" fmla="*/ 0 w 2"/>
                  <a:gd name="T1" fmla="*/ 1 h 3"/>
                  <a:gd name="T2" fmla="*/ 1 w 2"/>
                  <a:gd name="T3" fmla="*/ 3 h 3"/>
                  <a:gd name="T4" fmla="*/ 2 w 2"/>
                  <a:gd name="T5" fmla="*/ 2 h 3"/>
                  <a:gd name="T6" fmla="*/ 0 w 2"/>
                  <a:gd name="T7" fmla="*/ 1 h 3"/>
                </a:gdLst>
                <a:ahLst/>
                <a:cxnLst>
                  <a:cxn ang="0">
                    <a:pos x="T0" y="T1"/>
                  </a:cxn>
                  <a:cxn ang="0">
                    <a:pos x="T2" y="T3"/>
                  </a:cxn>
                  <a:cxn ang="0">
                    <a:pos x="T4" y="T5"/>
                  </a:cxn>
                  <a:cxn ang="0">
                    <a:pos x="T6" y="T7"/>
                  </a:cxn>
                </a:cxnLst>
                <a:rect l="0" t="0" r="r" b="b"/>
                <a:pathLst>
                  <a:path w="2" h="3">
                    <a:moveTo>
                      <a:pt x="0" y="1"/>
                    </a:moveTo>
                    <a:cubicBezTo>
                      <a:pt x="1" y="3"/>
                      <a:pt x="1" y="3"/>
                      <a:pt x="1" y="3"/>
                    </a:cubicBezTo>
                    <a:cubicBezTo>
                      <a:pt x="2" y="2"/>
                      <a:pt x="2" y="2"/>
                      <a:pt x="2" y="2"/>
                    </a:cubicBezTo>
                    <a:cubicBezTo>
                      <a:pt x="1" y="2"/>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1" name="Freeform 1251"/>
              <p:cNvSpPr>
                <a:spLocks/>
              </p:cNvSpPr>
              <p:nvPr/>
            </p:nvSpPr>
            <p:spPr bwMode="auto">
              <a:xfrm>
                <a:off x="1955" y="3335"/>
                <a:ext cx="7" cy="2"/>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2" name="Freeform 1252"/>
              <p:cNvSpPr>
                <a:spLocks/>
              </p:cNvSpPr>
              <p:nvPr/>
            </p:nvSpPr>
            <p:spPr bwMode="auto">
              <a:xfrm>
                <a:off x="1962" y="3337"/>
                <a:ext cx="7" cy="3"/>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2" y="1"/>
                      <a:pt x="1" y="0"/>
                      <a:pt x="0" y="0"/>
                    </a:cubicBezTo>
                    <a:cubicBezTo>
                      <a:pt x="3" y="1"/>
                      <a:pt x="3"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3" name="Freeform 1253"/>
              <p:cNvSpPr>
                <a:spLocks/>
              </p:cNvSpPr>
              <p:nvPr/>
            </p:nvSpPr>
            <p:spPr bwMode="auto">
              <a:xfrm>
                <a:off x="2792" y="3335"/>
                <a:ext cx="12" cy="9"/>
              </a:xfrm>
              <a:custGeom>
                <a:avLst/>
                <a:gdLst>
                  <a:gd name="T0" fmla="*/ 0 w 5"/>
                  <a:gd name="T1" fmla="*/ 3 h 4"/>
                  <a:gd name="T2" fmla="*/ 4 w 5"/>
                  <a:gd name="T3" fmla="*/ 4 h 4"/>
                  <a:gd name="T4" fmla="*/ 0 w 5"/>
                  <a:gd name="T5" fmla="*/ 3 h 4"/>
                </a:gdLst>
                <a:ahLst/>
                <a:cxnLst>
                  <a:cxn ang="0">
                    <a:pos x="T0" y="T1"/>
                  </a:cxn>
                  <a:cxn ang="0">
                    <a:pos x="T2" y="T3"/>
                  </a:cxn>
                  <a:cxn ang="0">
                    <a:pos x="T4" y="T5"/>
                  </a:cxn>
                </a:cxnLst>
                <a:rect l="0" t="0" r="r" b="b"/>
                <a:pathLst>
                  <a:path w="5" h="4">
                    <a:moveTo>
                      <a:pt x="0" y="3"/>
                    </a:moveTo>
                    <a:cubicBezTo>
                      <a:pt x="1" y="4"/>
                      <a:pt x="3" y="3"/>
                      <a:pt x="4" y="4"/>
                    </a:cubicBezTo>
                    <a:cubicBezTo>
                      <a:pt x="5" y="0"/>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4" name="Freeform 1254"/>
              <p:cNvSpPr>
                <a:spLocks/>
              </p:cNvSpPr>
              <p:nvPr/>
            </p:nvSpPr>
            <p:spPr bwMode="auto">
              <a:xfrm>
                <a:off x="3379" y="3337"/>
                <a:ext cx="10" cy="5"/>
              </a:xfrm>
              <a:custGeom>
                <a:avLst/>
                <a:gdLst>
                  <a:gd name="T0" fmla="*/ 4 w 4"/>
                  <a:gd name="T1" fmla="*/ 0 h 2"/>
                  <a:gd name="T2" fmla="*/ 0 w 4"/>
                  <a:gd name="T3" fmla="*/ 2 h 2"/>
                  <a:gd name="T4" fmla="*/ 3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1"/>
                      <a:pt x="1" y="1"/>
                      <a:pt x="0" y="2"/>
                    </a:cubicBezTo>
                    <a:cubicBezTo>
                      <a:pt x="3" y="2"/>
                      <a:pt x="3" y="2"/>
                      <a:pt x="3" y="2"/>
                    </a:cubicBezTo>
                    <a:cubicBezTo>
                      <a:pt x="3"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5" name="Freeform 1255"/>
              <p:cNvSpPr>
                <a:spLocks/>
              </p:cNvSpPr>
              <p:nvPr/>
            </p:nvSpPr>
            <p:spPr bwMode="auto">
              <a:xfrm>
                <a:off x="1943" y="3340"/>
                <a:ext cx="3" cy="7"/>
              </a:xfrm>
              <a:custGeom>
                <a:avLst/>
                <a:gdLst>
                  <a:gd name="T0" fmla="*/ 3 w 3"/>
                  <a:gd name="T1" fmla="*/ 0 h 7"/>
                  <a:gd name="T2" fmla="*/ 0 w 3"/>
                  <a:gd name="T3" fmla="*/ 7 h 7"/>
                  <a:gd name="T4" fmla="*/ 3 w 3"/>
                  <a:gd name="T5" fmla="*/ 4 h 7"/>
                  <a:gd name="T6" fmla="*/ 3 w 3"/>
                  <a:gd name="T7" fmla="*/ 0 h 7"/>
                </a:gdLst>
                <a:ahLst/>
                <a:cxnLst>
                  <a:cxn ang="0">
                    <a:pos x="T0" y="T1"/>
                  </a:cxn>
                  <a:cxn ang="0">
                    <a:pos x="T2" y="T3"/>
                  </a:cxn>
                  <a:cxn ang="0">
                    <a:pos x="T4" y="T5"/>
                  </a:cxn>
                  <a:cxn ang="0">
                    <a:pos x="T6" y="T7"/>
                  </a:cxn>
                </a:cxnLst>
                <a:rect l="0" t="0" r="r" b="b"/>
                <a:pathLst>
                  <a:path w="3" h="7">
                    <a:moveTo>
                      <a:pt x="3" y="0"/>
                    </a:moveTo>
                    <a:lnTo>
                      <a:pt x="0" y="7"/>
                    </a:lnTo>
                    <a:lnTo>
                      <a:pt x="3" y="4"/>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6" name="Freeform 1256"/>
              <p:cNvSpPr>
                <a:spLocks/>
              </p:cNvSpPr>
              <p:nvPr/>
            </p:nvSpPr>
            <p:spPr bwMode="auto">
              <a:xfrm>
                <a:off x="1917" y="3344"/>
                <a:ext cx="19" cy="12"/>
              </a:xfrm>
              <a:custGeom>
                <a:avLst/>
                <a:gdLst>
                  <a:gd name="T0" fmla="*/ 5 w 8"/>
                  <a:gd name="T1" fmla="*/ 2 h 5"/>
                  <a:gd name="T2" fmla="*/ 4 w 8"/>
                  <a:gd name="T3" fmla="*/ 0 h 5"/>
                  <a:gd name="T4" fmla="*/ 0 w 8"/>
                  <a:gd name="T5" fmla="*/ 5 h 5"/>
                  <a:gd name="T6" fmla="*/ 3 w 8"/>
                  <a:gd name="T7" fmla="*/ 5 h 5"/>
                  <a:gd name="T8" fmla="*/ 6 w 8"/>
                  <a:gd name="T9" fmla="*/ 2 h 5"/>
                  <a:gd name="T10" fmla="*/ 5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5" y="2"/>
                    </a:moveTo>
                    <a:cubicBezTo>
                      <a:pt x="4" y="0"/>
                      <a:pt x="4" y="0"/>
                      <a:pt x="4" y="0"/>
                    </a:cubicBezTo>
                    <a:cubicBezTo>
                      <a:pt x="4" y="3"/>
                      <a:pt x="2" y="4"/>
                      <a:pt x="0" y="5"/>
                    </a:cubicBezTo>
                    <a:cubicBezTo>
                      <a:pt x="3" y="5"/>
                      <a:pt x="3" y="5"/>
                      <a:pt x="3" y="5"/>
                    </a:cubicBezTo>
                    <a:cubicBezTo>
                      <a:pt x="4" y="5"/>
                      <a:pt x="8" y="2"/>
                      <a:pt x="6" y="2"/>
                    </a:cubicBez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7" name="Freeform 1257"/>
              <p:cNvSpPr>
                <a:spLocks/>
              </p:cNvSpPr>
              <p:nvPr/>
            </p:nvSpPr>
            <p:spPr bwMode="auto">
              <a:xfrm>
                <a:off x="3176" y="3344"/>
                <a:ext cx="9" cy="12"/>
              </a:xfrm>
              <a:custGeom>
                <a:avLst/>
                <a:gdLst>
                  <a:gd name="T0" fmla="*/ 4 w 4"/>
                  <a:gd name="T1" fmla="*/ 0 h 5"/>
                  <a:gd name="T2" fmla="*/ 0 w 4"/>
                  <a:gd name="T3" fmla="*/ 4 h 5"/>
                  <a:gd name="T4" fmla="*/ 3 w 4"/>
                  <a:gd name="T5" fmla="*/ 5 h 5"/>
                  <a:gd name="T6" fmla="*/ 4 w 4"/>
                  <a:gd name="T7" fmla="*/ 4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cubicBezTo>
                      <a:pt x="0" y="4"/>
                      <a:pt x="0" y="4"/>
                      <a:pt x="0" y="4"/>
                    </a:cubicBezTo>
                    <a:cubicBezTo>
                      <a:pt x="1" y="4"/>
                      <a:pt x="2" y="5"/>
                      <a:pt x="3" y="5"/>
                    </a:cubicBezTo>
                    <a:cubicBezTo>
                      <a:pt x="3" y="5"/>
                      <a:pt x="4" y="5"/>
                      <a:pt x="4" y="4"/>
                    </a:cubicBezTo>
                    <a:cubicBezTo>
                      <a:pt x="0" y="3"/>
                      <a:pt x="4"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8" name="Freeform 1258"/>
              <p:cNvSpPr>
                <a:spLocks/>
              </p:cNvSpPr>
              <p:nvPr/>
            </p:nvSpPr>
            <p:spPr bwMode="auto">
              <a:xfrm>
                <a:off x="1868" y="3351"/>
                <a:ext cx="7" cy="5"/>
              </a:xfrm>
              <a:custGeom>
                <a:avLst/>
                <a:gdLst>
                  <a:gd name="T0" fmla="*/ 0 w 3"/>
                  <a:gd name="T1" fmla="*/ 2 h 2"/>
                  <a:gd name="T2" fmla="*/ 2 w 3"/>
                  <a:gd name="T3" fmla="*/ 2 h 2"/>
                  <a:gd name="T4" fmla="*/ 3 w 3"/>
                  <a:gd name="T5" fmla="*/ 0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cubicBezTo>
                      <a:pt x="2" y="2"/>
                      <a:pt x="2" y="2"/>
                      <a:pt x="2" y="2"/>
                    </a:cubicBezTo>
                    <a:cubicBezTo>
                      <a:pt x="2" y="1"/>
                      <a:pt x="3" y="1"/>
                      <a:pt x="3"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9" name="Freeform 1259"/>
              <p:cNvSpPr>
                <a:spLocks/>
              </p:cNvSpPr>
              <p:nvPr/>
            </p:nvSpPr>
            <p:spPr bwMode="auto">
              <a:xfrm>
                <a:off x="843" y="3354"/>
                <a:ext cx="12" cy="9"/>
              </a:xfrm>
              <a:custGeom>
                <a:avLst/>
                <a:gdLst>
                  <a:gd name="T0" fmla="*/ 3 w 5"/>
                  <a:gd name="T1" fmla="*/ 0 h 4"/>
                  <a:gd name="T2" fmla="*/ 0 w 5"/>
                  <a:gd name="T3" fmla="*/ 3 h 4"/>
                  <a:gd name="T4" fmla="*/ 1 w 5"/>
                  <a:gd name="T5" fmla="*/ 4 h 4"/>
                  <a:gd name="T6" fmla="*/ 3 w 5"/>
                  <a:gd name="T7" fmla="*/ 0 h 4"/>
                </a:gdLst>
                <a:ahLst/>
                <a:cxnLst>
                  <a:cxn ang="0">
                    <a:pos x="T0" y="T1"/>
                  </a:cxn>
                  <a:cxn ang="0">
                    <a:pos x="T2" y="T3"/>
                  </a:cxn>
                  <a:cxn ang="0">
                    <a:pos x="T4" y="T5"/>
                  </a:cxn>
                  <a:cxn ang="0">
                    <a:pos x="T6" y="T7"/>
                  </a:cxn>
                </a:cxnLst>
                <a:rect l="0" t="0" r="r" b="b"/>
                <a:pathLst>
                  <a:path w="5" h="4">
                    <a:moveTo>
                      <a:pt x="3" y="0"/>
                    </a:moveTo>
                    <a:cubicBezTo>
                      <a:pt x="0" y="3"/>
                      <a:pt x="0" y="3"/>
                      <a:pt x="0" y="3"/>
                    </a:cubicBezTo>
                    <a:cubicBezTo>
                      <a:pt x="1" y="4"/>
                      <a:pt x="1" y="4"/>
                      <a:pt x="1" y="4"/>
                    </a:cubicBezTo>
                    <a:cubicBezTo>
                      <a:pt x="0" y="3"/>
                      <a:pt x="5"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0" name="Freeform 1260"/>
              <p:cNvSpPr>
                <a:spLocks/>
              </p:cNvSpPr>
              <p:nvPr/>
            </p:nvSpPr>
            <p:spPr bwMode="auto">
              <a:xfrm>
                <a:off x="2658" y="3351"/>
                <a:ext cx="16" cy="8"/>
              </a:xfrm>
              <a:custGeom>
                <a:avLst/>
                <a:gdLst>
                  <a:gd name="T0" fmla="*/ 0 w 7"/>
                  <a:gd name="T1" fmla="*/ 3 h 3"/>
                  <a:gd name="T2" fmla="*/ 7 w 7"/>
                  <a:gd name="T3" fmla="*/ 2 h 3"/>
                  <a:gd name="T4" fmla="*/ 0 w 7"/>
                  <a:gd name="T5" fmla="*/ 3 h 3"/>
                </a:gdLst>
                <a:ahLst/>
                <a:cxnLst>
                  <a:cxn ang="0">
                    <a:pos x="T0" y="T1"/>
                  </a:cxn>
                  <a:cxn ang="0">
                    <a:pos x="T2" y="T3"/>
                  </a:cxn>
                  <a:cxn ang="0">
                    <a:pos x="T4" y="T5"/>
                  </a:cxn>
                </a:cxnLst>
                <a:rect l="0" t="0" r="r" b="b"/>
                <a:pathLst>
                  <a:path w="7" h="3">
                    <a:moveTo>
                      <a:pt x="0" y="3"/>
                    </a:moveTo>
                    <a:cubicBezTo>
                      <a:pt x="2" y="2"/>
                      <a:pt x="5" y="3"/>
                      <a:pt x="7" y="2"/>
                    </a:cubicBezTo>
                    <a:cubicBezTo>
                      <a:pt x="5" y="0"/>
                      <a:pt x="1"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1" name="Freeform 1261"/>
              <p:cNvSpPr>
                <a:spLocks/>
              </p:cNvSpPr>
              <p:nvPr/>
            </p:nvSpPr>
            <p:spPr bwMode="auto">
              <a:xfrm>
                <a:off x="798" y="3351"/>
                <a:ext cx="12" cy="10"/>
              </a:xfrm>
              <a:custGeom>
                <a:avLst/>
                <a:gdLst>
                  <a:gd name="T0" fmla="*/ 2 w 5"/>
                  <a:gd name="T1" fmla="*/ 4 h 4"/>
                  <a:gd name="T2" fmla="*/ 5 w 5"/>
                  <a:gd name="T3" fmla="*/ 2 h 4"/>
                  <a:gd name="T4" fmla="*/ 2 w 5"/>
                  <a:gd name="T5" fmla="*/ 4 h 4"/>
                </a:gdLst>
                <a:ahLst/>
                <a:cxnLst>
                  <a:cxn ang="0">
                    <a:pos x="T0" y="T1"/>
                  </a:cxn>
                  <a:cxn ang="0">
                    <a:pos x="T2" y="T3"/>
                  </a:cxn>
                  <a:cxn ang="0">
                    <a:pos x="T4" y="T5"/>
                  </a:cxn>
                </a:cxnLst>
                <a:rect l="0" t="0" r="r" b="b"/>
                <a:pathLst>
                  <a:path w="5" h="4">
                    <a:moveTo>
                      <a:pt x="2" y="4"/>
                    </a:moveTo>
                    <a:cubicBezTo>
                      <a:pt x="5" y="2"/>
                      <a:pt x="5" y="2"/>
                      <a:pt x="5" y="2"/>
                    </a:cubicBezTo>
                    <a:cubicBezTo>
                      <a:pt x="4"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2" name="Freeform 1262"/>
              <p:cNvSpPr>
                <a:spLocks/>
              </p:cNvSpPr>
              <p:nvPr/>
            </p:nvSpPr>
            <p:spPr bwMode="auto">
              <a:xfrm>
                <a:off x="902" y="3351"/>
                <a:ext cx="38" cy="22"/>
              </a:xfrm>
              <a:custGeom>
                <a:avLst/>
                <a:gdLst>
                  <a:gd name="T0" fmla="*/ 7 w 16"/>
                  <a:gd name="T1" fmla="*/ 9 h 9"/>
                  <a:gd name="T2" fmla="*/ 13 w 16"/>
                  <a:gd name="T3" fmla="*/ 2 h 9"/>
                  <a:gd name="T4" fmla="*/ 0 w 16"/>
                  <a:gd name="T5" fmla="*/ 7 h 9"/>
                  <a:gd name="T6" fmla="*/ 7 w 16"/>
                  <a:gd name="T7" fmla="*/ 9 h 9"/>
                </a:gdLst>
                <a:ahLst/>
                <a:cxnLst>
                  <a:cxn ang="0">
                    <a:pos x="T0" y="T1"/>
                  </a:cxn>
                  <a:cxn ang="0">
                    <a:pos x="T2" y="T3"/>
                  </a:cxn>
                  <a:cxn ang="0">
                    <a:pos x="T4" y="T5"/>
                  </a:cxn>
                  <a:cxn ang="0">
                    <a:pos x="T6" y="T7"/>
                  </a:cxn>
                </a:cxnLst>
                <a:rect l="0" t="0" r="r" b="b"/>
                <a:pathLst>
                  <a:path w="16" h="9">
                    <a:moveTo>
                      <a:pt x="7" y="9"/>
                    </a:moveTo>
                    <a:cubicBezTo>
                      <a:pt x="9" y="6"/>
                      <a:pt x="16" y="5"/>
                      <a:pt x="13" y="2"/>
                    </a:cubicBezTo>
                    <a:cubicBezTo>
                      <a:pt x="9" y="4"/>
                      <a:pt x="1" y="0"/>
                      <a:pt x="0" y="7"/>
                    </a:cubicBezTo>
                    <a:cubicBezTo>
                      <a:pt x="3" y="9"/>
                      <a:pt x="5" y="6"/>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3" name="Freeform 1263"/>
              <p:cNvSpPr>
                <a:spLocks/>
              </p:cNvSpPr>
              <p:nvPr/>
            </p:nvSpPr>
            <p:spPr bwMode="auto">
              <a:xfrm>
                <a:off x="3315" y="3356"/>
                <a:ext cx="5" cy="7"/>
              </a:xfrm>
              <a:custGeom>
                <a:avLst/>
                <a:gdLst>
                  <a:gd name="T0" fmla="*/ 5 w 5"/>
                  <a:gd name="T1" fmla="*/ 0 h 7"/>
                  <a:gd name="T2" fmla="*/ 0 w 5"/>
                  <a:gd name="T3" fmla="*/ 3 h 7"/>
                  <a:gd name="T4" fmla="*/ 3 w 5"/>
                  <a:gd name="T5" fmla="*/ 7 h 7"/>
                  <a:gd name="T6" fmla="*/ 5 w 5"/>
                  <a:gd name="T7" fmla="*/ 0 h 7"/>
                </a:gdLst>
                <a:ahLst/>
                <a:cxnLst>
                  <a:cxn ang="0">
                    <a:pos x="T0" y="T1"/>
                  </a:cxn>
                  <a:cxn ang="0">
                    <a:pos x="T2" y="T3"/>
                  </a:cxn>
                  <a:cxn ang="0">
                    <a:pos x="T4" y="T5"/>
                  </a:cxn>
                  <a:cxn ang="0">
                    <a:pos x="T6" y="T7"/>
                  </a:cxn>
                </a:cxnLst>
                <a:rect l="0" t="0" r="r" b="b"/>
                <a:pathLst>
                  <a:path w="5" h="7">
                    <a:moveTo>
                      <a:pt x="5" y="0"/>
                    </a:moveTo>
                    <a:lnTo>
                      <a:pt x="0" y="3"/>
                    </a:lnTo>
                    <a:lnTo>
                      <a:pt x="3" y="7"/>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4" name="Freeform 1264"/>
              <p:cNvSpPr>
                <a:spLocks/>
              </p:cNvSpPr>
              <p:nvPr/>
            </p:nvSpPr>
            <p:spPr bwMode="auto">
              <a:xfrm>
                <a:off x="1801" y="3361"/>
                <a:ext cx="12" cy="12"/>
              </a:xfrm>
              <a:custGeom>
                <a:avLst/>
                <a:gdLst>
                  <a:gd name="T0" fmla="*/ 5 w 5"/>
                  <a:gd name="T1" fmla="*/ 3 h 5"/>
                  <a:gd name="T2" fmla="*/ 1 w 5"/>
                  <a:gd name="T3" fmla="*/ 0 h 5"/>
                  <a:gd name="T4" fmla="*/ 5 w 5"/>
                  <a:gd name="T5" fmla="*/ 3 h 5"/>
                </a:gdLst>
                <a:ahLst/>
                <a:cxnLst>
                  <a:cxn ang="0">
                    <a:pos x="T0" y="T1"/>
                  </a:cxn>
                  <a:cxn ang="0">
                    <a:pos x="T2" y="T3"/>
                  </a:cxn>
                  <a:cxn ang="0">
                    <a:pos x="T4" y="T5"/>
                  </a:cxn>
                </a:cxnLst>
                <a:rect l="0" t="0" r="r" b="b"/>
                <a:pathLst>
                  <a:path w="5" h="5">
                    <a:moveTo>
                      <a:pt x="5" y="3"/>
                    </a:moveTo>
                    <a:cubicBezTo>
                      <a:pt x="1" y="0"/>
                      <a:pt x="1" y="0"/>
                      <a:pt x="1" y="0"/>
                    </a:cubicBezTo>
                    <a:cubicBezTo>
                      <a:pt x="0" y="1"/>
                      <a:pt x="1"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5" name="Freeform 1265"/>
              <p:cNvSpPr>
                <a:spLocks/>
              </p:cNvSpPr>
              <p:nvPr/>
            </p:nvSpPr>
            <p:spPr bwMode="auto">
              <a:xfrm>
                <a:off x="1844" y="3361"/>
                <a:ext cx="5" cy="5"/>
              </a:xfrm>
              <a:custGeom>
                <a:avLst/>
                <a:gdLst>
                  <a:gd name="T0" fmla="*/ 0 w 2"/>
                  <a:gd name="T1" fmla="*/ 0 h 2"/>
                  <a:gd name="T2" fmla="*/ 0 w 2"/>
                  <a:gd name="T3" fmla="*/ 2 h 2"/>
                  <a:gd name="T4" fmla="*/ 2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2" y="2"/>
                      <a:pt x="2" y="2"/>
                      <a:pt x="2" y="2"/>
                    </a:cubicBezTo>
                    <a:cubicBezTo>
                      <a:pt x="2" y="1"/>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6" name="Freeform 1266"/>
              <p:cNvSpPr>
                <a:spLocks/>
              </p:cNvSpPr>
              <p:nvPr/>
            </p:nvSpPr>
            <p:spPr bwMode="auto">
              <a:xfrm>
                <a:off x="1856" y="3361"/>
                <a:ext cx="61" cy="26"/>
              </a:xfrm>
              <a:custGeom>
                <a:avLst/>
                <a:gdLst>
                  <a:gd name="T0" fmla="*/ 9 w 26"/>
                  <a:gd name="T1" fmla="*/ 7 h 11"/>
                  <a:gd name="T2" fmla="*/ 10 w 26"/>
                  <a:gd name="T3" fmla="*/ 10 h 11"/>
                  <a:gd name="T4" fmla="*/ 26 w 26"/>
                  <a:gd name="T5" fmla="*/ 3 h 11"/>
                  <a:gd name="T6" fmla="*/ 26 w 26"/>
                  <a:gd name="T7" fmla="*/ 0 h 11"/>
                  <a:gd name="T8" fmla="*/ 21 w 26"/>
                  <a:gd name="T9" fmla="*/ 3 h 11"/>
                  <a:gd name="T10" fmla="*/ 0 w 26"/>
                  <a:gd name="T11" fmla="*/ 6 h 11"/>
                  <a:gd name="T12" fmla="*/ 3 w 26"/>
                  <a:gd name="T13" fmla="*/ 8 h 11"/>
                  <a:gd name="T14" fmla="*/ 0 w 26"/>
                  <a:gd name="T15" fmla="*/ 11 h 11"/>
                  <a:gd name="T16" fmla="*/ 9 w 26"/>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1">
                    <a:moveTo>
                      <a:pt x="9" y="7"/>
                    </a:moveTo>
                    <a:cubicBezTo>
                      <a:pt x="10" y="10"/>
                      <a:pt x="10" y="10"/>
                      <a:pt x="10" y="10"/>
                    </a:cubicBezTo>
                    <a:cubicBezTo>
                      <a:pt x="12" y="1"/>
                      <a:pt x="21" y="6"/>
                      <a:pt x="26" y="3"/>
                    </a:cubicBezTo>
                    <a:cubicBezTo>
                      <a:pt x="26" y="0"/>
                      <a:pt x="26" y="0"/>
                      <a:pt x="26" y="0"/>
                    </a:cubicBezTo>
                    <a:cubicBezTo>
                      <a:pt x="24" y="1"/>
                      <a:pt x="22" y="2"/>
                      <a:pt x="21" y="3"/>
                    </a:cubicBezTo>
                    <a:cubicBezTo>
                      <a:pt x="15" y="4"/>
                      <a:pt x="6" y="3"/>
                      <a:pt x="0" y="6"/>
                    </a:cubicBezTo>
                    <a:cubicBezTo>
                      <a:pt x="0" y="7"/>
                      <a:pt x="2" y="7"/>
                      <a:pt x="3" y="8"/>
                    </a:cubicBezTo>
                    <a:cubicBezTo>
                      <a:pt x="0" y="11"/>
                      <a:pt x="0" y="11"/>
                      <a:pt x="0" y="11"/>
                    </a:cubicBezTo>
                    <a:cubicBezTo>
                      <a:pt x="3" y="11"/>
                      <a:pt x="5" y="8"/>
                      <a:pt x="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7" name="Freeform 1267"/>
              <p:cNvSpPr>
                <a:spLocks/>
              </p:cNvSpPr>
              <p:nvPr/>
            </p:nvSpPr>
            <p:spPr bwMode="auto">
              <a:xfrm>
                <a:off x="3128" y="3361"/>
                <a:ext cx="41" cy="21"/>
              </a:xfrm>
              <a:custGeom>
                <a:avLst/>
                <a:gdLst>
                  <a:gd name="T0" fmla="*/ 0 w 17"/>
                  <a:gd name="T1" fmla="*/ 9 h 9"/>
                  <a:gd name="T2" fmla="*/ 2 w 17"/>
                  <a:gd name="T3" fmla="*/ 7 h 9"/>
                  <a:gd name="T4" fmla="*/ 15 w 17"/>
                  <a:gd name="T5" fmla="*/ 5 h 9"/>
                  <a:gd name="T6" fmla="*/ 17 w 17"/>
                  <a:gd name="T7" fmla="*/ 3 h 9"/>
                  <a:gd name="T8" fmla="*/ 12 w 17"/>
                  <a:gd name="T9" fmla="*/ 1 h 9"/>
                  <a:gd name="T10" fmla="*/ 0 w 17"/>
                  <a:gd name="T11" fmla="*/ 9 h 9"/>
                </a:gdLst>
                <a:ahLst/>
                <a:cxnLst>
                  <a:cxn ang="0">
                    <a:pos x="T0" y="T1"/>
                  </a:cxn>
                  <a:cxn ang="0">
                    <a:pos x="T2" y="T3"/>
                  </a:cxn>
                  <a:cxn ang="0">
                    <a:pos x="T4" y="T5"/>
                  </a:cxn>
                  <a:cxn ang="0">
                    <a:pos x="T6" y="T7"/>
                  </a:cxn>
                  <a:cxn ang="0">
                    <a:pos x="T8" y="T9"/>
                  </a:cxn>
                  <a:cxn ang="0">
                    <a:pos x="T10" y="T11"/>
                  </a:cxn>
                </a:cxnLst>
                <a:rect l="0" t="0" r="r" b="b"/>
                <a:pathLst>
                  <a:path w="17" h="9">
                    <a:moveTo>
                      <a:pt x="0" y="9"/>
                    </a:moveTo>
                    <a:cubicBezTo>
                      <a:pt x="2" y="7"/>
                      <a:pt x="2" y="7"/>
                      <a:pt x="2" y="7"/>
                    </a:cubicBezTo>
                    <a:cubicBezTo>
                      <a:pt x="7" y="5"/>
                      <a:pt x="11" y="3"/>
                      <a:pt x="15" y="5"/>
                    </a:cubicBezTo>
                    <a:cubicBezTo>
                      <a:pt x="17" y="3"/>
                      <a:pt x="17" y="3"/>
                      <a:pt x="17" y="3"/>
                    </a:cubicBezTo>
                    <a:cubicBezTo>
                      <a:pt x="16" y="0"/>
                      <a:pt x="14" y="4"/>
                      <a:pt x="12" y="1"/>
                    </a:cubicBezTo>
                    <a:cubicBezTo>
                      <a:pt x="9" y="4"/>
                      <a:pt x="1" y="3"/>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8" name="Freeform 1268"/>
              <p:cNvSpPr>
                <a:spLocks/>
              </p:cNvSpPr>
              <p:nvPr/>
            </p:nvSpPr>
            <p:spPr bwMode="auto">
              <a:xfrm>
                <a:off x="3187" y="3361"/>
                <a:ext cx="10" cy="9"/>
              </a:xfrm>
              <a:custGeom>
                <a:avLst/>
                <a:gdLst>
                  <a:gd name="T0" fmla="*/ 1 w 4"/>
                  <a:gd name="T1" fmla="*/ 4 h 4"/>
                  <a:gd name="T2" fmla="*/ 4 w 4"/>
                  <a:gd name="T3" fmla="*/ 2 h 4"/>
                  <a:gd name="T4" fmla="*/ 1 w 4"/>
                  <a:gd name="T5" fmla="*/ 4 h 4"/>
                </a:gdLst>
                <a:ahLst/>
                <a:cxnLst>
                  <a:cxn ang="0">
                    <a:pos x="T0" y="T1"/>
                  </a:cxn>
                  <a:cxn ang="0">
                    <a:pos x="T2" y="T3"/>
                  </a:cxn>
                  <a:cxn ang="0">
                    <a:pos x="T4" y="T5"/>
                  </a:cxn>
                </a:cxnLst>
                <a:rect l="0" t="0" r="r" b="b"/>
                <a:pathLst>
                  <a:path w="4" h="4">
                    <a:moveTo>
                      <a:pt x="1" y="4"/>
                    </a:moveTo>
                    <a:cubicBezTo>
                      <a:pt x="2" y="4"/>
                      <a:pt x="3" y="3"/>
                      <a:pt x="4" y="2"/>
                    </a:cubicBezTo>
                    <a:cubicBezTo>
                      <a:pt x="3" y="0"/>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9" name="Freeform 1269"/>
              <p:cNvSpPr>
                <a:spLocks/>
              </p:cNvSpPr>
              <p:nvPr/>
            </p:nvSpPr>
            <p:spPr bwMode="auto">
              <a:xfrm>
                <a:off x="872" y="3366"/>
                <a:ext cx="4" cy="4"/>
              </a:xfrm>
              <a:custGeom>
                <a:avLst/>
                <a:gdLst>
                  <a:gd name="T0" fmla="*/ 2 w 2"/>
                  <a:gd name="T1" fmla="*/ 0 h 2"/>
                  <a:gd name="T2" fmla="*/ 0 w 2"/>
                  <a:gd name="T3" fmla="*/ 0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2"/>
                      <a:pt x="0" y="2"/>
                      <a:pt x="0" y="2"/>
                    </a:cubicBezTo>
                    <a:cubicBezTo>
                      <a:pt x="1" y="2"/>
                      <a:pt x="1" y="1"/>
                      <a:pt x="2" y="1"/>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0" name="Freeform 1270"/>
              <p:cNvSpPr>
                <a:spLocks/>
              </p:cNvSpPr>
              <p:nvPr/>
            </p:nvSpPr>
            <p:spPr bwMode="auto">
              <a:xfrm>
                <a:off x="2747" y="3363"/>
                <a:ext cx="10" cy="7"/>
              </a:xfrm>
              <a:custGeom>
                <a:avLst/>
                <a:gdLst>
                  <a:gd name="T0" fmla="*/ 1 w 4"/>
                  <a:gd name="T1" fmla="*/ 1 h 3"/>
                  <a:gd name="T2" fmla="*/ 4 w 4"/>
                  <a:gd name="T3" fmla="*/ 3 h 3"/>
                  <a:gd name="T4" fmla="*/ 4 w 4"/>
                  <a:gd name="T5" fmla="*/ 2 h 3"/>
                  <a:gd name="T6" fmla="*/ 1 w 4"/>
                  <a:gd name="T7" fmla="*/ 1 h 3"/>
                </a:gdLst>
                <a:ahLst/>
                <a:cxnLst>
                  <a:cxn ang="0">
                    <a:pos x="T0" y="T1"/>
                  </a:cxn>
                  <a:cxn ang="0">
                    <a:pos x="T2" y="T3"/>
                  </a:cxn>
                  <a:cxn ang="0">
                    <a:pos x="T4" y="T5"/>
                  </a:cxn>
                  <a:cxn ang="0">
                    <a:pos x="T6" y="T7"/>
                  </a:cxn>
                </a:cxnLst>
                <a:rect l="0" t="0" r="r" b="b"/>
                <a:pathLst>
                  <a:path w="4" h="3">
                    <a:moveTo>
                      <a:pt x="1" y="1"/>
                    </a:moveTo>
                    <a:cubicBezTo>
                      <a:pt x="0" y="3"/>
                      <a:pt x="2" y="2"/>
                      <a:pt x="4" y="3"/>
                    </a:cubicBezTo>
                    <a:cubicBezTo>
                      <a:pt x="4" y="2"/>
                      <a:pt x="4" y="2"/>
                      <a:pt x="4" y="2"/>
                    </a:cubicBezTo>
                    <a:cubicBezTo>
                      <a:pt x="4" y="0"/>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1" name="Freeform 1271"/>
              <p:cNvSpPr>
                <a:spLocks/>
              </p:cNvSpPr>
              <p:nvPr/>
            </p:nvSpPr>
            <p:spPr bwMode="auto">
              <a:xfrm>
                <a:off x="789" y="3368"/>
                <a:ext cx="50" cy="24"/>
              </a:xfrm>
              <a:custGeom>
                <a:avLst/>
                <a:gdLst>
                  <a:gd name="T0" fmla="*/ 21 w 21"/>
                  <a:gd name="T1" fmla="*/ 2 h 10"/>
                  <a:gd name="T2" fmla="*/ 21 w 21"/>
                  <a:gd name="T3" fmla="*/ 2 h 10"/>
                  <a:gd name="T4" fmla="*/ 21 w 21"/>
                  <a:gd name="T5" fmla="*/ 0 h 10"/>
                  <a:gd name="T6" fmla="*/ 9 w 21"/>
                  <a:gd name="T7" fmla="*/ 8 h 10"/>
                  <a:gd name="T8" fmla="*/ 4 w 21"/>
                  <a:gd name="T9" fmla="*/ 2 h 10"/>
                  <a:gd name="T10" fmla="*/ 5 w 21"/>
                  <a:gd name="T11" fmla="*/ 7 h 10"/>
                  <a:gd name="T12" fmla="*/ 0 w 21"/>
                  <a:gd name="T13" fmla="*/ 7 h 10"/>
                  <a:gd name="T14" fmla="*/ 12 w 21"/>
                  <a:gd name="T15" fmla="*/ 9 h 10"/>
                  <a:gd name="T16" fmla="*/ 13 w 21"/>
                  <a:gd name="T17" fmla="*/ 3 h 10"/>
                  <a:gd name="T18" fmla="*/ 21 w 21"/>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0">
                    <a:moveTo>
                      <a:pt x="21" y="2"/>
                    </a:moveTo>
                    <a:cubicBezTo>
                      <a:pt x="21" y="2"/>
                      <a:pt x="21" y="2"/>
                      <a:pt x="21" y="2"/>
                    </a:cubicBezTo>
                    <a:cubicBezTo>
                      <a:pt x="20" y="2"/>
                      <a:pt x="21" y="1"/>
                      <a:pt x="21" y="0"/>
                    </a:cubicBezTo>
                    <a:cubicBezTo>
                      <a:pt x="14" y="2"/>
                      <a:pt x="9" y="2"/>
                      <a:pt x="9" y="8"/>
                    </a:cubicBezTo>
                    <a:cubicBezTo>
                      <a:pt x="4" y="9"/>
                      <a:pt x="6" y="3"/>
                      <a:pt x="4" y="2"/>
                    </a:cubicBezTo>
                    <a:cubicBezTo>
                      <a:pt x="3" y="4"/>
                      <a:pt x="2" y="6"/>
                      <a:pt x="5" y="7"/>
                    </a:cubicBezTo>
                    <a:cubicBezTo>
                      <a:pt x="0" y="7"/>
                      <a:pt x="0" y="7"/>
                      <a:pt x="0" y="7"/>
                    </a:cubicBezTo>
                    <a:cubicBezTo>
                      <a:pt x="5" y="10"/>
                      <a:pt x="7" y="10"/>
                      <a:pt x="12" y="9"/>
                    </a:cubicBezTo>
                    <a:cubicBezTo>
                      <a:pt x="8" y="7"/>
                      <a:pt x="16" y="5"/>
                      <a:pt x="13" y="3"/>
                    </a:cubicBezTo>
                    <a:cubicBezTo>
                      <a:pt x="16" y="6"/>
                      <a:pt x="19" y="2"/>
                      <a:pt x="2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2" name="Freeform 1272"/>
              <p:cNvSpPr>
                <a:spLocks/>
              </p:cNvSpPr>
              <p:nvPr/>
            </p:nvSpPr>
            <p:spPr bwMode="auto">
              <a:xfrm>
                <a:off x="841" y="3368"/>
                <a:ext cx="12" cy="10"/>
              </a:xfrm>
              <a:custGeom>
                <a:avLst/>
                <a:gdLst>
                  <a:gd name="T0" fmla="*/ 0 w 5"/>
                  <a:gd name="T1" fmla="*/ 3 h 4"/>
                  <a:gd name="T2" fmla="*/ 2 w 5"/>
                  <a:gd name="T3" fmla="*/ 4 h 4"/>
                  <a:gd name="T4" fmla="*/ 4 w 5"/>
                  <a:gd name="T5" fmla="*/ 0 h 4"/>
                  <a:gd name="T6" fmla="*/ 0 w 5"/>
                  <a:gd name="T7" fmla="*/ 3 h 4"/>
                </a:gdLst>
                <a:ahLst/>
                <a:cxnLst>
                  <a:cxn ang="0">
                    <a:pos x="T0" y="T1"/>
                  </a:cxn>
                  <a:cxn ang="0">
                    <a:pos x="T2" y="T3"/>
                  </a:cxn>
                  <a:cxn ang="0">
                    <a:pos x="T4" y="T5"/>
                  </a:cxn>
                  <a:cxn ang="0">
                    <a:pos x="T6" y="T7"/>
                  </a:cxn>
                </a:cxnLst>
                <a:rect l="0" t="0" r="r" b="b"/>
                <a:pathLst>
                  <a:path w="5" h="4">
                    <a:moveTo>
                      <a:pt x="0" y="3"/>
                    </a:moveTo>
                    <a:cubicBezTo>
                      <a:pt x="0" y="3"/>
                      <a:pt x="1" y="3"/>
                      <a:pt x="2" y="4"/>
                    </a:cubicBezTo>
                    <a:cubicBezTo>
                      <a:pt x="3" y="3"/>
                      <a:pt x="5" y="1"/>
                      <a:pt x="4" y="0"/>
                    </a:cubicBezTo>
                    <a:cubicBezTo>
                      <a:pt x="2" y="0"/>
                      <a:pt x="2"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3" name="Freeform 1273"/>
              <p:cNvSpPr>
                <a:spLocks/>
              </p:cNvSpPr>
              <p:nvPr/>
            </p:nvSpPr>
            <p:spPr bwMode="auto">
              <a:xfrm>
                <a:off x="1782" y="3368"/>
                <a:ext cx="5" cy="5"/>
              </a:xfrm>
              <a:custGeom>
                <a:avLst/>
                <a:gdLst>
                  <a:gd name="T0" fmla="*/ 1 w 2"/>
                  <a:gd name="T1" fmla="*/ 1 h 2"/>
                  <a:gd name="T2" fmla="*/ 0 w 2"/>
                  <a:gd name="T3" fmla="*/ 0 h 2"/>
                  <a:gd name="T4" fmla="*/ 0 w 2"/>
                  <a:gd name="T5" fmla="*/ 2 h 2"/>
                  <a:gd name="T6" fmla="*/ 1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cubicBezTo>
                      <a:pt x="1" y="1"/>
                      <a:pt x="1" y="0"/>
                      <a:pt x="0" y="0"/>
                    </a:cubicBezTo>
                    <a:cubicBezTo>
                      <a:pt x="0" y="2"/>
                      <a:pt x="0" y="2"/>
                      <a:pt x="0" y="2"/>
                    </a:cubicBezTo>
                    <a:cubicBezTo>
                      <a:pt x="1" y="2"/>
                      <a:pt x="1" y="2"/>
                      <a:pt x="1" y="2"/>
                    </a:cubicBezTo>
                    <a:cubicBezTo>
                      <a:pt x="1" y="2"/>
                      <a:pt x="2"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4" name="Freeform 1274"/>
              <p:cNvSpPr>
                <a:spLocks/>
              </p:cNvSpPr>
              <p:nvPr/>
            </p:nvSpPr>
            <p:spPr bwMode="auto">
              <a:xfrm>
                <a:off x="2542" y="3368"/>
                <a:ext cx="4" cy="5"/>
              </a:xfrm>
              <a:custGeom>
                <a:avLst/>
                <a:gdLst>
                  <a:gd name="T0" fmla="*/ 0 w 2"/>
                  <a:gd name="T1" fmla="*/ 2 h 2"/>
                  <a:gd name="T2" fmla="*/ 1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1" y="2"/>
                      <a:pt x="1" y="2"/>
                    </a:cubicBezTo>
                    <a:cubicBezTo>
                      <a:pt x="2" y="1"/>
                      <a:pt x="2" y="1"/>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5" name="Freeform 1275"/>
              <p:cNvSpPr>
                <a:spLocks/>
              </p:cNvSpPr>
              <p:nvPr/>
            </p:nvSpPr>
            <p:spPr bwMode="auto">
              <a:xfrm>
                <a:off x="3060" y="3363"/>
                <a:ext cx="30" cy="29"/>
              </a:xfrm>
              <a:custGeom>
                <a:avLst/>
                <a:gdLst>
                  <a:gd name="T0" fmla="*/ 1 w 13"/>
                  <a:gd name="T1" fmla="*/ 12 h 12"/>
                  <a:gd name="T2" fmla="*/ 11 w 13"/>
                  <a:gd name="T3" fmla="*/ 8 h 12"/>
                  <a:gd name="T4" fmla="*/ 8 w 13"/>
                  <a:gd name="T5" fmla="*/ 6 h 12"/>
                  <a:gd name="T6" fmla="*/ 13 w 13"/>
                  <a:gd name="T7" fmla="*/ 4 h 12"/>
                  <a:gd name="T8" fmla="*/ 1 w 13"/>
                  <a:gd name="T9" fmla="*/ 9 h 12"/>
                  <a:gd name="T10" fmla="*/ 1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 y="12"/>
                    </a:moveTo>
                    <a:cubicBezTo>
                      <a:pt x="3" y="9"/>
                      <a:pt x="7" y="9"/>
                      <a:pt x="11" y="8"/>
                    </a:cubicBezTo>
                    <a:cubicBezTo>
                      <a:pt x="8" y="6"/>
                      <a:pt x="8" y="6"/>
                      <a:pt x="8" y="6"/>
                    </a:cubicBezTo>
                    <a:cubicBezTo>
                      <a:pt x="9" y="5"/>
                      <a:pt x="11" y="5"/>
                      <a:pt x="13" y="4"/>
                    </a:cubicBezTo>
                    <a:cubicBezTo>
                      <a:pt x="6" y="0"/>
                      <a:pt x="8" y="11"/>
                      <a:pt x="1" y="9"/>
                    </a:cubicBezTo>
                    <a:cubicBezTo>
                      <a:pt x="1" y="10"/>
                      <a:pt x="0"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6" name="Freeform 1276"/>
              <p:cNvSpPr>
                <a:spLocks/>
              </p:cNvSpPr>
              <p:nvPr/>
            </p:nvSpPr>
            <p:spPr bwMode="auto">
              <a:xfrm>
                <a:off x="4538" y="3370"/>
                <a:ext cx="7" cy="8"/>
              </a:xfrm>
              <a:custGeom>
                <a:avLst/>
                <a:gdLst>
                  <a:gd name="T0" fmla="*/ 1 w 3"/>
                  <a:gd name="T1" fmla="*/ 3 h 3"/>
                  <a:gd name="T2" fmla="*/ 3 w 3"/>
                  <a:gd name="T3" fmla="*/ 0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2" y="2"/>
                      <a:pt x="3" y="0"/>
                      <a:pt x="3" y="0"/>
                    </a:cubicBezTo>
                    <a:cubicBezTo>
                      <a:pt x="0" y="0"/>
                      <a:pt x="0" y="0"/>
                      <a:pt x="0" y="0"/>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7" name="Freeform 1277"/>
              <p:cNvSpPr>
                <a:spLocks/>
              </p:cNvSpPr>
              <p:nvPr/>
            </p:nvSpPr>
            <p:spPr bwMode="auto">
              <a:xfrm>
                <a:off x="3105" y="3373"/>
                <a:ext cx="21" cy="21"/>
              </a:xfrm>
              <a:custGeom>
                <a:avLst/>
                <a:gdLst>
                  <a:gd name="T0" fmla="*/ 7 w 9"/>
                  <a:gd name="T1" fmla="*/ 4 h 9"/>
                  <a:gd name="T2" fmla="*/ 8 w 9"/>
                  <a:gd name="T3" fmla="*/ 0 h 9"/>
                  <a:gd name="T4" fmla="*/ 0 w 9"/>
                  <a:gd name="T5" fmla="*/ 9 h 9"/>
                  <a:gd name="T6" fmla="*/ 0 w 9"/>
                  <a:gd name="T7" fmla="*/ 9 h 9"/>
                  <a:gd name="T8" fmla="*/ 5 w 9"/>
                  <a:gd name="T9" fmla="*/ 3 h 9"/>
                  <a:gd name="T10" fmla="*/ 7 w 9"/>
                  <a:gd name="T11" fmla="*/ 4 h 9"/>
                </a:gdLst>
                <a:ahLst/>
                <a:cxnLst>
                  <a:cxn ang="0">
                    <a:pos x="T0" y="T1"/>
                  </a:cxn>
                  <a:cxn ang="0">
                    <a:pos x="T2" y="T3"/>
                  </a:cxn>
                  <a:cxn ang="0">
                    <a:pos x="T4" y="T5"/>
                  </a:cxn>
                  <a:cxn ang="0">
                    <a:pos x="T6" y="T7"/>
                  </a:cxn>
                  <a:cxn ang="0">
                    <a:pos x="T8" y="T9"/>
                  </a:cxn>
                  <a:cxn ang="0">
                    <a:pos x="T10" y="T11"/>
                  </a:cxn>
                </a:cxnLst>
                <a:rect l="0" t="0" r="r" b="b"/>
                <a:pathLst>
                  <a:path w="9" h="9">
                    <a:moveTo>
                      <a:pt x="7" y="4"/>
                    </a:moveTo>
                    <a:cubicBezTo>
                      <a:pt x="8" y="3"/>
                      <a:pt x="9" y="2"/>
                      <a:pt x="8" y="0"/>
                    </a:cubicBezTo>
                    <a:cubicBezTo>
                      <a:pt x="3" y="2"/>
                      <a:pt x="1" y="7"/>
                      <a:pt x="0" y="9"/>
                    </a:cubicBezTo>
                    <a:cubicBezTo>
                      <a:pt x="0" y="9"/>
                      <a:pt x="0" y="9"/>
                      <a:pt x="0" y="9"/>
                    </a:cubicBezTo>
                    <a:cubicBezTo>
                      <a:pt x="2" y="7"/>
                      <a:pt x="9" y="6"/>
                      <a:pt x="5" y="3"/>
                    </a:cubicBezTo>
                    <a:cubicBezTo>
                      <a:pt x="6" y="3"/>
                      <a:pt x="6" y="4"/>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8" name="Freeform 1278"/>
              <p:cNvSpPr>
                <a:spLocks/>
              </p:cNvSpPr>
              <p:nvPr/>
            </p:nvSpPr>
            <p:spPr bwMode="auto">
              <a:xfrm>
                <a:off x="3171" y="3373"/>
                <a:ext cx="14" cy="7"/>
              </a:xfrm>
              <a:custGeom>
                <a:avLst/>
                <a:gdLst>
                  <a:gd name="T0" fmla="*/ 2 w 6"/>
                  <a:gd name="T1" fmla="*/ 3 h 3"/>
                  <a:gd name="T2" fmla="*/ 5 w 6"/>
                  <a:gd name="T3" fmla="*/ 0 h 3"/>
                  <a:gd name="T4" fmla="*/ 2 w 6"/>
                  <a:gd name="T5" fmla="*/ 3 h 3"/>
                </a:gdLst>
                <a:ahLst/>
                <a:cxnLst>
                  <a:cxn ang="0">
                    <a:pos x="T0" y="T1"/>
                  </a:cxn>
                  <a:cxn ang="0">
                    <a:pos x="T2" y="T3"/>
                  </a:cxn>
                  <a:cxn ang="0">
                    <a:pos x="T4" y="T5"/>
                  </a:cxn>
                </a:cxnLst>
                <a:rect l="0" t="0" r="r" b="b"/>
                <a:pathLst>
                  <a:path w="6" h="3">
                    <a:moveTo>
                      <a:pt x="2" y="3"/>
                    </a:moveTo>
                    <a:cubicBezTo>
                      <a:pt x="3" y="2"/>
                      <a:pt x="6" y="2"/>
                      <a:pt x="5" y="0"/>
                    </a:cubicBezTo>
                    <a:cubicBezTo>
                      <a:pt x="4"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9" name="Freeform 1279"/>
              <p:cNvSpPr>
                <a:spLocks/>
              </p:cNvSpPr>
              <p:nvPr/>
            </p:nvSpPr>
            <p:spPr bwMode="auto">
              <a:xfrm>
                <a:off x="3185" y="3373"/>
                <a:ext cx="21" cy="14"/>
              </a:xfrm>
              <a:custGeom>
                <a:avLst/>
                <a:gdLst>
                  <a:gd name="T0" fmla="*/ 4 w 9"/>
                  <a:gd name="T1" fmla="*/ 0 h 6"/>
                  <a:gd name="T2" fmla="*/ 4 w 9"/>
                  <a:gd name="T3" fmla="*/ 6 h 6"/>
                  <a:gd name="T4" fmla="*/ 3 w 9"/>
                  <a:gd name="T5" fmla="*/ 4 h 6"/>
                  <a:gd name="T6" fmla="*/ 9 w 9"/>
                  <a:gd name="T7" fmla="*/ 1 h 6"/>
                  <a:gd name="T8" fmla="*/ 4 w 9"/>
                  <a:gd name="T9" fmla="*/ 0 h 6"/>
                </a:gdLst>
                <a:ahLst/>
                <a:cxnLst>
                  <a:cxn ang="0">
                    <a:pos x="T0" y="T1"/>
                  </a:cxn>
                  <a:cxn ang="0">
                    <a:pos x="T2" y="T3"/>
                  </a:cxn>
                  <a:cxn ang="0">
                    <a:pos x="T4" y="T5"/>
                  </a:cxn>
                  <a:cxn ang="0">
                    <a:pos x="T6" y="T7"/>
                  </a:cxn>
                  <a:cxn ang="0">
                    <a:pos x="T8" y="T9"/>
                  </a:cxn>
                </a:cxnLst>
                <a:rect l="0" t="0" r="r" b="b"/>
                <a:pathLst>
                  <a:path w="9" h="6">
                    <a:moveTo>
                      <a:pt x="4" y="0"/>
                    </a:moveTo>
                    <a:cubicBezTo>
                      <a:pt x="5" y="2"/>
                      <a:pt x="0" y="5"/>
                      <a:pt x="4" y="6"/>
                    </a:cubicBezTo>
                    <a:cubicBezTo>
                      <a:pt x="4" y="5"/>
                      <a:pt x="4" y="5"/>
                      <a:pt x="3" y="4"/>
                    </a:cubicBezTo>
                    <a:cubicBezTo>
                      <a:pt x="9" y="1"/>
                      <a:pt x="9" y="1"/>
                      <a:pt x="9" y="1"/>
                    </a:cubicBezTo>
                    <a:cubicBezTo>
                      <a:pt x="7" y="1"/>
                      <a:pt x="5"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0" name="Freeform 1280"/>
              <p:cNvSpPr>
                <a:spLocks/>
              </p:cNvSpPr>
              <p:nvPr/>
            </p:nvSpPr>
            <p:spPr bwMode="auto">
              <a:xfrm>
                <a:off x="881" y="3378"/>
                <a:ext cx="17" cy="11"/>
              </a:xfrm>
              <a:custGeom>
                <a:avLst/>
                <a:gdLst>
                  <a:gd name="T0" fmla="*/ 0 w 7"/>
                  <a:gd name="T1" fmla="*/ 0 h 5"/>
                  <a:gd name="T2" fmla="*/ 4 w 7"/>
                  <a:gd name="T3" fmla="*/ 5 h 5"/>
                  <a:gd name="T4" fmla="*/ 4 w 7"/>
                  <a:gd name="T5" fmla="*/ 0 h 5"/>
                  <a:gd name="T6" fmla="*/ 0 w 7"/>
                  <a:gd name="T7" fmla="*/ 0 h 5"/>
                </a:gdLst>
                <a:ahLst/>
                <a:cxnLst>
                  <a:cxn ang="0">
                    <a:pos x="T0" y="T1"/>
                  </a:cxn>
                  <a:cxn ang="0">
                    <a:pos x="T2" y="T3"/>
                  </a:cxn>
                  <a:cxn ang="0">
                    <a:pos x="T4" y="T5"/>
                  </a:cxn>
                  <a:cxn ang="0">
                    <a:pos x="T6" y="T7"/>
                  </a:cxn>
                </a:cxnLst>
                <a:rect l="0" t="0" r="r" b="b"/>
                <a:pathLst>
                  <a:path w="7" h="5">
                    <a:moveTo>
                      <a:pt x="0" y="0"/>
                    </a:moveTo>
                    <a:cubicBezTo>
                      <a:pt x="4" y="5"/>
                      <a:pt x="4" y="5"/>
                      <a:pt x="4" y="5"/>
                    </a:cubicBezTo>
                    <a:cubicBezTo>
                      <a:pt x="7" y="3"/>
                      <a:pt x="3" y="2"/>
                      <a:pt x="4"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1" name="Freeform 1281"/>
              <p:cNvSpPr>
                <a:spLocks/>
              </p:cNvSpPr>
              <p:nvPr/>
            </p:nvSpPr>
            <p:spPr bwMode="auto">
              <a:xfrm>
                <a:off x="2466" y="3375"/>
                <a:ext cx="9" cy="7"/>
              </a:xfrm>
              <a:custGeom>
                <a:avLst/>
                <a:gdLst>
                  <a:gd name="T0" fmla="*/ 0 w 4"/>
                  <a:gd name="T1" fmla="*/ 1 h 3"/>
                  <a:gd name="T2" fmla="*/ 0 w 4"/>
                  <a:gd name="T3" fmla="*/ 2 h 3"/>
                  <a:gd name="T4" fmla="*/ 4 w 4"/>
                  <a:gd name="T5" fmla="*/ 1 h 3"/>
                  <a:gd name="T6" fmla="*/ 0 w 4"/>
                  <a:gd name="T7" fmla="*/ 1 h 3"/>
                </a:gdLst>
                <a:ahLst/>
                <a:cxnLst>
                  <a:cxn ang="0">
                    <a:pos x="T0" y="T1"/>
                  </a:cxn>
                  <a:cxn ang="0">
                    <a:pos x="T2" y="T3"/>
                  </a:cxn>
                  <a:cxn ang="0">
                    <a:pos x="T4" y="T5"/>
                  </a:cxn>
                  <a:cxn ang="0">
                    <a:pos x="T6" y="T7"/>
                  </a:cxn>
                </a:cxnLst>
                <a:rect l="0" t="0" r="r" b="b"/>
                <a:pathLst>
                  <a:path w="4" h="3">
                    <a:moveTo>
                      <a:pt x="0" y="1"/>
                    </a:moveTo>
                    <a:cubicBezTo>
                      <a:pt x="0" y="2"/>
                      <a:pt x="0" y="2"/>
                      <a:pt x="0" y="2"/>
                    </a:cubicBezTo>
                    <a:cubicBezTo>
                      <a:pt x="1" y="2"/>
                      <a:pt x="3" y="3"/>
                      <a:pt x="4" y="1"/>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2" name="Freeform 1282"/>
              <p:cNvSpPr>
                <a:spLocks/>
              </p:cNvSpPr>
              <p:nvPr/>
            </p:nvSpPr>
            <p:spPr bwMode="auto">
              <a:xfrm>
                <a:off x="3043" y="3378"/>
                <a:ext cx="3" cy="7"/>
              </a:xfrm>
              <a:custGeom>
                <a:avLst/>
                <a:gdLst>
                  <a:gd name="T0" fmla="*/ 0 w 1"/>
                  <a:gd name="T1" fmla="*/ 0 h 3"/>
                  <a:gd name="T2" fmla="*/ 0 w 1"/>
                  <a:gd name="T3" fmla="*/ 3 h 3"/>
                  <a:gd name="T4" fmla="*/ 0 w 1"/>
                  <a:gd name="T5" fmla="*/ 0 h 3"/>
                </a:gdLst>
                <a:ahLst/>
                <a:cxnLst>
                  <a:cxn ang="0">
                    <a:pos x="T0" y="T1"/>
                  </a:cxn>
                  <a:cxn ang="0">
                    <a:pos x="T2" y="T3"/>
                  </a:cxn>
                  <a:cxn ang="0">
                    <a:pos x="T4" y="T5"/>
                  </a:cxn>
                </a:cxnLst>
                <a:rect l="0" t="0" r="r" b="b"/>
                <a:pathLst>
                  <a:path w="1" h="3">
                    <a:moveTo>
                      <a:pt x="0" y="0"/>
                    </a:moveTo>
                    <a:cubicBezTo>
                      <a:pt x="0" y="3"/>
                      <a:pt x="0" y="3"/>
                      <a:pt x="0" y="3"/>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3" name="Freeform 1283"/>
              <p:cNvSpPr>
                <a:spLocks/>
              </p:cNvSpPr>
              <p:nvPr/>
            </p:nvSpPr>
            <p:spPr bwMode="auto">
              <a:xfrm>
                <a:off x="3336" y="3375"/>
                <a:ext cx="15" cy="10"/>
              </a:xfrm>
              <a:custGeom>
                <a:avLst/>
                <a:gdLst>
                  <a:gd name="T0" fmla="*/ 0 w 6"/>
                  <a:gd name="T1" fmla="*/ 3 h 4"/>
                  <a:gd name="T2" fmla="*/ 6 w 6"/>
                  <a:gd name="T3" fmla="*/ 4 h 4"/>
                  <a:gd name="T4" fmla="*/ 0 w 6"/>
                  <a:gd name="T5" fmla="*/ 3 h 4"/>
                </a:gdLst>
                <a:ahLst/>
                <a:cxnLst>
                  <a:cxn ang="0">
                    <a:pos x="T0" y="T1"/>
                  </a:cxn>
                  <a:cxn ang="0">
                    <a:pos x="T2" y="T3"/>
                  </a:cxn>
                  <a:cxn ang="0">
                    <a:pos x="T4" y="T5"/>
                  </a:cxn>
                </a:cxnLst>
                <a:rect l="0" t="0" r="r" b="b"/>
                <a:pathLst>
                  <a:path w="6" h="4">
                    <a:moveTo>
                      <a:pt x="0" y="3"/>
                    </a:moveTo>
                    <a:cubicBezTo>
                      <a:pt x="6" y="4"/>
                      <a:pt x="6" y="4"/>
                      <a:pt x="6" y="4"/>
                    </a:cubicBezTo>
                    <a:cubicBezTo>
                      <a:pt x="5" y="2"/>
                      <a:pt x="3"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4" name="Freeform 1284"/>
              <p:cNvSpPr>
                <a:spLocks/>
              </p:cNvSpPr>
              <p:nvPr/>
            </p:nvSpPr>
            <p:spPr bwMode="auto">
              <a:xfrm>
                <a:off x="3344" y="3385"/>
                <a:ext cx="47" cy="28"/>
              </a:xfrm>
              <a:custGeom>
                <a:avLst/>
                <a:gdLst>
                  <a:gd name="T0" fmla="*/ 19 w 20"/>
                  <a:gd name="T1" fmla="*/ 0 h 12"/>
                  <a:gd name="T2" fmla="*/ 1 w 20"/>
                  <a:gd name="T3" fmla="*/ 6 h 12"/>
                  <a:gd name="T4" fmla="*/ 0 w 20"/>
                  <a:gd name="T5" fmla="*/ 10 h 12"/>
                  <a:gd name="T6" fmla="*/ 7 w 20"/>
                  <a:gd name="T7" fmla="*/ 12 h 12"/>
                  <a:gd name="T8" fmla="*/ 4 w 20"/>
                  <a:gd name="T9" fmla="*/ 10 h 12"/>
                  <a:gd name="T10" fmla="*/ 6 w 20"/>
                  <a:gd name="T11" fmla="*/ 8 h 12"/>
                  <a:gd name="T12" fmla="*/ 16 w 20"/>
                  <a:gd name="T13" fmla="*/ 11 h 12"/>
                  <a:gd name="T14" fmla="*/ 17 w 20"/>
                  <a:gd name="T15" fmla="*/ 8 h 12"/>
                  <a:gd name="T16" fmla="*/ 20 w 20"/>
                  <a:gd name="T17" fmla="*/ 8 h 12"/>
                  <a:gd name="T18" fmla="*/ 15 w 20"/>
                  <a:gd name="T19" fmla="*/ 3 h 12"/>
                  <a:gd name="T20" fmla="*/ 19 w 20"/>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2">
                    <a:moveTo>
                      <a:pt x="19" y="0"/>
                    </a:moveTo>
                    <a:cubicBezTo>
                      <a:pt x="11" y="0"/>
                      <a:pt x="10" y="10"/>
                      <a:pt x="1" y="6"/>
                    </a:cubicBezTo>
                    <a:cubicBezTo>
                      <a:pt x="0" y="7"/>
                      <a:pt x="0" y="8"/>
                      <a:pt x="0" y="10"/>
                    </a:cubicBezTo>
                    <a:cubicBezTo>
                      <a:pt x="7" y="12"/>
                      <a:pt x="7" y="12"/>
                      <a:pt x="7" y="12"/>
                    </a:cubicBezTo>
                    <a:cubicBezTo>
                      <a:pt x="8" y="8"/>
                      <a:pt x="6" y="12"/>
                      <a:pt x="4" y="10"/>
                    </a:cubicBezTo>
                    <a:cubicBezTo>
                      <a:pt x="6" y="8"/>
                      <a:pt x="6" y="8"/>
                      <a:pt x="6" y="8"/>
                    </a:cubicBezTo>
                    <a:cubicBezTo>
                      <a:pt x="11" y="6"/>
                      <a:pt x="11" y="12"/>
                      <a:pt x="16" y="11"/>
                    </a:cubicBezTo>
                    <a:cubicBezTo>
                      <a:pt x="18" y="10"/>
                      <a:pt x="18" y="9"/>
                      <a:pt x="17" y="8"/>
                    </a:cubicBezTo>
                    <a:cubicBezTo>
                      <a:pt x="20" y="8"/>
                      <a:pt x="20" y="8"/>
                      <a:pt x="20" y="8"/>
                    </a:cubicBezTo>
                    <a:cubicBezTo>
                      <a:pt x="15" y="3"/>
                      <a:pt x="15" y="3"/>
                      <a:pt x="15" y="3"/>
                    </a:cubicBezTo>
                    <a:cubicBezTo>
                      <a:pt x="17" y="2"/>
                      <a:pt x="20" y="2"/>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5" name="Freeform 1285"/>
              <p:cNvSpPr>
                <a:spLocks/>
              </p:cNvSpPr>
              <p:nvPr/>
            </p:nvSpPr>
            <p:spPr bwMode="auto">
              <a:xfrm>
                <a:off x="3351" y="33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6" name="Freeform 1286"/>
              <p:cNvSpPr>
                <a:spLocks/>
              </p:cNvSpPr>
              <p:nvPr/>
            </p:nvSpPr>
            <p:spPr bwMode="auto">
              <a:xfrm>
                <a:off x="3344" y="3385"/>
                <a:ext cx="7" cy="11"/>
              </a:xfrm>
              <a:custGeom>
                <a:avLst/>
                <a:gdLst>
                  <a:gd name="T0" fmla="*/ 3 w 3"/>
                  <a:gd name="T1" fmla="*/ 5 h 5"/>
                  <a:gd name="T2" fmla="*/ 3 w 3"/>
                  <a:gd name="T3" fmla="*/ 0 h 5"/>
                  <a:gd name="T4" fmla="*/ 0 w 3"/>
                  <a:gd name="T5" fmla="*/ 1 h 5"/>
                  <a:gd name="T6" fmla="*/ 1 w 3"/>
                  <a:gd name="T7" fmla="*/ 5 h 5"/>
                  <a:gd name="T8" fmla="*/ 3 w 3"/>
                  <a:gd name="T9" fmla="*/ 4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cubicBezTo>
                      <a:pt x="3" y="4"/>
                      <a:pt x="3" y="2"/>
                      <a:pt x="3" y="0"/>
                    </a:cubicBezTo>
                    <a:cubicBezTo>
                      <a:pt x="2" y="2"/>
                      <a:pt x="1" y="0"/>
                      <a:pt x="0" y="1"/>
                    </a:cubicBezTo>
                    <a:cubicBezTo>
                      <a:pt x="1" y="4"/>
                      <a:pt x="1" y="5"/>
                      <a:pt x="1" y="5"/>
                    </a:cubicBezTo>
                    <a:cubicBezTo>
                      <a:pt x="3" y="4"/>
                      <a:pt x="3" y="4"/>
                      <a:pt x="3" y="4"/>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7" name="Freeform 1287"/>
              <p:cNvSpPr>
                <a:spLocks/>
              </p:cNvSpPr>
              <p:nvPr/>
            </p:nvSpPr>
            <p:spPr bwMode="auto">
              <a:xfrm>
                <a:off x="3344" y="3396"/>
                <a:ext cx="2" cy="3"/>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1"/>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8" name="Freeform 1288"/>
              <p:cNvSpPr>
                <a:spLocks/>
              </p:cNvSpPr>
              <p:nvPr/>
            </p:nvSpPr>
            <p:spPr bwMode="auto">
              <a:xfrm>
                <a:off x="3393" y="3378"/>
                <a:ext cx="10" cy="11"/>
              </a:xfrm>
              <a:custGeom>
                <a:avLst/>
                <a:gdLst>
                  <a:gd name="T0" fmla="*/ 3 w 4"/>
                  <a:gd name="T1" fmla="*/ 0 h 5"/>
                  <a:gd name="T2" fmla="*/ 0 w 4"/>
                  <a:gd name="T3" fmla="*/ 4 h 5"/>
                  <a:gd name="T4" fmla="*/ 4 w 4"/>
                  <a:gd name="T5" fmla="*/ 2 h 5"/>
                  <a:gd name="T6" fmla="*/ 3 w 4"/>
                  <a:gd name="T7" fmla="*/ 0 h 5"/>
                </a:gdLst>
                <a:ahLst/>
                <a:cxnLst>
                  <a:cxn ang="0">
                    <a:pos x="T0" y="T1"/>
                  </a:cxn>
                  <a:cxn ang="0">
                    <a:pos x="T2" y="T3"/>
                  </a:cxn>
                  <a:cxn ang="0">
                    <a:pos x="T4" y="T5"/>
                  </a:cxn>
                  <a:cxn ang="0">
                    <a:pos x="T6" y="T7"/>
                  </a:cxn>
                </a:cxnLst>
                <a:rect l="0" t="0" r="r" b="b"/>
                <a:pathLst>
                  <a:path w="4" h="5">
                    <a:moveTo>
                      <a:pt x="3" y="0"/>
                    </a:moveTo>
                    <a:cubicBezTo>
                      <a:pt x="0" y="4"/>
                      <a:pt x="0" y="4"/>
                      <a:pt x="0" y="4"/>
                    </a:cubicBezTo>
                    <a:cubicBezTo>
                      <a:pt x="2" y="5"/>
                      <a:pt x="3" y="3"/>
                      <a:pt x="4" y="2"/>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9" name="Freeform 1289"/>
              <p:cNvSpPr>
                <a:spLocks/>
              </p:cNvSpPr>
              <p:nvPr/>
            </p:nvSpPr>
            <p:spPr bwMode="auto">
              <a:xfrm>
                <a:off x="3081" y="3406"/>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0" name="Freeform 1290"/>
              <p:cNvSpPr>
                <a:spLocks/>
              </p:cNvSpPr>
              <p:nvPr/>
            </p:nvSpPr>
            <p:spPr bwMode="auto">
              <a:xfrm>
                <a:off x="3043" y="3375"/>
                <a:ext cx="142" cy="55"/>
              </a:xfrm>
              <a:custGeom>
                <a:avLst/>
                <a:gdLst>
                  <a:gd name="T0" fmla="*/ 7 w 60"/>
                  <a:gd name="T1" fmla="*/ 21 h 23"/>
                  <a:gd name="T2" fmla="*/ 21 w 60"/>
                  <a:gd name="T3" fmla="*/ 21 h 23"/>
                  <a:gd name="T4" fmla="*/ 18 w 60"/>
                  <a:gd name="T5" fmla="*/ 19 h 23"/>
                  <a:gd name="T6" fmla="*/ 29 w 60"/>
                  <a:gd name="T7" fmla="*/ 20 h 23"/>
                  <a:gd name="T8" fmla="*/ 27 w 60"/>
                  <a:gd name="T9" fmla="*/ 17 h 23"/>
                  <a:gd name="T10" fmla="*/ 38 w 60"/>
                  <a:gd name="T11" fmla="*/ 17 h 23"/>
                  <a:gd name="T12" fmla="*/ 39 w 60"/>
                  <a:gd name="T13" fmla="*/ 14 h 23"/>
                  <a:gd name="T14" fmla="*/ 44 w 60"/>
                  <a:gd name="T15" fmla="*/ 13 h 23"/>
                  <a:gd name="T16" fmla="*/ 53 w 60"/>
                  <a:gd name="T17" fmla="*/ 12 h 23"/>
                  <a:gd name="T18" fmla="*/ 57 w 60"/>
                  <a:gd name="T19" fmla="*/ 17 h 23"/>
                  <a:gd name="T20" fmla="*/ 56 w 60"/>
                  <a:gd name="T21" fmla="*/ 12 h 23"/>
                  <a:gd name="T22" fmla="*/ 59 w 60"/>
                  <a:gd name="T23" fmla="*/ 10 h 23"/>
                  <a:gd name="T24" fmla="*/ 56 w 60"/>
                  <a:gd name="T25" fmla="*/ 5 h 23"/>
                  <a:gd name="T26" fmla="*/ 56 w 60"/>
                  <a:gd name="T27" fmla="*/ 6 h 23"/>
                  <a:gd name="T28" fmla="*/ 54 w 60"/>
                  <a:gd name="T29" fmla="*/ 3 h 23"/>
                  <a:gd name="T30" fmla="*/ 52 w 60"/>
                  <a:gd name="T31" fmla="*/ 3 h 23"/>
                  <a:gd name="T32" fmla="*/ 37 w 60"/>
                  <a:gd name="T33" fmla="*/ 6 h 23"/>
                  <a:gd name="T34" fmla="*/ 38 w 60"/>
                  <a:gd name="T35" fmla="*/ 7 h 23"/>
                  <a:gd name="T36" fmla="*/ 33 w 60"/>
                  <a:gd name="T37" fmla="*/ 12 h 23"/>
                  <a:gd name="T38" fmla="*/ 22 w 60"/>
                  <a:gd name="T39" fmla="*/ 10 h 23"/>
                  <a:gd name="T40" fmla="*/ 21 w 60"/>
                  <a:gd name="T41" fmla="*/ 15 h 23"/>
                  <a:gd name="T42" fmla="*/ 17 w 60"/>
                  <a:gd name="T43" fmla="*/ 14 h 23"/>
                  <a:gd name="T44" fmla="*/ 12 w 60"/>
                  <a:gd name="T45" fmla="*/ 17 h 23"/>
                  <a:gd name="T46" fmla="*/ 12 w 60"/>
                  <a:gd name="T47" fmla="*/ 16 h 23"/>
                  <a:gd name="T48" fmla="*/ 9 w 60"/>
                  <a:gd name="T49" fmla="*/ 15 h 23"/>
                  <a:gd name="T50" fmla="*/ 9 w 60"/>
                  <a:gd name="T51" fmla="*/ 18 h 23"/>
                  <a:gd name="T52" fmla="*/ 0 w 60"/>
                  <a:gd name="T53" fmla="*/ 21 h 23"/>
                  <a:gd name="T54" fmla="*/ 7 w 60"/>
                  <a:gd name="T5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 h="23">
                    <a:moveTo>
                      <a:pt x="7" y="21"/>
                    </a:moveTo>
                    <a:cubicBezTo>
                      <a:pt x="11" y="18"/>
                      <a:pt x="17" y="19"/>
                      <a:pt x="21" y="21"/>
                    </a:cubicBezTo>
                    <a:cubicBezTo>
                      <a:pt x="18" y="19"/>
                      <a:pt x="18" y="19"/>
                      <a:pt x="18" y="19"/>
                    </a:cubicBezTo>
                    <a:cubicBezTo>
                      <a:pt x="20" y="17"/>
                      <a:pt x="27" y="17"/>
                      <a:pt x="29" y="20"/>
                    </a:cubicBezTo>
                    <a:cubicBezTo>
                      <a:pt x="27" y="17"/>
                      <a:pt x="27" y="17"/>
                      <a:pt x="27" y="17"/>
                    </a:cubicBezTo>
                    <a:cubicBezTo>
                      <a:pt x="31" y="13"/>
                      <a:pt x="34" y="19"/>
                      <a:pt x="38" y="17"/>
                    </a:cubicBezTo>
                    <a:cubicBezTo>
                      <a:pt x="39" y="14"/>
                      <a:pt x="39" y="14"/>
                      <a:pt x="39" y="14"/>
                    </a:cubicBezTo>
                    <a:cubicBezTo>
                      <a:pt x="42" y="15"/>
                      <a:pt x="42" y="9"/>
                      <a:pt x="44" y="13"/>
                    </a:cubicBezTo>
                    <a:cubicBezTo>
                      <a:pt x="46" y="13"/>
                      <a:pt x="50" y="14"/>
                      <a:pt x="53" y="12"/>
                    </a:cubicBezTo>
                    <a:cubicBezTo>
                      <a:pt x="57" y="17"/>
                      <a:pt x="57" y="17"/>
                      <a:pt x="57" y="17"/>
                    </a:cubicBezTo>
                    <a:cubicBezTo>
                      <a:pt x="60" y="15"/>
                      <a:pt x="55" y="14"/>
                      <a:pt x="56" y="12"/>
                    </a:cubicBezTo>
                    <a:cubicBezTo>
                      <a:pt x="59" y="10"/>
                      <a:pt x="59" y="10"/>
                      <a:pt x="59" y="10"/>
                    </a:cubicBezTo>
                    <a:cubicBezTo>
                      <a:pt x="59" y="8"/>
                      <a:pt x="58" y="6"/>
                      <a:pt x="56" y="5"/>
                    </a:cubicBezTo>
                    <a:cubicBezTo>
                      <a:pt x="56" y="6"/>
                      <a:pt x="56" y="6"/>
                      <a:pt x="56" y="6"/>
                    </a:cubicBezTo>
                    <a:cubicBezTo>
                      <a:pt x="55" y="5"/>
                      <a:pt x="54" y="4"/>
                      <a:pt x="54" y="3"/>
                    </a:cubicBezTo>
                    <a:cubicBezTo>
                      <a:pt x="52" y="3"/>
                      <a:pt x="52" y="3"/>
                      <a:pt x="52" y="3"/>
                    </a:cubicBezTo>
                    <a:cubicBezTo>
                      <a:pt x="42" y="0"/>
                      <a:pt x="45" y="12"/>
                      <a:pt x="37" y="6"/>
                    </a:cubicBezTo>
                    <a:cubicBezTo>
                      <a:pt x="37" y="6"/>
                      <a:pt x="37" y="7"/>
                      <a:pt x="38" y="7"/>
                    </a:cubicBezTo>
                    <a:cubicBezTo>
                      <a:pt x="36" y="10"/>
                      <a:pt x="32" y="9"/>
                      <a:pt x="33" y="12"/>
                    </a:cubicBezTo>
                    <a:cubicBezTo>
                      <a:pt x="32" y="5"/>
                      <a:pt x="26" y="14"/>
                      <a:pt x="22" y="10"/>
                    </a:cubicBezTo>
                    <a:cubicBezTo>
                      <a:pt x="21" y="15"/>
                      <a:pt x="21" y="15"/>
                      <a:pt x="21" y="15"/>
                    </a:cubicBezTo>
                    <a:cubicBezTo>
                      <a:pt x="19" y="17"/>
                      <a:pt x="17" y="16"/>
                      <a:pt x="17" y="14"/>
                    </a:cubicBezTo>
                    <a:cubicBezTo>
                      <a:pt x="16" y="16"/>
                      <a:pt x="12" y="17"/>
                      <a:pt x="12" y="17"/>
                    </a:cubicBezTo>
                    <a:cubicBezTo>
                      <a:pt x="12" y="16"/>
                      <a:pt x="12" y="16"/>
                      <a:pt x="12" y="16"/>
                    </a:cubicBezTo>
                    <a:cubicBezTo>
                      <a:pt x="11" y="16"/>
                      <a:pt x="10" y="16"/>
                      <a:pt x="9" y="15"/>
                    </a:cubicBezTo>
                    <a:cubicBezTo>
                      <a:pt x="9" y="18"/>
                      <a:pt x="9" y="18"/>
                      <a:pt x="9" y="18"/>
                    </a:cubicBezTo>
                    <a:cubicBezTo>
                      <a:pt x="6" y="16"/>
                      <a:pt x="2" y="20"/>
                      <a:pt x="0" y="21"/>
                    </a:cubicBezTo>
                    <a:cubicBezTo>
                      <a:pt x="3" y="23"/>
                      <a:pt x="4" y="17"/>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1" name="Freeform 1291"/>
              <p:cNvSpPr>
                <a:spLocks/>
              </p:cNvSpPr>
              <p:nvPr/>
            </p:nvSpPr>
            <p:spPr bwMode="auto">
              <a:xfrm>
                <a:off x="2435" y="3380"/>
                <a:ext cx="12" cy="9"/>
              </a:xfrm>
              <a:custGeom>
                <a:avLst/>
                <a:gdLst>
                  <a:gd name="T0" fmla="*/ 1 w 5"/>
                  <a:gd name="T1" fmla="*/ 2 h 4"/>
                  <a:gd name="T2" fmla="*/ 5 w 5"/>
                  <a:gd name="T3" fmla="*/ 4 h 4"/>
                  <a:gd name="T4" fmla="*/ 1 w 5"/>
                  <a:gd name="T5" fmla="*/ 2 h 4"/>
                </a:gdLst>
                <a:ahLst/>
                <a:cxnLst>
                  <a:cxn ang="0">
                    <a:pos x="T0" y="T1"/>
                  </a:cxn>
                  <a:cxn ang="0">
                    <a:pos x="T2" y="T3"/>
                  </a:cxn>
                  <a:cxn ang="0">
                    <a:pos x="T4" y="T5"/>
                  </a:cxn>
                </a:cxnLst>
                <a:rect l="0" t="0" r="r" b="b"/>
                <a:pathLst>
                  <a:path w="5" h="4">
                    <a:moveTo>
                      <a:pt x="1" y="2"/>
                    </a:moveTo>
                    <a:cubicBezTo>
                      <a:pt x="0" y="4"/>
                      <a:pt x="3" y="4"/>
                      <a:pt x="5" y="4"/>
                    </a:cubicBezTo>
                    <a:cubicBezTo>
                      <a:pt x="5" y="0"/>
                      <a:pt x="2" y="4"/>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2" name="Freeform 1292"/>
              <p:cNvSpPr>
                <a:spLocks/>
              </p:cNvSpPr>
              <p:nvPr/>
            </p:nvSpPr>
            <p:spPr bwMode="auto">
              <a:xfrm>
                <a:off x="2975" y="3382"/>
                <a:ext cx="14" cy="10"/>
              </a:xfrm>
              <a:custGeom>
                <a:avLst/>
                <a:gdLst>
                  <a:gd name="T0" fmla="*/ 6 w 6"/>
                  <a:gd name="T1" fmla="*/ 1 h 4"/>
                  <a:gd name="T2" fmla="*/ 0 w 6"/>
                  <a:gd name="T3" fmla="*/ 3 h 4"/>
                  <a:gd name="T4" fmla="*/ 6 w 6"/>
                  <a:gd name="T5" fmla="*/ 1 h 4"/>
                </a:gdLst>
                <a:ahLst/>
                <a:cxnLst>
                  <a:cxn ang="0">
                    <a:pos x="T0" y="T1"/>
                  </a:cxn>
                  <a:cxn ang="0">
                    <a:pos x="T2" y="T3"/>
                  </a:cxn>
                  <a:cxn ang="0">
                    <a:pos x="T4" y="T5"/>
                  </a:cxn>
                </a:cxnLst>
                <a:rect l="0" t="0" r="r" b="b"/>
                <a:pathLst>
                  <a:path w="6" h="4">
                    <a:moveTo>
                      <a:pt x="6" y="1"/>
                    </a:moveTo>
                    <a:cubicBezTo>
                      <a:pt x="4" y="2"/>
                      <a:pt x="0" y="0"/>
                      <a:pt x="0" y="3"/>
                    </a:cubicBezTo>
                    <a:cubicBezTo>
                      <a:pt x="2" y="4"/>
                      <a:pt x="4"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3" name="Freeform 1293"/>
              <p:cNvSpPr>
                <a:spLocks/>
              </p:cNvSpPr>
              <p:nvPr/>
            </p:nvSpPr>
            <p:spPr bwMode="auto">
              <a:xfrm>
                <a:off x="3034" y="3387"/>
                <a:ext cx="23" cy="12"/>
              </a:xfrm>
              <a:custGeom>
                <a:avLst/>
                <a:gdLst>
                  <a:gd name="T0" fmla="*/ 4 w 10"/>
                  <a:gd name="T1" fmla="*/ 5 h 5"/>
                  <a:gd name="T2" fmla="*/ 7 w 10"/>
                  <a:gd name="T3" fmla="*/ 2 h 5"/>
                  <a:gd name="T4" fmla="*/ 8 w 10"/>
                  <a:gd name="T5" fmla="*/ 3 h 5"/>
                  <a:gd name="T6" fmla="*/ 10 w 10"/>
                  <a:gd name="T7" fmla="*/ 1 h 5"/>
                  <a:gd name="T8" fmla="*/ 4 w 10"/>
                  <a:gd name="T9" fmla="*/ 0 h 5"/>
                  <a:gd name="T10" fmla="*/ 4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4" y="5"/>
                    </a:moveTo>
                    <a:cubicBezTo>
                      <a:pt x="7" y="2"/>
                      <a:pt x="7" y="2"/>
                      <a:pt x="7" y="2"/>
                    </a:cubicBezTo>
                    <a:cubicBezTo>
                      <a:pt x="8" y="3"/>
                      <a:pt x="8" y="3"/>
                      <a:pt x="8" y="3"/>
                    </a:cubicBezTo>
                    <a:cubicBezTo>
                      <a:pt x="10" y="1"/>
                      <a:pt x="10" y="1"/>
                      <a:pt x="10" y="1"/>
                    </a:cubicBezTo>
                    <a:cubicBezTo>
                      <a:pt x="8" y="1"/>
                      <a:pt x="5" y="1"/>
                      <a:pt x="4" y="0"/>
                    </a:cubicBezTo>
                    <a:cubicBezTo>
                      <a:pt x="0" y="1"/>
                      <a:pt x="3" y="4"/>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4" name="Freeform 1294"/>
              <p:cNvSpPr>
                <a:spLocks/>
              </p:cNvSpPr>
              <p:nvPr/>
            </p:nvSpPr>
            <p:spPr bwMode="auto">
              <a:xfrm>
                <a:off x="3079" y="3387"/>
                <a:ext cx="16" cy="9"/>
              </a:xfrm>
              <a:custGeom>
                <a:avLst/>
                <a:gdLst>
                  <a:gd name="T0" fmla="*/ 7 w 7"/>
                  <a:gd name="T1" fmla="*/ 1 h 4"/>
                  <a:gd name="T2" fmla="*/ 1 w 7"/>
                  <a:gd name="T3" fmla="*/ 0 h 4"/>
                  <a:gd name="T4" fmla="*/ 0 w 7"/>
                  <a:gd name="T5" fmla="*/ 2 h 4"/>
                  <a:gd name="T6" fmla="*/ 2 w 7"/>
                  <a:gd name="T7" fmla="*/ 4 h 4"/>
                  <a:gd name="T8" fmla="*/ 7 w 7"/>
                  <a:gd name="T9" fmla="*/ 1 h 4"/>
                </a:gdLst>
                <a:ahLst/>
                <a:cxnLst>
                  <a:cxn ang="0">
                    <a:pos x="T0" y="T1"/>
                  </a:cxn>
                  <a:cxn ang="0">
                    <a:pos x="T2" y="T3"/>
                  </a:cxn>
                  <a:cxn ang="0">
                    <a:pos x="T4" y="T5"/>
                  </a:cxn>
                  <a:cxn ang="0">
                    <a:pos x="T6" y="T7"/>
                  </a:cxn>
                  <a:cxn ang="0">
                    <a:pos x="T8" y="T9"/>
                  </a:cxn>
                </a:cxnLst>
                <a:rect l="0" t="0" r="r" b="b"/>
                <a:pathLst>
                  <a:path w="7" h="4">
                    <a:moveTo>
                      <a:pt x="7" y="1"/>
                    </a:moveTo>
                    <a:cubicBezTo>
                      <a:pt x="4" y="1"/>
                      <a:pt x="3" y="1"/>
                      <a:pt x="1" y="0"/>
                    </a:cubicBezTo>
                    <a:cubicBezTo>
                      <a:pt x="0" y="2"/>
                      <a:pt x="0" y="2"/>
                      <a:pt x="0" y="2"/>
                    </a:cubicBezTo>
                    <a:cubicBezTo>
                      <a:pt x="0" y="4"/>
                      <a:pt x="2" y="1"/>
                      <a:pt x="2" y="4"/>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5" name="Freeform 1295"/>
              <p:cNvSpPr>
                <a:spLocks/>
              </p:cNvSpPr>
              <p:nvPr/>
            </p:nvSpPr>
            <p:spPr bwMode="auto">
              <a:xfrm>
                <a:off x="3292" y="3387"/>
                <a:ext cx="2" cy="7"/>
              </a:xfrm>
              <a:custGeom>
                <a:avLst/>
                <a:gdLst>
                  <a:gd name="T0" fmla="*/ 0 w 2"/>
                  <a:gd name="T1" fmla="*/ 7 h 7"/>
                  <a:gd name="T2" fmla="*/ 2 w 2"/>
                  <a:gd name="T3" fmla="*/ 5 h 7"/>
                  <a:gd name="T4" fmla="*/ 2 w 2"/>
                  <a:gd name="T5" fmla="*/ 0 h 7"/>
                  <a:gd name="T6" fmla="*/ 0 w 2"/>
                  <a:gd name="T7" fmla="*/ 7 h 7"/>
                </a:gdLst>
                <a:ahLst/>
                <a:cxnLst>
                  <a:cxn ang="0">
                    <a:pos x="T0" y="T1"/>
                  </a:cxn>
                  <a:cxn ang="0">
                    <a:pos x="T2" y="T3"/>
                  </a:cxn>
                  <a:cxn ang="0">
                    <a:pos x="T4" y="T5"/>
                  </a:cxn>
                  <a:cxn ang="0">
                    <a:pos x="T6" y="T7"/>
                  </a:cxn>
                </a:cxnLst>
                <a:rect l="0" t="0" r="r" b="b"/>
                <a:pathLst>
                  <a:path w="2" h="7">
                    <a:moveTo>
                      <a:pt x="0" y="7"/>
                    </a:moveTo>
                    <a:lnTo>
                      <a:pt x="2" y="5"/>
                    </a:lnTo>
                    <a:lnTo>
                      <a:pt x="2"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6" name="Freeform 1296"/>
              <p:cNvSpPr>
                <a:spLocks/>
              </p:cNvSpPr>
              <p:nvPr/>
            </p:nvSpPr>
            <p:spPr bwMode="auto">
              <a:xfrm>
                <a:off x="860" y="3389"/>
                <a:ext cx="7" cy="7"/>
              </a:xfrm>
              <a:custGeom>
                <a:avLst/>
                <a:gdLst>
                  <a:gd name="T0" fmla="*/ 2 w 7"/>
                  <a:gd name="T1" fmla="*/ 0 h 7"/>
                  <a:gd name="T2" fmla="*/ 0 w 7"/>
                  <a:gd name="T3" fmla="*/ 7 h 7"/>
                  <a:gd name="T4" fmla="*/ 7 w 7"/>
                  <a:gd name="T5" fmla="*/ 5 h 7"/>
                  <a:gd name="T6" fmla="*/ 2 w 7"/>
                  <a:gd name="T7" fmla="*/ 0 h 7"/>
                </a:gdLst>
                <a:ahLst/>
                <a:cxnLst>
                  <a:cxn ang="0">
                    <a:pos x="T0" y="T1"/>
                  </a:cxn>
                  <a:cxn ang="0">
                    <a:pos x="T2" y="T3"/>
                  </a:cxn>
                  <a:cxn ang="0">
                    <a:pos x="T4" y="T5"/>
                  </a:cxn>
                  <a:cxn ang="0">
                    <a:pos x="T6" y="T7"/>
                  </a:cxn>
                </a:cxnLst>
                <a:rect l="0" t="0" r="r" b="b"/>
                <a:pathLst>
                  <a:path w="7" h="7">
                    <a:moveTo>
                      <a:pt x="2" y="0"/>
                    </a:moveTo>
                    <a:lnTo>
                      <a:pt x="0" y="7"/>
                    </a:lnTo>
                    <a:lnTo>
                      <a:pt x="7"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7" name="Freeform 1297"/>
              <p:cNvSpPr>
                <a:spLocks/>
              </p:cNvSpPr>
              <p:nvPr/>
            </p:nvSpPr>
            <p:spPr bwMode="auto">
              <a:xfrm>
                <a:off x="1638" y="3389"/>
                <a:ext cx="170" cy="36"/>
              </a:xfrm>
              <a:custGeom>
                <a:avLst/>
                <a:gdLst>
                  <a:gd name="T0" fmla="*/ 0 w 72"/>
                  <a:gd name="T1" fmla="*/ 11 h 15"/>
                  <a:gd name="T2" fmla="*/ 1 w 72"/>
                  <a:gd name="T3" fmla="*/ 11 h 15"/>
                  <a:gd name="T4" fmla="*/ 12 w 72"/>
                  <a:gd name="T5" fmla="*/ 13 h 15"/>
                  <a:gd name="T6" fmla="*/ 35 w 72"/>
                  <a:gd name="T7" fmla="*/ 9 h 15"/>
                  <a:gd name="T8" fmla="*/ 62 w 72"/>
                  <a:gd name="T9" fmla="*/ 6 h 15"/>
                  <a:gd name="T10" fmla="*/ 72 w 72"/>
                  <a:gd name="T11" fmla="*/ 4 h 15"/>
                  <a:gd name="T12" fmla="*/ 68 w 72"/>
                  <a:gd name="T13" fmla="*/ 0 h 15"/>
                  <a:gd name="T14" fmla="*/ 67 w 72"/>
                  <a:gd name="T15" fmla="*/ 3 h 15"/>
                  <a:gd name="T16" fmla="*/ 45 w 72"/>
                  <a:gd name="T17" fmla="*/ 2 h 15"/>
                  <a:gd name="T18" fmla="*/ 43 w 72"/>
                  <a:gd name="T19" fmla="*/ 3 h 15"/>
                  <a:gd name="T20" fmla="*/ 45 w 72"/>
                  <a:gd name="T21" fmla="*/ 5 h 15"/>
                  <a:gd name="T22" fmla="*/ 35 w 72"/>
                  <a:gd name="T23" fmla="*/ 6 h 15"/>
                  <a:gd name="T24" fmla="*/ 35 w 72"/>
                  <a:gd name="T25" fmla="*/ 6 h 15"/>
                  <a:gd name="T26" fmla="*/ 0 w 72"/>
                  <a:gd name="T2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5">
                    <a:moveTo>
                      <a:pt x="0" y="11"/>
                    </a:moveTo>
                    <a:cubicBezTo>
                      <a:pt x="1" y="11"/>
                      <a:pt x="1" y="11"/>
                      <a:pt x="1" y="11"/>
                    </a:cubicBezTo>
                    <a:cubicBezTo>
                      <a:pt x="5" y="8"/>
                      <a:pt x="7" y="15"/>
                      <a:pt x="12" y="13"/>
                    </a:cubicBezTo>
                    <a:cubicBezTo>
                      <a:pt x="18" y="8"/>
                      <a:pt x="27" y="11"/>
                      <a:pt x="35" y="9"/>
                    </a:cubicBezTo>
                    <a:cubicBezTo>
                      <a:pt x="43" y="8"/>
                      <a:pt x="54" y="6"/>
                      <a:pt x="62" y="6"/>
                    </a:cubicBezTo>
                    <a:cubicBezTo>
                      <a:pt x="66" y="3"/>
                      <a:pt x="69" y="7"/>
                      <a:pt x="72" y="4"/>
                    </a:cubicBezTo>
                    <a:cubicBezTo>
                      <a:pt x="68" y="0"/>
                      <a:pt x="68" y="0"/>
                      <a:pt x="68" y="0"/>
                    </a:cubicBezTo>
                    <a:cubicBezTo>
                      <a:pt x="67" y="3"/>
                      <a:pt x="67" y="3"/>
                      <a:pt x="67" y="3"/>
                    </a:cubicBezTo>
                    <a:cubicBezTo>
                      <a:pt x="59" y="2"/>
                      <a:pt x="46" y="10"/>
                      <a:pt x="45" y="2"/>
                    </a:cubicBezTo>
                    <a:cubicBezTo>
                      <a:pt x="43" y="3"/>
                      <a:pt x="43" y="3"/>
                      <a:pt x="43" y="3"/>
                    </a:cubicBezTo>
                    <a:cubicBezTo>
                      <a:pt x="45" y="5"/>
                      <a:pt x="45" y="5"/>
                      <a:pt x="45" y="5"/>
                    </a:cubicBezTo>
                    <a:cubicBezTo>
                      <a:pt x="42" y="6"/>
                      <a:pt x="38" y="8"/>
                      <a:pt x="35" y="6"/>
                    </a:cubicBezTo>
                    <a:cubicBezTo>
                      <a:pt x="35" y="6"/>
                      <a:pt x="35" y="6"/>
                      <a:pt x="35" y="6"/>
                    </a:cubicBezTo>
                    <a:cubicBezTo>
                      <a:pt x="25" y="8"/>
                      <a:pt x="10" y="8"/>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8" name="Freeform 1298"/>
              <p:cNvSpPr>
                <a:spLocks/>
              </p:cNvSpPr>
              <p:nvPr/>
            </p:nvSpPr>
            <p:spPr bwMode="auto">
              <a:xfrm>
                <a:off x="3008" y="3389"/>
                <a:ext cx="9" cy="10"/>
              </a:xfrm>
              <a:custGeom>
                <a:avLst/>
                <a:gdLst>
                  <a:gd name="T0" fmla="*/ 9 w 9"/>
                  <a:gd name="T1" fmla="*/ 3 h 10"/>
                  <a:gd name="T2" fmla="*/ 0 w 9"/>
                  <a:gd name="T3" fmla="*/ 0 h 10"/>
                  <a:gd name="T4" fmla="*/ 9 w 9"/>
                  <a:gd name="T5" fmla="*/ 10 h 10"/>
                  <a:gd name="T6" fmla="*/ 9 w 9"/>
                  <a:gd name="T7" fmla="*/ 3 h 10"/>
                </a:gdLst>
                <a:ahLst/>
                <a:cxnLst>
                  <a:cxn ang="0">
                    <a:pos x="T0" y="T1"/>
                  </a:cxn>
                  <a:cxn ang="0">
                    <a:pos x="T2" y="T3"/>
                  </a:cxn>
                  <a:cxn ang="0">
                    <a:pos x="T4" y="T5"/>
                  </a:cxn>
                  <a:cxn ang="0">
                    <a:pos x="T6" y="T7"/>
                  </a:cxn>
                </a:cxnLst>
                <a:rect l="0" t="0" r="r" b="b"/>
                <a:pathLst>
                  <a:path w="9" h="10">
                    <a:moveTo>
                      <a:pt x="9" y="3"/>
                    </a:moveTo>
                    <a:lnTo>
                      <a:pt x="0" y="0"/>
                    </a:lnTo>
                    <a:lnTo>
                      <a:pt x="9" y="10"/>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9" name="Freeform 1299"/>
              <p:cNvSpPr>
                <a:spLocks/>
              </p:cNvSpPr>
              <p:nvPr/>
            </p:nvSpPr>
            <p:spPr bwMode="auto">
              <a:xfrm>
                <a:off x="3024" y="3389"/>
                <a:ext cx="5" cy="5"/>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2" y="2"/>
                      <a:pt x="2" y="2"/>
                      <a:pt x="2" y="2"/>
                    </a:cubicBezTo>
                    <a:cubicBezTo>
                      <a:pt x="2" y="1"/>
                      <a:pt x="2" y="1"/>
                      <a:pt x="2" y="1"/>
                    </a:cubicBezTo>
                    <a:cubicBezTo>
                      <a:pt x="2" y="0"/>
                      <a:pt x="1"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0" name="Freeform 1300"/>
              <p:cNvSpPr>
                <a:spLocks/>
              </p:cNvSpPr>
              <p:nvPr/>
            </p:nvSpPr>
            <p:spPr bwMode="auto">
              <a:xfrm>
                <a:off x="3268" y="3392"/>
                <a:ext cx="73" cy="45"/>
              </a:xfrm>
              <a:custGeom>
                <a:avLst/>
                <a:gdLst>
                  <a:gd name="T0" fmla="*/ 31 w 31"/>
                  <a:gd name="T1" fmla="*/ 8 h 19"/>
                  <a:gd name="T2" fmla="*/ 24 w 31"/>
                  <a:gd name="T3" fmla="*/ 5 h 19"/>
                  <a:gd name="T4" fmla="*/ 27 w 31"/>
                  <a:gd name="T5" fmla="*/ 4 h 19"/>
                  <a:gd name="T6" fmla="*/ 22 w 31"/>
                  <a:gd name="T7" fmla="*/ 0 h 19"/>
                  <a:gd name="T8" fmla="*/ 20 w 31"/>
                  <a:gd name="T9" fmla="*/ 8 h 19"/>
                  <a:gd name="T10" fmla="*/ 8 w 31"/>
                  <a:gd name="T11" fmla="*/ 9 h 19"/>
                  <a:gd name="T12" fmla="*/ 9 w 31"/>
                  <a:gd name="T13" fmla="*/ 10 h 19"/>
                  <a:gd name="T14" fmla="*/ 0 w 31"/>
                  <a:gd name="T15" fmla="*/ 19 h 19"/>
                  <a:gd name="T16" fmla="*/ 2 w 31"/>
                  <a:gd name="T17" fmla="*/ 19 h 19"/>
                  <a:gd name="T18" fmla="*/ 9 w 31"/>
                  <a:gd name="T19" fmla="*/ 15 h 19"/>
                  <a:gd name="T20" fmla="*/ 9 w 31"/>
                  <a:gd name="T21" fmla="*/ 17 h 19"/>
                  <a:gd name="T22" fmla="*/ 15 w 31"/>
                  <a:gd name="T23" fmla="*/ 14 h 19"/>
                  <a:gd name="T24" fmla="*/ 13 w 31"/>
                  <a:gd name="T25" fmla="*/ 13 h 19"/>
                  <a:gd name="T26" fmla="*/ 28 w 31"/>
                  <a:gd name="T27" fmla="*/ 10 h 19"/>
                  <a:gd name="T28" fmla="*/ 31 w 31"/>
                  <a:gd name="T2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9">
                    <a:moveTo>
                      <a:pt x="31" y="8"/>
                    </a:moveTo>
                    <a:cubicBezTo>
                      <a:pt x="29" y="6"/>
                      <a:pt x="26" y="7"/>
                      <a:pt x="24" y="5"/>
                    </a:cubicBezTo>
                    <a:cubicBezTo>
                      <a:pt x="27" y="4"/>
                      <a:pt x="27" y="4"/>
                      <a:pt x="27" y="4"/>
                    </a:cubicBezTo>
                    <a:cubicBezTo>
                      <a:pt x="22" y="0"/>
                      <a:pt x="22" y="0"/>
                      <a:pt x="22" y="0"/>
                    </a:cubicBezTo>
                    <a:cubicBezTo>
                      <a:pt x="23" y="3"/>
                      <a:pt x="24" y="5"/>
                      <a:pt x="20" y="8"/>
                    </a:cubicBezTo>
                    <a:cubicBezTo>
                      <a:pt x="16" y="8"/>
                      <a:pt x="11" y="6"/>
                      <a:pt x="8" y="9"/>
                    </a:cubicBezTo>
                    <a:cubicBezTo>
                      <a:pt x="9" y="10"/>
                      <a:pt x="9" y="10"/>
                      <a:pt x="9" y="10"/>
                    </a:cubicBezTo>
                    <a:cubicBezTo>
                      <a:pt x="7" y="13"/>
                      <a:pt x="4" y="18"/>
                      <a:pt x="0" y="19"/>
                    </a:cubicBezTo>
                    <a:cubicBezTo>
                      <a:pt x="1" y="19"/>
                      <a:pt x="1" y="19"/>
                      <a:pt x="2" y="19"/>
                    </a:cubicBezTo>
                    <a:cubicBezTo>
                      <a:pt x="9" y="15"/>
                      <a:pt x="9" y="15"/>
                      <a:pt x="9" y="15"/>
                    </a:cubicBezTo>
                    <a:cubicBezTo>
                      <a:pt x="9" y="17"/>
                      <a:pt x="9" y="17"/>
                      <a:pt x="9" y="17"/>
                    </a:cubicBezTo>
                    <a:cubicBezTo>
                      <a:pt x="11" y="16"/>
                      <a:pt x="12" y="14"/>
                      <a:pt x="15" y="14"/>
                    </a:cubicBezTo>
                    <a:cubicBezTo>
                      <a:pt x="14" y="14"/>
                      <a:pt x="14" y="13"/>
                      <a:pt x="13" y="13"/>
                    </a:cubicBezTo>
                    <a:cubicBezTo>
                      <a:pt x="16" y="9"/>
                      <a:pt x="23" y="9"/>
                      <a:pt x="28" y="10"/>
                    </a:cubicBezTo>
                    <a:cubicBezTo>
                      <a:pt x="27" y="8"/>
                      <a:pt x="30" y="9"/>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1" name="Freeform 1301"/>
              <p:cNvSpPr>
                <a:spLocks/>
              </p:cNvSpPr>
              <p:nvPr/>
            </p:nvSpPr>
            <p:spPr bwMode="auto">
              <a:xfrm>
                <a:off x="848" y="3394"/>
                <a:ext cx="5" cy="2"/>
              </a:xfrm>
              <a:custGeom>
                <a:avLst/>
                <a:gdLst>
                  <a:gd name="T0" fmla="*/ 0 w 5"/>
                  <a:gd name="T1" fmla="*/ 2 h 2"/>
                  <a:gd name="T2" fmla="*/ 5 w 5"/>
                  <a:gd name="T3" fmla="*/ 0 h 2"/>
                  <a:gd name="T4" fmla="*/ 0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5"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2" name="Freeform 1302"/>
              <p:cNvSpPr>
                <a:spLocks/>
              </p:cNvSpPr>
              <p:nvPr/>
            </p:nvSpPr>
            <p:spPr bwMode="auto">
              <a:xfrm>
                <a:off x="827" y="3396"/>
                <a:ext cx="16" cy="19"/>
              </a:xfrm>
              <a:custGeom>
                <a:avLst/>
                <a:gdLst>
                  <a:gd name="T0" fmla="*/ 6 w 7"/>
                  <a:gd name="T1" fmla="*/ 0 h 8"/>
                  <a:gd name="T2" fmla="*/ 1 w 7"/>
                  <a:gd name="T3" fmla="*/ 8 h 8"/>
                  <a:gd name="T4" fmla="*/ 5 w 7"/>
                  <a:gd name="T5" fmla="*/ 8 h 8"/>
                  <a:gd name="T6" fmla="*/ 6 w 7"/>
                  <a:gd name="T7" fmla="*/ 0 h 8"/>
                </a:gdLst>
                <a:ahLst/>
                <a:cxnLst>
                  <a:cxn ang="0">
                    <a:pos x="T0" y="T1"/>
                  </a:cxn>
                  <a:cxn ang="0">
                    <a:pos x="T2" y="T3"/>
                  </a:cxn>
                  <a:cxn ang="0">
                    <a:pos x="T4" y="T5"/>
                  </a:cxn>
                  <a:cxn ang="0">
                    <a:pos x="T6" y="T7"/>
                  </a:cxn>
                </a:cxnLst>
                <a:rect l="0" t="0" r="r" b="b"/>
                <a:pathLst>
                  <a:path w="7" h="8">
                    <a:moveTo>
                      <a:pt x="6" y="0"/>
                    </a:moveTo>
                    <a:cubicBezTo>
                      <a:pt x="5" y="2"/>
                      <a:pt x="0" y="4"/>
                      <a:pt x="1" y="8"/>
                    </a:cubicBezTo>
                    <a:cubicBezTo>
                      <a:pt x="5" y="8"/>
                      <a:pt x="5" y="8"/>
                      <a:pt x="5" y="8"/>
                    </a:cubicBezTo>
                    <a:cubicBezTo>
                      <a:pt x="5" y="5"/>
                      <a:pt x="7"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3" name="Freeform 1303"/>
              <p:cNvSpPr>
                <a:spLocks/>
              </p:cNvSpPr>
              <p:nvPr/>
            </p:nvSpPr>
            <p:spPr bwMode="auto">
              <a:xfrm>
                <a:off x="3060" y="3396"/>
                <a:ext cx="2" cy="8"/>
              </a:xfrm>
              <a:custGeom>
                <a:avLst/>
                <a:gdLst>
                  <a:gd name="T0" fmla="*/ 0 w 2"/>
                  <a:gd name="T1" fmla="*/ 8 h 8"/>
                  <a:gd name="T2" fmla="*/ 2 w 2"/>
                  <a:gd name="T3" fmla="*/ 0 h 8"/>
                  <a:gd name="T4" fmla="*/ 0 w 2"/>
                  <a:gd name="T5" fmla="*/ 0 h 8"/>
                  <a:gd name="T6" fmla="*/ 0 w 2"/>
                  <a:gd name="T7" fmla="*/ 8 h 8"/>
                </a:gdLst>
                <a:ahLst/>
                <a:cxnLst>
                  <a:cxn ang="0">
                    <a:pos x="T0" y="T1"/>
                  </a:cxn>
                  <a:cxn ang="0">
                    <a:pos x="T2" y="T3"/>
                  </a:cxn>
                  <a:cxn ang="0">
                    <a:pos x="T4" y="T5"/>
                  </a:cxn>
                  <a:cxn ang="0">
                    <a:pos x="T6" y="T7"/>
                  </a:cxn>
                </a:cxnLst>
                <a:rect l="0" t="0" r="r" b="b"/>
                <a:pathLst>
                  <a:path w="2" h="8">
                    <a:moveTo>
                      <a:pt x="0" y="8"/>
                    </a:moveTo>
                    <a:lnTo>
                      <a:pt x="2" y="0"/>
                    </a:lnTo>
                    <a:lnTo>
                      <a:pt x="0"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4" name="Freeform 1304"/>
              <p:cNvSpPr>
                <a:spLocks/>
              </p:cNvSpPr>
              <p:nvPr/>
            </p:nvSpPr>
            <p:spPr bwMode="auto">
              <a:xfrm>
                <a:off x="3249" y="3396"/>
                <a:ext cx="5" cy="8"/>
              </a:xfrm>
              <a:custGeom>
                <a:avLst/>
                <a:gdLst>
                  <a:gd name="T0" fmla="*/ 0 w 5"/>
                  <a:gd name="T1" fmla="*/ 8 h 8"/>
                  <a:gd name="T2" fmla="*/ 5 w 5"/>
                  <a:gd name="T3" fmla="*/ 0 h 8"/>
                  <a:gd name="T4" fmla="*/ 5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0"/>
                    </a:lnTo>
                    <a:lnTo>
                      <a:pt x="5"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5" name="Freeform 1305"/>
              <p:cNvSpPr>
                <a:spLocks/>
              </p:cNvSpPr>
              <p:nvPr/>
            </p:nvSpPr>
            <p:spPr bwMode="auto">
              <a:xfrm>
                <a:off x="2293" y="3399"/>
                <a:ext cx="15" cy="5"/>
              </a:xfrm>
              <a:custGeom>
                <a:avLst/>
                <a:gdLst>
                  <a:gd name="T0" fmla="*/ 1 w 6"/>
                  <a:gd name="T1" fmla="*/ 2 h 2"/>
                  <a:gd name="T2" fmla="*/ 6 w 6"/>
                  <a:gd name="T3" fmla="*/ 1 h 2"/>
                  <a:gd name="T4" fmla="*/ 0 w 6"/>
                  <a:gd name="T5" fmla="*/ 2 h 2"/>
                  <a:gd name="T6" fmla="*/ 1 w 6"/>
                  <a:gd name="T7" fmla="*/ 2 h 2"/>
                </a:gdLst>
                <a:ahLst/>
                <a:cxnLst>
                  <a:cxn ang="0">
                    <a:pos x="T0" y="T1"/>
                  </a:cxn>
                  <a:cxn ang="0">
                    <a:pos x="T2" y="T3"/>
                  </a:cxn>
                  <a:cxn ang="0">
                    <a:pos x="T4" y="T5"/>
                  </a:cxn>
                  <a:cxn ang="0">
                    <a:pos x="T6" y="T7"/>
                  </a:cxn>
                </a:cxnLst>
                <a:rect l="0" t="0" r="r" b="b"/>
                <a:pathLst>
                  <a:path w="6" h="2">
                    <a:moveTo>
                      <a:pt x="1" y="2"/>
                    </a:moveTo>
                    <a:cubicBezTo>
                      <a:pt x="2" y="1"/>
                      <a:pt x="4" y="2"/>
                      <a:pt x="6" y="1"/>
                    </a:cubicBezTo>
                    <a:cubicBezTo>
                      <a:pt x="5" y="1"/>
                      <a:pt x="1" y="0"/>
                      <a:pt x="0" y="2"/>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6" name="Freeform 1306"/>
              <p:cNvSpPr>
                <a:spLocks/>
              </p:cNvSpPr>
              <p:nvPr/>
            </p:nvSpPr>
            <p:spPr bwMode="auto">
              <a:xfrm>
                <a:off x="2949" y="3399"/>
                <a:ext cx="30" cy="19"/>
              </a:xfrm>
              <a:custGeom>
                <a:avLst/>
                <a:gdLst>
                  <a:gd name="T0" fmla="*/ 3 w 13"/>
                  <a:gd name="T1" fmla="*/ 1 h 8"/>
                  <a:gd name="T2" fmla="*/ 3 w 13"/>
                  <a:gd name="T3" fmla="*/ 5 h 8"/>
                  <a:gd name="T4" fmla="*/ 1 w 13"/>
                  <a:gd name="T5" fmla="*/ 7 h 8"/>
                  <a:gd name="T6" fmla="*/ 11 w 13"/>
                  <a:gd name="T7" fmla="*/ 6 h 8"/>
                  <a:gd name="T8" fmla="*/ 3 w 13"/>
                  <a:gd name="T9" fmla="*/ 1 h 8"/>
                </a:gdLst>
                <a:ahLst/>
                <a:cxnLst>
                  <a:cxn ang="0">
                    <a:pos x="T0" y="T1"/>
                  </a:cxn>
                  <a:cxn ang="0">
                    <a:pos x="T2" y="T3"/>
                  </a:cxn>
                  <a:cxn ang="0">
                    <a:pos x="T4" y="T5"/>
                  </a:cxn>
                  <a:cxn ang="0">
                    <a:pos x="T6" y="T7"/>
                  </a:cxn>
                  <a:cxn ang="0">
                    <a:pos x="T8" y="T9"/>
                  </a:cxn>
                </a:cxnLst>
                <a:rect l="0" t="0" r="r" b="b"/>
                <a:pathLst>
                  <a:path w="13" h="8">
                    <a:moveTo>
                      <a:pt x="3" y="1"/>
                    </a:moveTo>
                    <a:cubicBezTo>
                      <a:pt x="3" y="2"/>
                      <a:pt x="0" y="4"/>
                      <a:pt x="3" y="5"/>
                    </a:cubicBezTo>
                    <a:cubicBezTo>
                      <a:pt x="1" y="7"/>
                      <a:pt x="1" y="7"/>
                      <a:pt x="1" y="7"/>
                    </a:cubicBezTo>
                    <a:cubicBezTo>
                      <a:pt x="4" y="7"/>
                      <a:pt x="8" y="8"/>
                      <a:pt x="11" y="6"/>
                    </a:cubicBezTo>
                    <a:cubicBezTo>
                      <a:pt x="13" y="0"/>
                      <a:pt x="6" y="4"/>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7" name="Freeform 1307"/>
              <p:cNvSpPr>
                <a:spLocks/>
              </p:cNvSpPr>
              <p:nvPr/>
            </p:nvSpPr>
            <p:spPr bwMode="auto">
              <a:xfrm>
                <a:off x="2894" y="3401"/>
                <a:ext cx="3" cy="7"/>
              </a:xfrm>
              <a:custGeom>
                <a:avLst/>
                <a:gdLst>
                  <a:gd name="T0" fmla="*/ 0 w 1"/>
                  <a:gd name="T1" fmla="*/ 1 h 3"/>
                  <a:gd name="T2" fmla="*/ 1 w 1"/>
                  <a:gd name="T3" fmla="*/ 3 h 3"/>
                  <a:gd name="T4" fmla="*/ 1 w 1"/>
                  <a:gd name="T5" fmla="*/ 1 h 3"/>
                  <a:gd name="T6" fmla="*/ 0 w 1"/>
                  <a:gd name="T7" fmla="*/ 1 h 3"/>
                </a:gdLst>
                <a:ahLst/>
                <a:cxnLst>
                  <a:cxn ang="0">
                    <a:pos x="T0" y="T1"/>
                  </a:cxn>
                  <a:cxn ang="0">
                    <a:pos x="T2" y="T3"/>
                  </a:cxn>
                  <a:cxn ang="0">
                    <a:pos x="T4" y="T5"/>
                  </a:cxn>
                  <a:cxn ang="0">
                    <a:pos x="T6" y="T7"/>
                  </a:cxn>
                </a:cxnLst>
                <a:rect l="0" t="0" r="r" b="b"/>
                <a:pathLst>
                  <a:path w="1" h="3">
                    <a:moveTo>
                      <a:pt x="0" y="1"/>
                    </a:moveTo>
                    <a:cubicBezTo>
                      <a:pt x="1" y="3"/>
                      <a:pt x="1" y="3"/>
                      <a:pt x="1" y="3"/>
                    </a:cubicBezTo>
                    <a:cubicBezTo>
                      <a:pt x="1" y="1"/>
                      <a:pt x="1" y="1"/>
                      <a:pt x="1" y="1"/>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8" name="Freeform 1308"/>
              <p:cNvSpPr>
                <a:spLocks/>
              </p:cNvSpPr>
              <p:nvPr/>
            </p:nvSpPr>
            <p:spPr bwMode="auto">
              <a:xfrm>
                <a:off x="2984" y="3404"/>
                <a:ext cx="12" cy="9"/>
              </a:xfrm>
              <a:custGeom>
                <a:avLst/>
                <a:gdLst>
                  <a:gd name="T0" fmla="*/ 2 w 5"/>
                  <a:gd name="T1" fmla="*/ 0 h 4"/>
                  <a:gd name="T2" fmla="*/ 0 w 5"/>
                  <a:gd name="T3" fmla="*/ 4 h 4"/>
                  <a:gd name="T4" fmla="*/ 2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0" y="0"/>
                      <a:pt x="0" y="3"/>
                      <a:pt x="0" y="4"/>
                    </a:cubicBezTo>
                    <a:cubicBezTo>
                      <a:pt x="2" y="4"/>
                      <a:pt x="2" y="4"/>
                      <a:pt x="2" y="4"/>
                    </a:cubicBezTo>
                    <a:cubicBezTo>
                      <a:pt x="2" y="3"/>
                      <a:pt x="5"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9" name="Freeform 1309"/>
              <p:cNvSpPr>
                <a:spLocks/>
              </p:cNvSpPr>
              <p:nvPr/>
            </p:nvSpPr>
            <p:spPr bwMode="auto">
              <a:xfrm>
                <a:off x="3003" y="3404"/>
                <a:ext cx="5" cy="4"/>
              </a:xfrm>
              <a:custGeom>
                <a:avLst/>
                <a:gdLst>
                  <a:gd name="T0" fmla="*/ 0 w 2"/>
                  <a:gd name="T1" fmla="*/ 2 h 2"/>
                  <a:gd name="T2" fmla="*/ 2 w 2"/>
                  <a:gd name="T3" fmla="*/ 2 h 2"/>
                  <a:gd name="T4" fmla="*/ 2 w 2"/>
                  <a:gd name="T5" fmla="*/ 1 h 2"/>
                  <a:gd name="T6" fmla="*/ 0 w 2"/>
                  <a:gd name="T7" fmla="*/ 2 h 2"/>
                </a:gdLst>
                <a:ahLst/>
                <a:cxnLst>
                  <a:cxn ang="0">
                    <a:pos x="T0" y="T1"/>
                  </a:cxn>
                  <a:cxn ang="0">
                    <a:pos x="T2" y="T3"/>
                  </a:cxn>
                  <a:cxn ang="0">
                    <a:pos x="T4" y="T5"/>
                  </a:cxn>
                  <a:cxn ang="0">
                    <a:pos x="T6" y="T7"/>
                  </a:cxn>
                </a:cxnLst>
                <a:rect l="0" t="0" r="r" b="b"/>
                <a:pathLst>
                  <a:path w="2" h="2">
                    <a:moveTo>
                      <a:pt x="0" y="2"/>
                    </a:moveTo>
                    <a:cubicBezTo>
                      <a:pt x="2" y="2"/>
                      <a:pt x="2" y="2"/>
                      <a:pt x="2" y="2"/>
                    </a:cubicBezTo>
                    <a:cubicBezTo>
                      <a:pt x="2" y="1"/>
                      <a:pt x="2" y="1"/>
                      <a:pt x="2" y="1"/>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0" name="Freeform 1310"/>
              <p:cNvSpPr>
                <a:spLocks/>
              </p:cNvSpPr>
              <p:nvPr/>
            </p:nvSpPr>
            <p:spPr bwMode="auto">
              <a:xfrm>
                <a:off x="794" y="3406"/>
                <a:ext cx="7" cy="9"/>
              </a:xfrm>
              <a:custGeom>
                <a:avLst/>
                <a:gdLst>
                  <a:gd name="T0" fmla="*/ 7 w 7"/>
                  <a:gd name="T1" fmla="*/ 9 h 9"/>
                  <a:gd name="T2" fmla="*/ 7 w 7"/>
                  <a:gd name="T3" fmla="*/ 7 h 9"/>
                  <a:gd name="T4" fmla="*/ 0 w 7"/>
                  <a:gd name="T5" fmla="*/ 0 h 9"/>
                  <a:gd name="T6" fmla="*/ 7 w 7"/>
                  <a:gd name="T7" fmla="*/ 9 h 9"/>
                </a:gdLst>
                <a:ahLst/>
                <a:cxnLst>
                  <a:cxn ang="0">
                    <a:pos x="T0" y="T1"/>
                  </a:cxn>
                  <a:cxn ang="0">
                    <a:pos x="T2" y="T3"/>
                  </a:cxn>
                  <a:cxn ang="0">
                    <a:pos x="T4" y="T5"/>
                  </a:cxn>
                  <a:cxn ang="0">
                    <a:pos x="T6" y="T7"/>
                  </a:cxn>
                </a:cxnLst>
                <a:rect l="0" t="0" r="r" b="b"/>
                <a:pathLst>
                  <a:path w="7" h="9">
                    <a:moveTo>
                      <a:pt x="7" y="9"/>
                    </a:moveTo>
                    <a:lnTo>
                      <a:pt x="7" y="7"/>
                    </a:lnTo>
                    <a:lnTo>
                      <a:pt x="0" y="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1" name="Freeform 1311"/>
              <p:cNvSpPr>
                <a:spLocks/>
              </p:cNvSpPr>
              <p:nvPr/>
            </p:nvSpPr>
            <p:spPr bwMode="auto">
              <a:xfrm>
                <a:off x="2229" y="3406"/>
                <a:ext cx="12" cy="5"/>
              </a:xfrm>
              <a:custGeom>
                <a:avLst/>
                <a:gdLst>
                  <a:gd name="T0" fmla="*/ 5 w 5"/>
                  <a:gd name="T1" fmla="*/ 0 h 2"/>
                  <a:gd name="T2" fmla="*/ 2 w 5"/>
                  <a:gd name="T3" fmla="*/ 2 h 2"/>
                  <a:gd name="T4" fmla="*/ 4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4" y="1"/>
                      <a:pt x="0" y="1"/>
                      <a:pt x="2" y="2"/>
                    </a:cubicBezTo>
                    <a:cubicBezTo>
                      <a:pt x="4" y="2"/>
                      <a:pt x="4" y="2"/>
                      <a:pt x="4" y="2"/>
                    </a:cubicBezTo>
                    <a:cubicBezTo>
                      <a:pt x="5" y="2"/>
                      <a:pt x="5"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2" name="Freeform 1312"/>
              <p:cNvSpPr>
                <a:spLocks/>
              </p:cNvSpPr>
              <p:nvPr/>
            </p:nvSpPr>
            <p:spPr bwMode="auto">
              <a:xfrm>
                <a:off x="3223" y="3404"/>
                <a:ext cx="14" cy="14"/>
              </a:xfrm>
              <a:custGeom>
                <a:avLst/>
                <a:gdLst>
                  <a:gd name="T0" fmla="*/ 2 w 6"/>
                  <a:gd name="T1" fmla="*/ 3 h 6"/>
                  <a:gd name="T2" fmla="*/ 0 w 6"/>
                  <a:gd name="T3" fmla="*/ 5 h 6"/>
                  <a:gd name="T4" fmla="*/ 6 w 6"/>
                  <a:gd name="T5" fmla="*/ 3 h 6"/>
                  <a:gd name="T6" fmla="*/ 2 w 6"/>
                  <a:gd name="T7" fmla="*/ 3 h 6"/>
                </a:gdLst>
                <a:ahLst/>
                <a:cxnLst>
                  <a:cxn ang="0">
                    <a:pos x="T0" y="T1"/>
                  </a:cxn>
                  <a:cxn ang="0">
                    <a:pos x="T2" y="T3"/>
                  </a:cxn>
                  <a:cxn ang="0">
                    <a:pos x="T4" y="T5"/>
                  </a:cxn>
                  <a:cxn ang="0">
                    <a:pos x="T6" y="T7"/>
                  </a:cxn>
                </a:cxnLst>
                <a:rect l="0" t="0" r="r" b="b"/>
                <a:pathLst>
                  <a:path w="6" h="6">
                    <a:moveTo>
                      <a:pt x="2" y="3"/>
                    </a:moveTo>
                    <a:cubicBezTo>
                      <a:pt x="1" y="4"/>
                      <a:pt x="0" y="4"/>
                      <a:pt x="0" y="5"/>
                    </a:cubicBezTo>
                    <a:cubicBezTo>
                      <a:pt x="3" y="5"/>
                      <a:pt x="5" y="3"/>
                      <a:pt x="6" y="3"/>
                    </a:cubicBezTo>
                    <a:cubicBezTo>
                      <a:pt x="4" y="0"/>
                      <a:pt x="4" y="6"/>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3" name="Freeform 1313"/>
              <p:cNvSpPr>
                <a:spLocks/>
              </p:cNvSpPr>
              <p:nvPr/>
            </p:nvSpPr>
            <p:spPr bwMode="auto">
              <a:xfrm>
                <a:off x="2192" y="3408"/>
                <a:ext cx="9" cy="10"/>
              </a:xfrm>
              <a:custGeom>
                <a:avLst/>
                <a:gdLst>
                  <a:gd name="T0" fmla="*/ 4 w 4"/>
                  <a:gd name="T1" fmla="*/ 3 h 4"/>
                  <a:gd name="T2" fmla="*/ 4 w 4"/>
                  <a:gd name="T3" fmla="*/ 2 h 4"/>
                  <a:gd name="T4" fmla="*/ 0 w 4"/>
                  <a:gd name="T5" fmla="*/ 3 h 4"/>
                  <a:gd name="T6" fmla="*/ 4 w 4"/>
                  <a:gd name="T7" fmla="*/ 3 h 4"/>
                </a:gdLst>
                <a:ahLst/>
                <a:cxnLst>
                  <a:cxn ang="0">
                    <a:pos x="T0" y="T1"/>
                  </a:cxn>
                  <a:cxn ang="0">
                    <a:pos x="T2" y="T3"/>
                  </a:cxn>
                  <a:cxn ang="0">
                    <a:pos x="T4" y="T5"/>
                  </a:cxn>
                  <a:cxn ang="0">
                    <a:pos x="T6" y="T7"/>
                  </a:cxn>
                </a:cxnLst>
                <a:rect l="0" t="0" r="r" b="b"/>
                <a:pathLst>
                  <a:path w="4" h="4">
                    <a:moveTo>
                      <a:pt x="4" y="3"/>
                    </a:moveTo>
                    <a:cubicBezTo>
                      <a:pt x="4" y="3"/>
                      <a:pt x="4" y="3"/>
                      <a:pt x="4" y="2"/>
                    </a:cubicBezTo>
                    <a:cubicBezTo>
                      <a:pt x="3" y="0"/>
                      <a:pt x="1" y="2"/>
                      <a:pt x="0" y="3"/>
                    </a:cubicBezTo>
                    <a:cubicBezTo>
                      <a:pt x="1"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4" name="Freeform 1314"/>
              <p:cNvSpPr>
                <a:spLocks/>
              </p:cNvSpPr>
              <p:nvPr/>
            </p:nvSpPr>
            <p:spPr bwMode="auto">
              <a:xfrm>
                <a:off x="843" y="3411"/>
                <a:ext cx="10" cy="9"/>
              </a:xfrm>
              <a:custGeom>
                <a:avLst/>
                <a:gdLst>
                  <a:gd name="T0" fmla="*/ 2 w 4"/>
                  <a:gd name="T1" fmla="*/ 4 h 4"/>
                  <a:gd name="T2" fmla="*/ 4 w 4"/>
                  <a:gd name="T3" fmla="*/ 2 h 4"/>
                  <a:gd name="T4" fmla="*/ 1 w 4"/>
                  <a:gd name="T5" fmla="*/ 3 h 4"/>
                  <a:gd name="T6" fmla="*/ 2 w 4"/>
                  <a:gd name="T7" fmla="*/ 4 h 4"/>
                </a:gdLst>
                <a:ahLst/>
                <a:cxnLst>
                  <a:cxn ang="0">
                    <a:pos x="T0" y="T1"/>
                  </a:cxn>
                  <a:cxn ang="0">
                    <a:pos x="T2" y="T3"/>
                  </a:cxn>
                  <a:cxn ang="0">
                    <a:pos x="T4" y="T5"/>
                  </a:cxn>
                  <a:cxn ang="0">
                    <a:pos x="T6" y="T7"/>
                  </a:cxn>
                </a:cxnLst>
                <a:rect l="0" t="0" r="r" b="b"/>
                <a:pathLst>
                  <a:path w="4" h="4">
                    <a:moveTo>
                      <a:pt x="2" y="4"/>
                    </a:moveTo>
                    <a:cubicBezTo>
                      <a:pt x="4" y="2"/>
                      <a:pt x="4" y="2"/>
                      <a:pt x="4" y="2"/>
                    </a:cubicBezTo>
                    <a:cubicBezTo>
                      <a:pt x="4" y="0"/>
                      <a:pt x="0" y="1"/>
                      <a:pt x="1" y="3"/>
                    </a:cubicBezTo>
                    <a:cubicBezTo>
                      <a:pt x="1"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5" name="Freeform 1315"/>
              <p:cNvSpPr>
                <a:spLocks/>
              </p:cNvSpPr>
              <p:nvPr/>
            </p:nvSpPr>
            <p:spPr bwMode="auto">
              <a:xfrm>
                <a:off x="2823" y="3413"/>
                <a:ext cx="7" cy="5"/>
              </a:xfrm>
              <a:custGeom>
                <a:avLst/>
                <a:gdLst>
                  <a:gd name="T0" fmla="*/ 0 w 3"/>
                  <a:gd name="T1" fmla="*/ 2 h 2"/>
                  <a:gd name="T2" fmla="*/ 3 w 3"/>
                  <a:gd name="T3" fmla="*/ 1 h 2"/>
                  <a:gd name="T4" fmla="*/ 0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1" y="2"/>
                      <a:pt x="2" y="1"/>
                      <a:pt x="3" y="1"/>
                    </a:cubicBezTo>
                    <a:cubicBezTo>
                      <a:pt x="3" y="0"/>
                      <a:pt x="1"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6" name="Freeform 1316"/>
              <p:cNvSpPr>
                <a:spLocks/>
              </p:cNvSpPr>
              <p:nvPr/>
            </p:nvSpPr>
            <p:spPr bwMode="auto">
              <a:xfrm>
                <a:off x="3145" y="3413"/>
                <a:ext cx="9" cy="5"/>
              </a:xfrm>
              <a:custGeom>
                <a:avLst/>
                <a:gdLst>
                  <a:gd name="T0" fmla="*/ 4 w 4"/>
                  <a:gd name="T1" fmla="*/ 0 h 2"/>
                  <a:gd name="T2" fmla="*/ 0 w 4"/>
                  <a:gd name="T3" fmla="*/ 0 h 2"/>
                  <a:gd name="T4" fmla="*/ 4 w 4"/>
                  <a:gd name="T5" fmla="*/ 0 h 2"/>
                </a:gdLst>
                <a:ahLst/>
                <a:cxnLst>
                  <a:cxn ang="0">
                    <a:pos x="T0" y="T1"/>
                  </a:cxn>
                  <a:cxn ang="0">
                    <a:pos x="T2" y="T3"/>
                  </a:cxn>
                  <a:cxn ang="0">
                    <a:pos x="T4" y="T5"/>
                  </a:cxn>
                </a:cxnLst>
                <a:rect l="0" t="0" r="r" b="b"/>
                <a:pathLst>
                  <a:path w="4" h="2">
                    <a:moveTo>
                      <a:pt x="4" y="0"/>
                    </a:moveTo>
                    <a:cubicBezTo>
                      <a:pt x="0" y="0"/>
                      <a:pt x="0" y="0"/>
                      <a:pt x="0" y="0"/>
                    </a:cubicBezTo>
                    <a:cubicBezTo>
                      <a:pt x="0" y="1"/>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7" name="Freeform 1317"/>
              <p:cNvSpPr>
                <a:spLocks/>
              </p:cNvSpPr>
              <p:nvPr/>
            </p:nvSpPr>
            <p:spPr bwMode="auto">
              <a:xfrm>
                <a:off x="1009" y="3415"/>
                <a:ext cx="5" cy="7"/>
              </a:xfrm>
              <a:custGeom>
                <a:avLst/>
                <a:gdLst>
                  <a:gd name="T0" fmla="*/ 1 w 2"/>
                  <a:gd name="T1" fmla="*/ 0 h 3"/>
                  <a:gd name="T2" fmla="*/ 0 w 2"/>
                  <a:gd name="T3" fmla="*/ 2 h 3"/>
                  <a:gd name="T4" fmla="*/ 2 w 2"/>
                  <a:gd name="T5" fmla="*/ 1 h 3"/>
                  <a:gd name="T6" fmla="*/ 1 w 2"/>
                  <a:gd name="T7" fmla="*/ 0 h 3"/>
                </a:gdLst>
                <a:ahLst/>
                <a:cxnLst>
                  <a:cxn ang="0">
                    <a:pos x="T0" y="T1"/>
                  </a:cxn>
                  <a:cxn ang="0">
                    <a:pos x="T2" y="T3"/>
                  </a:cxn>
                  <a:cxn ang="0">
                    <a:pos x="T4" y="T5"/>
                  </a:cxn>
                  <a:cxn ang="0">
                    <a:pos x="T6" y="T7"/>
                  </a:cxn>
                </a:cxnLst>
                <a:rect l="0" t="0" r="r" b="b"/>
                <a:pathLst>
                  <a:path w="2" h="3">
                    <a:moveTo>
                      <a:pt x="1" y="0"/>
                    </a:moveTo>
                    <a:cubicBezTo>
                      <a:pt x="0" y="2"/>
                      <a:pt x="0" y="2"/>
                      <a:pt x="0" y="2"/>
                    </a:cubicBezTo>
                    <a:cubicBezTo>
                      <a:pt x="1" y="3"/>
                      <a:pt x="1" y="1"/>
                      <a:pt x="2"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8" name="Freeform 1318"/>
              <p:cNvSpPr>
                <a:spLocks/>
              </p:cNvSpPr>
              <p:nvPr/>
            </p:nvSpPr>
            <p:spPr bwMode="auto">
              <a:xfrm>
                <a:off x="3249" y="3415"/>
                <a:ext cx="26" cy="15"/>
              </a:xfrm>
              <a:custGeom>
                <a:avLst/>
                <a:gdLst>
                  <a:gd name="T0" fmla="*/ 11 w 11"/>
                  <a:gd name="T1" fmla="*/ 0 h 6"/>
                  <a:gd name="T2" fmla="*/ 0 w 11"/>
                  <a:gd name="T3" fmla="*/ 2 h 6"/>
                  <a:gd name="T4" fmla="*/ 0 w 11"/>
                  <a:gd name="T5" fmla="*/ 4 h 6"/>
                  <a:gd name="T6" fmla="*/ 11 w 11"/>
                  <a:gd name="T7" fmla="*/ 0 h 6"/>
                </a:gdLst>
                <a:ahLst/>
                <a:cxnLst>
                  <a:cxn ang="0">
                    <a:pos x="T0" y="T1"/>
                  </a:cxn>
                  <a:cxn ang="0">
                    <a:pos x="T2" y="T3"/>
                  </a:cxn>
                  <a:cxn ang="0">
                    <a:pos x="T4" y="T5"/>
                  </a:cxn>
                  <a:cxn ang="0">
                    <a:pos x="T6" y="T7"/>
                  </a:cxn>
                </a:cxnLst>
                <a:rect l="0" t="0" r="r" b="b"/>
                <a:pathLst>
                  <a:path w="11" h="6">
                    <a:moveTo>
                      <a:pt x="11" y="0"/>
                    </a:moveTo>
                    <a:cubicBezTo>
                      <a:pt x="8" y="2"/>
                      <a:pt x="4" y="3"/>
                      <a:pt x="0" y="2"/>
                    </a:cubicBezTo>
                    <a:cubicBezTo>
                      <a:pt x="0" y="4"/>
                      <a:pt x="0" y="4"/>
                      <a:pt x="0" y="4"/>
                    </a:cubicBezTo>
                    <a:cubicBezTo>
                      <a:pt x="3" y="2"/>
                      <a:pt x="11" y="6"/>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9" name="Freeform 1319"/>
              <p:cNvSpPr>
                <a:spLocks/>
              </p:cNvSpPr>
              <p:nvPr/>
            </p:nvSpPr>
            <p:spPr bwMode="auto">
              <a:xfrm>
                <a:off x="858" y="3418"/>
                <a:ext cx="7" cy="4"/>
              </a:xfrm>
              <a:custGeom>
                <a:avLst/>
                <a:gdLst>
                  <a:gd name="T0" fmla="*/ 3 w 3"/>
                  <a:gd name="T1" fmla="*/ 2 h 2"/>
                  <a:gd name="T2" fmla="*/ 2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3" y="0"/>
                      <a:pt x="2" y="0"/>
                    </a:cubicBezTo>
                    <a:cubicBezTo>
                      <a:pt x="0" y="2"/>
                      <a:pt x="0" y="2"/>
                      <a:pt x="0" y="2"/>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0" name="Freeform 1320"/>
              <p:cNvSpPr>
                <a:spLocks/>
              </p:cNvSpPr>
              <p:nvPr/>
            </p:nvSpPr>
            <p:spPr bwMode="auto">
              <a:xfrm>
                <a:off x="2279" y="3420"/>
                <a:ext cx="14" cy="10"/>
              </a:xfrm>
              <a:custGeom>
                <a:avLst/>
                <a:gdLst>
                  <a:gd name="T0" fmla="*/ 5 w 6"/>
                  <a:gd name="T1" fmla="*/ 0 h 4"/>
                  <a:gd name="T2" fmla="*/ 0 w 6"/>
                  <a:gd name="T3" fmla="*/ 3 h 4"/>
                  <a:gd name="T4" fmla="*/ 4 w 6"/>
                  <a:gd name="T5" fmla="*/ 3 h 4"/>
                  <a:gd name="T6" fmla="*/ 5 w 6"/>
                  <a:gd name="T7" fmla="*/ 0 h 4"/>
                </a:gdLst>
                <a:ahLst/>
                <a:cxnLst>
                  <a:cxn ang="0">
                    <a:pos x="T0" y="T1"/>
                  </a:cxn>
                  <a:cxn ang="0">
                    <a:pos x="T2" y="T3"/>
                  </a:cxn>
                  <a:cxn ang="0">
                    <a:pos x="T4" y="T5"/>
                  </a:cxn>
                  <a:cxn ang="0">
                    <a:pos x="T6" y="T7"/>
                  </a:cxn>
                </a:cxnLst>
                <a:rect l="0" t="0" r="r" b="b"/>
                <a:pathLst>
                  <a:path w="6" h="4">
                    <a:moveTo>
                      <a:pt x="5" y="0"/>
                    </a:moveTo>
                    <a:cubicBezTo>
                      <a:pt x="3" y="1"/>
                      <a:pt x="2" y="4"/>
                      <a:pt x="0" y="3"/>
                    </a:cubicBezTo>
                    <a:cubicBezTo>
                      <a:pt x="1" y="4"/>
                      <a:pt x="2" y="3"/>
                      <a:pt x="4" y="3"/>
                    </a:cubicBezTo>
                    <a:cubicBezTo>
                      <a:pt x="5" y="3"/>
                      <a:pt x="6"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1" name="Freeform 1321"/>
              <p:cNvSpPr>
                <a:spLocks/>
              </p:cNvSpPr>
              <p:nvPr/>
            </p:nvSpPr>
            <p:spPr bwMode="auto">
              <a:xfrm>
                <a:off x="3365" y="3420"/>
                <a:ext cx="7" cy="7"/>
              </a:xfrm>
              <a:custGeom>
                <a:avLst/>
                <a:gdLst>
                  <a:gd name="T0" fmla="*/ 0 w 3"/>
                  <a:gd name="T1" fmla="*/ 3 h 3"/>
                  <a:gd name="T2" fmla="*/ 2 w 3"/>
                  <a:gd name="T3" fmla="*/ 3 h 3"/>
                  <a:gd name="T4" fmla="*/ 3 w 3"/>
                  <a:gd name="T5" fmla="*/ 0 h 3"/>
                  <a:gd name="T6" fmla="*/ 0 w 3"/>
                  <a:gd name="T7" fmla="*/ 3 h 3"/>
                </a:gdLst>
                <a:ahLst/>
                <a:cxnLst>
                  <a:cxn ang="0">
                    <a:pos x="T0" y="T1"/>
                  </a:cxn>
                  <a:cxn ang="0">
                    <a:pos x="T2" y="T3"/>
                  </a:cxn>
                  <a:cxn ang="0">
                    <a:pos x="T4" y="T5"/>
                  </a:cxn>
                  <a:cxn ang="0">
                    <a:pos x="T6" y="T7"/>
                  </a:cxn>
                </a:cxnLst>
                <a:rect l="0" t="0" r="r" b="b"/>
                <a:pathLst>
                  <a:path w="3" h="3">
                    <a:moveTo>
                      <a:pt x="0" y="3"/>
                    </a:moveTo>
                    <a:cubicBezTo>
                      <a:pt x="2" y="3"/>
                      <a:pt x="2" y="3"/>
                      <a:pt x="2" y="3"/>
                    </a:cubicBezTo>
                    <a:cubicBezTo>
                      <a:pt x="2" y="2"/>
                      <a:pt x="3" y="2"/>
                      <a:pt x="3" y="0"/>
                    </a:cubicBezTo>
                    <a:cubicBezTo>
                      <a:pt x="2"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2" name="Freeform 1322"/>
              <p:cNvSpPr>
                <a:spLocks/>
              </p:cNvSpPr>
              <p:nvPr/>
            </p:nvSpPr>
            <p:spPr bwMode="auto">
              <a:xfrm>
                <a:off x="3237" y="3420"/>
                <a:ext cx="10" cy="7"/>
              </a:xfrm>
              <a:custGeom>
                <a:avLst/>
                <a:gdLst>
                  <a:gd name="T0" fmla="*/ 3 w 4"/>
                  <a:gd name="T1" fmla="*/ 2 h 3"/>
                  <a:gd name="T2" fmla="*/ 0 w 4"/>
                  <a:gd name="T3" fmla="*/ 3 h 3"/>
                  <a:gd name="T4" fmla="*/ 3 w 4"/>
                  <a:gd name="T5" fmla="*/ 3 h 3"/>
                  <a:gd name="T6" fmla="*/ 3 w 4"/>
                  <a:gd name="T7" fmla="*/ 2 h 3"/>
                </a:gdLst>
                <a:ahLst/>
                <a:cxnLst>
                  <a:cxn ang="0">
                    <a:pos x="T0" y="T1"/>
                  </a:cxn>
                  <a:cxn ang="0">
                    <a:pos x="T2" y="T3"/>
                  </a:cxn>
                  <a:cxn ang="0">
                    <a:pos x="T4" y="T5"/>
                  </a:cxn>
                  <a:cxn ang="0">
                    <a:pos x="T6" y="T7"/>
                  </a:cxn>
                </a:cxnLst>
                <a:rect l="0" t="0" r="r" b="b"/>
                <a:pathLst>
                  <a:path w="4" h="3">
                    <a:moveTo>
                      <a:pt x="3" y="2"/>
                    </a:moveTo>
                    <a:cubicBezTo>
                      <a:pt x="2" y="0"/>
                      <a:pt x="0" y="1"/>
                      <a:pt x="0" y="3"/>
                    </a:cubicBezTo>
                    <a:cubicBezTo>
                      <a:pt x="3" y="3"/>
                      <a:pt x="3" y="3"/>
                      <a:pt x="3" y="3"/>
                    </a:cubicBezTo>
                    <a:cubicBezTo>
                      <a:pt x="3" y="3"/>
                      <a:pt x="4"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3" name="Freeform 1323"/>
              <p:cNvSpPr>
                <a:spLocks/>
              </p:cNvSpPr>
              <p:nvPr/>
            </p:nvSpPr>
            <p:spPr bwMode="auto">
              <a:xfrm>
                <a:off x="1016" y="3425"/>
                <a:ext cx="5" cy="5"/>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0" y="0"/>
                      <a:pt x="0" y="0"/>
                      <a:pt x="0" y="0"/>
                    </a:cubicBezTo>
                    <a:cubicBezTo>
                      <a:pt x="0" y="2"/>
                      <a:pt x="0" y="2"/>
                      <a:pt x="0" y="2"/>
                    </a:cubicBezTo>
                    <a:cubicBezTo>
                      <a:pt x="0"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4" name="Freeform 1324"/>
              <p:cNvSpPr>
                <a:spLocks/>
              </p:cNvSpPr>
              <p:nvPr/>
            </p:nvSpPr>
            <p:spPr bwMode="auto">
              <a:xfrm>
                <a:off x="1622" y="3422"/>
                <a:ext cx="56" cy="29"/>
              </a:xfrm>
              <a:custGeom>
                <a:avLst/>
                <a:gdLst>
                  <a:gd name="T0" fmla="*/ 0 w 24"/>
                  <a:gd name="T1" fmla="*/ 6 h 12"/>
                  <a:gd name="T2" fmla="*/ 10 w 24"/>
                  <a:gd name="T3" fmla="*/ 7 h 12"/>
                  <a:gd name="T4" fmla="*/ 10 w 24"/>
                  <a:gd name="T5" fmla="*/ 8 h 12"/>
                  <a:gd name="T6" fmla="*/ 13 w 24"/>
                  <a:gd name="T7" fmla="*/ 6 h 12"/>
                  <a:gd name="T8" fmla="*/ 24 w 24"/>
                  <a:gd name="T9" fmla="*/ 4 h 12"/>
                  <a:gd name="T10" fmla="*/ 16 w 24"/>
                  <a:gd name="T11" fmla="*/ 1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cubicBezTo>
                      <a:pt x="10" y="7"/>
                      <a:pt x="10" y="7"/>
                      <a:pt x="10" y="7"/>
                    </a:cubicBezTo>
                    <a:cubicBezTo>
                      <a:pt x="10" y="8"/>
                      <a:pt x="10" y="8"/>
                      <a:pt x="10" y="8"/>
                    </a:cubicBezTo>
                    <a:cubicBezTo>
                      <a:pt x="10" y="7"/>
                      <a:pt x="11" y="6"/>
                      <a:pt x="13" y="6"/>
                    </a:cubicBezTo>
                    <a:cubicBezTo>
                      <a:pt x="16" y="0"/>
                      <a:pt x="20" y="12"/>
                      <a:pt x="24" y="4"/>
                    </a:cubicBezTo>
                    <a:cubicBezTo>
                      <a:pt x="16" y="1"/>
                      <a:pt x="16" y="1"/>
                      <a:pt x="16" y="1"/>
                    </a:cubicBezTo>
                    <a:cubicBezTo>
                      <a:pt x="12" y="7"/>
                      <a:pt x="4" y="1"/>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5" name="Freeform 1325"/>
              <p:cNvSpPr>
                <a:spLocks/>
              </p:cNvSpPr>
              <p:nvPr/>
            </p:nvSpPr>
            <p:spPr bwMode="auto">
              <a:xfrm>
                <a:off x="2939" y="3420"/>
                <a:ext cx="12" cy="12"/>
              </a:xfrm>
              <a:custGeom>
                <a:avLst/>
                <a:gdLst>
                  <a:gd name="T0" fmla="*/ 0 w 5"/>
                  <a:gd name="T1" fmla="*/ 5 h 5"/>
                  <a:gd name="T2" fmla="*/ 5 w 5"/>
                  <a:gd name="T3" fmla="*/ 3 h 5"/>
                  <a:gd name="T4" fmla="*/ 0 w 5"/>
                  <a:gd name="T5" fmla="*/ 5 h 5"/>
                </a:gdLst>
                <a:ahLst/>
                <a:cxnLst>
                  <a:cxn ang="0">
                    <a:pos x="T0" y="T1"/>
                  </a:cxn>
                  <a:cxn ang="0">
                    <a:pos x="T2" y="T3"/>
                  </a:cxn>
                  <a:cxn ang="0">
                    <a:pos x="T4" y="T5"/>
                  </a:cxn>
                </a:cxnLst>
                <a:rect l="0" t="0" r="r" b="b"/>
                <a:pathLst>
                  <a:path w="5" h="5">
                    <a:moveTo>
                      <a:pt x="0" y="5"/>
                    </a:moveTo>
                    <a:cubicBezTo>
                      <a:pt x="1" y="3"/>
                      <a:pt x="3" y="4"/>
                      <a:pt x="5" y="3"/>
                    </a:cubicBezTo>
                    <a:cubicBezTo>
                      <a:pt x="2" y="0"/>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6" name="Freeform 1326"/>
              <p:cNvSpPr>
                <a:spLocks/>
              </p:cNvSpPr>
              <p:nvPr/>
            </p:nvSpPr>
            <p:spPr bwMode="auto">
              <a:xfrm>
                <a:off x="2958" y="3425"/>
                <a:ext cx="9" cy="2"/>
              </a:xfrm>
              <a:custGeom>
                <a:avLst/>
                <a:gdLst>
                  <a:gd name="T0" fmla="*/ 0 w 4"/>
                  <a:gd name="T1" fmla="*/ 1 h 1"/>
                  <a:gd name="T2" fmla="*/ 3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3" y="1"/>
                      <a:pt x="3" y="1"/>
                      <a:pt x="3" y="1"/>
                    </a:cubicBezTo>
                    <a:cubicBezTo>
                      <a:pt x="3" y="1"/>
                      <a:pt x="4" y="0"/>
                      <a:pt x="3"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7" name="Freeform 1327"/>
              <p:cNvSpPr>
                <a:spLocks/>
              </p:cNvSpPr>
              <p:nvPr/>
            </p:nvSpPr>
            <p:spPr bwMode="auto">
              <a:xfrm>
                <a:off x="2956" y="3418"/>
                <a:ext cx="213" cy="59"/>
              </a:xfrm>
              <a:custGeom>
                <a:avLst/>
                <a:gdLst>
                  <a:gd name="T0" fmla="*/ 71 w 90"/>
                  <a:gd name="T1" fmla="*/ 14 h 25"/>
                  <a:gd name="T2" fmla="*/ 90 w 90"/>
                  <a:gd name="T3" fmla="*/ 4 h 25"/>
                  <a:gd name="T4" fmla="*/ 81 w 90"/>
                  <a:gd name="T5" fmla="*/ 5 h 25"/>
                  <a:gd name="T6" fmla="*/ 56 w 90"/>
                  <a:gd name="T7" fmla="*/ 14 h 25"/>
                  <a:gd name="T8" fmla="*/ 46 w 90"/>
                  <a:gd name="T9" fmla="*/ 9 h 25"/>
                  <a:gd name="T10" fmla="*/ 39 w 90"/>
                  <a:gd name="T11" fmla="*/ 17 h 25"/>
                  <a:gd name="T12" fmla="*/ 37 w 90"/>
                  <a:gd name="T13" fmla="*/ 13 h 25"/>
                  <a:gd name="T14" fmla="*/ 29 w 90"/>
                  <a:gd name="T15" fmla="*/ 18 h 25"/>
                  <a:gd name="T16" fmla="*/ 14 w 90"/>
                  <a:gd name="T17" fmla="*/ 22 h 25"/>
                  <a:gd name="T18" fmla="*/ 0 w 90"/>
                  <a:gd name="T19" fmla="*/ 24 h 25"/>
                  <a:gd name="T20" fmla="*/ 0 w 90"/>
                  <a:gd name="T21" fmla="*/ 25 h 25"/>
                  <a:gd name="T22" fmla="*/ 5 w 90"/>
                  <a:gd name="T23" fmla="*/ 25 h 25"/>
                  <a:gd name="T24" fmla="*/ 47 w 90"/>
                  <a:gd name="T25" fmla="*/ 16 h 25"/>
                  <a:gd name="T26" fmla="*/ 71 w 90"/>
                  <a:gd name="T2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25">
                    <a:moveTo>
                      <a:pt x="71" y="14"/>
                    </a:moveTo>
                    <a:cubicBezTo>
                      <a:pt x="77" y="10"/>
                      <a:pt x="89" y="12"/>
                      <a:pt x="90" y="4"/>
                    </a:cubicBezTo>
                    <a:cubicBezTo>
                      <a:pt x="87" y="0"/>
                      <a:pt x="86" y="8"/>
                      <a:pt x="81" y="5"/>
                    </a:cubicBezTo>
                    <a:cubicBezTo>
                      <a:pt x="76" y="12"/>
                      <a:pt x="64" y="11"/>
                      <a:pt x="56" y="14"/>
                    </a:cubicBezTo>
                    <a:cubicBezTo>
                      <a:pt x="53" y="13"/>
                      <a:pt x="47" y="12"/>
                      <a:pt x="46" y="9"/>
                    </a:cubicBezTo>
                    <a:cubicBezTo>
                      <a:pt x="43" y="10"/>
                      <a:pt x="37" y="12"/>
                      <a:pt x="39" y="17"/>
                    </a:cubicBezTo>
                    <a:cubicBezTo>
                      <a:pt x="35" y="17"/>
                      <a:pt x="37" y="13"/>
                      <a:pt x="37" y="13"/>
                    </a:cubicBezTo>
                    <a:cubicBezTo>
                      <a:pt x="29" y="18"/>
                      <a:pt x="29" y="18"/>
                      <a:pt x="29" y="18"/>
                    </a:cubicBezTo>
                    <a:cubicBezTo>
                      <a:pt x="24" y="17"/>
                      <a:pt x="19" y="19"/>
                      <a:pt x="14" y="22"/>
                    </a:cubicBezTo>
                    <a:cubicBezTo>
                      <a:pt x="8" y="22"/>
                      <a:pt x="3" y="19"/>
                      <a:pt x="0" y="24"/>
                    </a:cubicBezTo>
                    <a:cubicBezTo>
                      <a:pt x="0" y="25"/>
                      <a:pt x="0" y="25"/>
                      <a:pt x="0" y="25"/>
                    </a:cubicBezTo>
                    <a:cubicBezTo>
                      <a:pt x="2" y="22"/>
                      <a:pt x="4" y="24"/>
                      <a:pt x="5" y="25"/>
                    </a:cubicBezTo>
                    <a:cubicBezTo>
                      <a:pt x="17" y="21"/>
                      <a:pt x="34" y="22"/>
                      <a:pt x="47" y="16"/>
                    </a:cubicBezTo>
                    <a:cubicBezTo>
                      <a:pt x="55" y="17"/>
                      <a:pt x="64" y="13"/>
                      <a:pt x="7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8" name="Freeform 1328"/>
              <p:cNvSpPr>
                <a:spLocks/>
              </p:cNvSpPr>
              <p:nvPr/>
            </p:nvSpPr>
            <p:spPr bwMode="auto">
              <a:xfrm>
                <a:off x="1501" y="3422"/>
                <a:ext cx="9" cy="10"/>
              </a:xfrm>
              <a:custGeom>
                <a:avLst/>
                <a:gdLst>
                  <a:gd name="T0" fmla="*/ 0 w 4"/>
                  <a:gd name="T1" fmla="*/ 2 h 4"/>
                  <a:gd name="T2" fmla="*/ 0 w 4"/>
                  <a:gd name="T3" fmla="*/ 3 h 4"/>
                  <a:gd name="T4" fmla="*/ 4 w 4"/>
                  <a:gd name="T5" fmla="*/ 4 h 4"/>
                  <a:gd name="T6" fmla="*/ 0 w 4"/>
                  <a:gd name="T7" fmla="*/ 2 h 4"/>
                </a:gdLst>
                <a:ahLst/>
                <a:cxnLst>
                  <a:cxn ang="0">
                    <a:pos x="T0" y="T1"/>
                  </a:cxn>
                  <a:cxn ang="0">
                    <a:pos x="T2" y="T3"/>
                  </a:cxn>
                  <a:cxn ang="0">
                    <a:pos x="T4" y="T5"/>
                  </a:cxn>
                  <a:cxn ang="0">
                    <a:pos x="T6" y="T7"/>
                  </a:cxn>
                </a:cxnLst>
                <a:rect l="0" t="0" r="r" b="b"/>
                <a:pathLst>
                  <a:path w="4" h="4">
                    <a:moveTo>
                      <a:pt x="0" y="2"/>
                    </a:moveTo>
                    <a:cubicBezTo>
                      <a:pt x="0" y="3"/>
                      <a:pt x="0" y="3"/>
                      <a:pt x="0" y="3"/>
                    </a:cubicBezTo>
                    <a:cubicBezTo>
                      <a:pt x="4" y="4"/>
                      <a:pt x="4" y="4"/>
                      <a:pt x="4" y="4"/>
                    </a:cubicBezTo>
                    <a:cubicBezTo>
                      <a:pt x="2" y="3"/>
                      <a:pt x="3"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9" name="Freeform 1329"/>
              <p:cNvSpPr>
                <a:spLocks/>
              </p:cNvSpPr>
              <p:nvPr/>
            </p:nvSpPr>
            <p:spPr bwMode="auto">
              <a:xfrm>
                <a:off x="1510" y="3432"/>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0" name="Freeform 1330"/>
              <p:cNvSpPr>
                <a:spLocks/>
              </p:cNvSpPr>
              <p:nvPr/>
            </p:nvSpPr>
            <p:spPr bwMode="auto">
              <a:xfrm>
                <a:off x="1499" y="3430"/>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1" name="Freeform 1331"/>
              <p:cNvSpPr>
                <a:spLocks/>
              </p:cNvSpPr>
              <p:nvPr/>
            </p:nvSpPr>
            <p:spPr bwMode="auto">
              <a:xfrm>
                <a:off x="867" y="3451"/>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2" name="Freeform 1332"/>
              <p:cNvSpPr>
                <a:spLocks/>
              </p:cNvSpPr>
              <p:nvPr/>
            </p:nvSpPr>
            <p:spPr bwMode="auto">
              <a:xfrm>
                <a:off x="839" y="3420"/>
                <a:ext cx="52" cy="57"/>
              </a:xfrm>
              <a:custGeom>
                <a:avLst/>
                <a:gdLst>
                  <a:gd name="T0" fmla="*/ 17 w 22"/>
                  <a:gd name="T1" fmla="*/ 15 h 24"/>
                  <a:gd name="T2" fmla="*/ 13 w 22"/>
                  <a:gd name="T3" fmla="*/ 18 h 24"/>
                  <a:gd name="T4" fmla="*/ 12 w 22"/>
                  <a:gd name="T5" fmla="*/ 18 h 24"/>
                  <a:gd name="T6" fmla="*/ 12 w 22"/>
                  <a:gd name="T7" fmla="*/ 14 h 24"/>
                  <a:gd name="T8" fmla="*/ 8 w 22"/>
                  <a:gd name="T9" fmla="*/ 13 h 24"/>
                  <a:gd name="T10" fmla="*/ 22 w 22"/>
                  <a:gd name="T11" fmla="*/ 6 h 24"/>
                  <a:gd name="T12" fmla="*/ 8 w 22"/>
                  <a:gd name="T13" fmla="*/ 4 h 24"/>
                  <a:gd name="T14" fmla="*/ 8 w 22"/>
                  <a:gd name="T15" fmla="*/ 9 h 24"/>
                  <a:gd name="T16" fmla="*/ 6 w 22"/>
                  <a:gd name="T17" fmla="*/ 8 h 24"/>
                  <a:gd name="T18" fmla="*/ 0 w 22"/>
                  <a:gd name="T19" fmla="*/ 19 h 24"/>
                  <a:gd name="T20" fmla="*/ 8 w 22"/>
                  <a:gd name="T21" fmla="*/ 18 h 24"/>
                  <a:gd name="T22" fmla="*/ 13 w 22"/>
                  <a:gd name="T23" fmla="*/ 21 h 24"/>
                  <a:gd name="T24" fmla="*/ 8 w 22"/>
                  <a:gd name="T25" fmla="*/ 23 h 24"/>
                  <a:gd name="T26" fmla="*/ 9 w 22"/>
                  <a:gd name="T27" fmla="*/ 24 h 24"/>
                  <a:gd name="T28" fmla="*/ 17 w 22"/>
                  <a:gd name="T29"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24">
                    <a:moveTo>
                      <a:pt x="17" y="15"/>
                    </a:moveTo>
                    <a:cubicBezTo>
                      <a:pt x="13" y="14"/>
                      <a:pt x="16" y="18"/>
                      <a:pt x="13" y="18"/>
                    </a:cubicBezTo>
                    <a:cubicBezTo>
                      <a:pt x="12" y="18"/>
                      <a:pt x="12" y="18"/>
                      <a:pt x="12" y="18"/>
                    </a:cubicBezTo>
                    <a:cubicBezTo>
                      <a:pt x="12" y="16"/>
                      <a:pt x="12" y="15"/>
                      <a:pt x="12" y="14"/>
                    </a:cubicBezTo>
                    <a:cubicBezTo>
                      <a:pt x="11" y="16"/>
                      <a:pt x="10" y="13"/>
                      <a:pt x="8" y="13"/>
                    </a:cubicBezTo>
                    <a:cubicBezTo>
                      <a:pt x="13" y="12"/>
                      <a:pt x="18" y="7"/>
                      <a:pt x="22" y="6"/>
                    </a:cubicBezTo>
                    <a:cubicBezTo>
                      <a:pt x="19" y="0"/>
                      <a:pt x="14" y="7"/>
                      <a:pt x="8" y="4"/>
                    </a:cubicBezTo>
                    <a:cubicBezTo>
                      <a:pt x="8" y="9"/>
                      <a:pt x="8" y="9"/>
                      <a:pt x="8" y="9"/>
                    </a:cubicBezTo>
                    <a:cubicBezTo>
                      <a:pt x="7" y="9"/>
                      <a:pt x="7" y="9"/>
                      <a:pt x="6" y="8"/>
                    </a:cubicBezTo>
                    <a:cubicBezTo>
                      <a:pt x="4" y="12"/>
                      <a:pt x="0" y="15"/>
                      <a:pt x="0" y="19"/>
                    </a:cubicBezTo>
                    <a:cubicBezTo>
                      <a:pt x="4" y="16"/>
                      <a:pt x="7" y="23"/>
                      <a:pt x="8" y="18"/>
                    </a:cubicBezTo>
                    <a:cubicBezTo>
                      <a:pt x="13" y="21"/>
                      <a:pt x="13" y="21"/>
                      <a:pt x="13" y="21"/>
                    </a:cubicBezTo>
                    <a:cubicBezTo>
                      <a:pt x="8" y="23"/>
                      <a:pt x="8" y="23"/>
                      <a:pt x="8" y="23"/>
                    </a:cubicBezTo>
                    <a:cubicBezTo>
                      <a:pt x="9" y="24"/>
                      <a:pt x="9" y="24"/>
                      <a:pt x="9" y="24"/>
                    </a:cubicBezTo>
                    <a:cubicBezTo>
                      <a:pt x="13" y="21"/>
                      <a:pt x="17" y="19"/>
                      <a:pt x="1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3" name="Freeform 1333"/>
              <p:cNvSpPr>
                <a:spLocks/>
              </p:cNvSpPr>
              <p:nvPr/>
            </p:nvSpPr>
            <p:spPr bwMode="auto">
              <a:xfrm>
                <a:off x="1461" y="3427"/>
                <a:ext cx="14" cy="7"/>
              </a:xfrm>
              <a:custGeom>
                <a:avLst/>
                <a:gdLst>
                  <a:gd name="T0" fmla="*/ 0 w 14"/>
                  <a:gd name="T1" fmla="*/ 7 h 7"/>
                  <a:gd name="T2" fmla="*/ 14 w 14"/>
                  <a:gd name="T3" fmla="*/ 3 h 7"/>
                  <a:gd name="T4" fmla="*/ 0 w 14"/>
                  <a:gd name="T5" fmla="*/ 0 h 7"/>
                  <a:gd name="T6" fmla="*/ 0 w 14"/>
                  <a:gd name="T7" fmla="*/ 7 h 7"/>
                </a:gdLst>
                <a:ahLst/>
                <a:cxnLst>
                  <a:cxn ang="0">
                    <a:pos x="T0" y="T1"/>
                  </a:cxn>
                  <a:cxn ang="0">
                    <a:pos x="T2" y="T3"/>
                  </a:cxn>
                  <a:cxn ang="0">
                    <a:pos x="T4" y="T5"/>
                  </a:cxn>
                  <a:cxn ang="0">
                    <a:pos x="T6" y="T7"/>
                  </a:cxn>
                </a:cxnLst>
                <a:rect l="0" t="0" r="r" b="b"/>
                <a:pathLst>
                  <a:path w="14" h="7">
                    <a:moveTo>
                      <a:pt x="0" y="7"/>
                    </a:moveTo>
                    <a:lnTo>
                      <a:pt x="14" y="3"/>
                    </a:lnTo>
                    <a:lnTo>
                      <a:pt x="0"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4" name="Freeform 1334"/>
              <p:cNvSpPr>
                <a:spLocks/>
              </p:cNvSpPr>
              <p:nvPr/>
            </p:nvSpPr>
            <p:spPr bwMode="auto">
              <a:xfrm>
                <a:off x="2080" y="3427"/>
                <a:ext cx="10" cy="7"/>
              </a:xfrm>
              <a:custGeom>
                <a:avLst/>
                <a:gdLst>
                  <a:gd name="T0" fmla="*/ 2 w 4"/>
                  <a:gd name="T1" fmla="*/ 3 h 3"/>
                  <a:gd name="T2" fmla="*/ 3 w 4"/>
                  <a:gd name="T3" fmla="*/ 0 h 3"/>
                  <a:gd name="T4" fmla="*/ 1 w 4"/>
                  <a:gd name="T5" fmla="*/ 3 h 3"/>
                  <a:gd name="T6" fmla="*/ 2 w 4"/>
                  <a:gd name="T7" fmla="*/ 3 h 3"/>
                </a:gdLst>
                <a:ahLst/>
                <a:cxnLst>
                  <a:cxn ang="0">
                    <a:pos x="T0" y="T1"/>
                  </a:cxn>
                  <a:cxn ang="0">
                    <a:pos x="T2" y="T3"/>
                  </a:cxn>
                  <a:cxn ang="0">
                    <a:pos x="T4" y="T5"/>
                  </a:cxn>
                  <a:cxn ang="0">
                    <a:pos x="T6" y="T7"/>
                  </a:cxn>
                </a:cxnLst>
                <a:rect l="0" t="0" r="r" b="b"/>
                <a:pathLst>
                  <a:path w="4" h="3">
                    <a:moveTo>
                      <a:pt x="2" y="3"/>
                    </a:moveTo>
                    <a:cubicBezTo>
                      <a:pt x="3" y="2"/>
                      <a:pt x="4" y="2"/>
                      <a:pt x="3" y="0"/>
                    </a:cubicBezTo>
                    <a:cubicBezTo>
                      <a:pt x="2" y="1"/>
                      <a:pt x="0" y="2"/>
                      <a:pt x="1" y="3"/>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5" name="Freeform 1335"/>
              <p:cNvSpPr>
                <a:spLocks/>
              </p:cNvSpPr>
              <p:nvPr/>
            </p:nvSpPr>
            <p:spPr bwMode="auto">
              <a:xfrm>
                <a:off x="2109" y="3427"/>
                <a:ext cx="12" cy="7"/>
              </a:xfrm>
              <a:custGeom>
                <a:avLst/>
                <a:gdLst>
                  <a:gd name="T0" fmla="*/ 0 w 5"/>
                  <a:gd name="T1" fmla="*/ 0 h 3"/>
                  <a:gd name="T2" fmla="*/ 5 w 5"/>
                  <a:gd name="T3" fmla="*/ 1 h 3"/>
                  <a:gd name="T4" fmla="*/ 0 w 5"/>
                  <a:gd name="T5" fmla="*/ 0 h 3"/>
                </a:gdLst>
                <a:ahLst/>
                <a:cxnLst>
                  <a:cxn ang="0">
                    <a:pos x="T0" y="T1"/>
                  </a:cxn>
                  <a:cxn ang="0">
                    <a:pos x="T2" y="T3"/>
                  </a:cxn>
                  <a:cxn ang="0">
                    <a:pos x="T4" y="T5"/>
                  </a:cxn>
                </a:cxnLst>
                <a:rect l="0" t="0" r="r" b="b"/>
                <a:pathLst>
                  <a:path w="5" h="3">
                    <a:moveTo>
                      <a:pt x="0" y="0"/>
                    </a:moveTo>
                    <a:cubicBezTo>
                      <a:pt x="0" y="3"/>
                      <a:pt x="4" y="3"/>
                      <a:pt x="5"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6" name="Freeform 1336"/>
              <p:cNvSpPr>
                <a:spLocks/>
              </p:cNvSpPr>
              <p:nvPr/>
            </p:nvSpPr>
            <p:spPr bwMode="auto">
              <a:xfrm>
                <a:off x="1532" y="3430"/>
                <a:ext cx="9" cy="2"/>
              </a:xfrm>
              <a:custGeom>
                <a:avLst/>
                <a:gdLst>
                  <a:gd name="T0" fmla="*/ 0 w 4"/>
                  <a:gd name="T1" fmla="*/ 1 h 1"/>
                  <a:gd name="T2" fmla="*/ 3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3" y="1"/>
                      <a:pt x="3" y="1"/>
                      <a:pt x="3" y="1"/>
                    </a:cubicBezTo>
                    <a:cubicBezTo>
                      <a:pt x="3" y="1"/>
                      <a:pt x="4" y="1"/>
                      <a:pt x="3" y="0"/>
                    </a:cubicBezTo>
                    <a:cubicBezTo>
                      <a:pt x="2"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7" name="Freeform 1337"/>
              <p:cNvSpPr>
                <a:spLocks/>
              </p:cNvSpPr>
              <p:nvPr/>
            </p:nvSpPr>
            <p:spPr bwMode="auto">
              <a:xfrm>
                <a:off x="3053" y="3430"/>
                <a:ext cx="11" cy="7"/>
              </a:xfrm>
              <a:custGeom>
                <a:avLst/>
                <a:gdLst>
                  <a:gd name="T0" fmla="*/ 0 w 5"/>
                  <a:gd name="T1" fmla="*/ 1 h 3"/>
                  <a:gd name="T2" fmla="*/ 2 w 5"/>
                  <a:gd name="T3" fmla="*/ 3 h 3"/>
                  <a:gd name="T4" fmla="*/ 4 w 5"/>
                  <a:gd name="T5" fmla="*/ 0 h 3"/>
                  <a:gd name="T6" fmla="*/ 0 w 5"/>
                  <a:gd name="T7" fmla="*/ 1 h 3"/>
                </a:gdLst>
                <a:ahLst/>
                <a:cxnLst>
                  <a:cxn ang="0">
                    <a:pos x="T0" y="T1"/>
                  </a:cxn>
                  <a:cxn ang="0">
                    <a:pos x="T2" y="T3"/>
                  </a:cxn>
                  <a:cxn ang="0">
                    <a:pos x="T4" y="T5"/>
                  </a:cxn>
                  <a:cxn ang="0">
                    <a:pos x="T6" y="T7"/>
                  </a:cxn>
                </a:cxnLst>
                <a:rect l="0" t="0" r="r" b="b"/>
                <a:pathLst>
                  <a:path w="5" h="3">
                    <a:moveTo>
                      <a:pt x="0" y="1"/>
                    </a:moveTo>
                    <a:cubicBezTo>
                      <a:pt x="2" y="3"/>
                      <a:pt x="2" y="3"/>
                      <a:pt x="2" y="3"/>
                    </a:cubicBezTo>
                    <a:cubicBezTo>
                      <a:pt x="3" y="3"/>
                      <a:pt x="5" y="2"/>
                      <a:pt x="4" y="0"/>
                    </a:cubicBezTo>
                    <a:cubicBezTo>
                      <a:pt x="4" y="1"/>
                      <a:pt x="2"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8" name="Freeform 1338"/>
              <p:cNvSpPr>
                <a:spLocks/>
              </p:cNvSpPr>
              <p:nvPr/>
            </p:nvSpPr>
            <p:spPr bwMode="auto">
              <a:xfrm>
                <a:off x="3053" y="3430"/>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9" name="Freeform 1339"/>
              <p:cNvSpPr>
                <a:spLocks/>
              </p:cNvSpPr>
              <p:nvPr/>
            </p:nvSpPr>
            <p:spPr bwMode="auto">
              <a:xfrm>
                <a:off x="3192" y="3425"/>
                <a:ext cx="26" cy="19"/>
              </a:xfrm>
              <a:custGeom>
                <a:avLst/>
                <a:gdLst>
                  <a:gd name="T0" fmla="*/ 10 w 11"/>
                  <a:gd name="T1" fmla="*/ 3 h 8"/>
                  <a:gd name="T2" fmla="*/ 0 w 11"/>
                  <a:gd name="T3" fmla="*/ 4 h 8"/>
                  <a:gd name="T4" fmla="*/ 4 w 11"/>
                  <a:gd name="T5" fmla="*/ 5 h 8"/>
                  <a:gd name="T6" fmla="*/ 4 w 11"/>
                  <a:gd name="T7" fmla="*/ 8 h 8"/>
                  <a:gd name="T8" fmla="*/ 6 w 11"/>
                  <a:gd name="T9" fmla="*/ 3 h 8"/>
                  <a:gd name="T10" fmla="*/ 9 w 11"/>
                  <a:gd name="T11" fmla="*/ 4 h 8"/>
                  <a:gd name="T12" fmla="*/ 7 w 11"/>
                  <a:gd name="T13" fmla="*/ 6 h 8"/>
                  <a:gd name="T14" fmla="*/ 8 w 11"/>
                  <a:gd name="T15" fmla="*/ 7 h 8"/>
                  <a:gd name="T16" fmla="*/ 10 w 11"/>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10" y="3"/>
                    </a:moveTo>
                    <a:cubicBezTo>
                      <a:pt x="6" y="4"/>
                      <a:pt x="0" y="0"/>
                      <a:pt x="0" y="4"/>
                    </a:cubicBezTo>
                    <a:cubicBezTo>
                      <a:pt x="1" y="2"/>
                      <a:pt x="3" y="5"/>
                      <a:pt x="4" y="5"/>
                    </a:cubicBezTo>
                    <a:cubicBezTo>
                      <a:pt x="5" y="7"/>
                      <a:pt x="1" y="6"/>
                      <a:pt x="4" y="8"/>
                    </a:cubicBezTo>
                    <a:cubicBezTo>
                      <a:pt x="6" y="3"/>
                      <a:pt x="6" y="3"/>
                      <a:pt x="6" y="3"/>
                    </a:cubicBezTo>
                    <a:cubicBezTo>
                      <a:pt x="7" y="4"/>
                      <a:pt x="9" y="3"/>
                      <a:pt x="9" y="4"/>
                    </a:cubicBezTo>
                    <a:cubicBezTo>
                      <a:pt x="7" y="6"/>
                      <a:pt x="7" y="6"/>
                      <a:pt x="7" y="6"/>
                    </a:cubicBezTo>
                    <a:cubicBezTo>
                      <a:pt x="8" y="7"/>
                      <a:pt x="8" y="7"/>
                      <a:pt x="8" y="7"/>
                    </a:cubicBezTo>
                    <a:cubicBezTo>
                      <a:pt x="9" y="6"/>
                      <a:pt x="11" y="5"/>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0" name="Rectangle 1340"/>
              <p:cNvSpPr>
                <a:spLocks noChangeArrowheads="1"/>
              </p:cNvSpPr>
              <p:nvPr/>
            </p:nvSpPr>
            <p:spPr bwMode="auto">
              <a:xfrm>
                <a:off x="2695" y="3432"/>
                <a:ext cx="5"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1" name="Freeform 1341"/>
              <p:cNvSpPr>
                <a:spLocks/>
              </p:cNvSpPr>
              <p:nvPr/>
            </p:nvSpPr>
            <p:spPr bwMode="auto">
              <a:xfrm>
                <a:off x="3121" y="3430"/>
                <a:ext cx="7" cy="7"/>
              </a:xfrm>
              <a:custGeom>
                <a:avLst/>
                <a:gdLst>
                  <a:gd name="T0" fmla="*/ 1 w 3"/>
                  <a:gd name="T1" fmla="*/ 3 h 3"/>
                  <a:gd name="T2" fmla="*/ 3 w 3"/>
                  <a:gd name="T3" fmla="*/ 3 h 3"/>
                  <a:gd name="T4" fmla="*/ 3 w 3"/>
                  <a:gd name="T5" fmla="*/ 2 h 3"/>
                  <a:gd name="T6" fmla="*/ 1 w 3"/>
                  <a:gd name="T7" fmla="*/ 3 h 3"/>
                </a:gdLst>
                <a:ahLst/>
                <a:cxnLst>
                  <a:cxn ang="0">
                    <a:pos x="T0" y="T1"/>
                  </a:cxn>
                  <a:cxn ang="0">
                    <a:pos x="T2" y="T3"/>
                  </a:cxn>
                  <a:cxn ang="0">
                    <a:pos x="T4" y="T5"/>
                  </a:cxn>
                  <a:cxn ang="0">
                    <a:pos x="T6" y="T7"/>
                  </a:cxn>
                </a:cxnLst>
                <a:rect l="0" t="0" r="r" b="b"/>
                <a:pathLst>
                  <a:path w="3" h="3">
                    <a:moveTo>
                      <a:pt x="1" y="3"/>
                    </a:moveTo>
                    <a:cubicBezTo>
                      <a:pt x="3" y="3"/>
                      <a:pt x="3" y="3"/>
                      <a:pt x="3" y="3"/>
                    </a:cubicBezTo>
                    <a:cubicBezTo>
                      <a:pt x="3" y="2"/>
                      <a:pt x="3" y="2"/>
                      <a:pt x="3" y="2"/>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2" name="Freeform 1342"/>
              <p:cNvSpPr>
                <a:spLocks/>
              </p:cNvSpPr>
              <p:nvPr/>
            </p:nvSpPr>
            <p:spPr bwMode="auto">
              <a:xfrm>
                <a:off x="1596" y="3432"/>
                <a:ext cx="21" cy="12"/>
              </a:xfrm>
              <a:custGeom>
                <a:avLst/>
                <a:gdLst>
                  <a:gd name="T0" fmla="*/ 9 w 9"/>
                  <a:gd name="T1" fmla="*/ 1 h 5"/>
                  <a:gd name="T2" fmla="*/ 0 w 9"/>
                  <a:gd name="T3" fmla="*/ 4 h 5"/>
                  <a:gd name="T4" fmla="*/ 9 w 9"/>
                  <a:gd name="T5" fmla="*/ 1 h 5"/>
                </a:gdLst>
                <a:ahLst/>
                <a:cxnLst>
                  <a:cxn ang="0">
                    <a:pos x="T0" y="T1"/>
                  </a:cxn>
                  <a:cxn ang="0">
                    <a:pos x="T2" y="T3"/>
                  </a:cxn>
                  <a:cxn ang="0">
                    <a:pos x="T4" y="T5"/>
                  </a:cxn>
                </a:cxnLst>
                <a:rect l="0" t="0" r="r" b="b"/>
                <a:pathLst>
                  <a:path w="9" h="5">
                    <a:moveTo>
                      <a:pt x="9" y="1"/>
                    </a:moveTo>
                    <a:cubicBezTo>
                      <a:pt x="5" y="0"/>
                      <a:pt x="2" y="3"/>
                      <a:pt x="0" y="4"/>
                    </a:cubicBezTo>
                    <a:cubicBezTo>
                      <a:pt x="3" y="3"/>
                      <a:pt x="9" y="5"/>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43"/>
              <p:cNvSpPr>
                <a:spLocks/>
              </p:cNvSpPr>
              <p:nvPr/>
            </p:nvSpPr>
            <p:spPr bwMode="auto">
              <a:xfrm>
                <a:off x="2192" y="3437"/>
                <a:ext cx="7" cy="4"/>
              </a:xfrm>
              <a:custGeom>
                <a:avLst/>
                <a:gdLst>
                  <a:gd name="T0" fmla="*/ 0 w 3"/>
                  <a:gd name="T1" fmla="*/ 0 h 2"/>
                  <a:gd name="T2" fmla="*/ 0 w 3"/>
                  <a:gd name="T3" fmla="*/ 2 h 2"/>
                  <a:gd name="T4" fmla="*/ 2 w 3"/>
                  <a:gd name="T5" fmla="*/ 2 h 2"/>
                  <a:gd name="T6" fmla="*/ 3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0" y="2"/>
                      <a:pt x="0" y="2"/>
                      <a:pt x="0" y="2"/>
                    </a:cubicBezTo>
                    <a:cubicBezTo>
                      <a:pt x="2" y="2"/>
                      <a:pt x="2" y="2"/>
                      <a:pt x="2" y="2"/>
                    </a:cubicBezTo>
                    <a:cubicBezTo>
                      <a:pt x="2" y="2"/>
                      <a:pt x="3" y="1"/>
                      <a:pt x="3"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44"/>
              <p:cNvSpPr>
                <a:spLocks/>
              </p:cNvSpPr>
              <p:nvPr/>
            </p:nvSpPr>
            <p:spPr bwMode="auto">
              <a:xfrm>
                <a:off x="2662" y="3437"/>
                <a:ext cx="7"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3" y="0"/>
                      <a:pt x="1"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5" name="Freeform 1345"/>
              <p:cNvSpPr>
                <a:spLocks/>
              </p:cNvSpPr>
              <p:nvPr/>
            </p:nvSpPr>
            <p:spPr bwMode="auto">
              <a:xfrm>
                <a:off x="1551" y="3437"/>
                <a:ext cx="21" cy="9"/>
              </a:xfrm>
              <a:custGeom>
                <a:avLst/>
                <a:gdLst>
                  <a:gd name="T0" fmla="*/ 9 w 9"/>
                  <a:gd name="T1" fmla="*/ 0 h 4"/>
                  <a:gd name="T2" fmla="*/ 0 w 9"/>
                  <a:gd name="T3" fmla="*/ 3 h 4"/>
                  <a:gd name="T4" fmla="*/ 9 w 9"/>
                  <a:gd name="T5" fmla="*/ 0 h 4"/>
                </a:gdLst>
                <a:ahLst/>
                <a:cxnLst>
                  <a:cxn ang="0">
                    <a:pos x="T0" y="T1"/>
                  </a:cxn>
                  <a:cxn ang="0">
                    <a:pos x="T2" y="T3"/>
                  </a:cxn>
                  <a:cxn ang="0">
                    <a:pos x="T4" y="T5"/>
                  </a:cxn>
                </a:cxnLst>
                <a:rect l="0" t="0" r="r" b="b"/>
                <a:pathLst>
                  <a:path w="9" h="4">
                    <a:moveTo>
                      <a:pt x="9" y="0"/>
                    </a:moveTo>
                    <a:cubicBezTo>
                      <a:pt x="5" y="2"/>
                      <a:pt x="3" y="0"/>
                      <a:pt x="0" y="3"/>
                    </a:cubicBezTo>
                    <a:cubicBezTo>
                      <a:pt x="1" y="4"/>
                      <a:pt x="7" y="3"/>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6" name="Freeform 1346"/>
              <p:cNvSpPr>
                <a:spLocks/>
              </p:cNvSpPr>
              <p:nvPr/>
            </p:nvSpPr>
            <p:spPr bwMode="auto">
              <a:xfrm>
                <a:off x="1574" y="3437"/>
                <a:ext cx="12" cy="7"/>
              </a:xfrm>
              <a:custGeom>
                <a:avLst/>
                <a:gdLst>
                  <a:gd name="T0" fmla="*/ 5 w 5"/>
                  <a:gd name="T1" fmla="*/ 0 h 3"/>
                  <a:gd name="T2" fmla="*/ 0 w 5"/>
                  <a:gd name="T3" fmla="*/ 3 h 3"/>
                  <a:gd name="T4" fmla="*/ 0 w 5"/>
                  <a:gd name="T5" fmla="*/ 3 h 3"/>
                  <a:gd name="T6" fmla="*/ 5 w 5"/>
                  <a:gd name="T7" fmla="*/ 0 h 3"/>
                </a:gdLst>
                <a:ahLst/>
                <a:cxnLst>
                  <a:cxn ang="0">
                    <a:pos x="T0" y="T1"/>
                  </a:cxn>
                  <a:cxn ang="0">
                    <a:pos x="T2" y="T3"/>
                  </a:cxn>
                  <a:cxn ang="0">
                    <a:pos x="T4" y="T5"/>
                  </a:cxn>
                  <a:cxn ang="0">
                    <a:pos x="T6" y="T7"/>
                  </a:cxn>
                </a:cxnLst>
                <a:rect l="0" t="0" r="r" b="b"/>
                <a:pathLst>
                  <a:path w="5" h="3">
                    <a:moveTo>
                      <a:pt x="5" y="0"/>
                    </a:moveTo>
                    <a:cubicBezTo>
                      <a:pt x="3" y="0"/>
                      <a:pt x="1" y="2"/>
                      <a:pt x="0" y="3"/>
                    </a:cubicBezTo>
                    <a:cubicBezTo>
                      <a:pt x="0" y="3"/>
                      <a:pt x="0" y="3"/>
                      <a:pt x="0" y="3"/>
                    </a:cubicBezTo>
                    <a:cubicBezTo>
                      <a:pt x="2" y="3"/>
                      <a:pt x="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7" name="Freeform 1347"/>
              <p:cNvSpPr>
                <a:spLocks/>
              </p:cNvSpPr>
              <p:nvPr/>
            </p:nvSpPr>
            <p:spPr bwMode="auto">
              <a:xfrm>
                <a:off x="2639" y="3432"/>
                <a:ext cx="14" cy="24"/>
              </a:xfrm>
              <a:custGeom>
                <a:avLst/>
                <a:gdLst>
                  <a:gd name="T0" fmla="*/ 0 w 6"/>
                  <a:gd name="T1" fmla="*/ 4 h 10"/>
                  <a:gd name="T2" fmla="*/ 6 w 6"/>
                  <a:gd name="T3" fmla="*/ 10 h 10"/>
                  <a:gd name="T4" fmla="*/ 0 w 6"/>
                  <a:gd name="T5" fmla="*/ 4 h 10"/>
                </a:gdLst>
                <a:ahLst/>
                <a:cxnLst>
                  <a:cxn ang="0">
                    <a:pos x="T0" y="T1"/>
                  </a:cxn>
                  <a:cxn ang="0">
                    <a:pos x="T2" y="T3"/>
                  </a:cxn>
                  <a:cxn ang="0">
                    <a:pos x="T4" y="T5"/>
                  </a:cxn>
                </a:cxnLst>
                <a:rect l="0" t="0" r="r" b="b"/>
                <a:pathLst>
                  <a:path w="6" h="10">
                    <a:moveTo>
                      <a:pt x="0" y="4"/>
                    </a:moveTo>
                    <a:cubicBezTo>
                      <a:pt x="1" y="6"/>
                      <a:pt x="4" y="7"/>
                      <a:pt x="6" y="10"/>
                    </a:cubicBezTo>
                    <a:cubicBezTo>
                      <a:pt x="6" y="6"/>
                      <a:pt x="6"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8" name="Freeform 1348"/>
              <p:cNvSpPr>
                <a:spLocks/>
              </p:cNvSpPr>
              <p:nvPr/>
            </p:nvSpPr>
            <p:spPr bwMode="auto">
              <a:xfrm>
                <a:off x="1983" y="3439"/>
                <a:ext cx="10" cy="5"/>
              </a:xfrm>
              <a:custGeom>
                <a:avLst/>
                <a:gdLst>
                  <a:gd name="T0" fmla="*/ 2 w 4"/>
                  <a:gd name="T1" fmla="*/ 2 h 2"/>
                  <a:gd name="T2" fmla="*/ 4 w 4"/>
                  <a:gd name="T3" fmla="*/ 2 h 2"/>
                  <a:gd name="T4" fmla="*/ 4 w 4"/>
                  <a:gd name="T5" fmla="*/ 0 h 2"/>
                  <a:gd name="T6" fmla="*/ 2 w 4"/>
                  <a:gd name="T7" fmla="*/ 2 h 2"/>
                </a:gdLst>
                <a:ahLst/>
                <a:cxnLst>
                  <a:cxn ang="0">
                    <a:pos x="T0" y="T1"/>
                  </a:cxn>
                  <a:cxn ang="0">
                    <a:pos x="T2" y="T3"/>
                  </a:cxn>
                  <a:cxn ang="0">
                    <a:pos x="T4" y="T5"/>
                  </a:cxn>
                  <a:cxn ang="0">
                    <a:pos x="T6" y="T7"/>
                  </a:cxn>
                </a:cxnLst>
                <a:rect l="0" t="0" r="r" b="b"/>
                <a:pathLst>
                  <a:path w="4" h="2">
                    <a:moveTo>
                      <a:pt x="2" y="2"/>
                    </a:moveTo>
                    <a:cubicBezTo>
                      <a:pt x="4" y="2"/>
                      <a:pt x="4" y="2"/>
                      <a:pt x="4" y="2"/>
                    </a:cubicBezTo>
                    <a:cubicBezTo>
                      <a:pt x="4" y="0"/>
                      <a:pt x="4" y="0"/>
                      <a:pt x="4" y="0"/>
                    </a:cubicBezTo>
                    <a:cubicBezTo>
                      <a:pt x="3" y="0"/>
                      <a:pt x="0"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9" name="Freeform 1349"/>
              <p:cNvSpPr>
                <a:spLocks/>
              </p:cNvSpPr>
              <p:nvPr/>
            </p:nvSpPr>
            <p:spPr bwMode="auto">
              <a:xfrm>
                <a:off x="2658" y="3437"/>
                <a:ext cx="30" cy="19"/>
              </a:xfrm>
              <a:custGeom>
                <a:avLst/>
                <a:gdLst>
                  <a:gd name="T0" fmla="*/ 7 w 13"/>
                  <a:gd name="T1" fmla="*/ 8 h 8"/>
                  <a:gd name="T2" fmla="*/ 13 w 13"/>
                  <a:gd name="T3" fmla="*/ 2 h 8"/>
                  <a:gd name="T4" fmla="*/ 12 w 13"/>
                  <a:gd name="T5" fmla="*/ 1 h 8"/>
                  <a:gd name="T6" fmla="*/ 0 w 13"/>
                  <a:gd name="T7" fmla="*/ 4 h 8"/>
                  <a:gd name="T8" fmla="*/ 7 w 13"/>
                  <a:gd name="T9" fmla="*/ 8 h 8"/>
                </a:gdLst>
                <a:ahLst/>
                <a:cxnLst>
                  <a:cxn ang="0">
                    <a:pos x="T0" y="T1"/>
                  </a:cxn>
                  <a:cxn ang="0">
                    <a:pos x="T2" y="T3"/>
                  </a:cxn>
                  <a:cxn ang="0">
                    <a:pos x="T4" y="T5"/>
                  </a:cxn>
                  <a:cxn ang="0">
                    <a:pos x="T6" y="T7"/>
                  </a:cxn>
                  <a:cxn ang="0">
                    <a:pos x="T8" y="T9"/>
                  </a:cxn>
                </a:cxnLst>
                <a:rect l="0" t="0" r="r" b="b"/>
                <a:pathLst>
                  <a:path w="13" h="8">
                    <a:moveTo>
                      <a:pt x="7" y="8"/>
                    </a:moveTo>
                    <a:cubicBezTo>
                      <a:pt x="9" y="6"/>
                      <a:pt x="8" y="1"/>
                      <a:pt x="13" y="2"/>
                    </a:cubicBezTo>
                    <a:cubicBezTo>
                      <a:pt x="12" y="1"/>
                      <a:pt x="12" y="1"/>
                      <a:pt x="12" y="1"/>
                    </a:cubicBezTo>
                    <a:cubicBezTo>
                      <a:pt x="8" y="3"/>
                      <a:pt x="4" y="0"/>
                      <a:pt x="0" y="4"/>
                    </a:cubicBezTo>
                    <a:cubicBezTo>
                      <a:pt x="1" y="7"/>
                      <a:pt x="7" y="3"/>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0" name="Freeform 1350"/>
              <p:cNvSpPr>
                <a:spLocks/>
              </p:cNvSpPr>
              <p:nvPr/>
            </p:nvSpPr>
            <p:spPr bwMode="auto">
              <a:xfrm>
                <a:off x="985" y="3444"/>
                <a:ext cx="36" cy="14"/>
              </a:xfrm>
              <a:custGeom>
                <a:avLst/>
                <a:gdLst>
                  <a:gd name="T0" fmla="*/ 0 w 15"/>
                  <a:gd name="T1" fmla="*/ 6 h 6"/>
                  <a:gd name="T2" fmla="*/ 15 w 15"/>
                  <a:gd name="T3" fmla="*/ 0 h 6"/>
                  <a:gd name="T4" fmla="*/ 5 w 15"/>
                  <a:gd name="T5" fmla="*/ 0 h 6"/>
                  <a:gd name="T6" fmla="*/ 0 w 15"/>
                  <a:gd name="T7" fmla="*/ 6 h 6"/>
                </a:gdLst>
                <a:ahLst/>
                <a:cxnLst>
                  <a:cxn ang="0">
                    <a:pos x="T0" y="T1"/>
                  </a:cxn>
                  <a:cxn ang="0">
                    <a:pos x="T2" y="T3"/>
                  </a:cxn>
                  <a:cxn ang="0">
                    <a:pos x="T4" y="T5"/>
                  </a:cxn>
                  <a:cxn ang="0">
                    <a:pos x="T6" y="T7"/>
                  </a:cxn>
                </a:cxnLst>
                <a:rect l="0" t="0" r="r" b="b"/>
                <a:pathLst>
                  <a:path w="15" h="6">
                    <a:moveTo>
                      <a:pt x="0" y="6"/>
                    </a:moveTo>
                    <a:cubicBezTo>
                      <a:pt x="6" y="6"/>
                      <a:pt x="9" y="2"/>
                      <a:pt x="15" y="0"/>
                    </a:cubicBezTo>
                    <a:cubicBezTo>
                      <a:pt x="5" y="0"/>
                      <a:pt x="5" y="0"/>
                      <a:pt x="5" y="0"/>
                    </a:cubicBezTo>
                    <a:cubicBezTo>
                      <a:pt x="7" y="3"/>
                      <a:pt x="1"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1" name="Freeform 1351"/>
              <p:cNvSpPr>
                <a:spLocks/>
              </p:cNvSpPr>
              <p:nvPr/>
            </p:nvSpPr>
            <p:spPr bwMode="auto">
              <a:xfrm>
                <a:off x="2114" y="3444"/>
                <a:ext cx="9" cy="9"/>
              </a:xfrm>
              <a:custGeom>
                <a:avLst/>
                <a:gdLst>
                  <a:gd name="T0" fmla="*/ 3 w 4"/>
                  <a:gd name="T1" fmla="*/ 3 h 4"/>
                  <a:gd name="T2" fmla="*/ 3 w 4"/>
                  <a:gd name="T3" fmla="*/ 0 h 4"/>
                  <a:gd name="T4" fmla="*/ 0 w 4"/>
                  <a:gd name="T5" fmla="*/ 2 h 4"/>
                  <a:gd name="T6" fmla="*/ 3 w 4"/>
                  <a:gd name="T7" fmla="*/ 3 h 4"/>
                </a:gdLst>
                <a:ahLst/>
                <a:cxnLst>
                  <a:cxn ang="0">
                    <a:pos x="T0" y="T1"/>
                  </a:cxn>
                  <a:cxn ang="0">
                    <a:pos x="T2" y="T3"/>
                  </a:cxn>
                  <a:cxn ang="0">
                    <a:pos x="T4" y="T5"/>
                  </a:cxn>
                  <a:cxn ang="0">
                    <a:pos x="T6" y="T7"/>
                  </a:cxn>
                </a:cxnLst>
                <a:rect l="0" t="0" r="r" b="b"/>
                <a:pathLst>
                  <a:path w="4" h="4">
                    <a:moveTo>
                      <a:pt x="3" y="3"/>
                    </a:moveTo>
                    <a:cubicBezTo>
                      <a:pt x="4" y="3"/>
                      <a:pt x="4" y="0"/>
                      <a:pt x="3" y="0"/>
                    </a:cubicBezTo>
                    <a:cubicBezTo>
                      <a:pt x="0" y="2"/>
                      <a:pt x="0" y="2"/>
                      <a:pt x="0" y="2"/>
                    </a:cubicBezTo>
                    <a:cubicBezTo>
                      <a:pt x="1" y="3"/>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2" name="Freeform 1352"/>
              <p:cNvSpPr>
                <a:spLocks/>
              </p:cNvSpPr>
              <p:nvPr/>
            </p:nvSpPr>
            <p:spPr bwMode="auto">
              <a:xfrm>
                <a:off x="2452" y="3444"/>
                <a:ext cx="5"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2" y="1"/>
                      <a:pt x="2" y="0"/>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3" name="Freeform 1353"/>
              <p:cNvSpPr>
                <a:spLocks/>
              </p:cNvSpPr>
              <p:nvPr/>
            </p:nvSpPr>
            <p:spPr bwMode="auto">
              <a:xfrm>
                <a:off x="1962" y="3444"/>
                <a:ext cx="7" cy="7"/>
              </a:xfrm>
              <a:custGeom>
                <a:avLst/>
                <a:gdLst>
                  <a:gd name="T0" fmla="*/ 3 w 7"/>
                  <a:gd name="T1" fmla="*/ 0 h 7"/>
                  <a:gd name="T2" fmla="*/ 0 w 7"/>
                  <a:gd name="T3" fmla="*/ 7 h 7"/>
                  <a:gd name="T4" fmla="*/ 7 w 7"/>
                  <a:gd name="T5" fmla="*/ 0 h 7"/>
                  <a:gd name="T6" fmla="*/ 3 w 7"/>
                  <a:gd name="T7" fmla="*/ 0 h 7"/>
                </a:gdLst>
                <a:ahLst/>
                <a:cxnLst>
                  <a:cxn ang="0">
                    <a:pos x="T0" y="T1"/>
                  </a:cxn>
                  <a:cxn ang="0">
                    <a:pos x="T2" y="T3"/>
                  </a:cxn>
                  <a:cxn ang="0">
                    <a:pos x="T4" y="T5"/>
                  </a:cxn>
                  <a:cxn ang="0">
                    <a:pos x="T6" y="T7"/>
                  </a:cxn>
                </a:cxnLst>
                <a:rect l="0" t="0" r="r" b="b"/>
                <a:pathLst>
                  <a:path w="7" h="7">
                    <a:moveTo>
                      <a:pt x="3" y="0"/>
                    </a:moveTo>
                    <a:lnTo>
                      <a:pt x="0" y="7"/>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4" name="Freeform 1354"/>
              <p:cNvSpPr>
                <a:spLocks/>
              </p:cNvSpPr>
              <p:nvPr/>
            </p:nvSpPr>
            <p:spPr bwMode="auto">
              <a:xfrm>
                <a:off x="2130" y="3444"/>
                <a:ext cx="5" cy="5"/>
              </a:xfrm>
              <a:custGeom>
                <a:avLst/>
                <a:gdLst>
                  <a:gd name="T0" fmla="*/ 0 w 5"/>
                  <a:gd name="T1" fmla="*/ 5 h 5"/>
                  <a:gd name="T2" fmla="*/ 5 w 5"/>
                  <a:gd name="T3" fmla="*/ 0 h 5"/>
                  <a:gd name="T4" fmla="*/ 0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0"/>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5" name="Freeform 1355"/>
              <p:cNvSpPr>
                <a:spLocks/>
              </p:cNvSpPr>
              <p:nvPr/>
            </p:nvSpPr>
            <p:spPr bwMode="auto">
              <a:xfrm>
                <a:off x="1976" y="3446"/>
                <a:ext cx="7" cy="5"/>
              </a:xfrm>
              <a:custGeom>
                <a:avLst/>
                <a:gdLst>
                  <a:gd name="T0" fmla="*/ 7 w 7"/>
                  <a:gd name="T1" fmla="*/ 0 h 5"/>
                  <a:gd name="T2" fmla="*/ 0 w 7"/>
                  <a:gd name="T3" fmla="*/ 0 h 5"/>
                  <a:gd name="T4" fmla="*/ 7 w 7"/>
                  <a:gd name="T5" fmla="*/ 5 h 5"/>
                  <a:gd name="T6" fmla="*/ 7 w 7"/>
                  <a:gd name="T7" fmla="*/ 0 h 5"/>
                </a:gdLst>
                <a:ahLst/>
                <a:cxnLst>
                  <a:cxn ang="0">
                    <a:pos x="T0" y="T1"/>
                  </a:cxn>
                  <a:cxn ang="0">
                    <a:pos x="T2" y="T3"/>
                  </a:cxn>
                  <a:cxn ang="0">
                    <a:pos x="T4" y="T5"/>
                  </a:cxn>
                  <a:cxn ang="0">
                    <a:pos x="T6" y="T7"/>
                  </a:cxn>
                </a:cxnLst>
                <a:rect l="0" t="0" r="r" b="b"/>
                <a:pathLst>
                  <a:path w="7" h="5">
                    <a:moveTo>
                      <a:pt x="7" y="0"/>
                    </a:moveTo>
                    <a:lnTo>
                      <a:pt x="0" y="0"/>
                    </a:lnTo>
                    <a:lnTo>
                      <a:pt x="7"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6" name="Freeform 1356"/>
              <p:cNvSpPr>
                <a:spLocks/>
              </p:cNvSpPr>
              <p:nvPr/>
            </p:nvSpPr>
            <p:spPr bwMode="auto">
              <a:xfrm>
                <a:off x="2580" y="3439"/>
                <a:ext cx="59" cy="31"/>
              </a:xfrm>
              <a:custGeom>
                <a:avLst/>
                <a:gdLst>
                  <a:gd name="T0" fmla="*/ 15 w 25"/>
                  <a:gd name="T1" fmla="*/ 4 h 13"/>
                  <a:gd name="T2" fmla="*/ 3 w 25"/>
                  <a:gd name="T3" fmla="*/ 8 h 13"/>
                  <a:gd name="T4" fmla="*/ 0 w 25"/>
                  <a:gd name="T5" fmla="*/ 8 h 13"/>
                  <a:gd name="T6" fmla="*/ 3 w 25"/>
                  <a:gd name="T7" fmla="*/ 11 h 13"/>
                  <a:gd name="T8" fmla="*/ 11 w 25"/>
                  <a:gd name="T9" fmla="*/ 8 h 13"/>
                  <a:gd name="T10" fmla="*/ 12 w 25"/>
                  <a:gd name="T11" fmla="*/ 9 h 13"/>
                  <a:gd name="T12" fmla="*/ 14 w 25"/>
                  <a:gd name="T13" fmla="*/ 8 h 13"/>
                  <a:gd name="T14" fmla="*/ 17 w 25"/>
                  <a:gd name="T15" fmla="*/ 10 h 13"/>
                  <a:gd name="T16" fmla="*/ 25 w 25"/>
                  <a:gd name="T17" fmla="*/ 6 h 13"/>
                  <a:gd name="T18" fmla="*/ 15 w 25"/>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15" y="4"/>
                    </a:moveTo>
                    <a:cubicBezTo>
                      <a:pt x="14" y="8"/>
                      <a:pt x="6" y="4"/>
                      <a:pt x="3" y="8"/>
                    </a:cubicBezTo>
                    <a:cubicBezTo>
                      <a:pt x="3" y="6"/>
                      <a:pt x="1" y="8"/>
                      <a:pt x="0" y="8"/>
                    </a:cubicBezTo>
                    <a:cubicBezTo>
                      <a:pt x="3" y="11"/>
                      <a:pt x="3" y="11"/>
                      <a:pt x="3" y="11"/>
                    </a:cubicBezTo>
                    <a:cubicBezTo>
                      <a:pt x="5" y="13"/>
                      <a:pt x="9" y="10"/>
                      <a:pt x="11" y="8"/>
                    </a:cubicBezTo>
                    <a:cubicBezTo>
                      <a:pt x="12" y="9"/>
                      <a:pt x="12" y="9"/>
                      <a:pt x="12" y="9"/>
                    </a:cubicBezTo>
                    <a:cubicBezTo>
                      <a:pt x="14" y="8"/>
                      <a:pt x="14" y="8"/>
                      <a:pt x="14" y="8"/>
                    </a:cubicBezTo>
                    <a:cubicBezTo>
                      <a:pt x="16" y="8"/>
                      <a:pt x="16" y="9"/>
                      <a:pt x="17" y="10"/>
                    </a:cubicBezTo>
                    <a:cubicBezTo>
                      <a:pt x="20" y="9"/>
                      <a:pt x="24" y="10"/>
                      <a:pt x="25" y="6"/>
                    </a:cubicBezTo>
                    <a:cubicBezTo>
                      <a:pt x="23" y="0"/>
                      <a:pt x="19"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7" name="Freeform 1357"/>
              <p:cNvSpPr>
                <a:spLocks/>
              </p:cNvSpPr>
              <p:nvPr/>
            </p:nvSpPr>
            <p:spPr bwMode="auto">
              <a:xfrm>
                <a:off x="1941" y="3449"/>
                <a:ext cx="14" cy="7"/>
              </a:xfrm>
              <a:custGeom>
                <a:avLst/>
                <a:gdLst>
                  <a:gd name="T0" fmla="*/ 6 w 6"/>
                  <a:gd name="T1" fmla="*/ 1 h 3"/>
                  <a:gd name="T2" fmla="*/ 0 w 6"/>
                  <a:gd name="T3" fmla="*/ 1 h 3"/>
                  <a:gd name="T4" fmla="*/ 2 w 6"/>
                  <a:gd name="T5" fmla="*/ 3 h 3"/>
                  <a:gd name="T6" fmla="*/ 6 w 6"/>
                  <a:gd name="T7" fmla="*/ 1 h 3"/>
                </a:gdLst>
                <a:ahLst/>
                <a:cxnLst>
                  <a:cxn ang="0">
                    <a:pos x="T0" y="T1"/>
                  </a:cxn>
                  <a:cxn ang="0">
                    <a:pos x="T2" y="T3"/>
                  </a:cxn>
                  <a:cxn ang="0">
                    <a:pos x="T4" y="T5"/>
                  </a:cxn>
                  <a:cxn ang="0">
                    <a:pos x="T6" y="T7"/>
                  </a:cxn>
                </a:cxnLst>
                <a:rect l="0" t="0" r="r" b="b"/>
                <a:pathLst>
                  <a:path w="6" h="3">
                    <a:moveTo>
                      <a:pt x="6" y="1"/>
                    </a:moveTo>
                    <a:cubicBezTo>
                      <a:pt x="6" y="0"/>
                      <a:pt x="2" y="1"/>
                      <a:pt x="0" y="1"/>
                    </a:cubicBezTo>
                    <a:cubicBezTo>
                      <a:pt x="2" y="3"/>
                      <a:pt x="2" y="3"/>
                      <a:pt x="2" y="3"/>
                    </a:cubicBezTo>
                    <a:cubicBezTo>
                      <a:pt x="3" y="2"/>
                      <a:pt x="5"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8" name="Freeform 1358"/>
              <p:cNvSpPr>
                <a:spLocks/>
              </p:cNvSpPr>
              <p:nvPr/>
            </p:nvSpPr>
            <p:spPr bwMode="auto">
              <a:xfrm>
                <a:off x="3211" y="3446"/>
                <a:ext cx="10" cy="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1"/>
                      <a:pt x="0" y="0"/>
                      <a:pt x="0" y="2"/>
                    </a:cubicBezTo>
                    <a:cubicBezTo>
                      <a:pt x="2" y="3"/>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9" name="Freeform 1359"/>
              <p:cNvSpPr>
                <a:spLocks/>
              </p:cNvSpPr>
              <p:nvPr/>
            </p:nvSpPr>
            <p:spPr bwMode="auto">
              <a:xfrm>
                <a:off x="2967" y="3451"/>
                <a:ext cx="17" cy="12"/>
              </a:xfrm>
              <a:custGeom>
                <a:avLst/>
                <a:gdLst>
                  <a:gd name="T0" fmla="*/ 4 w 7"/>
                  <a:gd name="T1" fmla="*/ 0 h 5"/>
                  <a:gd name="T2" fmla="*/ 3 w 7"/>
                  <a:gd name="T3" fmla="*/ 2 h 5"/>
                  <a:gd name="T4" fmla="*/ 0 w 7"/>
                  <a:gd name="T5" fmla="*/ 0 h 5"/>
                  <a:gd name="T6" fmla="*/ 1 w 7"/>
                  <a:gd name="T7" fmla="*/ 4 h 5"/>
                  <a:gd name="T8" fmla="*/ 3 w 7"/>
                  <a:gd name="T9" fmla="*/ 5 h 5"/>
                  <a:gd name="T10" fmla="*/ 4 w 7"/>
                  <a:gd name="T11" fmla="*/ 4 h 5"/>
                  <a:gd name="T12" fmla="*/ 3 w 7"/>
                  <a:gd name="T13" fmla="*/ 3 h 5"/>
                  <a:gd name="T14" fmla="*/ 7 w 7"/>
                  <a:gd name="T15" fmla="*/ 2 h 5"/>
                  <a:gd name="T16" fmla="*/ 4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4" y="0"/>
                    </a:moveTo>
                    <a:cubicBezTo>
                      <a:pt x="3" y="2"/>
                      <a:pt x="3" y="2"/>
                      <a:pt x="3" y="2"/>
                    </a:cubicBezTo>
                    <a:cubicBezTo>
                      <a:pt x="0" y="0"/>
                      <a:pt x="0" y="0"/>
                      <a:pt x="0" y="0"/>
                    </a:cubicBezTo>
                    <a:cubicBezTo>
                      <a:pt x="0" y="2"/>
                      <a:pt x="3" y="3"/>
                      <a:pt x="1" y="4"/>
                    </a:cubicBezTo>
                    <a:cubicBezTo>
                      <a:pt x="3" y="5"/>
                      <a:pt x="3" y="5"/>
                      <a:pt x="3" y="5"/>
                    </a:cubicBezTo>
                    <a:cubicBezTo>
                      <a:pt x="4" y="4"/>
                      <a:pt x="4" y="4"/>
                      <a:pt x="4" y="4"/>
                    </a:cubicBezTo>
                    <a:cubicBezTo>
                      <a:pt x="3" y="3"/>
                      <a:pt x="3" y="3"/>
                      <a:pt x="3" y="3"/>
                    </a:cubicBezTo>
                    <a:cubicBezTo>
                      <a:pt x="7" y="2"/>
                      <a:pt x="7" y="2"/>
                      <a:pt x="7" y="2"/>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0" name="Freeform 1360"/>
              <p:cNvSpPr>
                <a:spLocks/>
              </p:cNvSpPr>
              <p:nvPr/>
            </p:nvSpPr>
            <p:spPr bwMode="auto">
              <a:xfrm>
                <a:off x="3249" y="3451"/>
                <a:ext cx="5" cy="5"/>
              </a:xfrm>
              <a:custGeom>
                <a:avLst/>
                <a:gdLst>
                  <a:gd name="T0" fmla="*/ 5 w 5"/>
                  <a:gd name="T1" fmla="*/ 0 h 5"/>
                  <a:gd name="T2" fmla="*/ 0 w 5"/>
                  <a:gd name="T3" fmla="*/ 0 h 5"/>
                  <a:gd name="T4" fmla="*/ 2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0"/>
                    </a:lnTo>
                    <a:lnTo>
                      <a:pt x="2" y="5"/>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1" name="Rectangle 1361"/>
              <p:cNvSpPr>
                <a:spLocks noChangeArrowheads="1"/>
              </p:cNvSpPr>
              <p:nvPr/>
            </p:nvSpPr>
            <p:spPr bwMode="auto">
              <a:xfrm>
                <a:off x="1920" y="3458"/>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2" name="Freeform 1362"/>
              <p:cNvSpPr>
                <a:spLocks/>
              </p:cNvSpPr>
              <p:nvPr/>
            </p:nvSpPr>
            <p:spPr bwMode="auto">
              <a:xfrm>
                <a:off x="1920" y="3453"/>
                <a:ext cx="7" cy="5"/>
              </a:xfrm>
              <a:custGeom>
                <a:avLst/>
                <a:gdLst>
                  <a:gd name="T0" fmla="*/ 3 w 3"/>
                  <a:gd name="T1" fmla="*/ 2 h 2"/>
                  <a:gd name="T2" fmla="*/ 3 w 3"/>
                  <a:gd name="T3" fmla="*/ 0 h 2"/>
                  <a:gd name="T4" fmla="*/ 1 w 3"/>
                  <a:gd name="T5" fmla="*/ 0 h 2"/>
                  <a:gd name="T6" fmla="*/ 0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3" y="0"/>
                      <a:pt x="3" y="0"/>
                      <a:pt x="3" y="0"/>
                    </a:cubicBezTo>
                    <a:cubicBezTo>
                      <a:pt x="1" y="0"/>
                      <a:pt x="1" y="0"/>
                      <a:pt x="1" y="0"/>
                    </a:cubicBezTo>
                    <a:cubicBezTo>
                      <a:pt x="1" y="1"/>
                      <a:pt x="1" y="1"/>
                      <a:pt x="0" y="2"/>
                    </a:cubicBezTo>
                    <a:cubicBezTo>
                      <a:pt x="1" y="1"/>
                      <a:pt x="2"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3" name="Freeform 1363"/>
              <p:cNvSpPr>
                <a:spLocks/>
              </p:cNvSpPr>
              <p:nvPr/>
            </p:nvSpPr>
            <p:spPr bwMode="auto">
              <a:xfrm>
                <a:off x="1908" y="3449"/>
                <a:ext cx="12" cy="14"/>
              </a:xfrm>
              <a:custGeom>
                <a:avLst/>
                <a:gdLst>
                  <a:gd name="T0" fmla="*/ 5 w 5"/>
                  <a:gd name="T1" fmla="*/ 4 h 6"/>
                  <a:gd name="T2" fmla="*/ 0 w 5"/>
                  <a:gd name="T3" fmla="*/ 4 h 6"/>
                  <a:gd name="T4" fmla="*/ 5 w 5"/>
                  <a:gd name="T5" fmla="*/ 4 h 6"/>
                </a:gdLst>
                <a:ahLst/>
                <a:cxnLst>
                  <a:cxn ang="0">
                    <a:pos x="T0" y="T1"/>
                  </a:cxn>
                  <a:cxn ang="0">
                    <a:pos x="T2" y="T3"/>
                  </a:cxn>
                  <a:cxn ang="0">
                    <a:pos x="T4" y="T5"/>
                  </a:cxn>
                </a:cxnLst>
                <a:rect l="0" t="0" r="r" b="b"/>
                <a:pathLst>
                  <a:path w="5" h="6">
                    <a:moveTo>
                      <a:pt x="5" y="4"/>
                    </a:moveTo>
                    <a:cubicBezTo>
                      <a:pt x="4" y="0"/>
                      <a:pt x="2" y="5"/>
                      <a:pt x="0" y="4"/>
                    </a:cubicBezTo>
                    <a:cubicBezTo>
                      <a:pt x="2" y="6"/>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4" name="Freeform 1364"/>
              <p:cNvSpPr>
                <a:spLocks/>
              </p:cNvSpPr>
              <p:nvPr/>
            </p:nvSpPr>
            <p:spPr bwMode="auto">
              <a:xfrm>
                <a:off x="2059" y="3453"/>
                <a:ext cx="14" cy="7"/>
              </a:xfrm>
              <a:custGeom>
                <a:avLst/>
                <a:gdLst>
                  <a:gd name="T0" fmla="*/ 0 w 6"/>
                  <a:gd name="T1" fmla="*/ 2 h 3"/>
                  <a:gd name="T2" fmla="*/ 1 w 6"/>
                  <a:gd name="T3" fmla="*/ 2 h 3"/>
                  <a:gd name="T4" fmla="*/ 5 w 6"/>
                  <a:gd name="T5" fmla="*/ 0 h 3"/>
                  <a:gd name="T6" fmla="*/ 0 w 6"/>
                  <a:gd name="T7" fmla="*/ 2 h 3"/>
                </a:gdLst>
                <a:ahLst/>
                <a:cxnLst>
                  <a:cxn ang="0">
                    <a:pos x="T0" y="T1"/>
                  </a:cxn>
                  <a:cxn ang="0">
                    <a:pos x="T2" y="T3"/>
                  </a:cxn>
                  <a:cxn ang="0">
                    <a:pos x="T4" y="T5"/>
                  </a:cxn>
                  <a:cxn ang="0">
                    <a:pos x="T6" y="T7"/>
                  </a:cxn>
                </a:cxnLst>
                <a:rect l="0" t="0" r="r" b="b"/>
                <a:pathLst>
                  <a:path w="6" h="3">
                    <a:moveTo>
                      <a:pt x="0" y="2"/>
                    </a:moveTo>
                    <a:cubicBezTo>
                      <a:pt x="1" y="2"/>
                      <a:pt x="1" y="2"/>
                      <a:pt x="1" y="2"/>
                    </a:cubicBezTo>
                    <a:cubicBezTo>
                      <a:pt x="2" y="0"/>
                      <a:pt x="6" y="3"/>
                      <a:pt x="5" y="0"/>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5" name="Freeform 1365"/>
              <p:cNvSpPr>
                <a:spLocks/>
              </p:cNvSpPr>
              <p:nvPr/>
            </p:nvSpPr>
            <p:spPr bwMode="auto">
              <a:xfrm>
                <a:off x="2887" y="3453"/>
                <a:ext cx="24" cy="17"/>
              </a:xfrm>
              <a:custGeom>
                <a:avLst/>
                <a:gdLst>
                  <a:gd name="T0" fmla="*/ 10 w 10"/>
                  <a:gd name="T1" fmla="*/ 0 h 7"/>
                  <a:gd name="T2" fmla="*/ 0 w 10"/>
                  <a:gd name="T3" fmla="*/ 2 h 7"/>
                  <a:gd name="T4" fmla="*/ 3 w 10"/>
                  <a:gd name="T5" fmla="*/ 4 h 7"/>
                  <a:gd name="T6" fmla="*/ 8 w 10"/>
                  <a:gd name="T7" fmla="*/ 5 h 7"/>
                  <a:gd name="T8" fmla="*/ 10 w 10"/>
                  <a:gd name="T9" fmla="*/ 0 h 7"/>
                </a:gdLst>
                <a:ahLst/>
                <a:cxnLst>
                  <a:cxn ang="0">
                    <a:pos x="T0" y="T1"/>
                  </a:cxn>
                  <a:cxn ang="0">
                    <a:pos x="T2" y="T3"/>
                  </a:cxn>
                  <a:cxn ang="0">
                    <a:pos x="T4" y="T5"/>
                  </a:cxn>
                  <a:cxn ang="0">
                    <a:pos x="T6" y="T7"/>
                  </a:cxn>
                  <a:cxn ang="0">
                    <a:pos x="T8" y="T9"/>
                  </a:cxn>
                </a:cxnLst>
                <a:rect l="0" t="0" r="r" b="b"/>
                <a:pathLst>
                  <a:path w="10" h="7">
                    <a:moveTo>
                      <a:pt x="10" y="0"/>
                    </a:moveTo>
                    <a:cubicBezTo>
                      <a:pt x="6" y="0"/>
                      <a:pt x="3" y="3"/>
                      <a:pt x="0" y="2"/>
                    </a:cubicBezTo>
                    <a:cubicBezTo>
                      <a:pt x="1" y="4"/>
                      <a:pt x="1" y="5"/>
                      <a:pt x="3" y="4"/>
                    </a:cubicBezTo>
                    <a:cubicBezTo>
                      <a:pt x="5" y="3"/>
                      <a:pt x="10" y="7"/>
                      <a:pt x="8" y="5"/>
                    </a:cubicBezTo>
                    <a:cubicBezTo>
                      <a:pt x="6" y="3"/>
                      <a:pt x="10" y="2"/>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6" name="Freeform 1366"/>
              <p:cNvSpPr>
                <a:spLocks/>
              </p:cNvSpPr>
              <p:nvPr/>
            </p:nvSpPr>
            <p:spPr bwMode="auto">
              <a:xfrm>
                <a:off x="3121" y="3453"/>
                <a:ext cx="3" cy="7"/>
              </a:xfrm>
              <a:custGeom>
                <a:avLst/>
                <a:gdLst>
                  <a:gd name="T0" fmla="*/ 0 w 1"/>
                  <a:gd name="T1" fmla="*/ 3 h 3"/>
                  <a:gd name="T2" fmla="*/ 1 w 1"/>
                  <a:gd name="T3" fmla="*/ 2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2"/>
                      <a:pt x="1" y="2"/>
                      <a:pt x="1" y="2"/>
                    </a:cubicBezTo>
                    <a:cubicBezTo>
                      <a:pt x="1" y="0"/>
                      <a:pt x="1" y="0"/>
                      <a:pt x="1" y="0"/>
                    </a:cubicBezTo>
                    <a:cubicBezTo>
                      <a:pt x="0"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7" name="Freeform 1367"/>
              <p:cNvSpPr>
                <a:spLocks/>
              </p:cNvSpPr>
              <p:nvPr/>
            </p:nvSpPr>
            <p:spPr bwMode="auto">
              <a:xfrm>
                <a:off x="905" y="3456"/>
                <a:ext cx="50" cy="28"/>
              </a:xfrm>
              <a:custGeom>
                <a:avLst/>
                <a:gdLst>
                  <a:gd name="T0" fmla="*/ 0 w 21"/>
                  <a:gd name="T1" fmla="*/ 10 h 12"/>
                  <a:gd name="T2" fmla="*/ 21 w 21"/>
                  <a:gd name="T3" fmla="*/ 1 h 12"/>
                  <a:gd name="T4" fmla="*/ 20 w 21"/>
                  <a:gd name="T5" fmla="*/ 0 h 12"/>
                  <a:gd name="T6" fmla="*/ 13 w 21"/>
                  <a:gd name="T7" fmla="*/ 1 h 12"/>
                  <a:gd name="T8" fmla="*/ 6 w 21"/>
                  <a:gd name="T9" fmla="*/ 4 h 12"/>
                  <a:gd name="T10" fmla="*/ 16 w 21"/>
                  <a:gd name="T11" fmla="*/ 3 h 12"/>
                  <a:gd name="T12" fmla="*/ 0 w 21"/>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0" y="10"/>
                    </a:moveTo>
                    <a:cubicBezTo>
                      <a:pt x="8" y="12"/>
                      <a:pt x="14" y="4"/>
                      <a:pt x="21" y="1"/>
                    </a:cubicBezTo>
                    <a:cubicBezTo>
                      <a:pt x="20" y="0"/>
                      <a:pt x="20" y="0"/>
                      <a:pt x="20" y="0"/>
                    </a:cubicBezTo>
                    <a:cubicBezTo>
                      <a:pt x="19" y="1"/>
                      <a:pt x="16" y="3"/>
                      <a:pt x="13" y="1"/>
                    </a:cubicBezTo>
                    <a:cubicBezTo>
                      <a:pt x="12" y="2"/>
                      <a:pt x="7" y="2"/>
                      <a:pt x="6" y="4"/>
                    </a:cubicBezTo>
                    <a:cubicBezTo>
                      <a:pt x="10" y="8"/>
                      <a:pt x="12" y="0"/>
                      <a:pt x="16" y="3"/>
                    </a:cubicBezTo>
                    <a:cubicBezTo>
                      <a:pt x="11" y="8"/>
                      <a:pt x="6" y="8"/>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8" name="Freeform 1368"/>
              <p:cNvSpPr>
                <a:spLocks/>
              </p:cNvSpPr>
              <p:nvPr/>
            </p:nvSpPr>
            <p:spPr bwMode="auto">
              <a:xfrm>
                <a:off x="2525" y="3456"/>
                <a:ext cx="7" cy="7"/>
              </a:xfrm>
              <a:custGeom>
                <a:avLst/>
                <a:gdLst>
                  <a:gd name="T0" fmla="*/ 7 w 7"/>
                  <a:gd name="T1" fmla="*/ 0 h 7"/>
                  <a:gd name="T2" fmla="*/ 0 w 7"/>
                  <a:gd name="T3" fmla="*/ 7 h 7"/>
                  <a:gd name="T4" fmla="*/ 5 w 7"/>
                  <a:gd name="T5" fmla="*/ 7 h 7"/>
                  <a:gd name="T6" fmla="*/ 7 w 7"/>
                  <a:gd name="T7" fmla="*/ 0 h 7"/>
                </a:gdLst>
                <a:ahLst/>
                <a:cxnLst>
                  <a:cxn ang="0">
                    <a:pos x="T0" y="T1"/>
                  </a:cxn>
                  <a:cxn ang="0">
                    <a:pos x="T2" y="T3"/>
                  </a:cxn>
                  <a:cxn ang="0">
                    <a:pos x="T4" y="T5"/>
                  </a:cxn>
                  <a:cxn ang="0">
                    <a:pos x="T6" y="T7"/>
                  </a:cxn>
                </a:cxnLst>
                <a:rect l="0" t="0" r="r" b="b"/>
                <a:pathLst>
                  <a:path w="7" h="7">
                    <a:moveTo>
                      <a:pt x="7" y="0"/>
                    </a:moveTo>
                    <a:lnTo>
                      <a:pt x="0" y="7"/>
                    </a:lnTo>
                    <a:lnTo>
                      <a:pt x="5"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9" name="Freeform 1369"/>
              <p:cNvSpPr>
                <a:spLocks/>
              </p:cNvSpPr>
              <p:nvPr/>
            </p:nvSpPr>
            <p:spPr bwMode="auto">
              <a:xfrm>
                <a:off x="4443" y="3458"/>
                <a:ext cx="10" cy="12"/>
              </a:xfrm>
              <a:custGeom>
                <a:avLst/>
                <a:gdLst>
                  <a:gd name="T0" fmla="*/ 0 w 4"/>
                  <a:gd name="T1" fmla="*/ 4 h 5"/>
                  <a:gd name="T2" fmla="*/ 3 w 4"/>
                  <a:gd name="T3" fmla="*/ 1 h 5"/>
                  <a:gd name="T4" fmla="*/ 0 w 4"/>
                  <a:gd name="T5" fmla="*/ 4 h 5"/>
                </a:gdLst>
                <a:ahLst/>
                <a:cxnLst>
                  <a:cxn ang="0">
                    <a:pos x="T0" y="T1"/>
                  </a:cxn>
                  <a:cxn ang="0">
                    <a:pos x="T2" y="T3"/>
                  </a:cxn>
                  <a:cxn ang="0">
                    <a:pos x="T4" y="T5"/>
                  </a:cxn>
                </a:cxnLst>
                <a:rect l="0" t="0" r="r" b="b"/>
                <a:pathLst>
                  <a:path w="4" h="5">
                    <a:moveTo>
                      <a:pt x="0" y="4"/>
                    </a:moveTo>
                    <a:cubicBezTo>
                      <a:pt x="4" y="5"/>
                      <a:pt x="2" y="3"/>
                      <a:pt x="3" y="1"/>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0" name="Freeform 1370"/>
              <p:cNvSpPr>
                <a:spLocks/>
              </p:cNvSpPr>
              <p:nvPr/>
            </p:nvSpPr>
            <p:spPr bwMode="auto">
              <a:xfrm>
                <a:off x="976" y="3463"/>
                <a:ext cx="5" cy="7"/>
              </a:xfrm>
              <a:custGeom>
                <a:avLst/>
                <a:gdLst>
                  <a:gd name="T0" fmla="*/ 1 w 2"/>
                  <a:gd name="T1" fmla="*/ 0 h 3"/>
                  <a:gd name="T2" fmla="*/ 0 w 2"/>
                  <a:gd name="T3" fmla="*/ 0 h 3"/>
                  <a:gd name="T4" fmla="*/ 0 w 2"/>
                  <a:gd name="T5" fmla="*/ 3 h 3"/>
                  <a:gd name="T6" fmla="*/ 1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1" y="0"/>
                      <a:pt x="0" y="0"/>
                      <a:pt x="0" y="0"/>
                    </a:cubicBezTo>
                    <a:cubicBezTo>
                      <a:pt x="0" y="3"/>
                      <a:pt x="0" y="3"/>
                      <a:pt x="0" y="3"/>
                    </a:cubicBezTo>
                    <a:cubicBezTo>
                      <a:pt x="1" y="3"/>
                      <a:pt x="1" y="3"/>
                      <a:pt x="1" y="3"/>
                    </a:cubicBezTo>
                    <a:cubicBezTo>
                      <a:pt x="2" y="2"/>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1" name="Freeform 1371"/>
              <p:cNvSpPr>
                <a:spLocks/>
              </p:cNvSpPr>
              <p:nvPr/>
            </p:nvSpPr>
            <p:spPr bwMode="auto">
              <a:xfrm>
                <a:off x="1917" y="3460"/>
                <a:ext cx="10" cy="7"/>
              </a:xfrm>
              <a:custGeom>
                <a:avLst/>
                <a:gdLst>
                  <a:gd name="T0" fmla="*/ 4 w 4"/>
                  <a:gd name="T1" fmla="*/ 1 h 3"/>
                  <a:gd name="T2" fmla="*/ 0 w 4"/>
                  <a:gd name="T3" fmla="*/ 1 h 3"/>
                  <a:gd name="T4" fmla="*/ 4 w 4"/>
                  <a:gd name="T5" fmla="*/ 1 h 3"/>
                </a:gdLst>
                <a:ahLst/>
                <a:cxnLst>
                  <a:cxn ang="0">
                    <a:pos x="T0" y="T1"/>
                  </a:cxn>
                  <a:cxn ang="0">
                    <a:pos x="T2" y="T3"/>
                  </a:cxn>
                  <a:cxn ang="0">
                    <a:pos x="T4" y="T5"/>
                  </a:cxn>
                </a:cxnLst>
                <a:rect l="0" t="0" r="r" b="b"/>
                <a:pathLst>
                  <a:path w="4" h="3">
                    <a:moveTo>
                      <a:pt x="4" y="1"/>
                    </a:moveTo>
                    <a:cubicBezTo>
                      <a:pt x="3" y="0"/>
                      <a:pt x="2" y="1"/>
                      <a:pt x="0" y="1"/>
                    </a:cubicBezTo>
                    <a:cubicBezTo>
                      <a:pt x="1" y="1"/>
                      <a:pt x="3" y="3"/>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2" name="Freeform 1372"/>
              <p:cNvSpPr>
                <a:spLocks/>
              </p:cNvSpPr>
              <p:nvPr/>
            </p:nvSpPr>
            <p:spPr bwMode="auto">
              <a:xfrm>
                <a:off x="3187" y="3463"/>
                <a:ext cx="5" cy="7"/>
              </a:xfrm>
              <a:custGeom>
                <a:avLst/>
                <a:gdLst>
                  <a:gd name="T0" fmla="*/ 3 w 5"/>
                  <a:gd name="T1" fmla="*/ 7 h 7"/>
                  <a:gd name="T2" fmla="*/ 5 w 5"/>
                  <a:gd name="T3" fmla="*/ 0 h 7"/>
                  <a:gd name="T4" fmla="*/ 0 w 5"/>
                  <a:gd name="T5" fmla="*/ 7 h 7"/>
                  <a:gd name="T6" fmla="*/ 3 w 5"/>
                  <a:gd name="T7" fmla="*/ 7 h 7"/>
                </a:gdLst>
                <a:ahLst/>
                <a:cxnLst>
                  <a:cxn ang="0">
                    <a:pos x="T0" y="T1"/>
                  </a:cxn>
                  <a:cxn ang="0">
                    <a:pos x="T2" y="T3"/>
                  </a:cxn>
                  <a:cxn ang="0">
                    <a:pos x="T4" y="T5"/>
                  </a:cxn>
                  <a:cxn ang="0">
                    <a:pos x="T6" y="T7"/>
                  </a:cxn>
                </a:cxnLst>
                <a:rect l="0" t="0" r="r" b="b"/>
                <a:pathLst>
                  <a:path w="5" h="7">
                    <a:moveTo>
                      <a:pt x="3" y="7"/>
                    </a:moveTo>
                    <a:lnTo>
                      <a:pt x="5" y="0"/>
                    </a:lnTo>
                    <a:lnTo>
                      <a:pt x="0"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3" name="Freeform 1373"/>
              <p:cNvSpPr>
                <a:spLocks/>
              </p:cNvSpPr>
              <p:nvPr/>
            </p:nvSpPr>
            <p:spPr bwMode="auto">
              <a:xfrm>
                <a:off x="1924" y="3463"/>
                <a:ext cx="38" cy="16"/>
              </a:xfrm>
              <a:custGeom>
                <a:avLst/>
                <a:gdLst>
                  <a:gd name="T0" fmla="*/ 12 w 16"/>
                  <a:gd name="T1" fmla="*/ 5 h 7"/>
                  <a:gd name="T2" fmla="*/ 16 w 16"/>
                  <a:gd name="T3" fmla="*/ 5 h 7"/>
                  <a:gd name="T4" fmla="*/ 12 w 16"/>
                  <a:gd name="T5" fmla="*/ 3 h 7"/>
                  <a:gd name="T6" fmla="*/ 15 w 16"/>
                  <a:gd name="T7" fmla="*/ 1 h 7"/>
                  <a:gd name="T8" fmla="*/ 8 w 16"/>
                  <a:gd name="T9" fmla="*/ 1 h 7"/>
                  <a:gd name="T10" fmla="*/ 0 w 16"/>
                  <a:gd name="T11" fmla="*/ 5 h 7"/>
                  <a:gd name="T12" fmla="*/ 12 w 1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12" y="5"/>
                    </a:moveTo>
                    <a:cubicBezTo>
                      <a:pt x="16" y="5"/>
                      <a:pt x="16" y="5"/>
                      <a:pt x="16" y="5"/>
                    </a:cubicBezTo>
                    <a:cubicBezTo>
                      <a:pt x="16" y="3"/>
                      <a:pt x="13" y="4"/>
                      <a:pt x="12" y="3"/>
                    </a:cubicBezTo>
                    <a:cubicBezTo>
                      <a:pt x="15" y="1"/>
                      <a:pt x="15" y="1"/>
                      <a:pt x="15" y="1"/>
                    </a:cubicBezTo>
                    <a:cubicBezTo>
                      <a:pt x="8" y="1"/>
                      <a:pt x="8" y="1"/>
                      <a:pt x="8" y="1"/>
                    </a:cubicBezTo>
                    <a:cubicBezTo>
                      <a:pt x="7" y="4"/>
                      <a:pt x="0" y="0"/>
                      <a:pt x="0" y="5"/>
                    </a:cubicBezTo>
                    <a:cubicBezTo>
                      <a:pt x="4" y="7"/>
                      <a:pt x="10" y="0"/>
                      <a:pt x="1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4" name="Freeform 1374"/>
              <p:cNvSpPr>
                <a:spLocks/>
              </p:cNvSpPr>
              <p:nvPr/>
            </p:nvSpPr>
            <p:spPr bwMode="auto">
              <a:xfrm>
                <a:off x="3199" y="3465"/>
                <a:ext cx="12" cy="10"/>
              </a:xfrm>
              <a:custGeom>
                <a:avLst/>
                <a:gdLst>
                  <a:gd name="T0" fmla="*/ 3 w 5"/>
                  <a:gd name="T1" fmla="*/ 4 h 4"/>
                  <a:gd name="T2" fmla="*/ 4 w 5"/>
                  <a:gd name="T3" fmla="*/ 2 h 4"/>
                  <a:gd name="T4" fmla="*/ 0 w 5"/>
                  <a:gd name="T5" fmla="*/ 3 h 4"/>
                  <a:gd name="T6" fmla="*/ 1 w 5"/>
                  <a:gd name="T7" fmla="*/ 2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4" y="3"/>
                      <a:pt x="4" y="2"/>
                      <a:pt x="4" y="2"/>
                    </a:cubicBezTo>
                    <a:cubicBezTo>
                      <a:pt x="2" y="0"/>
                      <a:pt x="0" y="1"/>
                      <a:pt x="0" y="3"/>
                    </a:cubicBezTo>
                    <a:cubicBezTo>
                      <a:pt x="1" y="2"/>
                      <a:pt x="1" y="2"/>
                      <a:pt x="1" y="2"/>
                    </a:cubicBezTo>
                    <a:cubicBezTo>
                      <a:pt x="5" y="1"/>
                      <a:pt x="0"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5" name="Freeform 1375"/>
              <p:cNvSpPr>
                <a:spLocks/>
              </p:cNvSpPr>
              <p:nvPr/>
            </p:nvSpPr>
            <p:spPr bwMode="auto">
              <a:xfrm>
                <a:off x="2499" y="3470"/>
                <a:ext cx="7" cy="2"/>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1"/>
                      <a:pt x="2" y="1"/>
                      <a:pt x="3" y="0"/>
                    </a:cubicBezTo>
                    <a:cubicBezTo>
                      <a:pt x="2" y="0"/>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6" name="Freeform 1376"/>
              <p:cNvSpPr>
                <a:spLocks/>
              </p:cNvSpPr>
              <p:nvPr/>
            </p:nvSpPr>
            <p:spPr bwMode="auto">
              <a:xfrm>
                <a:off x="2844" y="3467"/>
                <a:ext cx="10" cy="8"/>
              </a:xfrm>
              <a:custGeom>
                <a:avLst/>
                <a:gdLst>
                  <a:gd name="T0" fmla="*/ 4 w 4"/>
                  <a:gd name="T1" fmla="*/ 1 h 3"/>
                  <a:gd name="T2" fmla="*/ 1 w 4"/>
                  <a:gd name="T3" fmla="*/ 2 h 3"/>
                  <a:gd name="T4" fmla="*/ 4 w 4"/>
                  <a:gd name="T5" fmla="*/ 1 h 3"/>
                </a:gdLst>
                <a:ahLst/>
                <a:cxnLst>
                  <a:cxn ang="0">
                    <a:pos x="T0" y="T1"/>
                  </a:cxn>
                  <a:cxn ang="0">
                    <a:pos x="T2" y="T3"/>
                  </a:cxn>
                  <a:cxn ang="0">
                    <a:pos x="T4" y="T5"/>
                  </a:cxn>
                </a:cxnLst>
                <a:rect l="0" t="0" r="r" b="b"/>
                <a:pathLst>
                  <a:path w="4" h="3">
                    <a:moveTo>
                      <a:pt x="4" y="1"/>
                    </a:moveTo>
                    <a:cubicBezTo>
                      <a:pt x="2" y="0"/>
                      <a:pt x="0" y="1"/>
                      <a:pt x="1" y="2"/>
                    </a:cubicBezTo>
                    <a:cubicBezTo>
                      <a:pt x="2" y="3"/>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7" name="Freeform 1377"/>
              <p:cNvSpPr>
                <a:spLocks/>
              </p:cNvSpPr>
              <p:nvPr/>
            </p:nvSpPr>
            <p:spPr bwMode="auto">
              <a:xfrm>
                <a:off x="2906" y="3465"/>
                <a:ext cx="45" cy="26"/>
              </a:xfrm>
              <a:custGeom>
                <a:avLst/>
                <a:gdLst>
                  <a:gd name="T0" fmla="*/ 12 w 19"/>
                  <a:gd name="T1" fmla="*/ 2 h 11"/>
                  <a:gd name="T2" fmla="*/ 9 w 19"/>
                  <a:gd name="T3" fmla="*/ 6 h 11"/>
                  <a:gd name="T4" fmla="*/ 0 w 19"/>
                  <a:gd name="T5" fmla="*/ 6 h 11"/>
                  <a:gd name="T6" fmla="*/ 2 w 19"/>
                  <a:gd name="T7" fmla="*/ 9 h 11"/>
                  <a:gd name="T8" fmla="*/ 19 w 19"/>
                  <a:gd name="T9" fmla="*/ 4 h 11"/>
                  <a:gd name="T10" fmla="*/ 12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2" y="2"/>
                    </a:moveTo>
                    <a:cubicBezTo>
                      <a:pt x="14" y="4"/>
                      <a:pt x="9" y="4"/>
                      <a:pt x="9" y="6"/>
                    </a:cubicBezTo>
                    <a:cubicBezTo>
                      <a:pt x="5" y="2"/>
                      <a:pt x="3" y="11"/>
                      <a:pt x="0" y="6"/>
                    </a:cubicBezTo>
                    <a:cubicBezTo>
                      <a:pt x="0" y="7"/>
                      <a:pt x="1" y="9"/>
                      <a:pt x="2" y="9"/>
                    </a:cubicBezTo>
                    <a:cubicBezTo>
                      <a:pt x="7" y="7"/>
                      <a:pt x="14" y="7"/>
                      <a:pt x="19" y="4"/>
                    </a:cubicBezTo>
                    <a:cubicBezTo>
                      <a:pt x="17" y="3"/>
                      <a:pt x="15"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8" name="Freeform 1378"/>
              <p:cNvSpPr>
                <a:spLocks/>
              </p:cNvSpPr>
              <p:nvPr/>
            </p:nvSpPr>
            <p:spPr bwMode="auto">
              <a:xfrm>
                <a:off x="966" y="3470"/>
                <a:ext cx="10" cy="5"/>
              </a:xfrm>
              <a:custGeom>
                <a:avLst/>
                <a:gdLst>
                  <a:gd name="T0" fmla="*/ 4 w 4"/>
                  <a:gd name="T1" fmla="*/ 2 h 2"/>
                  <a:gd name="T2" fmla="*/ 0 w 4"/>
                  <a:gd name="T3" fmla="*/ 0 h 2"/>
                  <a:gd name="T4" fmla="*/ 4 w 4"/>
                  <a:gd name="T5" fmla="*/ 2 h 2"/>
                </a:gdLst>
                <a:ahLst/>
                <a:cxnLst>
                  <a:cxn ang="0">
                    <a:pos x="T0" y="T1"/>
                  </a:cxn>
                  <a:cxn ang="0">
                    <a:pos x="T2" y="T3"/>
                  </a:cxn>
                  <a:cxn ang="0">
                    <a:pos x="T4" y="T5"/>
                  </a:cxn>
                </a:cxnLst>
                <a:rect l="0" t="0" r="r" b="b"/>
                <a:pathLst>
                  <a:path w="4" h="2">
                    <a:moveTo>
                      <a:pt x="4" y="2"/>
                    </a:moveTo>
                    <a:cubicBezTo>
                      <a:pt x="0" y="0"/>
                      <a:pt x="0" y="0"/>
                      <a:pt x="0" y="0"/>
                    </a:cubicBezTo>
                    <a:cubicBezTo>
                      <a:pt x="0"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9" name="Freeform 1379"/>
              <p:cNvSpPr>
                <a:spLocks/>
              </p:cNvSpPr>
              <p:nvPr/>
            </p:nvSpPr>
            <p:spPr bwMode="auto">
              <a:xfrm>
                <a:off x="841" y="3472"/>
                <a:ext cx="7" cy="5"/>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3"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0" name="Freeform 1380"/>
              <p:cNvSpPr>
                <a:spLocks/>
              </p:cNvSpPr>
              <p:nvPr/>
            </p:nvSpPr>
            <p:spPr bwMode="auto">
              <a:xfrm>
                <a:off x="1588" y="3463"/>
                <a:ext cx="19" cy="21"/>
              </a:xfrm>
              <a:custGeom>
                <a:avLst/>
                <a:gdLst>
                  <a:gd name="T0" fmla="*/ 8 w 8"/>
                  <a:gd name="T1" fmla="*/ 5 h 9"/>
                  <a:gd name="T2" fmla="*/ 0 w 8"/>
                  <a:gd name="T3" fmla="*/ 5 h 9"/>
                  <a:gd name="T4" fmla="*/ 2 w 8"/>
                  <a:gd name="T5" fmla="*/ 7 h 9"/>
                  <a:gd name="T6" fmla="*/ 8 w 8"/>
                  <a:gd name="T7" fmla="*/ 5 h 9"/>
                </a:gdLst>
                <a:ahLst/>
                <a:cxnLst>
                  <a:cxn ang="0">
                    <a:pos x="T0" y="T1"/>
                  </a:cxn>
                  <a:cxn ang="0">
                    <a:pos x="T2" y="T3"/>
                  </a:cxn>
                  <a:cxn ang="0">
                    <a:pos x="T4" y="T5"/>
                  </a:cxn>
                  <a:cxn ang="0">
                    <a:pos x="T6" y="T7"/>
                  </a:cxn>
                </a:cxnLst>
                <a:rect l="0" t="0" r="r" b="b"/>
                <a:pathLst>
                  <a:path w="8" h="9">
                    <a:moveTo>
                      <a:pt x="8" y="5"/>
                    </a:moveTo>
                    <a:cubicBezTo>
                      <a:pt x="3" y="9"/>
                      <a:pt x="5" y="0"/>
                      <a:pt x="0" y="5"/>
                    </a:cubicBezTo>
                    <a:cubicBezTo>
                      <a:pt x="2" y="7"/>
                      <a:pt x="2" y="7"/>
                      <a:pt x="2" y="7"/>
                    </a:cubicBezTo>
                    <a:cubicBezTo>
                      <a:pt x="5" y="4"/>
                      <a:pt x="8" y="9"/>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1" name="Freeform 1381"/>
              <p:cNvSpPr>
                <a:spLocks/>
              </p:cNvSpPr>
              <p:nvPr/>
            </p:nvSpPr>
            <p:spPr bwMode="auto">
              <a:xfrm>
                <a:off x="2771" y="3467"/>
                <a:ext cx="14" cy="15"/>
              </a:xfrm>
              <a:custGeom>
                <a:avLst/>
                <a:gdLst>
                  <a:gd name="T0" fmla="*/ 0 w 6"/>
                  <a:gd name="T1" fmla="*/ 5 h 6"/>
                  <a:gd name="T2" fmla="*/ 0 w 6"/>
                  <a:gd name="T3" fmla="*/ 6 h 6"/>
                  <a:gd name="T4" fmla="*/ 6 w 6"/>
                  <a:gd name="T5" fmla="*/ 3 h 6"/>
                  <a:gd name="T6" fmla="*/ 0 w 6"/>
                  <a:gd name="T7" fmla="*/ 5 h 6"/>
                </a:gdLst>
                <a:ahLst/>
                <a:cxnLst>
                  <a:cxn ang="0">
                    <a:pos x="T0" y="T1"/>
                  </a:cxn>
                  <a:cxn ang="0">
                    <a:pos x="T2" y="T3"/>
                  </a:cxn>
                  <a:cxn ang="0">
                    <a:pos x="T4" y="T5"/>
                  </a:cxn>
                  <a:cxn ang="0">
                    <a:pos x="T6" y="T7"/>
                  </a:cxn>
                </a:cxnLst>
                <a:rect l="0" t="0" r="r" b="b"/>
                <a:pathLst>
                  <a:path w="6" h="6">
                    <a:moveTo>
                      <a:pt x="0" y="5"/>
                    </a:moveTo>
                    <a:cubicBezTo>
                      <a:pt x="0" y="6"/>
                      <a:pt x="0" y="6"/>
                      <a:pt x="0" y="6"/>
                    </a:cubicBezTo>
                    <a:cubicBezTo>
                      <a:pt x="6" y="3"/>
                      <a:pt x="6" y="3"/>
                      <a:pt x="6" y="3"/>
                    </a:cubicBezTo>
                    <a:cubicBezTo>
                      <a:pt x="2" y="0"/>
                      <a:pt x="2"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2" name="Freeform 1382"/>
              <p:cNvSpPr>
                <a:spLocks/>
              </p:cNvSpPr>
              <p:nvPr/>
            </p:nvSpPr>
            <p:spPr bwMode="auto">
              <a:xfrm>
                <a:off x="1884" y="3475"/>
                <a:ext cx="5" cy="4"/>
              </a:xfrm>
              <a:custGeom>
                <a:avLst/>
                <a:gdLst>
                  <a:gd name="T0" fmla="*/ 5 w 5"/>
                  <a:gd name="T1" fmla="*/ 0 h 4"/>
                  <a:gd name="T2" fmla="*/ 0 w 5"/>
                  <a:gd name="T3" fmla="*/ 4 h 4"/>
                  <a:gd name="T4" fmla="*/ 2 w 5"/>
                  <a:gd name="T5" fmla="*/ 4 h 4"/>
                  <a:gd name="T6" fmla="*/ 5 w 5"/>
                  <a:gd name="T7" fmla="*/ 0 h 4"/>
                </a:gdLst>
                <a:ahLst/>
                <a:cxnLst>
                  <a:cxn ang="0">
                    <a:pos x="T0" y="T1"/>
                  </a:cxn>
                  <a:cxn ang="0">
                    <a:pos x="T2" y="T3"/>
                  </a:cxn>
                  <a:cxn ang="0">
                    <a:pos x="T4" y="T5"/>
                  </a:cxn>
                  <a:cxn ang="0">
                    <a:pos x="T6" y="T7"/>
                  </a:cxn>
                </a:cxnLst>
                <a:rect l="0" t="0" r="r" b="b"/>
                <a:pathLst>
                  <a:path w="5" h="4">
                    <a:moveTo>
                      <a:pt x="5" y="0"/>
                    </a:moveTo>
                    <a:lnTo>
                      <a:pt x="0" y="4"/>
                    </a:lnTo>
                    <a:lnTo>
                      <a:pt x="2" y="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3" name="Freeform 1383"/>
              <p:cNvSpPr>
                <a:spLocks/>
              </p:cNvSpPr>
              <p:nvPr/>
            </p:nvSpPr>
            <p:spPr bwMode="auto">
              <a:xfrm>
                <a:off x="1898" y="3472"/>
                <a:ext cx="7" cy="3"/>
              </a:xfrm>
              <a:custGeom>
                <a:avLst/>
                <a:gdLst>
                  <a:gd name="T0" fmla="*/ 0 w 3"/>
                  <a:gd name="T1" fmla="*/ 1 h 1"/>
                  <a:gd name="T2" fmla="*/ 0 w 3"/>
                  <a:gd name="T3" fmla="*/ 1 h 1"/>
                  <a:gd name="T4" fmla="*/ 3 w 3"/>
                  <a:gd name="T5" fmla="*/ 1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0" y="1"/>
                      <a:pt x="0" y="1"/>
                    </a:cubicBezTo>
                    <a:cubicBezTo>
                      <a:pt x="3" y="1"/>
                      <a:pt x="3" y="1"/>
                      <a:pt x="3" y="1"/>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4" name="Freeform 1384"/>
              <p:cNvSpPr>
                <a:spLocks/>
              </p:cNvSpPr>
              <p:nvPr/>
            </p:nvSpPr>
            <p:spPr bwMode="auto">
              <a:xfrm>
                <a:off x="1905" y="3475"/>
                <a:ext cx="5" cy="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1" y="0"/>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5" name="Freeform 1385"/>
              <p:cNvSpPr>
                <a:spLocks/>
              </p:cNvSpPr>
              <p:nvPr/>
            </p:nvSpPr>
            <p:spPr bwMode="auto">
              <a:xfrm>
                <a:off x="2667" y="3467"/>
                <a:ext cx="211" cy="55"/>
              </a:xfrm>
              <a:custGeom>
                <a:avLst/>
                <a:gdLst>
                  <a:gd name="T0" fmla="*/ 74 w 89"/>
                  <a:gd name="T1" fmla="*/ 5 h 23"/>
                  <a:gd name="T2" fmla="*/ 75 w 89"/>
                  <a:gd name="T3" fmla="*/ 5 h 23"/>
                  <a:gd name="T4" fmla="*/ 67 w 89"/>
                  <a:gd name="T5" fmla="*/ 8 h 23"/>
                  <a:gd name="T6" fmla="*/ 59 w 89"/>
                  <a:gd name="T7" fmla="*/ 7 h 23"/>
                  <a:gd name="T8" fmla="*/ 55 w 89"/>
                  <a:gd name="T9" fmla="*/ 13 h 23"/>
                  <a:gd name="T10" fmla="*/ 47 w 89"/>
                  <a:gd name="T11" fmla="*/ 8 h 23"/>
                  <a:gd name="T12" fmla="*/ 50 w 89"/>
                  <a:gd name="T13" fmla="*/ 11 h 23"/>
                  <a:gd name="T14" fmla="*/ 37 w 89"/>
                  <a:gd name="T15" fmla="*/ 12 h 23"/>
                  <a:gd name="T16" fmla="*/ 35 w 89"/>
                  <a:gd name="T17" fmla="*/ 14 h 23"/>
                  <a:gd name="T18" fmla="*/ 25 w 89"/>
                  <a:gd name="T19" fmla="*/ 14 h 23"/>
                  <a:gd name="T20" fmla="*/ 7 w 89"/>
                  <a:gd name="T21" fmla="*/ 19 h 23"/>
                  <a:gd name="T22" fmla="*/ 6 w 89"/>
                  <a:gd name="T23" fmla="*/ 16 h 23"/>
                  <a:gd name="T24" fmla="*/ 5 w 89"/>
                  <a:gd name="T25" fmla="*/ 18 h 23"/>
                  <a:gd name="T26" fmla="*/ 0 w 89"/>
                  <a:gd name="T27" fmla="*/ 21 h 23"/>
                  <a:gd name="T28" fmla="*/ 2 w 89"/>
                  <a:gd name="T29" fmla="*/ 23 h 23"/>
                  <a:gd name="T30" fmla="*/ 15 w 89"/>
                  <a:gd name="T31" fmla="*/ 21 h 23"/>
                  <a:gd name="T32" fmla="*/ 18 w 89"/>
                  <a:gd name="T33" fmla="*/ 18 h 23"/>
                  <a:gd name="T34" fmla="*/ 15 w 89"/>
                  <a:gd name="T35" fmla="*/ 18 h 23"/>
                  <a:gd name="T36" fmla="*/ 20 w 89"/>
                  <a:gd name="T37" fmla="*/ 17 h 23"/>
                  <a:gd name="T38" fmla="*/ 20 w 89"/>
                  <a:gd name="T39" fmla="*/ 19 h 23"/>
                  <a:gd name="T40" fmla="*/ 50 w 89"/>
                  <a:gd name="T41" fmla="*/ 14 h 23"/>
                  <a:gd name="T42" fmla="*/ 61 w 89"/>
                  <a:gd name="T43" fmla="*/ 14 h 23"/>
                  <a:gd name="T44" fmla="*/ 76 w 89"/>
                  <a:gd name="T45" fmla="*/ 10 h 23"/>
                  <a:gd name="T46" fmla="*/ 75 w 89"/>
                  <a:gd name="T47" fmla="*/ 11 h 23"/>
                  <a:gd name="T48" fmla="*/ 84 w 89"/>
                  <a:gd name="T49" fmla="*/ 5 h 23"/>
                  <a:gd name="T50" fmla="*/ 83 w 89"/>
                  <a:gd name="T51" fmla="*/ 10 h 23"/>
                  <a:gd name="T52" fmla="*/ 88 w 89"/>
                  <a:gd name="T53" fmla="*/ 8 h 23"/>
                  <a:gd name="T54" fmla="*/ 88 w 89"/>
                  <a:gd name="T55" fmla="*/ 7 h 23"/>
                  <a:gd name="T56" fmla="*/ 89 w 89"/>
                  <a:gd name="T57" fmla="*/ 5 h 23"/>
                  <a:gd name="T58" fmla="*/ 74 w 89"/>
                  <a:gd name="T5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 h="23">
                    <a:moveTo>
                      <a:pt x="74" y="5"/>
                    </a:moveTo>
                    <a:cubicBezTo>
                      <a:pt x="75" y="5"/>
                      <a:pt x="75" y="5"/>
                      <a:pt x="75" y="5"/>
                    </a:cubicBezTo>
                    <a:cubicBezTo>
                      <a:pt x="67" y="8"/>
                      <a:pt x="67" y="8"/>
                      <a:pt x="67" y="8"/>
                    </a:cubicBezTo>
                    <a:cubicBezTo>
                      <a:pt x="64" y="3"/>
                      <a:pt x="63" y="11"/>
                      <a:pt x="59" y="7"/>
                    </a:cubicBezTo>
                    <a:cubicBezTo>
                      <a:pt x="55" y="13"/>
                      <a:pt x="55" y="13"/>
                      <a:pt x="55" y="13"/>
                    </a:cubicBezTo>
                    <a:cubicBezTo>
                      <a:pt x="53" y="12"/>
                      <a:pt x="50" y="9"/>
                      <a:pt x="47" y="8"/>
                    </a:cubicBezTo>
                    <a:cubicBezTo>
                      <a:pt x="50" y="11"/>
                      <a:pt x="50" y="11"/>
                      <a:pt x="50" y="11"/>
                    </a:cubicBezTo>
                    <a:cubicBezTo>
                      <a:pt x="44" y="10"/>
                      <a:pt x="41" y="18"/>
                      <a:pt x="37" y="12"/>
                    </a:cubicBezTo>
                    <a:cubicBezTo>
                      <a:pt x="35" y="14"/>
                      <a:pt x="35" y="14"/>
                      <a:pt x="35" y="14"/>
                    </a:cubicBezTo>
                    <a:cubicBezTo>
                      <a:pt x="32" y="10"/>
                      <a:pt x="28" y="16"/>
                      <a:pt x="25" y="14"/>
                    </a:cubicBezTo>
                    <a:cubicBezTo>
                      <a:pt x="20" y="18"/>
                      <a:pt x="11" y="12"/>
                      <a:pt x="7" y="19"/>
                    </a:cubicBezTo>
                    <a:cubicBezTo>
                      <a:pt x="6" y="16"/>
                      <a:pt x="6" y="16"/>
                      <a:pt x="6" y="16"/>
                    </a:cubicBezTo>
                    <a:cubicBezTo>
                      <a:pt x="5" y="17"/>
                      <a:pt x="5" y="18"/>
                      <a:pt x="5" y="18"/>
                    </a:cubicBezTo>
                    <a:cubicBezTo>
                      <a:pt x="5" y="22"/>
                      <a:pt x="3" y="19"/>
                      <a:pt x="0" y="21"/>
                    </a:cubicBezTo>
                    <a:cubicBezTo>
                      <a:pt x="2" y="23"/>
                      <a:pt x="2" y="23"/>
                      <a:pt x="2" y="23"/>
                    </a:cubicBezTo>
                    <a:cubicBezTo>
                      <a:pt x="7" y="21"/>
                      <a:pt x="10" y="20"/>
                      <a:pt x="15" y="21"/>
                    </a:cubicBezTo>
                    <a:cubicBezTo>
                      <a:pt x="16" y="20"/>
                      <a:pt x="19" y="20"/>
                      <a:pt x="18" y="18"/>
                    </a:cubicBezTo>
                    <a:cubicBezTo>
                      <a:pt x="17" y="18"/>
                      <a:pt x="16" y="18"/>
                      <a:pt x="15" y="18"/>
                    </a:cubicBezTo>
                    <a:cubicBezTo>
                      <a:pt x="17" y="17"/>
                      <a:pt x="18" y="15"/>
                      <a:pt x="20" y="17"/>
                    </a:cubicBezTo>
                    <a:cubicBezTo>
                      <a:pt x="20" y="19"/>
                      <a:pt x="20" y="19"/>
                      <a:pt x="20" y="19"/>
                    </a:cubicBezTo>
                    <a:cubicBezTo>
                      <a:pt x="31" y="17"/>
                      <a:pt x="41" y="17"/>
                      <a:pt x="50" y="14"/>
                    </a:cubicBezTo>
                    <a:cubicBezTo>
                      <a:pt x="54" y="17"/>
                      <a:pt x="57" y="12"/>
                      <a:pt x="61" y="14"/>
                    </a:cubicBezTo>
                    <a:cubicBezTo>
                      <a:pt x="63" y="8"/>
                      <a:pt x="72" y="11"/>
                      <a:pt x="76" y="10"/>
                    </a:cubicBezTo>
                    <a:cubicBezTo>
                      <a:pt x="75" y="10"/>
                      <a:pt x="75" y="11"/>
                      <a:pt x="75" y="11"/>
                    </a:cubicBezTo>
                    <a:cubicBezTo>
                      <a:pt x="78" y="9"/>
                      <a:pt x="79" y="5"/>
                      <a:pt x="84" y="5"/>
                    </a:cubicBezTo>
                    <a:cubicBezTo>
                      <a:pt x="83" y="10"/>
                      <a:pt x="83" y="10"/>
                      <a:pt x="83" y="10"/>
                    </a:cubicBezTo>
                    <a:cubicBezTo>
                      <a:pt x="88" y="8"/>
                      <a:pt x="88" y="8"/>
                      <a:pt x="88" y="8"/>
                    </a:cubicBezTo>
                    <a:cubicBezTo>
                      <a:pt x="89" y="8"/>
                      <a:pt x="88" y="7"/>
                      <a:pt x="88" y="7"/>
                    </a:cubicBezTo>
                    <a:cubicBezTo>
                      <a:pt x="89" y="5"/>
                      <a:pt x="89" y="5"/>
                      <a:pt x="89" y="5"/>
                    </a:cubicBezTo>
                    <a:cubicBezTo>
                      <a:pt x="85" y="0"/>
                      <a:pt x="79" y="7"/>
                      <a:pt x="7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6" name="Freeform 1386"/>
              <p:cNvSpPr>
                <a:spLocks/>
              </p:cNvSpPr>
              <p:nvPr/>
            </p:nvSpPr>
            <p:spPr bwMode="auto">
              <a:xfrm>
                <a:off x="1659" y="3475"/>
                <a:ext cx="5" cy="4"/>
              </a:xfrm>
              <a:custGeom>
                <a:avLst/>
                <a:gdLst>
                  <a:gd name="T0" fmla="*/ 0 w 5"/>
                  <a:gd name="T1" fmla="*/ 4 h 4"/>
                  <a:gd name="T2" fmla="*/ 5 w 5"/>
                  <a:gd name="T3" fmla="*/ 4 h 4"/>
                  <a:gd name="T4" fmla="*/ 5 w 5"/>
                  <a:gd name="T5" fmla="*/ 0 h 4"/>
                  <a:gd name="T6" fmla="*/ 0 w 5"/>
                  <a:gd name="T7" fmla="*/ 4 h 4"/>
                </a:gdLst>
                <a:ahLst/>
                <a:cxnLst>
                  <a:cxn ang="0">
                    <a:pos x="T0" y="T1"/>
                  </a:cxn>
                  <a:cxn ang="0">
                    <a:pos x="T2" y="T3"/>
                  </a:cxn>
                  <a:cxn ang="0">
                    <a:pos x="T4" y="T5"/>
                  </a:cxn>
                  <a:cxn ang="0">
                    <a:pos x="T6" y="T7"/>
                  </a:cxn>
                </a:cxnLst>
                <a:rect l="0" t="0" r="r" b="b"/>
                <a:pathLst>
                  <a:path w="5" h="4">
                    <a:moveTo>
                      <a:pt x="0" y="4"/>
                    </a:moveTo>
                    <a:lnTo>
                      <a:pt x="5" y="4"/>
                    </a:lnTo>
                    <a:lnTo>
                      <a:pt x="5"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7" name="Freeform 1387"/>
              <p:cNvSpPr>
                <a:spLocks/>
              </p:cNvSpPr>
              <p:nvPr/>
            </p:nvSpPr>
            <p:spPr bwMode="auto">
              <a:xfrm>
                <a:off x="952" y="3477"/>
                <a:ext cx="10" cy="7"/>
              </a:xfrm>
              <a:custGeom>
                <a:avLst/>
                <a:gdLst>
                  <a:gd name="T0" fmla="*/ 3 w 4"/>
                  <a:gd name="T1" fmla="*/ 3 h 3"/>
                  <a:gd name="T2" fmla="*/ 3 w 4"/>
                  <a:gd name="T3" fmla="*/ 1 h 3"/>
                  <a:gd name="T4" fmla="*/ 0 w 4"/>
                  <a:gd name="T5" fmla="*/ 0 h 3"/>
                  <a:gd name="T6" fmla="*/ 3 w 4"/>
                  <a:gd name="T7" fmla="*/ 3 h 3"/>
                </a:gdLst>
                <a:ahLst/>
                <a:cxnLst>
                  <a:cxn ang="0">
                    <a:pos x="T0" y="T1"/>
                  </a:cxn>
                  <a:cxn ang="0">
                    <a:pos x="T2" y="T3"/>
                  </a:cxn>
                  <a:cxn ang="0">
                    <a:pos x="T4" y="T5"/>
                  </a:cxn>
                  <a:cxn ang="0">
                    <a:pos x="T6" y="T7"/>
                  </a:cxn>
                </a:cxnLst>
                <a:rect l="0" t="0" r="r" b="b"/>
                <a:pathLst>
                  <a:path w="4" h="3">
                    <a:moveTo>
                      <a:pt x="3" y="3"/>
                    </a:moveTo>
                    <a:cubicBezTo>
                      <a:pt x="4" y="2"/>
                      <a:pt x="3" y="2"/>
                      <a:pt x="3" y="1"/>
                    </a:cubicBezTo>
                    <a:cubicBezTo>
                      <a:pt x="2" y="1"/>
                      <a:pt x="2" y="0"/>
                      <a:pt x="0" y="0"/>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8" name="Freeform 1388"/>
              <p:cNvSpPr>
                <a:spLocks/>
              </p:cNvSpPr>
              <p:nvPr/>
            </p:nvSpPr>
            <p:spPr bwMode="auto">
              <a:xfrm>
                <a:off x="2364" y="3467"/>
                <a:ext cx="26" cy="26"/>
              </a:xfrm>
              <a:custGeom>
                <a:avLst/>
                <a:gdLst>
                  <a:gd name="T0" fmla="*/ 4 w 11"/>
                  <a:gd name="T1" fmla="*/ 10 h 11"/>
                  <a:gd name="T2" fmla="*/ 3 w 11"/>
                  <a:gd name="T3" fmla="*/ 9 h 11"/>
                  <a:gd name="T4" fmla="*/ 0 w 11"/>
                  <a:gd name="T5" fmla="*/ 10 h 11"/>
                  <a:gd name="T6" fmla="*/ 1 w 11"/>
                  <a:gd name="T7" fmla="*/ 11 h 11"/>
                  <a:gd name="T8" fmla="*/ 11 w 11"/>
                  <a:gd name="T9" fmla="*/ 5 h 11"/>
                  <a:gd name="T10" fmla="*/ 4 w 11"/>
                  <a:gd name="T11" fmla="*/ 10 h 11"/>
                </a:gdLst>
                <a:ahLst/>
                <a:cxnLst>
                  <a:cxn ang="0">
                    <a:pos x="T0" y="T1"/>
                  </a:cxn>
                  <a:cxn ang="0">
                    <a:pos x="T2" y="T3"/>
                  </a:cxn>
                  <a:cxn ang="0">
                    <a:pos x="T4" y="T5"/>
                  </a:cxn>
                  <a:cxn ang="0">
                    <a:pos x="T6" y="T7"/>
                  </a:cxn>
                  <a:cxn ang="0">
                    <a:pos x="T8" y="T9"/>
                  </a:cxn>
                  <a:cxn ang="0">
                    <a:pos x="T10" y="T11"/>
                  </a:cxn>
                </a:cxnLst>
                <a:rect l="0" t="0" r="r" b="b"/>
                <a:pathLst>
                  <a:path w="11" h="11">
                    <a:moveTo>
                      <a:pt x="4" y="10"/>
                    </a:moveTo>
                    <a:cubicBezTo>
                      <a:pt x="3" y="9"/>
                      <a:pt x="3" y="9"/>
                      <a:pt x="3" y="9"/>
                    </a:cubicBezTo>
                    <a:cubicBezTo>
                      <a:pt x="2" y="9"/>
                      <a:pt x="0" y="10"/>
                      <a:pt x="0" y="10"/>
                    </a:cubicBezTo>
                    <a:cubicBezTo>
                      <a:pt x="1" y="11"/>
                      <a:pt x="1" y="11"/>
                      <a:pt x="1" y="11"/>
                    </a:cubicBezTo>
                    <a:cubicBezTo>
                      <a:pt x="4" y="9"/>
                      <a:pt x="9" y="10"/>
                      <a:pt x="11" y="5"/>
                    </a:cubicBezTo>
                    <a:cubicBezTo>
                      <a:pt x="5" y="0"/>
                      <a:pt x="8" y="9"/>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9" name="Freeform 1389"/>
              <p:cNvSpPr>
                <a:spLocks/>
              </p:cNvSpPr>
              <p:nvPr/>
            </p:nvSpPr>
            <p:spPr bwMode="auto">
              <a:xfrm>
                <a:off x="2395" y="3477"/>
                <a:ext cx="12" cy="5"/>
              </a:xfrm>
              <a:custGeom>
                <a:avLst/>
                <a:gdLst>
                  <a:gd name="T0" fmla="*/ 5 w 5"/>
                  <a:gd name="T1" fmla="*/ 0 h 2"/>
                  <a:gd name="T2" fmla="*/ 0 w 5"/>
                  <a:gd name="T3" fmla="*/ 0 h 2"/>
                  <a:gd name="T4" fmla="*/ 5 w 5"/>
                  <a:gd name="T5" fmla="*/ 0 h 2"/>
                </a:gdLst>
                <a:ahLst/>
                <a:cxnLst>
                  <a:cxn ang="0">
                    <a:pos x="T0" y="T1"/>
                  </a:cxn>
                  <a:cxn ang="0">
                    <a:pos x="T2" y="T3"/>
                  </a:cxn>
                  <a:cxn ang="0">
                    <a:pos x="T4" y="T5"/>
                  </a:cxn>
                </a:cxnLst>
                <a:rect l="0" t="0" r="r" b="b"/>
                <a:pathLst>
                  <a:path w="5" h="2">
                    <a:moveTo>
                      <a:pt x="5" y="0"/>
                    </a:moveTo>
                    <a:cubicBezTo>
                      <a:pt x="0" y="0"/>
                      <a:pt x="0" y="0"/>
                      <a:pt x="0" y="0"/>
                    </a:cubicBezTo>
                    <a:cubicBezTo>
                      <a:pt x="1" y="1"/>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0" name="Freeform 1390"/>
              <p:cNvSpPr>
                <a:spLocks/>
              </p:cNvSpPr>
              <p:nvPr/>
            </p:nvSpPr>
            <p:spPr bwMode="auto">
              <a:xfrm>
                <a:off x="1503" y="3479"/>
                <a:ext cx="10" cy="5"/>
              </a:xfrm>
              <a:custGeom>
                <a:avLst/>
                <a:gdLst>
                  <a:gd name="T0" fmla="*/ 3 w 4"/>
                  <a:gd name="T1" fmla="*/ 2 h 2"/>
                  <a:gd name="T2" fmla="*/ 1 w 4"/>
                  <a:gd name="T3" fmla="*/ 0 h 2"/>
                  <a:gd name="T4" fmla="*/ 3 w 4"/>
                  <a:gd name="T5" fmla="*/ 2 h 2"/>
                </a:gdLst>
                <a:ahLst/>
                <a:cxnLst>
                  <a:cxn ang="0">
                    <a:pos x="T0" y="T1"/>
                  </a:cxn>
                  <a:cxn ang="0">
                    <a:pos x="T2" y="T3"/>
                  </a:cxn>
                  <a:cxn ang="0">
                    <a:pos x="T4" y="T5"/>
                  </a:cxn>
                </a:cxnLst>
                <a:rect l="0" t="0" r="r" b="b"/>
                <a:pathLst>
                  <a:path w="4" h="2">
                    <a:moveTo>
                      <a:pt x="3" y="2"/>
                    </a:moveTo>
                    <a:cubicBezTo>
                      <a:pt x="4" y="0"/>
                      <a:pt x="2" y="0"/>
                      <a:pt x="1" y="0"/>
                    </a:cubicBezTo>
                    <a:cubicBezTo>
                      <a:pt x="0" y="2"/>
                      <a:pt x="2"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1" name="Freeform 1391"/>
              <p:cNvSpPr>
                <a:spLocks/>
              </p:cNvSpPr>
              <p:nvPr/>
            </p:nvSpPr>
            <p:spPr bwMode="auto">
              <a:xfrm>
                <a:off x="1525" y="3479"/>
                <a:ext cx="4" cy="5"/>
              </a:xfrm>
              <a:custGeom>
                <a:avLst/>
                <a:gdLst>
                  <a:gd name="T0" fmla="*/ 4 w 4"/>
                  <a:gd name="T1" fmla="*/ 0 h 5"/>
                  <a:gd name="T2" fmla="*/ 4 w 4"/>
                  <a:gd name="T3" fmla="*/ 0 h 5"/>
                  <a:gd name="T4" fmla="*/ 0 w 4"/>
                  <a:gd name="T5" fmla="*/ 5 h 5"/>
                  <a:gd name="T6" fmla="*/ 4 w 4"/>
                  <a:gd name="T7" fmla="*/ 0 h 5"/>
                </a:gdLst>
                <a:ahLst/>
                <a:cxnLst>
                  <a:cxn ang="0">
                    <a:pos x="T0" y="T1"/>
                  </a:cxn>
                  <a:cxn ang="0">
                    <a:pos x="T2" y="T3"/>
                  </a:cxn>
                  <a:cxn ang="0">
                    <a:pos x="T4" y="T5"/>
                  </a:cxn>
                  <a:cxn ang="0">
                    <a:pos x="T6" y="T7"/>
                  </a:cxn>
                </a:cxnLst>
                <a:rect l="0" t="0" r="r" b="b"/>
                <a:pathLst>
                  <a:path w="4" h="5">
                    <a:moveTo>
                      <a:pt x="4" y="0"/>
                    </a:moveTo>
                    <a:lnTo>
                      <a:pt x="4" y="0"/>
                    </a:lnTo>
                    <a:lnTo>
                      <a:pt x="0" y="5"/>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2" name="Freeform 1392"/>
              <p:cNvSpPr>
                <a:spLocks/>
              </p:cNvSpPr>
              <p:nvPr/>
            </p:nvSpPr>
            <p:spPr bwMode="auto">
              <a:xfrm>
                <a:off x="2724" y="3479"/>
                <a:ext cx="21" cy="12"/>
              </a:xfrm>
              <a:custGeom>
                <a:avLst/>
                <a:gdLst>
                  <a:gd name="T0" fmla="*/ 1 w 9"/>
                  <a:gd name="T1" fmla="*/ 4 h 5"/>
                  <a:gd name="T2" fmla="*/ 6 w 9"/>
                  <a:gd name="T3" fmla="*/ 0 h 5"/>
                  <a:gd name="T4" fmla="*/ 1 w 9"/>
                  <a:gd name="T5" fmla="*/ 3 h 5"/>
                  <a:gd name="T6" fmla="*/ 1 w 9"/>
                  <a:gd name="T7" fmla="*/ 4 h 5"/>
                </a:gdLst>
                <a:ahLst/>
                <a:cxnLst>
                  <a:cxn ang="0">
                    <a:pos x="T0" y="T1"/>
                  </a:cxn>
                  <a:cxn ang="0">
                    <a:pos x="T2" y="T3"/>
                  </a:cxn>
                  <a:cxn ang="0">
                    <a:pos x="T4" y="T5"/>
                  </a:cxn>
                  <a:cxn ang="0">
                    <a:pos x="T6" y="T7"/>
                  </a:cxn>
                </a:cxnLst>
                <a:rect l="0" t="0" r="r" b="b"/>
                <a:pathLst>
                  <a:path w="9" h="5">
                    <a:moveTo>
                      <a:pt x="1" y="4"/>
                    </a:moveTo>
                    <a:cubicBezTo>
                      <a:pt x="3" y="0"/>
                      <a:pt x="9" y="5"/>
                      <a:pt x="6" y="0"/>
                    </a:cubicBezTo>
                    <a:cubicBezTo>
                      <a:pt x="4" y="0"/>
                      <a:pt x="0" y="2"/>
                      <a:pt x="1" y="3"/>
                    </a:cubicBez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3" name="Freeform 1393"/>
              <p:cNvSpPr>
                <a:spLocks/>
              </p:cNvSpPr>
              <p:nvPr/>
            </p:nvSpPr>
            <p:spPr bwMode="auto">
              <a:xfrm>
                <a:off x="2880" y="3477"/>
                <a:ext cx="21" cy="16"/>
              </a:xfrm>
              <a:custGeom>
                <a:avLst/>
                <a:gdLst>
                  <a:gd name="T0" fmla="*/ 0 w 9"/>
                  <a:gd name="T1" fmla="*/ 3 h 7"/>
                  <a:gd name="T2" fmla="*/ 1 w 9"/>
                  <a:gd name="T3" fmla="*/ 5 h 7"/>
                  <a:gd name="T4" fmla="*/ 9 w 9"/>
                  <a:gd name="T5" fmla="*/ 4 h 7"/>
                  <a:gd name="T6" fmla="*/ 7 w 9"/>
                  <a:gd name="T7" fmla="*/ 1 h 7"/>
                  <a:gd name="T8" fmla="*/ 0 w 9"/>
                  <a:gd name="T9" fmla="*/ 3 h 7"/>
                </a:gdLst>
                <a:ahLst/>
                <a:cxnLst>
                  <a:cxn ang="0">
                    <a:pos x="T0" y="T1"/>
                  </a:cxn>
                  <a:cxn ang="0">
                    <a:pos x="T2" y="T3"/>
                  </a:cxn>
                  <a:cxn ang="0">
                    <a:pos x="T4" y="T5"/>
                  </a:cxn>
                  <a:cxn ang="0">
                    <a:pos x="T6" y="T7"/>
                  </a:cxn>
                  <a:cxn ang="0">
                    <a:pos x="T8" y="T9"/>
                  </a:cxn>
                </a:cxnLst>
                <a:rect l="0" t="0" r="r" b="b"/>
                <a:pathLst>
                  <a:path w="9" h="7">
                    <a:moveTo>
                      <a:pt x="0" y="3"/>
                    </a:moveTo>
                    <a:cubicBezTo>
                      <a:pt x="1" y="5"/>
                      <a:pt x="1" y="5"/>
                      <a:pt x="1" y="5"/>
                    </a:cubicBezTo>
                    <a:cubicBezTo>
                      <a:pt x="4" y="7"/>
                      <a:pt x="6" y="4"/>
                      <a:pt x="9" y="4"/>
                    </a:cubicBezTo>
                    <a:cubicBezTo>
                      <a:pt x="7" y="1"/>
                      <a:pt x="7" y="1"/>
                      <a:pt x="7" y="1"/>
                    </a:cubicBezTo>
                    <a:cubicBezTo>
                      <a:pt x="6" y="6"/>
                      <a:pt x="2"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4" name="Freeform 1394"/>
              <p:cNvSpPr>
                <a:spLocks/>
              </p:cNvSpPr>
              <p:nvPr/>
            </p:nvSpPr>
            <p:spPr bwMode="auto">
              <a:xfrm>
                <a:off x="2355" y="3482"/>
                <a:ext cx="5" cy="7"/>
              </a:xfrm>
              <a:custGeom>
                <a:avLst/>
                <a:gdLst>
                  <a:gd name="T0" fmla="*/ 0 w 2"/>
                  <a:gd name="T1" fmla="*/ 0 h 3"/>
                  <a:gd name="T2" fmla="*/ 0 w 2"/>
                  <a:gd name="T3" fmla="*/ 3 h 3"/>
                  <a:gd name="T4" fmla="*/ 2 w 2"/>
                  <a:gd name="T5" fmla="*/ 1 h 3"/>
                  <a:gd name="T6" fmla="*/ 0 w 2"/>
                  <a:gd name="T7" fmla="*/ 0 h 3"/>
                </a:gdLst>
                <a:ahLst/>
                <a:cxnLst>
                  <a:cxn ang="0">
                    <a:pos x="T0" y="T1"/>
                  </a:cxn>
                  <a:cxn ang="0">
                    <a:pos x="T2" y="T3"/>
                  </a:cxn>
                  <a:cxn ang="0">
                    <a:pos x="T4" y="T5"/>
                  </a:cxn>
                  <a:cxn ang="0">
                    <a:pos x="T6" y="T7"/>
                  </a:cxn>
                </a:cxnLst>
                <a:rect l="0" t="0" r="r" b="b"/>
                <a:pathLst>
                  <a:path w="2" h="3">
                    <a:moveTo>
                      <a:pt x="0" y="0"/>
                    </a:moveTo>
                    <a:cubicBezTo>
                      <a:pt x="0" y="3"/>
                      <a:pt x="0" y="3"/>
                      <a:pt x="0" y="3"/>
                    </a:cubicBezTo>
                    <a:cubicBezTo>
                      <a:pt x="1" y="2"/>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5" name="Freeform 1395"/>
              <p:cNvSpPr>
                <a:spLocks/>
              </p:cNvSpPr>
              <p:nvPr/>
            </p:nvSpPr>
            <p:spPr bwMode="auto">
              <a:xfrm>
                <a:off x="879" y="3484"/>
                <a:ext cx="16" cy="9"/>
              </a:xfrm>
              <a:custGeom>
                <a:avLst/>
                <a:gdLst>
                  <a:gd name="T0" fmla="*/ 0 w 7"/>
                  <a:gd name="T1" fmla="*/ 3 h 4"/>
                  <a:gd name="T2" fmla="*/ 1 w 7"/>
                  <a:gd name="T3" fmla="*/ 4 h 4"/>
                  <a:gd name="T4" fmla="*/ 5 w 7"/>
                  <a:gd name="T5" fmla="*/ 0 h 4"/>
                  <a:gd name="T6" fmla="*/ 0 w 7"/>
                  <a:gd name="T7" fmla="*/ 3 h 4"/>
                </a:gdLst>
                <a:ahLst/>
                <a:cxnLst>
                  <a:cxn ang="0">
                    <a:pos x="T0" y="T1"/>
                  </a:cxn>
                  <a:cxn ang="0">
                    <a:pos x="T2" y="T3"/>
                  </a:cxn>
                  <a:cxn ang="0">
                    <a:pos x="T4" y="T5"/>
                  </a:cxn>
                  <a:cxn ang="0">
                    <a:pos x="T6" y="T7"/>
                  </a:cxn>
                </a:cxnLst>
                <a:rect l="0" t="0" r="r" b="b"/>
                <a:pathLst>
                  <a:path w="7" h="4">
                    <a:moveTo>
                      <a:pt x="0" y="3"/>
                    </a:moveTo>
                    <a:cubicBezTo>
                      <a:pt x="1" y="4"/>
                      <a:pt x="1" y="4"/>
                      <a:pt x="1" y="4"/>
                    </a:cubicBezTo>
                    <a:cubicBezTo>
                      <a:pt x="2" y="3"/>
                      <a:pt x="7" y="2"/>
                      <a:pt x="5" y="0"/>
                    </a:cubicBezTo>
                    <a:cubicBezTo>
                      <a:pt x="3" y="0"/>
                      <a:pt x="3"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6" name="Freeform 1396"/>
              <p:cNvSpPr>
                <a:spLocks/>
              </p:cNvSpPr>
              <p:nvPr/>
            </p:nvSpPr>
            <p:spPr bwMode="auto">
              <a:xfrm>
                <a:off x="2255" y="3484"/>
                <a:ext cx="34" cy="26"/>
              </a:xfrm>
              <a:custGeom>
                <a:avLst/>
                <a:gdLst>
                  <a:gd name="T0" fmla="*/ 14 w 14"/>
                  <a:gd name="T1" fmla="*/ 8 h 11"/>
                  <a:gd name="T2" fmla="*/ 4 w 14"/>
                  <a:gd name="T3" fmla="*/ 0 h 11"/>
                  <a:gd name="T4" fmla="*/ 5 w 14"/>
                  <a:gd name="T5" fmla="*/ 5 h 11"/>
                  <a:gd name="T6" fmla="*/ 0 w 14"/>
                  <a:gd name="T7" fmla="*/ 6 h 11"/>
                  <a:gd name="T8" fmla="*/ 4 w 14"/>
                  <a:gd name="T9" fmla="*/ 11 h 11"/>
                  <a:gd name="T10" fmla="*/ 14 w 14"/>
                  <a:gd name="T11" fmla="*/ 8 h 11"/>
                </a:gdLst>
                <a:ahLst/>
                <a:cxnLst>
                  <a:cxn ang="0">
                    <a:pos x="T0" y="T1"/>
                  </a:cxn>
                  <a:cxn ang="0">
                    <a:pos x="T2" y="T3"/>
                  </a:cxn>
                  <a:cxn ang="0">
                    <a:pos x="T4" y="T5"/>
                  </a:cxn>
                  <a:cxn ang="0">
                    <a:pos x="T6" y="T7"/>
                  </a:cxn>
                  <a:cxn ang="0">
                    <a:pos x="T8" y="T9"/>
                  </a:cxn>
                  <a:cxn ang="0">
                    <a:pos x="T10" y="T11"/>
                  </a:cxn>
                </a:cxnLst>
                <a:rect l="0" t="0" r="r" b="b"/>
                <a:pathLst>
                  <a:path w="14" h="11">
                    <a:moveTo>
                      <a:pt x="14" y="8"/>
                    </a:moveTo>
                    <a:cubicBezTo>
                      <a:pt x="14" y="0"/>
                      <a:pt x="5" y="7"/>
                      <a:pt x="4" y="0"/>
                    </a:cubicBezTo>
                    <a:cubicBezTo>
                      <a:pt x="5" y="5"/>
                      <a:pt x="5" y="5"/>
                      <a:pt x="5" y="5"/>
                    </a:cubicBezTo>
                    <a:cubicBezTo>
                      <a:pt x="4" y="8"/>
                      <a:pt x="2" y="7"/>
                      <a:pt x="0" y="6"/>
                    </a:cubicBezTo>
                    <a:cubicBezTo>
                      <a:pt x="4" y="11"/>
                      <a:pt x="4" y="11"/>
                      <a:pt x="4" y="11"/>
                    </a:cubicBezTo>
                    <a:cubicBezTo>
                      <a:pt x="6" y="7"/>
                      <a:pt x="10" y="7"/>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7" name="Freeform 1397"/>
              <p:cNvSpPr>
                <a:spLocks/>
              </p:cNvSpPr>
              <p:nvPr/>
            </p:nvSpPr>
            <p:spPr bwMode="auto">
              <a:xfrm>
                <a:off x="1182" y="3486"/>
                <a:ext cx="14" cy="12"/>
              </a:xfrm>
              <a:custGeom>
                <a:avLst/>
                <a:gdLst>
                  <a:gd name="T0" fmla="*/ 2 w 6"/>
                  <a:gd name="T1" fmla="*/ 5 h 5"/>
                  <a:gd name="T2" fmla="*/ 6 w 6"/>
                  <a:gd name="T3" fmla="*/ 4 h 5"/>
                  <a:gd name="T4" fmla="*/ 2 w 6"/>
                  <a:gd name="T5" fmla="*/ 5 h 5"/>
                </a:gdLst>
                <a:ahLst/>
                <a:cxnLst>
                  <a:cxn ang="0">
                    <a:pos x="T0" y="T1"/>
                  </a:cxn>
                  <a:cxn ang="0">
                    <a:pos x="T2" y="T3"/>
                  </a:cxn>
                  <a:cxn ang="0">
                    <a:pos x="T4" y="T5"/>
                  </a:cxn>
                </a:cxnLst>
                <a:rect l="0" t="0" r="r" b="b"/>
                <a:pathLst>
                  <a:path w="6" h="5">
                    <a:moveTo>
                      <a:pt x="2" y="5"/>
                    </a:moveTo>
                    <a:cubicBezTo>
                      <a:pt x="6" y="4"/>
                      <a:pt x="6" y="4"/>
                      <a:pt x="6" y="4"/>
                    </a:cubicBezTo>
                    <a:cubicBezTo>
                      <a:pt x="4" y="0"/>
                      <a:pt x="0"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8" name="Freeform 1398"/>
              <p:cNvSpPr>
                <a:spLocks/>
              </p:cNvSpPr>
              <p:nvPr/>
            </p:nvSpPr>
            <p:spPr bwMode="auto">
              <a:xfrm>
                <a:off x="1640" y="3503"/>
                <a:ext cx="3" cy="2"/>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9" name="Freeform 1399"/>
              <p:cNvSpPr>
                <a:spLocks/>
              </p:cNvSpPr>
              <p:nvPr/>
            </p:nvSpPr>
            <p:spPr bwMode="auto">
              <a:xfrm>
                <a:off x="1574" y="3498"/>
                <a:ext cx="90" cy="33"/>
              </a:xfrm>
              <a:custGeom>
                <a:avLst/>
                <a:gdLst>
                  <a:gd name="T0" fmla="*/ 38 w 38"/>
                  <a:gd name="T1" fmla="*/ 4 h 14"/>
                  <a:gd name="T2" fmla="*/ 35 w 38"/>
                  <a:gd name="T3" fmla="*/ 5 h 14"/>
                  <a:gd name="T4" fmla="*/ 31 w 38"/>
                  <a:gd name="T5" fmla="*/ 0 h 14"/>
                  <a:gd name="T6" fmla="*/ 31 w 38"/>
                  <a:gd name="T7" fmla="*/ 2 h 14"/>
                  <a:gd name="T8" fmla="*/ 30 w 38"/>
                  <a:gd name="T9" fmla="*/ 3 h 14"/>
                  <a:gd name="T10" fmla="*/ 29 w 38"/>
                  <a:gd name="T11" fmla="*/ 3 h 14"/>
                  <a:gd name="T12" fmla="*/ 25 w 38"/>
                  <a:gd name="T13" fmla="*/ 5 h 14"/>
                  <a:gd name="T14" fmla="*/ 27 w 38"/>
                  <a:gd name="T15" fmla="*/ 5 h 14"/>
                  <a:gd name="T16" fmla="*/ 29 w 38"/>
                  <a:gd name="T17" fmla="*/ 6 h 14"/>
                  <a:gd name="T18" fmla="*/ 23 w 38"/>
                  <a:gd name="T19" fmla="*/ 8 h 14"/>
                  <a:gd name="T20" fmla="*/ 11 w 38"/>
                  <a:gd name="T21" fmla="*/ 6 h 14"/>
                  <a:gd name="T22" fmla="*/ 13 w 38"/>
                  <a:gd name="T23" fmla="*/ 8 h 14"/>
                  <a:gd name="T24" fmla="*/ 0 w 38"/>
                  <a:gd name="T25" fmla="*/ 11 h 14"/>
                  <a:gd name="T26" fmla="*/ 16 w 38"/>
                  <a:gd name="T27" fmla="*/ 10 h 14"/>
                  <a:gd name="T28" fmla="*/ 30 w 38"/>
                  <a:gd name="T29" fmla="*/ 10 h 14"/>
                  <a:gd name="T30" fmla="*/ 30 w 38"/>
                  <a:gd name="T31" fmla="*/ 8 h 14"/>
                  <a:gd name="T32" fmla="*/ 34 w 38"/>
                  <a:gd name="T33" fmla="*/ 9 h 14"/>
                  <a:gd name="T34" fmla="*/ 38 w 38"/>
                  <a:gd name="T3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14">
                    <a:moveTo>
                      <a:pt x="38" y="4"/>
                    </a:moveTo>
                    <a:cubicBezTo>
                      <a:pt x="35" y="5"/>
                      <a:pt x="35" y="5"/>
                      <a:pt x="35" y="5"/>
                    </a:cubicBezTo>
                    <a:cubicBezTo>
                      <a:pt x="31" y="6"/>
                      <a:pt x="33" y="2"/>
                      <a:pt x="31" y="0"/>
                    </a:cubicBezTo>
                    <a:cubicBezTo>
                      <a:pt x="31" y="2"/>
                      <a:pt x="31" y="2"/>
                      <a:pt x="31" y="2"/>
                    </a:cubicBezTo>
                    <a:cubicBezTo>
                      <a:pt x="31" y="3"/>
                      <a:pt x="30" y="3"/>
                      <a:pt x="30" y="3"/>
                    </a:cubicBezTo>
                    <a:cubicBezTo>
                      <a:pt x="29" y="3"/>
                      <a:pt x="29" y="3"/>
                      <a:pt x="29" y="3"/>
                    </a:cubicBezTo>
                    <a:cubicBezTo>
                      <a:pt x="25" y="5"/>
                      <a:pt x="25" y="5"/>
                      <a:pt x="25" y="5"/>
                    </a:cubicBezTo>
                    <a:cubicBezTo>
                      <a:pt x="27" y="5"/>
                      <a:pt x="27" y="5"/>
                      <a:pt x="27" y="5"/>
                    </a:cubicBezTo>
                    <a:cubicBezTo>
                      <a:pt x="28" y="4"/>
                      <a:pt x="29" y="5"/>
                      <a:pt x="29" y="6"/>
                    </a:cubicBezTo>
                    <a:cubicBezTo>
                      <a:pt x="27" y="7"/>
                      <a:pt x="24" y="8"/>
                      <a:pt x="23" y="8"/>
                    </a:cubicBezTo>
                    <a:cubicBezTo>
                      <a:pt x="19" y="6"/>
                      <a:pt x="15" y="9"/>
                      <a:pt x="11" y="6"/>
                    </a:cubicBezTo>
                    <a:cubicBezTo>
                      <a:pt x="13" y="8"/>
                      <a:pt x="13" y="8"/>
                      <a:pt x="13" y="8"/>
                    </a:cubicBezTo>
                    <a:cubicBezTo>
                      <a:pt x="0" y="11"/>
                      <a:pt x="0" y="11"/>
                      <a:pt x="0" y="11"/>
                    </a:cubicBezTo>
                    <a:cubicBezTo>
                      <a:pt x="5" y="14"/>
                      <a:pt x="13" y="9"/>
                      <a:pt x="16" y="10"/>
                    </a:cubicBezTo>
                    <a:cubicBezTo>
                      <a:pt x="21" y="12"/>
                      <a:pt x="25" y="8"/>
                      <a:pt x="30" y="10"/>
                    </a:cubicBezTo>
                    <a:cubicBezTo>
                      <a:pt x="30" y="8"/>
                      <a:pt x="30" y="8"/>
                      <a:pt x="30" y="8"/>
                    </a:cubicBezTo>
                    <a:cubicBezTo>
                      <a:pt x="34" y="9"/>
                      <a:pt x="34" y="9"/>
                      <a:pt x="34" y="9"/>
                    </a:cubicBezTo>
                    <a:cubicBezTo>
                      <a:pt x="36" y="8"/>
                      <a:pt x="37" y="6"/>
                      <a:pt x="3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0" name="Freeform 1400"/>
              <p:cNvSpPr>
                <a:spLocks/>
              </p:cNvSpPr>
              <p:nvPr/>
            </p:nvSpPr>
            <p:spPr bwMode="auto">
              <a:xfrm>
                <a:off x="1465" y="3491"/>
                <a:ext cx="175" cy="57"/>
              </a:xfrm>
              <a:custGeom>
                <a:avLst/>
                <a:gdLst>
                  <a:gd name="T0" fmla="*/ 74 w 74"/>
                  <a:gd name="T1" fmla="*/ 1 h 24"/>
                  <a:gd name="T2" fmla="*/ 60 w 74"/>
                  <a:gd name="T3" fmla="*/ 2 h 24"/>
                  <a:gd name="T4" fmla="*/ 43 w 74"/>
                  <a:gd name="T5" fmla="*/ 3 h 24"/>
                  <a:gd name="T6" fmla="*/ 39 w 74"/>
                  <a:gd name="T7" fmla="*/ 5 h 24"/>
                  <a:gd name="T8" fmla="*/ 45 w 74"/>
                  <a:gd name="T9" fmla="*/ 6 h 24"/>
                  <a:gd name="T10" fmla="*/ 35 w 74"/>
                  <a:gd name="T11" fmla="*/ 10 h 24"/>
                  <a:gd name="T12" fmla="*/ 41 w 74"/>
                  <a:gd name="T13" fmla="*/ 15 h 24"/>
                  <a:gd name="T14" fmla="*/ 32 w 74"/>
                  <a:gd name="T15" fmla="*/ 15 h 24"/>
                  <a:gd name="T16" fmla="*/ 34 w 74"/>
                  <a:gd name="T17" fmla="*/ 13 h 24"/>
                  <a:gd name="T18" fmla="*/ 31 w 74"/>
                  <a:gd name="T19" fmla="*/ 13 h 24"/>
                  <a:gd name="T20" fmla="*/ 27 w 74"/>
                  <a:gd name="T21" fmla="*/ 16 h 24"/>
                  <a:gd name="T22" fmla="*/ 21 w 74"/>
                  <a:gd name="T23" fmla="*/ 15 h 24"/>
                  <a:gd name="T24" fmla="*/ 21 w 74"/>
                  <a:gd name="T25" fmla="*/ 17 h 24"/>
                  <a:gd name="T26" fmla="*/ 8 w 74"/>
                  <a:gd name="T27" fmla="*/ 16 h 24"/>
                  <a:gd name="T28" fmla="*/ 0 w 74"/>
                  <a:gd name="T29" fmla="*/ 19 h 24"/>
                  <a:gd name="T30" fmla="*/ 1 w 74"/>
                  <a:gd name="T31" fmla="*/ 20 h 24"/>
                  <a:gd name="T32" fmla="*/ 3 w 74"/>
                  <a:gd name="T33" fmla="*/ 18 h 24"/>
                  <a:gd name="T34" fmla="*/ 21 w 74"/>
                  <a:gd name="T35" fmla="*/ 20 h 24"/>
                  <a:gd name="T36" fmla="*/ 21 w 74"/>
                  <a:gd name="T37" fmla="*/ 19 h 24"/>
                  <a:gd name="T38" fmla="*/ 43 w 74"/>
                  <a:gd name="T39" fmla="*/ 14 h 24"/>
                  <a:gd name="T40" fmla="*/ 40 w 74"/>
                  <a:gd name="T41" fmla="*/ 13 h 24"/>
                  <a:gd name="T42" fmla="*/ 46 w 74"/>
                  <a:gd name="T43" fmla="*/ 8 h 24"/>
                  <a:gd name="T44" fmla="*/ 48 w 74"/>
                  <a:gd name="T45" fmla="*/ 10 h 24"/>
                  <a:gd name="T46" fmla="*/ 74 w 74"/>
                  <a:gd name="T47" fmla="*/ 5 h 24"/>
                  <a:gd name="T48" fmla="*/ 74 w 74"/>
                  <a:gd name="T4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24">
                    <a:moveTo>
                      <a:pt x="74" y="1"/>
                    </a:moveTo>
                    <a:cubicBezTo>
                      <a:pt x="70" y="0"/>
                      <a:pt x="64" y="1"/>
                      <a:pt x="60" y="2"/>
                    </a:cubicBezTo>
                    <a:cubicBezTo>
                      <a:pt x="54" y="0"/>
                      <a:pt x="48" y="5"/>
                      <a:pt x="43" y="3"/>
                    </a:cubicBezTo>
                    <a:cubicBezTo>
                      <a:pt x="45" y="6"/>
                      <a:pt x="40" y="4"/>
                      <a:pt x="39" y="5"/>
                    </a:cubicBezTo>
                    <a:cubicBezTo>
                      <a:pt x="41" y="6"/>
                      <a:pt x="44" y="5"/>
                      <a:pt x="45" y="6"/>
                    </a:cubicBezTo>
                    <a:cubicBezTo>
                      <a:pt x="45" y="13"/>
                      <a:pt x="38" y="8"/>
                      <a:pt x="35" y="10"/>
                    </a:cubicBezTo>
                    <a:cubicBezTo>
                      <a:pt x="36" y="12"/>
                      <a:pt x="41" y="11"/>
                      <a:pt x="41" y="15"/>
                    </a:cubicBezTo>
                    <a:cubicBezTo>
                      <a:pt x="38" y="15"/>
                      <a:pt x="35" y="17"/>
                      <a:pt x="32" y="15"/>
                    </a:cubicBezTo>
                    <a:cubicBezTo>
                      <a:pt x="33" y="14"/>
                      <a:pt x="34" y="14"/>
                      <a:pt x="34" y="13"/>
                    </a:cubicBezTo>
                    <a:cubicBezTo>
                      <a:pt x="31" y="13"/>
                      <a:pt x="31" y="13"/>
                      <a:pt x="31" y="13"/>
                    </a:cubicBezTo>
                    <a:cubicBezTo>
                      <a:pt x="30" y="14"/>
                      <a:pt x="25" y="14"/>
                      <a:pt x="27" y="16"/>
                    </a:cubicBezTo>
                    <a:cubicBezTo>
                      <a:pt x="21" y="15"/>
                      <a:pt x="21" y="15"/>
                      <a:pt x="21" y="15"/>
                    </a:cubicBezTo>
                    <a:cubicBezTo>
                      <a:pt x="21" y="17"/>
                      <a:pt x="21" y="17"/>
                      <a:pt x="21" y="17"/>
                    </a:cubicBezTo>
                    <a:cubicBezTo>
                      <a:pt x="16" y="20"/>
                      <a:pt x="13" y="16"/>
                      <a:pt x="8" y="16"/>
                    </a:cubicBezTo>
                    <a:cubicBezTo>
                      <a:pt x="4" y="21"/>
                      <a:pt x="4" y="14"/>
                      <a:pt x="0" y="19"/>
                    </a:cubicBezTo>
                    <a:cubicBezTo>
                      <a:pt x="1" y="20"/>
                      <a:pt x="1" y="20"/>
                      <a:pt x="1" y="20"/>
                    </a:cubicBezTo>
                    <a:cubicBezTo>
                      <a:pt x="3" y="18"/>
                      <a:pt x="3" y="18"/>
                      <a:pt x="3" y="18"/>
                    </a:cubicBezTo>
                    <a:cubicBezTo>
                      <a:pt x="8" y="24"/>
                      <a:pt x="15" y="17"/>
                      <a:pt x="21" y="20"/>
                    </a:cubicBezTo>
                    <a:cubicBezTo>
                      <a:pt x="21" y="19"/>
                      <a:pt x="21" y="19"/>
                      <a:pt x="21" y="19"/>
                    </a:cubicBezTo>
                    <a:cubicBezTo>
                      <a:pt x="30" y="17"/>
                      <a:pt x="35" y="19"/>
                      <a:pt x="43" y="14"/>
                    </a:cubicBezTo>
                    <a:cubicBezTo>
                      <a:pt x="40" y="13"/>
                      <a:pt x="40" y="13"/>
                      <a:pt x="40" y="13"/>
                    </a:cubicBezTo>
                    <a:cubicBezTo>
                      <a:pt x="40" y="8"/>
                      <a:pt x="46" y="13"/>
                      <a:pt x="46" y="8"/>
                    </a:cubicBezTo>
                    <a:cubicBezTo>
                      <a:pt x="48" y="10"/>
                      <a:pt x="48" y="10"/>
                      <a:pt x="48" y="10"/>
                    </a:cubicBezTo>
                    <a:cubicBezTo>
                      <a:pt x="56" y="5"/>
                      <a:pt x="65" y="4"/>
                      <a:pt x="74" y="5"/>
                    </a:cubicBezTo>
                    <a:cubicBezTo>
                      <a:pt x="73" y="4"/>
                      <a:pt x="74" y="2"/>
                      <a:pt x="7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1" name="Freeform 1401"/>
              <p:cNvSpPr>
                <a:spLocks/>
              </p:cNvSpPr>
              <p:nvPr/>
            </p:nvSpPr>
            <p:spPr bwMode="auto">
              <a:xfrm>
                <a:off x="1787" y="3496"/>
                <a:ext cx="3"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2" name="Freeform 1402"/>
              <p:cNvSpPr>
                <a:spLocks/>
              </p:cNvSpPr>
              <p:nvPr/>
            </p:nvSpPr>
            <p:spPr bwMode="auto">
              <a:xfrm>
                <a:off x="1790" y="3491"/>
                <a:ext cx="9" cy="7"/>
              </a:xfrm>
              <a:custGeom>
                <a:avLst/>
                <a:gdLst>
                  <a:gd name="T0" fmla="*/ 4 w 4"/>
                  <a:gd name="T1" fmla="*/ 0 h 3"/>
                  <a:gd name="T2" fmla="*/ 0 w 4"/>
                  <a:gd name="T3" fmla="*/ 2 h 3"/>
                  <a:gd name="T4" fmla="*/ 4 w 4"/>
                  <a:gd name="T5" fmla="*/ 0 h 3"/>
                </a:gdLst>
                <a:ahLst/>
                <a:cxnLst>
                  <a:cxn ang="0">
                    <a:pos x="T0" y="T1"/>
                  </a:cxn>
                  <a:cxn ang="0">
                    <a:pos x="T2" y="T3"/>
                  </a:cxn>
                  <a:cxn ang="0">
                    <a:pos x="T4" y="T5"/>
                  </a:cxn>
                </a:cxnLst>
                <a:rect l="0" t="0" r="r" b="b"/>
                <a:pathLst>
                  <a:path w="4" h="3">
                    <a:moveTo>
                      <a:pt x="4" y="0"/>
                    </a:moveTo>
                    <a:cubicBezTo>
                      <a:pt x="2" y="0"/>
                      <a:pt x="1" y="1"/>
                      <a:pt x="0" y="2"/>
                    </a:cubicBezTo>
                    <a:cubicBezTo>
                      <a:pt x="2" y="1"/>
                      <a:pt x="3" y="3"/>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3" name="Freeform 1403"/>
              <p:cNvSpPr>
                <a:spLocks/>
              </p:cNvSpPr>
              <p:nvPr/>
            </p:nvSpPr>
            <p:spPr bwMode="auto">
              <a:xfrm>
                <a:off x="1818" y="3491"/>
                <a:ext cx="14" cy="10"/>
              </a:xfrm>
              <a:custGeom>
                <a:avLst/>
                <a:gdLst>
                  <a:gd name="T0" fmla="*/ 4 w 6"/>
                  <a:gd name="T1" fmla="*/ 0 h 4"/>
                  <a:gd name="T2" fmla="*/ 2 w 6"/>
                  <a:gd name="T3" fmla="*/ 2 h 4"/>
                  <a:gd name="T4" fmla="*/ 2 w 6"/>
                  <a:gd name="T5" fmla="*/ 1 h 4"/>
                  <a:gd name="T6" fmla="*/ 0 w 6"/>
                  <a:gd name="T7" fmla="*/ 3 h 4"/>
                  <a:gd name="T8" fmla="*/ 3 w 6"/>
                  <a:gd name="T9" fmla="*/ 3 h 4"/>
                  <a:gd name="T10" fmla="*/ 4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4" y="0"/>
                    </a:moveTo>
                    <a:cubicBezTo>
                      <a:pt x="2" y="2"/>
                      <a:pt x="2" y="2"/>
                      <a:pt x="2" y="2"/>
                    </a:cubicBezTo>
                    <a:cubicBezTo>
                      <a:pt x="2" y="1"/>
                      <a:pt x="2" y="1"/>
                      <a:pt x="2" y="1"/>
                    </a:cubicBezTo>
                    <a:cubicBezTo>
                      <a:pt x="0" y="3"/>
                      <a:pt x="0" y="3"/>
                      <a:pt x="0" y="3"/>
                    </a:cubicBezTo>
                    <a:cubicBezTo>
                      <a:pt x="1" y="4"/>
                      <a:pt x="2" y="3"/>
                      <a:pt x="3" y="3"/>
                    </a:cubicBezTo>
                    <a:cubicBezTo>
                      <a:pt x="3" y="3"/>
                      <a:pt x="6"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4" name="Freeform 1404"/>
              <p:cNvSpPr>
                <a:spLocks/>
              </p:cNvSpPr>
              <p:nvPr/>
            </p:nvSpPr>
            <p:spPr bwMode="auto">
              <a:xfrm>
                <a:off x="2606" y="3489"/>
                <a:ext cx="18" cy="19"/>
              </a:xfrm>
              <a:custGeom>
                <a:avLst/>
                <a:gdLst>
                  <a:gd name="T0" fmla="*/ 0 w 8"/>
                  <a:gd name="T1" fmla="*/ 3 h 8"/>
                  <a:gd name="T2" fmla="*/ 8 w 8"/>
                  <a:gd name="T3" fmla="*/ 6 h 8"/>
                  <a:gd name="T4" fmla="*/ 6 w 8"/>
                  <a:gd name="T5" fmla="*/ 3 h 8"/>
                  <a:gd name="T6" fmla="*/ 7 w 8"/>
                  <a:gd name="T7" fmla="*/ 1 h 8"/>
                  <a:gd name="T8" fmla="*/ 0 w 8"/>
                  <a:gd name="T9" fmla="*/ 3 h 8"/>
                </a:gdLst>
                <a:ahLst/>
                <a:cxnLst>
                  <a:cxn ang="0">
                    <a:pos x="T0" y="T1"/>
                  </a:cxn>
                  <a:cxn ang="0">
                    <a:pos x="T2" y="T3"/>
                  </a:cxn>
                  <a:cxn ang="0">
                    <a:pos x="T4" y="T5"/>
                  </a:cxn>
                  <a:cxn ang="0">
                    <a:pos x="T6" y="T7"/>
                  </a:cxn>
                  <a:cxn ang="0">
                    <a:pos x="T8" y="T9"/>
                  </a:cxn>
                </a:cxnLst>
                <a:rect l="0" t="0" r="r" b="b"/>
                <a:pathLst>
                  <a:path w="8" h="8">
                    <a:moveTo>
                      <a:pt x="0" y="3"/>
                    </a:moveTo>
                    <a:cubicBezTo>
                      <a:pt x="6" y="1"/>
                      <a:pt x="3" y="8"/>
                      <a:pt x="8" y="6"/>
                    </a:cubicBezTo>
                    <a:cubicBezTo>
                      <a:pt x="8" y="5"/>
                      <a:pt x="8" y="3"/>
                      <a:pt x="6" y="3"/>
                    </a:cubicBezTo>
                    <a:cubicBezTo>
                      <a:pt x="7" y="1"/>
                      <a:pt x="7" y="1"/>
                      <a:pt x="7" y="1"/>
                    </a:cubicBezTo>
                    <a:cubicBezTo>
                      <a:pt x="6" y="2"/>
                      <a:pt x="1"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5" name="Freeform 1405"/>
              <p:cNvSpPr>
                <a:spLocks/>
              </p:cNvSpPr>
              <p:nvPr/>
            </p:nvSpPr>
            <p:spPr bwMode="auto">
              <a:xfrm>
                <a:off x="2674" y="3493"/>
                <a:ext cx="10" cy="5"/>
              </a:xfrm>
              <a:custGeom>
                <a:avLst/>
                <a:gdLst>
                  <a:gd name="T0" fmla="*/ 3 w 4"/>
                  <a:gd name="T1" fmla="*/ 0 h 2"/>
                  <a:gd name="T2" fmla="*/ 0 w 4"/>
                  <a:gd name="T3" fmla="*/ 2 h 2"/>
                  <a:gd name="T4" fmla="*/ 3 w 4"/>
                  <a:gd name="T5" fmla="*/ 0 h 2"/>
                </a:gdLst>
                <a:ahLst/>
                <a:cxnLst>
                  <a:cxn ang="0">
                    <a:pos x="T0" y="T1"/>
                  </a:cxn>
                  <a:cxn ang="0">
                    <a:pos x="T2" y="T3"/>
                  </a:cxn>
                  <a:cxn ang="0">
                    <a:pos x="T4" y="T5"/>
                  </a:cxn>
                </a:cxnLst>
                <a:rect l="0" t="0" r="r" b="b"/>
                <a:pathLst>
                  <a:path w="4" h="2">
                    <a:moveTo>
                      <a:pt x="3" y="0"/>
                    </a:moveTo>
                    <a:cubicBezTo>
                      <a:pt x="2" y="1"/>
                      <a:pt x="0" y="0"/>
                      <a:pt x="0" y="2"/>
                    </a:cubicBezTo>
                    <a:cubicBezTo>
                      <a:pt x="1" y="2"/>
                      <a:pt x="4"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6" name="Freeform 1406"/>
              <p:cNvSpPr>
                <a:spLocks/>
              </p:cNvSpPr>
              <p:nvPr/>
            </p:nvSpPr>
            <p:spPr bwMode="auto">
              <a:xfrm>
                <a:off x="1754" y="3496"/>
                <a:ext cx="26" cy="9"/>
              </a:xfrm>
              <a:custGeom>
                <a:avLst/>
                <a:gdLst>
                  <a:gd name="T0" fmla="*/ 0 w 11"/>
                  <a:gd name="T1" fmla="*/ 4 h 4"/>
                  <a:gd name="T2" fmla="*/ 3 w 11"/>
                  <a:gd name="T3" fmla="*/ 4 h 4"/>
                  <a:gd name="T4" fmla="*/ 9 w 11"/>
                  <a:gd name="T5" fmla="*/ 0 h 4"/>
                  <a:gd name="T6" fmla="*/ 0 w 11"/>
                  <a:gd name="T7" fmla="*/ 4 h 4"/>
                </a:gdLst>
                <a:ahLst/>
                <a:cxnLst>
                  <a:cxn ang="0">
                    <a:pos x="T0" y="T1"/>
                  </a:cxn>
                  <a:cxn ang="0">
                    <a:pos x="T2" y="T3"/>
                  </a:cxn>
                  <a:cxn ang="0">
                    <a:pos x="T4" y="T5"/>
                  </a:cxn>
                  <a:cxn ang="0">
                    <a:pos x="T6" y="T7"/>
                  </a:cxn>
                </a:cxnLst>
                <a:rect l="0" t="0" r="r" b="b"/>
                <a:pathLst>
                  <a:path w="11" h="4">
                    <a:moveTo>
                      <a:pt x="0" y="4"/>
                    </a:moveTo>
                    <a:cubicBezTo>
                      <a:pt x="3" y="4"/>
                      <a:pt x="3" y="4"/>
                      <a:pt x="3" y="4"/>
                    </a:cubicBezTo>
                    <a:cubicBezTo>
                      <a:pt x="6" y="4"/>
                      <a:pt x="11" y="2"/>
                      <a:pt x="9" y="0"/>
                    </a:cubicBezTo>
                    <a:cubicBezTo>
                      <a:pt x="6" y="2"/>
                      <a:pt x="1" y="1"/>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7" name="Freeform 1407"/>
              <p:cNvSpPr>
                <a:spLocks/>
              </p:cNvSpPr>
              <p:nvPr/>
            </p:nvSpPr>
            <p:spPr bwMode="auto">
              <a:xfrm>
                <a:off x="2577" y="3496"/>
                <a:ext cx="14" cy="12"/>
              </a:xfrm>
              <a:custGeom>
                <a:avLst/>
                <a:gdLst>
                  <a:gd name="T0" fmla="*/ 4 w 6"/>
                  <a:gd name="T1" fmla="*/ 2 h 5"/>
                  <a:gd name="T2" fmla="*/ 0 w 6"/>
                  <a:gd name="T3" fmla="*/ 4 h 5"/>
                  <a:gd name="T4" fmla="*/ 4 w 6"/>
                  <a:gd name="T5" fmla="*/ 5 h 5"/>
                  <a:gd name="T6" fmla="*/ 6 w 6"/>
                  <a:gd name="T7" fmla="*/ 1 h 5"/>
                  <a:gd name="T8" fmla="*/ 4 w 6"/>
                  <a:gd name="T9" fmla="*/ 2 h 5"/>
                </a:gdLst>
                <a:ahLst/>
                <a:cxnLst>
                  <a:cxn ang="0">
                    <a:pos x="T0" y="T1"/>
                  </a:cxn>
                  <a:cxn ang="0">
                    <a:pos x="T2" y="T3"/>
                  </a:cxn>
                  <a:cxn ang="0">
                    <a:pos x="T4" y="T5"/>
                  </a:cxn>
                  <a:cxn ang="0">
                    <a:pos x="T6" y="T7"/>
                  </a:cxn>
                  <a:cxn ang="0">
                    <a:pos x="T8" y="T9"/>
                  </a:cxn>
                </a:cxnLst>
                <a:rect l="0" t="0" r="r" b="b"/>
                <a:pathLst>
                  <a:path w="6" h="5">
                    <a:moveTo>
                      <a:pt x="4" y="2"/>
                    </a:moveTo>
                    <a:cubicBezTo>
                      <a:pt x="1" y="0"/>
                      <a:pt x="2" y="4"/>
                      <a:pt x="0" y="4"/>
                    </a:cubicBezTo>
                    <a:cubicBezTo>
                      <a:pt x="4" y="5"/>
                      <a:pt x="4" y="5"/>
                      <a:pt x="4" y="5"/>
                    </a:cubicBezTo>
                    <a:cubicBezTo>
                      <a:pt x="6" y="1"/>
                      <a:pt x="6" y="1"/>
                      <a:pt x="6" y="1"/>
                    </a:cubicBezTo>
                    <a:cubicBezTo>
                      <a:pt x="4" y="0"/>
                      <a:pt x="6"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8" name="Freeform 1408"/>
              <p:cNvSpPr>
                <a:spLocks/>
              </p:cNvSpPr>
              <p:nvPr/>
            </p:nvSpPr>
            <p:spPr bwMode="auto">
              <a:xfrm>
                <a:off x="2208" y="3498"/>
                <a:ext cx="29" cy="24"/>
              </a:xfrm>
              <a:custGeom>
                <a:avLst/>
                <a:gdLst>
                  <a:gd name="T0" fmla="*/ 0 w 12"/>
                  <a:gd name="T1" fmla="*/ 2 h 10"/>
                  <a:gd name="T2" fmla="*/ 0 w 12"/>
                  <a:gd name="T3" fmla="*/ 7 h 10"/>
                  <a:gd name="T4" fmla="*/ 8 w 12"/>
                  <a:gd name="T5" fmla="*/ 10 h 10"/>
                  <a:gd name="T6" fmla="*/ 10 w 12"/>
                  <a:gd name="T7" fmla="*/ 7 h 10"/>
                  <a:gd name="T8" fmla="*/ 7 w 12"/>
                  <a:gd name="T9" fmla="*/ 1 h 10"/>
                  <a:gd name="T10" fmla="*/ 5 w 12"/>
                  <a:gd name="T11" fmla="*/ 2 h 10"/>
                  <a:gd name="T12" fmla="*/ 3 w 12"/>
                  <a:gd name="T13" fmla="*/ 0 h 10"/>
                  <a:gd name="T14" fmla="*/ 4 w 12"/>
                  <a:gd name="T15" fmla="*/ 3 h 10"/>
                  <a:gd name="T16" fmla="*/ 0 w 12"/>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0" y="2"/>
                    </a:moveTo>
                    <a:cubicBezTo>
                      <a:pt x="0" y="7"/>
                      <a:pt x="0" y="7"/>
                      <a:pt x="0" y="7"/>
                    </a:cubicBezTo>
                    <a:cubicBezTo>
                      <a:pt x="3" y="9"/>
                      <a:pt x="5" y="8"/>
                      <a:pt x="8" y="10"/>
                    </a:cubicBezTo>
                    <a:cubicBezTo>
                      <a:pt x="9" y="9"/>
                      <a:pt x="10" y="8"/>
                      <a:pt x="10" y="7"/>
                    </a:cubicBezTo>
                    <a:cubicBezTo>
                      <a:pt x="2" y="8"/>
                      <a:pt x="12" y="3"/>
                      <a:pt x="7" y="1"/>
                    </a:cubicBezTo>
                    <a:cubicBezTo>
                      <a:pt x="5" y="2"/>
                      <a:pt x="5" y="2"/>
                      <a:pt x="5" y="2"/>
                    </a:cubicBezTo>
                    <a:cubicBezTo>
                      <a:pt x="3" y="0"/>
                      <a:pt x="3" y="0"/>
                      <a:pt x="3" y="0"/>
                    </a:cubicBezTo>
                    <a:cubicBezTo>
                      <a:pt x="4" y="3"/>
                      <a:pt x="4" y="3"/>
                      <a:pt x="4" y="3"/>
                    </a:cubicBezTo>
                    <a:cubicBezTo>
                      <a:pt x="3" y="3"/>
                      <a:pt x="2"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9" name="Freeform 1409"/>
              <p:cNvSpPr>
                <a:spLocks/>
              </p:cNvSpPr>
              <p:nvPr/>
            </p:nvSpPr>
            <p:spPr bwMode="auto">
              <a:xfrm>
                <a:off x="2953" y="3498"/>
                <a:ext cx="10" cy="5"/>
              </a:xfrm>
              <a:custGeom>
                <a:avLst/>
                <a:gdLst>
                  <a:gd name="T0" fmla="*/ 1 w 4"/>
                  <a:gd name="T1" fmla="*/ 2 h 2"/>
                  <a:gd name="T2" fmla="*/ 4 w 4"/>
                  <a:gd name="T3" fmla="*/ 0 h 2"/>
                  <a:gd name="T4" fmla="*/ 0 w 4"/>
                  <a:gd name="T5" fmla="*/ 2 h 2"/>
                  <a:gd name="T6" fmla="*/ 1 w 4"/>
                  <a:gd name="T7" fmla="*/ 2 h 2"/>
                </a:gdLst>
                <a:ahLst/>
                <a:cxnLst>
                  <a:cxn ang="0">
                    <a:pos x="T0" y="T1"/>
                  </a:cxn>
                  <a:cxn ang="0">
                    <a:pos x="T2" y="T3"/>
                  </a:cxn>
                  <a:cxn ang="0">
                    <a:pos x="T4" y="T5"/>
                  </a:cxn>
                  <a:cxn ang="0">
                    <a:pos x="T6" y="T7"/>
                  </a:cxn>
                </a:cxnLst>
                <a:rect l="0" t="0" r="r" b="b"/>
                <a:pathLst>
                  <a:path w="4" h="2">
                    <a:moveTo>
                      <a:pt x="1" y="2"/>
                    </a:moveTo>
                    <a:cubicBezTo>
                      <a:pt x="4" y="0"/>
                      <a:pt x="4" y="0"/>
                      <a:pt x="4" y="0"/>
                    </a:cubicBezTo>
                    <a:cubicBezTo>
                      <a:pt x="3" y="1"/>
                      <a:pt x="1" y="1"/>
                      <a:pt x="0" y="2"/>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0" name="Freeform 1410"/>
              <p:cNvSpPr>
                <a:spLocks/>
              </p:cNvSpPr>
              <p:nvPr/>
            </p:nvSpPr>
            <p:spPr bwMode="auto">
              <a:xfrm>
                <a:off x="3031" y="3498"/>
                <a:ext cx="5" cy="7"/>
              </a:xfrm>
              <a:custGeom>
                <a:avLst/>
                <a:gdLst>
                  <a:gd name="T0" fmla="*/ 0 w 2"/>
                  <a:gd name="T1" fmla="*/ 3 h 3"/>
                  <a:gd name="T2" fmla="*/ 1 w 2"/>
                  <a:gd name="T3" fmla="*/ 2 h 3"/>
                  <a:gd name="T4" fmla="*/ 1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1" y="2"/>
                      <a:pt x="1" y="2"/>
                      <a:pt x="1" y="2"/>
                    </a:cubicBezTo>
                    <a:cubicBezTo>
                      <a:pt x="2" y="1"/>
                      <a:pt x="1" y="1"/>
                      <a:pt x="1"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1" name="Freeform 1411"/>
              <p:cNvSpPr>
                <a:spLocks/>
              </p:cNvSpPr>
              <p:nvPr/>
            </p:nvSpPr>
            <p:spPr bwMode="auto">
              <a:xfrm>
                <a:off x="943" y="3501"/>
                <a:ext cx="7" cy="4"/>
              </a:xfrm>
              <a:custGeom>
                <a:avLst/>
                <a:gdLst>
                  <a:gd name="T0" fmla="*/ 7 w 7"/>
                  <a:gd name="T1" fmla="*/ 0 h 4"/>
                  <a:gd name="T2" fmla="*/ 0 w 7"/>
                  <a:gd name="T3" fmla="*/ 0 h 4"/>
                  <a:gd name="T4" fmla="*/ 7 w 7"/>
                  <a:gd name="T5" fmla="*/ 4 h 4"/>
                  <a:gd name="T6" fmla="*/ 7 w 7"/>
                  <a:gd name="T7" fmla="*/ 0 h 4"/>
                </a:gdLst>
                <a:ahLst/>
                <a:cxnLst>
                  <a:cxn ang="0">
                    <a:pos x="T0" y="T1"/>
                  </a:cxn>
                  <a:cxn ang="0">
                    <a:pos x="T2" y="T3"/>
                  </a:cxn>
                  <a:cxn ang="0">
                    <a:pos x="T4" y="T5"/>
                  </a:cxn>
                  <a:cxn ang="0">
                    <a:pos x="T6" y="T7"/>
                  </a:cxn>
                </a:cxnLst>
                <a:rect l="0" t="0" r="r" b="b"/>
                <a:pathLst>
                  <a:path w="7" h="4">
                    <a:moveTo>
                      <a:pt x="7" y="0"/>
                    </a:moveTo>
                    <a:lnTo>
                      <a:pt x="0" y="0"/>
                    </a:lnTo>
                    <a:lnTo>
                      <a:pt x="7"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2" name="Freeform 1412"/>
              <p:cNvSpPr>
                <a:spLocks/>
              </p:cNvSpPr>
              <p:nvPr/>
            </p:nvSpPr>
            <p:spPr bwMode="auto">
              <a:xfrm>
                <a:off x="1527" y="3501"/>
                <a:ext cx="21" cy="11"/>
              </a:xfrm>
              <a:custGeom>
                <a:avLst/>
                <a:gdLst>
                  <a:gd name="T0" fmla="*/ 1 w 9"/>
                  <a:gd name="T1" fmla="*/ 4 h 5"/>
                  <a:gd name="T2" fmla="*/ 8 w 9"/>
                  <a:gd name="T3" fmla="*/ 4 h 5"/>
                  <a:gd name="T4" fmla="*/ 9 w 9"/>
                  <a:gd name="T5" fmla="*/ 1 h 5"/>
                  <a:gd name="T6" fmla="*/ 3 w 9"/>
                  <a:gd name="T7" fmla="*/ 1 h 5"/>
                  <a:gd name="T8" fmla="*/ 4 w 9"/>
                  <a:gd name="T9" fmla="*/ 0 h 5"/>
                  <a:gd name="T10" fmla="*/ 1 w 9"/>
                  <a:gd name="T11" fmla="*/ 4 h 5"/>
                </a:gdLst>
                <a:ahLst/>
                <a:cxnLst>
                  <a:cxn ang="0">
                    <a:pos x="T0" y="T1"/>
                  </a:cxn>
                  <a:cxn ang="0">
                    <a:pos x="T2" y="T3"/>
                  </a:cxn>
                  <a:cxn ang="0">
                    <a:pos x="T4" y="T5"/>
                  </a:cxn>
                  <a:cxn ang="0">
                    <a:pos x="T6" y="T7"/>
                  </a:cxn>
                  <a:cxn ang="0">
                    <a:pos x="T8" y="T9"/>
                  </a:cxn>
                  <a:cxn ang="0">
                    <a:pos x="T10" y="T11"/>
                  </a:cxn>
                </a:cxnLst>
                <a:rect l="0" t="0" r="r" b="b"/>
                <a:pathLst>
                  <a:path w="9" h="5">
                    <a:moveTo>
                      <a:pt x="1" y="4"/>
                    </a:moveTo>
                    <a:cubicBezTo>
                      <a:pt x="4" y="5"/>
                      <a:pt x="6" y="0"/>
                      <a:pt x="8" y="4"/>
                    </a:cubicBezTo>
                    <a:cubicBezTo>
                      <a:pt x="9" y="1"/>
                      <a:pt x="9" y="1"/>
                      <a:pt x="9" y="1"/>
                    </a:cubicBezTo>
                    <a:cubicBezTo>
                      <a:pt x="3" y="1"/>
                      <a:pt x="3" y="1"/>
                      <a:pt x="3" y="1"/>
                    </a:cubicBezTo>
                    <a:cubicBezTo>
                      <a:pt x="4" y="0"/>
                      <a:pt x="4" y="0"/>
                      <a:pt x="4" y="0"/>
                    </a:cubicBezTo>
                    <a:cubicBezTo>
                      <a:pt x="3" y="1"/>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3" name="Freeform 1413"/>
              <p:cNvSpPr>
                <a:spLocks/>
              </p:cNvSpPr>
              <p:nvPr/>
            </p:nvSpPr>
            <p:spPr bwMode="auto">
              <a:xfrm>
                <a:off x="1669" y="3501"/>
                <a:ext cx="9" cy="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0"/>
                      <a:pt x="1" y="2"/>
                      <a:pt x="0" y="2"/>
                    </a:cubicBezTo>
                    <a:cubicBezTo>
                      <a:pt x="1" y="2"/>
                      <a:pt x="3" y="3"/>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4" name="Freeform 1414"/>
              <p:cNvSpPr>
                <a:spLocks/>
              </p:cNvSpPr>
              <p:nvPr/>
            </p:nvSpPr>
            <p:spPr bwMode="auto">
              <a:xfrm>
                <a:off x="2073" y="3505"/>
                <a:ext cx="10" cy="10"/>
              </a:xfrm>
              <a:custGeom>
                <a:avLst/>
                <a:gdLst>
                  <a:gd name="T0" fmla="*/ 2 w 4"/>
                  <a:gd name="T1" fmla="*/ 4 h 4"/>
                  <a:gd name="T2" fmla="*/ 4 w 4"/>
                  <a:gd name="T3" fmla="*/ 0 h 4"/>
                  <a:gd name="T4" fmla="*/ 1 w 4"/>
                  <a:gd name="T5" fmla="*/ 0 h 4"/>
                  <a:gd name="T6" fmla="*/ 2 w 4"/>
                  <a:gd name="T7" fmla="*/ 4 h 4"/>
                </a:gdLst>
                <a:ahLst/>
                <a:cxnLst>
                  <a:cxn ang="0">
                    <a:pos x="T0" y="T1"/>
                  </a:cxn>
                  <a:cxn ang="0">
                    <a:pos x="T2" y="T3"/>
                  </a:cxn>
                  <a:cxn ang="0">
                    <a:pos x="T4" y="T5"/>
                  </a:cxn>
                  <a:cxn ang="0">
                    <a:pos x="T6" y="T7"/>
                  </a:cxn>
                </a:cxnLst>
                <a:rect l="0" t="0" r="r" b="b"/>
                <a:pathLst>
                  <a:path w="4" h="4">
                    <a:moveTo>
                      <a:pt x="2" y="4"/>
                    </a:moveTo>
                    <a:cubicBezTo>
                      <a:pt x="4" y="0"/>
                      <a:pt x="4" y="0"/>
                      <a:pt x="4" y="0"/>
                    </a:cubicBezTo>
                    <a:cubicBezTo>
                      <a:pt x="1" y="0"/>
                      <a:pt x="1" y="0"/>
                      <a:pt x="1" y="0"/>
                    </a:cubicBezTo>
                    <a:cubicBezTo>
                      <a:pt x="0" y="1"/>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5" name="Freeform 1415"/>
              <p:cNvSpPr>
                <a:spLocks/>
              </p:cNvSpPr>
              <p:nvPr/>
            </p:nvSpPr>
            <p:spPr bwMode="auto">
              <a:xfrm>
                <a:off x="2435" y="3553"/>
                <a:ext cx="7"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1"/>
                      <a:pt x="1" y="1"/>
                      <a:pt x="0" y="1"/>
                    </a:cubicBezTo>
                    <a:cubicBezTo>
                      <a:pt x="0"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6" name="Freeform 1416"/>
              <p:cNvSpPr>
                <a:spLocks/>
              </p:cNvSpPr>
              <p:nvPr/>
            </p:nvSpPr>
            <p:spPr bwMode="auto">
              <a:xfrm>
                <a:off x="2435" y="3505"/>
                <a:ext cx="133" cy="48"/>
              </a:xfrm>
              <a:custGeom>
                <a:avLst/>
                <a:gdLst>
                  <a:gd name="T0" fmla="*/ 44 w 56"/>
                  <a:gd name="T1" fmla="*/ 6 h 20"/>
                  <a:gd name="T2" fmla="*/ 47 w 56"/>
                  <a:gd name="T3" fmla="*/ 7 h 20"/>
                  <a:gd name="T4" fmla="*/ 33 w 56"/>
                  <a:gd name="T5" fmla="*/ 7 h 20"/>
                  <a:gd name="T6" fmla="*/ 33 w 56"/>
                  <a:gd name="T7" fmla="*/ 10 h 20"/>
                  <a:gd name="T8" fmla="*/ 31 w 56"/>
                  <a:gd name="T9" fmla="*/ 12 h 20"/>
                  <a:gd name="T10" fmla="*/ 24 w 56"/>
                  <a:gd name="T11" fmla="*/ 12 h 20"/>
                  <a:gd name="T12" fmla="*/ 15 w 56"/>
                  <a:gd name="T13" fmla="*/ 10 h 20"/>
                  <a:gd name="T14" fmla="*/ 9 w 56"/>
                  <a:gd name="T15" fmla="*/ 12 h 20"/>
                  <a:gd name="T16" fmla="*/ 0 w 56"/>
                  <a:gd name="T17" fmla="*/ 17 h 20"/>
                  <a:gd name="T18" fmla="*/ 5 w 56"/>
                  <a:gd name="T19" fmla="*/ 19 h 20"/>
                  <a:gd name="T20" fmla="*/ 3 w 56"/>
                  <a:gd name="T21" fmla="*/ 20 h 20"/>
                  <a:gd name="T22" fmla="*/ 7 w 56"/>
                  <a:gd name="T23" fmla="*/ 19 h 20"/>
                  <a:gd name="T24" fmla="*/ 4 w 56"/>
                  <a:gd name="T25" fmla="*/ 18 h 20"/>
                  <a:gd name="T26" fmla="*/ 9 w 56"/>
                  <a:gd name="T27" fmla="*/ 17 h 20"/>
                  <a:gd name="T28" fmla="*/ 9 w 56"/>
                  <a:gd name="T29" fmla="*/ 18 h 20"/>
                  <a:gd name="T30" fmla="*/ 12 w 56"/>
                  <a:gd name="T31" fmla="*/ 17 h 20"/>
                  <a:gd name="T32" fmla="*/ 11 w 56"/>
                  <a:gd name="T33" fmla="*/ 19 h 20"/>
                  <a:gd name="T34" fmla="*/ 13 w 56"/>
                  <a:gd name="T35" fmla="*/ 20 h 20"/>
                  <a:gd name="T36" fmla="*/ 19 w 56"/>
                  <a:gd name="T37" fmla="*/ 17 h 20"/>
                  <a:gd name="T38" fmla="*/ 33 w 56"/>
                  <a:gd name="T39" fmla="*/ 12 h 20"/>
                  <a:gd name="T40" fmla="*/ 37 w 56"/>
                  <a:gd name="T41" fmla="*/ 12 h 20"/>
                  <a:gd name="T42" fmla="*/ 53 w 56"/>
                  <a:gd name="T43" fmla="*/ 9 h 20"/>
                  <a:gd name="T44" fmla="*/ 49 w 56"/>
                  <a:gd name="T45" fmla="*/ 8 h 20"/>
                  <a:gd name="T46" fmla="*/ 53 w 56"/>
                  <a:gd name="T47" fmla="*/ 6 h 20"/>
                  <a:gd name="T48" fmla="*/ 47 w 56"/>
                  <a:gd name="T49" fmla="*/ 6 h 20"/>
                  <a:gd name="T50" fmla="*/ 55 w 56"/>
                  <a:gd name="T51" fmla="*/ 4 h 20"/>
                  <a:gd name="T52" fmla="*/ 56 w 56"/>
                  <a:gd name="T53" fmla="*/ 1 h 20"/>
                  <a:gd name="T54" fmla="*/ 51 w 56"/>
                  <a:gd name="T55" fmla="*/ 0 h 20"/>
                  <a:gd name="T56" fmla="*/ 44 w 56"/>
                  <a:gd name="T5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 h="20">
                    <a:moveTo>
                      <a:pt x="44" y="6"/>
                    </a:moveTo>
                    <a:cubicBezTo>
                      <a:pt x="45" y="6"/>
                      <a:pt x="46" y="5"/>
                      <a:pt x="47" y="7"/>
                    </a:cubicBezTo>
                    <a:cubicBezTo>
                      <a:pt x="43" y="10"/>
                      <a:pt x="38" y="9"/>
                      <a:pt x="33" y="7"/>
                    </a:cubicBezTo>
                    <a:cubicBezTo>
                      <a:pt x="33" y="10"/>
                      <a:pt x="33" y="10"/>
                      <a:pt x="33" y="10"/>
                    </a:cubicBezTo>
                    <a:cubicBezTo>
                      <a:pt x="33" y="12"/>
                      <a:pt x="31" y="9"/>
                      <a:pt x="31" y="12"/>
                    </a:cubicBezTo>
                    <a:cubicBezTo>
                      <a:pt x="24" y="12"/>
                      <a:pt x="24" y="12"/>
                      <a:pt x="24" y="12"/>
                    </a:cubicBezTo>
                    <a:cubicBezTo>
                      <a:pt x="22" y="10"/>
                      <a:pt x="14" y="13"/>
                      <a:pt x="15" y="10"/>
                    </a:cubicBezTo>
                    <a:cubicBezTo>
                      <a:pt x="13" y="13"/>
                      <a:pt x="11" y="12"/>
                      <a:pt x="9" y="12"/>
                    </a:cubicBezTo>
                    <a:cubicBezTo>
                      <a:pt x="5" y="15"/>
                      <a:pt x="1" y="11"/>
                      <a:pt x="0" y="17"/>
                    </a:cubicBezTo>
                    <a:cubicBezTo>
                      <a:pt x="5" y="19"/>
                      <a:pt x="5" y="19"/>
                      <a:pt x="5" y="19"/>
                    </a:cubicBezTo>
                    <a:cubicBezTo>
                      <a:pt x="4" y="19"/>
                      <a:pt x="3" y="20"/>
                      <a:pt x="3" y="20"/>
                    </a:cubicBezTo>
                    <a:cubicBezTo>
                      <a:pt x="4" y="20"/>
                      <a:pt x="6" y="19"/>
                      <a:pt x="7" y="19"/>
                    </a:cubicBezTo>
                    <a:cubicBezTo>
                      <a:pt x="6" y="18"/>
                      <a:pt x="4" y="19"/>
                      <a:pt x="4" y="18"/>
                    </a:cubicBezTo>
                    <a:cubicBezTo>
                      <a:pt x="5" y="17"/>
                      <a:pt x="7" y="17"/>
                      <a:pt x="9" y="17"/>
                    </a:cubicBezTo>
                    <a:cubicBezTo>
                      <a:pt x="9" y="18"/>
                      <a:pt x="9" y="18"/>
                      <a:pt x="9" y="18"/>
                    </a:cubicBezTo>
                    <a:cubicBezTo>
                      <a:pt x="12" y="17"/>
                      <a:pt x="12" y="17"/>
                      <a:pt x="12" y="17"/>
                    </a:cubicBezTo>
                    <a:cubicBezTo>
                      <a:pt x="13" y="18"/>
                      <a:pt x="12" y="18"/>
                      <a:pt x="11" y="19"/>
                    </a:cubicBezTo>
                    <a:cubicBezTo>
                      <a:pt x="13" y="20"/>
                      <a:pt x="13" y="20"/>
                      <a:pt x="13" y="20"/>
                    </a:cubicBezTo>
                    <a:cubicBezTo>
                      <a:pt x="15" y="18"/>
                      <a:pt x="17" y="17"/>
                      <a:pt x="19" y="17"/>
                    </a:cubicBezTo>
                    <a:cubicBezTo>
                      <a:pt x="24" y="19"/>
                      <a:pt x="29" y="13"/>
                      <a:pt x="33" y="12"/>
                    </a:cubicBezTo>
                    <a:cubicBezTo>
                      <a:pt x="35" y="10"/>
                      <a:pt x="36" y="13"/>
                      <a:pt x="37" y="12"/>
                    </a:cubicBezTo>
                    <a:cubicBezTo>
                      <a:pt x="43" y="8"/>
                      <a:pt x="47" y="12"/>
                      <a:pt x="53" y="9"/>
                    </a:cubicBezTo>
                    <a:cubicBezTo>
                      <a:pt x="49" y="8"/>
                      <a:pt x="49" y="8"/>
                      <a:pt x="49" y="8"/>
                    </a:cubicBezTo>
                    <a:cubicBezTo>
                      <a:pt x="49" y="6"/>
                      <a:pt x="52" y="7"/>
                      <a:pt x="53" y="6"/>
                    </a:cubicBezTo>
                    <a:cubicBezTo>
                      <a:pt x="47" y="6"/>
                      <a:pt x="47" y="6"/>
                      <a:pt x="47" y="6"/>
                    </a:cubicBezTo>
                    <a:cubicBezTo>
                      <a:pt x="47" y="2"/>
                      <a:pt x="53" y="1"/>
                      <a:pt x="55" y="4"/>
                    </a:cubicBezTo>
                    <a:cubicBezTo>
                      <a:pt x="56" y="1"/>
                      <a:pt x="56" y="1"/>
                      <a:pt x="56" y="1"/>
                    </a:cubicBezTo>
                    <a:cubicBezTo>
                      <a:pt x="51" y="0"/>
                      <a:pt x="51" y="0"/>
                      <a:pt x="51" y="0"/>
                    </a:cubicBezTo>
                    <a:cubicBezTo>
                      <a:pt x="48" y="0"/>
                      <a:pt x="44" y="3"/>
                      <a:pt x="4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7" name="Freeform 1417"/>
              <p:cNvSpPr>
                <a:spLocks/>
              </p:cNvSpPr>
              <p:nvPr/>
            </p:nvSpPr>
            <p:spPr bwMode="auto">
              <a:xfrm>
                <a:off x="2378" y="3531"/>
                <a:ext cx="57" cy="31"/>
              </a:xfrm>
              <a:custGeom>
                <a:avLst/>
                <a:gdLst>
                  <a:gd name="T0" fmla="*/ 14 w 24"/>
                  <a:gd name="T1" fmla="*/ 8 h 13"/>
                  <a:gd name="T2" fmla="*/ 13 w 24"/>
                  <a:gd name="T3" fmla="*/ 4 h 13"/>
                  <a:gd name="T4" fmla="*/ 8 w 24"/>
                  <a:gd name="T5" fmla="*/ 6 h 13"/>
                  <a:gd name="T6" fmla="*/ 0 w 24"/>
                  <a:gd name="T7" fmla="*/ 12 h 13"/>
                  <a:gd name="T8" fmla="*/ 1 w 24"/>
                  <a:gd name="T9" fmla="*/ 13 h 13"/>
                  <a:gd name="T10" fmla="*/ 24 w 24"/>
                  <a:gd name="T11" fmla="*/ 10 h 13"/>
                  <a:gd name="T12" fmla="*/ 14 w 24"/>
                  <a:gd name="T13" fmla="*/ 8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14" y="8"/>
                    </a:moveTo>
                    <a:cubicBezTo>
                      <a:pt x="12" y="7"/>
                      <a:pt x="12" y="5"/>
                      <a:pt x="13" y="4"/>
                    </a:cubicBezTo>
                    <a:cubicBezTo>
                      <a:pt x="11" y="4"/>
                      <a:pt x="10" y="8"/>
                      <a:pt x="8" y="6"/>
                    </a:cubicBezTo>
                    <a:cubicBezTo>
                      <a:pt x="0" y="12"/>
                      <a:pt x="0" y="12"/>
                      <a:pt x="0" y="12"/>
                    </a:cubicBezTo>
                    <a:cubicBezTo>
                      <a:pt x="1" y="13"/>
                      <a:pt x="1" y="13"/>
                      <a:pt x="1" y="13"/>
                    </a:cubicBezTo>
                    <a:cubicBezTo>
                      <a:pt x="8" y="7"/>
                      <a:pt x="16" y="10"/>
                      <a:pt x="24" y="10"/>
                    </a:cubicBezTo>
                    <a:cubicBezTo>
                      <a:pt x="20" y="8"/>
                      <a:pt x="19" y="0"/>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8" name="Freeform 1418"/>
              <p:cNvSpPr>
                <a:spLocks/>
              </p:cNvSpPr>
              <p:nvPr/>
            </p:nvSpPr>
            <p:spPr bwMode="auto">
              <a:xfrm>
                <a:off x="2513" y="3534"/>
                <a:ext cx="15" cy="9"/>
              </a:xfrm>
              <a:custGeom>
                <a:avLst/>
                <a:gdLst>
                  <a:gd name="T0" fmla="*/ 6 w 6"/>
                  <a:gd name="T1" fmla="*/ 3 h 4"/>
                  <a:gd name="T2" fmla="*/ 0 w 6"/>
                  <a:gd name="T3" fmla="*/ 0 h 4"/>
                  <a:gd name="T4" fmla="*/ 6 w 6"/>
                  <a:gd name="T5" fmla="*/ 3 h 4"/>
                </a:gdLst>
                <a:ahLst/>
                <a:cxnLst>
                  <a:cxn ang="0">
                    <a:pos x="T0" y="T1"/>
                  </a:cxn>
                  <a:cxn ang="0">
                    <a:pos x="T2" y="T3"/>
                  </a:cxn>
                  <a:cxn ang="0">
                    <a:pos x="T4" y="T5"/>
                  </a:cxn>
                </a:cxnLst>
                <a:rect l="0" t="0" r="r" b="b"/>
                <a:pathLst>
                  <a:path w="6" h="4">
                    <a:moveTo>
                      <a:pt x="6" y="3"/>
                    </a:moveTo>
                    <a:cubicBezTo>
                      <a:pt x="0" y="0"/>
                      <a:pt x="0" y="0"/>
                      <a:pt x="0" y="0"/>
                    </a:cubicBezTo>
                    <a:cubicBezTo>
                      <a:pt x="1" y="2"/>
                      <a:pt x="4"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9" name="Freeform 1419"/>
              <p:cNvSpPr>
                <a:spLocks/>
              </p:cNvSpPr>
              <p:nvPr/>
            </p:nvSpPr>
            <p:spPr bwMode="auto">
              <a:xfrm>
                <a:off x="1494" y="3508"/>
                <a:ext cx="7" cy="2"/>
              </a:xfrm>
              <a:custGeom>
                <a:avLst/>
                <a:gdLst>
                  <a:gd name="T0" fmla="*/ 0 w 7"/>
                  <a:gd name="T1" fmla="*/ 2 h 2"/>
                  <a:gd name="T2" fmla="*/ 2 w 7"/>
                  <a:gd name="T3" fmla="*/ 2 h 2"/>
                  <a:gd name="T4" fmla="*/ 7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2" y="2"/>
                    </a:lnTo>
                    <a:lnTo>
                      <a:pt x="7"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0" name="Freeform 1420"/>
              <p:cNvSpPr>
                <a:spLocks/>
              </p:cNvSpPr>
              <p:nvPr/>
            </p:nvSpPr>
            <p:spPr bwMode="auto">
              <a:xfrm>
                <a:off x="2234" y="3505"/>
                <a:ext cx="10" cy="7"/>
              </a:xfrm>
              <a:custGeom>
                <a:avLst/>
                <a:gdLst>
                  <a:gd name="T0" fmla="*/ 4 w 4"/>
                  <a:gd name="T1" fmla="*/ 2 h 3"/>
                  <a:gd name="T2" fmla="*/ 0 w 4"/>
                  <a:gd name="T3" fmla="*/ 1 h 3"/>
                  <a:gd name="T4" fmla="*/ 3 w 4"/>
                  <a:gd name="T5" fmla="*/ 3 h 3"/>
                  <a:gd name="T6" fmla="*/ 4 w 4"/>
                  <a:gd name="T7" fmla="*/ 2 h 3"/>
                </a:gdLst>
                <a:ahLst/>
                <a:cxnLst>
                  <a:cxn ang="0">
                    <a:pos x="T0" y="T1"/>
                  </a:cxn>
                  <a:cxn ang="0">
                    <a:pos x="T2" y="T3"/>
                  </a:cxn>
                  <a:cxn ang="0">
                    <a:pos x="T4" y="T5"/>
                  </a:cxn>
                  <a:cxn ang="0">
                    <a:pos x="T6" y="T7"/>
                  </a:cxn>
                </a:cxnLst>
                <a:rect l="0" t="0" r="r" b="b"/>
                <a:pathLst>
                  <a:path w="4" h="3">
                    <a:moveTo>
                      <a:pt x="4" y="2"/>
                    </a:moveTo>
                    <a:cubicBezTo>
                      <a:pt x="3" y="2"/>
                      <a:pt x="2" y="0"/>
                      <a:pt x="0" y="1"/>
                    </a:cubicBezTo>
                    <a:cubicBezTo>
                      <a:pt x="3" y="3"/>
                      <a:pt x="3" y="3"/>
                      <a:pt x="3"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1" name="Freeform 1421"/>
              <p:cNvSpPr>
                <a:spLocks/>
              </p:cNvSpPr>
              <p:nvPr/>
            </p:nvSpPr>
            <p:spPr bwMode="auto">
              <a:xfrm>
                <a:off x="1094" y="3510"/>
                <a:ext cx="14" cy="2"/>
              </a:xfrm>
              <a:custGeom>
                <a:avLst/>
                <a:gdLst>
                  <a:gd name="T0" fmla="*/ 6 w 6"/>
                  <a:gd name="T1" fmla="*/ 0 h 1"/>
                  <a:gd name="T2" fmla="*/ 0 w 6"/>
                  <a:gd name="T3" fmla="*/ 1 h 1"/>
                  <a:gd name="T4" fmla="*/ 3 w 6"/>
                  <a:gd name="T5" fmla="*/ 1 h 1"/>
                  <a:gd name="T6" fmla="*/ 6 w 6"/>
                  <a:gd name="T7" fmla="*/ 0 h 1"/>
                </a:gdLst>
                <a:ahLst/>
                <a:cxnLst>
                  <a:cxn ang="0">
                    <a:pos x="T0" y="T1"/>
                  </a:cxn>
                  <a:cxn ang="0">
                    <a:pos x="T2" y="T3"/>
                  </a:cxn>
                  <a:cxn ang="0">
                    <a:pos x="T4" y="T5"/>
                  </a:cxn>
                  <a:cxn ang="0">
                    <a:pos x="T6" y="T7"/>
                  </a:cxn>
                </a:cxnLst>
                <a:rect l="0" t="0" r="r" b="b"/>
                <a:pathLst>
                  <a:path w="6" h="1">
                    <a:moveTo>
                      <a:pt x="6" y="0"/>
                    </a:moveTo>
                    <a:cubicBezTo>
                      <a:pt x="4" y="0"/>
                      <a:pt x="1" y="0"/>
                      <a:pt x="0" y="1"/>
                    </a:cubicBezTo>
                    <a:cubicBezTo>
                      <a:pt x="3" y="1"/>
                      <a:pt x="3" y="1"/>
                      <a:pt x="3" y="1"/>
                    </a:cubicBezTo>
                    <a:cubicBezTo>
                      <a:pt x="4" y="1"/>
                      <a:pt x="6"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2" name="Freeform 1422"/>
              <p:cNvSpPr>
                <a:spLocks/>
              </p:cNvSpPr>
              <p:nvPr/>
            </p:nvSpPr>
            <p:spPr bwMode="auto">
              <a:xfrm>
                <a:off x="1671" y="3510"/>
                <a:ext cx="10" cy="5"/>
              </a:xfrm>
              <a:custGeom>
                <a:avLst/>
                <a:gdLst>
                  <a:gd name="T0" fmla="*/ 4 w 4"/>
                  <a:gd name="T1" fmla="*/ 0 h 2"/>
                  <a:gd name="T2" fmla="*/ 1 w 4"/>
                  <a:gd name="T3" fmla="*/ 2 h 2"/>
                  <a:gd name="T4" fmla="*/ 0 w 4"/>
                  <a:gd name="T5" fmla="*/ 0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cubicBezTo>
                      <a:pt x="2" y="0"/>
                      <a:pt x="2" y="1"/>
                      <a:pt x="1" y="2"/>
                    </a:cubicBezTo>
                    <a:cubicBezTo>
                      <a:pt x="0" y="0"/>
                      <a:pt x="0" y="0"/>
                      <a:pt x="0" y="0"/>
                    </a:cubicBezTo>
                    <a:cubicBezTo>
                      <a:pt x="0" y="2"/>
                      <a:pt x="0" y="2"/>
                      <a:pt x="0" y="2"/>
                    </a:cubicBezTo>
                    <a:cubicBezTo>
                      <a:pt x="2" y="2"/>
                      <a:pt x="2" y="2"/>
                      <a:pt x="2" y="2"/>
                    </a:cubicBezTo>
                    <a:cubicBezTo>
                      <a:pt x="3" y="2"/>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3" name="Freeform 1423"/>
              <p:cNvSpPr>
                <a:spLocks/>
              </p:cNvSpPr>
              <p:nvPr/>
            </p:nvSpPr>
            <p:spPr bwMode="auto">
              <a:xfrm>
                <a:off x="2244" y="3505"/>
                <a:ext cx="14" cy="10"/>
              </a:xfrm>
              <a:custGeom>
                <a:avLst/>
                <a:gdLst>
                  <a:gd name="T0" fmla="*/ 3 w 6"/>
                  <a:gd name="T1" fmla="*/ 4 h 4"/>
                  <a:gd name="T2" fmla="*/ 6 w 6"/>
                  <a:gd name="T3" fmla="*/ 2 h 4"/>
                  <a:gd name="T4" fmla="*/ 3 w 6"/>
                  <a:gd name="T5" fmla="*/ 4 h 4"/>
                </a:gdLst>
                <a:ahLst/>
                <a:cxnLst>
                  <a:cxn ang="0">
                    <a:pos x="T0" y="T1"/>
                  </a:cxn>
                  <a:cxn ang="0">
                    <a:pos x="T2" y="T3"/>
                  </a:cxn>
                  <a:cxn ang="0">
                    <a:pos x="T4" y="T5"/>
                  </a:cxn>
                </a:cxnLst>
                <a:rect l="0" t="0" r="r" b="b"/>
                <a:pathLst>
                  <a:path w="6" h="4">
                    <a:moveTo>
                      <a:pt x="3" y="4"/>
                    </a:moveTo>
                    <a:cubicBezTo>
                      <a:pt x="6" y="2"/>
                      <a:pt x="6" y="2"/>
                      <a:pt x="6" y="2"/>
                    </a:cubicBezTo>
                    <a:cubicBezTo>
                      <a:pt x="4" y="0"/>
                      <a:pt x="0"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4" name="Freeform 1424"/>
              <p:cNvSpPr>
                <a:spLocks/>
              </p:cNvSpPr>
              <p:nvPr/>
            </p:nvSpPr>
            <p:spPr bwMode="auto">
              <a:xfrm>
                <a:off x="2882" y="3508"/>
                <a:ext cx="7" cy="4"/>
              </a:xfrm>
              <a:custGeom>
                <a:avLst/>
                <a:gdLst>
                  <a:gd name="T0" fmla="*/ 0 w 3"/>
                  <a:gd name="T1" fmla="*/ 1 h 2"/>
                  <a:gd name="T2" fmla="*/ 1 w 3"/>
                  <a:gd name="T3" fmla="*/ 2 h 2"/>
                  <a:gd name="T4" fmla="*/ 3 w 3"/>
                  <a:gd name="T5" fmla="*/ 1 h 2"/>
                  <a:gd name="T6" fmla="*/ 0 w 3"/>
                  <a:gd name="T7" fmla="*/ 1 h 2"/>
                </a:gdLst>
                <a:ahLst/>
                <a:cxnLst>
                  <a:cxn ang="0">
                    <a:pos x="T0" y="T1"/>
                  </a:cxn>
                  <a:cxn ang="0">
                    <a:pos x="T2" y="T3"/>
                  </a:cxn>
                  <a:cxn ang="0">
                    <a:pos x="T4" y="T5"/>
                  </a:cxn>
                  <a:cxn ang="0">
                    <a:pos x="T6" y="T7"/>
                  </a:cxn>
                </a:cxnLst>
                <a:rect l="0" t="0" r="r" b="b"/>
                <a:pathLst>
                  <a:path w="3" h="2">
                    <a:moveTo>
                      <a:pt x="0" y="1"/>
                    </a:moveTo>
                    <a:cubicBezTo>
                      <a:pt x="1" y="2"/>
                      <a:pt x="1" y="2"/>
                      <a:pt x="1" y="2"/>
                    </a:cubicBezTo>
                    <a:cubicBezTo>
                      <a:pt x="3" y="1"/>
                      <a:pt x="3" y="1"/>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5" name="Freeform 1425"/>
              <p:cNvSpPr>
                <a:spLocks/>
              </p:cNvSpPr>
              <p:nvPr/>
            </p:nvSpPr>
            <p:spPr bwMode="auto">
              <a:xfrm>
                <a:off x="3031" y="3508"/>
                <a:ext cx="3" cy="7"/>
              </a:xfrm>
              <a:custGeom>
                <a:avLst/>
                <a:gdLst>
                  <a:gd name="T0" fmla="*/ 0 w 1"/>
                  <a:gd name="T1" fmla="*/ 1 h 3"/>
                  <a:gd name="T2" fmla="*/ 1 w 1"/>
                  <a:gd name="T3" fmla="*/ 3 h 3"/>
                  <a:gd name="T4" fmla="*/ 1 w 1"/>
                  <a:gd name="T5" fmla="*/ 1 h 3"/>
                  <a:gd name="T6" fmla="*/ 0 w 1"/>
                  <a:gd name="T7" fmla="*/ 1 h 3"/>
                </a:gdLst>
                <a:ahLst/>
                <a:cxnLst>
                  <a:cxn ang="0">
                    <a:pos x="T0" y="T1"/>
                  </a:cxn>
                  <a:cxn ang="0">
                    <a:pos x="T2" y="T3"/>
                  </a:cxn>
                  <a:cxn ang="0">
                    <a:pos x="T4" y="T5"/>
                  </a:cxn>
                  <a:cxn ang="0">
                    <a:pos x="T6" y="T7"/>
                  </a:cxn>
                </a:cxnLst>
                <a:rect l="0" t="0" r="r" b="b"/>
                <a:pathLst>
                  <a:path w="1" h="3">
                    <a:moveTo>
                      <a:pt x="0" y="1"/>
                    </a:moveTo>
                    <a:cubicBezTo>
                      <a:pt x="1" y="3"/>
                      <a:pt x="1" y="3"/>
                      <a:pt x="1" y="3"/>
                    </a:cubicBezTo>
                    <a:cubicBezTo>
                      <a:pt x="1" y="1"/>
                      <a:pt x="1" y="1"/>
                      <a:pt x="1" y="1"/>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6" name="Freeform 1426"/>
              <p:cNvSpPr>
                <a:spLocks/>
              </p:cNvSpPr>
              <p:nvPr/>
            </p:nvSpPr>
            <p:spPr bwMode="auto">
              <a:xfrm>
                <a:off x="1447" y="3510"/>
                <a:ext cx="7" cy="5"/>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1" y="0"/>
                      <a:pt x="0" y="2"/>
                    </a:cubicBezTo>
                    <a:cubicBezTo>
                      <a:pt x="1"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7" name="Freeform 1427"/>
              <p:cNvSpPr>
                <a:spLocks/>
              </p:cNvSpPr>
              <p:nvPr/>
            </p:nvSpPr>
            <p:spPr bwMode="auto">
              <a:xfrm>
                <a:off x="1409" y="3515"/>
                <a:ext cx="9" cy="5"/>
              </a:xfrm>
              <a:custGeom>
                <a:avLst/>
                <a:gdLst>
                  <a:gd name="T0" fmla="*/ 0 w 4"/>
                  <a:gd name="T1" fmla="*/ 2 h 2"/>
                  <a:gd name="T2" fmla="*/ 4 w 4"/>
                  <a:gd name="T3" fmla="*/ 0 h 2"/>
                  <a:gd name="T4" fmla="*/ 0 w 4"/>
                  <a:gd name="T5" fmla="*/ 2 h 2"/>
                </a:gdLst>
                <a:ahLst/>
                <a:cxnLst>
                  <a:cxn ang="0">
                    <a:pos x="T0" y="T1"/>
                  </a:cxn>
                  <a:cxn ang="0">
                    <a:pos x="T2" y="T3"/>
                  </a:cxn>
                  <a:cxn ang="0">
                    <a:pos x="T4" y="T5"/>
                  </a:cxn>
                </a:cxnLst>
                <a:rect l="0" t="0" r="r" b="b"/>
                <a:pathLst>
                  <a:path w="4" h="2">
                    <a:moveTo>
                      <a:pt x="0" y="2"/>
                    </a:moveTo>
                    <a:cubicBezTo>
                      <a:pt x="2" y="2"/>
                      <a:pt x="3" y="2"/>
                      <a:pt x="4" y="0"/>
                    </a:cubicBezTo>
                    <a:cubicBezTo>
                      <a:pt x="3"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8" name="Freeform 1428"/>
              <p:cNvSpPr>
                <a:spLocks/>
              </p:cNvSpPr>
              <p:nvPr/>
            </p:nvSpPr>
            <p:spPr bwMode="auto">
              <a:xfrm>
                <a:off x="1380" y="3515"/>
                <a:ext cx="10" cy="7"/>
              </a:xfrm>
              <a:custGeom>
                <a:avLst/>
                <a:gdLst>
                  <a:gd name="T0" fmla="*/ 2 w 4"/>
                  <a:gd name="T1" fmla="*/ 3 h 3"/>
                  <a:gd name="T2" fmla="*/ 4 w 4"/>
                  <a:gd name="T3" fmla="*/ 2 h 3"/>
                  <a:gd name="T4" fmla="*/ 2 w 4"/>
                  <a:gd name="T5" fmla="*/ 3 h 3"/>
                </a:gdLst>
                <a:ahLst/>
                <a:cxnLst>
                  <a:cxn ang="0">
                    <a:pos x="T0" y="T1"/>
                  </a:cxn>
                  <a:cxn ang="0">
                    <a:pos x="T2" y="T3"/>
                  </a:cxn>
                  <a:cxn ang="0">
                    <a:pos x="T4" y="T5"/>
                  </a:cxn>
                </a:cxnLst>
                <a:rect l="0" t="0" r="r" b="b"/>
                <a:pathLst>
                  <a:path w="4" h="3">
                    <a:moveTo>
                      <a:pt x="2" y="3"/>
                    </a:moveTo>
                    <a:cubicBezTo>
                      <a:pt x="4" y="2"/>
                      <a:pt x="4" y="2"/>
                      <a:pt x="4" y="2"/>
                    </a:cubicBezTo>
                    <a:cubicBezTo>
                      <a:pt x="4"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9" name="Freeform 1429"/>
              <p:cNvSpPr>
                <a:spLocks/>
              </p:cNvSpPr>
              <p:nvPr/>
            </p:nvSpPr>
            <p:spPr bwMode="auto">
              <a:xfrm>
                <a:off x="2518" y="3515"/>
                <a:ext cx="14" cy="7"/>
              </a:xfrm>
              <a:custGeom>
                <a:avLst/>
                <a:gdLst>
                  <a:gd name="T0" fmla="*/ 1 w 6"/>
                  <a:gd name="T1" fmla="*/ 3 h 3"/>
                  <a:gd name="T2" fmla="*/ 6 w 6"/>
                  <a:gd name="T3" fmla="*/ 2 h 3"/>
                  <a:gd name="T4" fmla="*/ 1 w 6"/>
                  <a:gd name="T5" fmla="*/ 3 h 3"/>
                </a:gdLst>
                <a:ahLst/>
                <a:cxnLst>
                  <a:cxn ang="0">
                    <a:pos x="T0" y="T1"/>
                  </a:cxn>
                  <a:cxn ang="0">
                    <a:pos x="T2" y="T3"/>
                  </a:cxn>
                  <a:cxn ang="0">
                    <a:pos x="T4" y="T5"/>
                  </a:cxn>
                </a:cxnLst>
                <a:rect l="0" t="0" r="r" b="b"/>
                <a:pathLst>
                  <a:path w="6" h="3">
                    <a:moveTo>
                      <a:pt x="1" y="3"/>
                    </a:moveTo>
                    <a:cubicBezTo>
                      <a:pt x="6" y="2"/>
                      <a:pt x="6" y="2"/>
                      <a:pt x="6" y="2"/>
                    </a:cubicBezTo>
                    <a:cubicBezTo>
                      <a:pt x="5" y="1"/>
                      <a:pt x="0" y="0"/>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Freeform 1430"/>
              <p:cNvSpPr>
                <a:spLocks/>
              </p:cNvSpPr>
              <p:nvPr/>
            </p:nvSpPr>
            <p:spPr bwMode="auto">
              <a:xfrm>
                <a:off x="2648" y="3512"/>
                <a:ext cx="17" cy="12"/>
              </a:xfrm>
              <a:custGeom>
                <a:avLst/>
                <a:gdLst>
                  <a:gd name="T0" fmla="*/ 0 w 7"/>
                  <a:gd name="T1" fmla="*/ 4 h 5"/>
                  <a:gd name="T2" fmla="*/ 7 w 7"/>
                  <a:gd name="T3" fmla="*/ 4 h 5"/>
                  <a:gd name="T4" fmla="*/ 0 w 7"/>
                  <a:gd name="T5" fmla="*/ 4 h 5"/>
                </a:gdLst>
                <a:ahLst/>
                <a:cxnLst>
                  <a:cxn ang="0">
                    <a:pos x="T0" y="T1"/>
                  </a:cxn>
                  <a:cxn ang="0">
                    <a:pos x="T2" y="T3"/>
                  </a:cxn>
                  <a:cxn ang="0">
                    <a:pos x="T4" y="T5"/>
                  </a:cxn>
                </a:cxnLst>
                <a:rect l="0" t="0" r="r" b="b"/>
                <a:pathLst>
                  <a:path w="7" h="5">
                    <a:moveTo>
                      <a:pt x="0" y="4"/>
                    </a:moveTo>
                    <a:cubicBezTo>
                      <a:pt x="3" y="4"/>
                      <a:pt x="6" y="5"/>
                      <a:pt x="7" y="4"/>
                    </a:cubicBezTo>
                    <a:cubicBezTo>
                      <a:pt x="6" y="0"/>
                      <a:pt x="2"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1" name="Freeform 1431"/>
              <p:cNvSpPr>
                <a:spLocks/>
              </p:cNvSpPr>
              <p:nvPr/>
            </p:nvSpPr>
            <p:spPr bwMode="auto">
              <a:xfrm>
                <a:off x="876" y="3520"/>
                <a:ext cx="19" cy="14"/>
              </a:xfrm>
              <a:custGeom>
                <a:avLst/>
                <a:gdLst>
                  <a:gd name="T0" fmla="*/ 8 w 8"/>
                  <a:gd name="T1" fmla="*/ 3 h 6"/>
                  <a:gd name="T2" fmla="*/ 6 w 8"/>
                  <a:gd name="T3" fmla="*/ 0 h 6"/>
                  <a:gd name="T4" fmla="*/ 2 w 8"/>
                  <a:gd name="T5" fmla="*/ 6 h 6"/>
                  <a:gd name="T6" fmla="*/ 3 w 8"/>
                  <a:gd name="T7" fmla="*/ 6 h 6"/>
                  <a:gd name="T8" fmla="*/ 8 w 8"/>
                  <a:gd name="T9" fmla="*/ 3 h 6"/>
                </a:gdLst>
                <a:ahLst/>
                <a:cxnLst>
                  <a:cxn ang="0">
                    <a:pos x="T0" y="T1"/>
                  </a:cxn>
                  <a:cxn ang="0">
                    <a:pos x="T2" y="T3"/>
                  </a:cxn>
                  <a:cxn ang="0">
                    <a:pos x="T4" y="T5"/>
                  </a:cxn>
                  <a:cxn ang="0">
                    <a:pos x="T6" y="T7"/>
                  </a:cxn>
                  <a:cxn ang="0">
                    <a:pos x="T8" y="T9"/>
                  </a:cxn>
                </a:cxnLst>
                <a:rect l="0" t="0" r="r" b="b"/>
                <a:pathLst>
                  <a:path w="8" h="6">
                    <a:moveTo>
                      <a:pt x="8" y="3"/>
                    </a:moveTo>
                    <a:cubicBezTo>
                      <a:pt x="6" y="0"/>
                      <a:pt x="6" y="0"/>
                      <a:pt x="6" y="0"/>
                    </a:cubicBezTo>
                    <a:cubicBezTo>
                      <a:pt x="5" y="3"/>
                      <a:pt x="0" y="3"/>
                      <a:pt x="2" y="6"/>
                    </a:cubicBezTo>
                    <a:cubicBezTo>
                      <a:pt x="3" y="6"/>
                      <a:pt x="3" y="6"/>
                      <a:pt x="3" y="6"/>
                    </a:cubicBezTo>
                    <a:cubicBezTo>
                      <a:pt x="3" y="4"/>
                      <a:pt x="6" y="4"/>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2" name="Freeform 1432"/>
              <p:cNvSpPr>
                <a:spLocks/>
              </p:cNvSpPr>
              <p:nvPr/>
            </p:nvSpPr>
            <p:spPr bwMode="auto">
              <a:xfrm>
                <a:off x="1347" y="3517"/>
                <a:ext cx="21" cy="12"/>
              </a:xfrm>
              <a:custGeom>
                <a:avLst/>
                <a:gdLst>
                  <a:gd name="T0" fmla="*/ 0 w 9"/>
                  <a:gd name="T1" fmla="*/ 3 h 5"/>
                  <a:gd name="T2" fmla="*/ 9 w 9"/>
                  <a:gd name="T3" fmla="*/ 1 h 5"/>
                  <a:gd name="T4" fmla="*/ 0 w 9"/>
                  <a:gd name="T5" fmla="*/ 3 h 5"/>
                </a:gdLst>
                <a:ahLst/>
                <a:cxnLst>
                  <a:cxn ang="0">
                    <a:pos x="T0" y="T1"/>
                  </a:cxn>
                  <a:cxn ang="0">
                    <a:pos x="T2" y="T3"/>
                  </a:cxn>
                  <a:cxn ang="0">
                    <a:pos x="T4" y="T5"/>
                  </a:cxn>
                </a:cxnLst>
                <a:rect l="0" t="0" r="r" b="b"/>
                <a:pathLst>
                  <a:path w="9" h="5">
                    <a:moveTo>
                      <a:pt x="0" y="3"/>
                    </a:moveTo>
                    <a:cubicBezTo>
                      <a:pt x="3" y="5"/>
                      <a:pt x="7" y="2"/>
                      <a:pt x="9" y="1"/>
                    </a:cubicBezTo>
                    <a:cubicBezTo>
                      <a:pt x="5" y="3"/>
                      <a:pt x="2"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3" name="Freeform 1433"/>
              <p:cNvSpPr>
                <a:spLocks/>
              </p:cNvSpPr>
              <p:nvPr/>
            </p:nvSpPr>
            <p:spPr bwMode="auto">
              <a:xfrm>
                <a:off x="2085" y="3520"/>
                <a:ext cx="5" cy="2"/>
              </a:xfrm>
              <a:custGeom>
                <a:avLst/>
                <a:gdLst>
                  <a:gd name="T0" fmla="*/ 0 w 5"/>
                  <a:gd name="T1" fmla="*/ 0 h 2"/>
                  <a:gd name="T2" fmla="*/ 0 w 5"/>
                  <a:gd name="T3" fmla="*/ 2 h 2"/>
                  <a:gd name="T4" fmla="*/ 5 w 5"/>
                  <a:gd name="T5" fmla="*/ 0 h 2"/>
                  <a:gd name="T6" fmla="*/ 0 w 5"/>
                  <a:gd name="T7" fmla="*/ 0 h 2"/>
                </a:gdLst>
                <a:ahLst/>
                <a:cxnLst>
                  <a:cxn ang="0">
                    <a:pos x="T0" y="T1"/>
                  </a:cxn>
                  <a:cxn ang="0">
                    <a:pos x="T2" y="T3"/>
                  </a:cxn>
                  <a:cxn ang="0">
                    <a:pos x="T4" y="T5"/>
                  </a:cxn>
                  <a:cxn ang="0">
                    <a:pos x="T6" y="T7"/>
                  </a:cxn>
                </a:cxnLst>
                <a:rect l="0" t="0" r="r" b="b"/>
                <a:pathLst>
                  <a:path w="5" h="2">
                    <a:moveTo>
                      <a:pt x="0" y="0"/>
                    </a:moveTo>
                    <a:lnTo>
                      <a:pt x="0" y="2"/>
                    </a:lnTo>
                    <a:lnTo>
                      <a:pt x="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Freeform 1434"/>
              <p:cNvSpPr>
                <a:spLocks/>
              </p:cNvSpPr>
              <p:nvPr/>
            </p:nvSpPr>
            <p:spPr bwMode="auto">
              <a:xfrm>
                <a:off x="2580" y="3520"/>
                <a:ext cx="7" cy="2"/>
              </a:xfrm>
              <a:custGeom>
                <a:avLst/>
                <a:gdLst>
                  <a:gd name="T0" fmla="*/ 0 w 7"/>
                  <a:gd name="T1" fmla="*/ 2 h 2"/>
                  <a:gd name="T2" fmla="*/ 7 w 7"/>
                  <a:gd name="T3" fmla="*/ 2 h 2"/>
                  <a:gd name="T4" fmla="*/ 2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5" name="Freeform 1435"/>
              <p:cNvSpPr>
                <a:spLocks/>
              </p:cNvSpPr>
              <p:nvPr/>
            </p:nvSpPr>
            <p:spPr bwMode="auto">
              <a:xfrm>
                <a:off x="4377" y="3517"/>
                <a:ext cx="10" cy="7"/>
              </a:xfrm>
              <a:custGeom>
                <a:avLst/>
                <a:gdLst>
                  <a:gd name="T0" fmla="*/ 1 w 4"/>
                  <a:gd name="T1" fmla="*/ 2 h 3"/>
                  <a:gd name="T2" fmla="*/ 4 w 4"/>
                  <a:gd name="T3" fmla="*/ 2 h 3"/>
                  <a:gd name="T4" fmla="*/ 1 w 4"/>
                  <a:gd name="T5" fmla="*/ 2 h 3"/>
                </a:gdLst>
                <a:ahLst/>
                <a:cxnLst>
                  <a:cxn ang="0">
                    <a:pos x="T0" y="T1"/>
                  </a:cxn>
                  <a:cxn ang="0">
                    <a:pos x="T2" y="T3"/>
                  </a:cxn>
                  <a:cxn ang="0">
                    <a:pos x="T4" y="T5"/>
                  </a:cxn>
                </a:cxnLst>
                <a:rect l="0" t="0" r="r" b="b"/>
                <a:pathLst>
                  <a:path w="4" h="3">
                    <a:moveTo>
                      <a:pt x="1" y="2"/>
                    </a:moveTo>
                    <a:cubicBezTo>
                      <a:pt x="2" y="2"/>
                      <a:pt x="3" y="3"/>
                      <a:pt x="4" y="2"/>
                    </a:cubicBezTo>
                    <a:cubicBezTo>
                      <a:pt x="3"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1" name="Freeform 1437"/>
            <p:cNvSpPr>
              <a:spLocks/>
            </p:cNvSpPr>
            <p:nvPr/>
          </p:nvSpPr>
          <p:spPr bwMode="auto">
            <a:xfrm>
              <a:off x="11554932" y="4916063"/>
              <a:ext cx="6350" cy="6350"/>
            </a:xfrm>
            <a:custGeom>
              <a:avLst/>
              <a:gdLst>
                <a:gd name="T0" fmla="*/ 0 w 2"/>
                <a:gd name="T1" fmla="*/ 1 h 2"/>
                <a:gd name="T2" fmla="*/ 2 w 2"/>
                <a:gd name="T3" fmla="*/ 2 h 2"/>
                <a:gd name="T4" fmla="*/ 2 w 2"/>
                <a:gd name="T5" fmla="*/ 1 h 2"/>
                <a:gd name="T6" fmla="*/ 0 w 2"/>
                <a:gd name="T7" fmla="*/ 1 h 2"/>
              </a:gdLst>
              <a:ahLst/>
              <a:cxnLst>
                <a:cxn ang="0">
                  <a:pos x="T0" y="T1"/>
                </a:cxn>
                <a:cxn ang="0">
                  <a:pos x="T2" y="T3"/>
                </a:cxn>
                <a:cxn ang="0">
                  <a:pos x="T4" y="T5"/>
                </a:cxn>
                <a:cxn ang="0">
                  <a:pos x="T6" y="T7"/>
                </a:cxn>
              </a:cxnLst>
              <a:rect l="0" t="0" r="r" b="b"/>
              <a:pathLst>
                <a:path w="2" h="2">
                  <a:moveTo>
                    <a:pt x="0" y="1"/>
                  </a:moveTo>
                  <a:cubicBezTo>
                    <a:pt x="2" y="2"/>
                    <a:pt x="2" y="2"/>
                    <a:pt x="2" y="2"/>
                  </a:cubicBezTo>
                  <a:cubicBezTo>
                    <a:pt x="2" y="1"/>
                    <a:pt x="2" y="1"/>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1438"/>
            <p:cNvSpPr>
              <a:spLocks/>
            </p:cNvSpPr>
            <p:nvPr/>
          </p:nvSpPr>
          <p:spPr bwMode="auto">
            <a:xfrm>
              <a:off x="13552007" y="4919238"/>
              <a:ext cx="74613" cy="19050"/>
            </a:xfrm>
            <a:custGeom>
              <a:avLst/>
              <a:gdLst>
                <a:gd name="T0" fmla="*/ 6 w 20"/>
                <a:gd name="T1" fmla="*/ 3 h 5"/>
                <a:gd name="T2" fmla="*/ 20 w 20"/>
                <a:gd name="T3" fmla="*/ 0 h 5"/>
                <a:gd name="T4" fmla="*/ 0 w 20"/>
                <a:gd name="T5" fmla="*/ 4 h 5"/>
                <a:gd name="T6" fmla="*/ 6 w 20"/>
                <a:gd name="T7" fmla="*/ 3 h 5"/>
              </a:gdLst>
              <a:ahLst/>
              <a:cxnLst>
                <a:cxn ang="0">
                  <a:pos x="T0" y="T1"/>
                </a:cxn>
                <a:cxn ang="0">
                  <a:pos x="T2" y="T3"/>
                </a:cxn>
                <a:cxn ang="0">
                  <a:pos x="T4" y="T5"/>
                </a:cxn>
                <a:cxn ang="0">
                  <a:pos x="T6" y="T7"/>
                </a:cxn>
              </a:cxnLst>
              <a:rect l="0" t="0" r="r" b="b"/>
              <a:pathLst>
                <a:path w="20" h="5">
                  <a:moveTo>
                    <a:pt x="6" y="3"/>
                  </a:moveTo>
                  <a:cubicBezTo>
                    <a:pt x="10" y="2"/>
                    <a:pt x="17" y="1"/>
                    <a:pt x="20" y="0"/>
                  </a:cubicBezTo>
                  <a:cubicBezTo>
                    <a:pt x="11" y="0"/>
                    <a:pt x="6" y="0"/>
                    <a:pt x="0" y="4"/>
                  </a:cubicBezTo>
                  <a:cubicBezTo>
                    <a:pt x="2" y="5"/>
                    <a:pt x="3" y="2"/>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1439"/>
            <p:cNvSpPr>
              <a:spLocks/>
            </p:cNvSpPr>
            <p:nvPr/>
          </p:nvSpPr>
          <p:spPr bwMode="auto">
            <a:xfrm>
              <a:off x="11505720" y="4919238"/>
              <a:ext cx="33338" cy="11113"/>
            </a:xfrm>
            <a:custGeom>
              <a:avLst/>
              <a:gdLst>
                <a:gd name="T0" fmla="*/ 0 w 9"/>
                <a:gd name="T1" fmla="*/ 3 h 3"/>
                <a:gd name="T2" fmla="*/ 9 w 9"/>
                <a:gd name="T3" fmla="*/ 1 h 3"/>
                <a:gd name="T4" fmla="*/ 0 w 9"/>
                <a:gd name="T5" fmla="*/ 3 h 3"/>
              </a:gdLst>
              <a:ahLst/>
              <a:cxnLst>
                <a:cxn ang="0">
                  <a:pos x="T0" y="T1"/>
                </a:cxn>
                <a:cxn ang="0">
                  <a:pos x="T2" y="T3"/>
                </a:cxn>
                <a:cxn ang="0">
                  <a:pos x="T4" y="T5"/>
                </a:cxn>
              </a:cxnLst>
              <a:rect l="0" t="0" r="r" b="b"/>
              <a:pathLst>
                <a:path w="9" h="3">
                  <a:moveTo>
                    <a:pt x="0" y="3"/>
                  </a:moveTo>
                  <a:cubicBezTo>
                    <a:pt x="9" y="1"/>
                    <a:pt x="9" y="1"/>
                    <a:pt x="9" y="1"/>
                  </a:cubicBezTo>
                  <a:cubicBezTo>
                    <a:pt x="7" y="1"/>
                    <a:pt x="2"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1440"/>
            <p:cNvSpPr>
              <a:spLocks/>
            </p:cNvSpPr>
            <p:nvPr/>
          </p:nvSpPr>
          <p:spPr bwMode="auto">
            <a:xfrm>
              <a:off x="12534420" y="4919238"/>
              <a:ext cx="15875" cy="1111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1"/>
                    <a:pt x="3" y="2"/>
                    <a:pt x="4" y="2"/>
                  </a:cubicBezTo>
                  <a:cubicBezTo>
                    <a:pt x="3" y="2"/>
                    <a:pt x="2" y="1"/>
                    <a:pt x="2"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1441"/>
            <p:cNvSpPr>
              <a:spLocks/>
            </p:cNvSpPr>
            <p:nvPr/>
          </p:nvSpPr>
          <p:spPr bwMode="auto">
            <a:xfrm>
              <a:off x="12550295" y="4927176"/>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442"/>
            <p:cNvSpPr>
              <a:spLocks/>
            </p:cNvSpPr>
            <p:nvPr/>
          </p:nvSpPr>
          <p:spPr bwMode="auto">
            <a:xfrm>
              <a:off x="10859607" y="4922413"/>
              <a:ext cx="22225" cy="15875"/>
            </a:xfrm>
            <a:custGeom>
              <a:avLst/>
              <a:gdLst>
                <a:gd name="T0" fmla="*/ 0 w 6"/>
                <a:gd name="T1" fmla="*/ 4 h 4"/>
                <a:gd name="T2" fmla="*/ 6 w 6"/>
                <a:gd name="T3" fmla="*/ 2 h 4"/>
                <a:gd name="T4" fmla="*/ 0 w 6"/>
                <a:gd name="T5" fmla="*/ 4 h 4"/>
              </a:gdLst>
              <a:ahLst/>
              <a:cxnLst>
                <a:cxn ang="0">
                  <a:pos x="T0" y="T1"/>
                </a:cxn>
                <a:cxn ang="0">
                  <a:pos x="T2" y="T3"/>
                </a:cxn>
                <a:cxn ang="0">
                  <a:pos x="T4" y="T5"/>
                </a:cxn>
              </a:cxnLst>
              <a:rect l="0" t="0" r="r" b="b"/>
              <a:pathLst>
                <a:path w="6" h="4">
                  <a:moveTo>
                    <a:pt x="0" y="4"/>
                  </a:moveTo>
                  <a:cubicBezTo>
                    <a:pt x="1" y="2"/>
                    <a:pt x="5" y="4"/>
                    <a:pt x="6" y="2"/>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1443"/>
            <p:cNvSpPr>
              <a:spLocks/>
            </p:cNvSpPr>
            <p:nvPr/>
          </p:nvSpPr>
          <p:spPr bwMode="auto">
            <a:xfrm>
              <a:off x="12605857" y="4922413"/>
              <a:ext cx="63500" cy="30163"/>
            </a:xfrm>
            <a:custGeom>
              <a:avLst/>
              <a:gdLst>
                <a:gd name="T0" fmla="*/ 17 w 17"/>
                <a:gd name="T1" fmla="*/ 6 h 8"/>
                <a:gd name="T2" fmla="*/ 10 w 17"/>
                <a:gd name="T3" fmla="*/ 1 h 8"/>
                <a:gd name="T4" fmla="*/ 1 w 17"/>
                <a:gd name="T5" fmla="*/ 4 h 8"/>
                <a:gd name="T6" fmla="*/ 3 w 17"/>
                <a:gd name="T7" fmla="*/ 5 h 8"/>
                <a:gd name="T8" fmla="*/ 0 w 17"/>
                <a:gd name="T9" fmla="*/ 8 h 8"/>
                <a:gd name="T10" fmla="*/ 17 w 17"/>
                <a:gd name="T11" fmla="*/ 6 h 8"/>
              </a:gdLst>
              <a:ahLst/>
              <a:cxnLst>
                <a:cxn ang="0">
                  <a:pos x="T0" y="T1"/>
                </a:cxn>
                <a:cxn ang="0">
                  <a:pos x="T2" y="T3"/>
                </a:cxn>
                <a:cxn ang="0">
                  <a:pos x="T4" y="T5"/>
                </a:cxn>
                <a:cxn ang="0">
                  <a:pos x="T6" y="T7"/>
                </a:cxn>
                <a:cxn ang="0">
                  <a:pos x="T8" y="T9"/>
                </a:cxn>
                <a:cxn ang="0">
                  <a:pos x="T10" y="T11"/>
                </a:cxn>
              </a:cxnLst>
              <a:rect l="0" t="0" r="r" b="b"/>
              <a:pathLst>
                <a:path w="17" h="8">
                  <a:moveTo>
                    <a:pt x="17" y="6"/>
                  </a:moveTo>
                  <a:cubicBezTo>
                    <a:pt x="15" y="3"/>
                    <a:pt x="9" y="5"/>
                    <a:pt x="10" y="1"/>
                  </a:cubicBezTo>
                  <a:cubicBezTo>
                    <a:pt x="6" y="0"/>
                    <a:pt x="3" y="2"/>
                    <a:pt x="1" y="4"/>
                  </a:cubicBezTo>
                  <a:cubicBezTo>
                    <a:pt x="2" y="4"/>
                    <a:pt x="3" y="4"/>
                    <a:pt x="3" y="5"/>
                  </a:cubicBezTo>
                  <a:cubicBezTo>
                    <a:pt x="0" y="8"/>
                    <a:pt x="0" y="8"/>
                    <a:pt x="0" y="8"/>
                  </a:cubicBezTo>
                  <a:cubicBezTo>
                    <a:pt x="5" y="7"/>
                    <a:pt x="13"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1444"/>
            <p:cNvSpPr>
              <a:spLocks/>
            </p:cNvSpPr>
            <p:nvPr/>
          </p:nvSpPr>
          <p:spPr bwMode="auto">
            <a:xfrm>
              <a:off x="12685232" y="4927176"/>
              <a:ext cx="11113" cy="11113"/>
            </a:xfrm>
            <a:custGeom>
              <a:avLst/>
              <a:gdLst>
                <a:gd name="T0" fmla="*/ 0 w 3"/>
                <a:gd name="T1" fmla="*/ 1 h 3"/>
                <a:gd name="T2" fmla="*/ 1 w 3"/>
                <a:gd name="T3" fmla="*/ 3 h 3"/>
                <a:gd name="T4" fmla="*/ 2 w 3"/>
                <a:gd name="T5" fmla="*/ 0 h 3"/>
                <a:gd name="T6" fmla="*/ 0 w 3"/>
                <a:gd name="T7" fmla="*/ 1 h 3"/>
              </a:gdLst>
              <a:ahLst/>
              <a:cxnLst>
                <a:cxn ang="0">
                  <a:pos x="T0" y="T1"/>
                </a:cxn>
                <a:cxn ang="0">
                  <a:pos x="T2" y="T3"/>
                </a:cxn>
                <a:cxn ang="0">
                  <a:pos x="T4" y="T5"/>
                </a:cxn>
                <a:cxn ang="0">
                  <a:pos x="T6" y="T7"/>
                </a:cxn>
              </a:cxnLst>
              <a:rect l="0" t="0" r="r" b="b"/>
              <a:pathLst>
                <a:path w="3" h="3">
                  <a:moveTo>
                    <a:pt x="0" y="1"/>
                  </a:moveTo>
                  <a:cubicBezTo>
                    <a:pt x="1" y="3"/>
                    <a:pt x="1" y="3"/>
                    <a:pt x="1" y="3"/>
                  </a:cubicBezTo>
                  <a:cubicBezTo>
                    <a:pt x="2" y="2"/>
                    <a:pt x="3" y="1"/>
                    <a:pt x="2"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1445"/>
            <p:cNvSpPr>
              <a:spLocks/>
            </p:cNvSpPr>
            <p:nvPr/>
          </p:nvSpPr>
          <p:spPr bwMode="auto">
            <a:xfrm>
              <a:off x="13277370" y="4927176"/>
              <a:ext cx="15875" cy="11113"/>
            </a:xfrm>
            <a:custGeom>
              <a:avLst/>
              <a:gdLst>
                <a:gd name="T0" fmla="*/ 5 w 10"/>
                <a:gd name="T1" fmla="*/ 0 h 7"/>
                <a:gd name="T2" fmla="*/ 0 w 10"/>
                <a:gd name="T3" fmla="*/ 7 h 7"/>
                <a:gd name="T4" fmla="*/ 10 w 10"/>
                <a:gd name="T5" fmla="*/ 0 h 7"/>
                <a:gd name="T6" fmla="*/ 5 w 10"/>
                <a:gd name="T7" fmla="*/ 0 h 7"/>
              </a:gdLst>
              <a:ahLst/>
              <a:cxnLst>
                <a:cxn ang="0">
                  <a:pos x="T0" y="T1"/>
                </a:cxn>
                <a:cxn ang="0">
                  <a:pos x="T2" y="T3"/>
                </a:cxn>
                <a:cxn ang="0">
                  <a:pos x="T4" y="T5"/>
                </a:cxn>
                <a:cxn ang="0">
                  <a:pos x="T6" y="T7"/>
                </a:cxn>
              </a:cxnLst>
              <a:rect l="0" t="0" r="r" b="b"/>
              <a:pathLst>
                <a:path w="10" h="7">
                  <a:moveTo>
                    <a:pt x="5" y="0"/>
                  </a:moveTo>
                  <a:lnTo>
                    <a:pt x="0" y="7"/>
                  </a:lnTo>
                  <a:lnTo>
                    <a:pt x="10"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1446"/>
            <p:cNvSpPr>
              <a:spLocks/>
            </p:cNvSpPr>
            <p:nvPr/>
          </p:nvSpPr>
          <p:spPr bwMode="auto">
            <a:xfrm>
              <a:off x="12745557" y="4930351"/>
              <a:ext cx="14288" cy="7938"/>
            </a:xfrm>
            <a:custGeom>
              <a:avLst/>
              <a:gdLst>
                <a:gd name="T0" fmla="*/ 9 w 9"/>
                <a:gd name="T1" fmla="*/ 0 h 5"/>
                <a:gd name="T2" fmla="*/ 0 w 9"/>
                <a:gd name="T3" fmla="*/ 2 h 5"/>
                <a:gd name="T4" fmla="*/ 4 w 9"/>
                <a:gd name="T5" fmla="*/ 5 h 5"/>
                <a:gd name="T6" fmla="*/ 9 w 9"/>
                <a:gd name="T7" fmla="*/ 0 h 5"/>
              </a:gdLst>
              <a:ahLst/>
              <a:cxnLst>
                <a:cxn ang="0">
                  <a:pos x="T0" y="T1"/>
                </a:cxn>
                <a:cxn ang="0">
                  <a:pos x="T2" y="T3"/>
                </a:cxn>
                <a:cxn ang="0">
                  <a:pos x="T4" y="T5"/>
                </a:cxn>
                <a:cxn ang="0">
                  <a:pos x="T6" y="T7"/>
                </a:cxn>
              </a:cxnLst>
              <a:rect l="0" t="0" r="r" b="b"/>
              <a:pathLst>
                <a:path w="9" h="5">
                  <a:moveTo>
                    <a:pt x="9" y="0"/>
                  </a:moveTo>
                  <a:lnTo>
                    <a:pt x="0" y="2"/>
                  </a:lnTo>
                  <a:lnTo>
                    <a:pt x="4" y="5"/>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1447"/>
            <p:cNvSpPr>
              <a:spLocks/>
            </p:cNvSpPr>
            <p:nvPr/>
          </p:nvSpPr>
          <p:spPr bwMode="auto">
            <a:xfrm>
              <a:off x="10972320" y="4938288"/>
              <a:ext cx="7938" cy="3175"/>
            </a:xfrm>
            <a:custGeom>
              <a:avLst/>
              <a:gdLst>
                <a:gd name="T0" fmla="*/ 0 w 5"/>
                <a:gd name="T1" fmla="*/ 0 h 2"/>
                <a:gd name="T2" fmla="*/ 0 w 5"/>
                <a:gd name="T3" fmla="*/ 2 h 2"/>
                <a:gd name="T4" fmla="*/ 5 w 5"/>
                <a:gd name="T5" fmla="*/ 0 h 2"/>
                <a:gd name="T6" fmla="*/ 0 w 5"/>
                <a:gd name="T7" fmla="*/ 0 h 2"/>
              </a:gdLst>
              <a:ahLst/>
              <a:cxnLst>
                <a:cxn ang="0">
                  <a:pos x="T0" y="T1"/>
                </a:cxn>
                <a:cxn ang="0">
                  <a:pos x="T2" y="T3"/>
                </a:cxn>
                <a:cxn ang="0">
                  <a:pos x="T4" y="T5"/>
                </a:cxn>
                <a:cxn ang="0">
                  <a:pos x="T6" y="T7"/>
                </a:cxn>
              </a:cxnLst>
              <a:rect l="0" t="0" r="r" b="b"/>
              <a:pathLst>
                <a:path w="5" h="2">
                  <a:moveTo>
                    <a:pt x="0" y="0"/>
                  </a:moveTo>
                  <a:lnTo>
                    <a:pt x="0" y="2"/>
                  </a:lnTo>
                  <a:lnTo>
                    <a:pt x="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1448"/>
            <p:cNvSpPr>
              <a:spLocks/>
            </p:cNvSpPr>
            <p:nvPr/>
          </p:nvSpPr>
          <p:spPr bwMode="auto">
            <a:xfrm>
              <a:off x="12531245" y="4938288"/>
              <a:ext cx="52388" cy="30163"/>
            </a:xfrm>
            <a:custGeom>
              <a:avLst/>
              <a:gdLst>
                <a:gd name="T0" fmla="*/ 4 w 14"/>
                <a:gd name="T1" fmla="*/ 1 h 8"/>
                <a:gd name="T2" fmla="*/ 4 w 14"/>
                <a:gd name="T3" fmla="*/ 2 h 8"/>
                <a:gd name="T4" fmla="*/ 0 w 14"/>
                <a:gd name="T5" fmla="*/ 0 h 8"/>
                <a:gd name="T6" fmla="*/ 2 w 14"/>
                <a:gd name="T7" fmla="*/ 8 h 8"/>
                <a:gd name="T8" fmla="*/ 3 w 14"/>
                <a:gd name="T9" fmla="*/ 6 h 8"/>
                <a:gd name="T10" fmla="*/ 6 w 14"/>
                <a:gd name="T11" fmla="*/ 7 h 8"/>
                <a:gd name="T12" fmla="*/ 6 w 14"/>
                <a:gd name="T13" fmla="*/ 6 h 8"/>
                <a:gd name="T14" fmla="*/ 8 w 14"/>
                <a:gd name="T15" fmla="*/ 5 h 8"/>
                <a:gd name="T16" fmla="*/ 9 w 14"/>
                <a:gd name="T17" fmla="*/ 8 h 8"/>
                <a:gd name="T18" fmla="*/ 4 w 14"/>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4" y="1"/>
                  </a:moveTo>
                  <a:cubicBezTo>
                    <a:pt x="4" y="2"/>
                    <a:pt x="4" y="2"/>
                    <a:pt x="4" y="2"/>
                  </a:cubicBezTo>
                  <a:cubicBezTo>
                    <a:pt x="0" y="4"/>
                    <a:pt x="2" y="1"/>
                    <a:pt x="0" y="0"/>
                  </a:cubicBezTo>
                  <a:cubicBezTo>
                    <a:pt x="0" y="2"/>
                    <a:pt x="1" y="5"/>
                    <a:pt x="2" y="8"/>
                  </a:cubicBezTo>
                  <a:cubicBezTo>
                    <a:pt x="3" y="6"/>
                    <a:pt x="3" y="6"/>
                    <a:pt x="3" y="6"/>
                  </a:cubicBezTo>
                  <a:cubicBezTo>
                    <a:pt x="4" y="6"/>
                    <a:pt x="5" y="7"/>
                    <a:pt x="6" y="7"/>
                  </a:cubicBezTo>
                  <a:cubicBezTo>
                    <a:pt x="6" y="6"/>
                    <a:pt x="6" y="6"/>
                    <a:pt x="6" y="6"/>
                  </a:cubicBezTo>
                  <a:cubicBezTo>
                    <a:pt x="6" y="6"/>
                    <a:pt x="7" y="5"/>
                    <a:pt x="8" y="5"/>
                  </a:cubicBezTo>
                  <a:cubicBezTo>
                    <a:pt x="8" y="6"/>
                    <a:pt x="10" y="7"/>
                    <a:pt x="9" y="8"/>
                  </a:cubicBezTo>
                  <a:cubicBezTo>
                    <a:pt x="14" y="3"/>
                    <a:pt x="4" y="5"/>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1449"/>
            <p:cNvSpPr>
              <a:spLocks/>
            </p:cNvSpPr>
            <p:nvPr/>
          </p:nvSpPr>
          <p:spPr bwMode="auto">
            <a:xfrm>
              <a:off x="12545532" y="493828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1450"/>
            <p:cNvSpPr>
              <a:spLocks/>
            </p:cNvSpPr>
            <p:nvPr/>
          </p:nvSpPr>
          <p:spPr bwMode="auto">
            <a:xfrm>
              <a:off x="10980257" y="4938288"/>
              <a:ext cx="33338" cy="22225"/>
            </a:xfrm>
            <a:custGeom>
              <a:avLst/>
              <a:gdLst>
                <a:gd name="T0" fmla="*/ 8 w 9"/>
                <a:gd name="T1" fmla="*/ 0 h 6"/>
                <a:gd name="T2" fmla="*/ 0 w 9"/>
                <a:gd name="T3" fmla="*/ 6 h 6"/>
                <a:gd name="T4" fmla="*/ 9 w 9"/>
                <a:gd name="T5" fmla="*/ 4 h 6"/>
                <a:gd name="T6" fmla="*/ 8 w 9"/>
                <a:gd name="T7" fmla="*/ 0 h 6"/>
              </a:gdLst>
              <a:ahLst/>
              <a:cxnLst>
                <a:cxn ang="0">
                  <a:pos x="T0" y="T1"/>
                </a:cxn>
                <a:cxn ang="0">
                  <a:pos x="T2" y="T3"/>
                </a:cxn>
                <a:cxn ang="0">
                  <a:pos x="T4" y="T5"/>
                </a:cxn>
                <a:cxn ang="0">
                  <a:pos x="T6" y="T7"/>
                </a:cxn>
              </a:cxnLst>
              <a:rect l="0" t="0" r="r" b="b"/>
              <a:pathLst>
                <a:path w="9" h="6">
                  <a:moveTo>
                    <a:pt x="8" y="0"/>
                  </a:moveTo>
                  <a:cubicBezTo>
                    <a:pt x="7" y="4"/>
                    <a:pt x="0" y="2"/>
                    <a:pt x="0" y="6"/>
                  </a:cubicBezTo>
                  <a:cubicBezTo>
                    <a:pt x="3" y="6"/>
                    <a:pt x="5" y="1"/>
                    <a:pt x="9" y="4"/>
                  </a:cubicBezTo>
                  <a:cubicBezTo>
                    <a:pt x="8" y="3"/>
                    <a:pt x="9"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1451"/>
            <p:cNvSpPr>
              <a:spLocks/>
            </p:cNvSpPr>
            <p:nvPr/>
          </p:nvSpPr>
          <p:spPr bwMode="auto">
            <a:xfrm>
              <a:off x="13491682" y="4938288"/>
              <a:ext cx="7938" cy="6350"/>
            </a:xfrm>
            <a:custGeom>
              <a:avLst/>
              <a:gdLst>
                <a:gd name="T0" fmla="*/ 0 w 2"/>
                <a:gd name="T1" fmla="*/ 0 h 2"/>
                <a:gd name="T2" fmla="*/ 1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1" y="2"/>
                    <a:pt x="1" y="2"/>
                    <a:pt x="1" y="2"/>
                  </a:cubicBezTo>
                  <a:cubicBezTo>
                    <a:pt x="2" y="1"/>
                    <a:pt x="2" y="1"/>
                    <a:pt x="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1452"/>
            <p:cNvSpPr>
              <a:spLocks/>
            </p:cNvSpPr>
            <p:nvPr/>
          </p:nvSpPr>
          <p:spPr bwMode="auto">
            <a:xfrm>
              <a:off x="16357120" y="4941463"/>
              <a:ext cx="26988" cy="15875"/>
            </a:xfrm>
            <a:custGeom>
              <a:avLst/>
              <a:gdLst>
                <a:gd name="T0" fmla="*/ 4 w 7"/>
                <a:gd name="T1" fmla="*/ 0 h 4"/>
                <a:gd name="T2" fmla="*/ 4 w 7"/>
                <a:gd name="T3" fmla="*/ 4 h 4"/>
                <a:gd name="T4" fmla="*/ 7 w 7"/>
                <a:gd name="T5" fmla="*/ 1 h 4"/>
                <a:gd name="T6" fmla="*/ 4 w 7"/>
                <a:gd name="T7" fmla="*/ 0 h 4"/>
              </a:gdLst>
              <a:ahLst/>
              <a:cxnLst>
                <a:cxn ang="0">
                  <a:pos x="T0" y="T1"/>
                </a:cxn>
                <a:cxn ang="0">
                  <a:pos x="T2" y="T3"/>
                </a:cxn>
                <a:cxn ang="0">
                  <a:pos x="T4" y="T5"/>
                </a:cxn>
                <a:cxn ang="0">
                  <a:pos x="T6" y="T7"/>
                </a:cxn>
              </a:cxnLst>
              <a:rect l="0" t="0" r="r" b="b"/>
              <a:pathLst>
                <a:path w="7" h="4">
                  <a:moveTo>
                    <a:pt x="4" y="0"/>
                  </a:moveTo>
                  <a:cubicBezTo>
                    <a:pt x="0" y="2"/>
                    <a:pt x="3" y="2"/>
                    <a:pt x="4" y="4"/>
                  </a:cubicBezTo>
                  <a:cubicBezTo>
                    <a:pt x="7" y="1"/>
                    <a:pt x="7" y="1"/>
                    <a:pt x="7" y="1"/>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Freeform 1453"/>
            <p:cNvSpPr>
              <a:spLocks/>
            </p:cNvSpPr>
            <p:nvPr/>
          </p:nvSpPr>
          <p:spPr bwMode="auto">
            <a:xfrm>
              <a:off x="11715270" y="4941463"/>
              <a:ext cx="34925" cy="7938"/>
            </a:xfrm>
            <a:custGeom>
              <a:avLst/>
              <a:gdLst>
                <a:gd name="T0" fmla="*/ 8 w 9"/>
                <a:gd name="T1" fmla="*/ 1 h 2"/>
                <a:gd name="T2" fmla="*/ 0 w 9"/>
                <a:gd name="T3" fmla="*/ 2 h 2"/>
                <a:gd name="T4" fmla="*/ 9 w 9"/>
                <a:gd name="T5" fmla="*/ 2 h 2"/>
                <a:gd name="T6" fmla="*/ 8 w 9"/>
                <a:gd name="T7" fmla="*/ 1 h 2"/>
              </a:gdLst>
              <a:ahLst/>
              <a:cxnLst>
                <a:cxn ang="0">
                  <a:pos x="T0" y="T1"/>
                </a:cxn>
                <a:cxn ang="0">
                  <a:pos x="T2" y="T3"/>
                </a:cxn>
                <a:cxn ang="0">
                  <a:pos x="T4" y="T5"/>
                </a:cxn>
                <a:cxn ang="0">
                  <a:pos x="T6" y="T7"/>
                </a:cxn>
              </a:cxnLst>
              <a:rect l="0" t="0" r="r" b="b"/>
              <a:pathLst>
                <a:path w="9" h="2">
                  <a:moveTo>
                    <a:pt x="8" y="1"/>
                  </a:moveTo>
                  <a:cubicBezTo>
                    <a:pt x="5" y="1"/>
                    <a:pt x="1" y="0"/>
                    <a:pt x="0" y="2"/>
                  </a:cubicBezTo>
                  <a:cubicBezTo>
                    <a:pt x="9" y="2"/>
                    <a:pt x="9" y="2"/>
                    <a:pt x="9" y="2"/>
                  </a:cubicBezTo>
                  <a:cubicBezTo>
                    <a:pt x="9" y="2"/>
                    <a:pt x="8"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Freeform 1454"/>
            <p:cNvSpPr>
              <a:spLocks/>
            </p:cNvSpPr>
            <p:nvPr/>
          </p:nvSpPr>
          <p:spPr bwMode="auto">
            <a:xfrm>
              <a:off x="10815157" y="4944638"/>
              <a:ext cx="19050" cy="12700"/>
            </a:xfrm>
            <a:custGeom>
              <a:avLst/>
              <a:gdLst>
                <a:gd name="T0" fmla="*/ 0 w 12"/>
                <a:gd name="T1" fmla="*/ 8 h 8"/>
                <a:gd name="T2" fmla="*/ 12 w 12"/>
                <a:gd name="T3" fmla="*/ 3 h 8"/>
                <a:gd name="T4" fmla="*/ 2 w 12"/>
                <a:gd name="T5" fmla="*/ 0 h 8"/>
                <a:gd name="T6" fmla="*/ 0 w 12"/>
                <a:gd name="T7" fmla="*/ 8 h 8"/>
              </a:gdLst>
              <a:ahLst/>
              <a:cxnLst>
                <a:cxn ang="0">
                  <a:pos x="T0" y="T1"/>
                </a:cxn>
                <a:cxn ang="0">
                  <a:pos x="T2" y="T3"/>
                </a:cxn>
                <a:cxn ang="0">
                  <a:pos x="T4" y="T5"/>
                </a:cxn>
                <a:cxn ang="0">
                  <a:pos x="T6" y="T7"/>
                </a:cxn>
              </a:cxnLst>
              <a:rect l="0" t="0" r="r" b="b"/>
              <a:pathLst>
                <a:path w="12" h="8">
                  <a:moveTo>
                    <a:pt x="0" y="8"/>
                  </a:moveTo>
                  <a:lnTo>
                    <a:pt x="12" y="3"/>
                  </a:lnTo>
                  <a:lnTo>
                    <a:pt x="2"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 name="Freeform 1455"/>
            <p:cNvSpPr>
              <a:spLocks/>
            </p:cNvSpPr>
            <p:nvPr/>
          </p:nvSpPr>
          <p:spPr bwMode="auto">
            <a:xfrm>
              <a:off x="10859607" y="4944638"/>
              <a:ext cx="22225" cy="12700"/>
            </a:xfrm>
            <a:custGeom>
              <a:avLst/>
              <a:gdLst>
                <a:gd name="T0" fmla="*/ 0 w 6"/>
                <a:gd name="T1" fmla="*/ 0 h 3"/>
                <a:gd name="T2" fmla="*/ 4 w 6"/>
                <a:gd name="T3" fmla="*/ 3 h 3"/>
                <a:gd name="T4" fmla="*/ 6 w 6"/>
                <a:gd name="T5" fmla="*/ 1 h 3"/>
                <a:gd name="T6" fmla="*/ 0 w 6"/>
                <a:gd name="T7" fmla="*/ 0 h 3"/>
              </a:gdLst>
              <a:ahLst/>
              <a:cxnLst>
                <a:cxn ang="0">
                  <a:pos x="T0" y="T1"/>
                </a:cxn>
                <a:cxn ang="0">
                  <a:pos x="T2" y="T3"/>
                </a:cxn>
                <a:cxn ang="0">
                  <a:pos x="T4" y="T5"/>
                </a:cxn>
                <a:cxn ang="0">
                  <a:pos x="T6" y="T7"/>
                </a:cxn>
              </a:cxnLst>
              <a:rect l="0" t="0" r="r" b="b"/>
              <a:pathLst>
                <a:path w="6" h="3">
                  <a:moveTo>
                    <a:pt x="0" y="0"/>
                  </a:moveTo>
                  <a:cubicBezTo>
                    <a:pt x="0" y="3"/>
                    <a:pt x="2" y="3"/>
                    <a:pt x="4" y="3"/>
                  </a:cubicBezTo>
                  <a:cubicBezTo>
                    <a:pt x="5" y="3"/>
                    <a:pt x="6" y="2"/>
                    <a:pt x="6"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 name="Freeform 1456"/>
            <p:cNvSpPr>
              <a:spLocks/>
            </p:cNvSpPr>
            <p:nvPr/>
          </p:nvSpPr>
          <p:spPr bwMode="auto">
            <a:xfrm>
              <a:off x="13075757" y="4941463"/>
              <a:ext cx="41275" cy="22225"/>
            </a:xfrm>
            <a:custGeom>
              <a:avLst/>
              <a:gdLst>
                <a:gd name="T0" fmla="*/ 0 w 11"/>
                <a:gd name="T1" fmla="*/ 2 h 6"/>
                <a:gd name="T2" fmla="*/ 11 w 11"/>
                <a:gd name="T3" fmla="*/ 2 h 6"/>
                <a:gd name="T4" fmla="*/ 0 w 11"/>
                <a:gd name="T5" fmla="*/ 2 h 6"/>
              </a:gdLst>
              <a:ahLst/>
              <a:cxnLst>
                <a:cxn ang="0">
                  <a:pos x="T0" y="T1"/>
                </a:cxn>
                <a:cxn ang="0">
                  <a:pos x="T2" y="T3"/>
                </a:cxn>
                <a:cxn ang="0">
                  <a:pos x="T4" y="T5"/>
                </a:cxn>
              </a:cxnLst>
              <a:rect l="0" t="0" r="r" b="b"/>
              <a:pathLst>
                <a:path w="11" h="6">
                  <a:moveTo>
                    <a:pt x="0" y="2"/>
                  </a:moveTo>
                  <a:cubicBezTo>
                    <a:pt x="3" y="4"/>
                    <a:pt x="7" y="6"/>
                    <a:pt x="11" y="2"/>
                  </a:cubicBezTo>
                  <a:cubicBezTo>
                    <a:pt x="7" y="2"/>
                    <a:pt x="4"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 name="Freeform 1457"/>
            <p:cNvSpPr>
              <a:spLocks/>
            </p:cNvSpPr>
            <p:nvPr/>
          </p:nvSpPr>
          <p:spPr bwMode="auto">
            <a:xfrm>
              <a:off x="13177357" y="4941463"/>
              <a:ext cx="11113" cy="15875"/>
            </a:xfrm>
            <a:custGeom>
              <a:avLst/>
              <a:gdLst>
                <a:gd name="T0" fmla="*/ 3 w 3"/>
                <a:gd name="T1" fmla="*/ 2 h 4"/>
                <a:gd name="T2" fmla="*/ 0 w 3"/>
                <a:gd name="T3" fmla="*/ 4 h 4"/>
                <a:gd name="T4" fmla="*/ 3 w 3"/>
                <a:gd name="T5" fmla="*/ 2 h 4"/>
              </a:gdLst>
              <a:ahLst/>
              <a:cxnLst>
                <a:cxn ang="0">
                  <a:pos x="T0" y="T1"/>
                </a:cxn>
                <a:cxn ang="0">
                  <a:pos x="T2" y="T3"/>
                </a:cxn>
                <a:cxn ang="0">
                  <a:pos x="T4" y="T5"/>
                </a:cxn>
              </a:cxnLst>
              <a:rect l="0" t="0" r="r" b="b"/>
              <a:pathLst>
                <a:path w="3" h="4">
                  <a:moveTo>
                    <a:pt x="3" y="2"/>
                  </a:moveTo>
                  <a:cubicBezTo>
                    <a:pt x="2" y="0"/>
                    <a:pt x="0" y="2"/>
                    <a:pt x="0" y="4"/>
                  </a:cubicBezTo>
                  <a:cubicBezTo>
                    <a:pt x="1"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 name="Freeform 1458"/>
            <p:cNvSpPr>
              <a:spLocks/>
            </p:cNvSpPr>
            <p:nvPr/>
          </p:nvSpPr>
          <p:spPr bwMode="auto">
            <a:xfrm>
              <a:off x="11615257" y="4944638"/>
              <a:ext cx="93663" cy="19050"/>
            </a:xfrm>
            <a:custGeom>
              <a:avLst/>
              <a:gdLst>
                <a:gd name="T0" fmla="*/ 0 w 25"/>
                <a:gd name="T1" fmla="*/ 3 h 5"/>
                <a:gd name="T2" fmla="*/ 0 w 25"/>
                <a:gd name="T3" fmla="*/ 5 h 5"/>
                <a:gd name="T4" fmla="*/ 25 w 25"/>
                <a:gd name="T5" fmla="*/ 2 h 5"/>
                <a:gd name="T6" fmla="*/ 0 w 25"/>
                <a:gd name="T7" fmla="*/ 3 h 5"/>
              </a:gdLst>
              <a:ahLst/>
              <a:cxnLst>
                <a:cxn ang="0">
                  <a:pos x="T0" y="T1"/>
                </a:cxn>
                <a:cxn ang="0">
                  <a:pos x="T2" y="T3"/>
                </a:cxn>
                <a:cxn ang="0">
                  <a:pos x="T4" y="T5"/>
                </a:cxn>
                <a:cxn ang="0">
                  <a:pos x="T6" y="T7"/>
                </a:cxn>
              </a:cxnLst>
              <a:rect l="0" t="0" r="r" b="b"/>
              <a:pathLst>
                <a:path w="25" h="5">
                  <a:moveTo>
                    <a:pt x="0" y="3"/>
                  </a:moveTo>
                  <a:cubicBezTo>
                    <a:pt x="0" y="5"/>
                    <a:pt x="0" y="5"/>
                    <a:pt x="0" y="5"/>
                  </a:cubicBezTo>
                  <a:cubicBezTo>
                    <a:pt x="10" y="5"/>
                    <a:pt x="15" y="5"/>
                    <a:pt x="25" y="2"/>
                  </a:cubicBezTo>
                  <a:cubicBezTo>
                    <a:pt x="16" y="0"/>
                    <a:pt x="9"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 name="Freeform 1459"/>
            <p:cNvSpPr>
              <a:spLocks/>
            </p:cNvSpPr>
            <p:nvPr/>
          </p:nvSpPr>
          <p:spPr bwMode="auto">
            <a:xfrm>
              <a:off x="12985270" y="4993851"/>
              <a:ext cx="11113" cy="7938"/>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2" y="0"/>
                    <a:pt x="1" y="1"/>
                    <a:pt x="0" y="2"/>
                  </a:cubicBezTo>
                  <a:cubicBezTo>
                    <a:pt x="1"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 name="Freeform 1460"/>
            <p:cNvSpPr>
              <a:spLocks/>
            </p:cNvSpPr>
            <p:nvPr/>
          </p:nvSpPr>
          <p:spPr bwMode="auto">
            <a:xfrm>
              <a:off x="12993207" y="4949401"/>
              <a:ext cx="63500" cy="66675"/>
            </a:xfrm>
            <a:custGeom>
              <a:avLst/>
              <a:gdLst>
                <a:gd name="T0" fmla="*/ 4 w 17"/>
                <a:gd name="T1" fmla="*/ 7 h 18"/>
                <a:gd name="T2" fmla="*/ 17 w 17"/>
                <a:gd name="T3" fmla="*/ 3 h 18"/>
                <a:gd name="T4" fmla="*/ 9 w 17"/>
                <a:gd name="T5" fmla="*/ 0 h 18"/>
                <a:gd name="T6" fmla="*/ 4 w 17"/>
                <a:gd name="T7" fmla="*/ 4 h 18"/>
                <a:gd name="T8" fmla="*/ 1 w 17"/>
                <a:gd name="T9" fmla="*/ 12 h 18"/>
                <a:gd name="T10" fmla="*/ 9 w 17"/>
                <a:gd name="T11" fmla="*/ 17 h 18"/>
                <a:gd name="T12" fmla="*/ 9 w 17"/>
                <a:gd name="T13" fmla="*/ 16 h 18"/>
                <a:gd name="T14" fmla="*/ 11 w 17"/>
                <a:gd name="T15" fmla="*/ 15 h 18"/>
                <a:gd name="T16" fmla="*/ 5 w 17"/>
                <a:gd name="T17" fmla="*/ 12 h 18"/>
                <a:gd name="T18" fmla="*/ 4 w 17"/>
                <a:gd name="T1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4" y="7"/>
                  </a:moveTo>
                  <a:cubicBezTo>
                    <a:pt x="9" y="6"/>
                    <a:pt x="15" y="6"/>
                    <a:pt x="17" y="3"/>
                  </a:cubicBezTo>
                  <a:cubicBezTo>
                    <a:pt x="9" y="0"/>
                    <a:pt x="9" y="0"/>
                    <a:pt x="9" y="0"/>
                  </a:cubicBezTo>
                  <a:cubicBezTo>
                    <a:pt x="11" y="3"/>
                    <a:pt x="6" y="4"/>
                    <a:pt x="4" y="4"/>
                  </a:cubicBezTo>
                  <a:cubicBezTo>
                    <a:pt x="0" y="6"/>
                    <a:pt x="3" y="10"/>
                    <a:pt x="1" y="12"/>
                  </a:cubicBezTo>
                  <a:cubicBezTo>
                    <a:pt x="4" y="12"/>
                    <a:pt x="5" y="18"/>
                    <a:pt x="9" y="17"/>
                  </a:cubicBezTo>
                  <a:cubicBezTo>
                    <a:pt x="9" y="16"/>
                    <a:pt x="9" y="16"/>
                    <a:pt x="9" y="16"/>
                  </a:cubicBezTo>
                  <a:cubicBezTo>
                    <a:pt x="9" y="15"/>
                    <a:pt x="10" y="15"/>
                    <a:pt x="11" y="15"/>
                  </a:cubicBezTo>
                  <a:cubicBezTo>
                    <a:pt x="5" y="12"/>
                    <a:pt x="5" y="12"/>
                    <a:pt x="5" y="12"/>
                  </a:cubicBezTo>
                  <a:cubicBezTo>
                    <a:pt x="5" y="11"/>
                    <a:pt x="0" y="9"/>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 name="Freeform 1461"/>
            <p:cNvSpPr>
              <a:spLocks/>
            </p:cNvSpPr>
            <p:nvPr/>
          </p:nvSpPr>
          <p:spPr bwMode="auto">
            <a:xfrm>
              <a:off x="13840932" y="4949401"/>
              <a:ext cx="11113" cy="11113"/>
            </a:xfrm>
            <a:custGeom>
              <a:avLst/>
              <a:gdLst>
                <a:gd name="T0" fmla="*/ 0 w 3"/>
                <a:gd name="T1" fmla="*/ 2 h 3"/>
                <a:gd name="T2" fmla="*/ 3 w 3"/>
                <a:gd name="T3" fmla="*/ 2 h 3"/>
                <a:gd name="T4" fmla="*/ 0 w 3"/>
                <a:gd name="T5" fmla="*/ 2 h 3"/>
              </a:gdLst>
              <a:ahLst/>
              <a:cxnLst>
                <a:cxn ang="0">
                  <a:pos x="T0" y="T1"/>
                </a:cxn>
                <a:cxn ang="0">
                  <a:pos x="T2" y="T3"/>
                </a:cxn>
                <a:cxn ang="0">
                  <a:pos x="T4" y="T5"/>
                </a:cxn>
              </a:cxnLst>
              <a:rect l="0" t="0" r="r" b="b"/>
              <a:pathLst>
                <a:path w="3" h="3">
                  <a:moveTo>
                    <a:pt x="0" y="2"/>
                  </a:moveTo>
                  <a:cubicBezTo>
                    <a:pt x="1" y="2"/>
                    <a:pt x="2" y="3"/>
                    <a:pt x="3" y="2"/>
                  </a:cubicBezTo>
                  <a:cubicBezTo>
                    <a:pt x="2" y="0"/>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6" name="Freeform 1462"/>
            <p:cNvSpPr>
              <a:spLocks/>
            </p:cNvSpPr>
            <p:nvPr/>
          </p:nvSpPr>
          <p:spPr bwMode="auto">
            <a:xfrm>
              <a:off x="12448695" y="4952576"/>
              <a:ext cx="6350" cy="11113"/>
            </a:xfrm>
            <a:custGeom>
              <a:avLst/>
              <a:gdLst>
                <a:gd name="T0" fmla="*/ 0 w 2"/>
                <a:gd name="T1" fmla="*/ 1 h 3"/>
                <a:gd name="T2" fmla="*/ 0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3"/>
                    <a:pt x="0" y="3"/>
                    <a:pt x="0" y="3"/>
                  </a:cubicBezTo>
                  <a:cubicBezTo>
                    <a:pt x="1" y="3"/>
                    <a:pt x="2" y="2"/>
                    <a:pt x="2"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 name="Freeform 1463"/>
            <p:cNvSpPr>
              <a:spLocks/>
            </p:cNvSpPr>
            <p:nvPr/>
          </p:nvSpPr>
          <p:spPr bwMode="auto">
            <a:xfrm>
              <a:off x="12391545" y="4957338"/>
              <a:ext cx="11113" cy="14288"/>
            </a:xfrm>
            <a:custGeom>
              <a:avLst/>
              <a:gdLst>
                <a:gd name="T0" fmla="*/ 0 w 3"/>
                <a:gd name="T1" fmla="*/ 0 h 4"/>
                <a:gd name="T2" fmla="*/ 0 w 3"/>
                <a:gd name="T3" fmla="*/ 3 h 4"/>
                <a:gd name="T4" fmla="*/ 3 w 3"/>
                <a:gd name="T5" fmla="*/ 0 h 4"/>
                <a:gd name="T6" fmla="*/ 0 w 3"/>
                <a:gd name="T7" fmla="*/ 0 h 4"/>
              </a:gdLst>
              <a:ahLst/>
              <a:cxnLst>
                <a:cxn ang="0">
                  <a:pos x="T0" y="T1"/>
                </a:cxn>
                <a:cxn ang="0">
                  <a:pos x="T2" y="T3"/>
                </a:cxn>
                <a:cxn ang="0">
                  <a:pos x="T4" y="T5"/>
                </a:cxn>
                <a:cxn ang="0">
                  <a:pos x="T6" y="T7"/>
                </a:cxn>
              </a:cxnLst>
              <a:rect l="0" t="0" r="r" b="b"/>
              <a:pathLst>
                <a:path w="3" h="4">
                  <a:moveTo>
                    <a:pt x="0" y="0"/>
                  </a:moveTo>
                  <a:cubicBezTo>
                    <a:pt x="0" y="3"/>
                    <a:pt x="0" y="3"/>
                    <a:pt x="0" y="3"/>
                  </a:cubicBezTo>
                  <a:cubicBezTo>
                    <a:pt x="3" y="4"/>
                    <a:pt x="3" y="2"/>
                    <a:pt x="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8" name="Freeform 1464"/>
            <p:cNvSpPr>
              <a:spLocks/>
            </p:cNvSpPr>
            <p:nvPr/>
          </p:nvSpPr>
          <p:spPr bwMode="auto">
            <a:xfrm>
              <a:off x="13109095" y="4957338"/>
              <a:ext cx="19050" cy="6350"/>
            </a:xfrm>
            <a:custGeom>
              <a:avLst/>
              <a:gdLst>
                <a:gd name="T0" fmla="*/ 5 w 5"/>
                <a:gd name="T1" fmla="*/ 0 h 2"/>
                <a:gd name="T2" fmla="*/ 0 w 5"/>
                <a:gd name="T3" fmla="*/ 2 h 2"/>
                <a:gd name="T4" fmla="*/ 5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0"/>
                    <a:pt x="2" y="1"/>
                    <a:pt x="0" y="2"/>
                  </a:cubicBezTo>
                  <a:cubicBezTo>
                    <a:pt x="5" y="2"/>
                    <a:pt x="5" y="2"/>
                    <a:pt x="5" y="2"/>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 name="Freeform 1465"/>
            <p:cNvSpPr>
              <a:spLocks/>
            </p:cNvSpPr>
            <p:nvPr/>
          </p:nvSpPr>
          <p:spPr bwMode="auto">
            <a:xfrm>
              <a:off x="11508895" y="4952576"/>
              <a:ext cx="34925" cy="22225"/>
            </a:xfrm>
            <a:custGeom>
              <a:avLst/>
              <a:gdLst>
                <a:gd name="T0" fmla="*/ 9 w 9"/>
                <a:gd name="T1" fmla="*/ 3 h 6"/>
                <a:gd name="T2" fmla="*/ 0 w 9"/>
                <a:gd name="T3" fmla="*/ 3 h 6"/>
                <a:gd name="T4" fmla="*/ 9 w 9"/>
                <a:gd name="T5" fmla="*/ 3 h 6"/>
              </a:gdLst>
              <a:ahLst/>
              <a:cxnLst>
                <a:cxn ang="0">
                  <a:pos x="T0" y="T1"/>
                </a:cxn>
                <a:cxn ang="0">
                  <a:pos x="T2" y="T3"/>
                </a:cxn>
                <a:cxn ang="0">
                  <a:pos x="T4" y="T5"/>
                </a:cxn>
              </a:cxnLst>
              <a:rect l="0" t="0" r="r" b="b"/>
              <a:pathLst>
                <a:path w="9" h="6">
                  <a:moveTo>
                    <a:pt x="9" y="3"/>
                  </a:moveTo>
                  <a:cubicBezTo>
                    <a:pt x="7" y="4"/>
                    <a:pt x="2" y="0"/>
                    <a:pt x="0" y="3"/>
                  </a:cubicBezTo>
                  <a:cubicBezTo>
                    <a:pt x="3" y="2"/>
                    <a:pt x="7" y="6"/>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Freeform 1466"/>
            <p:cNvSpPr>
              <a:spLocks/>
            </p:cNvSpPr>
            <p:nvPr/>
          </p:nvSpPr>
          <p:spPr bwMode="auto">
            <a:xfrm>
              <a:off x="11558107" y="4960513"/>
              <a:ext cx="30163" cy="7938"/>
            </a:xfrm>
            <a:custGeom>
              <a:avLst/>
              <a:gdLst>
                <a:gd name="T0" fmla="*/ 8 w 8"/>
                <a:gd name="T1" fmla="*/ 1 h 2"/>
                <a:gd name="T2" fmla="*/ 0 w 8"/>
                <a:gd name="T3" fmla="*/ 0 h 2"/>
                <a:gd name="T4" fmla="*/ 8 w 8"/>
                <a:gd name="T5" fmla="*/ 1 h 2"/>
              </a:gdLst>
              <a:ahLst/>
              <a:cxnLst>
                <a:cxn ang="0">
                  <a:pos x="T0" y="T1"/>
                </a:cxn>
                <a:cxn ang="0">
                  <a:pos x="T2" y="T3"/>
                </a:cxn>
                <a:cxn ang="0">
                  <a:pos x="T4" y="T5"/>
                </a:cxn>
              </a:cxnLst>
              <a:rect l="0" t="0" r="r" b="b"/>
              <a:pathLst>
                <a:path w="8" h="2">
                  <a:moveTo>
                    <a:pt x="8" y="1"/>
                  </a:moveTo>
                  <a:cubicBezTo>
                    <a:pt x="0" y="0"/>
                    <a:pt x="0" y="0"/>
                    <a:pt x="0" y="0"/>
                  </a:cubicBezTo>
                  <a:cubicBezTo>
                    <a:pt x="2" y="2"/>
                    <a:pt x="5"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 name="Freeform 1467"/>
            <p:cNvSpPr>
              <a:spLocks/>
            </p:cNvSpPr>
            <p:nvPr/>
          </p:nvSpPr>
          <p:spPr bwMode="auto">
            <a:xfrm>
              <a:off x="11588270" y="4960513"/>
              <a:ext cx="11113" cy="3175"/>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 name="Freeform 1468"/>
            <p:cNvSpPr>
              <a:spLocks/>
            </p:cNvSpPr>
            <p:nvPr/>
          </p:nvSpPr>
          <p:spPr bwMode="auto">
            <a:xfrm>
              <a:off x="12328045" y="4963688"/>
              <a:ext cx="14288" cy="7938"/>
            </a:xfrm>
            <a:custGeom>
              <a:avLst/>
              <a:gdLst>
                <a:gd name="T0" fmla="*/ 4 w 4"/>
                <a:gd name="T1" fmla="*/ 2 h 2"/>
                <a:gd name="T2" fmla="*/ 4 w 4"/>
                <a:gd name="T3" fmla="*/ 0 h 2"/>
                <a:gd name="T4" fmla="*/ 3 w 4"/>
                <a:gd name="T5" fmla="*/ 1 h 2"/>
                <a:gd name="T6" fmla="*/ 1 w 4"/>
                <a:gd name="T7" fmla="*/ 0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cubicBezTo>
                    <a:pt x="4" y="0"/>
                    <a:pt x="4" y="0"/>
                    <a:pt x="4" y="0"/>
                  </a:cubicBezTo>
                  <a:cubicBezTo>
                    <a:pt x="3" y="0"/>
                    <a:pt x="3" y="1"/>
                    <a:pt x="3" y="1"/>
                  </a:cubicBezTo>
                  <a:cubicBezTo>
                    <a:pt x="1" y="0"/>
                    <a:pt x="1" y="0"/>
                    <a:pt x="1"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 name="Freeform 1469"/>
            <p:cNvSpPr>
              <a:spLocks/>
            </p:cNvSpPr>
            <p:nvPr/>
          </p:nvSpPr>
          <p:spPr bwMode="auto">
            <a:xfrm>
              <a:off x="11445395" y="4963688"/>
              <a:ext cx="49213" cy="11113"/>
            </a:xfrm>
            <a:custGeom>
              <a:avLst/>
              <a:gdLst>
                <a:gd name="T0" fmla="*/ 13 w 13"/>
                <a:gd name="T1" fmla="*/ 0 h 3"/>
                <a:gd name="T2" fmla="*/ 0 w 13"/>
                <a:gd name="T3" fmla="*/ 1 h 3"/>
                <a:gd name="T4" fmla="*/ 13 w 13"/>
                <a:gd name="T5" fmla="*/ 0 h 3"/>
              </a:gdLst>
              <a:ahLst/>
              <a:cxnLst>
                <a:cxn ang="0">
                  <a:pos x="T0" y="T1"/>
                </a:cxn>
                <a:cxn ang="0">
                  <a:pos x="T2" y="T3"/>
                </a:cxn>
                <a:cxn ang="0">
                  <a:pos x="T4" y="T5"/>
                </a:cxn>
              </a:cxnLst>
              <a:rect l="0" t="0" r="r" b="b"/>
              <a:pathLst>
                <a:path w="13" h="3">
                  <a:moveTo>
                    <a:pt x="13" y="0"/>
                  </a:moveTo>
                  <a:cubicBezTo>
                    <a:pt x="9" y="1"/>
                    <a:pt x="4" y="0"/>
                    <a:pt x="0" y="1"/>
                  </a:cubicBezTo>
                  <a:cubicBezTo>
                    <a:pt x="4" y="2"/>
                    <a:pt x="9" y="3"/>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Freeform 1470"/>
            <p:cNvSpPr>
              <a:spLocks/>
            </p:cNvSpPr>
            <p:nvPr/>
          </p:nvSpPr>
          <p:spPr bwMode="auto">
            <a:xfrm>
              <a:off x="12932882" y="4968451"/>
              <a:ext cx="41275" cy="17463"/>
            </a:xfrm>
            <a:custGeom>
              <a:avLst/>
              <a:gdLst>
                <a:gd name="T0" fmla="*/ 0 w 11"/>
                <a:gd name="T1" fmla="*/ 0 h 5"/>
                <a:gd name="T2" fmla="*/ 11 w 11"/>
                <a:gd name="T3" fmla="*/ 3 h 5"/>
                <a:gd name="T4" fmla="*/ 9 w 11"/>
                <a:gd name="T5" fmla="*/ 1 h 5"/>
                <a:gd name="T6" fmla="*/ 0 w 11"/>
                <a:gd name="T7" fmla="*/ 0 h 5"/>
              </a:gdLst>
              <a:ahLst/>
              <a:cxnLst>
                <a:cxn ang="0">
                  <a:pos x="T0" y="T1"/>
                </a:cxn>
                <a:cxn ang="0">
                  <a:pos x="T2" y="T3"/>
                </a:cxn>
                <a:cxn ang="0">
                  <a:pos x="T4" y="T5"/>
                </a:cxn>
                <a:cxn ang="0">
                  <a:pos x="T6" y="T7"/>
                </a:cxn>
              </a:cxnLst>
              <a:rect l="0" t="0" r="r" b="b"/>
              <a:pathLst>
                <a:path w="11" h="5">
                  <a:moveTo>
                    <a:pt x="0" y="0"/>
                  </a:moveTo>
                  <a:cubicBezTo>
                    <a:pt x="6" y="2"/>
                    <a:pt x="5" y="5"/>
                    <a:pt x="11" y="3"/>
                  </a:cubicBezTo>
                  <a:cubicBezTo>
                    <a:pt x="10" y="2"/>
                    <a:pt x="9" y="2"/>
                    <a:pt x="9"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 name="Freeform 1471"/>
            <p:cNvSpPr>
              <a:spLocks/>
            </p:cNvSpPr>
            <p:nvPr/>
          </p:nvSpPr>
          <p:spPr bwMode="auto">
            <a:xfrm>
              <a:off x="13082107" y="4960513"/>
              <a:ext cx="82550" cy="44450"/>
            </a:xfrm>
            <a:custGeom>
              <a:avLst/>
              <a:gdLst>
                <a:gd name="T0" fmla="*/ 21 w 22"/>
                <a:gd name="T1" fmla="*/ 2 h 12"/>
                <a:gd name="T2" fmla="*/ 0 w 22"/>
                <a:gd name="T3" fmla="*/ 6 h 12"/>
                <a:gd name="T4" fmla="*/ 17 w 22"/>
                <a:gd name="T5" fmla="*/ 6 h 12"/>
                <a:gd name="T6" fmla="*/ 15 w 22"/>
                <a:gd name="T7" fmla="*/ 8 h 12"/>
                <a:gd name="T8" fmla="*/ 22 w 22"/>
                <a:gd name="T9" fmla="*/ 3 h 12"/>
                <a:gd name="T10" fmla="*/ 21 w 22"/>
                <a:gd name="T11" fmla="*/ 2 h 12"/>
              </a:gdLst>
              <a:ahLst/>
              <a:cxnLst>
                <a:cxn ang="0">
                  <a:pos x="T0" y="T1"/>
                </a:cxn>
                <a:cxn ang="0">
                  <a:pos x="T2" y="T3"/>
                </a:cxn>
                <a:cxn ang="0">
                  <a:pos x="T4" y="T5"/>
                </a:cxn>
                <a:cxn ang="0">
                  <a:pos x="T6" y="T7"/>
                </a:cxn>
                <a:cxn ang="0">
                  <a:pos x="T8" y="T9"/>
                </a:cxn>
                <a:cxn ang="0">
                  <a:pos x="T10" y="T11"/>
                </a:cxn>
              </a:cxnLst>
              <a:rect l="0" t="0" r="r" b="b"/>
              <a:pathLst>
                <a:path w="22" h="12">
                  <a:moveTo>
                    <a:pt x="21" y="2"/>
                  </a:moveTo>
                  <a:cubicBezTo>
                    <a:pt x="17" y="7"/>
                    <a:pt x="7" y="0"/>
                    <a:pt x="0" y="6"/>
                  </a:cubicBezTo>
                  <a:cubicBezTo>
                    <a:pt x="17" y="6"/>
                    <a:pt x="17" y="6"/>
                    <a:pt x="17" y="6"/>
                  </a:cubicBezTo>
                  <a:cubicBezTo>
                    <a:pt x="15" y="8"/>
                    <a:pt x="15" y="8"/>
                    <a:pt x="15" y="8"/>
                  </a:cubicBezTo>
                  <a:cubicBezTo>
                    <a:pt x="20" y="12"/>
                    <a:pt x="19" y="4"/>
                    <a:pt x="22" y="3"/>
                  </a:cubicBezTo>
                  <a:cubicBezTo>
                    <a:pt x="21" y="3"/>
                    <a:pt x="21" y="3"/>
                    <a:pt x="2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Freeform 1472"/>
            <p:cNvSpPr>
              <a:spLocks/>
            </p:cNvSpPr>
            <p:nvPr/>
          </p:nvSpPr>
          <p:spPr bwMode="auto">
            <a:xfrm>
              <a:off x="13177357" y="4960513"/>
              <a:ext cx="25400" cy="22225"/>
            </a:xfrm>
            <a:custGeom>
              <a:avLst/>
              <a:gdLst>
                <a:gd name="T0" fmla="*/ 6 w 7"/>
                <a:gd name="T1" fmla="*/ 6 h 6"/>
                <a:gd name="T2" fmla="*/ 6 w 7"/>
                <a:gd name="T3" fmla="*/ 3 h 6"/>
                <a:gd name="T4" fmla="*/ 0 w 7"/>
                <a:gd name="T5" fmla="*/ 4 h 6"/>
                <a:gd name="T6" fmla="*/ 6 w 7"/>
                <a:gd name="T7" fmla="*/ 6 h 6"/>
              </a:gdLst>
              <a:ahLst/>
              <a:cxnLst>
                <a:cxn ang="0">
                  <a:pos x="T0" y="T1"/>
                </a:cxn>
                <a:cxn ang="0">
                  <a:pos x="T2" y="T3"/>
                </a:cxn>
                <a:cxn ang="0">
                  <a:pos x="T4" y="T5"/>
                </a:cxn>
                <a:cxn ang="0">
                  <a:pos x="T6" y="T7"/>
                </a:cxn>
              </a:cxnLst>
              <a:rect l="0" t="0" r="r" b="b"/>
              <a:pathLst>
                <a:path w="7" h="6">
                  <a:moveTo>
                    <a:pt x="6" y="6"/>
                  </a:moveTo>
                  <a:cubicBezTo>
                    <a:pt x="7" y="5"/>
                    <a:pt x="6" y="4"/>
                    <a:pt x="6" y="3"/>
                  </a:cubicBezTo>
                  <a:cubicBezTo>
                    <a:pt x="4" y="0"/>
                    <a:pt x="2" y="5"/>
                    <a:pt x="0" y="4"/>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Freeform 1473"/>
            <p:cNvSpPr>
              <a:spLocks/>
            </p:cNvSpPr>
            <p:nvPr/>
          </p:nvSpPr>
          <p:spPr bwMode="auto">
            <a:xfrm>
              <a:off x="14610870" y="4963688"/>
              <a:ext cx="46038" cy="26988"/>
            </a:xfrm>
            <a:custGeom>
              <a:avLst/>
              <a:gdLst>
                <a:gd name="T0" fmla="*/ 4 w 12"/>
                <a:gd name="T1" fmla="*/ 7 h 7"/>
                <a:gd name="T2" fmla="*/ 11 w 12"/>
                <a:gd name="T3" fmla="*/ 1 h 7"/>
                <a:gd name="T4" fmla="*/ 4 w 12"/>
                <a:gd name="T5" fmla="*/ 1 h 7"/>
                <a:gd name="T6" fmla="*/ 0 w 12"/>
                <a:gd name="T7" fmla="*/ 5 h 7"/>
                <a:gd name="T8" fmla="*/ 4 w 12"/>
                <a:gd name="T9" fmla="*/ 6 h 7"/>
                <a:gd name="T10" fmla="*/ 4 w 12"/>
                <a:gd name="T11" fmla="*/ 7 h 7"/>
              </a:gdLst>
              <a:ahLst/>
              <a:cxnLst>
                <a:cxn ang="0">
                  <a:pos x="T0" y="T1"/>
                </a:cxn>
                <a:cxn ang="0">
                  <a:pos x="T2" y="T3"/>
                </a:cxn>
                <a:cxn ang="0">
                  <a:pos x="T4" y="T5"/>
                </a:cxn>
                <a:cxn ang="0">
                  <a:pos x="T6" y="T7"/>
                </a:cxn>
                <a:cxn ang="0">
                  <a:pos x="T8" y="T9"/>
                </a:cxn>
                <a:cxn ang="0">
                  <a:pos x="T10" y="T11"/>
                </a:cxn>
              </a:cxnLst>
              <a:rect l="0" t="0" r="r" b="b"/>
              <a:pathLst>
                <a:path w="12" h="7">
                  <a:moveTo>
                    <a:pt x="4" y="7"/>
                  </a:moveTo>
                  <a:cubicBezTo>
                    <a:pt x="6" y="5"/>
                    <a:pt x="12" y="5"/>
                    <a:pt x="11" y="1"/>
                  </a:cubicBezTo>
                  <a:cubicBezTo>
                    <a:pt x="8" y="0"/>
                    <a:pt x="6" y="5"/>
                    <a:pt x="4" y="1"/>
                  </a:cubicBezTo>
                  <a:cubicBezTo>
                    <a:pt x="0" y="5"/>
                    <a:pt x="0" y="5"/>
                    <a:pt x="0" y="5"/>
                  </a:cubicBezTo>
                  <a:cubicBezTo>
                    <a:pt x="2" y="6"/>
                    <a:pt x="4" y="5"/>
                    <a:pt x="4" y="6"/>
                  </a:cubicBezTo>
                  <a:cubicBezTo>
                    <a:pt x="4"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Freeform 1474"/>
            <p:cNvSpPr>
              <a:spLocks/>
            </p:cNvSpPr>
            <p:nvPr/>
          </p:nvSpPr>
          <p:spPr bwMode="auto">
            <a:xfrm>
              <a:off x="11283470" y="4971626"/>
              <a:ext cx="15875" cy="7938"/>
            </a:xfrm>
            <a:custGeom>
              <a:avLst/>
              <a:gdLst>
                <a:gd name="T0" fmla="*/ 4 w 4"/>
                <a:gd name="T1" fmla="*/ 0 h 2"/>
                <a:gd name="T2" fmla="*/ 1 w 4"/>
                <a:gd name="T3" fmla="*/ 0 h 2"/>
                <a:gd name="T4" fmla="*/ 0 w 4"/>
                <a:gd name="T5" fmla="*/ 1 h 2"/>
                <a:gd name="T6" fmla="*/ 4 w 4"/>
                <a:gd name="T7" fmla="*/ 0 h 2"/>
              </a:gdLst>
              <a:ahLst/>
              <a:cxnLst>
                <a:cxn ang="0">
                  <a:pos x="T0" y="T1"/>
                </a:cxn>
                <a:cxn ang="0">
                  <a:pos x="T2" y="T3"/>
                </a:cxn>
                <a:cxn ang="0">
                  <a:pos x="T4" y="T5"/>
                </a:cxn>
                <a:cxn ang="0">
                  <a:pos x="T6" y="T7"/>
                </a:cxn>
              </a:cxnLst>
              <a:rect l="0" t="0" r="r" b="b"/>
              <a:pathLst>
                <a:path w="4" h="2">
                  <a:moveTo>
                    <a:pt x="4" y="0"/>
                  </a:moveTo>
                  <a:cubicBezTo>
                    <a:pt x="2" y="1"/>
                    <a:pt x="2" y="0"/>
                    <a:pt x="1" y="0"/>
                  </a:cubicBezTo>
                  <a:cubicBezTo>
                    <a:pt x="0" y="1"/>
                    <a:pt x="0" y="1"/>
                    <a:pt x="0" y="1"/>
                  </a:cubicBezTo>
                  <a:cubicBezTo>
                    <a:pt x="1" y="1"/>
                    <a:pt x="4"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Freeform 1475"/>
            <p:cNvSpPr>
              <a:spLocks/>
            </p:cNvSpPr>
            <p:nvPr/>
          </p:nvSpPr>
          <p:spPr bwMode="auto">
            <a:xfrm>
              <a:off x="11307282" y="4968451"/>
              <a:ext cx="14288" cy="14288"/>
            </a:xfrm>
            <a:custGeom>
              <a:avLst/>
              <a:gdLst>
                <a:gd name="T0" fmla="*/ 0 w 4"/>
                <a:gd name="T1" fmla="*/ 2 h 4"/>
                <a:gd name="T2" fmla="*/ 4 w 4"/>
                <a:gd name="T3" fmla="*/ 1 h 4"/>
                <a:gd name="T4" fmla="*/ 0 w 4"/>
                <a:gd name="T5" fmla="*/ 2 h 4"/>
              </a:gdLst>
              <a:ahLst/>
              <a:cxnLst>
                <a:cxn ang="0">
                  <a:pos x="T0" y="T1"/>
                </a:cxn>
                <a:cxn ang="0">
                  <a:pos x="T2" y="T3"/>
                </a:cxn>
                <a:cxn ang="0">
                  <a:pos x="T4" y="T5"/>
                </a:cxn>
              </a:cxnLst>
              <a:rect l="0" t="0" r="r" b="b"/>
              <a:pathLst>
                <a:path w="4" h="4">
                  <a:moveTo>
                    <a:pt x="0" y="2"/>
                  </a:moveTo>
                  <a:cubicBezTo>
                    <a:pt x="1" y="0"/>
                    <a:pt x="4" y="4"/>
                    <a:pt x="4" y="1"/>
                  </a:cubicBezTo>
                  <a:cubicBezTo>
                    <a:pt x="3"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Freeform 1476"/>
            <p:cNvSpPr>
              <a:spLocks/>
            </p:cNvSpPr>
            <p:nvPr/>
          </p:nvSpPr>
          <p:spPr bwMode="auto">
            <a:xfrm>
              <a:off x="10623070" y="4963688"/>
              <a:ext cx="19050" cy="22225"/>
            </a:xfrm>
            <a:custGeom>
              <a:avLst/>
              <a:gdLst>
                <a:gd name="T0" fmla="*/ 1 w 5"/>
                <a:gd name="T1" fmla="*/ 2 h 6"/>
                <a:gd name="T2" fmla="*/ 0 w 5"/>
                <a:gd name="T3" fmla="*/ 5 h 6"/>
                <a:gd name="T4" fmla="*/ 5 w 5"/>
                <a:gd name="T5" fmla="*/ 4 h 6"/>
                <a:gd name="T6" fmla="*/ 1 w 5"/>
                <a:gd name="T7" fmla="*/ 2 h 6"/>
              </a:gdLst>
              <a:ahLst/>
              <a:cxnLst>
                <a:cxn ang="0">
                  <a:pos x="T0" y="T1"/>
                </a:cxn>
                <a:cxn ang="0">
                  <a:pos x="T2" y="T3"/>
                </a:cxn>
                <a:cxn ang="0">
                  <a:pos x="T4" y="T5"/>
                </a:cxn>
                <a:cxn ang="0">
                  <a:pos x="T6" y="T7"/>
                </a:cxn>
              </a:cxnLst>
              <a:rect l="0" t="0" r="r" b="b"/>
              <a:pathLst>
                <a:path w="5" h="6">
                  <a:moveTo>
                    <a:pt x="1" y="2"/>
                  </a:moveTo>
                  <a:cubicBezTo>
                    <a:pt x="0" y="5"/>
                    <a:pt x="0" y="5"/>
                    <a:pt x="0" y="5"/>
                  </a:cubicBezTo>
                  <a:cubicBezTo>
                    <a:pt x="2" y="2"/>
                    <a:pt x="3" y="6"/>
                    <a:pt x="5" y="4"/>
                  </a:cubicBezTo>
                  <a:cubicBezTo>
                    <a:pt x="5" y="0"/>
                    <a:pt x="2" y="5"/>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Freeform 1477"/>
            <p:cNvSpPr>
              <a:spLocks/>
            </p:cNvSpPr>
            <p:nvPr/>
          </p:nvSpPr>
          <p:spPr bwMode="auto">
            <a:xfrm>
              <a:off x="12913832" y="4968451"/>
              <a:ext cx="22225" cy="22225"/>
            </a:xfrm>
            <a:custGeom>
              <a:avLst/>
              <a:gdLst>
                <a:gd name="T0" fmla="*/ 0 w 6"/>
                <a:gd name="T1" fmla="*/ 3 h 6"/>
                <a:gd name="T2" fmla="*/ 6 w 6"/>
                <a:gd name="T3" fmla="*/ 5 h 6"/>
                <a:gd name="T4" fmla="*/ 0 w 6"/>
                <a:gd name="T5" fmla="*/ 3 h 6"/>
              </a:gdLst>
              <a:ahLst/>
              <a:cxnLst>
                <a:cxn ang="0">
                  <a:pos x="T0" y="T1"/>
                </a:cxn>
                <a:cxn ang="0">
                  <a:pos x="T2" y="T3"/>
                </a:cxn>
                <a:cxn ang="0">
                  <a:pos x="T4" y="T5"/>
                </a:cxn>
              </a:cxnLst>
              <a:rect l="0" t="0" r="r" b="b"/>
              <a:pathLst>
                <a:path w="6" h="6">
                  <a:moveTo>
                    <a:pt x="0" y="3"/>
                  </a:moveTo>
                  <a:cubicBezTo>
                    <a:pt x="2" y="5"/>
                    <a:pt x="4" y="6"/>
                    <a:pt x="6" y="5"/>
                  </a:cubicBezTo>
                  <a:cubicBezTo>
                    <a:pt x="5" y="3"/>
                    <a:pt x="2"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Freeform 1478"/>
            <p:cNvSpPr>
              <a:spLocks/>
            </p:cNvSpPr>
            <p:nvPr/>
          </p:nvSpPr>
          <p:spPr bwMode="auto">
            <a:xfrm>
              <a:off x="13444057" y="4971626"/>
              <a:ext cx="11113"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3" y="3"/>
                    <a:pt x="3" y="1"/>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 name="Freeform 1479"/>
            <p:cNvSpPr>
              <a:spLocks/>
            </p:cNvSpPr>
            <p:nvPr/>
          </p:nvSpPr>
          <p:spPr bwMode="auto">
            <a:xfrm>
              <a:off x="10746895" y="4974801"/>
              <a:ext cx="15875" cy="15875"/>
            </a:xfrm>
            <a:custGeom>
              <a:avLst/>
              <a:gdLst>
                <a:gd name="T0" fmla="*/ 0 w 4"/>
                <a:gd name="T1" fmla="*/ 3 h 4"/>
                <a:gd name="T2" fmla="*/ 4 w 4"/>
                <a:gd name="T3" fmla="*/ 2 h 4"/>
                <a:gd name="T4" fmla="*/ 2 w 4"/>
                <a:gd name="T5" fmla="*/ 0 h 4"/>
                <a:gd name="T6" fmla="*/ 0 w 4"/>
                <a:gd name="T7" fmla="*/ 3 h 4"/>
              </a:gdLst>
              <a:ahLst/>
              <a:cxnLst>
                <a:cxn ang="0">
                  <a:pos x="T0" y="T1"/>
                </a:cxn>
                <a:cxn ang="0">
                  <a:pos x="T2" y="T3"/>
                </a:cxn>
                <a:cxn ang="0">
                  <a:pos x="T4" y="T5"/>
                </a:cxn>
                <a:cxn ang="0">
                  <a:pos x="T6" y="T7"/>
                </a:cxn>
              </a:cxnLst>
              <a:rect l="0" t="0" r="r" b="b"/>
              <a:pathLst>
                <a:path w="4" h="4">
                  <a:moveTo>
                    <a:pt x="0" y="3"/>
                  </a:moveTo>
                  <a:cubicBezTo>
                    <a:pt x="2" y="4"/>
                    <a:pt x="3" y="2"/>
                    <a:pt x="4" y="2"/>
                  </a:cubicBezTo>
                  <a:cubicBezTo>
                    <a:pt x="2" y="0"/>
                    <a:pt x="2" y="0"/>
                    <a:pt x="2" y="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Freeform 1480"/>
            <p:cNvSpPr>
              <a:spLocks/>
            </p:cNvSpPr>
            <p:nvPr/>
          </p:nvSpPr>
          <p:spPr bwMode="auto">
            <a:xfrm>
              <a:off x="11227907" y="4985913"/>
              <a:ext cx="7938" cy="476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0"/>
                    <a:pt x="2"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 name="Freeform 1481"/>
            <p:cNvSpPr>
              <a:spLocks/>
            </p:cNvSpPr>
            <p:nvPr/>
          </p:nvSpPr>
          <p:spPr bwMode="auto">
            <a:xfrm>
              <a:off x="11164407" y="4968451"/>
              <a:ext cx="63500" cy="25400"/>
            </a:xfrm>
            <a:custGeom>
              <a:avLst/>
              <a:gdLst>
                <a:gd name="T0" fmla="*/ 0 w 17"/>
                <a:gd name="T1" fmla="*/ 2 h 7"/>
                <a:gd name="T2" fmla="*/ 3 w 17"/>
                <a:gd name="T3" fmla="*/ 4 h 7"/>
                <a:gd name="T4" fmla="*/ 17 w 17"/>
                <a:gd name="T5" fmla="*/ 6 h 7"/>
                <a:gd name="T6" fmla="*/ 0 w 17"/>
                <a:gd name="T7" fmla="*/ 2 h 7"/>
              </a:gdLst>
              <a:ahLst/>
              <a:cxnLst>
                <a:cxn ang="0">
                  <a:pos x="T0" y="T1"/>
                </a:cxn>
                <a:cxn ang="0">
                  <a:pos x="T2" y="T3"/>
                </a:cxn>
                <a:cxn ang="0">
                  <a:pos x="T4" y="T5"/>
                </a:cxn>
                <a:cxn ang="0">
                  <a:pos x="T6" y="T7"/>
                </a:cxn>
              </a:cxnLst>
              <a:rect l="0" t="0" r="r" b="b"/>
              <a:pathLst>
                <a:path w="17" h="7">
                  <a:moveTo>
                    <a:pt x="0" y="2"/>
                  </a:moveTo>
                  <a:cubicBezTo>
                    <a:pt x="3" y="4"/>
                    <a:pt x="3" y="4"/>
                    <a:pt x="3" y="4"/>
                  </a:cubicBezTo>
                  <a:cubicBezTo>
                    <a:pt x="8" y="6"/>
                    <a:pt x="12" y="7"/>
                    <a:pt x="17" y="6"/>
                  </a:cubicBezTo>
                  <a:cubicBezTo>
                    <a:pt x="11" y="6"/>
                    <a:pt x="6"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 name="Freeform 1482"/>
            <p:cNvSpPr>
              <a:spLocks/>
            </p:cNvSpPr>
            <p:nvPr/>
          </p:nvSpPr>
          <p:spPr bwMode="auto">
            <a:xfrm>
              <a:off x="11651770" y="4982738"/>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 name="Freeform 1483"/>
            <p:cNvSpPr>
              <a:spLocks/>
            </p:cNvSpPr>
            <p:nvPr/>
          </p:nvSpPr>
          <p:spPr bwMode="auto">
            <a:xfrm>
              <a:off x="11656532" y="4974801"/>
              <a:ext cx="11113" cy="7938"/>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2" y="1"/>
                    <a:pt x="1" y="1"/>
                    <a:pt x="0" y="2"/>
                  </a:cubicBezTo>
                  <a:cubicBezTo>
                    <a:pt x="1" y="2"/>
                    <a:pt x="3"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 name="Freeform 1484"/>
            <p:cNvSpPr>
              <a:spLocks/>
            </p:cNvSpPr>
            <p:nvPr/>
          </p:nvSpPr>
          <p:spPr bwMode="auto">
            <a:xfrm>
              <a:off x="12850332" y="4974801"/>
              <a:ext cx="22225" cy="26988"/>
            </a:xfrm>
            <a:custGeom>
              <a:avLst/>
              <a:gdLst>
                <a:gd name="T0" fmla="*/ 6 w 6"/>
                <a:gd name="T1" fmla="*/ 2 h 7"/>
                <a:gd name="T2" fmla="*/ 0 w 6"/>
                <a:gd name="T3" fmla="*/ 2 h 7"/>
                <a:gd name="T4" fmla="*/ 0 w 6"/>
                <a:gd name="T5" fmla="*/ 7 h 7"/>
                <a:gd name="T6" fmla="*/ 5 w 6"/>
                <a:gd name="T7" fmla="*/ 5 h 7"/>
                <a:gd name="T8" fmla="*/ 4 w 6"/>
                <a:gd name="T9" fmla="*/ 4 h 7"/>
                <a:gd name="T10" fmla="*/ 6 w 6"/>
                <a:gd name="T11" fmla="*/ 2 h 7"/>
              </a:gdLst>
              <a:ahLst/>
              <a:cxnLst>
                <a:cxn ang="0">
                  <a:pos x="T0" y="T1"/>
                </a:cxn>
                <a:cxn ang="0">
                  <a:pos x="T2" y="T3"/>
                </a:cxn>
                <a:cxn ang="0">
                  <a:pos x="T4" y="T5"/>
                </a:cxn>
                <a:cxn ang="0">
                  <a:pos x="T6" y="T7"/>
                </a:cxn>
                <a:cxn ang="0">
                  <a:pos x="T8" y="T9"/>
                </a:cxn>
                <a:cxn ang="0">
                  <a:pos x="T10" y="T11"/>
                </a:cxn>
              </a:cxnLst>
              <a:rect l="0" t="0" r="r" b="b"/>
              <a:pathLst>
                <a:path w="6" h="7">
                  <a:moveTo>
                    <a:pt x="6" y="2"/>
                  </a:moveTo>
                  <a:cubicBezTo>
                    <a:pt x="4" y="0"/>
                    <a:pt x="3" y="2"/>
                    <a:pt x="0" y="2"/>
                  </a:cubicBezTo>
                  <a:cubicBezTo>
                    <a:pt x="0" y="7"/>
                    <a:pt x="0" y="7"/>
                    <a:pt x="0" y="7"/>
                  </a:cubicBezTo>
                  <a:cubicBezTo>
                    <a:pt x="5" y="5"/>
                    <a:pt x="5" y="5"/>
                    <a:pt x="5" y="5"/>
                  </a:cubicBezTo>
                  <a:cubicBezTo>
                    <a:pt x="4" y="4"/>
                    <a:pt x="4" y="4"/>
                    <a:pt x="4" y="4"/>
                  </a:cubicBezTo>
                  <a:cubicBezTo>
                    <a:pt x="4" y="4"/>
                    <a:pt x="6"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 name="Freeform 1485"/>
            <p:cNvSpPr>
              <a:spLocks/>
            </p:cNvSpPr>
            <p:nvPr/>
          </p:nvSpPr>
          <p:spPr bwMode="auto">
            <a:xfrm>
              <a:off x="13378970" y="4979563"/>
              <a:ext cx="11113" cy="6350"/>
            </a:xfrm>
            <a:custGeom>
              <a:avLst/>
              <a:gdLst>
                <a:gd name="T0" fmla="*/ 0 w 7"/>
                <a:gd name="T1" fmla="*/ 4 h 4"/>
                <a:gd name="T2" fmla="*/ 7 w 7"/>
                <a:gd name="T3" fmla="*/ 2 h 4"/>
                <a:gd name="T4" fmla="*/ 5 w 7"/>
                <a:gd name="T5" fmla="*/ 0 h 4"/>
                <a:gd name="T6" fmla="*/ 0 w 7"/>
                <a:gd name="T7" fmla="*/ 4 h 4"/>
              </a:gdLst>
              <a:ahLst/>
              <a:cxnLst>
                <a:cxn ang="0">
                  <a:pos x="T0" y="T1"/>
                </a:cxn>
                <a:cxn ang="0">
                  <a:pos x="T2" y="T3"/>
                </a:cxn>
                <a:cxn ang="0">
                  <a:pos x="T4" y="T5"/>
                </a:cxn>
                <a:cxn ang="0">
                  <a:pos x="T6" y="T7"/>
                </a:cxn>
              </a:cxnLst>
              <a:rect l="0" t="0" r="r" b="b"/>
              <a:pathLst>
                <a:path w="7" h="4">
                  <a:moveTo>
                    <a:pt x="0" y="4"/>
                  </a:moveTo>
                  <a:lnTo>
                    <a:pt x="7" y="2"/>
                  </a:lnTo>
                  <a:lnTo>
                    <a:pt x="5"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 name="Freeform 1486"/>
            <p:cNvSpPr>
              <a:spLocks/>
            </p:cNvSpPr>
            <p:nvPr/>
          </p:nvSpPr>
          <p:spPr bwMode="auto">
            <a:xfrm>
              <a:off x="11269182" y="4990676"/>
              <a:ext cx="7938" cy="3175"/>
            </a:xfrm>
            <a:custGeom>
              <a:avLst/>
              <a:gdLst>
                <a:gd name="T0" fmla="*/ 0 w 2"/>
                <a:gd name="T1" fmla="*/ 0 h 1"/>
                <a:gd name="T2" fmla="*/ 2 w 2"/>
                <a:gd name="T3" fmla="*/ 0 h 1"/>
                <a:gd name="T4" fmla="*/ 0 w 2"/>
                <a:gd name="T5" fmla="*/ 0 h 1"/>
              </a:gdLst>
              <a:ahLst/>
              <a:cxnLst>
                <a:cxn ang="0">
                  <a:pos x="T0" y="T1"/>
                </a:cxn>
                <a:cxn ang="0">
                  <a:pos x="T2" y="T3"/>
                </a:cxn>
                <a:cxn ang="0">
                  <a:pos x="T4" y="T5"/>
                </a:cxn>
              </a:cxnLst>
              <a:rect l="0" t="0" r="r" b="b"/>
              <a:pathLst>
                <a:path w="2" h="1">
                  <a:moveTo>
                    <a:pt x="0" y="0"/>
                  </a:moveTo>
                  <a:cubicBezTo>
                    <a:pt x="1" y="1"/>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 name="Freeform 1487"/>
            <p:cNvSpPr>
              <a:spLocks/>
            </p:cNvSpPr>
            <p:nvPr/>
          </p:nvSpPr>
          <p:spPr bwMode="auto">
            <a:xfrm>
              <a:off x="11277120" y="4979563"/>
              <a:ext cx="36513" cy="22225"/>
            </a:xfrm>
            <a:custGeom>
              <a:avLst/>
              <a:gdLst>
                <a:gd name="T0" fmla="*/ 10 w 10"/>
                <a:gd name="T1" fmla="*/ 2 h 6"/>
                <a:gd name="T2" fmla="*/ 0 w 10"/>
                <a:gd name="T3" fmla="*/ 3 h 6"/>
                <a:gd name="T4" fmla="*/ 10 w 10"/>
                <a:gd name="T5" fmla="*/ 2 h 6"/>
              </a:gdLst>
              <a:ahLst/>
              <a:cxnLst>
                <a:cxn ang="0">
                  <a:pos x="T0" y="T1"/>
                </a:cxn>
                <a:cxn ang="0">
                  <a:pos x="T2" y="T3"/>
                </a:cxn>
                <a:cxn ang="0">
                  <a:pos x="T4" y="T5"/>
                </a:cxn>
              </a:cxnLst>
              <a:rect l="0" t="0" r="r" b="b"/>
              <a:pathLst>
                <a:path w="10" h="6">
                  <a:moveTo>
                    <a:pt x="10" y="2"/>
                  </a:moveTo>
                  <a:cubicBezTo>
                    <a:pt x="5" y="0"/>
                    <a:pt x="4" y="2"/>
                    <a:pt x="0" y="3"/>
                  </a:cubicBezTo>
                  <a:cubicBezTo>
                    <a:pt x="4" y="4"/>
                    <a:pt x="8" y="6"/>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 name="Freeform 1488"/>
            <p:cNvSpPr>
              <a:spLocks/>
            </p:cNvSpPr>
            <p:nvPr/>
          </p:nvSpPr>
          <p:spPr bwMode="auto">
            <a:xfrm>
              <a:off x="11621607" y="4979563"/>
              <a:ext cx="19050" cy="11113"/>
            </a:xfrm>
            <a:custGeom>
              <a:avLst/>
              <a:gdLst>
                <a:gd name="T0" fmla="*/ 0 w 5"/>
                <a:gd name="T1" fmla="*/ 1 h 3"/>
                <a:gd name="T2" fmla="*/ 0 w 5"/>
                <a:gd name="T3" fmla="*/ 2 h 3"/>
                <a:gd name="T4" fmla="*/ 5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2"/>
                    <a:pt x="0" y="2"/>
                    <a:pt x="0" y="2"/>
                  </a:cubicBezTo>
                  <a:cubicBezTo>
                    <a:pt x="2" y="2"/>
                    <a:pt x="4" y="3"/>
                    <a:pt x="5" y="1"/>
                  </a:cubicBezTo>
                  <a:cubicBezTo>
                    <a:pt x="4"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3" name="Freeform 1489"/>
            <p:cNvSpPr>
              <a:spLocks/>
            </p:cNvSpPr>
            <p:nvPr/>
          </p:nvSpPr>
          <p:spPr bwMode="auto">
            <a:xfrm>
              <a:off x="16288857" y="4982738"/>
              <a:ext cx="23813" cy="22225"/>
            </a:xfrm>
            <a:custGeom>
              <a:avLst/>
              <a:gdLst>
                <a:gd name="T0" fmla="*/ 0 w 6"/>
                <a:gd name="T1" fmla="*/ 2 h 6"/>
                <a:gd name="T2" fmla="*/ 6 w 6"/>
                <a:gd name="T3" fmla="*/ 0 h 6"/>
                <a:gd name="T4" fmla="*/ 0 w 6"/>
                <a:gd name="T5" fmla="*/ 2 h 6"/>
              </a:gdLst>
              <a:ahLst/>
              <a:cxnLst>
                <a:cxn ang="0">
                  <a:pos x="T0" y="T1"/>
                </a:cxn>
                <a:cxn ang="0">
                  <a:pos x="T2" y="T3"/>
                </a:cxn>
                <a:cxn ang="0">
                  <a:pos x="T4" y="T5"/>
                </a:cxn>
              </a:cxnLst>
              <a:rect l="0" t="0" r="r" b="b"/>
              <a:pathLst>
                <a:path w="6" h="6">
                  <a:moveTo>
                    <a:pt x="0" y="2"/>
                  </a:moveTo>
                  <a:cubicBezTo>
                    <a:pt x="3" y="6"/>
                    <a:pt x="5" y="0"/>
                    <a:pt x="6" y="0"/>
                  </a:cubicBezTo>
                  <a:cubicBezTo>
                    <a:pt x="5" y="0"/>
                    <a:pt x="3"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Freeform 1490"/>
            <p:cNvSpPr>
              <a:spLocks/>
            </p:cNvSpPr>
            <p:nvPr/>
          </p:nvSpPr>
          <p:spPr bwMode="auto">
            <a:xfrm>
              <a:off x="13010670" y="4979563"/>
              <a:ext cx="84138" cy="25400"/>
            </a:xfrm>
            <a:custGeom>
              <a:avLst/>
              <a:gdLst>
                <a:gd name="T0" fmla="*/ 20 w 22"/>
                <a:gd name="T1" fmla="*/ 5 h 7"/>
                <a:gd name="T2" fmla="*/ 10 w 22"/>
                <a:gd name="T3" fmla="*/ 1 h 7"/>
                <a:gd name="T4" fmla="*/ 2 w 22"/>
                <a:gd name="T5" fmla="*/ 4 h 7"/>
                <a:gd name="T6" fmla="*/ 8 w 22"/>
                <a:gd name="T7" fmla="*/ 7 h 7"/>
                <a:gd name="T8" fmla="*/ 19 w 22"/>
                <a:gd name="T9" fmla="*/ 6 h 7"/>
                <a:gd name="T10" fmla="*/ 22 w 22"/>
                <a:gd name="T11" fmla="*/ 4 h 7"/>
                <a:gd name="T12" fmla="*/ 20 w 22"/>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22" h="7">
                  <a:moveTo>
                    <a:pt x="20" y="5"/>
                  </a:moveTo>
                  <a:cubicBezTo>
                    <a:pt x="17" y="1"/>
                    <a:pt x="15" y="3"/>
                    <a:pt x="10" y="1"/>
                  </a:cubicBezTo>
                  <a:cubicBezTo>
                    <a:pt x="8" y="3"/>
                    <a:pt x="0" y="0"/>
                    <a:pt x="2" y="4"/>
                  </a:cubicBezTo>
                  <a:cubicBezTo>
                    <a:pt x="4" y="3"/>
                    <a:pt x="8" y="3"/>
                    <a:pt x="8" y="7"/>
                  </a:cubicBezTo>
                  <a:cubicBezTo>
                    <a:pt x="11" y="5"/>
                    <a:pt x="16" y="3"/>
                    <a:pt x="19" y="6"/>
                  </a:cubicBezTo>
                  <a:cubicBezTo>
                    <a:pt x="20" y="6"/>
                    <a:pt x="22" y="6"/>
                    <a:pt x="22" y="4"/>
                  </a:cubicBezTo>
                  <a:cubicBezTo>
                    <a:pt x="21" y="4"/>
                    <a:pt x="20" y="5"/>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5" name="Freeform 1491"/>
            <p:cNvSpPr>
              <a:spLocks/>
            </p:cNvSpPr>
            <p:nvPr/>
          </p:nvSpPr>
          <p:spPr bwMode="auto">
            <a:xfrm>
              <a:off x="13101157" y="4985913"/>
              <a:ext cx="15875" cy="15875"/>
            </a:xfrm>
            <a:custGeom>
              <a:avLst/>
              <a:gdLst>
                <a:gd name="T0" fmla="*/ 0 w 4"/>
                <a:gd name="T1" fmla="*/ 2 h 4"/>
                <a:gd name="T2" fmla="*/ 0 w 4"/>
                <a:gd name="T3" fmla="*/ 3 h 4"/>
                <a:gd name="T4" fmla="*/ 4 w 4"/>
                <a:gd name="T5" fmla="*/ 2 h 4"/>
                <a:gd name="T6" fmla="*/ 0 w 4"/>
                <a:gd name="T7" fmla="*/ 2 h 4"/>
              </a:gdLst>
              <a:ahLst/>
              <a:cxnLst>
                <a:cxn ang="0">
                  <a:pos x="T0" y="T1"/>
                </a:cxn>
                <a:cxn ang="0">
                  <a:pos x="T2" y="T3"/>
                </a:cxn>
                <a:cxn ang="0">
                  <a:pos x="T4" y="T5"/>
                </a:cxn>
                <a:cxn ang="0">
                  <a:pos x="T6" y="T7"/>
                </a:cxn>
              </a:cxnLst>
              <a:rect l="0" t="0" r="r" b="b"/>
              <a:pathLst>
                <a:path w="4" h="4">
                  <a:moveTo>
                    <a:pt x="0" y="2"/>
                  </a:moveTo>
                  <a:cubicBezTo>
                    <a:pt x="0" y="3"/>
                    <a:pt x="0" y="3"/>
                    <a:pt x="0" y="3"/>
                  </a:cubicBezTo>
                  <a:cubicBezTo>
                    <a:pt x="2" y="3"/>
                    <a:pt x="4" y="4"/>
                    <a:pt x="4" y="2"/>
                  </a:cubicBezTo>
                  <a:cubicBezTo>
                    <a:pt x="4" y="0"/>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 name="Freeform 1492"/>
            <p:cNvSpPr>
              <a:spLocks/>
            </p:cNvSpPr>
            <p:nvPr/>
          </p:nvSpPr>
          <p:spPr bwMode="auto">
            <a:xfrm>
              <a:off x="11318395" y="4990676"/>
              <a:ext cx="14288" cy="11113"/>
            </a:xfrm>
            <a:custGeom>
              <a:avLst/>
              <a:gdLst>
                <a:gd name="T0" fmla="*/ 0 w 4"/>
                <a:gd name="T1" fmla="*/ 0 h 3"/>
                <a:gd name="T2" fmla="*/ 4 w 4"/>
                <a:gd name="T3" fmla="*/ 1 h 3"/>
                <a:gd name="T4" fmla="*/ 0 w 4"/>
                <a:gd name="T5" fmla="*/ 0 h 3"/>
              </a:gdLst>
              <a:ahLst/>
              <a:cxnLst>
                <a:cxn ang="0">
                  <a:pos x="T0" y="T1"/>
                </a:cxn>
                <a:cxn ang="0">
                  <a:pos x="T2" y="T3"/>
                </a:cxn>
                <a:cxn ang="0">
                  <a:pos x="T4" y="T5"/>
                </a:cxn>
              </a:cxnLst>
              <a:rect l="0" t="0" r="r" b="b"/>
              <a:pathLst>
                <a:path w="4" h="3">
                  <a:moveTo>
                    <a:pt x="0" y="0"/>
                  </a:moveTo>
                  <a:cubicBezTo>
                    <a:pt x="0" y="3"/>
                    <a:pt x="3" y="2"/>
                    <a:pt x="4"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7" name="Freeform 1493"/>
            <p:cNvSpPr>
              <a:spLocks/>
            </p:cNvSpPr>
            <p:nvPr/>
          </p:nvSpPr>
          <p:spPr bwMode="auto">
            <a:xfrm>
              <a:off x="11434282" y="4993851"/>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 name="Freeform 1494"/>
            <p:cNvSpPr>
              <a:spLocks/>
            </p:cNvSpPr>
            <p:nvPr/>
          </p:nvSpPr>
          <p:spPr bwMode="auto">
            <a:xfrm>
              <a:off x="11426345" y="4990676"/>
              <a:ext cx="7938" cy="3175"/>
            </a:xfrm>
            <a:custGeom>
              <a:avLst/>
              <a:gdLst>
                <a:gd name="T0" fmla="*/ 0 w 2"/>
                <a:gd name="T1" fmla="*/ 1 h 1"/>
                <a:gd name="T2" fmla="*/ 2 w 2"/>
                <a:gd name="T3" fmla="*/ 1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2" y="1"/>
                    <a:pt x="2" y="1"/>
                    <a:pt x="2" y="1"/>
                  </a:cubicBezTo>
                  <a:cubicBezTo>
                    <a:pt x="1" y="1"/>
                    <a:pt x="1"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 name="Freeform 1495"/>
            <p:cNvSpPr>
              <a:spLocks/>
            </p:cNvSpPr>
            <p:nvPr/>
          </p:nvSpPr>
          <p:spPr bwMode="auto">
            <a:xfrm>
              <a:off x="11951807" y="4979563"/>
              <a:ext cx="38100" cy="25400"/>
            </a:xfrm>
            <a:custGeom>
              <a:avLst/>
              <a:gdLst>
                <a:gd name="T0" fmla="*/ 0 w 10"/>
                <a:gd name="T1" fmla="*/ 7 h 7"/>
                <a:gd name="T2" fmla="*/ 10 w 10"/>
                <a:gd name="T3" fmla="*/ 7 h 7"/>
                <a:gd name="T4" fmla="*/ 0 w 10"/>
                <a:gd name="T5" fmla="*/ 7 h 7"/>
              </a:gdLst>
              <a:ahLst/>
              <a:cxnLst>
                <a:cxn ang="0">
                  <a:pos x="T0" y="T1"/>
                </a:cxn>
                <a:cxn ang="0">
                  <a:pos x="T2" y="T3"/>
                </a:cxn>
                <a:cxn ang="0">
                  <a:pos x="T4" y="T5"/>
                </a:cxn>
              </a:cxnLst>
              <a:rect l="0" t="0" r="r" b="b"/>
              <a:pathLst>
                <a:path w="10" h="7">
                  <a:moveTo>
                    <a:pt x="0" y="7"/>
                  </a:moveTo>
                  <a:cubicBezTo>
                    <a:pt x="3" y="7"/>
                    <a:pt x="8" y="4"/>
                    <a:pt x="10" y="7"/>
                  </a:cubicBezTo>
                  <a:cubicBezTo>
                    <a:pt x="9" y="0"/>
                    <a:pt x="2"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 name="Freeform 1496"/>
            <p:cNvSpPr>
              <a:spLocks/>
            </p:cNvSpPr>
            <p:nvPr/>
          </p:nvSpPr>
          <p:spPr bwMode="auto">
            <a:xfrm>
              <a:off x="11385070" y="4993851"/>
              <a:ext cx="11113" cy="7938"/>
            </a:xfrm>
            <a:custGeom>
              <a:avLst/>
              <a:gdLst>
                <a:gd name="T0" fmla="*/ 0 w 3"/>
                <a:gd name="T1" fmla="*/ 0 h 2"/>
                <a:gd name="T2" fmla="*/ 0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1"/>
                    <a:pt x="3" y="1"/>
                    <a:pt x="3"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 name="Freeform 1497"/>
            <p:cNvSpPr>
              <a:spLocks/>
            </p:cNvSpPr>
            <p:nvPr/>
          </p:nvSpPr>
          <p:spPr bwMode="auto">
            <a:xfrm>
              <a:off x="11527945" y="4990676"/>
              <a:ext cx="26988" cy="19050"/>
            </a:xfrm>
            <a:custGeom>
              <a:avLst/>
              <a:gdLst>
                <a:gd name="T0" fmla="*/ 7 w 7"/>
                <a:gd name="T1" fmla="*/ 2 h 5"/>
                <a:gd name="T2" fmla="*/ 0 w 7"/>
                <a:gd name="T3" fmla="*/ 4 h 5"/>
                <a:gd name="T4" fmla="*/ 6 w 7"/>
                <a:gd name="T5" fmla="*/ 5 h 5"/>
                <a:gd name="T6" fmla="*/ 7 w 7"/>
                <a:gd name="T7" fmla="*/ 2 h 5"/>
              </a:gdLst>
              <a:ahLst/>
              <a:cxnLst>
                <a:cxn ang="0">
                  <a:pos x="T0" y="T1"/>
                </a:cxn>
                <a:cxn ang="0">
                  <a:pos x="T2" y="T3"/>
                </a:cxn>
                <a:cxn ang="0">
                  <a:pos x="T4" y="T5"/>
                </a:cxn>
                <a:cxn ang="0">
                  <a:pos x="T6" y="T7"/>
                </a:cxn>
              </a:cxnLst>
              <a:rect l="0" t="0" r="r" b="b"/>
              <a:pathLst>
                <a:path w="7" h="5">
                  <a:moveTo>
                    <a:pt x="7" y="2"/>
                  </a:moveTo>
                  <a:cubicBezTo>
                    <a:pt x="4" y="3"/>
                    <a:pt x="1" y="0"/>
                    <a:pt x="0" y="4"/>
                  </a:cubicBezTo>
                  <a:cubicBezTo>
                    <a:pt x="6" y="5"/>
                    <a:pt x="6" y="5"/>
                    <a:pt x="6" y="5"/>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2" name="Freeform 1498"/>
            <p:cNvSpPr>
              <a:spLocks/>
            </p:cNvSpPr>
            <p:nvPr/>
          </p:nvSpPr>
          <p:spPr bwMode="auto">
            <a:xfrm>
              <a:off x="12951932" y="4998613"/>
              <a:ext cx="25400" cy="6350"/>
            </a:xfrm>
            <a:custGeom>
              <a:avLst/>
              <a:gdLst>
                <a:gd name="T0" fmla="*/ 0 w 7"/>
                <a:gd name="T1" fmla="*/ 2 h 2"/>
                <a:gd name="T2" fmla="*/ 7 w 7"/>
                <a:gd name="T3" fmla="*/ 0 h 2"/>
                <a:gd name="T4" fmla="*/ 0 w 7"/>
                <a:gd name="T5" fmla="*/ 2 h 2"/>
              </a:gdLst>
              <a:ahLst/>
              <a:cxnLst>
                <a:cxn ang="0">
                  <a:pos x="T0" y="T1"/>
                </a:cxn>
                <a:cxn ang="0">
                  <a:pos x="T2" y="T3"/>
                </a:cxn>
                <a:cxn ang="0">
                  <a:pos x="T4" y="T5"/>
                </a:cxn>
              </a:cxnLst>
              <a:rect l="0" t="0" r="r" b="b"/>
              <a:pathLst>
                <a:path w="7" h="2">
                  <a:moveTo>
                    <a:pt x="0" y="2"/>
                  </a:moveTo>
                  <a:cubicBezTo>
                    <a:pt x="3" y="2"/>
                    <a:pt x="5" y="1"/>
                    <a:pt x="7" y="0"/>
                  </a:cubicBezTo>
                  <a:cubicBezTo>
                    <a:pt x="5"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3" name="Freeform 1499"/>
            <p:cNvSpPr>
              <a:spLocks/>
            </p:cNvSpPr>
            <p:nvPr/>
          </p:nvSpPr>
          <p:spPr bwMode="auto">
            <a:xfrm>
              <a:off x="10934220" y="4998613"/>
              <a:ext cx="12700" cy="11113"/>
            </a:xfrm>
            <a:custGeom>
              <a:avLst/>
              <a:gdLst>
                <a:gd name="T0" fmla="*/ 2 w 3"/>
                <a:gd name="T1" fmla="*/ 0 h 3"/>
                <a:gd name="T2" fmla="*/ 1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cubicBezTo>
                    <a:pt x="1" y="1"/>
                    <a:pt x="0" y="2"/>
                    <a:pt x="1" y="3"/>
                  </a:cubicBezTo>
                  <a:cubicBezTo>
                    <a:pt x="3" y="2"/>
                    <a:pt x="3" y="2"/>
                    <a:pt x="3" y="2"/>
                  </a:cubicBezTo>
                  <a:cubicBezTo>
                    <a:pt x="3"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4" name="Freeform 1500"/>
            <p:cNvSpPr>
              <a:spLocks/>
            </p:cNvSpPr>
            <p:nvPr/>
          </p:nvSpPr>
          <p:spPr bwMode="auto">
            <a:xfrm>
              <a:off x="12666182" y="4998613"/>
              <a:ext cx="55563" cy="33338"/>
            </a:xfrm>
            <a:custGeom>
              <a:avLst/>
              <a:gdLst>
                <a:gd name="T0" fmla="*/ 2 w 15"/>
                <a:gd name="T1" fmla="*/ 7 h 9"/>
                <a:gd name="T2" fmla="*/ 1 w 15"/>
                <a:gd name="T3" fmla="*/ 8 h 9"/>
                <a:gd name="T4" fmla="*/ 1 w 15"/>
                <a:gd name="T5" fmla="*/ 9 h 9"/>
                <a:gd name="T6" fmla="*/ 15 w 15"/>
                <a:gd name="T7" fmla="*/ 1 h 9"/>
                <a:gd name="T8" fmla="*/ 13 w 15"/>
                <a:gd name="T9" fmla="*/ 0 h 9"/>
                <a:gd name="T10" fmla="*/ 4 w 15"/>
                <a:gd name="T11" fmla="*/ 7 h 9"/>
                <a:gd name="T12" fmla="*/ 2 w 1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2" y="7"/>
                  </a:moveTo>
                  <a:cubicBezTo>
                    <a:pt x="1" y="8"/>
                    <a:pt x="1" y="8"/>
                    <a:pt x="1" y="8"/>
                  </a:cubicBezTo>
                  <a:cubicBezTo>
                    <a:pt x="1" y="9"/>
                    <a:pt x="1" y="9"/>
                    <a:pt x="1" y="9"/>
                  </a:cubicBezTo>
                  <a:cubicBezTo>
                    <a:pt x="6" y="5"/>
                    <a:pt x="9" y="2"/>
                    <a:pt x="15" y="1"/>
                  </a:cubicBezTo>
                  <a:cubicBezTo>
                    <a:pt x="14" y="0"/>
                    <a:pt x="14" y="0"/>
                    <a:pt x="13" y="0"/>
                  </a:cubicBezTo>
                  <a:cubicBezTo>
                    <a:pt x="9" y="1"/>
                    <a:pt x="0" y="1"/>
                    <a:pt x="4" y="7"/>
                  </a:cubicBezTo>
                  <a:cubicBezTo>
                    <a:pt x="3" y="7"/>
                    <a:pt x="3"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 name="Freeform 1501"/>
            <p:cNvSpPr>
              <a:spLocks/>
            </p:cNvSpPr>
            <p:nvPr/>
          </p:nvSpPr>
          <p:spPr bwMode="auto">
            <a:xfrm>
              <a:off x="12740795" y="4998613"/>
              <a:ext cx="15875" cy="17463"/>
            </a:xfrm>
            <a:custGeom>
              <a:avLst/>
              <a:gdLst>
                <a:gd name="T0" fmla="*/ 3 w 4"/>
                <a:gd name="T1" fmla="*/ 4 h 5"/>
                <a:gd name="T2" fmla="*/ 0 w 4"/>
                <a:gd name="T3" fmla="*/ 0 h 5"/>
                <a:gd name="T4" fmla="*/ 0 w 4"/>
                <a:gd name="T5" fmla="*/ 4 h 5"/>
                <a:gd name="T6" fmla="*/ 3 w 4"/>
                <a:gd name="T7" fmla="*/ 4 h 5"/>
              </a:gdLst>
              <a:ahLst/>
              <a:cxnLst>
                <a:cxn ang="0">
                  <a:pos x="T0" y="T1"/>
                </a:cxn>
                <a:cxn ang="0">
                  <a:pos x="T2" y="T3"/>
                </a:cxn>
                <a:cxn ang="0">
                  <a:pos x="T4" y="T5"/>
                </a:cxn>
                <a:cxn ang="0">
                  <a:pos x="T6" y="T7"/>
                </a:cxn>
              </a:cxnLst>
              <a:rect l="0" t="0" r="r" b="b"/>
              <a:pathLst>
                <a:path w="4" h="5">
                  <a:moveTo>
                    <a:pt x="3" y="4"/>
                  </a:moveTo>
                  <a:cubicBezTo>
                    <a:pt x="4" y="1"/>
                    <a:pt x="1" y="1"/>
                    <a:pt x="0" y="0"/>
                  </a:cubicBezTo>
                  <a:cubicBezTo>
                    <a:pt x="0" y="4"/>
                    <a:pt x="0" y="4"/>
                    <a:pt x="0" y="4"/>
                  </a:cubicBezTo>
                  <a:cubicBezTo>
                    <a:pt x="1" y="4"/>
                    <a:pt x="2"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 name="Freeform 1502"/>
            <p:cNvSpPr>
              <a:spLocks/>
            </p:cNvSpPr>
            <p:nvPr/>
          </p:nvSpPr>
          <p:spPr bwMode="auto">
            <a:xfrm>
              <a:off x="13431357" y="4998613"/>
              <a:ext cx="12700" cy="6350"/>
            </a:xfrm>
            <a:custGeom>
              <a:avLst/>
              <a:gdLst>
                <a:gd name="T0" fmla="*/ 0 w 3"/>
                <a:gd name="T1" fmla="*/ 2 h 2"/>
                <a:gd name="T2" fmla="*/ 3 w 3"/>
                <a:gd name="T3" fmla="*/ 1 h 2"/>
                <a:gd name="T4" fmla="*/ 0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1" y="1"/>
                    <a:pt x="2" y="2"/>
                    <a:pt x="3" y="1"/>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 name="Freeform 1503"/>
            <p:cNvSpPr>
              <a:spLocks/>
            </p:cNvSpPr>
            <p:nvPr/>
          </p:nvSpPr>
          <p:spPr bwMode="auto">
            <a:xfrm>
              <a:off x="13567882" y="4998613"/>
              <a:ext cx="11113" cy="6350"/>
            </a:xfrm>
            <a:custGeom>
              <a:avLst/>
              <a:gdLst>
                <a:gd name="T0" fmla="*/ 0 w 7"/>
                <a:gd name="T1" fmla="*/ 4 h 4"/>
                <a:gd name="T2" fmla="*/ 7 w 7"/>
                <a:gd name="T3" fmla="*/ 2 h 4"/>
                <a:gd name="T4" fmla="*/ 4 w 7"/>
                <a:gd name="T5" fmla="*/ 0 h 4"/>
                <a:gd name="T6" fmla="*/ 0 w 7"/>
                <a:gd name="T7" fmla="*/ 4 h 4"/>
              </a:gdLst>
              <a:ahLst/>
              <a:cxnLst>
                <a:cxn ang="0">
                  <a:pos x="T0" y="T1"/>
                </a:cxn>
                <a:cxn ang="0">
                  <a:pos x="T2" y="T3"/>
                </a:cxn>
                <a:cxn ang="0">
                  <a:pos x="T4" y="T5"/>
                </a:cxn>
                <a:cxn ang="0">
                  <a:pos x="T6" y="T7"/>
                </a:cxn>
              </a:cxnLst>
              <a:rect l="0" t="0" r="r" b="b"/>
              <a:pathLst>
                <a:path w="7" h="4">
                  <a:moveTo>
                    <a:pt x="0" y="4"/>
                  </a:moveTo>
                  <a:lnTo>
                    <a:pt x="7" y="2"/>
                  </a:lnTo>
                  <a:lnTo>
                    <a:pt x="4"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 name="Freeform 1504"/>
            <p:cNvSpPr>
              <a:spLocks/>
            </p:cNvSpPr>
            <p:nvPr/>
          </p:nvSpPr>
          <p:spPr bwMode="auto">
            <a:xfrm>
              <a:off x="11561282" y="4993851"/>
              <a:ext cx="79375" cy="26988"/>
            </a:xfrm>
            <a:custGeom>
              <a:avLst/>
              <a:gdLst>
                <a:gd name="T0" fmla="*/ 21 w 21"/>
                <a:gd name="T1" fmla="*/ 2 h 7"/>
                <a:gd name="T2" fmla="*/ 0 w 21"/>
                <a:gd name="T3" fmla="*/ 4 h 7"/>
                <a:gd name="T4" fmla="*/ 10 w 21"/>
                <a:gd name="T5" fmla="*/ 5 h 7"/>
                <a:gd name="T6" fmla="*/ 21 w 21"/>
                <a:gd name="T7" fmla="*/ 2 h 7"/>
              </a:gdLst>
              <a:ahLst/>
              <a:cxnLst>
                <a:cxn ang="0">
                  <a:pos x="T0" y="T1"/>
                </a:cxn>
                <a:cxn ang="0">
                  <a:pos x="T2" y="T3"/>
                </a:cxn>
                <a:cxn ang="0">
                  <a:pos x="T4" y="T5"/>
                </a:cxn>
                <a:cxn ang="0">
                  <a:pos x="T6" y="T7"/>
                </a:cxn>
              </a:cxnLst>
              <a:rect l="0" t="0" r="r" b="b"/>
              <a:pathLst>
                <a:path w="21" h="7">
                  <a:moveTo>
                    <a:pt x="21" y="2"/>
                  </a:moveTo>
                  <a:cubicBezTo>
                    <a:pt x="14" y="3"/>
                    <a:pt x="7" y="3"/>
                    <a:pt x="0" y="4"/>
                  </a:cubicBezTo>
                  <a:cubicBezTo>
                    <a:pt x="3" y="7"/>
                    <a:pt x="6" y="3"/>
                    <a:pt x="10" y="5"/>
                  </a:cubicBezTo>
                  <a:cubicBezTo>
                    <a:pt x="13" y="0"/>
                    <a:pt x="17" y="6"/>
                    <a:pt x="2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 name="Freeform 1505"/>
            <p:cNvSpPr>
              <a:spLocks/>
            </p:cNvSpPr>
            <p:nvPr/>
          </p:nvSpPr>
          <p:spPr bwMode="auto">
            <a:xfrm>
              <a:off x="14561657" y="4998613"/>
              <a:ext cx="49213" cy="28575"/>
            </a:xfrm>
            <a:custGeom>
              <a:avLst/>
              <a:gdLst>
                <a:gd name="T0" fmla="*/ 10 w 13"/>
                <a:gd name="T1" fmla="*/ 4 h 8"/>
                <a:gd name="T2" fmla="*/ 6 w 13"/>
                <a:gd name="T3" fmla="*/ 1 h 8"/>
                <a:gd name="T4" fmla="*/ 1 w 13"/>
                <a:gd name="T5" fmla="*/ 7 h 8"/>
                <a:gd name="T6" fmla="*/ 10 w 13"/>
                <a:gd name="T7" fmla="*/ 4 h 8"/>
              </a:gdLst>
              <a:ahLst/>
              <a:cxnLst>
                <a:cxn ang="0">
                  <a:pos x="T0" y="T1"/>
                </a:cxn>
                <a:cxn ang="0">
                  <a:pos x="T2" y="T3"/>
                </a:cxn>
                <a:cxn ang="0">
                  <a:pos x="T4" y="T5"/>
                </a:cxn>
                <a:cxn ang="0">
                  <a:pos x="T6" y="T7"/>
                </a:cxn>
              </a:cxnLst>
              <a:rect l="0" t="0" r="r" b="b"/>
              <a:pathLst>
                <a:path w="13" h="8">
                  <a:moveTo>
                    <a:pt x="10" y="4"/>
                  </a:moveTo>
                  <a:cubicBezTo>
                    <a:pt x="9" y="2"/>
                    <a:pt x="10" y="0"/>
                    <a:pt x="6" y="1"/>
                  </a:cubicBezTo>
                  <a:cubicBezTo>
                    <a:pt x="13" y="6"/>
                    <a:pt x="0" y="0"/>
                    <a:pt x="1" y="7"/>
                  </a:cubicBezTo>
                  <a:cubicBezTo>
                    <a:pt x="5" y="8"/>
                    <a:pt x="10" y="6"/>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 name="Freeform 1506"/>
            <p:cNvSpPr>
              <a:spLocks/>
            </p:cNvSpPr>
            <p:nvPr/>
          </p:nvSpPr>
          <p:spPr bwMode="auto">
            <a:xfrm>
              <a:off x="16285682" y="4998613"/>
              <a:ext cx="15875" cy="6350"/>
            </a:xfrm>
            <a:custGeom>
              <a:avLst/>
              <a:gdLst>
                <a:gd name="T0" fmla="*/ 0 w 4"/>
                <a:gd name="T1" fmla="*/ 2 h 2"/>
                <a:gd name="T2" fmla="*/ 4 w 4"/>
                <a:gd name="T3" fmla="*/ 2 h 2"/>
                <a:gd name="T4" fmla="*/ 0 w 4"/>
                <a:gd name="T5" fmla="*/ 2 h 2"/>
              </a:gdLst>
              <a:ahLst/>
              <a:cxnLst>
                <a:cxn ang="0">
                  <a:pos x="T0" y="T1"/>
                </a:cxn>
                <a:cxn ang="0">
                  <a:pos x="T2" y="T3"/>
                </a:cxn>
                <a:cxn ang="0">
                  <a:pos x="T4" y="T5"/>
                </a:cxn>
              </a:cxnLst>
              <a:rect l="0" t="0" r="r" b="b"/>
              <a:pathLst>
                <a:path w="4" h="2">
                  <a:moveTo>
                    <a:pt x="0" y="2"/>
                  </a:moveTo>
                  <a:cubicBezTo>
                    <a:pt x="1" y="2"/>
                    <a:pt x="3" y="2"/>
                    <a:pt x="4" y="2"/>
                  </a:cubicBezTo>
                  <a:cubicBezTo>
                    <a:pt x="3"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 name="Freeform 1507"/>
            <p:cNvSpPr>
              <a:spLocks/>
            </p:cNvSpPr>
            <p:nvPr/>
          </p:nvSpPr>
          <p:spPr bwMode="auto">
            <a:xfrm>
              <a:off x="11783532" y="5001788"/>
              <a:ext cx="19050" cy="14288"/>
            </a:xfrm>
            <a:custGeom>
              <a:avLst/>
              <a:gdLst>
                <a:gd name="T0" fmla="*/ 5 w 5"/>
                <a:gd name="T1" fmla="*/ 1 h 4"/>
                <a:gd name="T2" fmla="*/ 0 w 5"/>
                <a:gd name="T3" fmla="*/ 4 h 4"/>
                <a:gd name="T4" fmla="*/ 5 w 5"/>
                <a:gd name="T5" fmla="*/ 4 h 4"/>
                <a:gd name="T6" fmla="*/ 5 w 5"/>
                <a:gd name="T7" fmla="*/ 1 h 4"/>
              </a:gdLst>
              <a:ahLst/>
              <a:cxnLst>
                <a:cxn ang="0">
                  <a:pos x="T0" y="T1"/>
                </a:cxn>
                <a:cxn ang="0">
                  <a:pos x="T2" y="T3"/>
                </a:cxn>
                <a:cxn ang="0">
                  <a:pos x="T4" y="T5"/>
                </a:cxn>
                <a:cxn ang="0">
                  <a:pos x="T6" y="T7"/>
                </a:cxn>
              </a:cxnLst>
              <a:rect l="0" t="0" r="r" b="b"/>
              <a:pathLst>
                <a:path w="5" h="4">
                  <a:moveTo>
                    <a:pt x="5" y="1"/>
                  </a:moveTo>
                  <a:cubicBezTo>
                    <a:pt x="2" y="0"/>
                    <a:pt x="2" y="4"/>
                    <a:pt x="0" y="4"/>
                  </a:cubicBezTo>
                  <a:cubicBezTo>
                    <a:pt x="5" y="4"/>
                    <a:pt x="5" y="4"/>
                    <a:pt x="5" y="4"/>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 name="Freeform 1508"/>
            <p:cNvSpPr>
              <a:spLocks/>
            </p:cNvSpPr>
            <p:nvPr/>
          </p:nvSpPr>
          <p:spPr bwMode="auto">
            <a:xfrm>
              <a:off x="11816870" y="5001788"/>
              <a:ext cx="26988" cy="11113"/>
            </a:xfrm>
            <a:custGeom>
              <a:avLst/>
              <a:gdLst>
                <a:gd name="T0" fmla="*/ 0 w 7"/>
                <a:gd name="T1" fmla="*/ 3 h 3"/>
                <a:gd name="T2" fmla="*/ 7 w 7"/>
                <a:gd name="T3" fmla="*/ 2 h 3"/>
                <a:gd name="T4" fmla="*/ 0 w 7"/>
                <a:gd name="T5" fmla="*/ 3 h 3"/>
              </a:gdLst>
              <a:ahLst/>
              <a:cxnLst>
                <a:cxn ang="0">
                  <a:pos x="T0" y="T1"/>
                </a:cxn>
                <a:cxn ang="0">
                  <a:pos x="T2" y="T3"/>
                </a:cxn>
                <a:cxn ang="0">
                  <a:pos x="T4" y="T5"/>
                </a:cxn>
              </a:cxnLst>
              <a:rect l="0" t="0" r="r" b="b"/>
              <a:pathLst>
                <a:path w="7" h="3">
                  <a:moveTo>
                    <a:pt x="0" y="3"/>
                  </a:moveTo>
                  <a:cubicBezTo>
                    <a:pt x="7" y="2"/>
                    <a:pt x="7" y="2"/>
                    <a:pt x="7" y="2"/>
                  </a:cubicBezTo>
                  <a:cubicBezTo>
                    <a:pt x="4" y="0"/>
                    <a:pt x="2"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 name="Freeform 1509"/>
            <p:cNvSpPr>
              <a:spLocks/>
            </p:cNvSpPr>
            <p:nvPr/>
          </p:nvSpPr>
          <p:spPr bwMode="auto">
            <a:xfrm>
              <a:off x="12140720" y="5004963"/>
              <a:ext cx="11113" cy="7938"/>
            </a:xfrm>
            <a:custGeom>
              <a:avLst/>
              <a:gdLst>
                <a:gd name="T0" fmla="*/ 2 w 3"/>
                <a:gd name="T1" fmla="*/ 2 h 2"/>
                <a:gd name="T2" fmla="*/ 3 w 3"/>
                <a:gd name="T3" fmla="*/ 0 h 2"/>
                <a:gd name="T4" fmla="*/ 0 w 3"/>
                <a:gd name="T5" fmla="*/ 2 h 2"/>
                <a:gd name="T6" fmla="*/ 2 w 3"/>
                <a:gd name="T7" fmla="*/ 2 h 2"/>
              </a:gdLst>
              <a:ahLst/>
              <a:cxnLst>
                <a:cxn ang="0">
                  <a:pos x="T0" y="T1"/>
                </a:cxn>
                <a:cxn ang="0">
                  <a:pos x="T2" y="T3"/>
                </a:cxn>
                <a:cxn ang="0">
                  <a:pos x="T4" y="T5"/>
                </a:cxn>
                <a:cxn ang="0">
                  <a:pos x="T6" y="T7"/>
                </a:cxn>
              </a:cxnLst>
              <a:rect l="0" t="0" r="r" b="b"/>
              <a:pathLst>
                <a:path w="3" h="2">
                  <a:moveTo>
                    <a:pt x="2" y="2"/>
                  </a:moveTo>
                  <a:cubicBezTo>
                    <a:pt x="3" y="1"/>
                    <a:pt x="3" y="0"/>
                    <a:pt x="3" y="0"/>
                  </a:cubicBezTo>
                  <a:cubicBezTo>
                    <a:pt x="2" y="0"/>
                    <a:pt x="0" y="0"/>
                    <a:pt x="0"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 name="Freeform 1510"/>
            <p:cNvSpPr>
              <a:spLocks/>
            </p:cNvSpPr>
            <p:nvPr/>
          </p:nvSpPr>
          <p:spPr bwMode="auto">
            <a:xfrm>
              <a:off x="12828107" y="4990676"/>
              <a:ext cx="100013" cy="49213"/>
            </a:xfrm>
            <a:custGeom>
              <a:avLst/>
              <a:gdLst>
                <a:gd name="T0" fmla="*/ 4 w 27"/>
                <a:gd name="T1" fmla="*/ 6 h 13"/>
                <a:gd name="T2" fmla="*/ 8 w 27"/>
                <a:gd name="T3" fmla="*/ 8 h 13"/>
                <a:gd name="T4" fmla="*/ 0 w 27"/>
                <a:gd name="T5" fmla="*/ 12 h 13"/>
                <a:gd name="T6" fmla="*/ 11 w 27"/>
                <a:gd name="T7" fmla="*/ 10 h 13"/>
                <a:gd name="T8" fmla="*/ 10 w 27"/>
                <a:gd name="T9" fmla="*/ 6 h 13"/>
                <a:gd name="T10" fmla="*/ 26 w 27"/>
                <a:gd name="T11" fmla="*/ 7 h 13"/>
                <a:gd name="T12" fmla="*/ 27 w 27"/>
                <a:gd name="T13" fmla="*/ 4 h 13"/>
                <a:gd name="T14" fmla="*/ 4 w 27"/>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3">
                  <a:moveTo>
                    <a:pt x="4" y="6"/>
                  </a:moveTo>
                  <a:cubicBezTo>
                    <a:pt x="8" y="8"/>
                    <a:pt x="8" y="8"/>
                    <a:pt x="8" y="8"/>
                  </a:cubicBezTo>
                  <a:cubicBezTo>
                    <a:pt x="8" y="11"/>
                    <a:pt x="3" y="12"/>
                    <a:pt x="0" y="12"/>
                  </a:cubicBezTo>
                  <a:cubicBezTo>
                    <a:pt x="4" y="13"/>
                    <a:pt x="9" y="11"/>
                    <a:pt x="11" y="10"/>
                  </a:cubicBezTo>
                  <a:cubicBezTo>
                    <a:pt x="11" y="8"/>
                    <a:pt x="8" y="7"/>
                    <a:pt x="10" y="6"/>
                  </a:cubicBezTo>
                  <a:cubicBezTo>
                    <a:pt x="17" y="11"/>
                    <a:pt x="20" y="0"/>
                    <a:pt x="26" y="7"/>
                  </a:cubicBezTo>
                  <a:cubicBezTo>
                    <a:pt x="27" y="4"/>
                    <a:pt x="27" y="4"/>
                    <a:pt x="27" y="4"/>
                  </a:cubicBezTo>
                  <a:cubicBezTo>
                    <a:pt x="18" y="4"/>
                    <a:pt x="11" y="4"/>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 name="Freeform 1511"/>
            <p:cNvSpPr>
              <a:spLocks/>
            </p:cNvSpPr>
            <p:nvPr/>
          </p:nvSpPr>
          <p:spPr bwMode="auto">
            <a:xfrm>
              <a:off x="12869382" y="5027188"/>
              <a:ext cx="3175" cy="4763"/>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0" y="0"/>
                    <a:pt x="0" y="0"/>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 name="Freeform 1512"/>
            <p:cNvSpPr>
              <a:spLocks/>
            </p:cNvSpPr>
            <p:nvPr/>
          </p:nvSpPr>
          <p:spPr bwMode="auto">
            <a:xfrm>
              <a:off x="13191645" y="5001788"/>
              <a:ext cx="14288" cy="11113"/>
            </a:xfrm>
            <a:custGeom>
              <a:avLst/>
              <a:gdLst>
                <a:gd name="T0" fmla="*/ 0 w 4"/>
                <a:gd name="T1" fmla="*/ 3 h 3"/>
                <a:gd name="T2" fmla="*/ 4 w 4"/>
                <a:gd name="T3" fmla="*/ 1 h 3"/>
                <a:gd name="T4" fmla="*/ 0 w 4"/>
                <a:gd name="T5" fmla="*/ 3 h 3"/>
              </a:gdLst>
              <a:ahLst/>
              <a:cxnLst>
                <a:cxn ang="0">
                  <a:pos x="T0" y="T1"/>
                </a:cxn>
                <a:cxn ang="0">
                  <a:pos x="T2" y="T3"/>
                </a:cxn>
                <a:cxn ang="0">
                  <a:pos x="T4" y="T5"/>
                </a:cxn>
              </a:cxnLst>
              <a:rect l="0" t="0" r="r" b="b"/>
              <a:pathLst>
                <a:path w="4" h="3">
                  <a:moveTo>
                    <a:pt x="0" y="3"/>
                  </a:moveTo>
                  <a:cubicBezTo>
                    <a:pt x="2" y="3"/>
                    <a:pt x="3" y="2"/>
                    <a:pt x="4" y="1"/>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 name="Freeform 1513"/>
            <p:cNvSpPr>
              <a:spLocks/>
            </p:cNvSpPr>
            <p:nvPr/>
          </p:nvSpPr>
          <p:spPr bwMode="auto">
            <a:xfrm>
              <a:off x="11129482" y="5004963"/>
              <a:ext cx="12700" cy="7938"/>
            </a:xfrm>
            <a:custGeom>
              <a:avLst/>
              <a:gdLst>
                <a:gd name="T0" fmla="*/ 0 w 3"/>
                <a:gd name="T1" fmla="*/ 2 h 2"/>
                <a:gd name="T2" fmla="*/ 1 w 3"/>
                <a:gd name="T3" fmla="*/ 2 h 2"/>
                <a:gd name="T4" fmla="*/ 2 w 3"/>
                <a:gd name="T5" fmla="*/ 0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cubicBezTo>
                    <a:pt x="1" y="2"/>
                    <a:pt x="1" y="2"/>
                    <a:pt x="1" y="2"/>
                  </a:cubicBezTo>
                  <a:cubicBezTo>
                    <a:pt x="2" y="1"/>
                    <a:pt x="3" y="1"/>
                    <a:pt x="2"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 name="Freeform 1514"/>
            <p:cNvSpPr>
              <a:spLocks/>
            </p:cNvSpPr>
            <p:nvPr/>
          </p:nvSpPr>
          <p:spPr bwMode="auto">
            <a:xfrm>
              <a:off x="11456507" y="5004963"/>
              <a:ext cx="11113" cy="7938"/>
            </a:xfrm>
            <a:custGeom>
              <a:avLst/>
              <a:gdLst>
                <a:gd name="T0" fmla="*/ 7 w 7"/>
                <a:gd name="T1" fmla="*/ 3 h 5"/>
                <a:gd name="T2" fmla="*/ 5 w 7"/>
                <a:gd name="T3" fmla="*/ 0 h 5"/>
                <a:gd name="T4" fmla="*/ 0 w 7"/>
                <a:gd name="T5" fmla="*/ 5 h 5"/>
                <a:gd name="T6" fmla="*/ 7 w 7"/>
                <a:gd name="T7" fmla="*/ 3 h 5"/>
              </a:gdLst>
              <a:ahLst/>
              <a:cxnLst>
                <a:cxn ang="0">
                  <a:pos x="T0" y="T1"/>
                </a:cxn>
                <a:cxn ang="0">
                  <a:pos x="T2" y="T3"/>
                </a:cxn>
                <a:cxn ang="0">
                  <a:pos x="T4" y="T5"/>
                </a:cxn>
                <a:cxn ang="0">
                  <a:pos x="T6" y="T7"/>
                </a:cxn>
              </a:cxnLst>
              <a:rect l="0" t="0" r="r" b="b"/>
              <a:pathLst>
                <a:path w="7" h="5">
                  <a:moveTo>
                    <a:pt x="7" y="3"/>
                  </a:moveTo>
                  <a:lnTo>
                    <a:pt x="5" y="0"/>
                  </a:lnTo>
                  <a:lnTo>
                    <a:pt x="0" y="5"/>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 name="Freeform 1515"/>
            <p:cNvSpPr>
              <a:spLocks/>
            </p:cNvSpPr>
            <p:nvPr/>
          </p:nvSpPr>
          <p:spPr bwMode="auto">
            <a:xfrm>
              <a:off x="10942157" y="5009726"/>
              <a:ext cx="26988" cy="14288"/>
            </a:xfrm>
            <a:custGeom>
              <a:avLst/>
              <a:gdLst>
                <a:gd name="T0" fmla="*/ 7 w 7"/>
                <a:gd name="T1" fmla="*/ 1 h 4"/>
                <a:gd name="T2" fmla="*/ 5 w 7"/>
                <a:gd name="T3" fmla="*/ 1 h 4"/>
                <a:gd name="T4" fmla="*/ 3 w 7"/>
                <a:gd name="T5" fmla="*/ 0 h 4"/>
                <a:gd name="T6" fmla="*/ 0 w 7"/>
                <a:gd name="T7" fmla="*/ 4 h 4"/>
                <a:gd name="T8" fmla="*/ 2 w 7"/>
                <a:gd name="T9" fmla="*/ 4 h 4"/>
                <a:gd name="T10" fmla="*/ 4 w 7"/>
                <a:gd name="T11" fmla="*/ 1 h 4"/>
                <a:gd name="T12" fmla="*/ 6 w 7"/>
                <a:gd name="T13" fmla="*/ 2 h 4"/>
                <a:gd name="T14" fmla="*/ 7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1"/>
                  </a:moveTo>
                  <a:cubicBezTo>
                    <a:pt x="6" y="0"/>
                    <a:pt x="5" y="1"/>
                    <a:pt x="5" y="1"/>
                  </a:cubicBezTo>
                  <a:cubicBezTo>
                    <a:pt x="3" y="0"/>
                    <a:pt x="3" y="0"/>
                    <a:pt x="3" y="0"/>
                  </a:cubicBezTo>
                  <a:cubicBezTo>
                    <a:pt x="0" y="4"/>
                    <a:pt x="0" y="4"/>
                    <a:pt x="0" y="4"/>
                  </a:cubicBezTo>
                  <a:cubicBezTo>
                    <a:pt x="1" y="4"/>
                    <a:pt x="1" y="4"/>
                    <a:pt x="2" y="4"/>
                  </a:cubicBezTo>
                  <a:cubicBezTo>
                    <a:pt x="2" y="3"/>
                    <a:pt x="4" y="2"/>
                    <a:pt x="4" y="1"/>
                  </a:cubicBezTo>
                  <a:cubicBezTo>
                    <a:pt x="6" y="2"/>
                    <a:pt x="6" y="2"/>
                    <a:pt x="6" y="2"/>
                  </a:cubicBezTo>
                  <a:cubicBezTo>
                    <a:pt x="6" y="1"/>
                    <a:pt x="7"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 name="Freeform 1516"/>
            <p:cNvSpPr>
              <a:spLocks/>
            </p:cNvSpPr>
            <p:nvPr/>
          </p:nvSpPr>
          <p:spPr bwMode="auto">
            <a:xfrm>
              <a:off x="12958282" y="5004963"/>
              <a:ext cx="34925" cy="15875"/>
            </a:xfrm>
            <a:custGeom>
              <a:avLst/>
              <a:gdLst>
                <a:gd name="T0" fmla="*/ 1 w 9"/>
                <a:gd name="T1" fmla="*/ 4 h 4"/>
                <a:gd name="T2" fmla="*/ 9 w 9"/>
                <a:gd name="T3" fmla="*/ 2 h 4"/>
                <a:gd name="T4" fmla="*/ 1 w 9"/>
                <a:gd name="T5" fmla="*/ 4 h 4"/>
              </a:gdLst>
              <a:ahLst/>
              <a:cxnLst>
                <a:cxn ang="0">
                  <a:pos x="T0" y="T1"/>
                </a:cxn>
                <a:cxn ang="0">
                  <a:pos x="T2" y="T3"/>
                </a:cxn>
                <a:cxn ang="0">
                  <a:pos x="T4" y="T5"/>
                </a:cxn>
              </a:cxnLst>
              <a:rect l="0" t="0" r="r" b="b"/>
              <a:pathLst>
                <a:path w="9" h="4">
                  <a:moveTo>
                    <a:pt x="1" y="4"/>
                  </a:moveTo>
                  <a:cubicBezTo>
                    <a:pt x="4" y="1"/>
                    <a:pt x="7" y="4"/>
                    <a:pt x="9" y="2"/>
                  </a:cubicBezTo>
                  <a:cubicBezTo>
                    <a:pt x="7"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 name="Freeform 1517"/>
            <p:cNvSpPr>
              <a:spLocks/>
            </p:cNvSpPr>
            <p:nvPr/>
          </p:nvSpPr>
          <p:spPr bwMode="auto">
            <a:xfrm>
              <a:off x="11219970" y="5012901"/>
              <a:ext cx="7938" cy="7938"/>
            </a:xfrm>
            <a:custGeom>
              <a:avLst/>
              <a:gdLst>
                <a:gd name="T0" fmla="*/ 0 w 5"/>
                <a:gd name="T1" fmla="*/ 5 h 5"/>
                <a:gd name="T2" fmla="*/ 5 w 5"/>
                <a:gd name="T3" fmla="*/ 0 h 5"/>
                <a:gd name="T4" fmla="*/ 0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0"/>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 name="Freeform 1518"/>
            <p:cNvSpPr>
              <a:spLocks/>
            </p:cNvSpPr>
            <p:nvPr/>
          </p:nvSpPr>
          <p:spPr bwMode="auto">
            <a:xfrm>
              <a:off x="12820170" y="5012901"/>
              <a:ext cx="14288" cy="11113"/>
            </a:xfrm>
            <a:custGeom>
              <a:avLst/>
              <a:gdLst>
                <a:gd name="T0" fmla="*/ 1 w 4"/>
                <a:gd name="T1" fmla="*/ 0 h 3"/>
                <a:gd name="T2" fmla="*/ 0 w 4"/>
                <a:gd name="T3" fmla="*/ 3 h 3"/>
                <a:gd name="T4" fmla="*/ 4 w 4"/>
                <a:gd name="T5" fmla="*/ 1 h 3"/>
                <a:gd name="T6" fmla="*/ 1 w 4"/>
                <a:gd name="T7" fmla="*/ 0 h 3"/>
              </a:gdLst>
              <a:ahLst/>
              <a:cxnLst>
                <a:cxn ang="0">
                  <a:pos x="T0" y="T1"/>
                </a:cxn>
                <a:cxn ang="0">
                  <a:pos x="T2" y="T3"/>
                </a:cxn>
                <a:cxn ang="0">
                  <a:pos x="T4" y="T5"/>
                </a:cxn>
                <a:cxn ang="0">
                  <a:pos x="T6" y="T7"/>
                </a:cxn>
              </a:cxnLst>
              <a:rect l="0" t="0" r="r" b="b"/>
              <a:pathLst>
                <a:path w="4" h="3">
                  <a:moveTo>
                    <a:pt x="1" y="0"/>
                  </a:moveTo>
                  <a:cubicBezTo>
                    <a:pt x="0" y="3"/>
                    <a:pt x="0" y="3"/>
                    <a:pt x="0" y="3"/>
                  </a:cubicBezTo>
                  <a:cubicBezTo>
                    <a:pt x="4" y="1"/>
                    <a:pt x="4" y="1"/>
                    <a:pt x="4" y="1"/>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 name="Freeform 1519"/>
            <p:cNvSpPr>
              <a:spLocks/>
            </p:cNvSpPr>
            <p:nvPr/>
          </p:nvSpPr>
          <p:spPr bwMode="auto">
            <a:xfrm>
              <a:off x="12928120" y="5012901"/>
              <a:ext cx="23813" cy="11113"/>
            </a:xfrm>
            <a:custGeom>
              <a:avLst/>
              <a:gdLst>
                <a:gd name="T0" fmla="*/ 5 w 6"/>
                <a:gd name="T1" fmla="*/ 2 h 3"/>
                <a:gd name="T2" fmla="*/ 2 w 6"/>
                <a:gd name="T3" fmla="*/ 0 h 3"/>
                <a:gd name="T4" fmla="*/ 0 w 6"/>
                <a:gd name="T5" fmla="*/ 3 h 3"/>
                <a:gd name="T6" fmla="*/ 1 w 6"/>
                <a:gd name="T7" fmla="*/ 3 h 3"/>
                <a:gd name="T8" fmla="*/ 6 w 6"/>
                <a:gd name="T9" fmla="*/ 2 h 3"/>
                <a:gd name="T10" fmla="*/ 5 w 6"/>
                <a:gd name="T11" fmla="*/ 1 h 3"/>
                <a:gd name="T12" fmla="*/ 5 w 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2"/>
                  </a:moveTo>
                  <a:cubicBezTo>
                    <a:pt x="2" y="0"/>
                    <a:pt x="2" y="0"/>
                    <a:pt x="2" y="0"/>
                  </a:cubicBezTo>
                  <a:cubicBezTo>
                    <a:pt x="0" y="3"/>
                    <a:pt x="0" y="3"/>
                    <a:pt x="0" y="3"/>
                  </a:cubicBezTo>
                  <a:cubicBezTo>
                    <a:pt x="1" y="3"/>
                    <a:pt x="1" y="3"/>
                    <a:pt x="1" y="3"/>
                  </a:cubicBezTo>
                  <a:cubicBezTo>
                    <a:pt x="3" y="3"/>
                    <a:pt x="6" y="3"/>
                    <a:pt x="6" y="2"/>
                  </a:cubicBezTo>
                  <a:cubicBezTo>
                    <a:pt x="5" y="1"/>
                    <a:pt x="5" y="1"/>
                    <a:pt x="5" y="1"/>
                  </a:cubicBez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4" name="Freeform 1520"/>
            <p:cNvSpPr>
              <a:spLocks/>
            </p:cNvSpPr>
            <p:nvPr/>
          </p:nvSpPr>
          <p:spPr bwMode="auto">
            <a:xfrm>
              <a:off x="12042295" y="5012901"/>
              <a:ext cx="15875" cy="14288"/>
            </a:xfrm>
            <a:custGeom>
              <a:avLst/>
              <a:gdLst>
                <a:gd name="T0" fmla="*/ 0 w 4"/>
                <a:gd name="T1" fmla="*/ 4 h 4"/>
                <a:gd name="T2" fmla="*/ 3 w 4"/>
                <a:gd name="T3" fmla="*/ 0 h 4"/>
                <a:gd name="T4" fmla="*/ 0 w 4"/>
                <a:gd name="T5" fmla="*/ 4 h 4"/>
              </a:gdLst>
              <a:ahLst/>
              <a:cxnLst>
                <a:cxn ang="0">
                  <a:pos x="T0" y="T1"/>
                </a:cxn>
                <a:cxn ang="0">
                  <a:pos x="T2" y="T3"/>
                </a:cxn>
                <a:cxn ang="0">
                  <a:pos x="T4" y="T5"/>
                </a:cxn>
              </a:cxnLst>
              <a:rect l="0" t="0" r="r" b="b"/>
              <a:pathLst>
                <a:path w="4" h="4">
                  <a:moveTo>
                    <a:pt x="0" y="4"/>
                  </a:moveTo>
                  <a:cubicBezTo>
                    <a:pt x="1" y="3"/>
                    <a:pt x="4" y="2"/>
                    <a:pt x="3" y="0"/>
                  </a:cubicBezTo>
                  <a:cubicBezTo>
                    <a:pt x="1" y="1"/>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5" name="Freeform 1521"/>
            <p:cNvSpPr>
              <a:spLocks/>
            </p:cNvSpPr>
            <p:nvPr/>
          </p:nvSpPr>
          <p:spPr bwMode="auto">
            <a:xfrm>
              <a:off x="12512195" y="5016076"/>
              <a:ext cx="52388" cy="38100"/>
            </a:xfrm>
            <a:custGeom>
              <a:avLst/>
              <a:gdLst>
                <a:gd name="T0" fmla="*/ 0 w 14"/>
                <a:gd name="T1" fmla="*/ 2 h 10"/>
                <a:gd name="T2" fmla="*/ 1 w 14"/>
                <a:gd name="T3" fmla="*/ 6 h 10"/>
                <a:gd name="T4" fmla="*/ 6 w 14"/>
                <a:gd name="T5" fmla="*/ 5 h 10"/>
                <a:gd name="T6" fmla="*/ 14 w 14"/>
                <a:gd name="T7" fmla="*/ 2 h 10"/>
                <a:gd name="T8" fmla="*/ 0 w 14"/>
                <a:gd name="T9" fmla="*/ 2 h 10"/>
              </a:gdLst>
              <a:ahLst/>
              <a:cxnLst>
                <a:cxn ang="0">
                  <a:pos x="T0" y="T1"/>
                </a:cxn>
                <a:cxn ang="0">
                  <a:pos x="T2" y="T3"/>
                </a:cxn>
                <a:cxn ang="0">
                  <a:pos x="T4" y="T5"/>
                </a:cxn>
                <a:cxn ang="0">
                  <a:pos x="T6" y="T7"/>
                </a:cxn>
                <a:cxn ang="0">
                  <a:pos x="T8" y="T9"/>
                </a:cxn>
              </a:cxnLst>
              <a:rect l="0" t="0" r="r" b="b"/>
              <a:pathLst>
                <a:path w="14" h="10">
                  <a:moveTo>
                    <a:pt x="0" y="2"/>
                  </a:moveTo>
                  <a:cubicBezTo>
                    <a:pt x="1" y="6"/>
                    <a:pt x="1" y="6"/>
                    <a:pt x="1" y="6"/>
                  </a:cubicBezTo>
                  <a:cubicBezTo>
                    <a:pt x="3" y="5"/>
                    <a:pt x="5" y="6"/>
                    <a:pt x="6" y="5"/>
                  </a:cubicBezTo>
                  <a:cubicBezTo>
                    <a:pt x="9" y="10"/>
                    <a:pt x="14" y="2"/>
                    <a:pt x="14" y="2"/>
                  </a:cubicBezTo>
                  <a:cubicBezTo>
                    <a:pt x="10" y="2"/>
                    <a:pt x="3"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 name="Freeform 1522"/>
            <p:cNvSpPr>
              <a:spLocks/>
            </p:cNvSpPr>
            <p:nvPr/>
          </p:nvSpPr>
          <p:spPr bwMode="auto">
            <a:xfrm>
              <a:off x="12790007" y="5024013"/>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 name="Freeform 1523"/>
            <p:cNvSpPr>
              <a:spLocks/>
            </p:cNvSpPr>
            <p:nvPr/>
          </p:nvSpPr>
          <p:spPr bwMode="auto">
            <a:xfrm>
              <a:off x="12745557" y="5016076"/>
              <a:ext cx="58738" cy="38100"/>
            </a:xfrm>
            <a:custGeom>
              <a:avLst/>
              <a:gdLst>
                <a:gd name="T0" fmla="*/ 12 w 16"/>
                <a:gd name="T1" fmla="*/ 2 h 10"/>
                <a:gd name="T2" fmla="*/ 2 w 16"/>
                <a:gd name="T3" fmla="*/ 1 h 10"/>
                <a:gd name="T4" fmla="*/ 2 w 16"/>
                <a:gd name="T5" fmla="*/ 5 h 10"/>
                <a:gd name="T6" fmla="*/ 2 w 16"/>
                <a:gd name="T7" fmla="*/ 8 h 10"/>
                <a:gd name="T8" fmla="*/ 16 w 16"/>
                <a:gd name="T9" fmla="*/ 6 h 10"/>
                <a:gd name="T10" fmla="*/ 14 w 16"/>
                <a:gd name="T11" fmla="*/ 6 h 10"/>
                <a:gd name="T12" fmla="*/ 12 w 16"/>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12" y="2"/>
                  </a:moveTo>
                  <a:cubicBezTo>
                    <a:pt x="9" y="5"/>
                    <a:pt x="5" y="0"/>
                    <a:pt x="2" y="1"/>
                  </a:cubicBezTo>
                  <a:cubicBezTo>
                    <a:pt x="0" y="2"/>
                    <a:pt x="0" y="4"/>
                    <a:pt x="2" y="5"/>
                  </a:cubicBezTo>
                  <a:cubicBezTo>
                    <a:pt x="3" y="6"/>
                    <a:pt x="2" y="7"/>
                    <a:pt x="2" y="8"/>
                  </a:cubicBezTo>
                  <a:cubicBezTo>
                    <a:pt x="5" y="6"/>
                    <a:pt x="12" y="10"/>
                    <a:pt x="16" y="6"/>
                  </a:cubicBezTo>
                  <a:cubicBezTo>
                    <a:pt x="14" y="6"/>
                    <a:pt x="14" y="6"/>
                    <a:pt x="14" y="6"/>
                  </a:cubicBezTo>
                  <a:cubicBezTo>
                    <a:pt x="13" y="5"/>
                    <a:pt x="12" y="3"/>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 name="Freeform 1524"/>
            <p:cNvSpPr>
              <a:spLocks/>
            </p:cNvSpPr>
            <p:nvPr/>
          </p:nvSpPr>
          <p:spPr bwMode="auto">
            <a:xfrm>
              <a:off x="12883670" y="5016076"/>
              <a:ext cx="33338" cy="15875"/>
            </a:xfrm>
            <a:custGeom>
              <a:avLst/>
              <a:gdLst>
                <a:gd name="T0" fmla="*/ 0 w 9"/>
                <a:gd name="T1" fmla="*/ 3 h 4"/>
                <a:gd name="T2" fmla="*/ 9 w 9"/>
                <a:gd name="T3" fmla="*/ 4 h 4"/>
                <a:gd name="T4" fmla="*/ 0 w 9"/>
                <a:gd name="T5" fmla="*/ 3 h 4"/>
              </a:gdLst>
              <a:ahLst/>
              <a:cxnLst>
                <a:cxn ang="0">
                  <a:pos x="T0" y="T1"/>
                </a:cxn>
                <a:cxn ang="0">
                  <a:pos x="T2" y="T3"/>
                </a:cxn>
                <a:cxn ang="0">
                  <a:pos x="T4" y="T5"/>
                </a:cxn>
              </a:cxnLst>
              <a:rect l="0" t="0" r="r" b="b"/>
              <a:pathLst>
                <a:path w="9" h="4">
                  <a:moveTo>
                    <a:pt x="0" y="3"/>
                  </a:moveTo>
                  <a:cubicBezTo>
                    <a:pt x="4" y="2"/>
                    <a:pt x="6" y="1"/>
                    <a:pt x="9" y="4"/>
                  </a:cubicBezTo>
                  <a:cubicBezTo>
                    <a:pt x="9" y="0"/>
                    <a:pt x="1"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 name="Freeform 1525"/>
            <p:cNvSpPr>
              <a:spLocks/>
            </p:cNvSpPr>
            <p:nvPr/>
          </p:nvSpPr>
          <p:spPr bwMode="auto">
            <a:xfrm>
              <a:off x="12493145" y="5024013"/>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 name="Freeform 1526"/>
            <p:cNvSpPr>
              <a:spLocks/>
            </p:cNvSpPr>
            <p:nvPr/>
          </p:nvSpPr>
          <p:spPr bwMode="auto">
            <a:xfrm>
              <a:off x="12478857" y="5024013"/>
              <a:ext cx="14288" cy="11113"/>
            </a:xfrm>
            <a:custGeom>
              <a:avLst/>
              <a:gdLst>
                <a:gd name="T0" fmla="*/ 0 w 4"/>
                <a:gd name="T1" fmla="*/ 2 h 3"/>
                <a:gd name="T2" fmla="*/ 1 w 4"/>
                <a:gd name="T3" fmla="*/ 3 h 3"/>
                <a:gd name="T4" fmla="*/ 4 w 4"/>
                <a:gd name="T5" fmla="*/ 1 h 3"/>
                <a:gd name="T6" fmla="*/ 0 w 4"/>
                <a:gd name="T7" fmla="*/ 2 h 3"/>
              </a:gdLst>
              <a:ahLst/>
              <a:cxnLst>
                <a:cxn ang="0">
                  <a:pos x="T0" y="T1"/>
                </a:cxn>
                <a:cxn ang="0">
                  <a:pos x="T2" y="T3"/>
                </a:cxn>
                <a:cxn ang="0">
                  <a:pos x="T4" y="T5"/>
                </a:cxn>
                <a:cxn ang="0">
                  <a:pos x="T6" y="T7"/>
                </a:cxn>
              </a:cxnLst>
              <a:rect l="0" t="0" r="r" b="b"/>
              <a:pathLst>
                <a:path w="4" h="3">
                  <a:moveTo>
                    <a:pt x="0" y="2"/>
                  </a:moveTo>
                  <a:cubicBezTo>
                    <a:pt x="1" y="3"/>
                    <a:pt x="1" y="3"/>
                    <a:pt x="1" y="3"/>
                  </a:cubicBezTo>
                  <a:cubicBezTo>
                    <a:pt x="4" y="1"/>
                    <a:pt x="4" y="1"/>
                    <a:pt x="4" y="1"/>
                  </a:cubicBezTo>
                  <a:cubicBezTo>
                    <a:pt x="3"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 name="Freeform 1527"/>
            <p:cNvSpPr>
              <a:spLocks/>
            </p:cNvSpPr>
            <p:nvPr/>
          </p:nvSpPr>
          <p:spPr bwMode="auto">
            <a:xfrm>
              <a:off x="12710632" y="5024013"/>
              <a:ext cx="11113" cy="15875"/>
            </a:xfrm>
            <a:custGeom>
              <a:avLst/>
              <a:gdLst>
                <a:gd name="T0" fmla="*/ 1 w 3"/>
                <a:gd name="T1" fmla="*/ 4 h 4"/>
                <a:gd name="T2" fmla="*/ 3 w 3"/>
                <a:gd name="T3" fmla="*/ 2 h 4"/>
                <a:gd name="T4" fmla="*/ 0 w 3"/>
                <a:gd name="T5" fmla="*/ 1 h 4"/>
                <a:gd name="T6" fmla="*/ 1 w 3"/>
                <a:gd name="T7" fmla="*/ 4 h 4"/>
              </a:gdLst>
              <a:ahLst/>
              <a:cxnLst>
                <a:cxn ang="0">
                  <a:pos x="T0" y="T1"/>
                </a:cxn>
                <a:cxn ang="0">
                  <a:pos x="T2" y="T3"/>
                </a:cxn>
                <a:cxn ang="0">
                  <a:pos x="T4" y="T5"/>
                </a:cxn>
                <a:cxn ang="0">
                  <a:pos x="T6" y="T7"/>
                </a:cxn>
              </a:cxnLst>
              <a:rect l="0" t="0" r="r" b="b"/>
              <a:pathLst>
                <a:path w="3" h="4">
                  <a:moveTo>
                    <a:pt x="1" y="4"/>
                  </a:moveTo>
                  <a:cubicBezTo>
                    <a:pt x="3" y="2"/>
                    <a:pt x="3" y="2"/>
                    <a:pt x="3" y="2"/>
                  </a:cubicBezTo>
                  <a:cubicBezTo>
                    <a:pt x="2" y="2"/>
                    <a:pt x="1" y="0"/>
                    <a:pt x="0" y="1"/>
                  </a:cubicBez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 name="Freeform 1528"/>
            <p:cNvSpPr>
              <a:spLocks/>
            </p:cNvSpPr>
            <p:nvPr/>
          </p:nvSpPr>
          <p:spPr bwMode="auto">
            <a:xfrm>
              <a:off x="10911995" y="5027188"/>
              <a:ext cx="26988" cy="23813"/>
            </a:xfrm>
            <a:custGeom>
              <a:avLst/>
              <a:gdLst>
                <a:gd name="T0" fmla="*/ 5 w 7"/>
                <a:gd name="T1" fmla="*/ 1 h 6"/>
                <a:gd name="T2" fmla="*/ 5 w 7"/>
                <a:gd name="T3" fmla="*/ 3 h 6"/>
                <a:gd name="T4" fmla="*/ 0 w 7"/>
                <a:gd name="T5" fmla="*/ 3 h 6"/>
                <a:gd name="T6" fmla="*/ 4 w 7"/>
                <a:gd name="T7" fmla="*/ 6 h 6"/>
                <a:gd name="T8" fmla="*/ 4 w 7"/>
                <a:gd name="T9" fmla="*/ 3 h 6"/>
                <a:gd name="T10" fmla="*/ 7 w 7"/>
                <a:gd name="T11" fmla="*/ 2 h 6"/>
                <a:gd name="T12" fmla="*/ 5 w 7"/>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5" y="1"/>
                  </a:moveTo>
                  <a:cubicBezTo>
                    <a:pt x="5" y="3"/>
                    <a:pt x="5" y="3"/>
                    <a:pt x="5" y="3"/>
                  </a:cubicBezTo>
                  <a:cubicBezTo>
                    <a:pt x="0" y="3"/>
                    <a:pt x="0" y="3"/>
                    <a:pt x="0" y="3"/>
                  </a:cubicBezTo>
                  <a:cubicBezTo>
                    <a:pt x="4" y="6"/>
                    <a:pt x="4" y="6"/>
                    <a:pt x="4" y="6"/>
                  </a:cubicBezTo>
                  <a:cubicBezTo>
                    <a:pt x="3" y="5"/>
                    <a:pt x="7" y="5"/>
                    <a:pt x="4" y="3"/>
                  </a:cubicBezTo>
                  <a:cubicBezTo>
                    <a:pt x="7" y="2"/>
                    <a:pt x="7" y="2"/>
                    <a:pt x="7" y="2"/>
                  </a:cubicBezTo>
                  <a:cubicBezTo>
                    <a:pt x="7" y="2"/>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 name="Freeform 1529"/>
            <p:cNvSpPr>
              <a:spLocks/>
            </p:cNvSpPr>
            <p:nvPr/>
          </p:nvSpPr>
          <p:spPr bwMode="auto">
            <a:xfrm>
              <a:off x="12335982" y="5027188"/>
              <a:ext cx="44450" cy="68263"/>
            </a:xfrm>
            <a:custGeom>
              <a:avLst/>
              <a:gdLst>
                <a:gd name="T0" fmla="*/ 6 w 12"/>
                <a:gd name="T1" fmla="*/ 12 h 18"/>
                <a:gd name="T2" fmla="*/ 11 w 12"/>
                <a:gd name="T3" fmla="*/ 10 h 18"/>
                <a:gd name="T4" fmla="*/ 7 w 12"/>
                <a:gd name="T5" fmla="*/ 9 h 18"/>
                <a:gd name="T6" fmla="*/ 11 w 12"/>
                <a:gd name="T7" fmla="*/ 3 h 18"/>
                <a:gd name="T8" fmla="*/ 9 w 12"/>
                <a:gd name="T9" fmla="*/ 1 h 18"/>
                <a:gd name="T10" fmla="*/ 8 w 12"/>
                <a:gd name="T11" fmla="*/ 4 h 18"/>
                <a:gd name="T12" fmla="*/ 7 w 12"/>
                <a:gd name="T13" fmla="*/ 3 h 18"/>
                <a:gd name="T14" fmla="*/ 7 w 12"/>
                <a:gd name="T15" fmla="*/ 3 h 18"/>
                <a:gd name="T16" fmla="*/ 5 w 12"/>
                <a:gd name="T17" fmla="*/ 1 h 18"/>
                <a:gd name="T18" fmla="*/ 3 w 12"/>
                <a:gd name="T19" fmla="*/ 6 h 18"/>
                <a:gd name="T20" fmla="*/ 6 w 12"/>
                <a:gd name="T21" fmla="*/ 7 h 18"/>
                <a:gd name="T22" fmla="*/ 0 w 12"/>
                <a:gd name="T23" fmla="*/ 14 h 18"/>
                <a:gd name="T24" fmla="*/ 6 w 12"/>
                <a:gd name="T25" fmla="*/ 18 h 18"/>
                <a:gd name="T26" fmla="*/ 6 w 12"/>
                <a:gd name="T2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8">
                  <a:moveTo>
                    <a:pt x="6" y="12"/>
                  </a:moveTo>
                  <a:cubicBezTo>
                    <a:pt x="11" y="10"/>
                    <a:pt x="11" y="10"/>
                    <a:pt x="11" y="10"/>
                  </a:cubicBezTo>
                  <a:cubicBezTo>
                    <a:pt x="7" y="9"/>
                    <a:pt x="7" y="9"/>
                    <a:pt x="7" y="9"/>
                  </a:cubicBezTo>
                  <a:cubicBezTo>
                    <a:pt x="7" y="8"/>
                    <a:pt x="12" y="6"/>
                    <a:pt x="11" y="3"/>
                  </a:cubicBezTo>
                  <a:cubicBezTo>
                    <a:pt x="11" y="2"/>
                    <a:pt x="11" y="0"/>
                    <a:pt x="9" y="1"/>
                  </a:cubicBezTo>
                  <a:cubicBezTo>
                    <a:pt x="8" y="2"/>
                    <a:pt x="11" y="3"/>
                    <a:pt x="8" y="4"/>
                  </a:cubicBezTo>
                  <a:cubicBezTo>
                    <a:pt x="8" y="5"/>
                    <a:pt x="7" y="4"/>
                    <a:pt x="7" y="3"/>
                  </a:cubicBezTo>
                  <a:cubicBezTo>
                    <a:pt x="7" y="3"/>
                    <a:pt x="7" y="3"/>
                    <a:pt x="7" y="3"/>
                  </a:cubicBezTo>
                  <a:cubicBezTo>
                    <a:pt x="8" y="2"/>
                    <a:pt x="6" y="2"/>
                    <a:pt x="5" y="1"/>
                  </a:cubicBezTo>
                  <a:cubicBezTo>
                    <a:pt x="7" y="3"/>
                    <a:pt x="5" y="5"/>
                    <a:pt x="3" y="6"/>
                  </a:cubicBezTo>
                  <a:cubicBezTo>
                    <a:pt x="6" y="7"/>
                    <a:pt x="6" y="7"/>
                    <a:pt x="6" y="7"/>
                  </a:cubicBezTo>
                  <a:cubicBezTo>
                    <a:pt x="5" y="10"/>
                    <a:pt x="0" y="12"/>
                    <a:pt x="0" y="14"/>
                  </a:cubicBezTo>
                  <a:cubicBezTo>
                    <a:pt x="3" y="13"/>
                    <a:pt x="3" y="18"/>
                    <a:pt x="6" y="18"/>
                  </a:cubicBezTo>
                  <a:cubicBezTo>
                    <a:pt x="12" y="17"/>
                    <a:pt x="5" y="15"/>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4" name="Freeform 1530"/>
            <p:cNvSpPr>
              <a:spLocks/>
            </p:cNvSpPr>
            <p:nvPr/>
          </p:nvSpPr>
          <p:spPr bwMode="auto">
            <a:xfrm>
              <a:off x="12613795" y="5020838"/>
              <a:ext cx="82550" cy="49213"/>
            </a:xfrm>
            <a:custGeom>
              <a:avLst/>
              <a:gdLst>
                <a:gd name="T0" fmla="*/ 13 w 22"/>
                <a:gd name="T1" fmla="*/ 8 h 13"/>
                <a:gd name="T2" fmla="*/ 14 w 22"/>
                <a:gd name="T3" fmla="*/ 5 h 13"/>
                <a:gd name="T4" fmla="*/ 0 w 22"/>
                <a:gd name="T5" fmla="*/ 4 h 13"/>
                <a:gd name="T6" fmla="*/ 3 w 22"/>
                <a:gd name="T7" fmla="*/ 7 h 13"/>
                <a:gd name="T8" fmla="*/ 4 w 22"/>
                <a:gd name="T9" fmla="*/ 6 h 13"/>
                <a:gd name="T10" fmla="*/ 10 w 22"/>
                <a:gd name="T11" fmla="*/ 7 h 13"/>
                <a:gd name="T12" fmla="*/ 4 w 22"/>
                <a:gd name="T13" fmla="*/ 11 h 13"/>
                <a:gd name="T14" fmla="*/ 10 w 22"/>
                <a:gd name="T15" fmla="*/ 10 h 13"/>
                <a:gd name="T16" fmla="*/ 20 w 22"/>
                <a:gd name="T17" fmla="*/ 12 h 13"/>
                <a:gd name="T18" fmla="*/ 19 w 22"/>
                <a:gd name="T19" fmla="*/ 13 h 13"/>
                <a:gd name="T20" fmla="*/ 21 w 22"/>
                <a:gd name="T21" fmla="*/ 13 h 13"/>
                <a:gd name="T22" fmla="*/ 13 w 22"/>
                <a:gd name="T23"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3">
                  <a:moveTo>
                    <a:pt x="13" y="8"/>
                  </a:moveTo>
                  <a:cubicBezTo>
                    <a:pt x="13" y="7"/>
                    <a:pt x="13" y="6"/>
                    <a:pt x="14" y="5"/>
                  </a:cubicBezTo>
                  <a:cubicBezTo>
                    <a:pt x="12" y="0"/>
                    <a:pt x="5" y="4"/>
                    <a:pt x="0" y="4"/>
                  </a:cubicBezTo>
                  <a:cubicBezTo>
                    <a:pt x="2" y="5"/>
                    <a:pt x="2" y="6"/>
                    <a:pt x="3" y="7"/>
                  </a:cubicBezTo>
                  <a:cubicBezTo>
                    <a:pt x="4" y="6"/>
                    <a:pt x="4" y="6"/>
                    <a:pt x="4" y="6"/>
                  </a:cubicBezTo>
                  <a:cubicBezTo>
                    <a:pt x="6" y="7"/>
                    <a:pt x="8" y="4"/>
                    <a:pt x="10" y="7"/>
                  </a:cubicBezTo>
                  <a:cubicBezTo>
                    <a:pt x="9" y="9"/>
                    <a:pt x="6" y="10"/>
                    <a:pt x="4" y="11"/>
                  </a:cubicBezTo>
                  <a:cubicBezTo>
                    <a:pt x="5" y="11"/>
                    <a:pt x="9" y="12"/>
                    <a:pt x="10" y="10"/>
                  </a:cubicBezTo>
                  <a:cubicBezTo>
                    <a:pt x="13" y="11"/>
                    <a:pt x="17" y="8"/>
                    <a:pt x="20" y="12"/>
                  </a:cubicBezTo>
                  <a:cubicBezTo>
                    <a:pt x="20" y="12"/>
                    <a:pt x="19" y="13"/>
                    <a:pt x="19" y="13"/>
                  </a:cubicBezTo>
                  <a:cubicBezTo>
                    <a:pt x="21" y="13"/>
                    <a:pt x="21" y="13"/>
                    <a:pt x="21" y="13"/>
                  </a:cubicBezTo>
                  <a:cubicBezTo>
                    <a:pt x="22" y="9"/>
                    <a:pt x="16"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5" name="Freeform 1531"/>
            <p:cNvSpPr>
              <a:spLocks/>
            </p:cNvSpPr>
            <p:nvPr/>
          </p:nvSpPr>
          <p:spPr bwMode="auto">
            <a:xfrm>
              <a:off x="13183707" y="5031951"/>
              <a:ext cx="15875" cy="3175"/>
            </a:xfrm>
            <a:custGeom>
              <a:avLst/>
              <a:gdLst>
                <a:gd name="T0" fmla="*/ 10 w 10"/>
                <a:gd name="T1" fmla="*/ 2 h 2"/>
                <a:gd name="T2" fmla="*/ 10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10" y="0"/>
                  </a:lnTo>
                  <a:lnTo>
                    <a:pt x="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6" name="Freeform 1532"/>
            <p:cNvSpPr>
              <a:spLocks/>
            </p:cNvSpPr>
            <p:nvPr/>
          </p:nvSpPr>
          <p:spPr bwMode="auto">
            <a:xfrm>
              <a:off x="11280295" y="5031951"/>
              <a:ext cx="15875" cy="19050"/>
            </a:xfrm>
            <a:custGeom>
              <a:avLst/>
              <a:gdLst>
                <a:gd name="T0" fmla="*/ 4 w 4"/>
                <a:gd name="T1" fmla="*/ 1 h 5"/>
                <a:gd name="T2" fmla="*/ 0 w 4"/>
                <a:gd name="T3" fmla="*/ 2 h 5"/>
                <a:gd name="T4" fmla="*/ 4 w 4"/>
                <a:gd name="T5" fmla="*/ 1 h 5"/>
              </a:gdLst>
              <a:ahLst/>
              <a:cxnLst>
                <a:cxn ang="0">
                  <a:pos x="T0" y="T1"/>
                </a:cxn>
                <a:cxn ang="0">
                  <a:pos x="T2" y="T3"/>
                </a:cxn>
                <a:cxn ang="0">
                  <a:pos x="T4" y="T5"/>
                </a:cxn>
              </a:cxnLst>
              <a:rect l="0" t="0" r="r" b="b"/>
              <a:pathLst>
                <a:path w="4" h="5">
                  <a:moveTo>
                    <a:pt x="4" y="1"/>
                  </a:moveTo>
                  <a:cubicBezTo>
                    <a:pt x="4" y="1"/>
                    <a:pt x="0" y="0"/>
                    <a:pt x="0" y="2"/>
                  </a:cubicBezTo>
                  <a:cubicBezTo>
                    <a:pt x="1" y="0"/>
                    <a:pt x="4" y="5"/>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7" name="Freeform 1533"/>
            <p:cNvSpPr>
              <a:spLocks/>
            </p:cNvSpPr>
            <p:nvPr/>
          </p:nvSpPr>
          <p:spPr bwMode="auto">
            <a:xfrm>
              <a:off x="11250132" y="5035126"/>
              <a:ext cx="15875" cy="15875"/>
            </a:xfrm>
            <a:custGeom>
              <a:avLst/>
              <a:gdLst>
                <a:gd name="T0" fmla="*/ 4 w 4"/>
                <a:gd name="T1" fmla="*/ 1 h 4"/>
                <a:gd name="T2" fmla="*/ 0 w 4"/>
                <a:gd name="T3" fmla="*/ 0 h 4"/>
                <a:gd name="T4" fmla="*/ 0 w 4"/>
                <a:gd name="T5" fmla="*/ 3 h 4"/>
                <a:gd name="T6" fmla="*/ 4 w 4"/>
                <a:gd name="T7" fmla="*/ 1 h 4"/>
              </a:gdLst>
              <a:ahLst/>
              <a:cxnLst>
                <a:cxn ang="0">
                  <a:pos x="T0" y="T1"/>
                </a:cxn>
                <a:cxn ang="0">
                  <a:pos x="T2" y="T3"/>
                </a:cxn>
                <a:cxn ang="0">
                  <a:pos x="T4" y="T5"/>
                </a:cxn>
                <a:cxn ang="0">
                  <a:pos x="T6" y="T7"/>
                </a:cxn>
              </a:cxnLst>
              <a:rect l="0" t="0" r="r" b="b"/>
              <a:pathLst>
                <a:path w="4" h="4">
                  <a:moveTo>
                    <a:pt x="4" y="1"/>
                  </a:moveTo>
                  <a:cubicBezTo>
                    <a:pt x="0" y="0"/>
                    <a:pt x="0" y="0"/>
                    <a:pt x="0" y="0"/>
                  </a:cubicBezTo>
                  <a:cubicBezTo>
                    <a:pt x="0" y="3"/>
                    <a:pt x="0" y="3"/>
                    <a:pt x="0" y="3"/>
                  </a:cubicBezTo>
                  <a:cubicBezTo>
                    <a:pt x="2" y="4"/>
                    <a:pt x="2"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8" name="Freeform 1534"/>
            <p:cNvSpPr>
              <a:spLocks/>
            </p:cNvSpPr>
            <p:nvPr/>
          </p:nvSpPr>
          <p:spPr bwMode="auto">
            <a:xfrm>
              <a:off x="11288232" y="5035126"/>
              <a:ext cx="44450" cy="22225"/>
            </a:xfrm>
            <a:custGeom>
              <a:avLst/>
              <a:gdLst>
                <a:gd name="T0" fmla="*/ 3 w 12"/>
                <a:gd name="T1" fmla="*/ 6 h 6"/>
                <a:gd name="T2" fmla="*/ 4 w 12"/>
                <a:gd name="T3" fmla="*/ 5 h 6"/>
                <a:gd name="T4" fmla="*/ 11 w 12"/>
                <a:gd name="T5" fmla="*/ 1 h 6"/>
                <a:gd name="T6" fmla="*/ 8 w 12"/>
                <a:gd name="T7" fmla="*/ 0 h 6"/>
                <a:gd name="T8" fmla="*/ 4 w 12"/>
                <a:gd name="T9" fmla="*/ 2 h 6"/>
                <a:gd name="T10" fmla="*/ 3 w 12"/>
                <a:gd name="T11" fmla="*/ 6 h 6"/>
              </a:gdLst>
              <a:ahLst/>
              <a:cxnLst>
                <a:cxn ang="0">
                  <a:pos x="T0" y="T1"/>
                </a:cxn>
                <a:cxn ang="0">
                  <a:pos x="T2" y="T3"/>
                </a:cxn>
                <a:cxn ang="0">
                  <a:pos x="T4" y="T5"/>
                </a:cxn>
                <a:cxn ang="0">
                  <a:pos x="T6" y="T7"/>
                </a:cxn>
                <a:cxn ang="0">
                  <a:pos x="T8" y="T9"/>
                </a:cxn>
                <a:cxn ang="0">
                  <a:pos x="T10" y="T11"/>
                </a:cxn>
              </a:cxnLst>
              <a:rect l="0" t="0" r="r" b="b"/>
              <a:pathLst>
                <a:path w="12" h="6">
                  <a:moveTo>
                    <a:pt x="3" y="6"/>
                  </a:moveTo>
                  <a:cubicBezTo>
                    <a:pt x="3" y="5"/>
                    <a:pt x="4" y="5"/>
                    <a:pt x="4" y="5"/>
                  </a:cubicBezTo>
                  <a:cubicBezTo>
                    <a:pt x="7" y="4"/>
                    <a:pt x="12" y="4"/>
                    <a:pt x="11" y="1"/>
                  </a:cubicBezTo>
                  <a:cubicBezTo>
                    <a:pt x="8" y="0"/>
                    <a:pt x="8" y="0"/>
                    <a:pt x="8" y="0"/>
                  </a:cubicBezTo>
                  <a:cubicBezTo>
                    <a:pt x="8" y="4"/>
                    <a:pt x="5" y="0"/>
                    <a:pt x="4" y="2"/>
                  </a:cubicBezTo>
                  <a:cubicBezTo>
                    <a:pt x="4" y="4"/>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9" name="Freeform 1535"/>
            <p:cNvSpPr>
              <a:spLocks/>
            </p:cNvSpPr>
            <p:nvPr/>
          </p:nvSpPr>
          <p:spPr bwMode="auto">
            <a:xfrm>
              <a:off x="12316932" y="5035126"/>
              <a:ext cx="19050" cy="19050"/>
            </a:xfrm>
            <a:custGeom>
              <a:avLst/>
              <a:gdLst>
                <a:gd name="T0" fmla="*/ 3 w 5"/>
                <a:gd name="T1" fmla="*/ 4 h 5"/>
                <a:gd name="T2" fmla="*/ 4 w 5"/>
                <a:gd name="T3" fmla="*/ 0 h 5"/>
                <a:gd name="T4" fmla="*/ 0 w 5"/>
                <a:gd name="T5" fmla="*/ 3 h 5"/>
                <a:gd name="T6" fmla="*/ 2 w 5"/>
                <a:gd name="T7" fmla="*/ 4 h 5"/>
                <a:gd name="T8" fmla="*/ 5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4" y="0"/>
                    <a:pt x="4" y="0"/>
                    <a:pt x="4" y="0"/>
                  </a:cubicBezTo>
                  <a:cubicBezTo>
                    <a:pt x="3" y="1"/>
                    <a:pt x="0" y="1"/>
                    <a:pt x="0" y="3"/>
                  </a:cubicBezTo>
                  <a:cubicBezTo>
                    <a:pt x="2" y="4"/>
                    <a:pt x="2" y="4"/>
                    <a:pt x="2" y="4"/>
                  </a:cubicBezTo>
                  <a:cubicBezTo>
                    <a:pt x="3" y="5"/>
                    <a:pt x="4" y="5"/>
                    <a:pt x="5" y="4"/>
                  </a:cubicBez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0" name="Freeform 1536"/>
            <p:cNvSpPr>
              <a:spLocks/>
            </p:cNvSpPr>
            <p:nvPr/>
          </p:nvSpPr>
          <p:spPr bwMode="auto">
            <a:xfrm>
              <a:off x="12474095" y="5039888"/>
              <a:ext cx="19050" cy="11113"/>
            </a:xfrm>
            <a:custGeom>
              <a:avLst/>
              <a:gdLst>
                <a:gd name="T0" fmla="*/ 0 w 5"/>
                <a:gd name="T1" fmla="*/ 3 h 3"/>
                <a:gd name="T2" fmla="*/ 5 w 5"/>
                <a:gd name="T3" fmla="*/ 2 h 3"/>
                <a:gd name="T4" fmla="*/ 5 w 5"/>
                <a:gd name="T5" fmla="*/ 0 h 3"/>
                <a:gd name="T6" fmla="*/ 0 w 5"/>
                <a:gd name="T7" fmla="*/ 3 h 3"/>
              </a:gdLst>
              <a:ahLst/>
              <a:cxnLst>
                <a:cxn ang="0">
                  <a:pos x="T0" y="T1"/>
                </a:cxn>
                <a:cxn ang="0">
                  <a:pos x="T2" y="T3"/>
                </a:cxn>
                <a:cxn ang="0">
                  <a:pos x="T4" y="T5"/>
                </a:cxn>
                <a:cxn ang="0">
                  <a:pos x="T6" y="T7"/>
                </a:cxn>
              </a:cxnLst>
              <a:rect l="0" t="0" r="r" b="b"/>
              <a:pathLst>
                <a:path w="5" h="3">
                  <a:moveTo>
                    <a:pt x="0" y="3"/>
                  </a:moveTo>
                  <a:cubicBezTo>
                    <a:pt x="5" y="2"/>
                    <a:pt x="5" y="2"/>
                    <a:pt x="5" y="2"/>
                  </a:cubicBezTo>
                  <a:cubicBezTo>
                    <a:pt x="5" y="0"/>
                    <a:pt x="5" y="0"/>
                    <a:pt x="5" y="0"/>
                  </a:cubicBezTo>
                  <a:cubicBezTo>
                    <a:pt x="3" y="1"/>
                    <a:pt x="1"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1" name="Freeform 1537"/>
            <p:cNvSpPr>
              <a:spLocks/>
            </p:cNvSpPr>
            <p:nvPr/>
          </p:nvSpPr>
          <p:spPr bwMode="auto">
            <a:xfrm>
              <a:off x="12861445" y="5039888"/>
              <a:ext cx="14288" cy="14288"/>
            </a:xfrm>
            <a:custGeom>
              <a:avLst/>
              <a:gdLst>
                <a:gd name="T0" fmla="*/ 0 w 4"/>
                <a:gd name="T1" fmla="*/ 3 h 4"/>
                <a:gd name="T2" fmla="*/ 2 w 4"/>
                <a:gd name="T3" fmla="*/ 3 h 4"/>
                <a:gd name="T4" fmla="*/ 4 w 4"/>
                <a:gd name="T5" fmla="*/ 2 h 4"/>
                <a:gd name="T6" fmla="*/ 0 w 4"/>
                <a:gd name="T7" fmla="*/ 3 h 4"/>
              </a:gdLst>
              <a:ahLst/>
              <a:cxnLst>
                <a:cxn ang="0">
                  <a:pos x="T0" y="T1"/>
                </a:cxn>
                <a:cxn ang="0">
                  <a:pos x="T2" y="T3"/>
                </a:cxn>
                <a:cxn ang="0">
                  <a:pos x="T4" y="T5"/>
                </a:cxn>
                <a:cxn ang="0">
                  <a:pos x="T6" y="T7"/>
                </a:cxn>
              </a:cxnLst>
              <a:rect l="0" t="0" r="r" b="b"/>
              <a:pathLst>
                <a:path w="4" h="4">
                  <a:moveTo>
                    <a:pt x="0" y="3"/>
                  </a:moveTo>
                  <a:cubicBezTo>
                    <a:pt x="2" y="3"/>
                    <a:pt x="2" y="3"/>
                    <a:pt x="2" y="3"/>
                  </a:cubicBezTo>
                  <a:cubicBezTo>
                    <a:pt x="3" y="4"/>
                    <a:pt x="4" y="3"/>
                    <a:pt x="4"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2" name="Freeform 1538"/>
            <p:cNvSpPr>
              <a:spLocks/>
            </p:cNvSpPr>
            <p:nvPr/>
          </p:nvSpPr>
          <p:spPr bwMode="auto">
            <a:xfrm>
              <a:off x="11400945" y="5043063"/>
              <a:ext cx="19050" cy="14288"/>
            </a:xfrm>
            <a:custGeom>
              <a:avLst/>
              <a:gdLst>
                <a:gd name="T0" fmla="*/ 0 w 5"/>
                <a:gd name="T1" fmla="*/ 2 h 4"/>
                <a:gd name="T2" fmla="*/ 5 w 5"/>
                <a:gd name="T3" fmla="*/ 2 h 4"/>
                <a:gd name="T4" fmla="*/ 0 w 5"/>
                <a:gd name="T5" fmla="*/ 2 h 4"/>
              </a:gdLst>
              <a:ahLst/>
              <a:cxnLst>
                <a:cxn ang="0">
                  <a:pos x="T0" y="T1"/>
                </a:cxn>
                <a:cxn ang="0">
                  <a:pos x="T2" y="T3"/>
                </a:cxn>
                <a:cxn ang="0">
                  <a:pos x="T4" y="T5"/>
                </a:cxn>
              </a:cxnLst>
              <a:rect l="0" t="0" r="r" b="b"/>
              <a:pathLst>
                <a:path w="5" h="4">
                  <a:moveTo>
                    <a:pt x="0" y="2"/>
                  </a:moveTo>
                  <a:cubicBezTo>
                    <a:pt x="2" y="3"/>
                    <a:pt x="5" y="4"/>
                    <a:pt x="5" y="2"/>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 name="Freeform 1539"/>
            <p:cNvSpPr>
              <a:spLocks/>
            </p:cNvSpPr>
            <p:nvPr/>
          </p:nvSpPr>
          <p:spPr bwMode="auto">
            <a:xfrm>
              <a:off x="12707457" y="5039888"/>
              <a:ext cx="33338" cy="17463"/>
            </a:xfrm>
            <a:custGeom>
              <a:avLst/>
              <a:gdLst>
                <a:gd name="T0" fmla="*/ 0 w 9"/>
                <a:gd name="T1" fmla="*/ 3 h 5"/>
                <a:gd name="T2" fmla="*/ 9 w 9"/>
                <a:gd name="T3" fmla="*/ 3 h 5"/>
                <a:gd name="T4" fmla="*/ 0 w 9"/>
                <a:gd name="T5" fmla="*/ 3 h 5"/>
              </a:gdLst>
              <a:ahLst/>
              <a:cxnLst>
                <a:cxn ang="0">
                  <a:pos x="T0" y="T1"/>
                </a:cxn>
                <a:cxn ang="0">
                  <a:pos x="T2" y="T3"/>
                </a:cxn>
                <a:cxn ang="0">
                  <a:pos x="T4" y="T5"/>
                </a:cxn>
              </a:cxnLst>
              <a:rect l="0" t="0" r="r" b="b"/>
              <a:pathLst>
                <a:path w="9" h="5">
                  <a:moveTo>
                    <a:pt x="0" y="3"/>
                  </a:moveTo>
                  <a:cubicBezTo>
                    <a:pt x="3" y="5"/>
                    <a:pt x="5" y="3"/>
                    <a:pt x="9" y="3"/>
                  </a:cubicBezTo>
                  <a:cubicBezTo>
                    <a:pt x="5" y="0"/>
                    <a:pt x="2"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 name="Freeform 1540"/>
            <p:cNvSpPr>
              <a:spLocks/>
            </p:cNvSpPr>
            <p:nvPr/>
          </p:nvSpPr>
          <p:spPr bwMode="auto">
            <a:xfrm>
              <a:off x="13034482" y="5043063"/>
              <a:ext cx="22225" cy="22225"/>
            </a:xfrm>
            <a:custGeom>
              <a:avLst/>
              <a:gdLst>
                <a:gd name="T0" fmla="*/ 0 w 6"/>
                <a:gd name="T1" fmla="*/ 3 h 6"/>
                <a:gd name="T2" fmla="*/ 4 w 6"/>
                <a:gd name="T3" fmla="*/ 6 h 6"/>
                <a:gd name="T4" fmla="*/ 3 w 6"/>
                <a:gd name="T5" fmla="*/ 3 h 6"/>
                <a:gd name="T6" fmla="*/ 6 w 6"/>
                <a:gd name="T7" fmla="*/ 2 h 6"/>
                <a:gd name="T8" fmla="*/ 0 w 6"/>
                <a:gd name="T9" fmla="*/ 3 h 6"/>
              </a:gdLst>
              <a:ahLst/>
              <a:cxnLst>
                <a:cxn ang="0">
                  <a:pos x="T0" y="T1"/>
                </a:cxn>
                <a:cxn ang="0">
                  <a:pos x="T2" y="T3"/>
                </a:cxn>
                <a:cxn ang="0">
                  <a:pos x="T4" y="T5"/>
                </a:cxn>
                <a:cxn ang="0">
                  <a:pos x="T6" y="T7"/>
                </a:cxn>
                <a:cxn ang="0">
                  <a:pos x="T8" y="T9"/>
                </a:cxn>
              </a:cxnLst>
              <a:rect l="0" t="0" r="r" b="b"/>
              <a:pathLst>
                <a:path w="6" h="6">
                  <a:moveTo>
                    <a:pt x="0" y="3"/>
                  </a:moveTo>
                  <a:cubicBezTo>
                    <a:pt x="2" y="4"/>
                    <a:pt x="3" y="6"/>
                    <a:pt x="4" y="6"/>
                  </a:cubicBezTo>
                  <a:cubicBezTo>
                    <a:pt x="3" y="3"/>
                    <a:pt x="3" y="3"/>
                    <a:pt x="3" y="3"/>
                  </a:cubicBezTo>
                  <a:cubicBezTo>
                    <a:pt x="4" y="1"/>
                    <a:pt x="5" y="3"/>
                    <a:pt x="6" y="2"/>
                  </a:cubicBezTo>
                  <a:cubicBezTo>
                    <a:pt x="4" y="3"/>
                    <a:pt x="1"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 name="Freeform 1541"/>
            <p:cNvSpPr>
              <a:spLocks/>
            </p:cNvSpPr>
            <p:nvPr/>
          </p:nvSpPr>
          <p:spPr bwMode="auto">
            <a:xfrm>
              <a:off x="11065982" y="50541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 name="Freeform 1542"/>
            <p:cNvSpPr>
              <a:spLocks/>
            </p:cNvSpPr>
            <p:nvPr/>
          </p:nvSpPr>
          <p:spPr bwMode="auto">
            <a:xfrm>
              <a:off x="11065982" y="5051001"/>
              <a:ext cx="4763"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 name="Freeform 1543"/>
            <p:cNvSpPr>
              <a:spLocks/>
            </p:cNvSpPr>
            <p:nvPr/>
          </p:nvSpPr>
          <p:spPr bwMode="auto">
            <a:xfrm>
              <a:off x="11058045" y="5054176"/>
              <a:ext cx="23813" cy="11113"/>
            </a:xfrm>
            <a:custGeom>
              <a:avLst/>
              <a:gdLst>
                <a:gd name="T0" fmla="*/ 6 w 6"/>
                <a:gd name="T1" fmla="*/ 1 h 3"/>
                <a:gd name="T2" fmla="*/ 2 w 6"/>
                <a:gd name="T3" fmla="*/ 0 h 3"/>
                <a:gd name="T4" fmla="*/ 0 w 6"/>
                <a:gd name="T5" fmla="*/ 3 h 3"/>
                <a:gd name="T6" fmla="*/ 6 w 6"/>
                <a:gd name="T7" fmla="*/ 1 h 3"/>
              </a:gdLst>
              <a:ahLst/>
              <a:cxnLst>
                <a:cxn ang="0">
                  <a:pos x="T0" y="T1"/>
                </a:cxn>
                <a:cxn ang="0">
                  <a:pos x="T2" y="T3"/>
                </a:cxn>
                <a:cxn ang="0">
                  <a:pos x="T4" y="T5"/>
                </a:cxn>
                <a:cxn ang="0">
                  <a:pos x="T6" y="T7"/>
                </a:cxn>
              </a:cxnLst>
              <a:rect l="0" t="0" r="r" b="b"/>
              <a:pathLst>
                <a:path w="6" h="3">
                  <a:moveTo>
                    <a:pt x="6" y="1"/>
                  </a:moveTo>
                  <a:cubicBezTo>
                    <a:pt x="4" y="0"/>
                    <a:pt x="3" y="1"/>
                    <a:pt x="2" y="0"/>
                  </a:cubicBezTo>
                  <a:cubicBezTo>
                    <a:pt x="0" y="3"/>
                    <a:pt x="0" y="3"/>
                    <a:pt x="0" y="3"/>
                  </a:cubicBezTo>
                  <a:cubicBezTo>
                    <a:pt x="2" y="3"/>
                    <a:pt x="5"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 name="Freeform 1544"/>
            <p:cNvSpPr>
              <a:spLocks/>
            </p:cNvSpPr>
            <p:nvPr/>
          </p:nvSpPr>
          <p:spPr bwMode="auto">
            <a:xfrm>
              <a:off x="12586807" y="5046238"/>
              <a:ext cx="15875" cy="11113"/>
            </a:xfrm>
            <a:custGeom>
              <a:avLst/>
              <a:gdLst>
                <a:gd name="T0" fmla="*/ 0 w 4"/>
                <a:gd name="T1" fmla="*/ 2 h 3"/>
                <a:gd name="T2" fmla="*/ 1 w 4"/>
                <a:gd name="T3" fmla="*/ 3 h 3"/>
                <a:gd name="T4" fmla="*/ 4 w 4"/>
                <a:gd name="T5" fmla="*/ 1 h 3"/>
                <a:gd name="T6" fmla="*/ 0 w 4"/>
                <a:gd name="T7" fmla="*/ 2 h 3"/>
              </a:gdLst>
              <a:ahLst/>
              <a:cxnLst>
                <a:cxn ang="0">
                  <a:pos x="T0" y="T1"/>
                </a:cxn>
                <a:cxn ang="0">
                  <a:pos x="T2" y="T3"/>
                </a:cxn>
                <a:cxn ang="0">
                  <a:pos x="T4" y="T5"/>
                </a:cxn>
                <a:cxn ang="0">
                  <a:pos x="T6" y="T7"/>
                </a:cxn>
              </a:cxnLst>
              <a:rect l="0" t="0" r="r" b="b"/>
              <a:pathLst>
                <a:path w="4" h="3">
                  <a:moveTo>
                    <a:pt x="0" y="2"/>
                  </a:moveTo>
                  <a:cubicBezTo>
                    <a:pt x="1" y="3"/>
                    <a:pt x="1" y="3"/>
                    <a:pt x="1" y="3"/>
                  </a:cubicBezTo>
                  <a:cubicBezTo>
                    <a:pt x="2" y="2"/>
                    <a:pt x="4" y="2"/>
                    <a:pt x="4" y="1"/>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 name="Freeform 1545"/>
            <p:cNvSpPr>
              <a:spLocks/>
            </p:cNvSpPr>
            <p:nvPr/>
          </p:nvSpPr>
          <p:spPr bwMode="auto">
            <a:xfrm>
              <a:off x="11497782" y="5046238"/>
              <a:ext cx="15875" cy="11113"/>
            </a:xfrm>
            <a:custGeom>
              <a:avLst/>
              <a:gdLst>
                <a:gd name="T0" fmla="*/ 4 w 4"/>
                <a:gd name="T1" fmla="*/ 2 h 3"/>
                <a:gd name="T2" fmla="*/ 0 w 4"/>
                <a:gd name="T3" fmla="*/ 3 h 3"/>
                <a:gd name="T4" fmla="*/ 4 w 4"/>
                <a:gd name="T5" fmla="*/ 2 h 3"/>
              </a:gdLst>
              <a:ahLst/>
              <a:cxnLst>
                <a:cxn ang="0">
                  <a:pos x="T0" y="T1"/>
                </a:cxn>
                <a:cxn ang="0">
                  <a:pos x="T2" y="T3"/>
                </a:cxn>
                <a:cxn ang="0">
                  <a:pos x="T4" y="T5"/>
                </a:cxn>
              </a:cxnLst>
              <a:rect l="0" t="0" r="r" b="b"/>
              <a:pathLst>
                <a:path w="4" h="3">
                  <a:moveTo>
                    <a:pt x="4" y="2"/>
                  </a:moveTo>
                  <a:cubicBezTo>
                    <a:pt x="3" y="0"/>
                    <a:pt x="0" y="2"/>
                    <a:pt x="0" y="3"/>
                  </a:cubicBezTo>
                  <a:cubicBezTo>
                    <a:pt x="1" y="2"/>
                    <a:pt x="3"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 name="Freeform 1546"/>
            <p:cNvSpPr>
              <a:spLocks/>
            </p:cNvSpPr>
            <p:nvPr/>
          </p:nvSpPr>
          <p:spPr bwMode="auto">
            <a:xfrm>
              <a:off x="12110557" y="5046238"/>
              <a:ext cx="161925" cy="79375"/>
            </a:xfrm>
            <a:custGeom>
              <a:avLst/>
              <a:gdLst>
                <a:gd name="T0" fmla="*/ 41 w 43"/>
                <a:gd name="T1" fmla="*/ 5 h 21"/>
                <a:gd name="T2" fmla="*/ 40 w 43"/>
                <a:gd name="T3" fmla="*/ 6 h 21"/>
                <a:gd name="T4" fmla="*/ 30 w 43"/>
                <a:gd name="T5" fmla="*/ 5 h 21"/>
                <a:gd name="T6" fmla="*/ 34 w 43"/>
                <a:gd name="T7" fmla="*/ 4 h 21"/>
                <a:gd name="T8" fmla="*/ 34 w 43"/>
                <a:gd name="T9" fmla="*/ 3 h 21"/>
                <a:gd name="T10" fmla="*/ 25 w 43"/>
                <a:gd name="T11" fmla="*/ 4 h 21"/>
                <a:gd name="T12" fmla="*/ 29 w 43"/>
                <a:gd name="T13" fmla="*/ 7 h 21"/>
                <a:gd name="T14" fmla="*/ 18 w 43"/>
                <a:gd name="T15" fmla="*/ 10 h 21"/>
                <a:gd name="T16" fmla="*/ 9 w 43"/>
                <a:gd name="T17" fmla="*/ 13 h 21"/>
                <a:gd name="T18" fmla="*/ 0 w 43"/>
                <a:gd name="T19" fmla="*/ 16 h 21"/>
                <a:gd name="T20" fmla="*/ 7 w 43"/>
                <a:gd name="T21" fmla="*/ 16 h 21"/>
                <a:gd name="T22" fmla="*/ 23 w 43"/>
                <a:gd name="T23" fmla="*/ 16 h 21"/>
                <a:gd name="T24" fmla="*/ 23 w 43"/>
                <a:gd name="T25" fmla="*/ 15 h 21"/>
                <a:gd name="T26" fmla="*/ 19 w 43"/>
                <a:gd name="T27" fmla="*/ 14 h 21"/>
                <a:gd name="T28" fmla="*/ 43 w 43"/>
                <a:gd name="T29" fmla="*/ 12 h 21"/>
                <a:gd name="T30" fmla="*/ 40 w 43"/>
                <a:gd name="T31" fmla="*/ 8 h 21"/>
                <a:gd name="T32" fmla="*/ 43 w 43"/>
                <a:gd name="T33" fmla="*/ 8 h 21"/>
                <a:gd name="T34" fmla="*/ 41 w 43"/>
                <a:gd name="T3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21">
                  <a:moveTo>
                    <a:pt x="41" y="5"/>
                  </a:moveTo>
                  <a:cubicBezTo>
                    <a:pt x="40" y="6"/>
                    <a:pt x="40" y="6"/>
                    <a:pt x="40" y="6"/>
                  </a:cubicBezTo>
                  <a:cubicBezTo>
                    <a:pt x="37" y="9"/>
                    <a:pt x="33" y="7"/>
                    <a:pt x="30" y="5"/>
                  </a:cubicBezTo>
                  <a:cubicBezTo>
                    <a:pt x="31" y="4"/>
                    <a:pt x="32" y="4"/>
                    <a:pt x="34" y="4"/>
                  </a:cubicBezTo>
                  <a:cubicBezTo>
                    <a:pt x="34" y="3"/>
                    <a:pt x="34" y="3"/>
                    <a:pt x="34" y="3"/>
                  </a:cubicBezTo>
                  <a:cubicBezTo>
                    <a:pt x="31" y="0"/>
                    <a:pt x="27" y="1"/>
                    <a:pt x="25" y="4"/>
                  </a:cubicBezTo>
                  <a:cubicBezTo>
                    <a:pt x="29" y="7"/>
                    <a:pt x="29" y="7"/>
                    <a:pt x="29" y="7"/>
                  </a:cubicBezTo>
                  <a:cubicBezTo>
                    <a:pt x="27" y="11"/>
                    <a:pt x="21" y="11"/>
                    <a:pt x="18" y="10"/>
                  </a:cubicBezTo>
                  <a:cubicBezTo>
                    <a:pt x="16" y="13"/>
                    <a:pt x="13" y="11"/>
                    <a:pt x="9" y="13"/>
                  </a:cubicBezTo>
                  <a:cubicBezTo>
                    <a:pt x="6" y="15"/>
                    <a:pt x="1" y="13"/>
                    <a:pt x="0" y="16"/>
                  </a:cubicBezTo>
                  <a:cubicBezTo>
                    <a:pt x="7" y="16"/>
                    <a:pt x="7" y="16"/>
                    <a:pt x="7" y="16"/>
                  </a:cubicBezTo>
                  <a:cubicBezTo>
                    <a:pt x="12" y="21"/>
                    <a:pt x="17" y="15"/>
                    <a:pt x="23" y="16"/>
                  </a:cubicBezTo>
                  <a:cubicBezTo>
                    <a:pt x="23" y="15"/>
                    <a:pt x="23" y="15"/>
                    <a:pt x="23" y="15"/>
                  </a:cubicBezTo>
                  <a:cubicBezTo>
                    <a:pt x="22" y="13"/>
                    <a:pt x="21" y="16"/>
                    <a:pt x="19" y="14"/>
                  </a:cubicBezTo>
                  <a:cubicBezTo>
                    <a:pt x="26" y="11"/>
                    <a:pt x="37" y="12"/>
                    <a:pt x="43" y="12"/>
                  </a:cubicBezTo>
                  <a:cubicBezTo>
                    <a:pt x="40" y="8"/>
                    <a:pt x="40" y="8"/>
                    <a:pt x="40" y="8"/>
                  </a:cubicBezTo>
                  <a:cubicBezTo>
                    <a:pt x="43" y="8"/>
                    <a:pt x="43" y="8"/>
                    <a:pt x="43" y="8"/>
                  </a:cubicBezTo>
                  <a:cubicBezTo>
                    <a:pt x="41" y="8"/>
                    <a:pt x="41" y="7"/>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 name="Freeform 1547"/>
            <p:cNvSpPr>
              <a:spLocks/>
            </p:cNvSpPr>
            <p:nvPr/>
          </p:nvSpPr>
          <p:spPr bwMode="auto">
            <a:xfrm>
              <a:off x="12485207" y="5054176"/>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 name="Freeform 1548"/>
            <p:cNvSpPr>
              <a:spLocks/>
            </p:cNvSpPr>
            <p:nvPr/>
          </p:nvSpPr>
          <p:spPr bwMode="auto">
            <a:xfrm>
              <a:off x="12448695" y="5054176"/>
              <a:ext cx="36513" cy="30163"/>
            </a:xfrm>
            <a:custGeom>
              <a:avLst/>
              <a:gdLst>
                <a:gd name="T0" fmla="*/ 10 w 10"/>
                <a:gd name="T1" fmla="*/ 0 h 8"/>
                <a:gd name="T2" fmla="*/ 0 w 10"/>
                <a:gd name="T3" fmla="*/ 2 h 8"/>
                <a:gd name="T4" fmla="*/ 10 w 10"/>
                <a:gd name="T5" fmla="*/ 0 h 8"/>
              </a:gdLst>
              <a:ahLst/>
              <a:cxnLst>
                <a:cxn ang="0">
                  <a:pos x="T0" y="T1"/>
                </a:cxn>
                <a:cxn ang="0">
                  <a:pos x="T2" y="T3"/>
                </a:cxn>
                <a:cxn ang="0">
                  <a:pos x="T4" y="T5"/>
                </a:cxn>
              </a:cxnLst>
              <a:rect l="0" t="0" r="r" b="b"/>
              <a:pathLst>
                <a:path w="10" h="8">
                  <a:moveTo>
                    <a:pt x="10" y="0"/>
                  </a:moveTo>
                  <a:cubicBezTo>
                    <a:pt x="7" y="0"/>
                    <a:pt x="4" y="2"/>
                    <a:pt x="0" y="2"/>
                  </a:cubicBezTo>
                  <a:cubicBezTo>
                    <a:pt x="5" y="8"/>
                    <a:pt x="6"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 name="Freeform 1549"/>
            <p:cNvSpPr>
              <a:spLocks/>
            </p:cNvSpPr>
            <p:nvPr/>
          </p:nvSpPr>
          <p:spPr bwMode="auto">
            <a:xfrm>
              <a:off x="11539057" y="5051001"/>
              <a:ext cx="11113" cy="11113"/>
            </a:xfrm>
            <a:custGeom>
              <a:avLst/>
              <a:gdLst>
                <a:gd name="T0" fmla="*/ 3 w 3"/>
                <a:gd name="T1" fmla="*/ 2 h 3"/>
                <a:gd name="T2" fmla="*/ 0 w 3"/>
                <a:gd name="T3" fmla="*/ 1 h 3"/>
                <a:gd name="T4" fmla="*/ 0 w 3"/>
                <a:gd name="T5" fmla="*/ 2 h 3"/>
                <a:gd name="T6" fmla="*/ 3 w 3"/>
                <a:gd name="T7" fmla="*/ 2 h 3"/>
              </a:gdLst>
              <a:ahLst/>
              <a:cxnLst>
                <a:cxn ang="0">
                  <a:pos x="T0" y="T1"/>
                </a:cxn>
                <a:cxn ang="0">
                  <a:pos x="T2" y="T3"/>
                </a:cxn>
                <a:cxn ang="0">
                  <a:pos x="T4" y="T5"/>
                </a:cxn>
                <a:cxn ang="0">
                  <a:pos x="T6" y="T7"/>
                </a:cxn>
              </a:cxnLst>
              <a:rect l="0" t="0" r="r" b="b"/>
              <a:pathLst>
                <a:path w="3" h="3">
                  <a:moveTo>
                    <a:pt x="3" y="2"/>
                  </a:moveTo>
                  <a:cubicBezTo>
                    <a:pt x="2" y="0"/>
                    <a:pt x="1" y="1"/>
                    <a:pt x="0" y="1"/>
                  </a:cubicBezTo>
                  <a:cubicBezTo>
                    <a:pt x="0" y="2"/>
                    <a:pt x="0" y="2"/>
                    <a:pt x="0" y="2"/>
                  </a:cubicBezTo>
                  <a:cubicBezTo>
                    <a:pt x="1" y="2"/>
                    <a:pt x="2"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 name="Freeform 1550"/>
            <p:cNvSpPr>
              <a:spLocks/>
            </p:cNvSpPr>
            <p:nvPr/>
          </p:nvSpPr>
          <p:spPr bwMode="auto">
            <a:xfrm>
              <a:off x="11727970" y="5054176"/>
              <a:ext cx="14288" cy="11113"/>
            </a:xfrm>
            <a:custGeom>
              <a:avLst/>
              <a:gdLst>
                <a:gd name="T0" fmla="*/ 1 w 4"/>
                <a:gd name="T1" fmla="*/ 2 h 3"/>
                <a:gd name="T2" fmla="*/ 4 w 4"/>
                <a:gd name="T3" fmla="*/ 0 h 3"/>
                <a:gd name="T4" fmla="*/ 0 w 4"/>
                <a:gd name="T5" fmla="*/ 1 h 3"/>
                <a:gd name="T6" fmla="*/ 1 w 4"/>
                <a:gd name="T7" fmla="*/ 2 h 3"/>
              </a:gdLst>
              <a:ahLst/>
              <a:cxnLst>
                <a:cxn ang="0">
                  <a:pos x="T0" y="T1"/>
                </a:cxn>
                <a:cxn ang="0">
                  <a:pos x="T2" y="T3"/>
                </a:cxn>
                <a:cxn ang="0">
                  <a:pos x="T4" y="T5"/>
                </a:cxn>
                <a:cxn ang="0">
                  <a:pos x="T6" y="T7"/>
                </a:cxn>
              </a:cxnLst>
              <a:rect l="0" t="0" r="r" b="b"/>
              <a:pathLst>
                <a:path w="4" h="3">
                  <a:moveTo>
                    <a:pt x="1" y="2"/>
                  </a:moveTo>
                  <a:cubicBezTo>
                    <a:pt x="3" y="3"/>
                    <a:pt x="3" y="1"/>
                    <a:pt x="4" y="0"/>
                  </a:cubicBezTo>
                  <a:cubicBezTo>
                    <a:pt x="2" y="0"/>
                    <a:pt x="1" y="1"/>
                    <a:pt x="0" y="1"/>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 name="Freeform 1551"/>
            <p:cNvSpPr>
              <a:spLocks/>
            </p:cNvSpPr>
            <p:nvPr/>
          </p:nvSpPr>
          <p:spPr bwMode="auto">
            <a:xfrm>
              <a:off x="10908820" y="5057351"/>
              <a:ext cx="14288" cy="7938"/>
            </a:xfrm>
            <a:custGeom>
              <a:avLst/>
              <a:gdLst>
                <a:gd name="T0" fmla="*/ 0 w 4"/>
                <a:gd name="T1" fmla="*/ 0 h 2"/>
                <a:gd name="T2" fmla="*/ 0 w 4"/>
                <a:gd name="T3" fmla="*/ 2 h 2"/>
                <a:gd name="T4" fmla="*/ 4 w 4"/>
                <a:gd name="T5" fmla="*/ 0 h 2"/>
                <a:gd name="T6" fmla="*/ 0 w 4"/>
                <a:gd name="T7" fmla="*/ 0 h 2"/>
              </a:gdLst>
              <a:ahLst/>
              <a:cxnLst>
                <a:cxn ang="0">
                  <a:pos x="T0" y="T1"/>
                </a:cxn>
                <a:cxn ang="0">
                  <a:pos x="T2" y="T3"/>
                </a:cxn>
                <a:cxn ang="0">
                  <a:pos x="T4" y="T5"/>
                </a:cxn>
                <a:cxn ang="0">
                  <a:pos x="T6" y="T7"/>
                </a:cxn>
              </a:cxnLst>
              <a:rect l="0" t="0" r="r" b="b"/>
              <a:pathLst>
                <a:path w="4" h="2">
                  <a:moveTo>
                    <a:pt x="0" y="0"/>
                  </a:moveTo>
                  <a:cubicBezTo>
                    <a:pt x="0" y="2"/>
                    <a:pt x="0" y="2"/>
                    <a:pt x="0" y="2"/>
                  </a:cubicBezTo>
                  <a:cubicBezTo>
                    <a:pt x="2" y="2"/>
                    <a:pt x="3" y="1"/>
                    <a:pt x="4" y="0"/>
                  </a:cubicBezTo>
                  <a:cubicBezTo>
                    <a:pt x="3"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 name="Freeform 1552"/>
            <p:cNvSpPr>
              <a:spLocks/>
            </p:cNvSpPr>
            <p:nvPr/>
          </p:nvSpPr>
          <p:spPr bwMode="auto">
            <a:xfrm>
              <a:off x="11689870" y="5057351"/>
              <a:ext cx="19050" cy="12700"/>
            </a:xfrm>
            <a:custGeom>
              <a:avLst/>
              <a:gdLst>
                <a:gd name="T0" fmla="*/ 5 w 5"/>
                <a:gd name="T1" fmla="*/ 0 h 3"/>
                <a:gd name="T2" fmla="*/ 0 w 5"/>
                <a:gd name="T3" fmla="*/ 0 h 3"/>
                <a:gd name="T4" fmla="*/ 5 w 5"/>
                <a:gd name="T5" fmla="*/ 3 h 3"/>
                <a:gd name="T6" fmla="*/ 5 w 5"/>
                <a:gd name="T7" fmla="*/ 0 h 3"/>
              </a:gdLst>
              <a:ahLst/>
              <a:cxnLst>
                <a:cxn ang="0">
                  <a:pos x="T0" y="T1"/>
                </a:cxn>
                <a:cxn ang="0">
                  <a:pos x="T2" y="T3"/>
                </a:cxn>
                <a:cxn ang="0">
                  <a:pos x="T4" y="T5"/>
                </a:cxn>
                <a:cxn ang="0">
                  <a:pos x="T6" y="T7"/>
                </a:cxn>
              </a:cxnLst>
              <a:rect l="0" t="0" r="r" b="b"/>
              <a:pathLst>
                <a:path w="5" h="3">
                  <a:moveTo>
                    <a:pt x="5" y="0"/>
                  </a:moveTo>
                  <a:cubicBezTo>
                    <a:pt x="3" y="1"/>
                    <a:pt x="1" y="0"/>
                    <a:pt x="0" y="0"/>
                  </a:cubicBezTo>
                  <a:cubicBezTo>
                    <a:pt x="5" y="3"/>
                    <a:pt x="5" y="3"/>
                    <a:pt x="5" y="3"/>
                  </a:cubicBezTo>
                  <a:cubicBezTo>
                    <a:pt x="5" y="2"/>
                    <a:pt x="4"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7" name="Freeform 1553"/>
            <p:cNvSpPr>
              <a:spLocks/>
            </p:cNvSpPr>
            <p:nvPr/>
          </p:nvSpPr>
          <p:spPr bwMode="auto">
            <a:xfrm>
              <a:off x="11772420" y="5057351"/>
              <a:ext cx="11113" cy="15875"/>
            </a:xfrm>
            <a:custGeom>
              <a:avLst/>
              <a:gdLst>
                <a:gd name="T0" fmla="*/ 3 w 3"/>
                <a:gd name="T1" fmla="*/ 3 h 4"/>
                <a:gd name="T2" fmla="*/ 1 w 3"/>
                <a:gd name="T3" fmla="*/ 0 h 4"/>
                <a:gd name="T4" fmla="*/ 3 w 3"/>
                <a:gd name="T5" fmla="*/ 3 h 4"/>
              </a:gdLst>
              <a:ahLst/>
              <a:cxnLst>
                <a:cxn ang="0">
                  <a:pos x="T0" y="T1"/>
                </a:cxn>
                <a:cxn ang="0">
                  <a:pos x="T2" y="T3"/>
                </a:cxn>
                <a:cxn ang="0">
                  <a:pos x="T4" y="T5"/>
                </a:cxn>
              </a:cxnLst>
              <a:rect l="0" t="0" r="r" b="b"/>
              <a:pathLst>
                <a:path w="3" h="4">
                  <a:moveTo>
                    <a:pt x="3" y="3"/>
                  </a:moveTo>
                  <a:cubicBezTo>
                    <a:pt x="1" y="0"/>
                    <a:pt x="1" y="0"/>
                    <a:pt x="1" y="0"/>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 name="Freeform 1554"/>
            <p:cNvSpPr>
              <a:spLocks/>
            </p:cNvSpPr>
            <p:nvPr/>
          </p:nvSpPr>
          <p:spPr bwMode="auto">
            <a:xfrm>
              <a:off x="12609032" y="5062113"/>
              <a:ext cx="15875" cy="3175"/>
            </a:xfrm>
            <a:custGeom>
              <a:avLst/>
              <a:gdLst>
                <a:gd name="T0" fmla="*/ 10 w 10"/>
                <a:gd name="T1" fmla="*/ 2 h 2"/>
                <a:gd name="T2" fmla="*/ 10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10" y="0"/>
                  </a:lnTo>
                  <a:lnTo>
                    <a:pt x="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9" name="Freeform 1555"/>
            <p:cNvSpPr>
              <a:spLocks/>
            </p:cNvSpPr>
            <p:nvPr/>
          </p:nvSpPr>
          <p:spPr bwMode="auto">
            <a:xfrm>
              <a:off x="11964507" y="5065288"/>
              <a:ext cx="6350" cy="7938"/>
            </a:xfrm>
            <a:custGeom>
              <a:avLst/>
              <a:gdLst>
                <a:gd name="T0" fmla="*/ 0 w 2"/>
                <a:gd name="T1" fmla="*/ 0 h 2"/>
                <a:gd name="T2" fmla="*/ 0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1" y="2"/>
                    <a:pt x="1" y="2"/>
                    <a:pt x="1" y="2"/>
                  </a:cubicBezTo>
                  <a:cubicBezTo>
                    <a:pt x="1" y="2"/>
                    <a:pt x="2" y="1"/>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 name="Freeform 1556"/>
            <p:cNvSpPr>
              <a:spLocks/>
            </p:cNvSpPr>
            <p:nvPr/>
          </p:nvSpPr>
          <p:spPr bwMode="auto">
            <a:xfrm>
              <a:off x="11502545" y="5065288"/>
              <a:ext cx="6350" cy="11113"/>
            </a:xfrm>
            <a:custGeom>
              <a:avLst/>
              <a:gdLst>
                <a:gd name="T0" fmla="*/ 0 w 4"/>
                <a:gd name="T1" fmla="*/ 0 h 7"/>
                <a:gd name="T2" fmla="*/ 0 w 4"/>
                <a:gd name="T3" fmla="*/ 7 h 7"/>
                <a:gd name="T4" fmla="*/ 4 w 4"/>
                <a:gd name="T5" fmla="*/ 5 h 7"/>
                <a:gd name="T6" fmla="*/ 0 w 4"/>
                <a:gd name="T7" fmla="*/ 0 h 7"/>
              </a:gdLst>
              <a:ahLst/>
              <a:cxnLst>
                <a:cxn ang="0">
                  <a:pos x="T0" y="T1"/>
                </a:cxn>
                <a:cxn ang="0">
                  <a:pos x="T2" y="T3"/>
                </a:cxn>
                <a:cxn ang="0">
                  <a:pos x="T4" y="T5"/>
                </a:cxn>
                <a:cxn ang="0">
                  <a:pos x="T6" y="T7"/>
                </a:cxn>
              </a:cxnLst>
              <a:rect l="0" t="0" r="r" b="b"/>
              <a:pathLst>
                <a:path w="4" h="7">
                  <a:moveTo>
                    <a:pt x="0" y="0"/>
                  </a:moveTo>
                  <a:lnTo>
                    <a:pt x="0" y="7"/>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 name="Freeform 1557"/>
            <p:cNvSpPr>
              <a:spLocks/>
            </p:cNvSpPr>
            <p:nvPr/>
          </p:nvSpPr>
          <p:spPr bwMode="auto">
            <a:xfrm>
              <a:off x="11543820" y="5065288"/>
              <a:ext cx="25400" cy="19050"/>
            </a:xfrm>
            <a:custGeom>
              <a:avLst/>
              <a:gdLst>
                <a:gd name="T0" fmla="*/ 7 w 7"/>
                <a:gd name="T1" fmla="*/ 5 h 5"/>
                <a:gd name="T2" fmla="*/ 4 w 7"/>
                <a:gd name="T3" fmla="*/ 3 h 5"/>
                <a:gd name="T4" fmla="*/ 6 w 7"/>
                <a:gd name="T5" fmla="*/ 0 h 5"/>
                <a:gd name="T6" fmla="*/ 1 w 7"/>
                <a:gd name="T7" fmla="*/ 3 h 5"/>
                <a:gd name="T8" fmla="*/ 7 w 7"/>
                <a:gd name="T9" fmla="*/ 5 h 5"/>
              </a:gdLst>
              <a:ahLst/>
              <a:cxnLst>
                <a:cxn ang="0">
                  <a:pos x="T0" y="T1"/>
                </a:cxn>
                <a:cxn ang="0">
                  <a:pos x="T2" y="T3"/>
                </a:cxn>
                <a:cxn ang="0">
                  <a:pos x="T4" y="T5"/>
                </a:cxn>
                <a:cxn ang="0">
                  <a:pos x="T6" y="T7"/>
                </a:cxn>
                <a:cxn ang="0">
                  <a:pos x="T8" y="T9"/>
                </a:cxn>
              </a:cxnLst>
              <a:rect l="0" t="0" r="r" b="b"/>
              <a:pathLst>
                <a:path w="7" h="5">
                  <a:moveTo>
                    <a:pt x="7" y="5"/>
                  </a:moveTo>
                  <a:cubicBezTo>
                    <a:pt x="4" y="3"/>
                    <a:pt x="4" y="3"/>
                    <a:pt x="4" y="3"/>
                  </a:cubicBezTo>
                  <a:cubicBezTo>
                    <a:pt x="5" y="2"/>
                    <a:pt x="6" y="2"/>
                    <a:pt x="6" y="0"/>
                  </a:cubicBezTo>
                  <a:cubicBezTo>
                    <a:pt x="4" y="1"/>
                    <a:pt x="0" y="0"/>
                    <a:pt x="1" y="3"/>
                  </a:cubicBez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 name="Freeform 1558"/>
            <p:cNvSpPr>
              <a:spLocks/>
            </p:cNvSpPr>
            <p:nvPr/>
          </p:nvSpPr>
          <p:spPr bwMode="auto">
            <a:xfrm>
              <a:off x="12575695" y="5065288"/>
              <a:ext cx="15875" cy="7938"/>
            </a:xfrm>
            <a:custGeom>
              <a:avLst/>
              <a:gdLst>
                <a:gd name="T0" fmla="*/ 0 w 4"/>
                <a:gd name="T1" fmla="*/ 2 h 2"/>
                <a:gd name="T2" fmla="*/ 3 w 4"/>
                <a:gd name="T3" fmla="*/ 2 h 2"/>
                <a:gd name="T4" fmla="*/ 3 w 4"/>
                <a:gd name="T5" fmla="*/ 0 h 2"/>
                <a:gd name="T6" fmla="*/ 0 w 4"/>
                <a:gd name="T7" fmla="*/ 2 h 2"/>
              </a:gdLst>
              <a:ahLst/>
              <a:cxnLst>
                <a:cxn ang="0">
                  <a:pos x="T0" y="T1"/>
                </a:cxn>
                <a:cxn ang="0">
                  <a:pos x="T2" y="T3"/>
                </a:cxn>
                <a:cxn ang="0">
                  <a:pos x="T4" y="T5"/>
                </a:cxn>
                <a:cxn ang="0">
                  <a:pos x="T6" y="T7"/>
                </a:cxn>
              </a:cxnLst>
              <a:rect l="0" t="0" r="r" b="b"/>
              <a:pathLst>
                <a:path w="4" h="2">
                  <a:moveTo>
                    <a:pt x="0" y="2"/>
                  </a:moveTo>
                  <a:cubicBezTo>
                    <a:pt x="3" y="2"/>
                    <a:pt x="3" y="2"/>
                    <a:pt x="3" y="2"/>
                  </a:cubicBezTo>
                  <a:cubicBezTo>
                    <a:pt x="3" y="2"/>
                    <a:pt x="4" y="1"/>
                    <a:pt x="3" y="0"/>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 name="Freeform 1559"/>
            <p:cNvSpPr>
              <a:spLocks/>
            </p:cNvSpPr>
            <p:nvPr/>
          </p:nvSpPr>
          <p:spPr bwMode="auto">
            <a:xfrm>
              <a:off x="11585095" y="5065288"/>
              <a:ext cx="22225" cy="11113"/>
            </a:xfrm>
            <a:custGeom>
              <a:avLst/>
              <a:gdLst>
                <a:gd name="T0" fmla="*/ 0 w 6"/>
                <a:gd name="T1" fmla="*/ 3 h 3"/>
                <a:gd name="T2" fmla="*/ 1 w 6"/>
                <a:gd name="T3" fmla="*/ 3 h 3"/>
                <a:gd name="T4" fmla="*/ 6 w 6"/>
                <a:gd name="T5" fmla="*/ 2 h 3"/>
                <a:gd name="T6" fmla="*/ 0 w 6"/>
                <a:gd name="T7" fmla="*/ 3 h 3"/>
              </a:gdLst>
              <a:ahLst/>
              <a:cxnLst>
                <a:cxn ang="0">
                  <a:pos x="T0" y="T1"/>
                </a:cxn>
                <a:cxn ang="0">
                  <a:pos x="T2" y="T3"/>
                </a:cxn>
                <a:cxn ang="0">
                  <a:pos x="T4" y="T5"/>
                </a:cxn>
                <a:cxn ang="0">
                  <a:pos x="T6" y="T7"/>
                </a:cxn>
              </a:cxnLst>
              <a:rect l="0" t="0" r="r" b="b"/>
              <a:pathLst>
                <a:path w="6" h="3">
                  <a:moveTo>
                    <a:pt x="0" y="3"/>
                  </a:moveTo>
                  <a:cubicBezTo>
                    <a:pt x="1" y="3"/>
                    <a:pt x="1" y="3"/>
                    <a:pt x="1" y="3"/>
                  </a:cubicBezTo>
                  <a:cubicBezTo>
                    <a:pt x="2" y="2"/>
                    <a:pt x="6" y="3"/>
                    <a:pt x="6" y="2"/>
                  </a:cubicBezTo>
                  <a:cubicBezTo>
                    <a:pt x="4" y="0"/>
                    <a:pt x="2"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 name="Freeform 1560"/>
            <p:cNvSpPr>
              <a:spLocks/>
            </p:cNvSpPr>
            <p:nvPr/>
          </p:nvSpPr>
          <p:spPr bwMode="auto">
            <a:xfrm>
              <a:off x="12286770" y="5054176"/>
              <a:ext cx="38100" cy="52388"/>
            </a:xfrm>
            <a:custGeom>
              <a:avLst/>
              <a:gdLst>
                <a:gd name="T0" fmla="*/ 1 w 10"/>
                <a:gd name="T1" fmla="*/ 9 h 14"/>
                <a:gd name="T2" fmla="*/ 2 w 10"/>
                <a:gd name="T3" fmla="*/ 13 h 14"/>
                <a:gd name="T4" fmla="*/ 6 w 10"/>
                <a:gd name="T5" fmla="*/ 11 h 14"/>
                <a:gd name="T6" fmla="*/ 4 w 10"/>
                <a:gd name="T7" fmla="*/ 10 h 14"/>
                <a:gd name="T8" fmla="*/ 10 w 10"/>
                <a:gd name="T9" fmla="*/ 5 h 14"/>
                <a:gd name="T10" fmla="*/ 1 w 10"/>
                <a:gd name="T11" fmla="*/ 9 h 14"/>
              </a:gdLst>
              <a:ahLst/>
              <a:cxnLst>
                <a:cxn ang="0">
                  <a:pos x="T0" y="T1"/>
                </a:cxn>
                <a:cxn ang="0">
                  <a:pos x="T2" y="T3"/>
                </a:cxn>
                <a:cxn ang="0">
                  <a:pos x="T4" y="T5"/>
                </a:cxn>
                <a:cxn ang="0">
                  <a:pos x="T6" y="T7"/>
                </a:cxn>
                <a:cxn ang="0">
                  <a:pos x="T8" y="T9"/>
                </a:cxn>
                <a:cxn ang="0">
                  <a:pos x="T10" y="T11"/>
                </a:cxn>
              </a:cxnLst>
              <a:rect l="0" t="0" r="r" b="b"/>
              <a:pathLst>
                <a:path w="10" h="14">
                  <a:moveTo>
                    <a:pt x="1" y="9"/>
                  </a:moveTo>
                  <a:cubicBezTo>
                    <a:pt x="0" y="10"/>
                    <a:pt x="2" y="11"/>
                    <a:pt x="2" y="13"/>
                  </a:cubicBezTo>
                  <a:cubicBezTo>
                    <a:pt x="4" y="14"/>
                    <a:pt x="6" y="11"/>
                    <a:pt x="6" y="11"/>
                  </a:cubicBezTo>
                  <a:cubicBezTo>
                    <a:pt x="5" y="11"/>
                    <a:pt x="4" y="11"/>
                    <a:pt x="4" y="10"/>
                  </a:cubicBezTo>
                  <a:cubicBezTo>
                    <a:pt x="7" y="8"/>
                    <a:pt x="6" y="5"/>
                    <a:pt x="10" y="5"/>
                  </a:cubicBezTo>
                  <a:cubicBezTo>
                    <a:pt x="3" y="0"/>
                    <a:pt x="7"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 name="Freeform 1561"/>
            <p:cNvSpPr>
              <a:spLocks/>
            </p:cNvSpPr>
            <p:nvPr/>
          </p:nvSpPr>
          <p:spPr bwMode="auto">
            <a:xfrm>
              <a:off x="12509020" y="5073226"/>
              <a:ext cx="6350" cy="3175"/>
            </a:xfrm>
            <a:custGeom>
              <a:avLst/>
              <a:gdLst>
                <a:gd name="T0" fmla="*/ 2 w 4"/>
                <a:gd name="T1" fmla="*/ 0 h 2"/>
                <a:gd name="T2" fmla="*/ 0 w 4"/>
                <a:gd name="T3" fmla="*/ 2 h 2"/>
                <a:gd name="T4" fmla="*/ 4 w 4"/>
                <a:gd name="T5" fmla="*/ 0 h 2"/>
                <a:gd name="T6" fmla="*/ 2 w 4"/>
                <a:gd name="T7" fmla="*/ 0 h 2"/>
              </a:gdLst>
              <a:ahLst/>
              <a:cxnLst>
                <a:cxn ang="0">
                  <a:pos x="T0" y="T1"/>
                </a:cxn>
                <a:cxn ang="0">
                  <a:pos x="T2" y="T3"/>
                </a:cxn>
                <a:cxn ang="0">
                  <a:pos x="T4" y="T5"/>
                </a:cxn>
                <a:cxn ang="0">
                  <a:pos x="T6" y="T7"/>
                </a:cxn>
              </a:cxnLst>
              <a:rect l="0" t="0" r="r" b="b"/>
              <a:pathLst>
                <a:path w="4" h="2">
                  <a:moveTo>
                    <a:pt x="2" y="0"/>
                  </a:moveTo>
                  <a:lnTo>
                    <a:pt x="0"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 name="Freeform 1562"/>
            <p:cNvSpPr>
              <a:spLocks/>
            </p:cNvSpPr>
            <p:nvPr/>
          </p:nvSpPr>
          <p:spPr bwMode="auto">
            <a:xfrm>
              <a:off x="11246957" y="5076401"/>
              <a:ext cx="36513" cy="22225"/>
            </a:xfrm>
            <a:custGeom>
              <a:avLst/>
              <a:gdLst>
                <a:gd name="T0" fmla="*/ 0 w 10"/>
                <a:gd name="T1" fmla="*/ 1 h 6"/>
                <a:gd name="T2" fmla="*/ 10 w 10"/>
                <a:gd name="T3" fmla="*/ 0 h 6"/>
                <a:gd name="T4" fmla="*/ 0 w 10"/>
                <a:gd name="T5" fmla="*/ 1 h 6"/>
              </a:gdLst>
              <a:ahLst/>
              <a:cxnLst>
                <a:cxn ang="0">
                  <a:pos x="T0" y="T1"/>
                </a:cxn>
                <a:cxn ang="0">
                  <a:pos x="T2" y="T3"/>
                </a:cxn>
                <a:cxn ang="0">
                  <a:pos x="T4" y="T5"/>
                </a:cxn>
              </a:cxnLst>
              <a:rect l="0" t="0" r="r" b="b"/>
              <a:pathLst>
                <a:path w="10" h="6">
                  <a:moveTo>
                    <a:pt x="0" y="1"/>
                  </a:moveTo>
                  <a:cubicBezTo>
                    <a:pt x="3" y="6"/>
                    <a:pt x="7" y="1"/>
                    <a:pt x="10" y="0"/>
                  </a:cubicBezTo>
                  <a:cubicBezTo>
                    <a:pt x="7" y="1"/>
                    <a:pt x="4"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 name="Freeform 1563"/>
            <p:cNvSpPr>
              <a:spLocks/>
            </p:cNvSpPr>
            <p:nvPr/>
          </p:nvSpPr>
          <p:spPr bwMode="auto">
            <a:xfrm>
              <a:off x="12424882" y="5076401"/>
              <a:ext cx="7938" cy="11113"/>
            </a:xfrm>
            <a:custGeom>
              <a:avLst/>
              <a:gdLst>
                <a:gd name="T0" fmla="*/ 1 w 2"/>
                <a:gd name="T1" fmla="*/ 0 h 3"/>
                <a:gd name="T2" fmla="*/ 0 w 2"/>
                <a:gd name="T3" fmla="*/ 3 h 3"/>
                <a:gd name="T4" fmla="*/ 2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0" y="3"/>
                    <a:pt x="0" y="3"/>
                    <a:pt x="0" y="3"/>
                  </a:cubicBezTo>
                  <a:cubicBezTo>
                    <a:pt x="2" y="3"/>
                    <a:pt x="2" y="3"/>
                    <a:pt x="2" y="3"/>
                  </a:cubicBezTo>
                  <a:cubicBezTo>
                    <a:pt x="2" y="2"/>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 name="Freeform 1564"/>
            <p:cNvSpPr>
              <a:spLocks/>
            </p:cNvSpPr>
            <p:nvPr/>
          </p:nvSpPr>
          <p:spPr bwMode="auto">
            <a:xfrm>
              <a:off x="12440757" y="5076401"/>
              <a:ext cx="14288" cy="7938"/>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cubicBezTo>
                    <a:pt x="4" y="2"/>
                    <a:pt x="4" y="2"/>
                    <a:pt x="4" y="2"/>
                  </a:cubicBezTo>
                  <a:cubicBezTo>
                    <a:pt x="4" y="0"/>
                    <a:pt x="4" y="0"/>
                    <a:pt x="4" y="0"/>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 name="Freeform 1565"/>
            <p:cNvSpPr>
              <a:spLocks/>
            </p:cNvSpPr>
            <p:nvPr/>
          </p:nvSpPr>
          <p:spPr bwMode="auto">
            <a:xfrm>
              <a:off x="11497782" y="5084338"/>
              <a:ext cx="11113" cy="3175"/>
            </a:xfrm>
            <a:custGeom>
              <a:avLst/>
              <a:gdLst>
                <a:gd name="T0" fmla="*/ 1 w 3"/>
                <a:gd name="T1" fmla="*/ 1 h 1"/>
                <a:gd name="T2" fmla="*/ 3 w 3"/>
                <a:gd name="T3" fmla="*/ 0 h 1"/>
                <a:gd name="T4" fmla="*/ 0 w 3"/>
                <a:gd name="T5" fmla="*/ 1 h 1"/>
                <a:gd name="T6" fmla="*/ 1 w 3"/>
                <a:gd name="T7" fmla="*/ 1 h 1"/>
              </a:gdLst>
              <a:ahLst/>
              <a:cxnLst>
                <a:cxn ang="0">
                  <a:pos x="T0" y="T1"/>
                </a:cxn>
                <a:cxn ang="0">
                  <a:pos x="T2" y="T3"/>
                </a:cxn>
                <a:cxn ang="0">
                  <a:pos x="T4" y="T5"/>
                </a:cxn>
                <a:cxn ang="0">
                  <a:pos x="T6" y="T7"/>
                </a:cxn>
              </a:cxnLst>
              <a:rect l="0" t="0" r="r" b="b"/>
              <a:pathLst>
                <a:path w="3" h="1">
                  <a:moveTo>
                    <a:pt x="1" y="1"/>
                  </a:moveTo>
                  <a:cubicBezTo>
                    <a:pt x="2" y="1"/>
                    <a:pt x="3" y="1"/>
                    <a:pt x="3" y="0"/>
                  </a:cubicBezTo>
                  <a:cubicBezTo>
                    <a:pt x="0" y="1"/>
                    <a:pt x="0" y="1"/>
                    <a:pt x="0"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 name="Freeform 1566"/>
            <p:cNvSpPr>
              <a:spLocks/>
            </p:cNvSpPr>
            <p:nvPr/>
          </p:nvSpPr>
          <p:spPr bwMode="auto">
            <a:xfrm>
              <a:off x="12759845" y="5081163"/>
              <a:ext cx="7938" cy="14288"/>
            </a:xfrm>
            <a:custGeom>
              <a:avLst/>
              <a:gdLst>
                <a:gd name="T0" fmla="*/ 0 w 2"/>
                <a:gd name="T1" fmla="*/ 1 h 4"/>
                <a:gd name="T2" fmla="*/ 2 w 2"/>
                <a:gd name="T3" fmla="*/ 4 h 4"/>
                <a:gd name="T4" fmla="*/ 2 w 2"/>
                <a:gd name="T5" fmla="*/ 3 h 4"/>
                <a:gd name="T6" fmla="*/ 0 w 2"/>
                <a:gd name="T7" fmla="*/ 1 h 4"/>
              </a:gdLst>
              <a:ahLst/>
              <a:cxnLst>
                <a:cxn ang="0">
                  <a:pos x="T0" y="T1"/>
                </a:cxn>
                <a:cxn ang="0">
                  <a:pos x="T2" y="T3"/>
                </a:cxn>
                <a:cxn ang="0">
                  <a:pos x="T4" y="T5"/>
                </a:cxn>
                <a:cxn ang="0">
                  <a:pos x="T6" y="T7"/>
                </a:cxn>
              </a:cxnLst>
              <a:rect l="0" t="0" r="r" b="b"/>
              <a:pathLst>
                <a:path w="2" h="4">
                  <a:moveTo>
                    <a:pt x="0" y="1"/>
                  </a:moveTo>
                  <a:cubicBezTo>
                    <a:pt x="2" y="4"/>
                    <a:pt x="2" y="4"/>
                    <a:pt x="2" y="4"/>
                  </a:cubicBezTo>
                  <a:cubicBezTo>
                    <a:pt x="2" y="3"/>
                    <a:pt x="2" y="3"/>
                    <a:pt x="2" y="3"/>
                  </a:cubicBezTo>
                  <a:cubicBezTo>
                    <a:pt x="2" y="2"/>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 name="Freeform 1567"/>
            <p:cNvSpPr>
              <a:spLocks/>
            </p:cNvSpPr>
            <p:nvPr/>
          </p:nvSpPr>
          <p:spPr bwMode="auto">
            <a:xfrm>
              <a:off x="11235845" y="5087513"/>
              <a:ext cx="6350" cy="7938"/>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2"/>
                    <a:pt x="0" y="2"/>
                    <a:pt x="0"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 name="Freeform 1568"/>
            <p:cNvSpPr>
              <a:spLocks/>
            </p:cNvSpPr>
            <p:nvPr/>
          </p:nvSpPr>
          <p:spPr bwMode="auto">
            <a:xfrm>
              <a:off x="12388370" y="5084338"/>
              <a:ext cx="11113" cy="11113"/>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2" y="0"/>
                    <a:pt x="0" y="1"/>
                    <a:pt x="0" y="2"/>
                  </a:cubicBezTo>
                  <a:cubicBezTo>
                    <a:pt x="1" y="2"/>
                    <a:pt x="2"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 name="Freeform 1569"/>
            <p:cNvSpPr>
              <a:spLocks/>
            </p:cNvSpPr>
            <p:nvPr/>
          </p:nvSpPr>
          <p:spPr bwMode="auto">
            <a:xfrm>
              <a:off x="14498157" y="5084338"/>
              <a:ext cx="15875" cy="14288"/>
            </a:xfrm>
            <a:custGeom>
              <a:avLst/>
              <a:gdLst>
                <a:gd name="T0" fmla="*/ 0 w 4"/>
                <a:gd name="T1" fmla="*/ 3 h 4"/>
                <a:gd name="T2" fmla="*/ 4 w 4"/>
                <a:gd name="T3" fmla="*/ 1 h 4"/>
                <a:gd name="T4" fmla="*/ 0 w 4"/>
                <a:gd name="T5" fmla="*/ 3 h 4"/>
              </a:gdLst>
              <a:ahLst/>
              <a:cxnLst>
                <a:cxn ang="0">
                  <a:pos x="T0" y="T1"/>
                </a:cxn>
                <a:cxn ang="0">
                  <a:pos x="T2" y="T3"/>
                </a:cxn>
                <a:cxn ang="0">
                  <a:pos x="T4" y="T5"/>
                </a:cxn>
              </a:cxnLst>
              <a:rect l="0" t="0" r="r" b="b"/>
              <a:pathLst>
                <a:path w="4" h="4">
                  <a:moveTo>
                    <a:pt x="0" y="3"/>
                  </a:moveTo>
                  <a:cubicBezTo>
                    <a:pt x="2" y="4"/>
                    <a:pt x="3" y="2"/>
                    <a:pt x="4" y="1"/>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 name="Freeform 1570"/>
            <p:cNvSpPr>
              <a:spLocks/>
            </p:cNvSpPr>
            <p:nvPr/>
          </p:nvSpPr>
          <p:spPr bwMode="auto">
            <a:xfrm>
              <a:off x="12534420" y="5095451"/>
              <a:ext cx="11113" cy="7938"/>
            </a:xfrm>
            <a:custGeom>
              <a:avLst/>
              <a:gdLst>
                <a:gd name="T0" fmla="*/ 0 w 3"/>
                <a:gd name="T1" fmla="*/ 0 h 2"/>
                <a:gd name="T2" fmla="*/ 0 w 3"/>
                <a:gd name="T3" fmla="*/ 2 h 2"/>
                <a:gd name="T4" fmla="*/ 2 w 3"/>
                <a:gd name="T5" fmla="*/ 2 h 2"/>
                <a:gd name="T6" fmla="*/ 3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0" y="2"/>
                    <a:pt x="0" y="2"/>
                    <a:pt x="0" y="2"/>
                  </a:cubicBezTo>
                  <a:cubicBezTo>
                    <a:pt x="2" y="2"/>
                    <a:pt x="2" y="2"/>
                    <a:pt x="2" y="2"/>
                  </a:cubicBezTo>
                  <a:cubicBezTo>
                    <a:pt x="2" y="1"/>
                    <a:pt x="3" y="1"/>
                    <a:pt x="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 name="Freeform 1571"/>
            <p:cNvSpPr>
              <a:spLocks/>
            </p:cNvSpPr>
            <p:nvPr/>
          </p:nvSpPr>
          <p:spPr bwMode="auto">
            <a:xfrm>
              <a:off x="16184082" y="5095451"/>
              <a:ext cx="11113" cy="11113"/>
            </a:xfrm>
            <a:custGeom>
              <a:avLst/>
              <a:gdLst>
                <a:gd name="T0" fmla="*/ 0 w 7"/>
                <a:gd name="T1" fmla="*/ 7 h 7"/>
                <a:gd name="T2" fmla="*/ 7 w 7"/>
                <a:gd name="T3" fmla="*/ 0 h 7"/>
                <a:gd name="T4" fmla="*/ 3 w 7"/>
                <a:gd name="T5" fmla="*/ 0 h 7"/>
                <a:gd name="T6" fmla="*/ 0 w 7"/>
                <a:gd name="T7" fmla="*/ 7 h 7"/>
              </a:gdLst>
              <a:ahLst/>
              <a:cxnLst>
                <a:cxn ang="0">
                  <a:pos x="T0" y="T1"/>
                </a:cxn>
                <a:cxn ang="0">
                  <a:pos x="T2" y="T3"/>
                </a:cxn>
                <a:cxn ang="0">
                  <a:pos x="T4" y="T5"/>
                </a:cxn>
                <a:cxn ang="0">
                  <a:pos x="T6" y="T7"/>
                </a:cxn>
              </a:cxnLst>
              <a:rect l="0" t="0" r="r" b="b"/>
              <a:pathLst>
                <a:path w="7" h="7">
                  <a:moveTo>
                    <a:pt x="0" y="7"/>
                  </a:moveTo>
                  <a:lnTo>
                    <a:pt x="7" y="0"/>
                  </a:lnTo>
                  <a:lnTo>
                    <a:pt x="3"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 name="Freeform 1572"/>
            <p:cNvSpPr>
              <a:spLocks/>
            </p:cNvSpPr>
            <p:nvPr/>
          </p:nvSpPr>
          <p:spPr bwMode="auto">
            <a:xfrm>
              <a:off x="12643957" y="5098626"/>
              <a:ext cx="33338" cy="23813"/>
            </a:xfrm>
            <a:custGeom>
              <a:avLst/>
              <a:gdLst>
                <a:gd name="T0" fmla="*/ 6 w 9"/>
                <a:gd name="T1" fmla="*/ 0 h 6"/>
                <a:gd name="T2" fmla="*/ 0 w 9"/>
                <a:gd name="T3" fmla="*/ 6 h 6"/>
                <a:gd name="T4" fmla="*/ 6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1" y="4"/>
                    <a:pt x="0" y="6"/>
                  </a:cubicBezTo>
                  <a:cubicBezTo>
                    <a:pt x="2" y="6"/>
                    <a:pt x="3" y="1"/>
                    <a:pt x="6" y="4"/>
                  </a:cubicBezTo>
                  <a:cubicBezTo>
                    <a:pt x="9" y="3"/>
                    <a:pt x="3"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 name="Freeform 1573"/>
            <p:cNvSpPr>
              <a:spLocks/>
            </p:cNvSpPr>
            <p:nvPr/>
          </p:nvSpPr>
          <p:spPr bwMode="auto">
            <a:xfrm>
              <a:off x="12077220" y="5098626"/>
              <a:ext cx="17463" cy="15875"/>
            </a:xfrm>
            <a:custGeom>
              <a:avLst/>
              <a:gdLst>
                <a:gd name="T0" fmla="*/ 0 w 5"/>
                <a:gd name="T1" fmla="*/ 3 h 4"/>
                <a:gd name="T2" fmla="*/ 5 w 5"/>
                <a:gd name="T3" fmla="*/ 2 h 4"/>
                <a:gd name="T4" fmla="*/ 0 w 5"/>
                <a:gd name="T5" fmla="*/ 3 h 4"/>
              </a:gdLst>
              <a:ahLst/>
              <a:cxnLst>
                <a:cxn ang="0">
                  <a:pos x="T0" y="T1"/>
                </a:cxn>
                <a:cxn ang="0">
                  <a:pos x="T2" y="T3"/>
                </a:cxn>
                <a:cxn ang="0">
                  <a:pos x="T4" y="T5"/>
                </a:cxn>
              </a:cxnLst>
              <a:rect l="0" t="0" r="r" b="b"/>
              <a:pathLst>
                <a:path w="5" h="4">
                  <a:moveTo>
                    <a:pt x="0" y="3"/>
                  </a:moveTo>
                  <a:cubicBezTo>
                    <a:pt x="2" y="4"/>
                    <a:pt x="3" y="2"/>
                    <a:pt x="5" y="2"/>
                  </a:cubicBezTo>
                  <a:cubicBezTo>
                    <a:pt x="3"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 name="Freeform 1574"/>
            <p:cNvSpPr>
              <a:spLocks/>
            </p:cNvSpPr>
            <p:nvPr/>
          </p:nvSpPr>
          <p:spPr bwMode="auto">
            <a:xfrm>
              <a:off x="12234382" y="5103388"/>
              <a:ext cx="11113" cy="3175"/>
            </a:xfrm>
            <a:custGeom>
              <a:avLst/>
              <a:gdLst>
                <a:gd name="T0" fmla="*/ 0 w 7"/>
                <a:gd name="T1" fmla="*/ 0 h 2"/>
                <a:gd name="T2" fmla="*/ 7 w 7"/>
                <a:gd name="T3" fmla="*/ 2 h 2"/>
                <a:gd name="T4" fmla="*/ 5 w 7"/>
                <a:gd name="T5" fmla="*/ 0 h 2"/>
                <a:gd name="T6" fmla="*/ 0 w 7"/>
                <a:gd name="T7" fmla="*/ 0 h 2"/>
              </a:gdLst>
              <a:ahLst/>
              <a:cxnLst>
                <a:cxn ang="0">
                  <a:pos x="T0" y="T1"/>
                </a:cxn>
                <a:cxn ang="0">
                  <a:pos x="T2" y="T3"/>
                </a:cxn>
                <a:cxn ang="0">
                  <a:pos x="T4" y="T5"/>
                </a:cxn>
                <a:cxn ang="0">
                  <a:pos x="T6" y="T7"/>
                </a:cxn>
              </a:cxnLst>
              <a:rect l="0" t="0" r="r" b="b"/>
              <a:pathLst>
                <a:path w="7" h="2">
                  <a:moveTo>
                    <a:pt x="0" y="0"/>
                  </a:moveTo>
                  <a:lnTo>
                    <a:pt x="7" y="2"/>
                  </a:lnTo>
                  <a:lnTo>
                    <a:pt x="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9" name="Freeform 1575"/>
            <p:cNvSpPr>
              <a:spLocks/>
            </p:cNvSpPr>
            <p:nvPr/>
          </p:nvSpPr>
          <p:spPr bwMode="auto">
            <a:xfrm>
              <a:off x="12005782" y="5103388"/>
              <a:ext cx="55563" cy="33338"/>
            </a:xfrm>
            <a:custGeom>
              <a:avLst/>
              <a:gdLst>
                <a:gd name="T0" fmla="*/ 7 w 15"/>
                <a:gd name="T1" fmla="*/ 1 h 9"/>
                <a:gd name="T2" fmla="*/ 0 w 15"/>
                <a:gd name="T3" fmla="*/ 6 h 9"/>
                <a:gd name="T4" fmla="*/ 12 w 15"/>
                <a:gd name="T5" fmla="*/ 6 h 9"/>
                <a:gd name="T6" fmla="*/ 15 w 15"/>
                <a:gd name="T7" fmla="*/ 4 h 9"/>
                <a:gd name="T8" fmla="*/ 7 w 15"/>
                <a:gd name="T9" fmla="*/ 1 h 9"/>
              </a:gdLst>
              <a:ahLst/>
              <a:cxnLst>
                <a:cxn ang="0">
                  <a:pos x="T0" y="T1"/>
                </a:cxn>
                <a:cxn ang="0">
                  <a:pos x="T2" y="T3"/>
                </a:cxn>
                <a:cxn ang="0">
                  <a:pos x="T4" y="T5"/>
                </a:cxn>
                <a:cxn ang="0">
                  <a:pos x="T6" y="T7"/>
                </a:cxn>
                <a:cxn ang="0">
                  <a:pos x="T8" y="T9"/>
                </a:cxn>
              </a:cxnLst>
              <a:rect l="0" t="0" r="r" b="b"/>
              <a:pathLst>
                <a:path w="15" h="9">
                  <a:moveTo>
                    <a:pt x="7" y="1"/>
                  </a:moveTo>
                  <a:cubicBezTo>
                    <a:pt x="7" y="5"/>
                    <a:pt x="2" y="3"/>
                    <a:pt x="0" y="6"/>
                  </a:cubicBezTo>
                  <a:cubicBezTo>
                    <a:pt x="4" y="9"/>
                    <a:pt x="7" y="1"/>
                    <a:pt x="12" y="6"/>
                  </a:cubicBezTo>
                  <a:cubicBezTo>
                    <a:pt x="13" y="4"/>
                    <a:pt x="14" y="4"/>
                    <a:pt x="15" y="4"/>
                  </a:cubicBezTo>
                  <a:cubicBezTo>
                    <a:pt x="13" y="0"/>
                    <a:pt x="9" y="4"/>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0" name="Freeform 1576"/>
            <p:cNvSpPr>
              <a:spLocks/>
            </p:cNvSpPr>
            <p:nvPr/>
          </p:nvSpPr>
          <p:spPr bwMode="auto">
            <a:xfrm>
              <a:off x="10923107" y="5106563"/>
              <a:ext cx="15875" cy="11113"/>
            </a:xfrm>
            <a:custGeom>
              <a:avLst/>
              <a:gdLst>
                <a:gd name="T0" fmla="*/ 0 w 4"/>
                <a:gd name="T1" fmla="*/ 1 h 3"/>
                <a:gd name="T2" fmla="*/ 0 w 4"/>
                <a:gd name="T3" fmla="*/ 3 h 3"/>
                <a:gd name="T4" fmla="*/ 4 w 4"/>
                <a:gd name="T5" fmla="*/ 2 h 3"/>
                <a:gd name="T6" fmla="*/ 0 w 4"/>
                <a:gd name="T7" fmla="*/ 1 h 3"/>
              </a:gdLst>
              <a:ahLst/>
              <a:cxnLst>
                <a:cxn ang="0">
                  <a:pos x="T0" y="T1"/>
                </a:cxn>
                <a:cxn ang="0">
                  <a:pos x="T2" y="T3"/>
                </a:cxn>
                <a:cxn ang="0">
                  <a:pos x="T4" y="T5"/>
                </a:cxn>
                <a:cxn ang="0">
                  <a:pos x="T6" y="T7"/>
                </a:cxn>
              </a:cxnLst>
              <a:rect l="0" t="0" r="r" b="b"/>
              <a:pathLst>
                <a:path w="4" h="3">
                  <a:moveTo>
                    <a:pt x="0" y="1"/>
                  </a:moveTo>
                  <a:cubicBezTo>
                    <a:pt x="0" y="3"/>
                    <a:pt x="0" y="3"/>
                    <a:pt x="0" y="3"/>
                  </a:cubicBezTo>
                  <a:cubicBezTo>
                    <a:pt x="1" y="3"/>
                    <a:pt x="3" y="2"/>
                    <a:pt x="4" y="2"/>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1" name="Freeform 1577"/>
            <p:cNvSpPr>
              <a:spLocks/>
            </p:cNvSpPr>
            <p:nvPr/>
          </p:nvSpPr>
          <p:spPr bwMode="auto">
            <a:xfrm>
              <a:off x="12391545" y="5106563"/>
              <a:ext cx="22225" cy="15875"/>
            </a:xfrm>
            <a:custGeom>
              <a:avLst/>
              <a:gdLst>
                <a:gd name="T0" fmla="*/ 0 w 6"/>
                <a:gd name="T1" fmla="*/ 4 h 4"/>
                <a:gd name="T2" fmla="*/ 6 w 6"/>
                <a:gd name="T3" fmla="*/ 2 h 4"/>
                <a:gd name="T4" fmla="*/ 0 w 6"/>
                <a:gd name="T5" fmla="*/ 4 h 4"/>
              </a:gdLst>
              <a:ahLst/>
              <a:cxnLst>
                <a:cxn ang="0">
                  <a:pos x="T0" y="T1"/>
                </a:cxn>
                <a:cxn ang="0">
                  <a:pos x="T2" y="T3"/>
                </a:cxn>
                <a:cxn ang="0">
                  <a:pos x="T4" y="T5"/>
                </a:cxn>
              </a:cxnLst>
              <a:rect l="0" t="0" r="r" b="b"/>
              <a:pathLst>
                <a:path w="6" h="4">
                  <a:moveTo>
                    <a:pt x="0" y="4"/>
                  </a:moveTo>
                  <a:cubicBezTo>
                    <a:pt x="2" y="4"/>
                    <a:pt x="5" y="4"/>
                    <a:pt x="6" y="2"/>
                  </a:cubicBezTo>
                  <a:cubicBezTo>
                    <a:pt x="3" y="0"/>
                    <a:pt x="2"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2" name="Freeform 1578"/>
            <p:cNvSpPr>
              <a:spLocks/>
            </p:cNvSpPr>
            <p:nvPr/>
          </p:nvSpPr>
          <p:spPr bwMode="auto">
            <a:xfrm>
              <a:off x="12512195" y="5122438"/>
              <a:ext cx="7938" cy="6350"/>
            </a:xfrm>
            <a:custGeom>
              <a:avLst/>
              <a:gdLst>
                <a:gd name="T0" fmla="*/ 0 w 2"/>
                <a:gd name="T1" fmla="*/ 0 h 2"/>
                <a:gd name="T2" fmla="*/ 0 w 2"/>
                <a:gd name="T3" fmla="*/ 1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1"/>
                  </a:cubicBezTo>
                  <a:cubicBezTo>
                    <a:pt x="1" y="1"/>
                    <a:pt x="2" y="2"/>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3" name="Freeform 1579"/>
            <p:cNvSpPr>
              <a:spLocks/>
            </p:cNvSpPr>
            <p:nvPr/>
          </p:nvSpPr>
          <p:spPr bwMode="auto">
            <a:xfrm>
              <a:off x="11975620" y="5125613"/>
              <a:ext cx="17463" cy="7938"/>
            </a:xfrm>
            <a:custGeom>
              <a:avLst/>
              <a:gdLst>
                <a:gd name="T0" fmla="*/ 0 w 5"/>
                <a:gd name="T1" fmla="*/ 1 h 2"/>
                <a:gd name="T2" fmla="*/ 1 w 5"/>
                <a:gd name="T3" fmla="*/ 2 h 2"/>
                <a:gd name="T4" fmla="*/ 5 w 5"/>
                <a:gd name="T5" fmla="*/ 0 h 2"/>
                <a:gd name="T6" fmla="*/ 0 w 5"/>
                <a:gd name="T7" fmla="*/ 1 h 2"/>
              </a:gdLst>
              <a:ahLst/>
              <a:cxnLst>
                <a:cxn ang="0">
                  <a:pos x="T0" y="T1"/>
                </a:cxn>
                <a:cxn ang="0">
                  <a:pos x="T2" y="T3"/>
                </a:cxn>
                <a:cxn ang="0">
                  <a:pos x="T4" y="T5"/>
                </a:cxn>
                <a:cxn ang="0">
                  <a:pos x="T6" y="T7"/>
                </a:cxn>
              </a:cxnLst>
              <a:rect l="0" t="0" r="r" b="b"/>
              <a:pathLst>
                <a:path w="5" h="2">
                  <a:moveTo>
                    <a:pt x="0" y="1"/>
                  </a:moveTo>
                  <a:cubicBezTo>
                    <a:pt x="1" y="2"/>
                    <a:pt x="1" y="2"/>
                    <a:pt x="1" y="2"/>
                  </a:cubicBezTo>
                  <a:cubicBezTo>
                    <a:pt x="2" y="0"/>
                    <a:pt x="5" y="2"/>
                    <a:pt x="5" y="0"/>
                  </a:cubicBezTo>
                  <a:cubicBezTo>
                    <a:pt x="4" y="1"/>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4" name="Freeform 1580"/>
            <p:cNvSpPr>
              <a:spLocks/>
            </p:cNvSpPr>
            <p:nvPr/>
          </p:nvSpPr>
          <p:spPr bwMode="auto">
            <a:xfrm>
              <a:off x="11727970" y="5122438"/>
              <a:ext cx="33338" cy="22225"/>
            </a:xfrm>
            <a:custGeom>
              <a:avLst/>
              <a:gdLst>
                <a:gd name="T0" fmla="*/ 0 w 9"/>
                <a:gd name="T1" fmla="*/ 3 h 6"/>
                <a:gd name="T2" fmla="*/ 6 w 9"/>
                <a:gd name="T3" fmla="*/ 6 h 6"/>
                <a:gd name="T4" fmla="*/ 9 w 9"/>
                <a:gd name="T5" fmla="*/ 1 h 6"/>
                <a:gd name="T6" fmla="*/ 0 w 9"/>
                <a:gd name="T7" fmla="*/ 3 h 6"/>
              </a:gdLst>
              <a:ahLst/>
              <a:cxnLst>
                <a:cxn ang="0">
                  <a:pos x="T0" y="T1"/>
                </a:cxn>
                <a:cxn ang="0">
                  <a:pos x="T2" y="T3"/>
                </a:cxn>
                <a:cxn ang="0">
                  <a:pos x="T4" y="T5"/>
                </a:cxn>
                <a:cxn ang="0">
                  <a:pos x="T6" y="T7"/>
                </a:cxn>
              </a:cxnLst>
              <a:rect l="0" t="0" r="r" b="b"/>
              <a:pathLst>
                <a:path w="9" h="6">
                  <a:moveTo>
                    <a:pt x="0" y="3"/>
                  </a:moveTo>
                  <a:cubicBezTo>
                    <a:pt x="1" y="6"/>
                    <a:pt x="4" y="4"/>
                    <a:pt x="6" y="6"/>
                  </a:cubicBezTo>
                  <a:cubicBezTo>
                    <a:pt x="9" y="6"/>
                    <a:pt x="9" y="2"/>
                    <a:pt x="9" y="1"/>
                  </a:cubicBezTo>
                  <a:cubicBezTo>
                    <a:pt x="6" y="5"/>
                    <a:pt x="2"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5" name="Freeform 1581"/>
            <p:cNvSpPr>
              <a:spLocks/>
            </p:cNvSpPr>
            <p:nvPr/>
          </p:nvSpPr>
          <p:spPr bwMode="auto">
            <a:xfrm>
              <a:off x="11783532" y="5133551"/>
              <a:ext cx="11113" cy="6350"/>
            </a:xfrm>
            <a:custGeom>
              <a:avLst/>
              <a:gdLst>
                <a:gd name="T0" fmla="*/ 0 w 7"/>
                <a:gd name="T1" fmla="*/ 4 h 4"/>
                <a:gd name="T2" fmla="*/ 7 w 7"/>
                <a:gd name="T3" fmla="*/ 0 h 4"/>
                <a:gd name="T4" fmla="*/ 0 w 7"/>
                <a:gd name="T5" fmla="*/ 0 h 4"/>
                <a:gd name="T6" fmla="*/ 0 w 7"/>
                <a:gd name="T7" fmla="*/ 4 h 4"/>
              </a:gdLst>
              <a:ahLst/>
              <a:cxnLst>
                <a:cxn ang="0">
                  <a:pos x="T0" y="T1"/>
                </a:cxn>
                <a:cxn ang="0">
                  <a:pos x="T2" y="T3"/>
                </a:cxn>
                <a:cxn ang="0">
                  <a:pos x="T4" y="T5"/>
                </a:cxn>
                <a:cxn ang="0">
                  <a:pos x="T6" y="T7"/>
                </a:cxn>
              </a:cxnLst>
              <a:rect l="0" t="0" r="r" b="b"/>
              <a:pathLst>
                <a:path w="7" h="4">
                  <a:moveTo>
                    <a:pt x="0" y="4"/>
                  </a:moveTo>
                  <a:lnTo>
                    <a:pt x="7"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6" name="Rectangle 1582"/>
            <p:cNvSpPr>
              <a:spLocks noChangeArrowheads="1"/>
            </p:cNvSpPr>
            <p:nvPr/>
          </p:nvSpPr>
          <p:spPr bwMode="auto">
            <a:xfrm>
              <a:off x="16134870" y="5133551"/>
              <a:ext cx="793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7" name="Freeform 1583"/>
            <p:cNvSpPr>
              <a:spLocks/>
            </p:cNvSpPr>
            <p:nvPr/>
          </p:nvSpPr>
          <p:spPr bwMode="auto">
            <a:xfrm>
              <a:off x="12413770" y="5133551"/>
              <a:ext cx="15875" cy="11113"/>
            </a:xfrm>
            <a:custGeom>
              <a:avLst/>
              <a:gdLst>
                <a:gd name="T0" fmla="*/ 7 w 10"/>
                <a:gd name="T1" fmla="*/ 7 h 7"/>
                <a:gd name="T2" fmla="*/ 10 w 10"/>
                <a:gd name="T3" fmla="*/ 0 h 7"/>
                <a:gd name="T4" fmla="*/ 0 w 10"/>
                <a:gd name="T5" fmla="*/ 7 h 7"/>
                <a:gd name="T6" fmla="*/ 7 w 10"/>
                <a:gd name="T7" fmla="*/ 7 h 7"/>
              </a:gdLst>
              <a:ahLst/>
              <a:cxnLst>
                <a:cxn ang="0">
                  <a:pos x="T0" y="T1"/>
                </a:cxn>
                <a:cxn ang="0">
                  <a:pos x="T2" y="T3"/>
                </a:cxn>
                <a:cxn ang="0">
                  <a:pos x="T4" y="T5"/>
                </a:cxn>
                <a:cxn ang="0">
                  <a:pos x="T6" y="T7"/>
                </a:cxn>
              </a:cxnLst>
              <a:rect l="0" t="0" r="r" b="b"/>
              <a:pathLst>
                <a:path w="10" h="7">
                  <a:moveTo>
                    <a:pt x="7" y="7"/>
                  </a:moveTo>
                  <a:lnTo>
                    <a:pt x="10" y="0"/>
                  </a:lnTo>
                  <a:lnTo>
                    <a:pt x="0"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8" name="Freeform 1584"/>
            <p:cNvSpPr>
              <a:spLocks/>
            </p:cNvSpPr>
            <p:nvPr/>
          </p:nvSpPr>
          <p:spPr bwMode="auto">
            <a:xfrm>
              <a:off x="11340620" y="5133551"/>
              <a:ext cx="22225" cy="19050"/>
            </a:xfrm>
            <a:custGeom>
              <a:avLst/>
              <a:gdLst>
                <a:gd name="T0" fmla="*/ 0 w 6"/>
                <a:gd name="T1" fmla="*/ 5 h 5"/>
                <a:gd name="T2" fmla="*/ 6 w 6"/>
                <a:gd name="T3" fmla="*/ 5 h 5"/>
                <a:gd name="T4" fmla="*/ 6 w 6"/>
                <a:gd name="T5" fmla="*/ 4 h 5"/>
                <a:gd name="T6" fmla="*/ 0 w 6"/>
                <a:gd name="T7" fmla="*/ 5 h 5"/>
              </a:gdLst>
              <a:ahLst/>
              <a:cxnLst>
                <a:cxn ang="0">
                  <a:pos x="T0" y="T1"/>
                </a:cxn>
                <a:cxn ang="0">
                  <a:pos x="T2" y="T3"/>
                </a:cxn>
                <a:cxn ang="0">
                  <a:pos x="T4" y="T5"/>
                </a:cxn>
                <a:cxn ang="0">
                  <a:pos x="T6" y="T7"/>
                </a:cxn>
              </a:cxnLst>
              <a:rect l="0" t="0" r="r" b="b"/>
              <a:pathLst>
                <a:path w="6" h="5">
                  <a:moveTo>
                    <a:pt x="0" y="5"/>
                  </a:moveTo>
                  <a:cubicBezTo>
                    <a:pt x="1" y="3"/>
                    <a:pt x="4" y="4"/>
                    <a:pt x="6" y="5"/>
                  </a:cubicBezTo>
                  <a:cubicBezTo>
                    <a:pt x="6" y="4"/>
                    <a:pt x="6" y="4"/>
                    <a:pt x="6" y="4"/>
                  </a:cubicBezTo>
                  <a:cubicBezTo>
                    <a:pt x="4" y="0"/>
                    <a:pt x="1" y="2"/>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9" name="Freeform 1585"/>
            <p:cNvSpPr>
              <a:spLocks/>
            </p:cNvSpPr>
            <p:nvPr/>
          </p:nvSpPr>
          <p:spPr bwMode="auto">
            <a:xfrm>
              <a:off x="11332682" y="5152601"/>
              <a:ext cx="7938"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2"/>
                    <a:pt x="1" y="1"/>
                    <a:pt x="2" y="0"/>
                  </a:cubicBezTo>
                  <a:cubicBezTo>
                    <a:pt x="1"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0" name="Freeform 1586"/>
            <p:cNvSpPr>
              <a:spLocks/>
            </p:cNvSpPr>
            <p:nvPr/>
          </p:nvSpPr>
          <p:spPr bwMode="auto">
            <a:xfrm>
              <a:off x="12366145" y="5144663"/>
              <a:ext cx="11113" cy="7938"/>
            </a:xfrm>
            <a:custGeom>
              <a:avLst/>
              <a:gdLst>
                <a:gd name="T0" fmla="*/ 2 w 7"/>
                <a:gd name="T1" fmla="*/ 5 h 5"/>
                <a:gd name="T2" fmla="*/ 7 w 7"/>
                <a:gd name="T3" fmla="*/ 0 h 5"/>
                <a:gd name="T4" fmla="*/ 0 w 7"/>
                <a:gd name="T5" fmla="*/ 5 h 5"/>
                <a:gd name="T6" fmla="*/ 2 w 7"/>
                <a:gd name="T7" fmla="*/ 5 h 5"/>
              </a:gdLst>
              <a:ahLst/>
              <a:cxnLst>
                <a:cxn ang="0">
                  <a:pos x="T0" y="T1"/>
                </a:cxn>
                <a:cxn ang="0">
                  <a:pos x="T2" y="T3"/>
                </a:cxn>
                <a:cxn ang="0">
                  <a:pos x="T4" y="T5"/>
                </a:cxn>
                <a:cxn ang="0">
                  <a:pos x="T6" y="T7"/>
                </a:cxn>
              </a:cxnLst>
              <a:rect l="0" t="0" r="r" b="b"/>
              <a:pathLst>
                <a:path w="7" h="5">
                  <a:moveTo>
                    <a:pt x="2" y="5"/>
                  </a:moveTo>
                  <a:lnTo>
                    <a:pt x="7" y="0"/>
                  </a:lnTo>
                  <a:lnTo>
                    <a:pt x="0"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1" name="Freeform 1587"/>
            <p:cNvSpPr>
              <a:spLocks/>
            </p:cNvSpPr>
            <p:nvPr/>
          </p:nvSpPr>
          <p:spPr bwMode="auto">
            <a:xfrm>
              <a:off x="16123757" y="5147838"/>
              <a:ext cx="7938" cy="7938"/>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2" y="1"/>
                    <a:pt x="2" y="1"/>
                    <a:pt x="2" y="1"/>
                  </a:cubicBezTo>
                  <a:cubicBezTo>
                    <a:pt x="1" y="0"/>
                    <a:pt x="1"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2" name="Freeform 1588"/>
            <p:cNvSpPr>
              <a:spLocks/>
            </p:cNvSpPr>
            <p:nvPr/>
          </p:nvSpPr>
          <p:spPr bwMode="auto">
            <a:xfrm>
              <a:off x="12110557" y="5193876"/>
              <a:ext cx="19050" cy="14288"/>
            </a:xfrm>
            <a:custGeom>
              <a:avLst/>
              <a:gdLst>
                <a:gd name="T0" fmla="*/ 2 w 5"/>
                <a:gd name="T1" fmla="*/ 4 h 4"/>
                <a:gd name="T2" fmla="*/ 5 w 5"/>
                <a:gd name="T3" fmla="*/ 2 h 4"/>
                <a:gd name="T4" fmla="*/ 2 w 5"/>
                <a:gd name="T5" fmla="*/ 4 h 4"/>
              </a:gdLst>
              <a:ahLst/>
              <a:cxnLst>
                <a:cxn ang="0">
                  <a:pos x="T0" y="T1"/>
                </a:cxn>
                <a:cxn ang="0">
                  <a:pos x="T2" y="T3"/>
                </a:cxn>
                <a:cxn ang="0">
                  <a:pos x="T4" y="T5"/>
                </a:cxn>
              </a:cxnLst>
              <a:rect l="0" t="0" r="r" b="b"/>
              <a:pathLst>
                <a:path w="5" h="4">
                  <a:moveTo>
                    <a:pt x="2" y="4"/>
                  </a:moveTo>
                  <a:cubicBezTo>
                    <a:pt x="5" y="2"/>
                    <a:pt x="5" y="2"/>
                    <a:pt x="5" y="2"/>
                  </a:cubicBezTo>
                  <a:cubicBezTo>
                    <a:pt x="4"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3" name="Freeform 1589"/>
            <p:cNvSpPr>
              <a:spLocks/>
            </p:cNvSpPr>
            <p:nvPr/>
          </p:nvSpPr>
          <p:spPr bwMode="auto">
            <a:xfrm>
              <a:off x="11739082" y="5219276"/>
              <a:ext cx="6350" cy="7938"/>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0" y="2"/>
                    <a:pt x="1" y="2"/>
                    <a:pt x="2" y="1"/>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4" name="Freeform 1590"/>
            <p:cNvSpPr>
              <a:spLocks/>
            </p:cNvSpPr>
            <p:nvPr/>
          </p:nvSpPr>
          <p:spPr bwMode="auto">
            <a:xfrm>
              <a:off x="11970857" y="5224038"/>
              <a:ext cx="4763"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5" name="Freeform 1591"/>
            <p:cNvSpPr>
              <a:spLocks/>
            </p:cNvSpPr>
            <p:nvPr/>
          </p:nvSpPr>
          <p:spPr bwMode="auto">
            <a:xfrm>
              <a:off x="11975620" y="5227213"/>
              <a:ext cx="6350"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2" y="0"/>
                    <a:pt x="2" y="0"/>
                    <a:pt x="2" y="0"/>
                  </a:cubicBezTo>
                  <a:cubicBezTo>
                    <a:pt x="2" y="0"/>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6" name="Freeform 1592"/>
            <p:cNvSpPr>
              <a:spLocks/>
            </p:cNvSpPr>
            <p:nvPr/>
          </p:nvSpPr>
          <p:spPr bwMode="auto">
            <a:xfrm>
              <a:off x="14344170" y="5268488"/>
              <a:ext cx="19050" cy="19050"/>
            </a:xfrm>
            <a:custGeom>
              <a:avLst/>
              <a:gdLst>
                <a:gd name="T0" fmla="*/ 0 w 5"/>
                <a:gd name="T1" fmla="*/ 5 h 5"/>
                <a:gd name="T2" fmla="*/ 5 w 5"/>
                <a:gd name="T3" fmla="*/ 1 h 5"/>
                <a:gd name="T4" fmla="*/ 3 w 5"/>
                <a:gd name="T5" fmla="*/ 0 h 5"/>
                <a:gd name="T6" fmla="*/ 4 w 5"/>
                <a:gd name="T7" fmla="*/ 1 h 5"/>
                <a:gd name="T8" fmla="*/ 0 w 5"/>
                <a:gd name="T9" fmla="*/ 3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cubicBezTo>
                    <a:pt x="5" y="1"/>
                    <a:pt x="5" y="1"/>
                    <a:pt x="5" y="1"/>
                  </a:cubicBezTo>
                  <a:cubicBezTo>
                    <a:pt x="5" y="0"/>
                    <a:pt x="4" y="0"/>
                    <a:pt x="3" y="0"/>
                  </a:cubicBezTo>
                  <a:cubicBezTo>
                    <a:pt x="4" y="1"/>
                    <a:pt x="4" y="1"/>
                    <a:pt x="4" y="1"/>
                  </a:cubicBezTo>
                  <a:cubicBezTo>
                    <a:pt x="0" y="3"/>
                    <a:pt x="0" y="3"/>
                    <a:pt x="0" y="3"/>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7" name="Freeform 1593"/>
            <p:cNvSpPr>
              <a:spLocks/>
            </p:cNvSpPr>
            <p:nvPr/>
          </p:nvSpPr>
          <p:spPr bwMode="auto">
            <a:xfrm>
              <a:off x="14291782" y="5328813"/>
              <a:ext cx="15875" cy="22225"/>
            </a:xfrm>
            <a:custGeom>
              <a:avLst/>
              <a:gdLst>
                <a:gd name="T0" fmla="*/ 0 w 4"/>
                <a:gd name="T1" fmla="*/ 5 h 6"/>
                <a:gd name="T2" fmla="*/ 4 w 4"/>
                <a:gd name="T3" fmla="*/ 0 h 6"/>
                <a:gd name="T4" fmla="*/ 0 w 4"/>
                <a:gd name="T5" fmla="*/ 5 h 6"/>
              </a:gdLst>
              <a:ahLst/>
              <a:cxnLst>
                <a:cxn ang="0">
                  <a:pos x="T0" y="T1"/>
                </a:cxn>
                <a:cxn ang="0">
                  <a:pos x="T2" y="T3"/>
                </a:cxn>
                <a:cxn ang="0">
                  <a:pos x="T4" y="T5"/>
                </a:cxn>
              </a:cxnLst>
              <a:rect l="0" t="0" r="r" b="b"/>
              <a:pathLst>
                <a:path w="4" h="6">
                  <a:moveTo>
                    <a:pt x="0" y="5"/>
                  </a:moveTo>
                  <a:cubicBezTo>
                    <a:pt x="4" y="6"/>
                    <a:pt x="4" y="2"/>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8" name="Freeform 1594"/>
            <p:cNvSpPr>
              <a:spLocks/>
            </p:cNvSpPr>
            <p:nvPr/>
          </p:nvSpPr>
          <p:spPr bwMode="auto">
            <a:xfrm>
              <a:off x="14307657" y="5320876"/>
              <a:ext cx="6350"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2" y="0"/>
                    <a:pt x="2" y="0"/>
                    <a:pt x="2" y="0"/>
                  </a:cubicBezTo>
                  <a:cubicBezTo>
                    <a:pt x="1" y="0"/>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9" name="Freeform 1595"/>
            <p:cNvSpPr>
              <a:spLocks/>
            </p:cNvSpPr>
            <p:nvPr/>
          </p:nvSpPr>
          <p:spPr bwMode="auto">
            <a:xfrm>
              <a:off x="14307657" y="5320876"/>
              <a:ext cx="36513" cy="49213"/>
            </a:xfrm>
            <a:custGeom>
              <a:avLst/>
              <a:gdLst>
                <a:gd name="T0" fmla="*/ 0 w 10"/>
                <a:gd name="T1" fmla="*/ 13 h 13"/>
                <a:gd name="T2" fmla="*/ 10 w 10"/>
                <a:gd name="T3" fmla="*/ 0 h 13"/>
                <a:gd name="T4" fmla="*/ 0 w 10"/>
                <a:gd name="T5" fmla="*/ 13 h 13"/>
              </a:gdLst>
              <a:ahLst/>
              <a:cxnLst>
                <a:cxn ang="0">
                  <a:pos x="T0" y="T1"/>
                </a:cxn>
                <a:cxn ang="0">
                  <a:pos x="T2" y="T3"/>
                </a:cxn>
                <a:cxn ang="0">
                  <a:pos x="T4" y="T5"/>
                </a:cxn>
              </a:cxnLst>
              <a:rect l="0" t="0" r="r" b="b"/>
              <a:pathLst>
                <a:path w="10" h="13">
                  <a:moveTo>
                    <a:pt x="0" y="13"/>
                  </a:moveTo>
                  <a:cubicBezTo>
                    <a:pt x="4" y="11"/>
                    <a:pt x="5" y="4"/>
                    <a:pt x="10" y="0"/>
                  </a:cubicBezTo>
                  <a:cubicBezTo>
                    <a:pt x="4" y="2"/>
                    <a:pt x="3" y="9"/>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0" name="Freeform 1596"/>
            <p:cNvSpPr>
              <a:spLocks/>
            </p:cNvSpPr>
            <p:nvPr/>
          </p:nvSpPr>
          <p:spPr bwMode="auto">
            <a:xfrm>
              <a:off x="14610870" y="5324051"/>
              <a:ext cx="30163" cy="15875"/>
            </a:xfrm>
            <a:custGeom>
              <a:avLst/>
              <a:gdLst>
                <a:gd name="T0" fmla="*/ 8 w 8"/>
                <a:gd name="T1" fmla="*/ 2 h 4"/>
                <a:gd name="T2" fmla="*/ 0 w 8"/>
                <a:gd name="T3" fmla="*/ 3 h 4"/>
                <a:gd name="T4" fmla="*/ 1 w 8"/>
                <a:gd name="T5" fmla="*/ 4 h 4"/>
                <a:gd name="T6" fmla="*/ 8 w 8"/>
                <a:gd name="T7" fmla="*/ 2 h 4"/>
              </a:gdLst>
              <a:ahLst/>
              <a:cxnLst>
                <a:cxn ang="0">
                  <a:pos x="T0" y="T1"/>
                </a:cxn>
                <a:cxn ang="0">
                  <a:pos x="T2" y="T3"/>
                </a:cxn>
                <a:cxn ang="0">
                  <a:pos x="T4" y="T5"/>
                </a:cxn>
                <a:cxn ang="0">
                  <a:pos x="T6" y="T7"/>
                </a:cxn>
              </a:cxnLst>
              <a:rect l="0" t="0" r="r" b="b"/>
              <a:pathLst>
                <a:path w="8" h="4">
                  <a:moveTo>
                    <a:pt x="8" y="2"/>
                  </a:moveTo>
                  <a:cubicBezTo>
                    <a:pt x="4" y="1"/>
                    <a:pt x="3" y="0"/>
                    <a:pt x="0" y="3"/>
                  </a:cubicBezTo>
                  <a:cubicBezTo>
                    <a:pt x="1" y="4"/>
                    <a:pt x="1" y="4"/>
                    <a:pt x="1" y="4"/>
                  </a:cubicBezTo>
                  <a:cubicBezTo>
                    <a:pt x="4" y="4"/>
                    <a:pt x="7"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1" name="Freeform 1597"/>
            <p:cNvSpPr>
              <a:spLocks/>
            </p:cNvSpPr>
            <p:nvPr/>
          </p:nvSpPr>
          <p:spPr bwMode="auto">
            <a:xfrm>
              <a:off x="14566420" y="5365326"/>
              <a:ext cx="19050" cy="12700"/>
            </a:xfrm>
            <a:custGeom>
              <a:avLst/>
              <a:gdLst>
                <a:gd name="T0" fmla="*/ 5 w 5"/>
                <a:gd name="T1" fmla="*/ 0 h 3"/>
                <a:gd name="T2" fmla="*/ 4 w 5"/>
                <a:gd name="T3" fmla="*/ 0 h 3"/>
                <a:gd name="T4" fmla="*/ 1 w 5"/>
                <a:gd name="T5" fmla="*/ 3 h 3"/>
                <a:gd name="T6" fmla="*/ 5 w 5"/>
                <a:gd name="T7" fmla="*/ 0 h 3"/>
              </a:gdLst>
              <a:ahLst/>
              <a:cxnLst>
                <a:cxn ang="0">
                  <a:pos x="T0" y="T1"/>
                </a:cxn>
                <a:cxn ang="0">
                  <a:pos x="T2" y="T3"/>
                </a:cxn>
                <a:cxn ang="0">
                  <a:pos x="T4" y="T5"/>
                </a:cxn>
                <a:cxn ang="0">
                  <a:pos x="T6" y="T7"/>
                </a:cxn>
              </a:cxnLst>
              <a:rect l="0" t="0" r="r" b="b"/>
              <a:pathLst>
                <a:path w="5" h="3">
                  <a:moveTo>
                    <a:pt x="5" y="0"/>
                  </a:moveTo>
                  <a:cubicBezTo>
                    <a:pt x="4" y="0"/>
                    <a:pt x="4" y="0"/>
                    <a:pt x="4" y="0"/>
                  </a:cubicBezTo>
                  <a:cubicBezTo>
                    <a:pt x="2" y="1"/>
                    <a:pt x="0" y="2"/>
                    <a:pt x="1" y="3"/>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2" name="Freeform 1598"/>
            <p:cNvSpPr>
              <a:spLocks/>
            </p:cNvSpPr>
            <p:nvPr/>
          </p:nvSpPr>
          <p:spPr bwMode="auto">
            <a:xfrm>
              <a:off x="14266382" y="5378026"/>
              <a:ext cx="36513" cy="47625"/>
            </a:xfrm>
            <a:custGeom>
              <a:avLst/>
              <a:gdLst>
                <a:gd name="T0" fmla="*/ 2 w 10"/>
                <a:gd name="T1" fmla="*/ 13 h 13"/>
                <a:gd name="T2" fmla="*/ 9 w 10"/>
                <a:gd name="T3" fmla="*/ 0 h 13"/>
                <a:gd name="T4" fmla="*/ 2 w 10"/>
                <a:gd name="T5" fmla="*/ 13 h 13"/>
              </a:gdLst>
              <a:ahLst/>
              <a:cxnLst>
                <a:cxn ang="0">
                  <a:pos x="T0" y="T1"/>
                </a:cxn>
                <a:cxn ang="0">
                  <a:pos x="T2" y="T3"/>
                </a:cxn>
                <a:cxn ang="0">
                  <a:pos x="T4" y="T5"/>
                </a:cxn>
              </a:cxnLst>
              <a:rect l="0" t="0" r="r" b="b"/>
              <a:pathLst>
                <a:path w="10" h="13">
                  <a:moveTo>
                    <a:pt x="2" y="13"/>
                  </a:moveTo>
                  <a:cubicBezTo>
                    <a:pt x="4" y="9"/>
                    <a:pt x="10" y="4"/>
                    <a:pt x="9" y="0"/>
                  </a:cubicBezTo>
                  <a:cubicBezTo>
                    <a:pt x="9" y="6"/>
                    <a:pt x="0" y="7"/>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3" name="Freeform 1599"/>
            <p:cNvSpPr>
              <a:spLocks/>
            </p:cNvSpPr>
            <p:nvPr/>
          </p:nvSpPr>
          <p:spPr bwMode="auto">
            <a:xfrm>
              <a:off x="14360045" y="5384376"/>
              <a:ext cx="14288" cy="15875"/>
            </a:xfrm>
            <a:custGeom>
              <a:avLst/>
              <a:gdLst>
                <a:gd name="T0" fmla="*/ 7 w 9"/>
                <a:gd name="T1" fmla="*/ 0 h 10"/>
                <a:gd name="T2" fmla="*/ 0 w 9"/>
                <a:gd name="T3" fmla="*/ 10 h 10"/>
                <a:gd name="T4" fmla="*/ 9 w 9"/>
                <a:gd name="T5" fmla="*/ 0 h 10"/>
                <a:gd name="T6" fmla="*/ 7 w 9"/>
                <a:gd name="T7" fmla="*/ 0 h 10"/>
              </a:gdLst>
              <a:ahLst/>
              <a:cxnLst>
                <a:cxn ang="0">
                  <a:pos x="T0" y="T1"/>
                </a:cxn>
                <a:cxn ang="0">
                  <a:pos x="T2" y="T3"/>
                </a:cxn>
                <a:cxn ang="0">
                  <a:pos x="T4" y="T5"/>
                </a:cxn>
                <a:cxn ang="0">
                  <a:pos x="T6" y="T7"/>
                </a:cxn>
              </a:cxnLst>
              <a:rect l="0" t="0" r="r" b="b"/>
              <a:pathLst>
                <a:path w="9" h="10">
                  <a:moveTo>
                    <a:pt x="7" y="0"/>
                  </a:moveTo>
                  <a:lnTo>
                    <a:pt x="0" y="10"/>
                  </a:lnTo>
                  <a:lnTo>
                    <a:pt x="9"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4" name="Freeform 1600"/>
            <p:cNvSpPr>
              <a:spLocks/>
            </p:cNvSpPr>
            <p:nvPr/>
          </p:nvSpPr>
          <p:spPr bwMode="auto">
            <a:xfrm>
              <a:off x="14577532" y="5400251"/>
              <a:ext cx="22225" cy="7938"/>
            </a:xfrm>
            <a:custGeom>
              <a:avLst/>
              <a:gdLst>
                <a:gd name="T0" fmla="*/ 4 w 6"/>
                <a:gd name="T1" fmla="*/ 0 h 2"/>
                <a:gd name="T2" fmla="*/ 1 w 6"/>
                <a:gd name="T3" fmla="*/ 2 h 2"/>
                <a:gd name="T4" fmla="*/ 2 w 6"/>
                <a:gd name="T5" fmla="*/ 2 h 2"/>
                <a:gd name="T6" fmla="*/ 4 w 6"/>
                <a:gd name="T7" fmla="*/ 0 h 2"/>
              </a:gdLst>
              <a:ahLst/>
              <a:cxnLst>
                <a:cxn ang="0">
                  <a:pos x="T0" y="T1"/>
                </a:cxn>
                <a:cxn ang="0">
                  <a:pos x="T2" y="T3"/>
                </a:cxn>
                <a:cxn ang="0">
                  <a:pos x="T4" y="T5"/>
                </a:cxn>
                <a:cxn ang="0">
                  <a:pos x="T6" y="T7"/>
                </a:cxn>
              </a:cxnLst>
              <a:rect l="0" t="0" r="r" b="b"/>
              <a:pathLst>
                <a:path w="6" h="2">
                  <a:moveTo>
                    <a:pt x="4" y="0"/>
                  </a:moveTo>
                  <a:cubicBezTo>
                    <a:pt x="3" y="0"/>
                    <a:pt x="0" y="0"/>
                    <a:pt x="1" y="2"/>
                  </a:cubicBezTo>
                  <a:cubicBezTo>
                    <a:pt x="2" y="2"/>
                    <a:pt x="2" y="2"/>
                    <a:pt x="2" y="2"/>
                  </a:cubicBezTo>
                  <a:cubicBezTo>
                    <a:pt x="2"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5" name="Freeform 1601"/>
            <p:cNvSpPr>
              <a:spLocks/>
            </p:cNvSpPr>
            <p:nvPr/>
          </p:nvSpPr>
          <p:spPr bwMode="auto">
            <a:xfrm>
              <a:off x="14528320" y="5414538"/>
              <a:ext cx="57150" cy="34925"/>
            </a:xfrm>
            <a:custGeom>
              <a:avLst/>
              <a:gdLst>
                <a:gd name="T0" fmla="*/ 15 w 15"/>
                <a:gd name="T1" fmla="*/ 1 h 9"/>
                <a:gd name="T2" fmla="*/ 8 w 15"/>
                <a:gd name="T3" fmla="*/ 0 h 9"/>
                <a:gd name="T4" fmla="*/ 15 w 15"/>
                <a:gd name="T5" fmla="*/ 1 h 9"/>
              </a:gdLst>
              <a:ahLst/>
              <a:cxnLst>
                <a:cxn ang="0">
                  <a:pos x="T0" y="T1"/>
                </a:cxn>
                <a:cxn ang="0">
                  <a:pos x="T2" y="T3"/>
                </a:cxn>
                <a:cxn ang="0">
                  <a:pos x="T4" y="T5"/>
                </a:cxn>
              </a:cxnLst>
              <a:rect l="0" t="0" r="r" b="b"/>
              <a:pathLst>
                <a:path w="15" h="9">
                  <a:moveTo>
                    <a:pt x="15" y="1"/>
                  </a:moveTo>
                  <a:cubicBezTo>
                    <a:pt x="8" y="0"/>
                    <a:pt x="8" y="0"/>
                    <a:pt x="8" y="0"/>
                  </a:cubicBezTo>
                  <a:cubicBezTo>
                    <a:pt x="0" y="9"/>
                    <a:pt x="12" y="2"/>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6" name="Freeform 1602"/>
            <p:cNvSpPr>
              <a:spLocks/>
            </p:cNvSpPr>
            <p:nvPr/>
          </p:nvSpPr>
          <p:spPr bwMode="auto">
            <a:xfrm>
              <a:off x="14621982" y="5441526"/>
              <a:ext cx="22225" cy="14288"/>
            </a:xfrm>
            <a:custGeom>
              <a:avLst/>
              <a:gdLst>
                <a:gd name="T0" fmla="*/ 5 w 6"/>
                <a:gd name="T1" fmla="*/ 0 h 4"/>
                <a:gd name="T2" fmla="*/ 0 w 6"/>
                <a:gd name="T3" fmla="*/ 2 h 4"/>
                <a:gd name="T4" fmla="*/ 0 w 6"/>
                <a:gd name="T5" fmla="*/ 3 h 4"/>
                <a:gd name="T6" fmla="*/ 2 w 6"/>
                <a:gd name="T7" fmla="*/ 3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2"/>
                    <a:pt x="2" y="2"/>
                    <a:pt x="0" y="2"/>
                  </a:cubicBezTo>
                  <a:cubicBezTo>
                    <a:pt x="0" y="3"/>
                    <a:pt x="0" y="3"/>
                    <a:pt x="0" y="3"/>
                  </a:cubicBezTo>
                  <a:cubicBezTo>
                    <a:pt x="2" y="3"/>
                    <a:pt x="2" y="3"/>
                    <a:pt x="2" y="3"/>
                  </a:cubicBezTo>
                  <a:cubicBezTo>
                    <a:pt x="4" y="4"/>
                    <a:pt x="6"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7" name="Freeform 1603"/>
            <p:cNvSpPr>
              <a:spLocks/>
            </p:cNvSpPr>
            <p:nvPr/>
          </p:nvSpPr>
          <p:spPr bwMode="auto">
            <a:xfrm>
              <a:off x="14709295" y="5474863"/>
              <a:ext cx="30163" cy="30163"/>
            </a:xfrm>
            <a:custGeom>
              <a:avLst/>
              <a:gdLst>
                <a:gd name="T0" fmla="*/ 8 w 8"/>
                <a:gd name="T1" fmla="*/ 0 h 8"/>
                <a:gd name="T2" fmla="*/ 0 w 8"/>
                <a:gd name="T3" fmla="*/ 8 h 8"/>
                <a:gd name="T4" fmla="*/ 8 w 8"/>
                <a:gd name="T5" fmla="*/ 0 h 8"/>
              </a:gdLst>
              <a:ahLst/>
              <a:cxnLst>
                <a:cxn ang="0">
                  <a:pos x="T0" y="T1"/>
                </a:cxn>
                <a:cxn ang="0">
                  <a:pos x="T2" y="T3"/>
                </a:cxn>
                <a:cxn ang="0">
                  <a:pos x="T4" y="T5"/>
                </a:cxn>
              </a:cxnLst>
              <a:rect l="0" t="0" r="r" b="b"/>
              <a:pathLst>
                <a:path w="8" h="8">
                  <a:moveTo>
                    <a:pt x="8" y="0"/>
                  </a:moveTo>
                  <a:cubicBezTo>
                    <a:pt x="4" y="1"/>
                    <a:pt x="2" y="4"/>
                    <a:pt x="0" y="8"/>
                  </a:cubicBezTo>
                  <a:cubicBezTo>
                    <a:pt x="5" y="8"/>
                    <a:pt x="4" y="2"/>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8" name="Freeform 1604"/>
            <p:cNvSpPr>
              <a:spLocks/>
            </p:cNvSpPr>
            <p:nvPr/>
          </p:nvSpPr>
          <p:spPr bwMode="auto">
            <a:xfrm>
              <a:off x="14626745" y="5508201"/>
              <a:ext cx="11113" cy="7938"/>
            </a:xfrm>
            <a:custGeom>
              <a:avLst/>
              <a:gdLst>
                <a:gd name="T0" fmla="*/ 0 w 7"/>
                <a:gd name="T1" fmla="*/ 5 h 5"/>
                <a:gd name="T2" fmla="*/ 7 w 7"/>
                <a:gd name="T3" fmla="*/ 0 h 5"/>
                <a:gd name="T4" fmla="*/ 4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0"/>
                  </a:lnTo>
                  <a:lnTo>
                    <a:pt x="4"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9" name="Freeform 1605"/>
            <p:cNvSpPr>
              <a:spLocks/>
            </p:cNvSpPr>
            <p:nvPr/>
          </p:nvSpPr>
          <p:spPr bwMode="auto">
            <a:xfrm>
              <a:off x="14641032" y="5508201"/>
              <a:ext cx="11113" cy="12700"/>
            </a:xfrm>
            <a:custGeom>
              <a:avLst/>
              <a:gdLst>
                <a:gd name="T0" fmla="*/ 0 w 3"/>
                <a:gd name="T1" fmla="*/ 3 h 3"/>
                <a:gd name="T2" fmla="*/ 3 w 3"/>
                <a:gd name="T3" fmla="*/ 0 h 3"/>
                <a:gd name="T4" fmla="*/ 0 w 3"/>
                <a:gd name="T5" fmla="*/ 3 h 3"/>
              </a:gdLst>
              <a:ahLst/>
              <a:cxnLst>
                <a:cxn ang="0">
                  <a:pos x="T0" y="T1"/>
                </a:cxn>
                <a:cxn ang="0">
                  <a:pos x="T2" y="T3"/>
                </a:cxn>
                <a:cxn ang="0">
                  <a:pos x="T4" y="T5"/>
                </a:cxn>
              </a:cxnLst>
              <a:rect l="0" t="0" r="r" b="b"/>
              <a:pathLst>
                <a:path w="3" h="3">
                  <a:moveTo>
                    <a:pt x="0" y="3"/>
                  </a:moveTo>
                  <a:cubicBezTo>
                    <a:pt x="1" y="3"/>
                    <a:pt x="3" y="2"/>
                    <a:pt x="3" y="0"/>
                  </a:cubicBezTo>
                  <a:cubicBezTo>
                    <a:pt x="2"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0" name="Freeform 1606"/>
            <p:cNvSpPr>
              <a:spLocks/>
            </p:cNvSpPr>
            <p:nvPr/>
          </p:nvSpPr>
          <p:spPr bwMode="auto">
            <a:xfrm>
              <a:off x="14610870" y="5520901"/>
              <a:ext cx="7938" cy="11113"/>
            </a:xfrm>
            <a:custGeom>
              <a:avLst/>
              <a:gdLst>
                <a:gd name="T0" fmla="*/ 0 w 2"/>
                <a:gd name="T1" fmla="*/ 0 h 3"/>
                <a:gd name="T2" fmla="*/ 0 w 2"/>
                <a:gd name="T3" fmla="*/ 2 h 3"/>
                <a:gd name="T4" fmla="*/ 2 w 2"/>
                <a:gd name="T5" fmla="*/ 2 h 3"/>
                <a:gd name="T6" fmla="*/ 0 w 2"/>
                <a:gd name="T7" fmla="*/ 0 h 3"/>
              </a:gdLst>
              <a:ahLst/>
              <a:cxnLst>
                <a:cxn ang="0">
                  <a:pos x="T0" y="T1"/>
                </a:cxn>
                <a:cxn ang="0">
                  <a:pos x="T2" y="T3"/>
                </a:cxn>
                <a:cxn ang="0">
                  <a:pos x="T4" y="T5"/>
                </a:cxn>
                <a:cxn ang="0">
                  <a:pos x="T6" y="T7"/>
                </a:cxn>
              </a:cxnLst>
              <a:rect l="0" t="0" r="r" b="b"/>
              <a:pathLst>
                <a:path w="2" h="3">
                  <a:moveTo>
                    <a:pt x="0" y="0"/>
                  </a:moveTo>
                  <a:cubicBezTo>
                    <a:pt x="0" y="2"/>
                    <a:pt x="0" y="2"/>
                    <a:pt x="0" y="2"/>
                  </a:cubicBezTo>
                  <a:cubicBezTo>
                    <a:pt x="1" y="2"/>
                    <a:pt x="2" y="3"/>
                    <a:pt x="2"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1" name="Freeform 1607"/>
            <p:cNvSpPr>
              <a:spLocks/>
            </p:cNvSpPr>
            <p:nvPr/>
          </p:nvSpPr>
          <p:spPr bwMode="auto">
            <a:xfrm>
              <a:off x="14607695" y="5535188"/>
              <a:ext cx="7938" cy="14288"/>
            </a:xfrm>
            <a:custGeom>
              <a:avLst/>
              <a:gdLst>
                <a:gd name="T0" fmla="*/ 1 w 2"/>
                <a:gd name="T1" fmla="*/ 0 h 4"/>
                <a:gd name="T2" fmla="*/ 0 w 2"/>
                <a:gd name="T3" fmla="*/ 4 h 4"/>
                <a:gd name="T4" fmla="*/ 2 w 2"/>
                <a:gd name="T5" fmla="*/ 1 h 4"/>
                <a:gd name="T6" fmla="*/ 1 w 2"/>
                <a:gd name="T7" fmla="*/ 0 h 4"/>
              </a:gdLst>
              <a:ahLst/>
              <a:cxnLst>
                <a:cxn ang="0">
                  <a:pos x="T0" y="T1"/>
                </a:cxn>
                <a:cxn ang="0">
                  <a:pos x="T2" y="T3"/>
                </a:cxn>
                <a:cxn ang="0">
                  <a:pos x="T4" y="T5"/>
                </a:cxn>
                <a:cxn ang="0">
                  <a:pos x="T6" y="T7"/>
                </a:cxn>
              </a:cxnLst>
              <a:rect l="0" t="0" r="r" b="b"/>
              <a:pathLst>
                <a:path w="2" h="4">
                  <a:moveTo>
                    <a:pt x="1" y="0"/>
                  </a:moveTo>
                  <a:cubicBezTo>
                    <a:pt x="0" y="4"/>
                    <a:pt x="0" y="4"/>
                    <a:pt x="0" y="4"/>
                  </a:cubicBezTo>
                  <a:cubicBezTo>
                    <a:pt x="1" y="3"/>
                    <a:pt x="2" y="2"/>
                    <a:pt x="2" y="1"/>
                  </a:cubicBezTo>
                  <a:cubicBezTo>
                    <a:pt x="2" y="2"/>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2" name="Freeform 1608"/>
            <p:cNvSpPr>
              <a:spLocks/>
            </p:cNvSpPr>
            <p:nvPr/>
          </p:nvSpPr>
          <p:spPr bwMode="auto">
            <a:xfrm>
              <a:off x="14071120" y="5543126"/>
              <a:ext cx="6350" cy="6350"/>
            </a:xfrm>
            <a:custGeom>
              <a:avLst/>
              <a:gdLst>
                <a:gd name="T0" fmla="*/ 4 w 4"/>
                <a:gd name="T1" fmla="*/ 4 h 4"/>
                <a:gd name="T2" fmla="*/ 4 w 4"/>
                <a:gd name="T3" fmla="*/ 2 h 4"/>
                <a:gd name="T4" fmla="*/ 0 w 4"/>
                <a:gd name="T5" fmla="*/ 0 h 4"/>
                <a:gd name="T6" fmla="*/ 4 w 4"/>
                <a:gd name="T7" fmla="*/ 4 h 4"/>
              </a:gdLst>
              <a:ahLst/>
              <a:cxnLst>
                <a:cxn ang="0">
                  <a:pos x="T0" y="T1"/>
                </a:cxn>
                <a:cxn ang="0">
                  <a:pos x="T2" y="T3"/>
                </a:cxn>
                <a:cxn ang="0">
                  <a:pos x="T4" y="T5"/>
                </a:cxn>
                <a:cxn ang="0">
                  <a:pos x="T6" y="T7"/>
                </a:cxn>
              </a:cxnLst>
              <a:rect l="0" t="0" r="r" b="b"/>
              <a:pathLst>
                <a:path w="4" h="4">
                  <a:moveTo>
                    <a:pt x="4" y="4"/>
                  </a:moveTo>
                  <a:lnTo>
                    <a:pt x="4" y="2"/>
                  </a:lnTo>
                  <a:lnTo>
                    <a:pt x="0" y="0"/>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3" name="Freeform 1609"/>
            <p:cNvSpPr>
              <a:spLocks/>
            </p:cNvSpPr>
            <p:nvPr/>
          </p:nvSpPr>
          <p:spPr bwMode="auto">
            <a:xfrm>
              <a:off x="14555307" y="5546301"/>
              <a:ext cx="6350" cy="11113"/>
            </a:xfrm>
            <a:custGeom>
              <a:avLst/>
              <a:gdLst>
                <a:gd name="T0" fmla="*/ 0 w 4"/>
                <a:gd name="T1" fmla="*/ 7 h 7"/>
                <a:gd name="T2" fmla="*/ 4 w 4"/>
                <a:gd name="T3" fmla="*/ 0 h 7"/>
                <a:gd name="T4" fmla="*/ 2 w 4"/>
                <a:gd name="T5" fmla="*/ 0 h 7"/>
                <a:gd name="T6" fmla="*/ 0 w 4"/>
                <a:gd name="T7" fmla="*/ 7 h 7"/>
              </a:gdLst>
              <a:ahLst/>
              <a:cxnLst>
                <a:cxn ang="0">
                  <a:pos x="T0" y="T1"/>
                </a:cxn>
                <a:cxn ang="0">
                  <a:pos x="T2" y="T3"/>
                </a:cxn>
                <a:cxn ang="0">
                  <a:pos x="T4" y="T5"/>
                </a:cxn>
                <a:cxn ang="0">
                  <a:pos x="T6" y="T7"/>
                </a:cxn>
              </a:cxnLst>
              <a:rect l="0" t="0" r="r" b="b"/>
              <a:pathLst>
                <a:path w="4" h="7">
                  <a:moveTo>
                    <a:pt x="0" y="7"/>
                  </a:moveTo>
                  <a:lnTo>
                    <a:pt x="4" y="0"/>
                  </a:lnTo>
                  <a:lnTo>
                    <a:pt x="2"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4" name="Freeform 1610"/>
            <p:cNvSpPr>
              <a:spLocks/>
            </p:cNvSpPr>
            <p:nvPr/>
          </p:nvSpPr>
          <p:spPr bwMode="auto">
            <a:xfrm>
              <a:off x="14539432" y="5562176"/>
              <a:ext cx="7938" cy="6350"/>
            </a:xfrm>
            <a:custGeom>
              <a:avLst/>
              <a:gdLst>
                <a:gd name="T0" fmla="*/ 0 w 2"/>
                <a:gd name="T1" fmla="*/ 2 h 2"/>
                <a:gd name="T2" fmla="*/ 2 w 2"/>
                <a:gd name="T3" fmla="*/ 1 h 2"/>
                <a:gd name="T4" fmla="*/ 1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1"/>
                  </a:cubicBezTo>
                  <a:cubicBezTo>
                    <a:pt x="2" y="1"/>
                    <a:pt x="2" y="1"/>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5" name="Freeform 1611"/>
            <p:cNvSpPr>
              <a:spLocks/>
            </p:cNvSpPr>
            <p:nvPr/>
          </p:nvSpPr>
          <p:spPr bwMode="auto">
            <a:xfrm>
              <a:off x="15218882" y="5573288"/>
              <a:ext cx="87313" cy="63500"/>
            </a:xfrm>
            <a:custGeom>
              <a:avLst/>
              <a:gdLst>
                <a:gd name="T0" fmla="*/ 20 w 23"/>
                <a:gd name="T1" fmla="*/ 0 h 17"/>
                <a:gd name="T2" fmla="*/ 0 w 23"/>
                <a:gd name="T3" fmla="*/ 16 h 17"/>
                <a:gd name="T4" fmla="*/ 19 w 23"/>
                <a:gd name="T5" fmla="*/ 5 h 17"/>
                <a:gd name="T6" fmla="*/ 20 w 23"/>
                <a:gd name="T7" fmla="*/ 0 h 17"/>
              </a:gdLst>
              <a:ahLst/>
              <a:cxnLst>
                <a:cxn ang="0">
                  <a:pos x="T0" y="T1"/>
                </a:cxn>
                <a:cxn ang="0">
                  <a:pos x="T2" y="T3"/>
                </a:cxn>
                <a:cxn ang="0">
                  <a:pos x="T4" y="T5"/>
                </a:cxn>
                <a:cxn ang="0">
                  <a:pos x="T6" y="T7"/>
                </a:cxn>
              </a:cxnLst>
              <a:rect l="0" t="0" r="r" b="b"/>
              <a:pathLst>
                <a:path w="23" h="17">
                  <a:moveTo>
                    <a:pt x="20" y="0"/>
                  </a:moveTo>
                  <a:cubicBezTo>
                    <a:pt x="9" y="2"/>
                    <a:pt x="11" y="15"/>
                    <a:pt x="0" y="16"/>
                  </a:cubicBezTo>
                  <a:cubicBezTo>
                    <a:pt x="8" y="17"/>
                    <a:pt x="10" y="9"/>
                    <a:pt x="19" y="5"/>
                  </a:cubicBezTo>
                  <a:cubicBezTo>
                    <a:pt x="20" y="3"/>
                    <a:pt x="23" y="1"/>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2" name="Oval 11"/>
          <p:cNvSpPr/>
          <p:nvPr/>
        </p:nvSpPr>
        <p:spPr>
          <a:xfrm rot="16200000" flipH="1">
            <a:off x="5908797" y="5102844"/>
            <a:ext cx="210262" cy="1976785"/>
          </a:xfrm>
          <a:prstGeom prst="ellipse">
            <a:avLst/>
          </a:prstGeom>
          <a:gradFill flip="none" rotWithShape="1">
            <a:gsLst>
              <a:gs pos="0">
                <a:schemeClr val="tx1">
                  <a:alpha val="40000"/>
                </a:schemeClr>
              </a:gs>
              <a:gs pos="96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prstClr val="white"/>
              </a:solidFill>
            </a:endParaRPr>
          </a:p>
        </p:txBody>
      </p:sp>
      <p:grpSp>
        <p:nvGrpSpPr>
          <p:cNvPr id="2" name="Group 1"/>
          <p:cNvGrpSpPr/>
          <p:nvPr/>
        </p:nvGrpSpPr>
        <p:grpSpPr>
          <a:xfrm>
            <a:off x="3383371" y="2147992"/>
            <a:ext cx="5261113" cy="4540820"/>
            <a:chOff x="2235155" y="1927788"/>
            <a:chExt cx="4506373" cy="3943557"/>
          </a:xfrm>
        </p:grpSpPr>
        <p:grpSp>
          <p:nvGrpSpPr>
            <p:cNvPr id="1605" name="Group 1604"/>
            <p:cNvGrpSpPr/>
            <p:nvPr/>
          </p:nvGrpSpPr>
          <p:grpSpPr>
            <a:xfrm>
              <a:off x="2235155" y="1927788"/>
              <a:ext cx="4506373" cy="3943557"/>
              <a:chOff x="2708276" y="1795463"/>
              <a:chExt cx="3724275" cy="3259138"/>
            </a:xfrm>
          </p:grpSpPr>
          <p:sp>
            <p:nvSpPr>
              <p:cNvPr id="1604" name="Freeform 1603"/>
              <p:cNvSpPr>
                <a:spLocks/>
              </p:cNvSpPr>
              <p:nvPr/>
            </p:nvSpPr>
            <p:spPr bwMode="auto">
              <a:xfrm>
                <a:off x="2708276" y="1836738"/>
                <a:ext cx="3724275" cy="3217863"/>
              </a:xfrm>
              <a:custGeom>
                <a:avLst/>
                <a:gdLst>
                  <a:gd name="connsiteX0" fmla="*/ 220662 w 3724275"/>
                  <a:gd name="connsiteY0" fmla="*/ 128588 h 3217863"/>
                  <a:gd name="connsiteX1" fmla="*/ 1862137 w 3724275"/>
                  <a:gd name="connsiteY1" fmla="*/ 2962276 h 3217863"/>
                  <a:gd name="connsiteX2" fmla="*/ 3502025 w 3724275"/>
                  <a:gd name="connsiteY2" fmla="*/ 128588 h 3217863"/>
                  <a:gd name="connsiteX3" fmla="*/ 0 w 3724275"/>
                  <a:gd name="connsiteY3" fmla="*/ 0 h 3217863"/>
                  <a:gd name="connsiteX4" fmla="*/ 1862138 w 3724275"/>
                  <a:gd name="connsiteY4" fmla="*/ 0 h 3217863"/>
                  <a:gd name="connsiteX5" fmla="*/ 3724275 w 3724275"/>
                  <a:gd name="connsiteY5" fmla="*/ 0 h 3217863"/>
                  <a:gd name="connsiteX6" fmla="*/ 2795588 w 3724275"/>
                  <a:gd name="connsiteY6" fmla="*/ 1611313 h 3217863"/>
                  <a:gd name="connsiteX7" fmla="*/ 1862138 w 3724275"/>
                  <a:gd name="connsiteY7" fmla="*/ 3217863 h 3217863"/>
                  <a:gd name="connsiteX8" fmla="*/ 928688 w 3724275"/>
                  <a:gd name="connsiteY8" fmla="*/ 1611313 h 321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275" h="3217863">
                    <a:moveTo>
                      <a:pt x="220662" y="128588"/>
                    </a:moveTo>
                    <a:lnTo>
                      <a:pt x="1862137" y="2962276"/>
                    </a:lnTo>
                    <a:lnTo>
                      <a:pt x="3502025" y="128588"/>
                    </a:lnTo>
                    <a:close/>
                    <a:moveTo>
                      <a:pt x="0" y="0"/>
                    </a:moveTo>
                    <a:lnTo>
                      <a:pt x="1862138" y="0"/>
                    </a:lnTo>
                    <a:lnTo>
                      <a:pt x="3724275" y="0"/>
                    </a:lnTo>
                    <a:lnTo>
                      <a:pt x="2795588" y="1611313"/>
                    </a:lnTo>
                    <a:lnTo>
                      <a:pt x="1862138" y="3217863"/>
                    </a:lnTo>
                    <a:lnTo>
                      <a:pt x="928688" y="1611313"/>
                    </a:lnTo>
                    <a:close/>
                  </a:path>
                </a:pathLst>
              </a:custGeom>
              <a:solidFill>
                <a:schemeClr val="accent3"/>
              </a:solidFill>
              <a:ln w="14288"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a:solidFill>
                    <a:prstClr val="black"/>
                  </a:solidFill>
                </a:endParaRPr>
              </a:p>
            </p:txBody>
          </p:sp>
          <p:sp>
            <p:nvSpPr>
              <p:cNvPr id="1602" name="Freeform 7"/>
              <p:cNvSpPr>
                <a:spLocks/>
              </p:cNvSpPr>
              <p:nvPr/>
            </p:nvSpPr>
            <p:spPr bwMode="auto">
              <a:xfrm>
                <a:off x="2928938" y="1965326"/>
                <a:ext cx="3281363" cy="2833688"/>
              </a:xfrm>
              <a:custGeom>
                <a:avLst/>
                <a:gdLst>
                  <a:gd name="T0" fmla="*/ 1034 w 2067"/>
                  <a:gd name="T1" fmla="*/ 1709 h 1785"/>
                  <a:gd name="T2" fmla="*/ 45 w 2067"/>
                  <a:gd name="T3" fmla="*/ 0 h 1785"/>
                  <a:gd name="T4" fmla="*/ 0 w 2067"/>
                  <a:gd name="T5" fmla="*/ 0 h 1785"/>
                  <a:gd name="T6" fmla="*/ 1034 w 2067"/>
                  <a:gd name="T7" fmla="*/ 1785 h 1785"/>
                  <a:gd name="T8" fmla="*/ 2067 w 2067"/>
                  <a:gd name="T9" fmla="*/ 0 h 1785"/>
                  <a:gd name="T10" fmla="*/ 2022 w 2067"/>
                  <a:gd name="T11" fmla="*/ 0 h 1785"/>
                  <a:gd name="T12" fmla="*/ 1034 w 2067"/>
                  <a:gd name="T13" fmla="*/ 1709 h 1785"/>
                </a:gdLst>
                <a:ahLst/>
                <a:cxnLst>
                  <a:cxn ang="0">
                    <a:pos x="T0" y="T1"/>
                  </a:cxn>
                  <a:cxn ang="0">
                    <a:pos x="T2" y="T3"/>
                  </a:cxn>
                  <a:cxn ang="0">
                    <a:pos x="T4" y="T5"/>
                  </a:cxn>
                  <a:cxn ang="0">
                    <a:pos x="T6" y="T7"/>
                  </a:cxn>
                  <a:cxn ang="0">
                    <a:pos x="T8" y="T9"/>
                  </a:cxn>
                  <a:cxn ang="0">
                    <a:pos x="T10" y="T11"/>
                  </a:cxn>
                  <a:cxn ang="0">
                    <a:pos x="T12" y="T13"/>
                  </a:cxn>
                </a:cxnLst>
                <a:rect l="0" t="0" r="r" b="b"/>
                <a:pathLst>
                  <a:path w="2067" h="1785">
                    <a:moveTo>
                      <a:pt x="1034" y="1709"/>
                    </a:moveTo>
                    <a:lnTo>
                      <a:pt x="45" y="0"/>
                    </a:lnTo>
                    <a:lnTo>
                      <a:pt x="0" y="0"/>
                    </a:lnTo>
                    <a:lnTo>
                      <a:pt x="1034" y="1785"/>
                    </a:lnTo>
                    <a:lnTo>
                      <a:pt x="2067" y="0"/>
                    </a:lnTo>
                    <a:lnTo>
                      <a:pt x="2022" y="0"/>
                    </a:lnTo>
                    <a:lnTo>
                      <a:pt x="1034" y="1709"/>
                    </a:lnTo>
                    <a:close/>
                  </a:path>
                </a:pathLst>
              </a:custGeom>
              <a:solidFill>
                <a:schemeClr val="accent3">
                  <a:lumMod val="40000"/>
                  <a:lumOff val="6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03" name="Freeform 8"/>
              <p:cNvSpPr>
                <a:spLocks/>
              </p:cNvSpPr>
              <p:nvPr/>
            </p:nvSpPr>
            <p:spPr bwMode="auto">
              <a:xfrm>
                <a:off x="2708276" y="1795463"/>
                <a:ext cx="3724275" cy="41275"/>
              </a:xfrm>
              <a:custGeom>
                <a:avLst/>
                <a:gdLst>
                  <a:gd name="T0" fmla="*/ 45 w 2346"/>
                  <a:gd name="T1" fmla="*/ 0 h 26"/>
                  <a:gd name="T2" fmla="*/ 2308 w 2346"/>
                  <a:gd name="T3" fmla="*/ 0 h 26"/>
                  <a:gd name="T4" fmla="*/ 2346 w 2346"/>
                  <a:gd name="T5" fmla="*/ 26 h 26"/>
                  <a:gd name="T6" fmla="*/ 0 w 2346"/>
                  <a:gd name="T7" fmla="*/ 26 h 26"/>
                  <a:gd name="T8" fmla="*/ 45 w 2346"/>
                  <a:gd name="T9" fmla="*/ 0 h 26"/>
                </a:gdLst>
                <a:ahLst/>
                <a:cxnLst>
                  <a:cxn ang="0">
                    <a:pos x="T0" y="T1"/>
                  </a:cxn>
                  <a:cxn ang="0">
                    <a:pos x="T2" y="T3"/>
                  </a:cxn>
                  <a:cxn ang="0">
                    <a:pos x="T4" y="T5"/>
                  </a:cxn>
                  <a:cxn ang="0">
                    <a:pos x="T6" y="T7"/>
                  </a:cxn>
                  <a:cxn ang="0">
                    <a:pos x="T8" y="T9"/>
                  </a:cxn>
                </a:cxnLst>
                <a:rect l="0" t="0" r="r" b="b"/>
                <a:pathLst>
                  <a:path w="2346" h="26">
                    <a:moveTo>
                      <a:pt x="45" y="0"/>
                    </a:moveTo>
                    <a:lnTo>
                      <a:pt x="2308" y="0"/>
                    </a:lnTo>
                    <a:lnTo>
                      <a:pt x="2346" y="26"/>
                    </a:lnTo>
                    <a:lnTo>
                      <a:pt x="0" y="26"/>
                    </a:lnTo>
                    <a:lnTo>
                      <a:pt x="45" y="0"/>
                    </a:lnTo>
                    <a:close/>
                  </a:path>
                </a:pathLst>
              </a:custGeom>
              <a:solidFill>
                <a:schemeClr val="accent3">
                  <a:lumMod val="75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716" name="Group 1715"/>
            <p:cNvGrpSpPr/>
            <p:nvPr/>
          </p:nvGrpSpPr>
          <p:grpSpPr>
            <a:xfrm>
              <a:off x="3079183" y="2184874"/>
              <a:ext cx="2725390" cy="1737412"/>
              <a:chOff x="3110455" y="1521579"/>
              <a:chExt cx="2725390" cy="1737412"/>
            </a:xfrm>
          </p:grpSpPr>
          <p:sp>
            <p:nvSpPr>
              <p:cNvPr id="8" name="TextBox 7"/>
              <p:cNvSpPr txBox="1"/>
              <p:nvPr/>
            </p:nvSpPr>
            <p:spPr>
              <a:xfrm>
                <a:off x="3110455" y="1521579"/>
                <a:ext cx="2725390" cy="1737412"/>
              </a:xfrm>
              <a:prstGeom prst="rect">
                <a:avLst/>
              </a:prstGeom>
              <a:noFill/>
            </p:spPr>
            <p:txBody>
              <a:bodyPr wrap="square" lIns="0" tIns="0" rIns="0" bIns="0" rtlCol="0">
                <a:spAutoFit/>
              </a:bodyPr>
              <a:lstStyle/>
              <a:p>
                <a:pPr algn="ctr"/>
                <a:r>
                  <a:rPr lang="az-Latn-AZ" sz="2600" b="1" dirty="0">
                    <a:solidFill>
                      <a:prstClr val="white"/>
                    </a:solidFill>
                    <a:latin typeface="Century Gothic"/>
                  </a:rPr>
                  <a:t>SEARCHİNG</a:t>
                </a:r>
                <a:r>
                  <a:rPr lang="en-US" sz="2600" b="1" dirty="0">
                    <a:solidFill>
                      <a:prstClr val="white"/>
                    </a:solidFill>
                    <a:latin typeface="Century Gothic"/>
                  </a:rPr>
                  <a:t> </a:t>
                </a:r>
                <a:r>
                  <a:rPr lang="az-Latn-AZ" sz="2600" b="1" dirty="0">
                    <a:solidFill>
                      <a:prstClr val="white"/>
                    </a:solidFill>
                    <a:latin typeface="Century Gothic"/>
                  </a:rPr>
                  <a:t>ALGORİTMS</a:t>
                </a:r>
                <a:endParaRPr lang="en-US" sz="2600" b="1" dirty="0">
                  <a:solidFill>
                    <a:prstClr val="white"/>
                  </a:solidFill>
                  <a:latin typeface="Century Gothic"/>
                </a:endParaRPr>
              </a:p>
              <a:p>
                <a:pPr algn="ctr"/>
                <a:r>
                  <a:rPr lang="az-Latn-AZ" sz="2600" dirty="0">
                    <a:solidFill>
                      <a:prstClr val="white"/>
                    </a:solidFill>
                    <a:latin typeface="Century Gothic"/>
                  </a:rPr>
                  <a:t>a</a:t>
                </a:r>
                <a:r>
                  <a:rPr lang="en-US" sz="2600" dirty="0">
                    <a:solidFill>
                      <a:prstClr val="white"/>
                    </a:solidFill>
                    <a:latin typeface="Century Gothic"/>
                  </a:rPr>
                  <a:t>nd</a:t>
                </a:r>
                <a:endParaRPr lang="az-Latn-AZ" sz="2600" dirty="0">
                  <a:solidFill>
                    <a:prstClr val="white"/>
                  </a:solidFill>
                  <a:latin typeface="Century Gothic"/>
                </a:endParaRPr>
              </a:p>
              <a:p>
                <a:pPr algn="ctr"/>
                <a:r>
                  <a:rPr lang="en-US" sz="2600" b="1" dirty="0">
                    <a:solidFill>
                      <a:prstClr val="white"/>
                    </a:solidFill>
                    <a:latin typeface="Century Gothic"/>
                  </a:rPr>
                  <a:t>S</a:t>
                </a:r>
                <a:r>
                  <a:rPr lang="az-Latn-AZ" sz="2600" b="1" dirty="0">
                    <a:solidFill>
                      <a:prstClr val="white"/>
                    </a:solidFill>
                    <a:latin typeface="Century Gothic"/>
                  </a:rPr>
                  <a:t>ORTİNG</a:t>
                </a:r>
                <a:r>
                  <a:rPr lang="en-US" sz="2600" b="1" dirty="0">
                    <a:solidFill>
                      <a:prstClr val="white"/>
                    </a:solidFill>
                    <a:latin typeface="Century Gothic"/>
                  </a:rPr>
                  <a:t> A</a:t>
                </a:r>
                <a:r>
                  <a:rPr lang="az-Latn-AZ" sz="2600" b="1" dirty="0">
                    <a:solidFill>
                      <a:prstClr val="white"/>
                    </a:solidFill>
                    <a:latin typeface="Century Gothic"/>
                  </a:rPr>
                  <a:t>LGORİTMS</a:t>
                </a:r>
                <a:endParaRPr lang="en-US" sz="2600" b="1" dirty="0">
                  <a:solidFill>
                    <a:prstClr val="white"/>
                  </a:solidFill>
                  <a:latin typeface="Century Gothic"/>
                </a:endParaRPr>
              </a:p>
            </p:txBody>
          </p:sp>
          <p:grpSp>
            <p:nvGrpSpPr>
              <p:cNvPr id="1665" name="Group 1664"/>
              <p:cNvGrpSpPr/>
              <p:nvPr/>
            </p:nvGrpSpPr>
            <p:grpSpPr>
              <a:xfrm>
                <a:off x="4158803" y="2878782"/>
                <a:ext cx="628695" cy="27025"/>
                <a:chOff x="2983140" y="2936876"/>
                <a:chExt cx="3177720" cy="77106"/>
              </a:xfrm>
            </p:grpSpPr>
            <p:sp>
              <p:nvSpPr>
                <p:cNvPr id="1711" name="Rectangle 1710"/>
                <p:cNvSpPr/>
                <p:nvPr/>
              </p:nvSpPr>
              <p:spPr>
                <a:xfrm>
                  <a:off x="2983140" y="2936876"/>
                  <a:ext cx="662691" cy="771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2" name="Rectangle 1711"/>
                <p:cNvSpPr/>
                <p:nvPr/>
              </p:nvSpPr>
              <p:spPr>
                <a:xfrm>
                  <a:off x="3821483" y="2936876"/>
                  <a:ext cx="662691" cy="77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3" name="Rectangle 1712"/>
                <p:cNvSpPr/>
                <p:nvPr/>
              </p:nvSpPr>
              <p:spPr>
                <a:xfrm>
                  <a:off x="4659826" y="2936876"/>
                  <a:ext cx="662691" cy="771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4" name="Rectangle 1713"/>
                <p:cNvSpPr/>
                <p:nvPr/>
              </p:nvSpPr>
              <p:spPr>
                <a:xfrm>
                  <a:off x="5498169" y="2936876"/>
                  <a:ext cx="662691" cy="77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cxnSp>
        <p:nvCxnSpPr>
          <p:cNvPr id="1601" name="Straight Connector 1600"/>
          <p:cNvCxnSpPr/>
          <p:nvPr/>
        </p:nvCxnSpPr>
        <p:spPr>
          <a:xfrm>
            <a:off x="0" y="475284"/>
            <a:ext cx="5093180" cy="0"/>
          </a:xfrm>
          <a:prstGeom prst="line">
            <a:avLst/>
          </a:prstGeom>
          <a:noFill/>
          <a:ln w="285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06" name="Straight Connector 1605"/>
          <p:cNvCxnSpPr/>
          <p:nvPr/>
        </p:nvCxnSpPr>
        <p:spPr>
          <a:xfrm>
            <a:off x="7098822" y="475284"/>
            <a:ext cx="5093178" cy="0"/>
          </a:xfrm>
          <a:prstGeom prst="line">
            <a:avLst/>
          </a:prstGeom>
          <a:noFill/>
          <a:ln w="285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08" name="Straight Connector 1607"/>
          <p:cNvCxnSpPr/>
          <p:nvPr/>
        </p:nvCxnSpPr>
        <p:spPr>
          <a:xfrm>
            <a:off x="0" y="6489700"/>
            <a:ext cx="12192000" cy="0"/>
          </a:xfrm>
          <a:prstGeom prst="line">
            <a:avLst/>
          </a:prstGeom>
          <a:noFill/>
          <a:ln w="285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2847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757" y="161483"/>
            <a:ext cx="11493120" cy="4308461"/>
            <a:chOff x="832970" y="-2249071"/>
            <a:chExt cx="9826248" cy="694185"/>
          </a:xfrm>
        </p:grpSpPr>
        <p:sp>
          <p:nvSpPr>
            <p:cNvPr id="35" name="TextBox 34"/>
            <p:cNvSpPr txBox="1"/>
            <p:nvPr/>
          </p:nvSpPr>
          <p:spPr>
            <a:xfrm>
              <a:off x="832970" y="-2249071"/>
              <a:ext cx="3761621" cy="49589"/>
            </a:xfrm>
            <a:prstGeom prst="rect">
              <a:avLst/>
            </a:prstGeom>
            <a:noFill/>
          </p:spPr>
          <p:txBody>
            <a:bodyPr wrap="square" lIns="0" tIns="0" rIns="0" bIns="0" rtlCol="0">
              <a:spAutoFit/>
            </a:bodyPr>
            <a:lstStyle/>
            <a:p>
              <a:r>
                <a:rPr lang="az-Latn-AZ" sz="2000" dirty="0">
                  <a:solidFill>
                    <a:schemeClr val="accent1">
                      <a:lumMod val="75000"/>
                    </a:schemeClr>
                  </a:solidFill>
                  <a:latin typeface="Century Gothic"/>
                </a:rPr>
                <a:t>Fibonacci</a:t>
              </a:r>
              <a:r>
                <a:rPr lang="en-US" sz="2000" dirty="0">
                  <a:solidFill>
                    <a:schemeClr val="accent1">
                      <a:lumMod val="75000"/>
                    </a:schemeClr>
                  </a:solidFill>
                  <a:latin typeface="Century Gothic"/>
                </a:rPr>
                <a:t> Search</a:t>
              </a: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0" y="76471"/>
            <a:ext cx="12192000"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1" y="407344"/>
            <a:ext cx="12152177" cy="6771084"/>
          </a:xfrm>
          <a:prstGeom prst="rect">
            <a:avLst/>
          </a:prstGeom>
          <a:noFill/>
        </p:spPr>
        <p:txBody>
          <a:bodyPr wrap="square" rtlCol="0">
            <a:spAutoFit/>
          </a:bodyPr>
          <a:lstStyle/>
          <a:p>
            <a:pPr fontAlgn="base"/>
            <a:r>
              <a:rPr lang="en-US" sz="1600" dirty="0">
                <a:solidFill>
                  <a:prstClr val="black">
                    <a:lumMod val="65000"/>
                    <a:lumOff val="35000"/>
                  </a:prstClr>
                </a:solidFill>
              </a:rPr>
              <a:t>Fibonacci Axtarışı çeşidlənmiş massivdə elementi axtarmaq üçün Fibonaççi nömrələrindən istifadə edən müqayisəyə əsaslanan bir texnikadır.</a:t>
            </a:r>
            <a:r>
              <a:rPr lang="az-Latn-AZ" sz="1600" dirty="0">
                <a:solidFill>
                  <a:prstClr val="black">
                    <a:lumMod val="65000"/>
                    <a:lumOff val="35000"/>
                  </a:prstClr>
                </a:solidFill>
              </a:rPr>
              <a:t> </a:t>
            </a:r>
            <a:r>
              <a:rPr lang="en-US" sz="1600" u="sng" dirty="0">
                <a:solidFill>
                  <a:prstClr val="black">
                    <a:lumMod val="65000"/>
                    <a:lumOff val="35000"/>
                  </a:prstClr>
                </a:solidFill>
              </a:rPr>
              <a:t>Binary Search ilə oxşarlıqlar:</a:t>
            </a:r>
            <a:endParaRPr lang="az-Latn-AZ" sz="1600" u="sng" dirty="0">
              <a:solidFill>
                <a:prstClr val="black">
                  <a:lumMod val="65000"/>
                  <a:lumOff val="35000"/>
                </a:prstClr>
              </a:solidFill>
            </a:endParaRPr>
          </a:p>
          <a:p>
            <a:pPr fontAlgn="base">
              <a:buFont typeface="+mj-lt"/>
              <a:buAutoNum type="arabicPeriod"/>
            </a:pPr>
            <a:r>
              <a:rPr lang="en-US" sz="1600" dirty="0">
                <a:solidFill>
                  <a:prstClr val="black">
                    <a:lumMod val="65000"/>
                    <a:lumOff val="35000"/>
                  </a:prstClr>
                </a:solidFill>
              </a:rPr>
              <a:t>Çeşidlənmiş massivlər üçün işləyir</a:t>
            </a:r>
          </a:p>
          <a:p>
            <a:pPr fontAlgn="base">
              <a:buFont typeface="+mj-lt"/>
              <a:buAutoNum type="arabicPeriod"/>
            </a:pPr>
            <a:r>
              <a:rPr lang="en-US" sz="1600" dirty="0">
                <a:solidFill>
                  <a:prstClr val="black">
                    <a:lumMod val="65000"/>
                    <a:lumOff val="35000"/>
                  </a:prstClr>
                </a:solidFill>
              </a:rPr>
              <a:t>Böl və Qələt Alqoritmi.</a:t>
            </a:r>
          </a:p>
          <a:p>
            <a:pPr fontAlgn="base">
              <a:buFont typeface="+mj-lt"/>
              <a:buAutoNum type="arabicPeriod"/>
            </a:pPr>
            <a:r>
              <a:rPr lang="en-US" sz="1600" dirty="0">
                <a:solidFill>
                  <a:prstClr val="black">
                    <a:lumMod val="65000"/>
                    <a:lumOff val="35000"/>
                  </a:prstClr>
                </a:solidFill>
              </a:rPr>
              <a:t>Log n zaman mürəkkəbliyinə malikdir.</a:t>
            </a:r>
          </a:p>
          <a:p>
            <a:pPr marR="0" lvl="0" indent="0" fontAlgn="base">
              <a:lnSpc>
                <a:spcPct val="100000"/>
              </a:lnSpc>
              <a:spcBef>
                <a:spcPct val="0"/>
              </a:spcBef>
              <a:spcAft>
                <a:spcPct val="0"/>
              </a:spcAft>
              <a:buClrTx/>
              <a:buSzTx/>
              <a:buFontTx/>
              <a:buNone/>
              <a:tabLst/>
            </a:pPr>
            <a:r>
              <a:rPr lang="ru-RU" altLang="ru-RU" sz="1600" u="sng" dirty="0">
                <a:solidFill>
                  <a:prstClr val="black">
                    <a:lumMod val="65000"/>
                    <a:lumOff val="35000"/>
                  </a:prstClr>
                </a:solidFill>
              </a:rPr>
              <a:t>İkili axtarışla fərqlər : </a:t>
            </a:r>
          </a:p>
          <a:p>
            <a:pPr marR="0" lvl="0" indent="0" fontAlgn="base">
              <a:lnSpc>
                <a:spcPct val="100000"/>
              </a:lnSpc>
              <a:spcBef>
                <a:spcPct val="0"/>
              </a:spcBef>
              <a:spcAft>
                <a:spcPct val="0"/>
              </a:spcAft>
              <a:buClrTx/>
              <a:buSzTx/>
              <a:buFontTx/>
              <a:buAutoNum type="arabicPeriod"/>
              <a:tabLst/>
            </a:pPr>
            <a:r>
              <a:rPr lang="ru-RU" altLang="ru-RU" sz="1600" dirty="0">
                <a:solidFill>
                  <a:prstClr val="black">
                    <a:lumMod val="65000"/>
                    <a:lumOff val="35000"/>
                  </a:prstClr>
                </a:solidFill>
              </a:rPr>
              <a:t>Fibonacci Axtarış verilmiş massivi qeyri-bərabər hissələrə bölür</a:t>
            </a:r>
          </a:p>
          <a:p>
            <a:pPr marR="0" lvl="0" indent="0" fontAlgn="base">
              <a:lnSpc>
                <a:spcPct val="100000"/>
              </a:lnSpc>
              <a:spcBef>
                <a:spcPct val="0"/>
              </a:spcBef>
              <a:spcAft>
                <a:spcPct val="0"/>
              </a:spcAft>
              <a:buClrTx/>
              <a:buSzTx/>
              <a:buFontTx/>
              <a:buAutoNum type="arabicPeriod" startAt="2"/>
              <a:tabLst/>
            </a:pPr>
            <a:r>
              <a:rPr lang="ru-RU" altLang="ru-RU" sz="1600" dirty="0">
                <a:solidFill>
                  <a:prstClr val="black">
                    <a:lumMod val="65000"/>
                    <a:lumOff val="35000"/>
                  </a:prstClr>
                </a:solidFill>
              </a:rPr>
              <a:t>İkili Axtarış diapazonu bölmək üçün bölmə operatorundan istifadə edir. Fibonacci Axtarışı / istifadə etmir, lakin + və - istifadə edir. Bölmə operatoru bəzi CPU-larda baha başa gələ bilər.</a:t>
            </a:r>
          </a:p>
          <a:p>
            <a:pPr marR="0" lvl="0" indent="0" fontAlgn="base">
              <a:lnSpc>
                <a:spcPct val="100000"/>
              </a:lnSpc>
              <a:spcBef>
                <a:spcPct val="0"/>
              </a:spcBef>
              <a:spcAft>
                <a:spcPct val="0"/>
              </a:spcAft>
              <a:buClrTx/>
              <a:buSzTx/>
              <a:buFontTx/>
              <a:buAutoNum type="arabicPeriod" startAt="3"/>
              <a:tabLst/>
            </a:pPr>
            <a:r>
              <a:rPr lang="ru-RU" altLang="ru-RU" sz="1600" dirty="0">
                <a:solidFill>
                  <a:prstClr val="black">
                    <a:lumMod val="65000"/>
                    <a:lumOff val="35000"/>
                  </a:prstClr>
                </a:solidFill>
              </a:rPr>
              <a:t>Fibonacci Search sonrakı addımlarda nisbətən daha yaxın elementləri araşdırır. Beləliklə, giriş massivi CPU keşinə və ya hətta RAM-a sığmayan böyük olduqda, Fibonacci Axtarış faydalı ola bilər.</a:t>
            </a:r>
          </a:p>
          <a:p>
            <a:pPr marR="0" lvl="0" indent="0" fontAlgn="base">
              <a:lnSpc>
                <a:spcPct val="100000"/>
              </a:lnSpc>
              <a:spcBef>
                <a:spcPct val="0"/>
              </a:spcBef>
              <a:spcAft>
                <a:spcPct val="0"/>
              </a:spcAft>
              <a:buClrTx/>
              <a:buSzTx/>
              <a:buFontTx/>
              <a:buNone/>
              <a:tabLst/>
            </a:pPr>
            <a:r>
              <a:rPr lang="ru-RU" altLang="ru-RU" sz="1600" dirty="0">
                <a:solidFill>
                  <a:prstClr val="black">
                    <a:lumMod val="65000"/>
                    <a:lumOff val="35000"/>
                  </a:prstClr>
                </a:solidFill>
              </a:rPr>
              <a:t>Ümumi məlumat: </a:t>
            </a:r>
            <a:br>
              <a:rPr lang="ru-RU" altLang="ru-RU" sz="1600" dirty="0">
                <a:solidFill>
                  <a:prstClr val="black">
                    <a:lumMod val="65000"/>
                    <a:lumOff val="35000"/>
                  </a:prstClr>
                </a:solidFill>
              </a:rPr>
            </a:br>
            <a:r>
              <a:rPr lang="ru-RU" altLang="ru-RU" sz="1600" dirty="0">
                <a:solidFill>
                  <a:prstClr val="black">
                    <a:lumMod val="65000"/>
                    <a:lumOff val="35000"/>
                  </a:prstClr>
                </a:solidFill>
              </a:rPr>
              <a:t>Fibonaççi Nömrələri rekursiv olaraq F(n) = F(n-1) + F(n-2), F(0) = 0, F(1) = 1 kimi müəyyən edilir. İlk bir neçə Fibonaççi ədədi 0, 1, 1, 2, 3, 5, 8, 13, 21, 34, 55, 89, 144, …</a:t>
            </a:r>
            <a:br>
              <a:rPr lang="ru-RU" altLang="ru-RU" sz="1600" dirty="0">
                <a:solidFill>
                  <a:prstClr val="black">
                    <a:lumMod val="65000"/>
                    <a:lumOff val="35000"/>
                  </a:prstClr>
                </a:solidFill>
              </a:rPr>
            </a:br>
            <a:r>
              <a:rPr lang="ru-RU" altLang="ru-RU" sz="1600" u="sng" dirty="0">
                <a:solidFill>
                  <a:prstClr val="black">
                    <a:lumMod val="65000"/>
                    <a:lumOff val="35000"/>
                  </a:prstClr>
                </a:solidFill>
              </a:rPr>
              <a:t>Müşahidələr: </a:t>
            </a:r>
            <a:br>
              <a:rPr lang="ru-RU" altLang="ru-RU" sz="1600" dirty="0">
                <a:solidFill>
                  <a:prstClr val="black">
                    <a:lumMod val="65000"/>
                    <a:lumOff val="35000"/>
                  </a:prstClr>
                </a:solidFill>
              </a:rPr>
            </a:br>
            <a:r>
              <a:rPr lang="ru-RU" altLang="ru-RU" sz="1600" dirty="0">
                <a:solidFill>
                  <a:prstClr val="black">
                    <a:lumMod val="65000"/>
                    <a:lumOff val="35000"/>
                  </a:prstClr>
                </a:solidFill>
              </a:rPr>
              <a:t>Aşağıdakı müşahidə diapazonun aradan qaldırılması üçün və beləliklə, O(log(n)) mürəkkəbliyi üçün istifadə olunur.  </a:t>
            </a:r>
          </a:p>
          <a:p>
            <a:pPr marR="0" lvl="0" indent="0" fontAlgn="base">
              <a:lnSpc>
                <a:spcPct val="100000"/>
              </a:lnSpc>
              <a:spcBef>
                <a:spcPct val="0"/>
              </a:spcBef>
              <a:spcAft>
                <a:spcPct val="0"/>
              </a:spcAft>
              <a:buClrTx/>
              <a:buSzTx/>
              <a:buFontTx/>
              <a:buNone/>
              <a:tabLst/>
            </a:pPr>
            <a:r>
              <a:rPr lang="ru-RU" altLang="ru-RU" sz="1600" dirty="0">
                <a:solidFill>
                  <a:prstClr val="black">
                    <a:lumMod val="65000"/>
                    <a:lumOff val="35000"/>
                  </a:prstClr>
                </a:solidFill>
              </a:rPr>
              <a:t>F(n - 2) &amp;təqribən; (1/3)*F(n) və F(n - 1) &amp;təqribən; (2/3)*F(n). </a:t>
            </a:r>
            <a:endParaRPr lang="az-Latn-AZ" sz="1600" dirty="0">
              <a:solidFill>
                <a:prstClr val="black">
                  <a:lumMod val="65000"/>
                  <a:lumOff val="35000"/>
                </a:prstClr>
              </a:solidFill>
            </a:endParaRPr>
          </a:p>
          <a:p>
            <a:pPr fontAlgn="base"/>
            <a:r>
              <a:rPr lang="en-US" sz="1600" u="sng" dirty="0">
                <a:solidFill>
                  <a:prstClr val="black">
                    <a:lumMod val="65000"/>
                    <a:lumOff val="35000"/>
                  </a:prstClr>
                </a:solidFill>
              </a:rPr>
              <a:t>Üstünlüklər:</a:t>
            </a:r>
          </a:p>
          <a:p>
            <a:pPr marL="0" lvl="1" indent="-285750" fontAlgn="base">
              <a:buFont typeface="+mj-lt"/>
              <a:buAutoNum type="arabicPeriod"/>
            </a:pPr>
            <a:r>
              <a:rPr lang="en-US" sz="1600" dirty="0">
                <a:solidFill>
                  <a:prstClr val="black">
                    <a:lumMod val="65000"/>
                    <a:lumOff val="35000"/>
                  </a:prstClr>
                </a:solidFill>
              </a:rPr>
              <a:t>Fibonacci axtarışı, axtarış sahəsini daha çox oranda iki hissəyə bölməklə effektivdir.</a:t>
            </a:r>
          </a:p>
          <a:p>
            <a:pPr marL="0" lvl="1" indent="-285750" fontAlgn="base">
              <a:buFont typeface="+mj-lt"/>
              <a:buAutoNum type="arabicPeriod"/>
            </a:pPr>
            <a:r>
              <a:rPr lang="en-US" sz="1600" dirty="0">
                <a:solidFill>
                  <a:prstClr val="black">
                    <a:lumMod val="65000"/>
                    <a:lumOff val="35000"/>
                  </a:prstClr>
                </a:solidFill>
              </a:rPr>
              <a:t>Bu algoritma, digər axtarış algoritmalarına nisbətən daha çox əməliyyatı azaldır və daha tez tapmağa nail ola bilər.</a:t>
            </a:r>
          </a:p>
          <a:p>
            <a:pPr fontAlgn="base">
              <a:buFont typeface="+mj-lt"/>
              <a:buAutoNum type="arabicPeriod"/>
            </a:pPr>
            <a:r>
              <a:rPr lang="en-US" sz="1600" u="sng" dirty="0">
                <a:solidFill>
                  <a:prstClr val="black">
                    <a:lumMod val="65000"/>
                    <a:lumOff val="35000"/>
                  </a:prstClr>
                </a:solidFill>
              </a:rPr>
              <a:t>Çatışmazlıq: </a:t>
            </a:r>
            <a:r>
              <a:rPr lang="en-US" sz="1600" dirty="0">
                <a:solidFill>
                  <a:prstClr val="black">
                    <a:lumMod val="65000"/>
                    <a:lumOff val="35000"/>
                  </a:prstClr>
                </a:solidFill>
              </a:rPr>
              <a:t>Fibonacci axtarışı, axtarılan elementin mövcud olması və ya olmaması halında axtarış sahəsini tez azaltmağa nail olsa da, qarşılaşılabiləcək bir çatışmazlıq, yəni bu algoritmanın əməliyyatının effektiv olmaması mümkündür. Bu, xüsusi hallarda axtarış sahəsinin düzgün bölməməkdən qaynağlanan problemlərlə əlaqəli olabilir.</a:t>
            </a:r>
          </a:p>
          <a:p>
            <a:pPr fontAlgn="base"/>
            <a:r>
              <a:rPr lang="az-Latn-AZ" sz="1600" dirty="0">
                <a:solidFill>
                  <a:prstClr val="black">
                    <a:lumMod val="65000"/>
                    <a:lumOff val="35000"/>
                  </a:prstClr>
                </a:solidFill>
              </a:rPr>
              <a:t>2.</a:t>
            </a:r>
            <a:r>
              <a:rPr lang="en-US" sz="1600" u="sng" dirty="0">
                <a:solidFill>
                  <a:prstClr val="black">
                    <a:lumMod val="65000"/>
                    <a:lumOff val="35000"/>
                  </a:prstClr>
                </a:solidFill>
              </a:rPr>
              <a:t>Qarşıdurmalar: </a:t>
            </a:r>
            <a:r>
              <a:rPr lang="en-US" sz="1600" dirty="0">
                <a:solidFill>
                  <a:prstClr val="black">
                    <a:lumMod val="65000"/>
                    <a:lumOff val="35000"/>
                  </a:prstClr>
                </a:solidFill>
              </a:rPr>
              <a:t>Digər axtarış algoritmalarına nisbətən çox müqavimət göstərə bilir və qısa axtarışlar üçün daha effektiv ola bilər. Lakin, geniş arraylər və müəyyən şərait altında, digər algoritmalar daha sürətli olabilir.</a:t>
            </a:r>
          </a:p>
          <a:p>
            <a:pPr fontAlgn="base"/>
            <a:r>
              <a:rPr lang="en-US" sz="1600" dirty="0">
                <a:solidFill>
                  <a:prstClr val="black">
                    <a:lumMod val="65000"/>
                    <a:lumOff val="35000"/>
                  </a:prstClr>
                </a:solidFill>
              </a:rPr>
              <a:t>Bu məlumatlar, Fibonacci axtarışının əsas prinsipləri və istifadə sahələri haqqında əsas məlumatları təqdim edir.</a:t>
            </a:r>
          </a:p>
          <a:p>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248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823" y="161483"/>
            <a:ext cx="11493055" cy="4308461"/>
            <a:chOff x="833026" y="-2249071"/>
            <a:chExt cx="9826192" cy="694185"/>
          </a:xfrm>
        </p:grpSpPr>
        <p:sp>
          <p:nvSpPr>
            <p:cNvPr id="35" name="TextBox 34"/>
            <p:cNvSpPr txBox="1"/>
            <p:nvPr/>
          </p:nvSpPr>
          <p:spPr>
            <a:xfrm>
              <a:off x="833026" y="-2249071"/>
              <a:ext cx="3761564" cy="69425"/>
            </a:xfrm>
            <a:prstGeom prst="rect">
              <a:avLst/>
            </a:prstGeom>
            <a:noFill/>
          </p:spPr>
          <p:txBody>
            <a:bodyPr wrap="square" lIns="0" tIns="0" rIns="0" bIns="0" rtlCol="0">
              <a:spAutoFit/>
            </a:bodyPr>
            <a:lstStyle/>
            <a:p>
              <a:r>
                <a:rPr lang="az-Latn-AZ" sz="2800" dirty="0">
                  <a:solidFill>
                    <a:schemeClr val="accent1">
                      <a:lumMod val="75000"/>
                    </a:schemeClr>
                  </a:solidFill>
                  <a:latin typeface="Century Gothic"/>
                </a:rPr>
                <a:t>Selection Sort</a:t>
              </a:r>
              <a:endParaRPr lang="en-US" sz="28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0" y="76471"/>
            <a:ext cx="12192000"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0" y="892593"/>
            <a:ext cx="12152177" cy="5863144"/>
          </a:xfrm>
          <a:prstGeom prst="rect">
            <a:avLst/>
          </a:prstGeom>
          <a:noFill/>
        </p:spPr>
        <p:txBody>
          <a:bodyPr wrap="square" rtlCol="0">
            <a:spAutoFit/>
          </a:bodyPr>
          <a:lstStyle/>
          <a:p>
            <a:pPr fontAlgn="base">
              <a:spcBef>
                <a:spcPct val="0"/>
              </a:spcBef>
              <a:spcAft>
                <a:spcPct val="0"/>
              </a:spcAft>
            </a:pPr>
            <a:r>
              <a:rPr lang="en-US" sz="1700" dirty="0">
                <a:solidFill>
                  <a:prstClr val="black">
                    <a:lumMod val="65000"/>
                    <a:lumOff val="35000"/>
                  </a:prstClr>
                </a:solidFill>
              </a:rPr>
              <a:t>Seçmə çeşidləmə, siyahının çeşidlənməmiş hissəsindən ən kiçik (və ya ən böyük) elementi dəfələrlə seçmək və onu siyahının çeşidlənmiş hissəsinə köçürməklə işləyən sadə və səmərəli çeşidləmə alqoritmidir. </a:t>
            </a:r>
            <a:endParaRPr lang="az-Latn-AZ" sz="1700" dirty="0">
              <a:solidFill>
                <a:prstClr val="black">
                  <a:lumMod val="65000"/>
                  <a:lumOff val="35000"/>
                </a:prstClr>
              </a:solidFill>
            </a:endParaRPr>
          </a:p>
          <a:p>
            <a:pPr fontAlgn="base">
              <a:spcBef>
                <a:spcPct val="0"/>
              </a:spcBef>
              <a:spcAft>
                <a:spcPct val="0"/>
              </a:spcAft>
            </a:pPr>
            <a:r>
              <a:rPr lang="en-US" sz="1700" u="sng" dirty="0">
                <a:solidFill>
                  <a:prstClr val="black">
                    <a:lumMod val="65000"/>
                    <a:lumOff val="35000"/>
                  </a:prstClr>
                </a:solidFill>
              </a:rPr>
              <a:t>Seçim Sortunun Mürəkkəblik Təhlili</a:t>
            </a:r>
          </a:p>
          <a:p>
            <a:pPr fontAlgn="base">
              <a:spcBef>
                <a:spcPct val="0"/>
              </a:spcBef>
              <a:spcAft>
                <a:spcPct val="0"/>
              </a:spcAft>
            </a:pPr>
            <a:r>
              <a:rPr lang="en-US" sz="1700" u="sng" dirty="0">
                <a:solidFill>
                  <a:prstClr val="black">
                    <a:lumMod val="65000"/>
                    <a:lumOff val="35000"/>
                  </a:prstClr>
                </a:solidFill>
              </a:rPr>
              <a:t>Zaman Mürəkkəbliyi: </a:t>
            </a:r>
            <a:r>
              <a:rPr lang="en-US" sz="1700" dirty="0">
                <a:solidFill>
                  <a:prstClr val="black">
                    <a:lumMod val="65000"/>
                    <a:lumOff val="35000"/>
                  </a:prstClr>
                </a:solidFill>
              </a:rPr>
              <a:t>Seçim Sortunun vaxt mürəkkəbliyi O(N 2 ) -dir , çünki iki iç-içə döngə var:</a:t>
            </a:r>
          </a:p>
          <a:p>
            <a:pPr fontAlgn="base">
              <a:spcBef>
                <a:spcPct val="0"/>
              </a:spcBef>
              <a:spcAft>
                <a:spcPct val="0"/>
              </a:spcAft>
              <a:buFontTx/>
              <a:buChar char="•"/>
            </a:pPr>
            <a:r>
              <a:rPr lang="en-US" sz="1700" dirty="0">
                <a:solidFill>
                  <a:prstClr val="black">
                    <a:lumMod val="65000"/>
                    <a:lumOff val="35000"/>
                  </a:prstClr>
                </a:solidFill>
              </a:rPr>
              <a:t>Massivin elementini bir-bir seçmək üçün bir döngə = O(N)</a:t>
            </a:r>
          </a:p>
          <a:p>
            <a:pPr fontAlgn="base">
              <a:spcBef>
                <a:spcPct val="0"/>
              </a:spcBef>
              <a:spcAft>
                <a:spcPct val="0"/>
              </a:spcAft>
              <a:buFontTx/>
              <a:buChar char="•"/>
            </a:pPr>
            <a:r>
              <a:rPr lang="en-US" sz="1700" dirty="0">
                <a:solidFill>
                  <a:prstClr val="black">
                    <a:lumMod val="65000"/>
                    <a:lumOff val="35000"/>
                  </a:prstClr>
                </a:solidFill>
              </a:rPr>
              <a:t>Bu elementi hər bir digər Array elementi ilə müqayisə etmək üçün başqa bir döngə = O(N)</a:t>
            </a:r>
          </a:p>
          <a:p>
            <a:pPr fontAlgn="base">
              <a:spcBef>
                <a:spcPct val="0"/>
              </a:spcBef>
              <a:spcAft>
                <a:spcPct val="0"/>
              </a:spcAft>
              <a:buFontTx/>
              <a:buChar char="•"/>
            </a:pPr>
            <a:r>
              <a:rPr lang="en-US" sz="1700" dirty="0">
                <a:solidFill>
                  <a:prstClr val="black">
                    <a:lumMod val="65000"/>
                    <a:lumOff val="35000"/>
                  </a:prstClr>
                </a:solidFill>
              </a:rPr>
              <a:t>Buna görə də ümumi mürəkkəblik = O(N) * O(N) = O(N*N) = O(N 2 )</a:t>
            </a:r>
          </a:p>
          <a:p>
            <a:pPr fontAlgn="base">
              <a:spcBef>
                <a:spcPct val="0"/>
              </a:spcBef>
              <a:spcAft>
                <a:spcPct val="0"/>
              </a:spcAft>
            </a:pPr>
            <a:r>
              <a:rPr lang="en-US" sz="1700" dirty="0">
                <a:solidFill>
                  <a:prstClr val="black">
                    <a:lumMod val="65000"/>
                    <a:lumOff val="35000"/>
                  </a:prstClr>
                </a:solidFill>
              </a:rPr>
              <a:t>Köməkçi Boşluq: O(1) yalnız əlavə yaddaş kimi, Array-da iki dəyəri dəyişdirərkən müvəqqəti dəyişənlər üçündür. Seçim çeşidi heç vaxt O(N) dəyişdirmələrindən çoxunu etmir və yaddaşın yazılması baha başa gələn zaman faydalı ola bilər. </a:t>
            </a:r>
          </a:p>
          <a:p>
            <a:pPr fontAlgn="base">
              <a:spcBef>
                <a:spcPct val="0"/>
              </a:spcBef>
              <a:spcAft>
                <a:spcPct val="0"/>
              </a:spcAft>
            </a:pPr>
            <a:r>
              <a:rPr lang="en-US" sz="1700" u="sng" dirty="0">
                <a:solidFill>
                  <a:prstClr val="black">
                    <a:lumMod val="65000"/>
                    <a:lumOff val="35000"/>
                  </a:prstClr>
                </a:solidFill>
              </a:rPr>
              <a:t>Seçmə çeşidləmə alqoritminin üstünlükləri</a:t>
            </a:r>
          </a:p>
          <a:p>
            <a:pPr fontAlgn="base">
              <a:spcBef>
                <a:spcPct val="0"/>
              </a:spcBef>
              <a:spcAft>
                <a:spcPct val="0"/>
              </a:spcAft>
              <a:buFontTx/>
              <a:buChar char="•"/>
            </a:pPr>
            <a:r>
              <a:rPr lang="en-US" sz="1700" dirty="0">
                <a:solidFill>
                  <a:prstClr val="black">
                    <a:lumMod val="65000"/>
                    <a:lumOff val="35000"/>
                  </a:prstClr>
                </a:solidFill>
              </a:rPr>
              <a:t>Sadə və başa düşmək asandır.</a:t>
            </a:r>
          </a:p>
          <a:p>
            <a:pPr fontAlgn="base">
              <a:spcBef>
                <a:spcPct val="0"/>
              </a:spcBef>
              <a:spcAft>
                <a:spcPct val="0"/>
              </a:spcAft>
              <a:buFontTx/>
              <a:buChar char="•"/>
            </a:pPr>
            <a:r>
              <a:rPr lang="en-US" sz="1700" dirty="0">
                <a:solidFill>
                  <a:prstClr val="black">
                    <a:lumMod val="65000"/>
                    <a:lumOff val="35000"/>
                  </a:prstClr>
                </a:solidFill>
              </a:rPr>
              <a:t>Kiçik verilənlər bazaları ilə yaxşı işləyir.</a:t>
            </a:r>
          </a:p>
          <a:p>
            <a:pPr fontAlgn="base">
              <a:spcBef>
                <a:spcPct val="0"/>
              </a:spcBef>
              <a:spcAft>
                <a:spcPct val="0"/>
              </a:spcAft>
            </a:pPr>
            <a:r>
              <a:rPr lang="en-US" sz="1700" u="sng" dirty="0">
                <a:solidFill>
                  <a:prstClr val="black">
                    <a:lumMod val="65000"/>
                    <a:lumOff val="35000"/>
                  </a:prstClr>
                </a:solidFill>
              </a:rPr>
              <a:t>Seçmə çeşidləmə alqoritminin çatışmazlıqları</a:t>
            </a:r>
          </a:p>
          <a:p>
            <a:pPr fontAlgn="base">
              <a:spcBef>
                <a:spcPct val="0"/>
              </a:spcBef>
              <a:spcAft>
                <a:spcPct val="0"/>
              </a:spcAft>
              <a:buFontTx/>
              <a:buChar char="•"/>
            </a:pPr>
            <a:r>
              <a:rPr lang="en-US" sz="1700" dirty="0">
                <a:solidFill>
                  <a:prstClr val="black">
                    <a:lumMod val="65000"/>
                    <a:lumOff val="35000"/>
                  </a:prstClr>
                </a:solidFill>
              </a:rPr>
              <a:t>Seçim çeşidi ən pis və orta vəziyyətdə O(n^2) zaman mürəkkəbliyinə malikdir.</a:t>
            </a:r>
          </a:p>
          <a:p>
            <a:pPr fontAlgn="base">
              <a:spcBef>
                <a:spcPct val="0"/>
              </a:spcBef>
              <a:spcAft>
                <a:spcPct val="0"/>
              </a:spcAft>
              <a:buFontTx/>
              <a:buChar char="•"/>
            </a:pPr>
            <a:r>
              <a:rPr lang="en-US" sz="1700" dirty="0">
                <a:solidFill>
                  <a:prstClr val="black">
                    <a:lumMod val="65000"/>
                    <a:lumOff val="35000"/>
                  </a:prstClr>
                </a:solidFill>
              </a:rPr>
              <a:t>Böyük verilənlər bazalarında yaxşı işləmir.</a:t>
            </a:r>
          </a:p>
          <a:p>
            <a:pPr fontAlgn="base">
              <a:spcBef>
                <a:spcPct val="0"/>
              </a:spcBef>
              <a:spcAft>
                <a:spcPct val="0"/>
              </a:spcAft>
              <a:buFontTx/>
              <a:buChar char="•"/>
            </a:pPr>
            <a:r>
              <a:rPr lang="en-US" sz="1700" dirty="0">
                <a:solidFill>
                  <a:prstClr val="black">
                    <a:lumMod val="65000"/>
                    <a:lumOff val="35000"/>
                  </a:prstClr>
                </a:solidFill>
              </a:rPr>
              <a:t>Bərabər düymələri olan elementlərin nisbi sırasını saxlamır, bu o deməkdir ki, sabit deyil.</a:t>
            </a:r>
          </a:p>
          <a:p>
            <a:pPr fontAlgn="base">
              <a:spcBef>
                <a:spcPct val="0"/>
              </a:spcBef>
              <a:spcAft>
                <a:spcPct val="0"/>
              </a:spcAft>
            </a:pPr>
            <a:r>
              <a:rPr lang="en-US" sz="1700" dirty="0">
                <a:solidFill>
                  <a:prstClr val="black">
                    <a:lumMod val="65000"/>
                    <a:lumOff val="35000"/>
                  </a:prstClr>
                </a:solidFill>
              </a:rPr>
              <a:t>Seçim Sıralaması üzrə Tez-tez verilən suallar</a:t>
            </a:r>
          </a:p>
          <a:p>
            <a:pPr fontAlgn="base">
              <a:spcBef>
                <a:spcPct val="0"/>
              </a:spcBef>
              <a:spcAft>
                <a:spcPct val="0"/>
              </a:spcAft>
            </a:pPr>
            <a:r>
              <a:rPr lang="en-US" sz="1700" dirty="0">
                <a:solidFill>
                  <a:prstClr val="black">
                    <a:lumMod val="65000"/>
                    <a:lumOff val="35000"/>
                  </a:prstClr>
                </a:solidFill>
              </a:rPr>
              <a:t>Q1. Seçmə çeşidləmə alqoritmi sabitdirmi?</a:t>
            </a:r>
          </a:p>
          <a:p>
            <a:pPr fontAlgn="base">
              <a:spcBef>
                <a:spcPct val="0"/>
              </a:spcBef>
              <a:spcAft>
                <a:spcPct val="0"/>
              </a:spcAft>
            </a:pPr>
            <a:r>
              <a:rPr lang="en-US" sz="1700" dirty="0">
                <a:solidFill>
                  <a:prstClr val="black">
                    <a:lumMod val="65000"/>
                    <a:lumOff val="35000"/>
                  </a:prstClr>
                </a:solidFill>
              </a:rPr>
              <a:t>Seçmə çeşidləmə alqoritminin standart tətbiqi sabit deyil . Bununla belə, sabit hala gətirilə bilər. </a:t>
            </a:r>
          </a:p>
          <a:p>
            <a:pPr fontAlgn="base">
              <a:spcBef>
                <a:spcPct val="0"/>
              </a:spcBef>
              <a:spcAft>
                <a:spcPct val="0"/>
              </a:spcAft>
            </a:pPr>
            <a:r>
              <a:rPr lang="en-US" sz="1700" dirty="0">
                <a:solidFill>
                  <a:prstClr val="black">
                    <a:lumMod val="65000"/>
                    <a:lumOff val="35000"/>
                  </a:prstClr>
                </a:solidFill>
              </a:rPr>
              <a:t>Q2. Seçmə çeşidləmə alqoritmi yerindədirmi?</a:t>
            </a:r>
          </a:p>
          <a:p>
            <a:pPr fontAlgn="base">
              <a:spcBef>
                <a:spcPct val="0"/>
              </a:spcBef>
              <a:spcAft>
                <a:spcPct val="0"/>
              </a:spcAft>
            </a:pPr>
            <a:r>
              <a:rPr lang="en-US" sz="1700" dirty="0">
                <a:solidFill>
                  <a:prstClr val="black">
                    <a:lumMod val="65000"/>
                    <a:lumOff val="35000"/>
                  </a:prstClr>
                </a:solidFill>
              </a:rPr>
              <a:t>Bəli, Seçmə çeşidləmə alqoritmi əlavə yer tələb etmədiyi üçün yerində alqoritmdir.</a:t>
            </a:r>
          </a:p>
          <a:p>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659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823" y="161483"/>
            <a:ext cx="11493055" cy="4308461"/>
            <a:chOff x="833026" y="-2249071"/>
            <a:chExt cx="9826192" cy="694185"/>
          </a:xfrm>
        </p:grpSpPr>
        <p:sp>
          <p:nvSpPr>
            <p:cNvPr id="35" name="TextBox 34"/>
            <p:cNvSpPr txBox="1"/>
            <p:nvPr/>
          </p:nvSpPr>
          <p:spPr>
            <a:xfrm>
              <a:off x="833026" y="-2249071"/>
              <a:ext cx="3761564" cy="59507"/>
            </a:xfrm>
            <a:prstGeom prst="rect">
              <a:avLst/>
            </a:prstGeom>
            <a:noFill/>
          </p:spPr>
          <p:txBody>
            <a:bodyPr wrap="square" lIns="0" tIns="0" rIns="0" bIns="0" rtlCol="0">
              <a:spAutoFit/>
            </a:bodyPr>
            <a:lstStyle/>
            <a:p>
              <a:r>
                <a:rPr lang="az-Latn-AZ" sz="2400" dirty="0">
                  <a:solidFill>
                    <a:schemeClr val="accent1">
                      <a:lumMod val="75000"/>
                    </a:schemeClr>
                  </a:solidFill>
                  <a:latin typeface="Century Gothic"/>
                </a:rPr>
                <a:t>Bubble Sort</a:t>
              </a:r>
              <a:endParaRPr lang="en-US" sz="24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4598632" y="76471"/>
            <a:ext cx="7593367"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0" y="452452"/>
            <a:ext cx="12152177" cy="6832640"/>
          </a:xfrm>
          <a:prstGeom prst="rect">
            <a:avLst/>
          </a:prstGeom>
          <a:noFill/>
        </p:spPr>
        <p:txBody>
          <a:bodyPr wrap="square" rtlCol="0">
            <a:spAutoFit/>
          </a:bodyPr>
          <a:lstStyle/>
          <a:p>
            <a:pPr fontAlgn="base"/>
            <a:r>
              <a:rPr lang="en-US" sz="1400" dirty="0">
                <a:solidFill>
                  <a:prstClr val="black">
                    <a:lumMod val="65000"/>
                    <a:lumOff val="35000"/>
                  </a:prstClr>
                </a:solidFill>
              </a:rPr>
              <a:t>Bubble Sort, bitişik elementlər səhv qaydada olduqda onları təkrar-təkrar dəyişdirməklə işləyən ən sadə </a:t>
            </a:r>
            <a:r>
              <a:rPr lang="en-US" sz="1400" dirty="0">
                <a:solidFill>
                  <a:prstClr val="black">
                    <a:lumMod val="65000"/>
                    <a:lumOff val="35000"/>
                  </a:prstClr>
                </a:solidFill>
                <a:hlinkClick r:id="rId2">
                  <a:extLst>
                    <a:ext uri="{A12FA001-AC4F-418D-AE19-62706E023703}">
                      <ahyp:hlinkClr xmlns:ahyp="http://schemas.microsoft.com/office/drawing/2018/hyperlinkcolor" val="tx"/>
                    </a:ext>
                  </a:extLst>
                </a:hlinkClick>
              </a:rPr>
              <a:t>çeşidləmə alqoritmidir . </a:t>
            </a:r>
            <a:r>
              <a:rPr lang="en-US" sz="1400" dirty="0">
                <a:solidFill>
                  <a:prstClr val="black">
                    <a:lumMod val="65000"/>
                    <a:lumOff val="35000"/>
                  </a:prstClr>
                </a:solidFill>
              </a:rPr>
              <a:t>Bu alqoritm böyük məlumat dəstləri üçün uyğun deyil, çünki onun orta və ən pis vaxt mürəkkəbliyi kifayət qədər yüksəkdir.</a:t>
            </a:r>
            <a:endParaRPr lang="az-Latn-AZ" sz="1400" dirty="0">
              <a:solidFill>
                <a:prstClr val="black">
                  <a:lumMod val="65000"/>
                  <a:lumOff val="35000"/>
                </a:prstClr>
              </a:solidFill>
            </a:endParaRPr>
          </a:p>
          <a:p>
            <a:pPr marR="0" lvl="0" indent="0" fontAlgn="base">
              <a:lnSpc>
                <a:spcPct val="100000"/>
              </a:lnSpc>
              <a:spcBef>
                <a:spcPct val="0"/>
              </a:spcBef>
              <a:spcAft>
                <a:spcPct val="0"/>
              </a:spcAft>
              <a:buClrTx/>
              <a:buSzTx/>
              <a:buFontTx/>
              <a:buNone/>
              <a:tabLst/>
            </a:pPr>
            <a:r>
              <a:rPr lang="ru-RU" altLang="ru-RU" sz="1400" dirty="0">
                <a:solidFill>
                  <a:prstClr val="black">
                    <a:lumMod val="65000"/>
                    <a:lumOff val="35000"/>
                  </a:prstClr>
                </a:solidFill>
              </a:rPr>
              <a:t>Bubble Sort Alqoritmi</a:t>
            </a:r>
          </a:p>
          <a:p>
            <a:pPr marR="0" lvl="0" indent="0" fontAlgn="base">
              <a:lnSpc>
                <a:spcPct val="100000"/>
              </a:lnSpc>
              <a:spcBef>
                <a:spcPct val="0"/>
              </a:spcBef>
              <a:spcAft>
                <a:spcPct val="0"/>
              </a:spcAft>
              <a:buClrTx/>
              <a:buSzTx/>
              <a:buFontTx/>
              <a:buNone/>
              <a:tabLst/>
            </a:pPr>
            <a:r>
              <a:rPr lang="ru-RU" altLang="ru-RU" sz="1400" dirty="0">
                <a:solidFill>
                  <a:prstClr val="black">
                    <a:lumMod val="65000"/>
                    <a:lumOff val="35000"/>
                  </a:prstClr>
                </a:solidFill>
              </a:rPr>
              <a:t>Bu alqoritmdə, </a:t>
            </a:r>
          </a:p>
          <a:p>
            <a:pPr marR="0" lvl="0" indent="0" fontAlgn="base">
              <a:lnSpc>
                <a:spcPct val="100000"/>
              </a:lnSpc>
              <a:spcBef>
                <a:spcPct val="0"/>
              </a:spcBef>
              <a:spcAft>
                <a:spcPct val="0"/>
              </a:spcAft>
              <a:buClrTx/>
              <a:buSzTx/>
              <a:buFontTx/>
              <a:buChar char="•"/>
              <a:tabLst/>
            </a:pPr>
            <a:r>
              <a:rPr lang="ru-RU" altLang="ru-RU" sz="1400" dirty="0">
                <a:solidFill>
                  <a:prstClr val="black">
                    <a:lumMod val="65000"/>
                    <a:lumOff val="35000"/>
                  </a:prstClr>
                </a:solidFill>
              </a:rPr>
              <a:t>soldan keçin və bitişik elementləri müqayisə edin və daha yüksək olan sağ tərəfdə yerləşdirilir. </a:t>
            </a:r>
          </a:p>
          <a:p>
            <a:pPr marR="0" lvl="0" indent="0" fontAlgn="base">
              <a:lnSpc>
                <a:spcPct val="100000"/>
              </a:lnSpc>
              <a:spcBef>
                <a:spcPct val="0"/>
              </a:spcBef>
              <a:spcAft>
                <a:spcPct val="0"/>
              </a:spcAft>
              <a:buClrTx/>
              <a:buSzTx/>
              <a:buFontTx/>
              <a:buChar char="•"/>
              <a:tabLst/>
            </a:pPr>
            <a:r>
              <a:rPr lang="ru-RU" altLang="ru-RU" sz="1400" dirty="0">
                <a:solidFill>
                  <a:prstClr val="black">
                    <a:lumMod val="65000"/>
                    <a:lumOff val="35000"/>
                  </a:prstClr>
                </a:solidFill>
              </a:rPr>
              <a:t>Bu şəkildə, ən böyük element əvvəlcə ən sağ tərəfə köçürülür. </a:t>
            </a:r>
          </a:p>
          <a:p>
            <a:pPr marR="0" lvl="0" indent="0" fontAlgn="base">
              <a:lnSpc>
                <a:spcPct val="100000"/>
              </a:lnSpc>
              <a:spcBef>
                <a:spcPct val="0"/>
              </a:spcBef>
              <a:spcAft>
                <a:spcPct val="0"/>
              </a:spcAft>
              <a:buClrTx/>
              <a:buSzTx/>
              <a:buFontTx/>
              <a:buChar char="•"/>
              <a:tabLst/>
            </a:pPr>
            <a:r>
              <a:rPr lang="ru-RU" altLang="ru-RU" sz="1400" dirty="0">
                <a:solidFill>
                  <a:prstClr val="black">
                    <a:lumMod val="65000"/>
                    <a:lumOff val="35000"/>
                  </a:prstClr>
                </a:solidFill>
              </a:rPr>
              <a:t>Bu proses daha sonra ikinci ən böyük olanı tapmaq və onu yerləşdirmək və verilənlər çeşidlənənə qədər davam etdirilir</a:t>
            </a:r>
            <a:endParaRPr lang="az-Latn-AZ" sz="1400" dirty="0">
              <a:solidFill>
                <a:prstClr val="black">
                  <a:lumMod val="65000"/>
                  <a:lumOff val="35000"/>
                </a:prstClr>
              </a:solidFill>
            </a:endParaRPr>
          </a:p>
          <a:p>
            <a:pPr fontAlgn="base"/>
            <a:r>
              <a:rPr lang="en-US" sz="1400" u="sng" dirty="0">
                <a:solidFill>
                  <a:prstClr val="black">
                    <a:lumMod val="65000"/>
                    <a:lumOff val="35000"/>
                  </a:prstClr>
                </a:solidFill>
              </a:rPr>
              <a:t>Bubble Sortunun Mürəkkəblik Təhlil</a:t>
            </a:r>
            <a:r>
              <a:rPr lang="az-Latn-AZ" sz="1400" u="sng" dirty="0">
                <a:solidFill>
                  <a:prstClr val="black">
                    <a:lumMod val="65000"/>
                    <a:lumOff val="35000"/>
                  </a:prstClr>
                </a:solidFill>
              </a:rPr>
              <a:t>i</a:t>
            </a:r>
            <a:br>
              <a:rPr lang="en-US" sz="1400" dirty="0">
                <a:solidFill>
                  <a:prstClr val="black">
                    <a:lumMod val="65000"/>
                    <a:lumOff val="35000"/>
                  </a:prstClr>
                </a:solidFill>
              </a:rPr>
            </a:br>
            <a:r>
              <a:rPr lang="en-US" sz="1400" dirty="0">
                <a:solidFill>
                  <a:prstClr val="black">
                    <a:lumMod val="65000"/>
                    <a:lumOff val="35000"/>
                  </a:prstClr>
                </a:solidFill>
              </a:rPr>
              <a:t>Zaman Mürəkkəbliyi: O(N 2 )</a:t>
            </a:r>
            <a:br>
              <a:rPr lang="en-US" sz="1400" dirty="0">
                <a:solidFill>
                  <a:prstClr val="black">
                    <a:lumMod val="65000"/>
                    <a:lumOff val="35000"/>
                  </a:prstClr>
                </a:solidFill>
              </a:rPr>
            </a:br>
            <a:r>
              <a:rPr lang="en-US" sz="1400" dirty="0">
                <a:solidFill>
                  <a:prstClr val="black">
                    <a:lumMod val="65000"/>
                    <a:lumOff val="35000"/>
                  </a:prstClr>
                </a:solidFill>
              </a:rPr>
              <a:t>Köməkçi Məkan: O(1)</a:t>
            </a:r>
          </a:p>
          <a:p>
            <a:pPr fontAlgn="base"/>
            <a:r>
              <a:rPr lang="en-US" sz="1400" dirty="0">
                <a:solidFill>
                  <a:prstClr val="black">
                    <a:lumMod val="65000"/>
                    <a:lumOff val="35000"/>
                  </a:prstClr>
                </a:solidFill>
              </a:rPr>
              <a:t>Bubble Sort-un üstünlükləri:</a:t>
            </a:r>
          </a:p>
          <a:p>
            <a:pPr fontAlgn="base">
              <a:buFont typeface="Arial" panose="020B0604020202020204" pitchFamily="34" charset="0"/>
              <a:buChar char="•"/>
            </a:pPr>
            <a:r>
              <a:rPr lang="en-US" sz="1400" dirty="0">
                <a:solidFill>
                  <a:prstClr val="black">
                    <a:lumMod val="65000"/>
                    <a:lumOff val="35000"/>
                  </a:prstClr>
                </a:solidFill>
              </a:rPr>
              <a:t>Bubble çeşidini başa düşmək və həyata keçirmək asandır.</a:t>
            </a:r>
          </a:p>
          <a:p>
            <a:pPr fontAlgn="base">
              <a:buFont typeface="Arial" panose="020B0604020202020204" pitchFamily="34" charset="0"/>
              <a:buChar char="•"/>
            </a:pPr>
            <a:r>
              <a:rPr lang="en-US" sz="1400" dirty="0">
                <a:solidFill>
                  <a:prstClr val="black">
                    <a:lumMod val="65000"/>
                    <a:lumOff val="35000"/>
                  </a:prstClr>
                </a:solidFill>
              </a:rPr>
              <a:t>Bu, heç bir əlavə yaddaş sahəsi tələb etmir.</a:t>
            </a:r>
          </a:p>
          <a:p>
            <a:pPr fontAlgn="base">
              <a:buFont typeface="Arial" panose="020B0604020202020204" pitchFamily="34" charset="0"/>
              <a:buChar char="•"/>
            </a:pPr>
            <a:r>
              <a:rPr lang="en-US" sz="1400" dirty="0">
                <a:solidFill>
                  <a:prstClr val="black">
                    <a:lumMod val="65000"/>
                    <a:lumOff val="35000"/>
                  </a:prstClr>
                </a:solidFill>
              </a:rPr>
              <a:t>Bu, sabit çeşidləmə alqoritmidir, yəni eyni açar dəyəri olan elementlər çeşidlənmiş çıxışda öz nisbi sırasını qoruyur.</a:t>
            </a:r>
          </a:p>
          <a:p>
            <a:pPr fontAlgn="base"/>
            <a:r>
              <a:rPr lang="en-US" sz="1400" u="sng" dirty="0">
                <a:solidFill>
                  <a:prstClr val="black">
                    <a:lumMod val="65000"/>
                    <a:lumOff val="35000"/>
                  </a:prstClr>
                </a:solidFill>
              </a:rPr>
              <a:t>Bubble Sortunun çatışmazlıqları:</a:t>
            </a:r>
          </a:p>
          <a:p>
            <a:pPr fontAlgn="base">
              <a:buFont typeface="Arial" panose="020B0604020202020204" pitchFamily="34" charset="0"/>
              <a:buChar char="•"/>
            </a:pPr>
            <a:r>
              <a:rPr lang="en-US" sz="1400" dirty="0">
                <a:solidFill>
                  <a:prstClr val="black">
                    <a:lumMod val="65000"/>
                    <a:lumOff val="35000"/>
                  </a:prstClr>
                </a:solidFill>
              </a:rPr>
              <a:t>Bubble çeşidi O(N 2 ) zaman mürəkkəbliyinə malikdir, bu da onu böyük məlumat dəstləri üçün çox yavaş edir.</a:t>
            </a:r>
          </a:p>
          <a:p>
            <a:pPr fontAlgn="base">
              <a:buFont typeface="Arial" panose="020B0604020202020204" pitchFamily="34" charset="0"/>
              <a:buChar char="•"/>
            </a:pPr>
            <a:r>
              <a:rPr lang="en-US" sz="1400" dirty="0">
                <a:solidFill>
                  <a:prstClr val="black">
                    <a:lumMod val="65000"/>
                    <a:lumOff val="35000"/>
                  </a:prstClr>
                </a:solidFill>
              </a:rPr>
              <a:t>Bubble sort müqayisəyə əsaslanan çeşidləmə alqoritmidir, yəni giriş məlumat dəstindəki elementlərin nisbi sırasını müəyyən etmək üçün müqayisə operatoru tələb olunur. O, müəyyən hallarda alqoritmin səmərəliliyini məhdudlaşdıra bilər.</a:t>
            </a:r>
          </a:p>
          <a:p>
            <a:pPr fontAlgn="base"/>
            <a:r>
              <a:rPr lang="en-US" sz="1400" u="sng" dirty="0">
                <a:solidFill>
                  <a:prstClr val="black">
                    <a:lumMod val="65000"/>
                    <a:lumOff val="35000"/>
                  </a:prstClr>
                </a:solidFill>
              </a:rPr>
              <a:t>Bubble Sort ilə bağlı bəzi tez-tez verilən suallar:</a:t>
            </a:r>
          </a:p>
          <a:p>
            <a:pPr fontAlgn="base"/>
            <a:r>
              <a:rPr lang="en-US" sz="1400" dirty="0">
                <a:solidFill>
                  <a:prstClr val="black">
                    <a:lumMod val="65000"/>
                    <a:lumOff val="35000"/>
                  </a:prstClr>
                </a:solidFill>
              </a:rPr>
              <a:t>Bubble çeşidi üçün sərhəd işi nədir? </a:t>
            </a:r>
          </a:p>
          <a:p>
            <a:pPr fontAlgn="base"/>
            <a:r>
              <a:rPr lang="en-US" sz="1400" dirty="0">
                <a:solidFill>
                  <a:prstClr val="black">
                    <a:lumMod val="65000"/>
                    <a:lumOff val="35000"/>
                  </a:prstClr>
                </a:solidFill>
              </a:rPr>
              <a:t>Elementlər artıq çeşidləndikdə qabarcıq çeşidləmə minimum vaxt tələb edir (n sırası). Buna görə də O(N 2 ) zaman mürəkkəbliyindən qaçmaq üçün massivin artıq çeşidlənib və ya sıralanmadığını əvvəlcədən yoxlamaq daha yaxşıdır .</a:t>
            </a:r>
          </a:p>
          <a:p>
            <a:pPr fontAlgn="base"/>
            <a:r>
              <a:rPr lang="en-US" sz="1400" u="sng" dirty="0">
                <a:solidFill>
                  <a:prstClr val="black">
                    <a:lumMod val="65000"/>
                    <a:lumOff val="35000"/>
                  </a:prstClr>
                </a:solidFill>
              </a:rPr>
              <a:t>Bubble sort-da çeşidləmə yerində olur?</a:t>
            </a:r>
          </a:p>
          <a:p>
            <a:pPr fontAlgn="base"/>
            <a:r>
              <a:rPr lang="en-US" sz="1400" dirty="0">
                <a:solidFill>
                  <a:prstClr val="black">
                    <a:lumMod val="65000"/>
                    <a:lumOff val="35000"/>
                  </a:prstClr>
                </a:solidFill>
              </a:rPr>
              <a:t>Bəli, Bubble sort hər hansı əsas məlumat strukturundan istifadə etmədən bitişik cütlərin dəyişdirilməsini həyata keçirir. Beləliklə, Bubble çeşidləmə alqoritmi yerində bir alqoritmdir.</a:t>
            </a:r>
          </a:p>
          <a:p>
            <a:pPr fontAlgn="base"/>
            <a:r>
              <a:rPr lang="en-US" sz="1400" u="sng" dirty="0">
                <a:solidFill>
                  <a:prstClr val="black">
                    <a:lumMod val="65000"/>
                    <a:lumOff val="35000"/>
                  </a:prstClr>
                </a:solidFill>
              </a:rPr>
              <a:t>Bubble çeşidləmə alqoritmi sabitdirmi?</a:t>
            </a:r>
          </a:p>
          <a:p>
            <a:pPr fontAlgn="base"/>
            <a:r>
              <a:rPr lang="en-US" sz="1400" dirty="0">
                <a:solidFill>
                  <a:prstClr val="black">
                    <a:lumMod val="65000"/>
                    <a:lumOff val="35000"/>
                  </a:prstClr>
                </a:solidFill>
              </a:rPr>
              <a:t>Bəli, qabarcıq çeşidləmə alqoritmi sabitdir.</a:t>
            </a:r>
          </a:p>
          <a:p>
            <a:pPr fontAlgn="base"/>
            <a:r>
              <a:rPr lang="en-US" sz="1400" u="sng" dirty="0">
                <a:solidFill>
                  <a:prstClr val="black">
                    <a:lumMod val="65000"/>
                    <a:lumOff val="35000"/>
                  </a:prstClr>
                </a:solidFill>
              </a:rPr>
              <a:t>Bubble çeşidləmə alqoritmi harada istifadə olunur?</a:t>
            </a:r>
          </a:p>
          <a:p>
            <a:pPr fontAlgn="base"/>
            <a:r>
              <a:rPr lang="en-US" sz="1400" dirty="0">
                <a:solidFill>
                  <a:prstClr val="black">
                    <a:lumMod val="65000"/>
                    <a:lumOff val="35000"/>
                  </a:prstClr>
                </a:solidFill>
              </a:rPr>
              <a:t>Sadəliyinə görə qabarcıq çeşidləmə tez-tez çeşidləmə alqoritmi anlayışını təqdim etmək üçün istifadə olunur. Kompüter qrafikasında, demək olar ki, çeşidlənmiş massivlərdə kiçik bir səhvi (yalnız iki elementin dəyişdirilməsi kimi) aşkar etmək və onu sadəcə xətti mürəkkəbliklə (2n) düzəltmək qabiliyyəti ilə məşhurdur. </a:t>
            </a:r>
          </a:p>
          <a:p>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AFA88D96-D588-4862-A0F2-782A9AF1B8BB}"/>
              </a:ext>
            </a:extLst>
          </p:cNvPr>
          <p:cNvSpPr>
            <a:spLocks noChangeArrowheads="1"/>
          </p:cNvSpPr>
          <p:nvPr/>
        </p:nvSpPr>
        <p:spPr bwMode="auto">
          <a:xfrm>
            <a:off x="0" y="-110401"/>
            <a:ext cx="43282" cy="6780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73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823" y="161483"/>
            <a:ext cx="11493055" cy="4308461"/>
            <a:chOff x="833026" y="-2249071"/>
            <a:chExt cx="9826192" cy="694185"/>
          </a:xfrm>
        </p:grpSpPr>
        <p:sp>
          <p:nvSpPr>
            <p:cNvPr id="35" name="TextBox 34"/>
            <p:cNvSpPr txBox="1"/>
            <p:nvPr/>
          </p:nvSpPr>
          <p:spPr>
            <a:xfrm>
              <a:off x="833026" y="-2249071"/>
              <a:ext cx="3761564" cy="59507"/>
            </a:xfrm>
            <a:prstGeom prst="rect">
              <a:avLst/>
            </a:prstGeom>
            <a:noFill/>
          </p:spPr>
          <p:txBody>
            <a:bodyPr wrap="square" lIns="0" tIns="0" rIns="0" bIns="0" rtlCol="0">
              <a:spAutoFit/>
            </a:bodyPr>
            <a:lstStyle/>
            <a:p>
              <a:r>
                <a:rPr lang="az-Latn-AZ" sz="2400" dirty="0">
                  <a:solidFill>
                    <a:schemeClr val="accent1">
                      <a:lumMod val="75000"/>
                    </a:schemeClr>
                  </a:solidFill>
                  <a:latin typeface="Century Gothic"/>
                </a:rPr>
                <a:t>İnsertion Sort</a:t>
              </a:r>
              <a:endParaRPr lang="en-US" sz="24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4598632" y="76471"/>
            <a:ext cx="7593367"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0" y="452452"/>
            <a:ext cx="12152177" cy="7048083"/>
          </a:xfrm>
          <a:prstGeom prst="rect">
            <a:avLst/>
          </a:prstGeom>
          <a:noFill/>
        </p:spPr>
        <p:txBody>
          <a:bodyPr wrap="square" rtlCol="0">
            <a:spAutoFit/>
          </a:bodyPr>
          <a:lstStyle/>
          <a:p>
            <a:pPr fontAlgn="base"/>
            <a:r>
              <a:rPr lang="en-US" sz="1600" dirty="0">
                <a:solidFill>
                  <a:prstClr val="black">
                    <a:lumMod val="65000"/>
                    <a:lumOff val="35000"/>
                  </a:prstClr>
                </a:solidFill>
              </a:rPr>
              <a:t>Daxiletmə çeşidi əlinizdə oyun kartlarını çeşidlədiyiniz üsula bənzər işləyən sadə çeşidləmə alqoritmidir. Massiv faktiki olaraq çeşidlənmiş və çeşidlənməmiş hissəyə bölünür. Çeşidlənməmiş hissədən dəyərlər seçilir və çeşidlənmiş hissədə düzgün mövqeyə yerləşdirilir. Daxiletmə Sortunun Mürəkkəblik Təhlili:</a:t>
            </a:r>
          </a:p>
          <a:p>
            <a:pPr fontAlgn="base"/>
            <a:r>
              <a:rPr lang="en-US" sz="1600" dirty="0">
                <a:solidFill>
                  <a:prstClr val="black">
                    <a:lumMod val="65000"/>
                    <a:lumOff val="35000"/>
                  </a:prstClr>
                </a:solidFill>
              </a:rPr>
              <a:t>D</a:t>
            </a:r>
            <a:r>
              <a:rPr lang="en-US" sz="1600" u="sng" dirty="0">
                <a:solidFill>
                  <a:prstClr val="black">
                    <a:lumMod val="65000"/>
                    <a:lumOff val="35000"/>
                  </a:prstClr>
                </a:solidFill>
              </a:rPr>
              <a:t>axiletmə Sortunun Vaxt Mürəkkəbliyi</a:t>
            </a:r>
          </a:p>
          <a:p>
            <a:pPr fontAlgn="base">
              <a:buFont typeface="Arial" panose="020B0604020202020204" pitchFamily="34" charset="0"/>
              <a:buChar char="•"/>
            </a:pPr>
            <a:r>
              <a:rPr lang="en-US" sz="1600" dirty="0">
                <a:solidFill>
                  <a:prstClr val="black">
                    <a:lumMod val="65000"/>
                    <a:lumOff val="35000"/>
                  </a:prstClr>
                </a:solidFill>
              </a:rPr>
              <a:t>Daxiletmə növünün ən pis vaxt mürəkkəbliyi O ( N^2) -dir.</a:t>
            </a:r>
          </a:p>
          <a:p>
            <a:pPr fontAlgn="base">
              <a:buFont typeface="Arial" panose="020B0604020202020204" pitchFamily="34" charset="0"/>
              <a:buChar char="•"/>
            </a:pPr>
            <a:r>
              <a:rPr lang="en-US" sz="1600" dirty="0">
                <a:solidFill>
                  <a:prstClr val="black">
                    <a:lumMod val="65000"/>
                    <a:lumOff val="35000"/>
                  </a:prstClr>
                </a:solidFill>
              </a:rPr>
              <a:t>Daxiletmə növünün orta iş vaxtı mürəkkəbliyi O ( N^2) -dir.</a:t>
            </a:r>
          </a:p>
          <a:p>
            <a:pPr fontAlgn="base">
              <a:buFont typeface="Arial" panose="020B0604020202020204" pitchFamily="34" charset="0"/>
              <a:buChar char="•"/>
            </a:pPr>
            <a:r>
              <a:rPr lang="en-US" sz="1600" dirty="0">
                <a:solidFill>
                  <a:prstClr val="black">
                    <a:lumMod val="65000"/>
                    <a:lumOff val="35000"/>
                  </a:prstClr>
                </a:solidFill>
              </a:rPr>
              <a:t>Ən yaxşı halın zaman mürəkkəbliyi O(N) -dir .</a:t>
            </a:r>
          </a:p>
          <a:p>
            <a:pPr fontAlgn="base"/>
            <a:r>
              <a:rPr lang="en-US" sz="1600" u="sng" dirty="0">
                <a:solidFill>
                  <a:prstClr val="black">
                    <a:lumMod val="65000"/>
                    <a:lumOff val="35000"/>
                  </a:prstClr>
                </a:solidFill>
              </a:rPr>
              <a:t>Yerləşdirmə Sortunun Məkan Mürəkkəbliyi</a:t>
            </a:r>
          </a:p>
          <a:p>
            <a:pPr fontAlgn="base"/>
            <a:r>
              <a:rPr lang="en-US" sz="1600" dirty="0">
                <a:solidFill>
                  <a:prstClr val="black">
                    <a:lumMod val="65000"/>
                    <a:lumOff val="35000"/>
                  </a:prstClr>
                </a:solidFill>
              </a:rPr>
              <a:t>Daxiletmə Sortunun köməkçi fəza mürəkkəbliyi O(1)</a:t>
            </a:r>
          </a:p>
          <a:p>
            <a:pPr fontAlgn="base"/>
            <a:r>
              <a:rPr lang="en-US" sz="1600" dirty="0">
                <a:solidFill>
                  <a:prstClr val="black">
                    <a:lumMod val="65000"/>
                    <a:lumOff val="35000"/>
                  </a:prstClr>
                </a:solidFill>
              </a:rPr>
              <a:t>Daxiletmə Sortunun Xüsusiyyətləri</a:t>
            </a:r>
          </a:p>
          <a:p>
            <a:pPr fontAlgn="base">
              <a:buFont typeface="Arial" panose="020B0604020202020204" pitchFamily="34" charset="0"/>
              <a:buChar char="•"/>
            </a:pPr>
            <a:r>
              <a:rPr lang="en-US" sz="1600" dirty="0">
                <a:solidFill>
                  <a:prstClr val="black">
                    <a:lumMod val="65000"/>
                    <a:lumOff val="35000"/>
                  </a:prstClr>
                </a:solidFill>
              </a:rPr>
              <a:t>Bu alqoritm sadə icrası olan ən sadə alqoritmlərdən biridir</a:t>
            </a:r>
          </a:p>
          <a:p>
            <a:pPr fontAlgn="base">
              <a:buFont typeface="Arial" panose="020B0604020202020204" pitchFamily="34" charset="0"/>
              <a:buChar char="•"/>
            </a:pPr>
            <a:r>
              <a:rPr lang="en-US" sz="1600" dirty="0">
                <a:solidFill>
                  <a:prstClr val="black">
                    <a:lumMod val="65000"/>
                    <a:lumOff val="35000"/>
                  </a:prstClr>
                </a:solidFill>
              </a:rPr>
              <a:t>Əsasən, Daxiletmə çeşidi kiçik məlumat dəyərləri üçün effektivdir</a:t>
            </a:r>
          </a:p>
          <a:p>
            <a:pPr fontAlgn="base">
              <a:buFont typeface="Arial" panose="020B0604020202020204" pitchFamily="34" charset="0"/>
              <a:buChar char="•"/>
            </a:pPr>
            <a:r>
              <a:rPr lang="en-US" sz="1600" dirty="0">
                <a:solidFill>
                  <a:prstClr val="black">
                    <a:lumMod val="65000"/>
                    <a:lumOff val="35000"/>
                  </a:prstClr>
                </a:solidFill>
              </a:rPr>
              <a:t>Daxiletmə çeşidi uyğunlaşma xarakteri daşıyır, yəni artıq qismən çeşidlənmiş məlumat dəstləri üçün uyğundur.</a:t>
            </a:r>
          </a:p>
          <a:p>
            <a:pPr fontAlgn="base"/>
            <a:r>
              <a:rPr lang="en-US" sz="1600" u="sng" dirty="0">
                <a:solidFill>
                  <a:prstClr val="black">
                    <a:lumMod val="65000"/>
                    <a:lumOff val="35000"/>
                  </a:prstClr>
                </a:solidFill>
              </a:rPr>
              <a:t>Daxiletmə Sortunda Tez-tez verilən suallar</a:t>
            </a:r>
          </a:p>
          <a:p>
            <a:pPr fontAlgn="base"/>
            <a:r>
              <a:rPr lang="en-US" sz="1600" dirty="0">
                <a:solidFill>
                  <a:prstClr val="black">
                    <a:lumMod val="65000"/>
                    <a:lumOff val="35000"/>
                  </a:prstClr>
                </a:solidFill>
              </a:rPr>
              <a:t>Q1. Insertion Sort alqoritminin sərhəd halları hansılardır?</a:t>
            </a:r>
          </a:p>
          <a:p>
            <a:pPr fontAlgn="base"/>
            <a:r>
              <a:rPr lang="en-US" sz="1600" dirty="0">
                <a:solidFill>
                  <a:prstClr val="black">
                    <a:lumMod val="65000"/>
                    <a:lumOff val="35000"/>
                  </a:prstClr>
                </a:solidFill>
              </a:rPr>
              <a:t>Elementlər tərs qaydada çeşidlənibsə, daxil etmə çeşidlənməsi maksimum vaxt alır. Və elementlər artıq çeşidləndikdə minimum vaxt tələb olunur (n sırası). </a:t>
            </a:r>
          </a:p>
          <a:p>
            <a:pPr fontAlgn="base"/>
            <a:r>
              <a:rPr lang="en-US" sz="1600" dirty="0">
                <a:solidFill>
                  <a:prstClr val="black">
                    <a:lumMod val="65000"/>
                    <a:lumOff val="35000"/>
                  </a:prstClr>
                </a:solidFill>
              </a:rPr>
              <a:t>Q2. Insertion Sort alqoritminin alqoritmik paradiqması nədir?</a:t>
            </a:r>
          </a:p>
          <a:p>
            <a:pPr fontAlgn="base"/>
            <a:r>
              <a:rPr lang="en-US" sz="1600" dirty="0">
                <a:solidFill>
                  <a:prstClr val="black">
                    <a:lumMod val="65000"/>
                    <a:lumOff val="35000"/>
                  </a:prstClr>
                </a:solidFill>
              </a:rPr>
              <a:t>Insertion Sort alqoritmi artımlı bir yanaşma izləyir.</a:t>
            </a:r>
          </a:p>
          <a:p>
            <a:pPr fontAlgn="base"/>
            <a:r>
              <a:rPr lang="en-US" sz="1600" dirty="0">
                <a:solidFill>
                  <a:prstClr val="black">
                    <a:lumMod val="65000"/>
                    <a:lumOff val="35000"/>
                  </a:prstClr>
                </a:solidFill>
              </a:rPr>
              <a:t>Q3. Insertion Sort yerində çeşidləmə alqoritmidirmi?</a:t>
            </a:r>
          </a:p>
          <a:p>
            <a:pPr fontAlgn="base"/>
            <a:r>
              <a:rPr lang="en-US" sz="1600" dirty="0">
                <a:solidFill>
                  <a:prstClr val="black">
                    <a:lumMod val="65000"/>
                    <a:lumOff val="35000"/>
                  </a:prstClr>
                </a:solidFill>
              </a:rPr>
              <a:t>Bəli, daxil etmə çeşidləmə yerində çeşidləmə alqoritmidir.</a:t>
            </a:r>
          </a:p>
          <a:p>
            <a:pPr fontAlgn="base"/>
            <a:r>
              <a:rPr lang="en-US" sz="1600" dirty="0">
                <a:solidFill>
                  <a:prstClr val="black">
                    <a:lumMod val="65000"/>
                    <a:lumOff val="35000"/>
                  </a:prstClr>
                </a:solidFill>
              </a:rPr>
              <a:t>Q4. Insertion Sort sabit alqoritmdirmi?</a:t>
            </a:r>
          </a:p>
          <a:p>
            <a:pPr fontAlgn="base"/>
            <a:r>
              <a:rPr lang="en-US" sz="1600" dirty="0">
                <a:solidFill>
                  <a:prstClr val="black">
                    <a:lumMod val="65000"/>
                    <a:lumOff val="35000"/>
                  </a:prstClr>
                </a:solidFill>
              </a:rPr>
              <a:t>Bəli, daxiletmə çeşidi sabit çeşidləmə alqoritmidir.</a:t>
            </a:r>
          </a:p>
          <a:p>
            <a:pPr fontAlgn="base"/>
            <a:r>
              <a:rPr lang="en-US" sz="1600" dirty="0">
                <a:solidFill>
                  <a:prstClr val="black">
                    <a:lumMod val="65000"/>
                    <a:lumOff val="35000"/>
                  </a:prstClr>
                </a:solidFill>
              </a:rPr>
              <a:t>Q5. Insertion Sort alqoritmi nə vaxt istifadə olunur?</a:t>
            </a:r>
          </a:p>
          <a:p>
            <a:pPr fontAlgn="base"/>
            <a:r>
              <a:rPr lang="en-US" sz="1600" dirty="0">
                <a:solidFill>
                  <a:prstClr val="black">
                    <a:lumMod val="65000"/>
                    <a:lumOff val="35000"/>
                  </a:prstClr>
                </a:solidFill>
              </a:rPr>
              <a:t>Elementlərin sayı az olduqda əlavə çeşidləmə istifadə olunur. O, həmçinin giriş massivi demək olar ki, çeşidləndikdə və yalnız bir neçə element tam böyük massivdə yersiz olduqda faydalı ola bilər.</a:t>
            </a:r>
          </a:p>
          <a:p>
            <a:br>
              <a:rPr lang="en-US" dirty="0"/>
            </a:br>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AFA88D96-D588-4862-A0F2-782A9AF1B8BB}"/>
              </a:ext>
            </a:extLst>
          </p:cNvPr>
          <p:cNvSpPr>
            <a:spLocks noChangeArrowheads="1"/>
          </p:cNvSpPr>
          <p:nvPr/>
        </p:nvSpPr>
        <p:spPr bwMode="auto">
          <a:xfrm>
            <a:off x="0" y="-110401"/>
            <a:ext cx="43282" cy="6780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8189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823" y="161483"/>
            <a:ext cx="11493055" cy="4308461"/>
            <a:chOff x="833026" y="-2249071"/>
            <a:chExt cx="9826192" cy="694185"/>
          </a:xfrm>
        </p:grpSpPr>
        <p:sp>
          <p:nvSpPr>
            <p:cNvPr id="35" name="TextBox 34"/>
            <p:cNvSpPr txBox="1"/>
            <p:nvPr/>
          </p:nvSpPr>
          <p:spPr>
            <a:xfrm>
              <a:off x="833026" y="-2249071"/>
              <a:ext cx="3761564" cy="59507"/>
            </a:xfrm>
            <a:prstGeom prst="rect">
              <a:avLst/>
            </a:prstGeom>
            <a:noFill/>
          </p:spPr>
          <p:txBody>
            <a:bodyPr wrap="square" lIns="0" tIns="0" rIns="0" bIns="0" rtlCol="0">
              <a:spAutoFit/>
            </a:bodyPr>
            <a:lstStyle/>
            <a:p>
              <a:r>
                <a:rPr lang="az-Latn-AZ" sz="2400" dirty="0">
                  <a:solidFill>
                    <a:schemeClr val="accent1">
                      <a:lumMod val="75000"/>
                    </a:schemeClr>
                  </a:solidFill>
                  <a:latin typeface="Century Gothic"/>
                </a:rPr>
                <a:t>Merge Sort</a:t>
              </a:r>
              <a:endParaRPr lang="en-US" sz="24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4598632" y="76471"/>
            <a:ext cx="7593367"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21641" y="581816"/>
            <a:ext cx="12152177" cy="6663363"/>
          </a:xfrm>
          <a:prstGeom prst="rect">
            <a:avLst/>
          </a:prstGeom>
          <a:noFill/>
        </p:spPr>
        <p:txBody>
          <a:bodyPr wrap="square" rtlCol="0">
            <a:spAutoFit/>
          </a:bodyPr>
          <a:lstStyle/>
          <a:p>
            <a:pPr fontAlgn="base"/>
            <a:r>
              <a:rPr lang="en-US" sz="1300" dirty="0">
                <a:solidFill>
                  <a:prstClr val="black">
                    <a:lumMod val="65000"/>
                    <a:lumOff val="35000"/>
                  </a:prstClr>
                </a:solidFill>
              </a:rPr>
              <a:t>Birləşdirmə sıralaması massivi daha kiçik alt massivlərə bölmək, hər bir alt massivi çeşidləmək və sonra çeşidlənmiş alt massivləri yenidən birləşdirərək son çeşidlənmiş massiv yaratmaqla işləyən </a:t>
            </a:r>
            <a:r>
              <a:rPr lang="en-US" sz="1300" dirty="0">
                <a:solidFill>
                  <a:prstClr val="black">
                    <a:lumMod val="65000"/>
                    <a:lumOff val="35000"/>
                  </a:prstClr>
                </a:solidFill>
                <a:hlinkClick r:id="rId2">
                  <a:extLst>
                    <a:ext uri="{A12FA001-AC4F-418D-AE19-62706E023703}">
                      <ahyp:hlinkClr xmlns:ahyp="http://schemas.microsoft.com/office/drawing/2018/hyperlinkcolor" val="tx"/>
                    </a:ext>
                  </a:extLst>
                </a:hlinkClick>
              </a:rPr>
              <a:t>çeşidləmə alqoritmi</a:t>
            </a:r>
            <a:r>
              <a:rPr lang="en-US" sz="1300" dirty="0">
                <a:solidFill>
                  <a:prstClr val="black">
                    <a:lumMod val="65000"/>
                    <a:lumOff val="35000"/>
                  </a:prstClr>
                </a:solidFill>
              </a:rPr>
              <a:t> kimi müəyyən edilir . Sadə dillə desək, deyə bilərik ki, birləşmə çeşidləmə prosesi massivi iki yarıya bölmək, hər yarısını çeşidləmək və sonra çeşidlənmiş yarımları yenidən birləşdirməkdir. Bütün massiv sıralanana qədər bu proses təkrarlanır.</a:t>
            </a:r>
            <a:endParaRPr lang="az-Latn-AZ" sz="1300" dirty="0">
              <a:solidFill>
                <a:prstClr val="black">
                  <a:lumMod val="65000"/>
                  <a:lumOff val="35000"/>
                </a:prstClr>
              </a:solidFill>
            </a:endParaRPr>
          </a:p>
          <a:p>
            <a:pPr fontAlgn="base"/>
            <a:r>
              <a:rPr lang="ru-RU" altLang="ru-RU" sz="1300" u="sng" dirty="0">
                <a:solidFill>
                  <a:prstClr val="black">
                    <a:lumMod val="65000"/>
                    <a:lumOff val="35000"/>
                  </a:prstClr>
                </a:solidFill>
              </a:rPr>
              <a:t>Merge Sort necə işləyir?</a:t>
            </a:r>
          </a:p>
          <a:p>
            <a:pPr fontAlgn="base"/>
            <a:r>
              <a:rPr lang="ru-RU" altLang="ru-RU" sz="1300" dirty="0">
                <a:solidFill>
                  <a:prstClr val="black">
                    <a:lumMod val="65000"/>
                    <a:lumOff val="35000"/>
                  </a:prstClr>
                </a:solidFill>
              </a:rPr>
              <a:t>Birləşdirmə sıralaması massivi daha da bölünməyənə qədər davamlı olaraq yarıya bölən rekursiv alqoritmdir, yəni massivdə yalnız bir element qalır (bir elementi olan massiv həmişə çeşidlənir). Sonra çeşidlənmiş alt massivlər bir sıralanmış massivdə birləşdirilir.</a:t>
            </a:r>
            <a:endParaRPr lang="az-Latn-AZ" altLang="ru-RU" sz="1300" dirty="0">
              <a:solidFill>
                <a:prstClr val="black">
                  <a:lumMod val="65000"/>
                  <a:lumOff val="35000"/>
                </a:prstClr>
              </a:solidFill>
            </a:endParaRPr>
          </a:p>
          <a:p>
            <a:pPr marR="0" lvl="0" indent="0" fontAlgn="base">
              <a:lnSpc>
                <a:spcPct val="100000"/>
              </a:lnSpc>
              <a:spcBef>
                <a:spcPct val="0"/>
              </a:spcBef>
              <a:spcAft>
                <a:spcPct val="0"/>
              </a:spcAft>
              <a:buClrTx/>
              <a:buSzTx/>
              <a:buFontTx/>
              <a:buNone/>
              <a:tabLst/>
            </a:pPr>
            <a:r>
              <a:rPr lang="ru-RU" altLang="ru-RU" sz="1300" u="sng" dirty="0">
                <a:solidFill>
                  <a:prstClr val="black">
                    <a:lumMod val="65000"/>
                    <a:lumOff val="35000"/>
                  </a:prstClr>
                </a:solidFill>
              </a:rPr>
              <a:t>Birləşmə çeşidinin mürəkkəblik təhlili:</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Zaman Mürəkkəbliyi: O(N log(N)), Merge Sort rekursiv alqoritmdir və zaman mürəkkəbliyi aşağıdakı təkrarlama əlaqəsi kimi ifadə edilə bilər. </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T(n) = 2T(n/2) + θ(n)</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Yuxarıdakı təkrarlanma ya Təkrarlanma Ağacı metodundan, ya da Master metodundan istifadə etməklə həll edilə bilər. Bu Master Metodun II vəziyyətinə düşür və təkrarlanmanın həlli θ(Nlog(N))-dir. Merge Sort-un vaxt mürəkkəbliyi hər 3 halda (ən pis, orta və ən yaxşı) isθ(Nlog(N)) kimi birləşmə çeşidi həmişə massivi iki yarıya bölür və iki yarını birləşdirmək üçün xətti vaxt tələb edir.</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Köməkçi Boşluq: O(N), Birləşmə sıralamasında bütün elementlər köməkçi massivə kopyalanır. Beləliklə, birləşmə çeşidi üçün N köməkçi boşluq tələb olunur.</a:t>
            </a:r>
          </a:p>
          <a:p>
            <a:pPr marR="0" lvl="0" indent="0" fontAlgn="base">
              <a:lnSpc>
                <a:spcPct val="100000"/>
              </a:lnSpc>
              <a:spcBef>
                <a:spcPct val="0"/>
              </a:spcBef>
              <a:spcAft>
                <a:spcPct val="0"/>
              </a:spcAft>
              <a:buClrTx/>
              <a:buSzTx/>
              <a:buFontTx/>
              <a:buNone/>
              <a:tabLst/>
            </a:pPr>
            <a:r>
              <a:rPr lang="ru-RU" altLang="ru-RU" sz="1300" u="sng" dirty="0">
                <a:solidFill>
                  <a:prstClr val="black">
                    <a:lumMod val="65000"/>
                    <a:lumOff val="35000"/>
                  </a:prstClr>
                </a:solidFill>
              </a:rPr>
              <a:t>Birləşdirmə Sortunun Tətbiqləri:</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Böyük verilənlər dəstlərinin çeşidlənməsi: Birləşdirici çeşidləmə O(n log n) zəmanətli ən pis vaxt mürəkkəbliyinə görə böyük verilənlər dəstlərinin çeşidlənməsi üçün xüsusilə uyğundur.</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Xarici çeşidləmə: Birləşdirmə çeşidi adətən xarici çeşidləmədə istifadə olunur, burada çeşidlənəcək verilənlər yaddaşa sığmaq üçün çox böyükdür.</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Fərdi çeşidləmə: Birləşdirici çeşidləmə qismən çeşidlənmiş, demək olar ki, çeşidlənmiş və ya tamamilə çeşidlənməmiş məlumatlar kimi müxtəlif daxiletmə paylamalarını idarə etmək üçün uyğunlaşdırıla bilər.</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İnversiya sayı problemi</a:t>
            </a:r>
          </a:p>
          <a:p>
            <a:pPr marR="0" lvl="0" indent="0" fontAlgn="base">
              <a:lnSpc>
                <a:spcPct val="100000"/>
              </a:lnSpc>
              <a:spcBef>
                <a:spcPct val="0"/>
              </a:spcBef>
              <a:spcAft>
                <a:spcPct val="0"/>
              </a:spcAft>
              <a:buClrTx/>
              <a:buSzTx/>
              <a:buFontTx/>
              <a:buNone/>
              <a:tabLst/>
            </a:pPr>
            <a:r>
              <a:rPr lang="ru-RU" altLang="ru-RU" sz="1300" u="sng" dirty="0">
                <a:solidFill>
                  <a:prstClr val="black">
                    <a:lumMod val="65000"/>
                    <a:lumOff val="35000"/>
                  </a:prstClr>
                </a:solidFill>
              </a:rPr>
              <a:t>Birləşdirmə çeşidinin üstünlükləri:</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Sabitlik : Birləşdirmə çeşidi sabit çeşidləmə alqoritmidir, yəni giriş massivində bərabər elementlərin nisbi sırasını qoruyur.</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Zəmanətli ən pis performans: Birləşdirmə çeşidi O(N logN) kimi ən pis vaxt mürəkkəbliyinə malikdir, bu o deməkdir ki, hətta böyük verilənlər dəstlərində də yaxşı işləyir.</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Paralelləşdirilə bilən : Birləşdirmə çeşidi təbii olaraq paralelləşdirilə bilən bir alqoritmdir, yəni birdən çox prosessor və ya ipdən istifadə etmək üçün asanlıqla paralelləşdirilə bilər.</a:t>
            </a:r>
          </a:p>
          <a:p>
            <a:pPr marR="0" lvl="0" indent="0" fontAlgn="base">
              <a:lnSpc>
                <a:spcPct val="100000"/>
              </a:lnSpc>
              <a:spcBef>
                <a:spcPct val="0"/>
              </a:spcBef>
              <a:spcAft>
                <a:spcPct val="0"/>
              </a:spcAft>
              <a:buClrTx/>
              <a:buSzTx/>
              <a:buFontTx/>
              <a:buNone/>
              <a:tabLst/>
            </a:pPr>
            <a:r>
              <a:rPr lang="ru-RU" altLang="ru-RU" sz="1300" u="sng" dirty="0">
                <a:solidFill>
                  <a:prstClr val="black">
                    <a:lumMod val="65000"/>
                    <a:lumOff val="35000"/>
                  </a:prstClr>
                </a:solidFill>
              </a:rPr>
              <a:t>Birləşdirmə növünün çatışmazlıqları:</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Məkanın mürəkkəbliyi: Çeşidləmə prosesi zamanı birləşdirilən alt massivləri saxlamaq üçün birləşmə çeşidi əlavə yaddaş tələb edir. </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Yerində deyil: Birləşdirici çeşidləmə yerində çeşidləmə alqoritmi deyil, yəni çeşidlənmiş məlumatları saxlamaq üçün əlavə yaddaş tələb olunur. Bu, yaddaşdan istifadənin narahatlıq doğurduğu tətbiqlərdə dezavantaj ola bilər.</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Kiçik verilənlər dəstləri üçün həmişə optimal deyil: Kiçik verilənlər dəstləri üçün Birləşdirmə çeşidi əlavə çeşidləmə kimi bəzi digər çeşidləmə alqoritmlərindən daha yüksək vaxt mürəkkəbliyinə malikdir. Bu, çox kiçik verilənlər dəstləri üçün daha yavaş performansla nəticələnə bilər</a:t>
            </a:r>
            <a:r>
              <a:rPr lang="ru-RU" altLang="ru-RU" sz="1400" u="sng" dirty="0">
                <a:solidFill>
                  <a:prstClr val="black">
                    <a:lumMod val="65000"/>
                    <a:lumOff val="35000"/>
                  </a:prstClr>
                </a:solidFill>
              </a:rPr>
              <a:t>.</a:t>
            </a:r>
          </a:p>
          <a:p>
            <a:br>
              <a:rPr lang="en-US" dirty="0"/>
            </a:br>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AFA88D96-D588-4862-A0F2-782A9AF1B8BB}"/>
              </a:ext>
            </a:extLst>
          </p:cNvPr>
          <p:cNvSpPr>
            <a:spLocks noChangeArrowheads="1"/>
          </p:cNvSpPr>
          <p:nvPr/>
        </p:nvSpPr>
        <p:spPr bwMode="auto">
          <a:xfrm>
            <a:off x="0" y="-110401"/>
            <a:ext cx="43282" cy="6780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BC11B70-4B6C-49E6-BDBF-90EF3A0FFC21}"/>
              </a:ext>
            </a:extLst>
          </p:cNvPr>
          <p:cNvSpPr>
            <a:spLocks noChangeArrowheads="1"/>
          </p:cNvSpPr>
          <p:nvPr/>
        </p:nvSpPr>
        <p:spPr bwMode="auto">
          <a:xfrm>
            <a:off x="659122" y="254175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1" i="0" u="none" strike="noStrike" cap="none" normalizeH="0" baseline="0" dirty="0">
              <a:ln>
                <a:noFill/>
              </a:ln>
              <a:solidFill>
                <a:srgbClr val="273239"/>
              </a:solidFill>
              <a:effectLst/>
              <a:latin typeface="Nunito" pitchFamily="2" charset="-52"/>
            </a:endParaRPr>
          </a:p>
        </p:txBody>
      </p:sp>
      <p:sp>
        <p:nvSpPr>
          <p:cNvPr id="6" name="Rectangle 2">
            <a:extLst>
              <a:ext uri="{FF2B5EF4-FFF2-40B4-BE49-F238E27FC236}">
                <a16:creationId xmlns:a16="http://schemas.microsoft.com/office/drawing/2014/main" id="{BF091FEC-4D67-45BE-B8F0-348E53A05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960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823" y="161483"/>
            <a:ext cx="11493055" cy="4308461"/>
            <a:chOff x="833026" y="-2249071"/>
            <a:chExt cx="9826192" cy="694185"/>
          </a:xfrm>
        </p:grpSpPr>
        <p:sp>
          <p:nvSpPr>
            <p:cNvPr id="35" name="TextBox 34"/>
            <p:cNvSpPr txBox="1"/>
            <p:nvPr/>
          </p:nvSpPr>
          <p:spPr>
            <a:xfrm>
              <a:off x="833026" y="-2249071"/>
              <a:ext cx="3761564" cy="59507"/>
            </a:xfrm>
            <a:prstGeom prst="rect">
              <a:avLst/>
            </a:prstGeom>
            <a:noFill/>
          </p:spPr>
          <p:txBody>
            <a:bodyPr wrap="square" lIns="0" tIns="0" rIns="0" bIns="0" rtlCol="0">
              <a:spAutoFit/>
            </a:bodyPr>
            <a:lstStyle/>
            <a:p>
              <a:r>
                <a:rPr lang="az-Latn-AZ" sz="2400" dirty="0">
                  <a:solidFill>
                    <a:schemeClr val="accent1">
                      <a:lumMod val="75000"/>
                    </a:schemeClr>
                  </a:solidFill>
                  <a:latin typeface="Century Gothic"/>
                </a:rPr>
                <a:t>Quick Sort</a:t>
              </a:r>
              <a:endParaRPr lang="en-US" sz="24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4598632" y="76471"/>
            <a:ext cx="7593367"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0" y="530813"/>
            <a:ext cx="12152177" cy="6370975"/>
          </a:xfrm>
          <a:prstGeom prst="rect">
            <a:avLst/>
          </a:prstGeom>
          <a:noFill/>
        </p:spPr>
        <p:txBody>
          <a:bodyPr wrap="square" rtlCol="0">
            <a:spAutoFit/>
          </a:bodyPr>
          <a:lstStyle/>
          <a:p>
            <a:pPr fontAlgn="base">
              <a:spcBef>
                <a:spcPct val="0"/>
              </a:spcBef>
              <a:spcAft>
                <a:spcPct val="0"/>
              </a:spcAft>
              <a:buFontTx/>
              <a:buNone/>
            </a:pPr>
            <a:r>
              <a:rPr lang="en-US" sz="1300" dirty="0">
                <a:solidFill>
                  <a:prstClr val="black">
                    <a:lumMod val="65000"/>
                    <a:lumOff val="35000"/>
                  </a:prstClr>
                </a:solidFill>
              </a:rPr>
              <a:t>QuickSort, Böl və Fəth et alqoritminə əsaslanan çeşidləmə alqoritmidir ki, o, elementi pivot kimi seçir və pivotu çeşidlənmiş massivdə düzgün mövqedə yerləşdirməklə verilmiş massivi seçilmiş pivotun ətrafında bölür.</a:t>
            </a:r>
            <a:br>
              <a:rPr lang="en-US" sz="1300" dirty="0">
                <a:solidFill>
                  <a:prstClr val="black">
                    <a:lumMod val="65000"/>
                    <a:lumOff val="35000"/>
                  </a:prstClr>
                </a:solidFill>
              </a:rPr>
            </a:br>
            <a:r>
              <a:rPr lang="ru-RU" altLang="ru-RU" sz="1300" u="sng" dirty="0">
                <a:solidFill>
                  <a:prstClr val="black">
                    <a:lumMod val="65000"/>
                    <a:lumOff val="35000"/>
                  </a:prstClr>
                </a:solidFill>
              </a:rPr>
              <a:t>QuickSort necə işləyir?</a:t>
            </a:r>
          </a:p>
          <a:p>
            <a:pPr fontAlgn="base">
              <a:spcBef>
                <a:spcPct val="0"/>
              </a:spcBef>
              <a:spcAft>
                <a:spcPct val="0"/>
              </a:spcAft>
              <a:buFontTx/>
              <a:buNone/>
            </a:pPr>
            <a:r>
              <a:rPr lang="ru-RU" altLang="ru-RU" sz="1300" dirty="0">
                <a:solidFill>
                  <a:prstClr val="black">
                    <a:lumMod val="65000"/>
                    <a:lumOff val="35000"/>
                  </a:prstClr>
                </a:solidFill>
              </a:rPr>
              <a:t>QuickSort -da əsas proses bölmədir () . Bölmələrin məqsədi pivotu (hər hansı bir elementi döngə kimi seçmək olar) çeşidlənmiş massivdə düzgün mövqeyinə yerləşdirmək və bütün kiçik elementləri pivotun soluna, bütün böyük elementləri isə milin sağına qoymaqdır. .</a:t>
            </a:r>
          </a:p>
          <a:p>
            <a:pPr fontAlgn="base">
              <a:spcBef>
                <a:spcPct val="0"/>
              </a:spcBef>
              <a:spcAft>
                <a:spcPct val="0"/>
              </a:spcAft>
              <a:buFontTx/>
              <a:buNone/>
            </a:pPr>
            <a:r>
              <a:rPr lang="ru-RU" altLang="ru-RU" sz="1300" dirty="0">
                <a:solidFill>
                  <a:prstClr val="black">
                    <a:lumMod val="65000"/>
                    <a:lumOff val="35000"/>
                  </a:prstClr>
                </a:solidFill>
              </a:rPr>
              <a:t>Bölmə, döngə düzgün mövqeyə yerləşdirildikdən sonra pivotun hər tərəfində rekursiv şəkildə həyata keçirilir və bu, nəhayət, massivi çeşidləyir.</a:t>
            </a:r>
            <a:endParaRPr lang="az-Latn-AZ" altLang="ru-RU" sz="1300" dirty="0">
              <a:solidFill>
                <a:prstClr val="black">
                  <a:lumMod val="65000"/>
                  <a:lumOff val="35000"/>
                </a:prstClr>
              </a:solidFill>
            </a:endParaRPr>
          </a:p>
          <a:p>
            <a:pPr fontAlgn="base">
              <a:spcBef>
                <a:spcPct val="0"/>
              </a:spcBef>
              <a:spcAft>
                <a:spcPct val="0"/>
              </a:spcAft>
            </a:pPr>
            <a:r>
              <a:rPr lang="en-US" sz="1300" dirty="0">
                <a:solidFill>
                  <a:prstClr val="black">
                    <a:lumMod val="65000"/>
                    <a:lumOff val="35000"/>
                  </a:prstClr>
                </a:solidFill>
              </a:rPr>
              <a:t>Quicksort illüstrasiyaları:</a:t>
            </a:r>
          </a:p>
          <a:p>
            <a:pPr fontAlgn="base">
              <a:spcBef>
                <a:spcPct val="0"/>
              </a:spcBef>
              <a:spcAft>
                <a:spcPct val="0"/>
              </a:spcAft>
            </a:pPr>
            <a:r>
              <a:rPr lang="en-US" sz="1300" dirty="0">
                <a:solidFill>
                  <a:prstClr val="black">
                    <a:lumMod val="65000"/>
                    <a:lumOff val="35000"/>
                  </a:prstClr>
                </a:solidFill>
              </a:rPr>
              <a:t>Bölmə prosesi rekursiv şəkildə həyata keçirildiyi üçün o, pivotu çeşidlənmiş massivdə öz həqiqi vəziyyətinə qoymağa davam edir. Dəfələrlə döngələrin həqiqi vəziyyətinə qoyulması massivi sıralayır.</a:t>
            </a:r>
          </a:p>
          <a:p>
            <a:pPr fontAlgn="base">
              <a:spcBef>
                <a:spcPct val="0"/>
              </a:spcBef>
              <a:spcAft>
                <a:spcPct val="0"/>
              </a:spcAft>
            </a:pPr>
            <a:r>
              <a:rPr lang="en-US" sz="1300" u="sng" dirty="0">
                <a:solidFill>
                  <a:prstClr val="black">
                    <a:lumMod val="65000"/>
                    <a:lumOff val="35000"/>
                  </a:prstClr>
                </a:solidFill>
              </a:rPr>
              <a:t>Tez çeşidləmənin mürəkkəblik təhlili :</a:t>
            </a:r>
          </a:p>
          <a:p>
            <a:pPr fontAlgn="base">
              <a:spcBef>
                <a:spcPct val="0"/>
              </a:spcBef>
              <a:spcAft>
                <a:spcPct val="0"/>
              </a:spcAft>
            </a:pPr>
            <a:r>
              <a:rPr lang="en-US" sz="1300" dirty="0">
                <a:solidFill>
                  <a:prstClr val="black">
                    <a:lumMod val="65000"/>
                    <a:lumOff val="35000"/>
                  </a:prstClr>
                </a:solidFill>
              </a:rPr>
              <a:t>Zamanın mürəkkəbliyi:</a:t>
            </a:r>
          </a:p>
          <a:p>
            <a:pPr fontAlgn="base">
              <a:spcBef>
                <a:spcPct val="0"/>
              </a:spcBef>
              <a:spcAft>
                <a:spcPct val="0"/>
              </a:spcAft>
              <a:buFontTx/>
              <a:buChar char="•"/>
            </a:pPr>
            <a:r>
              <a:rPr lang="en-US" sz="1300" dirty="0">
                <a:solidFill>
                  <a:prstClr val="black">
                    <a:lumMod val="65000"/>
                    <a:lumOff val="35000"/>
                  </a:prstClr>
                </a:solidFill>
              </a:rPr>
              <a:t>Ən yaxşı vəziyyət : </a:t>
            </a:r>
            <a:r>
              <a:rPr lang="el-GR" sz="1300" dirty="0">
                <a:solidFill>
                  <a:prstClr val="black">
                    <a:lumMod val="65000"/>
                    <a:lumOff val="35000"/>
                  </a:prstClr>
                </a:solidFill>
              </a:rPr>
              <a:t>Ω (</a:t>
            </a:r>
            <a:r>
              <a:rPr lang="en-US" sz="1300" dirty="0">
                <a:solidFill>
                  <a:prstClr val="black">
                    <a:lumMod val="65000"/>
                    <a:lumOff val="35000"/>
                  </a:prstClr>
                </a:solidFill>
              </a:rPr>
              <a:t>N log (N))</a:t>
            </a:r>
            <a:br>
              <a:rPr lang="en-US" sz="1300" dirty="0">
                <a:solidFill>
                  <a:prstClr val="black">
                    <a:lumMod val="65000"/>
                    <a:lumOff val="35000"/>
                  </a:prstClr>
                </a:solidFill>
              </a:rPr>
            </a:br>
            <a:r>
              <a:rPr lang="en-US" sz="1300" dirty="0">
                <a:solidFill>
                  <a:prstClr val="black">
                    <a:lumMod val="65000"/>
                    <a:lumOff val="35000"/>
                  </a:prstClr>
                </a:solidFill>
              </a:rPr>
              <a:t>Sürətli çeşidləmə üçün ən yaxşı vəziyyət ssenarisi hər addımda seçilmiş pivot massivi təxminən bərabər yarıya böldükdə baş verir.</a:t>
            </a:r>
            <a:br>
              <a:rPr lang="en-US" sz="1300" dirty="0">
                <a:solidFill>
                  <a:prstClr val="black">
                    <a:lumMod val="65000"/>
                    <a:lumOff val="35000"/>
                  </a:prstClr>
                </a:solidFill>
              </a:rPr>
            </a:br>
            <a:r>
              <a:rPr lang="en-US" sz="1300" dirty="0">
                <a:solidFill>
                  <a:prstClr val="black">
                    <a:lumMod val="65000"/>
                    <a:lumOff val="35000"/>
                  </a:prstClr>
                </a:solidFill>
              </a:rPr>
              <a:t>Bu halda, alqoritm effektiv Çeşidləmə aparan balanslaşdırılmış bölmələr yaradacaq.</a:t>
            </a:r>
          </a:p>
          <a:p>
            <a:pPr fontAlgn="base">
              <a:spcBef>
                <a:spcPct val="0"/>
              </a:spcBef>
              <a:spcAft>
                <a:spcPct val="0"/>
              </a:spcAft>
              <a:buFontTx/>
              <a:buChar char="•"/>
            </a:pPr>
            <a:r>
              <a:rPr lang="en-US" sz="1300" dirty="0">
                <a:solidFill>
                  <a:prstClr val="black">
                    <a:lumMod val="65000"/>
                    <a:lumOff val="35000"/>
                  </a:prstClr>
                </a:solidFill>
              </a:rPr>
              <a:t>Orta hal: </a:t>
            </a:r>
            <a:r>
              <a:rPr lang="el-GR" sz="1300" dirty="0">
                <a:solidFill>
                  <a:prstClr val="black">
                    <a:lumMod val="65000"/>
                    <a:lumOff val="35000"/>
                  </a:prstClr>
                </a:solidFill>
              </a:rPr>
              <a:t>θ ( </a:t>
            </a:r>
            <a:r>
              <a:rPr lang="en-US" sz="1300" dirty="0">
                <a:solidFill>
                  <a:prstClr val="black">
                    <a:lumMod val="65000"/>
                    <a:lumOff val="35000"/>
                  </a:prstClr>
                </a:solidFill>
              </a:rPr>
              <a:t>N log (N))</a:t>
            </a:r>
            <a:br>
              <a:rPr lang="en-US" sz="1300" dirty="0">
                <a:solidFill>
                  <a:prstClr val="black">
                    <a:lumMod val="65000"/>
                    <a:lumOff val="35000"/>
                  </a:prstClr>
                </a:solidFill>
              </a:rPr>
            </a:br>
            <a:r>
              <a:rPr lang="en-US" sz="1300" dirty="0">
                <a:solidFill>
                  <a:prstClr val="black">
                    <a:lumMod val="65000"/>
                    <a:lumOff val="35000"/>
                  </a:prstClr>
                </a:solidFill>
              </a:rPr>
              <a:t>Quicksort-un orta iş performansı praktikada adətən çox yaxşıdır və onu ən sürətli çeşidləmə alqoritmlərindən birinə çevirir.</a:t>
            </a:r>
          </a:p>
          <a:p>
            <a:pPr fontAlgn="base">
              <a:spcBef>
                <a:spcPct val="0"/>
              </a:spcBef>
              <a:spcAft>
                <a:spcPct val="0"/>
              </a:spcAft>
              <a:buFontTx/>
              <a:buChar char="•"/>
            </a:pPr>
            <a:r>
              <a:rPr lang="en-US" sz="1300" dirty="0">
                <a:solidFill>
                  <a:prstClr val="black">
                    <a:lumMod val="65000"/>
                    <a:lumOff val="35000"/>
                  </a:prstClr>
                </a:solidFill>
              </a:rPr>
              <a:t>Ən pis vəziyyət: O(N2)</a:t>
            </a:r>
            <a:br>
              <a:rPr lang="en-US" sz="1300" dirty="0">
                <a:solidFill>
                  <a:prstClr val="black">
                    <a:lumMod val="65000"/>
                    <a:lumOff val="35000"/>
                  </a:prstClr>
                </a:solidFill>
              </a:rPr>
            </a:br>
            <a:r>
              <a:rPr lang="en-US" sz="1300" dirty="0">
                <a:solidFill>
                  <a:prstClr val="black">
                    <a:lumMod val="65000"/>
                    <a:lumOff val="35000"/>
                  </a:prstClr>
                </a:solidFill>
              </a:rPr>
              <a:t>Sürətli çeşidləmə üçün ən pis vəziyyət ssenarisi hər addımda dönmə ardıcıl olaraq yüksək balanssız arakəsmələrlə nəticələndikdə baş verir. Massiv artıq çeşidləndikdə və pivot həmişə ən kiçik və ya ən böyük element kimi seçildikdə. Ən pis vəziyyət Ssenarisini yumşaltmaq üçün müxtəlif üsullardan istifadə olunur, məsələn, yaxşı pivot seçmək (məsələn, üçün medianı) və çeşidləmədən əvvəl elementi qarışdırmaq üçün Təsadüfi alqoritmdən (Təsadüfiləşdirilmiş Quicksort ) istifadə etmək.</a:t>
            </a:r>
          </a:p>
          <a:p>
            <a:pPr fontAlgn="base">
              <a:spcBef>
                <a:spcPct val="0"/>
              </a:spcBef>
              <a:spcAft>
                <a:spcPct val="0"/>
              </a:spcAft>
              <a:buFontTx/>
              <a:buChar char="•"/>
            </a:pPr>
            <a:r>
              <a:rPr lang="en-US" sz="1300" dirty="0">
                <a:solidFill>
                  <a:prstClr val="black">
                    <a:lumMod val="65000"/>
                    <a:lumOff val="35000"/>
                  </a:prstClr>
                </a:solidFill>
              </a:rPr>
              <a:t>Köməkçi boşluq: O(1), əgər rekursiv stek məkanını nəzərə almasaq. Rekursiv stek sahəsini nəzərə alsaq, ən pis halda sürətli çeşidləmə  O ( N ) edə bilər.</a:t>
            </a:r>
          </a:p>
          <a:p>
            <a:pPr fontAlgn="base">
              <a:spcBef>
                <a:spcPct val="0"/>
              </a:spcBef>
              <a:spcAft>
                <a:spcPct val="0"/>
              </a:spcAft>
            </a:pPr>
            <a:r>
              <a:rPr lang="en-US" sz="1300" u="sng" dirty="0">
                <a:solidFill>
                  <a:prstClr val="black">
                    <a:lumMod val="65000"/>
                    <a:lumOff val="35000"/>
                  </a:prstClr>
                </a:solidFill>
              </a:rPr>
              <a:t>Tez çeşidləmənin üstünlükləri:</a:t>
            </a:r>
          </a:p>
          <a:p>
            <a:pPr fontAlgn="base">
              <a:spcBef>
                <a:spcPct val="0"/>
              </a:spcBef>
              <a:spcAft>
                <a:spcPct val="0"/>
              </a:spcAft>
              <a:buFontTx/>
              <a:buChar char="•"/>
            </a:pPr>
            <a:r>
              <a:rPr lang="en-US" sz="1300" dirty="0">
                <a:solidFill>
                  <a:prstClr val="black">
                    <a:lumMod val="65000"/>
                    <a:lumOff val="35000"/>
                  </a:prstClr>
                </a:solidFill>
              </a:rPr>
              <a:t>Problemlərin həllini asanlaşdıran böl və qalib alqoritmdir.</a:t>
            </a:r>
          </a:p>
          <a:p>
            <a:pPr fontAlgn="base">
              <a:spcBef>
                <a:spcPct val="0"/>
              </a:spcBef>
              <a:spcAft>
                <a:spcPct val="0"/>
              </a:spcAft>
              <a:buFontTx/>
              <a:buChar char="•"/>
            </a:pPr>
            <a:r>
              <a:rPr lang="en-US" sz="1300" dirty="0">
                <a:solidFill>
                  <a:prstClr val="black">
                    <a:lumMod val="65000"/>
                    <a:lumOff val="35000"/>
                  </a:prstClr>
                </a:solidFill>
              </a:rPr>
              <a:t>Böyük məlumat dəstlərində effektivdir.</a:t>
            </a:r>
          </a:p>
          <a:p>
            <a:pPr fontAlgn="base">
              <a:spcBef>
                <a:spcPct val="0"/>
              </a:spcBef>
              <a:spcAft>
                <a:spcPct val="0"/>
              </a:spcAft>
              <a:buFontTx/>
              <a:buChar char="•"/>
            </a:pPr>
            <a:r>
              <a:rPr lang="en-US" sz="1300" dirty="0">
                <a:solidFill>
                  <a:prstClr val="black">
                    <a:lumMod val="65000"/>
                    <a:lumOff val="35000"/>
                  </a:prstClr>
                </a:solidFill>
              </a:rPr>
              <a:t>Onun işləməsi üçün yalnız az miqdarda yaddaş tələb olunduğu üçün onun aşağı yükü var.</a:t>
            </a:r>
          </a:p>
          <a:p>
            <a:pPr fontAlgn="base">
              <a:spcBef>
                <a:spcPct val="0"/>
              </a:spcBef>
              <a:spcAft>
                <a:spcPct val="0"/>
              </a:spcAft>
            </a:pPr>
            <a:r>
              <a:rPr lang="en-US" sz="1300" u="sng" dirty="0">
                <a:solidFill>
                  <a:prstClr val="black">
                    <a:lumMod val="65000"/>
                    <a:lumOff val="35000"/>
                  </a:prstClr>
                </a:solidFill>
              </a:rPr>
              <a:t>Tez çeşidləmənin çatışmazlıqları:</a:t>
            </a:r>
          </a:p>
          <a:p>
            <a:pPr fontAlgn="base">
              <a:spcBef>
                <a:spcPct val="0"/>
              </a:spcBef>
              <a:spcAft>
                <a:spcPct val="0"/>
              </a:spcAft>
              <a:buFontTx/>
              <a:buChar char="•"/>
            </a:pPr>
            <a:r>
              <a:rPr lang="en-US" sz="1300" dirty="0">
                <a:solidFill>
                  <a:prstClr val="black">
                    <a:lumMod val="65000"/>
                    <a:lumOff val="35000"/>
                  </a:prstClr>
                </a:solidFill>
              </a:rPr>
              <a:t>O (N 2 ) ən pis vaxt mürəkkəbliyinə malikdir , bu da pivot zəif seçildikdə baş verir.</a:t>
            </a:r>
          </a:p>
          <a:p>
            <a:pPr fontAlgn="base">
              <a:spcBef>
                <a:spcPct val="0"/>
              </a:spcBef>
              <a:spcAft>
                <a:spcPct val="0"/>
              </a:spcAft>
              <a:buFontTx/>
              <a:buChar char="•"/>
            </a:pPr>
            <a:r>
              <a:rPr lang="en-US" sz="1300" dirty="0">
                <a:solidFill>
                  <a:prstClr val="black">
                    <a:lumMod val="65000"/>
                    <a:lumOff val="35000"/>
                  </a:prstClr>
                </a:solidFill>
              </a:rPr>
              <a:t>Kiçik məlumat dəstləri üçün yaxşı seçim deyil.</a:t>
            </a:r>
          </a:p>
          <a:p>
            <a:pPr fontAlgn="base">
              <a:spcBef>
                <a:spcPct val="0"/>
              </a:spcBef>
              <a:spcAft>
                <a:spcPct val="0"/>
              </a:spcAft>
              <a:buFontTx/>
              <a:buChar char="•"/>
            </a:pPr>
            <a:r>
              <a:rPr lang="en-US" sz="1300" dirty="0">
                <a:solidFill>
                  <a:prstClr val="black">
                    <a:lumMod val="65000"/>
                    <a:lumOff val="35000"/>
                  </a:prstClr>
                </a:solidFill>
              </a:rPr>
              <a:t>Bu sabit çeşid deyil, yəni iki element eyni açara malikdirsə, sürətli çeşidləmə zamanı onların nisbi sırası çeşidlənmiş çıxışda saxlanmayacaq, çünki burada biz elementləri pivotun mövqeyinə uyğun olaraq dəyişdiririk (onların orijinalını nəzərə almadan). vəzifələr).</a:t>
            </a:r>
          </a:p>
          <a:p>
            <a:pPr marL="0" marR="0" lvl="0" indent="0" algn="l" defTabSz="914400" rtl="0" eaLnBrk="0" fontAlgn="base" latinLnBrk="0" hangingPunct="0">
              <a:lnSpc>
                <a:spcPct val="100000"/>
              </a:lnSpc>
              <a:spcBef>
                <a:spcPct val="0"/>
              </a:spcBef>
              <a:spcAft>
                <a:spcPct val="0"/>
              </a:spcAft>
              <a:buClrTx/>
              <a:buSzTx/>
              <a:buFontTx/>
              <a:buNone/>
              <a:tabLst/>
            </a:pPr>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AFA88D96-D588-4862-A0F2-782A9AF1B8BB}"/>
              </a:ext>
            </a:extLst>
          </p:cNvPr>
          <p:cNvSpPr>
            <a:spLocks noChangeArrowheads="1"/>
          </p:cNvSpPr>
          <p:nvPr/>
        </p:nvSpPr>
        <p:spPr bwMode="auto">
          <a:xfrm>
            <a:off x="0" y="-110401"/>
            <a:ext cx="43282" cy="6780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BC11B70-4B6C-49E6-BDBF-90EF3A0FFC21}"/>
              </a:ext>
            </a:extLst>
          </p:cNvPr>
          <p:cNvSpPr>
            <a:spLocks noChangeArrowheads="1"/>
          </p:cNvSpPr>
          <p:nvPr/>
        </p:nvSpPr>
        <p:spPr bwMode="auto">
          <a:xfrm>
            <a:off x="659122" y="254175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1" i="0" u="none" strike="noStrike" cap="none" normalizeH="0" baseline="0" dirty="0">
              <a:ln>
                <a:noFill/>
              </a:ln>
              <a:solidFill>
                <a:srgbClr val="273239"/>
              </a:solidFill>
              <a:effectLst/>
              <a:latin typeface="Nunito" pitchFamily="2" charset="-52"/>
            </a:endParaRPr>
          </a:p>
        </p:txBody>
      </p:sp>
      <p:sp>
        <p:nvSpPr>
          <p:cNvPr id="6" name="Rectangle 2">
            <a:extLst>
              <a:ext uri="{FF2B5EF4-FFF2-40B4-BE49-F238E27FC236}">
                <a16:creationId xmlns:a16="http://schemas.microsoft.com/office/drawing/2014/main" id="{BF091FEC-4D67-45BE-B8F0-348E53A05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220AA09-924F-4467-9FD0-63BF2CABF959}"/>
              </a:ext>
            </a:extLst>
          </p:cNvPr>
          <p:cNvSpPr>
            <a:spLocks noChangeArrowheads="1"/>
          </p:cNvSpPr>
          <p:nvPr/>
        </p:nvSpPr>
        <p:spPr bwMode="auto">
          <a:xfrm>
            <a:off x="0" y="72108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27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9823" y="161483"/>
            <a:ext cx="11493055" cy="4308461"/>
            <a:chOff x="833026" y="-2249071"/>
            <a:chExt cx="9826192" cy="694185"/>
          </a:xfrm>
        </p:grpSpPr>
        <p:sp>
          <p:nvSpPr>
            <p:cNvPr id="35" name="TextBox 34"/>
            <p:cNvSpPr txBox="1"/>
            <p:nvPr/>
          </p:nvSpPr>
          <p:spPr>
            <a:xfrm>
              <a:off x="833026" y="-2249071"/>
              <a:ext cx="3761564" cy="59507"/>
            </a:xfrm>
            <a:prstGeom prst="rect">
              <a:avLst/>
            </a:prstGeom>
            <a:noFill/>
          </p:spPr>
          <p:txBody>
            <a:bodyPr wrap="square" lIns="0" tIns="0" rIns="0" bIns="0" rtlCol="0">
              <a:spAutoFit/>
            </a:bodyPr>
            <a:lstStyle/>
            <a:p>
              <a:r>
                <a:rPr lang="az-Latn-AZ" sz="2400" dirty="0">
                  <a:solidFill>
                    <a:schemeClr val="accent1">
                      <a:lumMod val="75000"/>
                    </a:schemeClr>
                  </a:solidFill>
                  <a:latin typeface="Century Gothic"/>
                </a:rPr>
                <a:t>Heap Sort</a:t>
              </a:r>
              <a:endParaRPr lang="en-US" sz="24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4598632" y="76471"/>
            <a:ext cx="7593367"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0" y="530813"/>
            <a:ext cx="12152177" cy="6170920"/>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Yığın çeşidləmə İkili Yığın məlumat strukturuna əsaslanan müqayisəyə əsaslanan çeşidləmə üsuludur . Bu , ilk olaraq minimum elementi tapdığımız və minimum elementi başlanğıcda yerləşdirdiyimiz seçim çeşidinə bənzəyir . Qalan elementlər üçün eyni prosesi təkrarlayın.</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Yığın çeşidləmə alqoritmi</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Problemi həll etmək üçün aşağıdakı fikrə əməl edin:</a:t>
            </a:r>
          </a:p>
          <a:p>
            <a:pPr marR="0" lvl="0" indent="0" fontAlgn="base">
              <a:lnSpc>
                <a:spcPct val="100000"/>
              </a:lnSpc>
              <a:spcBef>
                <a:spcPct val="0"/>
              </a:spcBef>
              <a:spcAft>
                <a:spcPct val="0"/>
              </a:spcAft>
              <a:buClrTx/>
              <a:buSzTx/>
              <a:buFontTx/>
              <a:buNone/>
              <a:tabLst/>
            </a:pPr>
            <a:r>
              <a:rPr lang="ru-RU" altLang="ru-RU" sz="1300" dirty="0">
                <a:solidFill>
                  <a:prstClr val="black">
                    <a:lumMod val="65000"/>
                    <a:lumOff val="35000"/>
                  </a:prstClr>
                </a:solidFill>
              </a:rPr>
              <a:t>Əvvəlcə heapify istifadə edərək massivi yığın məlumat strukturuna çevirin, sonra Max-heap-in kök qovşağını bir-bir silin və yığındakı sonuncu qovşaqla əvəz edin və sonra yığının kökünü yığın. Yığın ölçüsü 1-dən böyük olana qədər bu prosesi təkrarlayın.</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Verilmiş giriş massivindən yığın qurun.</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Yığında yalnız bir element olana qədər aşağıdakı addımları təkrarlayın:</a:t>
            </a:r>
          </a:p>
          <a:p>
            <a:pPr marL="0" marR="0" lvl="1"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Yığın kök elementini (ən böyük elementdir) yığının sonuncu elementi ilə dəyişdirin.</a:t>
            </a:r>
          </a:p>
          <a:p>
            <a:pPr marL="0" marR="0" lvl="1"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Yığın son elementini çıxarın (indi düzgün vəziyyətdədir).</a:t>
            </a:r>
          </a:p>
          <a:p>
            <a:pPr marL="0" marR="0" lvl="1"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Yığın qalan elementlərini yığın.</a:t>
            </a:r>
          </a:p>
          <a:p>
            <a:pPr marR="0" lvl="0" indent="0" fontAlgn="base">
              <a:lnSpc>
                <a:spcPct val="100000"/>
              </a:lnSpc>
              <a:spcBef>
                <a:spcPct val="0"/>
              </a:spcBef>
              <a:spcAft>
                <a:spcPct val="0"/>
              </a:spcAft>
              <a:buClrTx/>
              <a:buSzTx/>
              <a:buFontTx/>
              <a:buChar char="•"/>
              <a:tabLst/>
            </a:pPr>
            <a:r>
              <a:rPr lang="ru-RU" altLang="ru-RU" sz="1300" dirty="0">
                <a:solidFill>
                  <a:prstClr val="black">
                    <a:lumMod val="65000"/>
                    <a:lumOff val="35000"/>
                  </a:prstClr>
                </a:solidFill>
              </a:rPr>
              <a:t>Çeşidlənmiş massiv giriş massivindəki elementlərin sırasını tərsinə çevirməklə əldə edilir.</a:t>
            </a:r>
          </a:p>
          <a:p>
            <a:pPr fontAlgn="base">
              <a:spcBef>
                <a:spcPct val="0"/>
              </a:spcBef>
              <a:spcAft>
                <a:spcPct val="0"/>
              </a:spcAft>
            </a:pPr>
            <a:r>
              <a:rPr lang="en-US" sz="1300" u="sng" dirty="0">
                <a:solidFill>
                  <a:prstClr val="black">
                    <a:lumMod val="65000"/>
                    <a:lumOff val="35000"/>
                  </a:prstClr>
                </a:solidFill>
              </a:rPr>
              <a:t>Yığın Sortunun Mürəkkəblik Təhlili</a:t>
            </a:r>
          </a:p>
          <a:p>
            <a:pPr fontAlgn="base">
              <a:spcBef>
                <a:spcPct val="0"/>
              </a:spcBef>
              <a:spcAft>
                <a:spcPct val="0"/>
              </a:spcAft>
            </a:pPr>
            <a:r>
              <a:rPr lang="en-US" sz="1300" dirty="0">
                <a:solidFill>
                  <a:prstClr val="black">
                    <a:lumMod val="65000"/>
                    <a:lumOff val="35000"/>
                  </a:prstClr>
                </a:solidFill>
              </a:rPr>
              <a:t>Zaman Mürəkkəbliyi: O(N log N)</a:t>
            </a:r>
            <a:br>
              <a:rPr lang="en-US" sz="1300" dirty="0">
                <a:solidFill>
                  <a:prstClr val="black">
                    <a:lumMod val="65000"/>
                    <a:lumOff val="35000"/>
                  </a:prstClr>
                </a:solidFill>
              </a:rPr>
            </a:br>
            <a:r>
              <a:rPr lang="en-US" sz="1300" dirty="0">
                <a:solidFill>
                  <a:prstClr val="black">
                    <a:lumMod val="65000"/>
                    <a:lumOff val="35000"/>
                  </a:prstClr>
                </a:solidFill>
              </a:rPr>
              <a:t>Köməkçi Məkan: O(log n), rekursiv çağırış yığınına görə. Bununla belə, iterativ həyata keçirmək üçün köməkçi fəza O(1) ola bilər.</a:t>
            </a:r>
          </a:p>
          <a:p>
            <a:pPr fontAlgn="base">
              <a:spcBef>
                <a:spcPct val="0"/>
              </a:spcBef>
              <a:spcAft>
                <a:spcPct val="0"/>
              </a:spcAft>
            </a:pPr>
            <a:r>
              <a:rPr lang="en-US" sz="1300" u="sng" dirty="0">
                <a:solidFill>
                  <a:prstClr val="black">
                    <a:lumMod val="65000"/>
                    <a:lumOff val="35000"/>
                  </a:prstClr>
                </a:solidFill>
              </a:rPr>
              <a:t>Heap Sort ilə bağlı vacib məqamlar:</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Yığın çeşidləmə yerində alqoritmdir. </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Onun tipik tətbiqi sabit deyil, lakin sabit edilə bilər </a:t>
            </a:r>
            <a:endParaRPr lang="az-Latn-AZ" sz="1300" dirty="0">
              <a:solidFill>
                <a:prstClr val="black">
                  <a:lumMod val="65000"/>
                  <a:lumOff val="35000"/>
                </a:prstClr>
              </a:solidFill>
            </a:endParaRP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Tipik olaraq, yaxşı tətbiq olunan </a:t>
            </a:r>
            <a:r>
              <a:rPr lang="en-US" sz="1300" u="sng" dirty="0">
                <a:solidFill>
                  <a:prstClr val="black">
                    <a:lumMod val="65000"/>
                    <a:lumOff val="35000"/>
                  </a:prstClr>
                </a:solidFill>
                <a:hlinkClick r:id="rId2">
                  <a:extLst>
                    <a:ext uri="{A12FA001-AC4F-418D-AE19-62706E023703}">
                      <ahyp:hlinkClr xmlns:ahyp="http://schemas.microsoft.com/office/drawing/2018/hyperlinkcolor" val="tx"/>
                    </a:ext>
                  </a:extLst>
                </a:hlinkClick>
              </a:rPr>
              <a:t>QuickSo</a:t>
            </a:r>
            <a:r>
              <a:rPr lang="az-Latn-AZ" sz="1300" u="sng" dirty="0">
                <a:solidFill>
                  <a:prstClr val="black">
                    <a:lumMod val="65000"/>
                    <a:lumOff val="35000"/>
                  </a:prstClr>
                </a:solidFill>
                <a:hlinkClick r:id="rId2">
                  <a:extLst>
                    <a:ext uri="{A12FA001-AC4F-418D-AE19-62706E023703}">
                      <ahyp:hlinkClr xmlns:ahyp="http://schemas.microsoft.com/office/drawing/2018/hyperlinkcolor" val="tx"/>
                    </a:ext>
                  </a:extLst>
                </a:hlinkClick>
              </a:rPr>
              <a:t>r</a:t>
            </a:r>
            <a:r>
              <a:rPr lang="en-US" sz="1300" u="sng" dirty="0">
                <a:solidFill>
                  <a:prstClr val="black">
                    <a:lumMod val="65000"/>
                    <a:lumOff val="35000"/>
                  </a:prstClr>
                </a:solidFill>
                <a:hlinkClick r:id="rId2">
                  <a:extLst>
                    <a:ext uri="{A12FA001-AC4F-418D-AE19-62706E023703}">
                      <ahyp:hlinkClr xmlns:ahyp="http://schemas.microsoft.com/office/drawing/2018/hyperlinkcolor" val="tx"/>
                    </a:ext>
                  </a:extLst>
                </a:hlinkClick>
              </a:rPr>
              <a:t>t</a:t>
            </a:r>
            <a:r>
              <a:rPr lang="en-US" sz="1300" dirty="0">
                <a:solidFill>
                  <a:prstClr val="black">
                    <a:lumMod val="65000"/>
                    <a:lumOff val="35000"/>
                  </a:prstClr>
                </a:solidFill>
                <a:hlinkClick r:id="rId2">
                  <a:extLst>
                    <a:ext uri="{A12FA001-AC4F-418D-AE19-62706E023703}">
                      <ahyp:hlinkClr xmlns:ahyp="http://schemas.microsoft.com/office/drawing/2018/hyperlinkcolor" val="tx"/>
                    </a:ext>
                  </a:extLst>
                </a:hlinkClick>
              </a:rPr>
              <a:t>-</a:t>
            </a:r>
            <a:r>
              <a:rPr lang="en-US" sz="1300" dirty="0">
                <a:solidFill>
                  <a:prstClr val="black">
                    <a:lumMod val="65000"/>
                    <a:lumOff val="35000"/>
                  </a:prstClr>
                </a:solidFill>
              </a:rPr>
              <a:t> dan 2-3 dəfə yavaş . Yavaşlığın səbəbi istinad yerinin olmamasıdır.</a:t>
            </a:r>
          </a:p>
          <a:p>
            <a:pPr fontAlgn="base">
              <a:spcBef>
                <a:spcPct val="0"/>
              </a:spcBef>
              <a:spcAft>
                <a:spcPct val="0"/>
              </a:spcAft>
            </a:pPr>
            <a:r>
              <a:rPr lang="en-US" sz="1300" u="sng" dirty="0">
                <a:solidFill>
                  <a:prstClr val="black">
                    <a:lumMod val="65000"/>
                    <a:lumOff val="35000"/>
                  </a:prstClr>
                </a:solidFill>
              </a:rPr>
              <a:t>Heap Sort-un üstünlükləri:</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Effektiv Zaman Mürəkkəbliyi: Heap Sort bütün hallarda O(n log n) zaman mürəkkəbliyinə malikdir. Bu, böyük məlumat dəstlərinin çeşidlənməsini səmərəli edir. Log n faktoru ikili yığının hündürlüyündən irəli gəlir və o, alqoritmin çoxlu sayda elementlə belə yaxşı performansını qorumasını təmin edir.</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Yaddaş İstifadəsi – Yaddaş istifadəsi minimal ola bilər, çünki çeşidlənəcək elementlərin ilkin siyahısını saxlamaq üçün lazım olanlardan başqa, işləmək üçün əlavə yaddaş sahəsinə ehtiyac yoxdur.</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Sadəlik –  Onu başa düşmək digər eyni dərəcədə səmərəli çeşidləmə alqoritmlərindən daha sadədir, çünki o, rekursiya kimi qabaqcıl informatika anlayışlarından istifadə etmir.</a:t>
            </a:r>
          </a:p>
          <a:p>
            <a:pPr fontAlgn="base">
              <a:spcBef>
                <a:spcPct val="0"/>
              </a:spcBef>
              <a:spcAft>
                <a:spcPct val="0"/>
              </a:spcAft>
            </a:pPr>
            <a:r>
              <a:rPr lang="en-US" sz="1300" u="sng" dirty="0">
                <a:solidFill>
                  <a:prstClr val="black">
                    <a:lumMod val="65000"/>
                    <a:lumOff val="35000"/>
                  </a:prstClr>
                </a:solidFill>
              </a:rPr>
              <a:t>Yığın Sortunun Dezavantajları:</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Bahalı : Yığın çeşidi baha başa gəlir.</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Qeyri-sabit : Yığın çeşidlənməsi qeyri-sabitdir. Nisbi sıranı yenidən təşkil edə bilər.</a:t>
            </a:r>
          </a:p>
          <a:p>
            <a:pPr fontAlgn="base">
              <a:spcBef>
                <a:spcPct val="0"/>
              </a:spcBef>
              <a:spcAft>
                <a:spcPct val="0"/>
              </a:spcAft>
              <a:buFont typeface="Arial" panose="020B0604020202020204" pitchFamily="34" charset="0"/>
              <a:buChar char="•"/>
            </a:pPr>
            <a:r>
              <a:rPr lang="en-US" sz="1300" dirty="0">
                <a:solidFill>
                  <a:prstClr val="black">
                    <a:lumMod val="65000"/>
                    <a:lumOff val="35000"/>
                  </a:prstClr>
                </a:solidFill>
              </a:rPr>
              <a:t>Effektiv: Çox mürəkkəb verilənlərlə işləyərkən Heap Sort çox səmərəli deyil. </a:t>
            </a:r>
          </a:p>
          <a:p>
            <a:pPr marL="0" marR="0" lvl="0" indent="0" algn="l" defTabSz="914400" rtl="0" eaLnBrk="0" fontAlgn="base" latinLnBrk="0" hangingPunct="0">
              <a:lnSpc>
                <a:spcPct val="100000"/>
              </a:lnSpc>
              <a:spcBef>
                <a:spcPct val="0"/>
              </a:spcBef>
              <a:spcAft>
                <a:spcPct val="0"/>
              </a:spcAft>
              <a:buClrTx/>
              <a:buSzTx/>
              <a:buFontTx/>
              <a:buNone/>
              <a:tabLst/>
            </a:pPr>
            <a:endParaRPr lang="ru-RU" dirty="0"/>
          </a:p>
        </p:txBody>
      </p:sp>
      <p:sp>
        <p:nvSpPr>
          <p:cNvPr id="4" name="Rectangle 1">
            <a:extLst>
              <a:ext uri="{FF2B5EF4-FFF2-40B4-BE49-F238E27FC236}">
                <a16:creationId xmlns:a16="http://schemas.microsoft.com/office/drawing/2014/main" id="{73C272B6-E77F-4A52-9D9B-CD820BA5BE0B}"/>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AFA88D96-D588-4862-A0F2-782A9AF1B8BB}"/>
              </a:ext>
            </a:extLst>
          </p:cNvPr>
          <p:cNvSpPr>
            <a:spLocks noChangeArrowheads="1"/>
          </p:cNvSpPr>
          <p:nvPr/>
        </p:nvSpPr>
        <p:spPr bwMode="auto">
          <a:xfrm>
            <a:off x="0" y="-110401"/>
            <a:ext cx="43282" cy="6780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BC11B70-4B6C-49E6-BDBF-90EF3A0FFC21}"/>
              </a:ext>
            </a:extLst>
          </p:cNvPr>
          <p:cNvSpPr>
            <a:spLocks noChangeArrowheads="1"/>
          </p:cNvSpPr>
          <p:nvPr/>
        </p:nvSpPr>
        <p:spPr bwMode="auto">
          <a:xfrm>
            <a:off x="659122" y="254175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1" i="0" u="none" strike="noStrike" cap="none" normalizeH="0" baseline="0" dirty="0">
              <a:ln>
                <a:noFill/>
              </a:ln>
              <a:solidFill>
                <a:srgbClr val="273239"/>
              </a:solidFill>
              <a:effectLst/>
              <a:latin typeface="Nunito" pitchFamily="2" charset="-52"/>
            </a:endParaRPr>
          </a:p>
        </p:txBody>
      </p:sp>
      <p:sp>
        <p:nvSpPr>
          <p:cNvPr id="6" name="Rectangle 2">
            <a:extLst>
              <a:ext uri="{FF2B5EF4-FFF2-40B4-BE49-F238E27FC236}">
                <a16:creationId xmlns:a16="http://schemas.microsoft.com/office/drawing/2014/main" id="{BF091FEC-4D67-45BE-B8F0-348E53A05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220AA09-924F-4467-9FD0-63BF2CABF959}"/>
              </a:ext>
            </a:extLst>
          </p:cNvPr>
          <p:cNvSpPr>
            <a:spLocks noChangeArrowheads="1"/>
          </p:cNvSpPr>
          <p:nvPr/>
        </p:nvSpPr>
        <p:spPr bwMode="auto">
          <a:xfrm>
            <a:off x="0" y="72108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136636B5-0008-4789-8104-B0603D865D2A}"/>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27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265751"/>
            <a:ext cx="12192000" cy="5962771"/>
            <a:chOff x="0" y="508215"/>
            <a:chExt cx="12192000" cy="5163004"/>
          </a:xfrm>
        </p:grpSpPr>
        <p:grpSp>
          <p:nvGrpSpPr>
            <p:cNvPr id="115" name="Group 114"/>
            <p:cNvGrpSpPr/>
            <p:nvPr/>
          </p:nvGrpSpPr>
          <p:grpSpPr>
            <a:xfrm>
              <a:off x="515937" y="508215"/>
              <a:ext cx="11160126" cy="1189875"/>
              <a:chOff x="-1008063" y="594023"/>
              <a:chExt cx="11160126" cy="1189875"/>
            </a:xfrm>
          </p:grpSpPr>
          <p:sp>
            <p:nvSpPr>
              <p:cNvPr id="16" name="TextBox 15"/>
              <p:cNvSpPr txBox="1"/>
              <p:nvPr/>
            </p:nvSpPr>
            <p:spPr>
              <a:xfrm>
                <a:off x="1324521" y="594023"/>
                <a:ext cx="5044430" cy="492443"/>
              </a:xfrm>
              <a:prstGeom prst="rect">
                <a:avLst/>
              </a:prstGeom>
              <a:noFill/>
            </p:spPr>
            <p:txBody>
              <a:bodyPr wrap="square" lIns="0" tIns="0" rIns="0" bIns="0" rtlCol="0">
                <a:spAutoFit/>
              </a:bodyPr>
              <a:lstStyle/>
              <a:p>
                <a:pPr algn="ctr"/>
                <a:r>
                  <a:rPr lang="az-Latn-AZ" sz="3200" dirty="0">
                    <a:solidFill>
                      <a:prstClr val="black">
                        <a:lumMod val="65000"/>
                        <a:lumOff val="35000"/>
                      </a:prstClr>
                    </a:solidFill>
                    <a:latin typeface="Century Gothic"/>
                  </a:rPr>
                  <a:t>Searching Algoritms</a:t>
                </a:r>
                <a:endParaRPr lang="en-US" sz="3200" dirty="0">
                  <a:solidFill>
                    <a:prstClr val="black">
                      <a:lumMod val="65000"/>
                      <a:lumOff val="35000"/>
                    </a:prstClr>
                  </a:solidFill>
                  <a:latin typeface="Century Gothic"/>
                </a:endParaRPr>
              </a:p>
            </p:txBody>
          </p:sp>
          <p:sp>
            <p:nvSpPr>
              <p:cNvPr id="17" name="TextBox 16"/>
              <p:cNvSpPr txBox="1"/>
              <p:nvPr/>
            </p:nvSpPr>
            <p:spPr>
              <a:xfrm>
                <a:off x="-1008063" y="1176144"/>
                <a:ext cx="11160126" cy="607754"/>
              </a:xfrm>
              <a:prstGeom prst="rect">
                <a:avLst/>
              </a:prstGeom>
              <a:noFill/>
              <a:ln w="6350">
                <a:noFill/>
                <a:prstDash val="dash"/>
              </a:ln>
            </p:spPr>
            <p:txBody>
              <a:bodyPr wrap="square" lIns="0" tIns="0" rIns="0" bIns="0" rtlCol="0">
                <a:spAutoFit/>
              </a:bodyPr>
              <a:lstStyle/>
              <a:p>
                <a:pPr algn="ctr"/>
                <a:r>
                  <a:rPr lang="en-US" sz="1400" dirty="0">
                    <a:solidFill>
                      <a:prstClr val="black">
                        <a:lumMod val="65000"/>
                        <a:lumOff val="35000"/>
                      </a:prstClr>
                    </a:solidFill>
                  </a:rPr>
                  <a:t>Axtarış alqoritmləri, məlumat dəstində müəyyən bir elementin mövcud olub olmadığını tapma</a:t>
                </a:r>
                <a:r>
                  <a:rPr lang="az-Latn-AZ" sz="1400" dirty="0">
                    <a:solidFill>
                      <a:prstClr val="black">
                        <a:lumMod val="65000"/>
                        <a:lumOff val="35000"/>
                      </a:prstClr>
                    </a:solidFill>
                  </a:rPr>
                  <a:t>q və ya saxlandığı hər hansı bir məlumat quruluşundan bir element çıxarmaq üçün hazırlanmışdır.</a:t>
                </a:r>
                <a:r>
                  <a:rPr lang="en-US" sz="1400" dirty="0">
                    <a:solidFill>
                      <a:prstClr val="black">
                        <a:lumMod val="65000"/>
                        <a:lumOff val="35000"/>
                      </a:prstClr>
                    </a:solidFill>
                  </a:rPr>
                  <a:t>  İşlədilən alqoritma və tətbiq sahəsinə görə, müxtəlif funksiyalar olabilir, ancaq ən ümumi olanları aşağıda göstərilmişdir: </a:t>
                </a:r>
              </a:p>
            </p:txBody>
          </p:sp>
        </p:grpSp>
        <p:sp>
          <p:nvSpPr>
            <p:cNvPr id="145" name="TextBox 144"/>
            <p:cNvSpPr txBox="1"/>
            <p:nvPr/>
          </p:nvSpPr>
          <p:spPr>
            <a:xfrm>
              <a:off x="818900" y="5381812"/>
              <a:ext cx="1891932" cy="289407"/>
            </a:xfrm>
            <a:prstGeom prst="rect">
              <a:avLst/>
            </a:prstGeom>
            <a:noFill/>
            <a:ln w="6350">
              <a:noFill/>
              <a:prstDash val="dash"/>
            </a:ln>
          </p:spPr>
          <p:txBody>
            <a:bodyPr wrap="square" lIns="0" tIns="0" rIns="0" bIns="0" rtlCol="0">
              <a:spAutoFit/>
            </a:bodyPr>
            <a:lstStyle/>
            <a:p>
              <a:pPr algn="ctr"/>
              <a:endParaRPr lang="en-US" sz="2000" b="1" dirty="0">
                <a:solidFill>
                  <a:prstClr val="black">
                    <a:lumMod val="65000"/>
                    <a:lumOff val="35000"/>
                  </a:prstClr>
                </a:solidFill>
              </a:endParaRPr>
            </a:p>
          </p:txBody>
        </p:sp>
        <p:grpSp>
          <p:nvGrpSpPr>
            <p:cNvPr id="13" name="Group 12"/>
            <p:cNvGrpSpPr/>
            <p:nvPr/>
          </p:nvGrpSpPr>
          <p:grpSpPr>
            <a:xfrm>
              <a:off x="0" y="1857756"/>
              <a:ext cx="12192000" cy="3067050"/>
              <a:chOff x="0" y="1914907"/>
              <a:chExt cx="12192000" cy="3067050"/>
            </a:xfrm>
          </p:grpSpPr>
          <p:sp>
            <p:nvSpPr>
              <p:cNvPr id="26" name="Oval 6"/>
              <p:cNvSpPr>
                <a:spLocks noChangeArrowheads="1"/>
              </p:cNvSpPr>
              <p:nvPr/>
            </p:nvSpPr>
            <p:spPr bwMode="auto">
              <a:xfrm>
                <a:off x="11183674" y="1914907"/>
                <a:ext cx="416831" cy="595313"/>
              </a:xfrm>
              <a:prstGeom prst="ellipse">
                <a:avLst/>
              </a:prstGeom>
              <a:solidFill>
                <a:schemeClr val="accent3">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Oval 6"/>
              <p:cNvSpPr>
                <a:spLocks noChangeArrowheads="1"/>
              </p:cNvSpPr>
              <p:nvPr/>
            </p:nvSpPr>
            <p:spPr bwMode="auto">
              <a:xfrm>
                <a:off x="2728882" y="1914907"/>
                <a:ext cx="416831" cy="595313"/>
              </a:xfrm>
              <a:prstGeom prst="ellipse">
                <a:avLst/>
              </a:prstGeom>
              <a:solidFill>
                <a:schemeClr val="tx2">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Oval 6"/>
              <p:cNvSpPr>
                <a:spLocks noChangeArrowheads="1"/>
              </p:cNvSpPr>
              <p:nvPr/>
            </p:nvSpPr>
            <p:spPr bwMode="auto">
              <a:xfrm>
                <a:off x="5543207" y="1914907"/>
                <a:ext cx="416831" cy="595313"/>
              </a:xfrm>
              <a:prstGeom prst="ellipse">
                <a:avLst/>
              </a:prstGeom>
              <a:solidFill>
                <a:schemeClr val="bg2">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Oval 6"/>
              <p:cNvSpPr>
                <a:spLocks noChangeArrowheads="1"/>
              </p:cNvSpPr>
              <p:nvPr/>
            </p:nvSpPr>
            <p:spPr bwMode="auto">
              <a:xfrm>
                <a:off x="8357532" y="1914907"/>
                <a:ext cx="416831" cy="595313"/>
              </a:xfrm>
              <a:prstGeom prst="ellipse">
                <a:avLst/>
              </a:prstGeom>
              <a:solidFill>
                <a:schemeClr val="accent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3086" name="Group 3085"/>
              <p:cNvGrpSpPr/>
              <p:nvPr/>
            </p:nvGrpSpPr>
            <p:grpSpPr>
              <a:xfrm>
                <a:off x="0" y="2324916"/>
                <a:ext cx="12192000" cy="1847416"/>
                <a:chOff x="0" y="1924484"/>
                <a:chExt cx="9144000" cy="1847416"/>
              </a:xfrm>
            </p:grpSpPr>
            <p:sp>
              <p:nvSpPr>
                <p:cNvPr id="100" name="Rectangle 99"/>
                <p:cNvSpPr/>
                <p:nvPr/>
              </p:nvSpPr>
              <p:spPr>
                <a:xfrm>
                  <a:off x="0" y="2233536"/>
                  <a:ext cx="9144000" cy="153836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0" y="1924484"/>
                  <a:ext cx="9144000" cy="1847416"/>
                </a:xfrm>
                <a:prstGeom prst="rect">
                  <a:avLst/>
                </a:prstGeom>
                <a:solidFill>
                  <a:schemeClr val="bg1">
                    <a:lumMod val="9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 name="Freeform 5"/>
              <p:cNvSpPr>
                <a:spLocks/>
              </p:cNvSpPr>
              <p:nvPr/>
            </p:nvSpPr>
            <p:spPr bwMode="auto">
              <a:xfrm>
                <a:off x="556955" y="1914907"/>
                <a:ext cx="2358834" cy="3067050"/>
              </a:xfrm>
              <a:custGeom>
                <a:avLst/>
                <a:gdLst>
                  <a:gd name="T0" fmla="*/ 83 w 519"/>
                  <a:gd name="T1" fmla="*/ 0 h 815"/>
                  <a:gd name="T2" fmla="*/ 13 w 519"/>
                  <a:gd name="T3" fmla="*/ 73 h 815"/>
                  <a:gd name="T4" fmla="*/ 13 w 519"/>
                  <a:gd name="T5" fmla="*/ 593 h 815"/>
                  <a:gd name="T6" fmla="*/ 49 w 519"/>
                  <a:gd name="T7" fmla="*/ 681 h 815"/>
                  <a:gd name="T8" fmla="*/ 193 w 519"/>
                  <a:gd name="T9" fmla="*/ 783 h 815"/>
                  <a:gd name="T10" fmla="*/ 302 w 519"/>
                  <a:gd name="T11" fmla="*/ 783 h 815"/>
                  <a:gd name="T12" fmla="*/ 440 w 519"/>
                  <a:gd name="T13" fmla="*/ 684 h 815"/>
                  <a:gd name="T14" fmla="*/ 483 w 519"/>
                  <a:gd name="T15" fmla="*/ 593 h 815"/>
                  <a:gd name="T16" fmla="*/ 483 w 519"/>
                  <a:gd name="T17" fmla="*/ 91 h 815"/>
                  <a:gd name="T18" fmla="*/ 519 w 519"/>
                  <a:gd name="T19" fmla="*/ 0 h 815"/>
                  <a:gd name="T20" fmla="*/ 83 w 519"/>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9" h="815">
                    <a:moveTo>
                      <a:pt x="83" y="0"/>
                    </a:moveTo>
                    <a:cubicBezTo>
                      <a:pt x="3" y="0"/>
                      <a:pt x="13" y="73"/>
                      <a:pt x="13" y="73"/>
                    </a:cubicBezTo>
                    <a:cubicBezTo>
                      <a:pt x="13" y="73"/>
                      <a:pt x="14" y="431"/>
                      <a:pt x="13" y="593"/>
                    </a:cubicBezTo>
                    <a:cubicBezTo>
                      <a:pt x="13" y="627"/>
                      <a:pt x="0" y="653"/>
                      <a:pt x="49" y="681"/>
                    </a:cubicBezTo>
                    <a:cubicBezTo>
                      <a:pt x="98" y="709"/>
                      <a:pt x="193" y="783"/>
                      <a:pt x="193" y="783"/>
                    </a:cubicBezTo>
                    <a:cubicBezTo>
                      <a:pt x="223" y="815"/>
                      <a:pt x="272" y="815"/>
                      <a:pt x="302" y="783"/>
                    </a:cubicBezTo>
                    <a:cubicBezTo>
                      <a:pt x="302" y="783"/>
                      <a:pt x="401" y="702"/>
                      <a:pt x="440" y="684"/>
                    </a:cubicBezTo>
                    <a:cubicBezTo>
                      <a:pt x="492" y="660"/>
                      <a:pt x="483" y="618"/>
                      <a:pt x="483" y="593"/>
                    </a:cubicBezTo>
                    <a:cubicBezTo>
                      <a:pt x="481" y="460"/>
                      <a:pt x="483" y="91"/>
                      <a:pt x="483" y="91"/>
                    </a:cubicBezTo>
                    <a:cubicBezTo>
                      <a:pt x="483" y="11"/>
                      <a:pt x="519" y="0"/>
                      <a:pt x="519" y="0"/>
                    </a:cubicBezTo>
                    <a:lnTo>
                      <a:pt x="83" y="0"/>
                    </a:lnTo>
                    <a:close/>
                  </a:path>
                </a:pathLst>
              </a:custGeom>
              <a:solidFill>
                <a:schemeClr val="tx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5"/>
              <p:cNvSpPr>
                <a:spLocks/>
              </p:cNvSpPr>
              <p:nvPr/>
            </p:nvSpPr>
            <p:spPr bwMode="auto">
              <a:xfrm>
                <a:off x="3371280" y="1914907"/>
                <a:ext cx="2358834" cy="3067050"/>
              </a:xfrm>
              <a:custGeom>
                <a:avLst/>
                <a:gdLst>
                  <a:gd name="T0" fmla="*/ 83 w 519"/>
                  <a:gd name="T1" fmla="*/ 0 h 815"/>
                  <a:gd name="T2" fmla="*/ 13 w 519"/>
                  <a:gd name="T3" fmla="*/ 73 h 815"/>
                  <a:gd name="T4" fmla="*/ 13 w 519"/>
                  <a:gd name="T5" fmla="*/ 593 h 815"/>
                  <a:gd name="T6" fmla="*/ 49 w 519"/>
                  <a:gd name="T7" fmla="*/ 681 h 815"/>
                  <a:gd name="T8" fmla="*/ 193 w 519"/>
                  <a:gd name="T9" fmla="*/ 783 h 815"/>
                  <a:gd name="T10" fmla="*/ 302 w 519"/>
                  <a:gd name="T11" fmla="*/ 783 h 815"/>
                  <a:gd name="T12" fmla="*/ 440 w 519"/>
                  <a:gd name="T13" fmla="*/ 684 h 815"/>
                  <a:gd name="T14" fmla="*/ 483 w 519"/>
                  <a:gd name="T15" fmla="*/ 593 h 815"/>
                  <a:gd name="T16" fmla="*/ 483 w 519"/>
                  <a:gd name="T17" fmla="*/ 91 h 815"/>
                  <a:gd name="T18" fmla="*/ 519 w 519"/>
                  <a:gd name="T19" fmla="*/ 0 h 815"/>
                  <a:gd name="T20" fmla="*/ 83 w 519"/>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9" h="815">
                    <a:moveTo>
                      <a:pt x="83" y="0"/>
                    </a:moveTo>
                    <a:cubicBezTo>
                      <a:pt x="3" y="0"/>
                      <a:pt x="13" y="73"/>
                      <a:pt x="13" y="73"/>
                    </a:cubicBezTo>
                    <a:cubicBezTo>
                      <a:pt x="13" y="73"/>
                      <a:pt x="14" y="431"/>
                      <a:pt x="13" y="593"/>
                    </a:cubicBezTo>
                    <a:cubicBezTo>
                      <a:pt x="13" y="627"/>
                      <a:pt x="0" y="653"/>
                      <a:pt x="49" y="681"/>
                    </a:cubicBezTo>
                    <a:cubicBezTo>
                      <a:pt x="98" y="709"/>
                      <a:pt x="193" y="783"/>
                      <a:pt x="193" y="783"/>
                    </a:cubicBezTo>
                    <a:cubicBezTo>
                      <a:pt x="223" y="815"/>
                      <a:pt x="272" y="815"/>
                      <a:pt x="302" y="783"/>
                    </a:cubicBezTo>
                    <a:cubicBezTo>
                      <a:pt x="302" y="783"/>
                      <a:pt x="401" y="702"/>
                      <a:pt x="440" y="684"/>
                    </a:cubicBezTo>
                    <a:cubicBezTo>
                      <a:pt x="492" y="660"/>
                      <a:pt x="483" y="618"/>
                      <a:pt x="483" y="593"/>
                    </a:cubicBezTo>
                    <a:cubicBezTo>
                      <a:pt x="481" y="460"/>
                      <a:pt x="483" y="91"/>
                      <a:pt x="483" y="91"/>
                    </a:cubicBezTo>
                    <a:cubicBezTo>
                      <a:pt x="483" y="11"/>
                      <a:pt x="519" y="0"/>
                      <a:pt x="519" y="0"/>
                    </a:cubicBezTo>
                    <a:lnTo>
                      <a:pt x="83" y="0"/>
                    </a:lnTo>
                    <a:close/>
                  </a:path>
                </a:pathLst>
              </a:custGeom>
              <a:solidFill>
                <a:schemeClr val="bg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5"/>
              <p:cNvSpPr>
                <a:spLocks/>
              </p:cNvSpPr>
              <p:nvPr/>
            </p:nvSpPr>
            <p:spPr bwMode="auto">
              <a:xfrm>
                <a:off x="6185605" y="1914907"/>
                <a:ext cx="2358834" cy="3067050"/>
              </a:xfrm>
              <a:custGeom>
                <a:avLst/>
                <a:gdLst>
                  <a:gd name="T0" fmla="*/ 83 w 519"/>
                  <a:gd name="T1" fmla="*/ 0 h 815"/>
                  <a:gd name="T2" fmla="*/ 13 w 519"/>
                  <a:gd name="T3" fmla="*/ 73 h 815"/>
                  <a:gd name="T4" fmla="*/ 13 w 519"/>
                  <a:gd name="T5" fmla="*/ 593 h 815"/>
                  <a:gd name="T6" fmla="*/ 49 w 519"/>
                  <a:gd name="T7" fmla="*/ 681 h 815"/>
                  <a:gd name="T8" fmla="*/ 193 w 519"/>
                  <a:gd name="T9" fmla="*/ 783 h 815"/>
                  <a:gd name="T10" fmla="*/ 302 w 519"/>
                  <a:gd name="T11" fmla="*/ 783 h 815"/>
                  <a:gd name="T12" fmla="*/ 440 w 519"/>
                  <a:gd name="T13" fmla="*/ 684 h 815"/>
                  <a:gd name="T14" fmla="*/ 483 w 519"/>
                  <a:gd name="T15" fmla="*/ 593 h 815"/>
                  <a:gd name="T16" fmla="*/ 483 w 519"/>
                  <a:gd name="T17" fmla="*/ 91 h 815"/>
                  <a:gd name="T18" fmla="*/ 519 w 519"/>
                  <a:gd name="T19" fmla="*/ 0 h 815"/>
                  <a:gd name="T20" fmla="*/ 83 w 519"/>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9" h="815">
                    <a:moveTo>
                      <a:pt x="83" y="0"/>
                    </a:moveTo>
                    <a:cubicBezTo>
                      <a:pt x="3" y="0"/>
                      <a:pt x="13" y="73"/>
                      <a:pt x="13" y="73"/>
                    </a:cubicBezTo>
                    <a:cubicBezTo>
                      <a:pt x="13" y="73"/>
                      <a:pt x="14" y="431"/>
                      <a:pt x="13" y="593"/>
                    </a:cubicBezTo>
                    <a:cubicBezTo>
                      <a:pt x="13" y="627"/>
                      <a:pt x="0" y="653"/>
                      <a:pt x="49" y="681"/>
                    </a:cubicBezTo>
                    <a:cubicBezTo>
                      <a:pt x="98" y="709"/>
                      <a:pt x="193" y="783"/>
                      <a:pt x="193" y="783"/>
                    </a:cubicBezTo>
                    <a:cubicBezTo>
                      <a:pt x="223" y="815"/>
                      <a:pt x="272" y="815"/>
                      <a:pt x="302" y="783"/>
                    </a:cubicBezTo>
                    <a:cubicBezTo>
                      <a:pt x="302" y="783"/>
                      <a:pt x="401" y="702"/>
                      <a:pt x="440" y="684"/>
                    </a:cubicBezTo>
                    <a:cubicBezTo>
                      <a:pt x="492" y="660"/>
                      <a:pt x="483" y="618"/>
                      <a:pt x="483" y="593"/>
                    </a:cubicBezTo>
                    <a:cubicBezTo>
                      <a:pt x="481" y="460"/>
                      <a:pt x="483" y="91"/>
                      <a:pt x="483" y="91"/>
                    </a:cubicBezTo>
                    <a:cubicBezTo>
                      <a:pt x="483" y="11"/>
                      <a:pt x="519" y="0"/>
                      <a:pt x="519" y="0"/>
                    </a:cubicBezTo>
                    <a:lnTo>
                      <a:pt x="83" y="0"/>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Freeform 5"/>
              <p:cNvSpPr>
                <a:spLocks/>
              </p:cNvSpPr>
              <p:nvPr/>
            </p:nvSpPr>
            <p:spPr bwMode="auto">
              <a:xfrm>
                <a:off x="8999931" y="1914907"/>
                <a:ext cx="2358834" cy="3067050"/>
              </a:xfrm>
              <a:custGeom>
                <a:avLst/>
                <a:gdLst>
                  <a:gd name="T0" fmla="*/ 83 w 519"/>
                  <a:gd name="T1" fmla="*/ 0 h 815"/>
                  <a:gd name="T2" fmla="*/ 13 w 519"/>
                  <a:gd name="T3" fmla="*/ 73 h 815"/>
                  <a:gd name="T4" fmla="*/ 13 w 519"/>
                  <a:gd name="T5" fmla="*/ 593 h 815"/>
                  <a:gd name="T6" fmla="*/ 49 w 519"/>
                  <a:gd name="T7" fmla="*/ 681 h 815"/>
                  <a:gd name="T8" fmla="*/ 193 w 519"/>
                  <a:gd name="T9" fmla="*/ 783 h 815"/>
                  <a:gd name="T10" fmla="*/ 302 w 519"/>
                  <a:gd name="T11" fmla="*/ 783 h 815"/>
                  <a:gd name="T12" fmla="*/ 440 w 519"/>
                  <a:gd name="T13" fmla="*/ 684 h 815"/>
                  <a:gd name="T14" fmla="*/ 483 w 519"/>
                  <a:gd name="T15" fmla="*/ 593 h 815"/>
                  <a:gd name="T16" fmla="*/ 483 w 519"/>
                  <a:gd name="T17" fmla="*/ 91 h 815"/>
                  <a:gd name="T18" fmla="*/ 519 w 519"/>
                  <a:gd name="T19" fmla="*/ 0 h 815"/>
                  <a:gd name="T20" fmla="*/ 83 w 519"/>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9" h="815">
                    <a:moveTo>
                      <a:pt x="83" y="0"/>
                    </a:moveTo>
                    <a:cubicBezTo>
                      <a:pt x="3" y="0"/>
                      <a:pt x="13" y="73"/>
                      <a:pt x="13" y="73"/>
                    </a:cubicBezTo>
                    <a:cubicBezTo>
                      <a:pt x="13" y="73"/>
                      <a:pt x="14" y="431"/>
                      <a:pt x="13" y="593"/>
                    </a:cubicBezTo>
                    <a:cubicBezTo>
                      <a:pt x="13" y="627"/>
                      <a:pt x="0" y="653"/>
                      <a:pt x="49" y="681"/>
                    </a:cubicBezTo>
                    <a:cubicBezTo>
                      <a:pt x="98" y="709"/>
                      <a:pt x="193" y="783"/>
                      <a:pt x="193" y="783"/>
                    </a:cubicBezTo>
                    <a:cubicBezTo>
                      <a:pt x="223" y="815"/>
                      <a:pt x="272" y="815"/>
                      <a:pt x="302" y="783"/>
                    </a:cubicBezTo>
                    <a:cubicBezTo>
                      <a:pt x="302" y="783"/>
                      <a:pt x="401" y="702"/>
                      <a:pt x="440" y="684"/>
                    </a:cubicBezTo>
                    <a:cubicBezTo>
                      <a:pt x="492" y="660"/>
                      <a:pt x="483" y="618"/>
                      <a:pt x="483" y="593"/>
                    </a:cubicBezTo>
                    <a:cubicBezTo>
                      <a:pt x="481" y="460"/>
                      <a:pt x="483" y="91"/>
                      <a:pt x="483" y="91"/>
                    </a:cubicBezTo>
                    <a:cubicBezTo>
                      <a:pt x="483" y="11"/>
                      <a:pt x="519" y="0"/>
                      <a:pt x="519" y="0"/>
                    </a:cubicBezTo>
                    <a:lnTo>
                      <a:pt x="83" y="0"/>
                    </a:lnTo>
                    <a:close/>
                  </a:path>
                </a:pathLst>
              </a:custGeom>
              <a:solidFill>
                <a:schemeClr val="accent3"/>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2" name="Group 11"/>
              <p:cNvGrpSpPr/>
              <p:nvPr/>
            </p:nvGrpSpPr>
            <p:grpSpPr>
              <a:xfrm>
                <a:off x="1047286" y="2004235"/>
                <a:ext cx="10136389" cy="2568747"/>
                <a:chOff x="1047286" y="2004235"/>
                <a:chExt cx="10136389" cy="2568747"/>
              </a:xfrm>
            </p:grpSpPr>
            <p:grpSp>
              <p:nvGrpSpPr>
                <p:cNvPr id="8" name="Group 7"/>
                <p:cNvGrpSpPr/>
                <p:nvPr/>
              </p:nvGrpSpPr>
              <p:grpSpPr>
                <a:xfrm>
                  <a:off x="1047286" y="2046291"/>
                  <a:ext cx="1514124" cy="2451582"/>
                  <a:chOff x="2150674" y="2157594"/>
                  <a:chExt cx="1376476" cy="2228711"/>
                </a:xfrm>
              </p:grpSpPr>
              <p:sp>
                <p:nvSpPr>
                  <p:cNvPr id="89" name="TextBox 88"/>
                  <p:cNvSpPr txBox="1"/>
                  <p:nvPr/>
                </p:nvSpPr>
                <p:spPr>
                  <a:xfrm>
                    <a:off x="2150674" y="2728795"/>
                    <a:ext cx="1376476" cy="1657510"/>
                  </a:xfrm>
                  <a:prstGeom prst="rect">
                    <a:avLst/>
                  </a:prstGeom>
                  <a:noFill/>
                  <a:ln w="6350">
                    <a:noFill/>
                    <a:prstDash val="dash"/>
                  </a:ln>
                </p:spPr>
                <p:txBody>
                  <a:bodyPr wrap="square" lIns="0" tIns="0" rIns="0" bIns="0" rtlCol="0">
                    <a:spAutoFit/>
                  </a:bodyPr>
                  <a:lstStyle/>
                  <a:p>
                    <a:r>
                      <a:rPr lang="en-US" sz="1400" dirty="0">
                        <a:solidFill>
                          <a:prstClr val="white"/>
                        </a:solidFill>
                      </a:rPr>
                      <a:t> Ən əsas funksiya, axtarılan elementin məlumat dəstində mövcud olub olmadığını təyin etməkdir. Bu funksiya, alqoritmanın əsas məqsədidir</a:t>
                    </a:r>
                    <a:r>
                      <a:rPr lang="en-US" sz="1200" dirty="0">
                        <a:solidFill>
                          <a:prstClr val="white"/>
                        </a:solidFill>
                      </a:rPr>
                      <a:t>.</a:t>
                    </a:r>
                  </a:p>
                </p:txBody>
              </p:sp>
              <p:sp>
                <p:nvSpPr>
                  <p:cNvPr id="90" name="TextBox 89"/>
                  <p:cNvSpPr txBox="1"/>
                  <p:nvPr/>
                </p:nvSpPr>
                <p:spPr>
                  <a:xfrm>
                    <a:off x="2169275" y="2157594"/>
                    <a:ext cx="1193280" cy="368335"/>
                  </a:xfrm>
                  <a:prstGeom prst="rect">
                    <a:avLst/>
                  </a:prstGeom>
                  <a:noFill/>
                  <a:ln w="6350">
                    <a:noFill/>
                    <a:prstDash val="dash"/>
                  </a:ln>
                </p:spPr>
                <p:txBody>
                  <a:bodyPr wrap="square" lIns="0" tIns="0" rIns="0" bIns="0" rtlCol="0">
                    <a:spAutoFit/>
                  </a:bodyPr>
                  <a:lstStyle/>
                  <a:p>
                    <a:pPr algn="ctr"/>
                    <a:r>
                      <a:rPr lang="en-US" sz="1400" b="1" i="0" dirty="0">
                        <a:effectLst/>
                        <a:latin typeface="Söhne"/>
                      </a:rPr>
                      <a:t> </a:t>
                    </a:r>
                    <a:r>
                      <a:rPr lang="en-US" sz="1400" b="1" dirty="0">
                        <a:solidFill>
                          <a:prstClr val="white"/>
                        </a:solidFill>
                      </a:rPr>
                      <a:t>Elementin Tapılması:</a:t>
                    </a:r>
                  </a:p>
                </p:txBody>
              </p:sp>
              <p:cxnSp>
                <p:nvCxnSpPr>
                  <p:cNvPr id="91" name="Straight Connector 90"/>
                  <p:cNvCxnSpPr>
                    <a:cxnSpLocks/>
                  </p:cNvCxnSpPr>
                  <p:nvPr/>
                </p:nvCxnSpPr>
                <p:spPr>
                  <a:xfrm flipV="1">
                    <a:off x="2620547" y="2636778"/>
                    <a:ext cx="313138"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620758" y="2049705"/>
                  <a:ext cx="1809665" cy="2523277"/>
                  <a:chOff x="4040991" y="2164674"/>
                  <a:chExt cx="1645149" cy="2293887"/>
                </a:xfrm>
              </p:grpSpPr>
              <p:sp>
                <p:nvSpPr>
                  <p:cNvPr id="92" name="TextBox 91"/>
                  <p:cNvSpPr txBox="1"/>
                  <p:nvPr/>
                </p:nvSpPr>
                <p:spPr>
                  <a:xfrm>
                    <a:off x="4226127" y="2616883"/>
                    <a:ext cx="1376476" cy="1841678"/>
                  </a:xfrm>
                  <a:prstGeom prst="rect">
                    <a:avLst/>
                  </a:prstGeom>
                  <a:noFill/>
                  <a:ln w="6350">
                    <a:noFill/>
                    <a:prstDash val="dash"/>
                  </a:ln>
                </p:spPr>
                <p:txBody>
                  <a:bodyPr wrap="square" lIns="0" tIns="0" rIns="0" bIns="0" rtlCol="0">
                    <a:spAutoFit/>
                  </a:bodyPr>
                  <a:lstStyle/>
                  <a:p>
                    <a:r>
                      <a:rPr lang="en-US" sz="1400" dirty="0">
                        <a:solidFill>
                          <a:prstClr val="white"/>
                        </a:solidFill>
                      </a:rPr>
                      <a:t>Axtarılan elementin indeksini (və ya konumunu) tapmaq da vacibdir. Bu, axtarışın nə qədər sürətli olduğunu və tapılan elementə necə çatmağınızın mümkün olduğunu göstərir.</a:t>
                    </a:r>
                  </a:p>
                </p:txBody>
              </p:sp>
              <p:sp>
                <p:nvSpPr>
                  <p:cNvPr id="93" name="TextBox 92"/>
                  <p:cNvSpPr txBox="1"/>
                  <p:nvPr/>
                </p:nvSpPr>
                <p:spPr>
                  <a:xfrm>
                    <a:off x="4040991" y="2164674"/>
                    <a:ext cx="1645149" cy="552503"/>
                  </a:xfrm>
                  <a:prstGeom prst="rect">
                    <a:avLst/>
                  </a:prstGeom>
                  <a:noFill/>
                  <a:ln w="6350">
                    <a:noFill/>
                    <a:prstDash val="dash"/>
                  </a:ln>
                </p:spPr>
                <p:txBody>
                  <a:bodyPr wrap="square" lIns="0" tIns="0" rIns="0" bIns="0" rtlCol="0">
                    <a:spAutoFit/>
                  </a:bodyPr>
                  <a:lstStyle/>
                  <a:p>
                    <a:pPr algn="ctr"/>
                    <a:r>
                      <a:rPr lang="en-US" sz="1400" b="1" dirty="0">
                        <a:solidFill>
                          <a:prstClr val="white"/>
                        </a:solidFill>
                      </a:rPr>
                      <a:t>Indeks (Və ya Konum) Tapılması:</a:t>
                    </a:r>
                    <a:endParaRPr lang="az-Latn-AZ" sz="1400" b="1" dirty="0">
                      <a:solidFill>
                        <a:prstClr val="white"/>
                      </a:solidFill>
                    </a:endParaRPr>
                  </a:p>
                  <a:p>
                    <a:pPr algn="ctr"/>
                    <a:endParaRPr lang="en-US" sz="1400" b="1" dirty="0">
                      <a:solidFill>
                        <a:prstClr val="white"/>
                      </a:solidFill>
                    </a:endParaRPr>
                  </a:p>
                </p:txBody>
              </p:sp>
            </p:grpSp>
            <p:grpSp>
              <p:nvGrpSpPr>
                <p:cNvPr id="10" name="Group 9"/>
                <p:cNvGrpSpPr/>
                <p:nvPr/>
              </p:nvGrpSpPr>
              <p:grpSpPr>
                <a:xfrm>
                  <a:off x="6498083" y="2015524"/>
                  <a:ext cx="1746667" cy="2008585"/>
                  <a:chOff x="6218954" y="2133601"/>
                  <a:chExt cx="1587878" cy="1825987"/>
                </a:xfrm>
              </p:grpSpPr>
              <p:sp>
                <p:nvSpPr>
                  <p:cNvPr id="95" name="TextBox 94"/>
                  <p:cNvSpPr txBox="1"/>
                  <p:nvPr/>
                </p:nvSpPr>
                <p:spPr>
                  <a:xfrm>
                    <a:off x="6218954" y="2670413"/>
                    <a:ext cx="1554488" cy="1289175"/>
                  </a:xfrm>
                  <a:prstGeom prst="rect">
                    <a:avLst/>
                  </a:prstGeom>
                  <a:noFill/>
                  <a:ln w="6350">
                    <a:noFill/>
                    <a:prstDash val="dash"/>
                  </a:ln>
                </p:spPr>
                <p:txBody>
                  <a:bodyPr wrap="square" lIns="0" tIns="0" rIns="0" bIns="0" rtlCol="0">
                    <a:spAutoFit/>
                  </a:bodyPr>
                  <a:lstStyle/>
                  <a:p>
                    <a:r>
                      <a:rPr lang="en-US" sz="1400" dirty="0">
                        <a:solidFill>
                          <a:prstClr val="white"/>
                        </a:solidFill>
                      </a:rPr>
                      <a:t> Əgər axtarılan element bir neçə dəfə məlumat dəstində varsa, alqoritma bunu müəyyən edərək bütün eyni elementləri təyin etməlidir.</a:t>
                    </a:r>
                  </a:p>
                </p:txBody>
              </p:sp>
              <p:sp>
                <p:nvSpPr>
                  <p:cNvPr id="96" name="TextBox 95"/>
                  <p:cNvSpPr txBox="1"/>
                  <p:nvPr/>
                </p:nvSpPr>
                <p:spPr>
                  <a:xfrm>
                    <a:off x="6229320" y="2133601"/>
                    <a:ext cx="1577512" cy="368335"/>
                  </a:xfrm>
                  <a:prstGeom prst="rect">
                    <a:avLst/>
                  </a:prstGeom>
                  <a:noFill/>
                  <a:ln w="6350">
                    <a:noFill/>
                    <a:prstDash val="dash"/>
                  </a:ln>
                </p:spPr>
                <p:txBody>
                  <a:bodyPr wrap="square" lIns="0" tIns="0" rIns="0" bIns="0" rtlCol="0">
                    <a:spAutoFit/>
                  </a:bodyPr>
                  <a:lstStyle/>
                  <a:p>
                    <a:pPr algn="ctr"/>
                    <a:r>
                      <a:rPr lang="en-US" sz="1400" b="1" dirty="0">
                        <a:solidFill>
                          <a:prstClr val="white"/>
                        </a:solidFill>
                      </a:rPr>
                      <a:t>Çoxlu Elementin Tapılması:</a:t>
                    </a:r>
                  </a:p>
                </p:txBody>
              </p:sp>
            </p:grpSp>
            <p:grpSp>
              <p:nvGrpSpPr>
                <p:cNvPr id="11" name="Group 10"/>
                <p:cNvGrpSpPr/>
                <p:nvPr/>
              </p:nvGrpSpPr>
              <p:grpSpPr>
                <a:xfrm>
                  <a:off x="9167885" y="2004235"/>
                  <a:ext cx="2015790" cy="2553819"/>
                  <a:chOff x="8199704" y="2122638"/>
                  <a:chExt cx="1832536" cy="2321656"/>
                </a:xfrm>
              </p:grpSpPr>
              <p:sp>
                <p:nvSpPr>
                  <p:cNvPr id="98" name="TextBox 97"/>
                  <p:cNvSpPr txBox="1"/>
                  <p:nvPr/>
                </p:nvSpPr>
                <p:spPr>
                  <a:xfrm>
                    <a:off x="8271805" y="2563150"/>
                    <a:ext cx="1760435" cy="1881144"/>
                  </a:xfrm>
                  <a:prstGeom prst="rect">
                    <a:avLst/>
                  </a:prstGeom>
                  <a:noFill/>
                  <a:ln w="6350">
                    <a:noFill/>
                    <a:prstDash val="dash"/>
                  </a:ln>
                </p:spPr>
                <p:txBody>
                  <a:bodyPr wrap="square" lIns="0" tIns="0" rIns="0" bIns="0" rtlCol="0">
                    <a:spAutoFit/>
                  </a:bodyPr>
                  <a:lstStyle/>
                  <a:p>
                    <a:r>
                      <a:rPr lang="en-US" sz="1300" dirty="0">
                        <a:solidFill>
                          <a:prstClr val="white"/>
                        </a:solidFill>
                      </a:rPr>
                      <a:t>Axtarış alqoritmları, ən effektiv və optimal axtarışı təmin etmək üçün tənzimlənmə proseslərinə imkan verən funksiyalar da yerinə yetirir. Bu, alqoritmanın performansını tənzimləyərək daha sürətli və effektiv axtarış əməliyyatlarına nail olmağa kömək edir. </a:t>
                    </a:r>
                  </a:p>
                </p:txBody>
              </p:sp>
              <p:sp>
                <p:nvSpPr>
                  <p:cNvPr id="99" name="TextBox 98"/>
                  <p:cNvSpPr txBox="1"/>
                  <p:nvPr/>
                </p:nvSpPr>
                <p:spPr>
                  <a:xfrm>
                    <a:off x="8199704" y="2122638"/>
                    <a:ext cx="1778516" cy="368336"/>
                  </a:xfrm>
                  <a:prstGeom prst="rect">
                    <a:avLst/>
                  </a:prstGeom>
                  <a:noFill/>
                  <a:ln w="6350">
                    <a:noFill/>
                    <a:prstDash val="dash"/>
                  </a:ln>
                </p:spPr>
                <p:txBody>
                  <a:bodyPr wrap="square" lIns="0" tIns="0" rIns="0" bIns="0" rtlCol="0">
                    <a:spAutoFit/>
                  </a:bodyPr>
                  <a:lstStyle/>
                  <a:p>
                    <a:pPr algn="ctr"/>
                    <a:r>
                      <a:rPr lang="en-US" sz="1400" b="1" dirty="0">
                        <a:solidFill>
                          <a:prstClr val="white"/>
                        </a:solidFill>
                      </a:rPr>
                      <a:t>Axtarış Tənzimlənməsi (Search Optimization):</a:t>
                    </a:r>
                  </a:p>
                </p:txBody>
              </p:sp>
            </p:grpSp>
          </p:grpSp>
        </p:grpSp>
      </p:grpSp>
      <p:cxnSp>
        <p:nvCxnSpPr>
          <p:cNvPr id="101" name="Straight Connector 100">
            <a:extLst>
              <a:ext uri="{FF2B5EF4-FFF2-40B4-BE49-F238E27FC236}">
                <a16:creationId xmlns:a16="http://schemas.microsoft.com/office/drawing/2014/main" id="{606ACCDD-8EFE-417E-8058-641DFF3F0C2E}"/>
              </a:ext>
            </a:extLst>
          </p:cNvPr>
          <p:cNvCxnSpPr>
            <a:cxnSpLocks/>
          </p:cNvCxnSpPr>
          <p:nvPr/>
        </p:nvCxnSpPr>
        <p:spPr>
          <a:xfrm flipV="1">
            <a:off x="4365520" y="2502910"/>
            <a:ext cx="34445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0830C47-1640-435F-8CFE-0385EDC5F5D0}"/>
              </a:ext>
            </a:extLst>
          </p:cNvPr>
          <p:cNvCxnSpPr>
            <a:cxnSpLocks/>
          </p:cNvCxnSpPr>
          <p:nvPr/>
        </p:nvCxnSpPr>
        <p:spPr>
          <a:xfrm flipV="1">
            <a:off x="7204892" y="2524676"/>
            <a:ext cx="34445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5A31440-A068-4FE4-9CB6-2F08F108930D}"/>
              </a:ext>
            </a:extLst>
          </p:cNvPr>
          <p:cNvCxnSpPr>
            <a:cxnSpLocks/>
          </p:cNvCxnSpPr>
          <p:nvPr/>
        </p:nvCxnSpPr>
        <p:spPr>
          <a:xfrm flipV="1">
            <a:off x="9994413" y="2427717"/>
            <a:ext cx="34445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5B4EADF-CFD3-4F1D-AE60-43F1E3D56BF3}"/>
              </a:ext>
            </a:extLst>
          </p:cNvPr>
          <p:cNvSpPr/>
          <p:nvPr/>
        </p:nvSpPr>
        <p:spPr>
          <a:xfrm>
            <a:off x="0" y="6024408"/>
            <a:ext cx="12192000" cy="892187"/>
          </a:xfrm>
          <a:prstGeom prst="rect">
            <a:avLst/>
          </a:prstGeom>
          <a:solidFill>
            <a:schemeClr val="bg1">
              <a:lumMod val="95000"/>
            </a:schemeClr>
          </a:solidFill>
          <a:ln>
            <a:noFill/>
          </a:ln>
          <a:effectLst>
            <a:outerShdw blurRad="508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98190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alpha val="80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67995" y="0"/>
            <a:ext cx="12056010" cy="6665842"/>
            <a:chOff x="431753" y="690007"/>
            <a:chExt cx="11365876" cy="5477986"/>
          </a:xfrm>
        </p:grpSpPr>
        <p:grpSp>
          <p:nvGrpSpPr>
            <p:cNvPr id="1052" name="Group 1051"/>
            <p:cNvGrpSpPr/>
            <p:nvPr/>
          </p:nvGrpSpPr>
          <p:grpSpPr>
            <a:xfrm>
              <a:off x="5498904" y="690007"/>
              <a:ext cx="6298725" cy="5477986"/>
              <a:chOff x="3417886" y="1044684"/>
              <a:chExt cx="5726114" cy="4979988"/>
            </a:xfrm>
          </p:grpSpPr>
          <p:sp>
            <p:nvSpPr>
              <p:cNvPr id="17" name="Freeform 13"/>
              <p:cNvSpPr>
                <a:spLocks/>
              </p:cNvSpPr>
              <p:nvPr/>
            </p:nvSpPr>
            <p:spPr bwMode="auto">
              <a:xfrm>
                <a:off x="3417886" y="1044684"/>
                <a:ext cx="5726114" cy="4979988"/>
              </a:xfrm>
              <a:custGeom>
                <a:avLst/>
                <a:gdLst>
                  <a:gd name="T0" fmla="*/ 954 w 1524"/>
                  <a:gd name="T1" fmla="*/ 1325 h 1325"/>
                  <a:gd name="T2" fmla="*/ 569 w 1524"/>
                  <a:gd name="T3" fmla="*/ 1325 h 1325"/>
                  <a:gd name="T4" fmla="*/ 149 w 1524"/>
                  <a:gd name="T5" fmla="*/ 1325 h 1325"/>
                  <a:gd name="T6" fmla="*/ 53 w 1524"/>
                  <a:gd name="T7" fmla="*/ 1158 h 1325"/>
                  <a:gd name="T8" fmla="*/ 263 w 1524"/>
                  <a:gd name="T9" fmla="*/ 792 h 1325"/>
                  <a:gd name="T10" fmla="*/ 455 w 1524"/>
                  <a:gd name="T11" fmla="*/ 458 h 1325"/>
                  <a:gd name="T12" fmla="*/ 666 w 1524"/>
                  <a:gd name="T13" fmla="*/ 92 h 1325"/>
                  <a:gd name="T14" fmla="*/ 858 w 1524"/>
                  <a:gd name="T15" fmla="*/ 92 h 1325"/>
                  <a:gd name="T16" fmla="*/ 1068 w 1524"/>
                  <a:gd name="T17" fmla="*/ 458 h 1325"/>
                  <a:gd name="T18" fmla="*/ 1260 w 1524"/>
                  <a:gd name="T19" fmla="*/ 792 h 1325"/>
                  <a:gd name="T20" fmla="*/ 1471 w 1524"/>
                  <a:gd name="T21" fmla="*/ 1158 h 1325"/>
                  <a:gd name="T22" fmla="*/ 1374 w 1524"/>
                  <a:gd name="T23" fmla="*/ 1325 h 1325"/>
                  <a:gd name="T24" fmla="*/ 954 w 1524"/>
                  <a:gd name="T25" fmla="*/ 1325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4" h="1325">
                    <a:moveTo>
                      <a:pt x="954" y="1325"/>
                    </a:moveTo>
                    <a:cubicBezTo>
                      <a:pt x="848" y="1325"/>
                      <a:pt x="675" y="1325"/>
                      <a:pt x="569" y="1325"/>
                    </a:cubicBezTo>
                    <a:cubicBezTo>
                      <a:pt x="149" y="1325"/>
                      <a:pt x="149" y="1325"/>
                      <a:pt x="149" y="1325"/>
                    </a:cubicBezTo>
                    <a:cubicBezTo>
                      <a:pt x="43" y="1325"/>
                      <a:pt x="0" y="1249"/>
                      <a:pt x="53" y="1158"/>
                    </a:cubicBezTo>
                    <a:cubicBezTo>
                      <a:pt x="263" y="792"/>
                      <a:pt x="263" y="792"/>
                      <a:pt x="263" y="792"/>
                    </a:cubicBezTo>
                    <a:cubicBezTo>
                      <a:pt x="316" y="700"/>
                      <a:pt x="402" y="550"/>
                      <a:pt x="455" y="458"/>
                    </a:cubicBezTo>
                    <a:cubicBezTo>
                      <a:pt x="666" y="92"/>
                      <a:pt x="666" y="92"/>
                      <a:pt x="666" y="92"/>
                    </a:cubicBezTo>
                    <a:cubicBezTo>
                      <a:pt x="718" y="0"/>
                      <a:pt x="805" y="0"/>
                      <a:pt x="858" y="92"/>
                    </a:cubicBezTo>
                    <a:cubicBezTo>
                      <a:pt x="1068" y="458"/>
                      <a:pt x="1068" y="458"/>
                      <a:pt x="1068" y="458"/>
                    </a:cubicBezTo>
                    <a:cubicBezTo>
                      <a:pt x="1121" y="550"/>
                      <a:pt x="1208" y="700"/>
                      <a:pt x="1260" y="792"/>
                    </a:cubicBezTo>
                    <a:cubicBezTo>
                      <a:pt x="1471" y="1158"/>
                      <a:pt x="1471" y="1158"/>
                      <a:pt x="1471" y="1158"/>
                    </a:cubicBezTo>
                    <a:cubicBezTo>
                      <a:pt x="1524" y="1249"/>
                      <a:pt x="1480" y="1325"/>
                      <a:pt x="1374" y="1325"/>
                    </a:cubicBezTo>
                    <a:lnTo>
                      <a:pt x="954" y="1325"/>
                    </a:lnTo>
                    <a:close/>
                  </a:path>
                </a:pathLst>
              </a:custGeom>
              <a:solidFill>
                <a:schemeClr val="bg1">
                  <a:lumMod val="9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4"/>
              <p:cNvSpPr>
                <a:spLocks/>
              </p:cNvSpPr>
              <p:nvPr/>
            </p:nvSpPr>
            <p:spPr bwMode="auto">
              <a:xfrm>
                <a:off x="3608386" y="3883134"/>
                <a:ext cx="2311400" cy="1979613"/>
              </a:xfrm>
              <a:custGeom>
                <a:avLst/>
                <a:gdLst>
                  <a:gd name="T0" fmla="*/ 432 w 615"/>
                  <a:gd name="T1" fmla="*/ 527 h 527"/>
                  <a:gd name="T2" fmla="*/ 183 w 615"/>
                  <a:gd name="T3" fmla="*/ 527 h 527"/>
                  <a:gd name="T4" fmla="*/ 96 w 615"/>
                  <a:gd name="T5" fmla="*/ 527 h 527"/>
                  <a:gd name="T6" fmla="*/ 34 w 615"/>
                  <a:gd name="T7" fmla="*/ 420 h 527"/>
                  <a:gd name="T8" fmla="*/ 76 w 615"/>
                  <a:gd name="T9" fmla="*/ 347 h 527"/>
                  <a:gd name="T10" fmla="*/ 202 w 615"/>
                  <a:gd name="T11" fmla="*/ 132 h 527"/>
                  <a:gd name="T12" fmla="*/ 244 w 615"/>
                  <a:gd name="T13" fmla="*/ 60 h 527"/>
                  <a:gd name="T14" fmla="*/ 370 w 615"/>
                  <a:gd name="T15" fmla="*/ 60 h 527"/>
                  <a:gd name="T16" fmla="*/ 413 w 615"/>
                  <a:gd name="T17" fmla="*/ 132 h 527"/>
                  <a:gd name="T18" fmla="*/ 538 w 615"/>
                  <a:gd name="T19" fmla="*/ 347 h 527"/>
                  <a:gd name="T20" fmla="*/ 581 w 615"/>
                  <a:gd name="T21" fmla="*/ 420 h 527"/>
                  <a:gd name="T22" fmla="*/ 519 w 615"/>
                  <a:gd name="T23" fmla="*/ 527 h 527"/>
                  <a:gd name="T24" fmla="*/ 432 w 615"/>
                  <a:gd name="T25"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527">
                    <a:moveTo>
                      <a:pt x="432" y="527"/>
                    </a:moveTo>
                    <a:cubicBezTo>
                      <a:pt x="364" y="527"/>
                      <a:pt x="251" y="527"/>
                      <a:pt x="183" y="527"/>
                    </a:cubicBezTo>
                    <a:cubicBezTo>
                      <a:pt x="96" y="527"/>
                      <a:pt x="96" y="527"/>
                      <a:pt x="96" y="527"/>
                    </a:cubicBezTo>
                    <a:cubicBezTo>
                      <a:pt x="27" y="527"/>
                      <a:pt x="0" y="479"/>
                      <a:pt x="34" y="420"/>
                    </a:cubicBezTo>
                    <a:cubicBezTo>
                      <a:pt x="76" y="347"/>
                      <a:pt x="76" y="347"/>
                      <a:pt x="76" y="347"/>
                    </a:cubicBezTo>
                    <a:cubicBezTo>
                      <a:pt x="111" y="288"/>
                      <a:pt x="168" y="191"/>
                      <a:pt x="202" y="132"/>
                    </a:cubicBezTo>
                    <a:cubicBezTo>
                      <a:pt x="244" y="60"/>
                      <a:pt x="244" y="60"/>
                      <a:pt x="244" y="60"/>
                    </a:cubicBezTo>
                    <a:cubicBezTo>
                      <a:pt x="279" y="0"/>
                      <a:pt x="336" y="0"/>
                      <a:pt x="370" y="60"/>
                    </a:cubicBezTo>
                    <a:cubicBezTo>
                      <a:pt x="413" y="132"/>
                      <a:pt x="413" y="132"/>
                      <a:pt x="413" y="132"/>
                    </a:cubicBezTo>
                    <a:cubicBezTo>
                      <a:pt x="447" y="191"/>
                      <a:pt x="504" y="288"/>
                      <a:pt x="538" y="347"/>
                    </a:cubicBezTo>
                    <a:cubicBezTo>
                      <a:pt x="581" y="420"/>
                      <a:pt x="581" y="420"/>
                      <a:pt x="581" y="420"/>
                    </a:cubicBezTo>
                    <a:cubicBezTo>
                      <a:pt x="615" y="479"/>
                      <a:pt x="587" y="527"/>
                      <a:pt x="519" y="527"/>
                    </a:cubicBezTo>
                    <a:lnTo>
                      <a:pt x="432" y="527"/>
                    </a:lnTo>
                    <a:close/>
                  </a:path>
                </a:pathLst>
              </a:custGeom>
              <a:solidFill>
                <a:schemeClr val="bg1"/>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5"/>
              <p:cNvSpPr>
                <a:spLocks/>
              </p:cNvSpPr>
              <p:nvPr/>
            </p:nvSpPr>
            <p:spPr bwMode="auto">
              <a:xfrm>
                <a:off x="3756024" y="4024422"/>
                <a:ext cx="2017713" cy="1755775"/>
              </a:xfrm>
              <a:custGeom>
                <a:avLst/>
                <a:gdLst>
                  <a:gd name="T0" fmla="*/ 57 w 537"/>
                  <a:gd name="T1" fmla="*/ 467 h 467"/>
                  <a:gd name="T2" fmla="*/ 7 w 537"/>
                  <a:gd name="T3" fmla="*/ 446 h 467"/>
                  <a:gd name="T4" fmla="*/ 15 w 537"/>
                  <a:gd name="T5" fmla="*/ 393 h 467"/>
                  <a:gd name="T6" fmla="*/ 225 w 537"/>
                  <a:gd name="T7" fmla="*/ 33 h 467"/>
                  <a:gd name="T8" fmla="*/ 268 w 537"/>
                  <a:gd name="T9" fmla="*/ 0 h 467"/>
                  <a:gd name="T10" fmla="*/ 312 w 537"/>
                  <a:gd name="T11" fmla="*/ 33 h 467"/>
                  <a:gd name="T12" fmla="*/ 522 w 537"/>
                  <a:gd name="T13" fmla="*/ 393 h 467"/>
                  <a:gd name="T14" fmla="*/ 530 w 537"/>
                  <a:gd name="T15" fmla="*/ 446 h 467"/>
                  <a:gd name="T16" fmla="*/ 480 w 537"/>
                  <a:gd name="T17" fmla="*/ 467 h 467"/>
                  <a:gd name="T18" fmla="*/ 57 w 537"/>
                  <a:gd name="T19"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7" h="467">
                    <a:moveTo>
                      <a:pt x="57" y="467"/>
                    </a:moveTo>
                    <a:cubicBezTo>
                      <a:pt x="33" y="467"/>
                      <a:pt x="14" y="459"/>
                      <a:pt x="7" y="446"/>
                    </a:cubicBezTo>
                    <a:cubicBezTo>
                      <a:pt x="0" y="434"/>
                      <a:pt x="2" y="414"/>
                      <a:pt x="15" y="393"/>
                    </a:cubicBezTo>
                    <a:cubicBezTo>
                      <a:pt x="225" y="33"/>
                      <a:pt x="225" y="33"/>
                      <a:pt x="225" y="33"/>
                    </a:cubicBezTo>
                    <a:cubicBezTo>
                      <a:pt x="237" y="12"/>
                      <a:pt x="253" y="0"/>
                      <a:pt x="268" y="0"/>
                    </a:cubicBezTo>
                    <a:cubicBezTo>
                      <a:pt x="284" y="0"/>
                      <a:pt x="299" y="12"/>
                      <a:pt x="312" y="33"/>
                    </a:cubicBezTo>
                    <a:cubicBezTo>
                      <a:pt x="522" y="393"/>
                      <a:pt x="522" y="393"/>
                      <a:pt x="522" y="393"/>
                    </a:cubicBezTo>
                    <a:cubicBezTo>
                      <a:pt x="534" y="414"/>
                      <a:pt x="537" y="434"/>
                      <a:pt x="530" y="446"/>
                    </a:cubicBezTo>
                    <a:cubicBezTo>
                      <a:pt x="522" y="459"/>
                      <a:pt x="504" y="467"/>
                      <a:pt x="480" y="467"/>
                    </a:cubicBezTo>
                    <a:lnTo>
                      <a:pt x="57" y="467"/>
                    </a:lnTo>
                    <a:close/>
                  </a:path>
                </a:pathLst>
              </a:custGeom>
              <a:solidFill>
                <a:schemeClr val="tx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6"/>
              <p:cNvSpPr>
                <a:spLocks/>
              </p:cNvSpPr>
              <p:nvPr/>
            </p:nvSpPr>
            <p:spPr bwMode="auto">
              <a:xfrm>
                <a:off x="6651625" y="3886309"/>
                <a:ext cx="2300288" cy="1976438"/>
              </a:xfrm>
              <a:custGeom>
                <a:avLst/>
                <a:gdLst>
                  <a:gd name="T0" fmla="*/ 431 w 612"/>
                  <a:gd name="T1" fmla="*/ 526 h 526"/>
                  <a:gd name="T2" fmla="*/ 181 w 612"/>
                  <a:gd name="T3" fmla="*/ 526 h 526"/>
                  <a:gd name="T4" fmla="*/ 97 w 612"/>
                  <a:gd name="T5" fmla="*/ 526 h 526"/>
                  <a:gd name="T6" fmla="*/ 35 w 612"/>
                  <a:gd name="T7" fmla="*/ 418 h 526"/>
                  <a:gd name="T8" fmla="*/ 76 w 612"/>
                  <a:gd name="T9" fmla="*/ 347 h 526"/>
                  <a:gd name="T10" fmla="*/ 202 w 612"/>
                  <a:gd name="T11" fmla="*/ 131 h 526"/>
                  <a:gd name="T12" fmla="*/ 243 w 612"/>
                  <a:gd name="T13" fmla="*/ 59 h 526"/>
                  <a:gd name="T14" fmla="*/ 368 w 612"/>
                  <a:gd name="T15" fmla="*/ 59 h 526"/>
                  <a:gd name="T16" fmla="*/ 410 w 612"/>
                  <a:gd name="T17" fmla="*/ 131 h 526"/>
                  <a:gd name="T18" fmla="*/ 535 w 612"/>
                  <a:gd name="T19" fmla="*/ 347 h 526"/>
                  <a:gd name="T20" fmla="*/ 577 w 612"/>
                  <a:gd name="T21" fmla="*/ 418 h 526"/>
                  <a:gd name="T22" fmla="*/ 515 w 612"/>
                  <a:gd name="T23" fmla="*/ 526 h 526"/>
                  <a:gd name="T24" fmla="*/ 431 w 612"/>
                  <a:gd name="T25"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526">
                    <a:moveTo>
                      <a:pt x="431" y="526"/>
                    </a:moveTo>
                    <a:cubicBezTo>
                      <a:pt x="362" y="526"/>
                      <a:pt x="250" y="526"/>
                      <a:pt x="181" y="526"/>
                    </a:cubicBezTo>
                    <a:cubicBezTo>
                      <a:pt x="97" y="526"/>
                      <a:pt x="97" y="526"/>
                      <a:pt x="97" y="526"/>
                    </a:cubicBezTo>
                    <a:cubicBezTo>
                      <a:pt x="28" y="526"/>
                      <a:pt x="0" y="478"/>
                      <a:pt x="35" y="418"/>
                    </a:cubicBezTo>
                    <a:cubicBezTo>
                      <a:pt x="76" y="347"/>
                      <a:pt x="76" y="347"/>
                      <a:pt x="76" y="347"/>
                    </a:cubicBezTo>
                    <a:cubicBezTo>
                      <a:pt x="111" y="287"/>
                      <a:pt x="167" y="190"/>
                      <a:pt x="202" y="131"/>
                    </a:cubicBezTo>
                    <a:cubicBezTo>
                      <a:pt x="243" y="59"/>
                      <a:pt x="243" y="59"/>
                      <a:pt x="243" y="59"/>
                    </a:cubicBezTo>
                    <a:cubicBezTo>
                      <a:pt x="278" y="0"/>
                      <a:pt x="334" y="0"/>
                      <a:pt x="368" y="59"/>
                    </a:cubicBezTo>
                    <a:cubicBezTo>
                      <a:pt x="410" y="131"/>
                      <a:pt x="410" y="131"/>
                      <a:pt x="410" y="131"/>
                    </a:cubicBezTo>
                    <a:cubicBezTo>
                      <a:pt x="445" y="190"/>
                      <a:pt x="501" y="287"/>
                      <a:pt x="535" y="347"/>
                    </a:cubicBezTo>
                    <a:cubicBezTo>
                      <a:pt x="577" y="418"/>
                      <a:pt x="577" y="418"/>
                      <a:pt x="577" y="418"/>
                    </a:cubicBezTo>
                    <a:cubicBezTo>
                      <a:pt x="612" y="478"/>
                      <a:pt x="584" y="526"/>
                      <a:pt x="515" y="526"/>
                    </a:cubicBezTo>
                    <a:lnTo>
                      <a:pt x="431" y="526"/>
                    </a:lnTo>
                    <a:close/>
                  </a:path>
                </a:pathLst>
              </a:custGeom>
              <a:solidFill>
                <a:schemeClr val="bg1"/>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7"/>
              <p:cNvSpPr>
                <a:spLocks/>
              </p:cNvSpPr>
              <p:nvPr/>
            </p:nvSpPr>
            <p:spPr bwMode="auto">
              <a:xfrm>
                <a:off x="6799262" y="4024422"/>
                <a:ext cx="2006600" cy="1755775"/>
              </a:xfrm>
              <a:custGeom>
                <a:avLst/>
                <a:gdLst>
                  <a:gd name="T0" fmla="*/ 58 w 534"/>
                  <a:gd name="T1" fmla="*/ 467 h 467"/>
                  <a:gd name="T2" fmla="*/ 8 w 534"/>
                  <a:gd name="T3" fmla="*/ 446 h 467"/>
                  <a:gd name="T4" fmla="*/ 15 w 534"/>
                  <a:gd name="T5" fmla="*/ 393 h 467"/>
                  <a:gd name="T6" fmla="*/ 224 w 534"/>
                  <a:gd name="T7" fmla="*/ 33 h 467"/>
                  <a:gd name="T8" fmla="*/ 267 w 534"/>
                  <a:gd name="T9" fmla="*/ 0 h 467"/>
                  <a:gd name="T10" fmla="*/ 310 w 534"/>
                  <a:gd name="T11" fmla="*/ 33 h 467"/>
                  <a:gd name="T12" fmla="*/ 519 w 534"/>
                  <a:gd name="T13" fmla="*/ 393 h 467"/>
                  <a:gd name="T14" fmla="*/ 526 w 534"/>
                  <a:gd name="T15" fmla="*/ 446 h 467"/>
                  <a:gd name="T16" fmla="*/ 476 w 534"/>
                  <a:gd name="T17" fmla="*/ 467 h 467"/>
                  <a:gd name="T18" fmla="*/ 58 w 534"/>
                  <a:gd name="T19"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467">
                    <a:moveTo>
                      <a:pt x="58" y="467"/>
                    </a:moveTo>
                    <a:cubicBezTo>
                      <a:pt x="33" y="467"/>
                      <a:pt x="15" y="459"/>
                      <a:pt x="8" y="446"/>
                    </a:cubicBezTo>
                    <a:cubicBezTo>
                      <a:pt x="0" y="433"/>
                      <a:pt x="3" y="414"/>
                      <a:pt x="15" y="393"/>
                    </a:cubicBezTo>
                    <a:cubicBezTo>
                      <a:pt x="224" y="33"/>
                      <a:pt x="224" y="33"/>
                      <a:pt x="224" y="33"/>
                    </a:cubicBezTo>
                    <a:cubicBezTo>
                      <a:pt x="236" y="12"/>
                      <a:pt x="252" y="0"/>
                      <a:pt x="267" y="0"/>
                    </a:cubicBezTo>
                    <a:cubicBezTo>
                      <a:pt x="282" y="0"/>
                      <a:pt x="298" y="12"/>
                      <a:pt x="310" y="33"/>
                    </a:cubicBezTo>
                    <a:cubicBezTo>
                      <a:pt x="519" y="393"/>
                      <a:pt x="519" y="393"/>
                      <a:pt x="519" y="393"/>
                    </a:cubicBezTo>
                    <a:cubicBezTo>
                      <a:pt x="531" y="414"/>
                      <a:pt x="534" y="433"/>
                      <a:pt x="526" y="446"/>
                    </a:cubicBezTo>
                    <a:cubicBezTo>
                      <a:pt x="519" y="459"/>
                      <a:pt x="500" y="467"/>
                      <a:pt x="476" y="467"/>
                    </a:cubicBezTo>
                    <a:lnTo>
                      <a:pt x="58" y="467"/>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18"/>
              <p:cNvSpPr>
                <a:spLocks/>
              </p:cNvSpPr>
              <p:nvPr/>
            </p:nvSpPr>
            <p:spPr bwMode="auto">
              <a:xfrm>
                <a:off x="5133974" y="1247884"/>
                <a:ext cx="2295525" cy="1981200"/>
              </a:xfrm>
              <a:custGeom>
                <a:avLst/>
                <a:gdLst>
                  <a:gd name="T0" fmla="*/ 430 w 611"/>
                  <a:gd name="T1" fmla="*/ 527 h 527"/>
                  <a:gd name="T2" fmla="*/ 181 w 611"/>
                  <a:gd name="T3" fmla="*/ 527 h 527"/>
                  <a:gd name="T4" fmla="*/ 96 w 611"/>
                  <a:gd name="T5" fmla="*/ 527 h 527"/>
                  <a:gd name="T6" fmla="*/ 34 w 611"/>
                  <a:gd name="T7" fmla="*/ 419 h 527"/>
                  <a:gd name="T8" fmla="*/ 76 w 611"/>
                  <a:gd name="T9" fmla="*/ 347 h 527"/>
                  <a:gd name="T10" fmla="*/ 201 w 611"/>
                  <a:gd name="T11" fmla="*/ 131 h 527"/>
                  <a:gd name="T12" fmla="*/ 243 w 611"/>
                  <a:gd name="T13" fmla="*/ 60 h 527"/>
                  <a:gd name="T14" fmla="*/ 368 w 611"/>
                  <a:gd name="T15" fmla="*/ 60 h 527"/>
                  <a:gd name="T16" fmla="*/ 410 w 611"/>
                  <a:gd name="T17" fmla="*/ 131 h 527"/>
                  <a:gd name="T18" fmla="*/ 535 w 611"/>
                  <a:gd name="T19" fmla="*/ 347 h 527"/>
                  <a:gd name="T20" fmla="*/ 577 w 611"/>
                  <a:gd name="T21" fmla="*/ 419 h 527"/>
                  <a:gd name="T22" fmla="*/ 515 w 611"/>
                  <a:gd name="T23" fmla="*/ 527 h 527"/>
                  <a:gd name="T24" fmla="*/ 430 w 611"/>
                  <a:gd name="T25"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1" h="527">
                    <a:moveTo>
                      <a:pt x="430" y="527"/>
                    </a:moveTo>
                    <a:cubicBezTo>
                      <a:pt x="362" y="527"/>
                      <a:pt x="250" y="527"/>
                      <a:pt x="181" y="527"/>
                    </a:cubicBezTo>
                    <a:cubicBezTo>
                      <a:pt x="96" y="527"/>
                      <a:pt x="96" y="527"/>
                      <a:pt x="96" y="527"/>
                    </a:cubicBezTo>
                    <a:cubicBezTo>
                      <a:pt x="28" y="527"/>
                      <a:pt x="0" y="478"/>
                      <a:pt x="34" y="419"/>
                    </a:cubicBezTo>
                    <a:cubicBezTo>
                      <a:pt x="76" y="347"/>
                      <a:pt x="76" y="347"/>
                      <a:pt x="76" y="347"/>
                    </a:cubicBezTo>
                    <a:cubicBezTo>
                      <a:pt x="110" y="288"/>
                      <a:pt x="167" y="191"/>
                      <a:pt x="201" y="131"/>
                    </a:cubicBezTo>
                    <a:cubicBezTo>
                      <a:pt x="243" y="60"/>
                      <a:pt x="243" y="60"/>
                      <a:pt x="243" y="60"/>
                    </a:cubicBezTo>
                    <a:cubicBezTo>
                      <a:pt x="277" y="0"/>
                      <a:pt x="334" y="0"/>
                      <a:pt x="368" y="60"/>
                    </a:cubicBezTo>
                    <a:cubicBezTo>
                      <a:pt x="410" y="131"/>
                      <a:pt x="410" y="131"/>
                      <a:pt x="410" y="131"/>
                    </a:cubicBezTo>
                    <a:cubicBezTo>
                      <a:pt x="444" y="191"/>
                      <a:pt x="501" y="288"/>
                      <a:pt x="535" y="347"/>
                    </a:cubicBezTo>
                    <a:cubicBezTo>
                      <a:pt x="577" y="419"/>
                      <a:pt x="577" y="419"/>
                      <a:pt x="577" y="419"/>
                    </a:cubicBezTo>
                    <a:cubicBezTo>
                      <a:pt x="611" y="478"/>
                      <a:pt x="583" y="527"/>
                      <a:pt x="515" y="527"/>
                    </a:cubicBezTo>
                    <a:lnTo>
                      <a:pt x="430" y="527"/>
                    </a:lnTo>
                    <a:close/>
                  </a:path>
                </a:pathLst>
              </a:custGeom>
              <a:solidFill>
                <a:schemeClr val="bg1"/>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19"/>
              <p:cNvSpPr>
                <a:spLocks/>
              </p:cNvSpPr>
              <p:nvPr/>
            </p:nvSpPr>
            <p:spPr bwMode="auto">
              <a:xfrm>
                <a:off x="5281611" y="1390759"/>
                <a:ext cx="2001838" cy="1751013"/>
              </a:xfrm>
              <a:custGeom>
                <a:avLst/>
                <a:gdLst>
                  <a:gd name="T0" fmla="*/ 57 w 533"/>
                  <a:gd name="T1" fmla="*/ 466 h 466"/>
                  <a:gd name="T2" fmla="*/ 7 w 533"/>
                  <a:gd name="T3" fmla="*/ 446 h 466"/>
                  <a:gd name="T4" fmla="*/ 15 w 533"/>
                  <a:gd name="T5" fmla="*/ 393 h 466"/>
                  <a:gd name="T6" fmla="*/ 224 w 533"/>
                  <a:gd name="T7" fmla="*/ 33 h 466"/>
                  <a:gd name="T8" fmla="*/ 267 w 533"/>
                  <a:gd name="T9" fmla="*/ 0 h 466"/>
                  <a:gd name="T10" fmla="*/ 310 w 533"/>
                  <a:gd name="T11" fmla="*/ 33 h 466"/>
                  <a:gd name="T12" fmla="*/ 518 w 533"/>
                  <a:gd name="T13" fmla="*/ 393 h 466"/>
                  <a:gd name="T14" fmla="*/ 526 w 533"/>
                  <a:gd name="T15" fmla="*/ 446 h 466"/>
                  <a:gd name="T16" fmla="*/ 476 w 533"/>
                  <a:gd name="T17" fmla="*/ 466 h 466"/>
                  <a:gd name="T18" fmla="*/ 57 w 533"/>
                  <a:gd name="T19"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466">
                    <a:moveTo>
                      <a:pt x="57" y="466"/>
                    </a:moveTo>
                    <a:cubicBezTo>
                      <a:pt x="33" y="466"/>
                      <a:pt x="15" y="459"/>
                      <a:pt x="7" y="446"/>
                    </a:cubicBezTo>
                    <a:cubicBezTo>
                      <a:pt x="0" y="433"/>
                      <a:pt x="3" y="414"/>
                      <a:pt x="15" y="393"/>
                    </a:cubicBezTo>
                    <a:cubicBezTo>
                      <a:pt x="224" y="33"/>
                      <a:pt x="224" y="33"/>
                      <a:pt x="224" y="33"/>
                    </a:cubicBezTo>
                    <a:cubicBezTo>
                      <a:pt x="236" y="12"/>
                      <a:pt x="252" y="0"/>
                      <a:pt x="267" y="0"/>
                    </a:cubicBezTo>
                    <a:cubicBezTo>
                      <a:pt x="282" y="0"/>
                      <a:pt x="297" y="12"/>
                      <a:pt x="310" y="33"/>
                    </a:cubicBezTo>
                    <a:cubicBezTo>
                      <a:pt x="518" y="393"/>
                      <a:pt x="518" y="393"/>
                      <a:pt x="518" y="393"/>
                    </a:cubicBezTo>
                    <a:cubicBezTo>
                      <a:pt x="531" y="414"/>
                      <a:pt x="533" y="433"/>
                      <a:pt x="526" y="446"/>
                    </a:cubicBezTo>
                    <a:cubicBezTo>
                      <a:pt x="518" y="459"/>
                      <a:pt x="500" y="466"/>
                      <a:pt x="476" y="466"/>
                    </a:cubicBezTo>
                    <a:lnTo>
                      <a:pt x="57" y="466"/>
                    </a:lnTo>
                    <a:close/>
                  </a:path>
                </a:pathLst>
              </a:custGeom>
              <a:solidFill>
                <a:schemeClr val="bg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20"/>
              <p:cNvSpPr>
                <a:spLocks/>
              </p:cNvSpPr>
              <p:nvPr/>
            </p:nvSpPr>
            <p:spPr bwMode="auto">
              <a:xfrm>
                <a:off x="4833936" y="3394184"/>
                <a:ext cx="2892426" cy="2514600"/>
              </a:xfrm>
              <a:custGeom>
                <a:avLst/>
                <a:gdLst>
                  <a:gd name="T0" fmla="*/ 305 w 770"/>
                  <a:gd name="T1" fmla="*/ 0 h 669"/>
                  <a:gd name="T2" fmla="*/ 464 w 770"/>
                  <a:gd name="T3" fmla="*/ 0 h 669"/>
                  <a:gd name="T4" fmla="*/ 708 w 770"/>
                  <a:gd name="T5" fmla="*/ 0 h 669"/>
                  <a:gd name="T6" fmla="*/ 748 w 770"/>
                  <a:gd name="T7" fmla="*/ 69 h 669"/>
                  <a:gd name="T8" fmla="*/ 626 w 770"/>
                  <a:gd name="T9" fmla="*/ 281 h 669"/>
                  <a:gd name="T10" fmla="*/ 546 w 770"/>
                  <a:gd name="T11" fmla="*/ 419 h 669"/>
                  <a:gd name="T12" fmla="*/ 424 w 770"/>
                  <a:gd name="T13" fmla="*/ 631 h 669"/>
                  <a:gd name="T14" fmla="*/ 345 w 770"/>
                  <a:gd name="T15" fmla="*/ 631 h 669"/>
                  <a:gd name="T16" fmla="*/ 223 w 770"/>
                  <a:gd name="T17" fmla="*/ 419 h 669"/>
                  <a:gd name="T18" fmla="*/ 144 w 770"/>
                  <a:gd name="T19" fmla="*/ 281 h 669"/>
                  <a:gd name="T20" fmla="*/ 21 w 770"/>
                  <a:gd name="T21" fmla="*/ 69 h 669"/>
                  <a:gd name="T22" fmla="*/ 61 w 770"/>
                  <a:gd name="T23" fmla="*/ 0 h 669"/>
                  <a:gd name="T24" fmla="*/ 305 w 770"/>
                  <a:gd name="T25"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669">
                    <a:moveTo>
                      <a:pt x="305" y="0"/>
                    </a:moveTo>
                    <a:cubicBezTo>
                      <a:pt x="349" y="0"/>
                      <a:pt x="420" y="0"/>
                      <a:pt x="464" y="0"/>
                    </a:cubicBezTo>
                    <a:cubicBezTo>
                      <a:pt x="708" y="0"/>
                      <a:pt x="708" y="0"/>
                      <a:pt x="708" y="0"/>
                    </a:cubicBezTo>
                    <a:cubicBezTo>
                      <a:pt x="752" y="0"/>
                      <a:pt x="770" y="31"/>
                      <a:pt x="748" y="69"/>
                    </a:cubicBezTo>
                    <a:cubicBezTo>
                      <a:pt x="626" y="281"/>
                      <a:pt x="626" y="281"/>
                      <a:pt x="626" y="281"/>
                    </a:cubicBezTo>
                    <a:cubicBezTo>
                      <a:pt x="604" y="319"/>
                      <a:pt x="568" y="381"/>
                      <a:pt x="546" y="419"/>
                    </a:cubicBezTo>
                    <a:cubicBezTo>
                      <a:pt x="424" y="631"/>
                      <a:pt x="424" y="631"/>
                      <a:pt x="424" y="631"/>
                    </a:cubicBezTo>
                    <a:cubicBezTo>
                      <a:pt x="402" y="669"/>
                      <a:pt x="367" y="669"/>
                      <a:pt x="345" y="631"/>
                    </a:cubicBezTo>
                    <a:cubicBezTo>
                      <a:pt x="223" y="419"/>
                      <a:pt x="223" y="419"/>
                      <a:pt x="223" y="419"/>
                    </a:cubicBezTo>
                    <a:cubicBezTo>
                      <a:pt x="201" y="381"/>
                      <a:pt x="165" y="319"/>
                      <a:pt x="144" y="281"/>
                    </a:cubicBezTo>
                    <a:cubicBezTo>
                      <a:pt x="21" y="69"/>
                      <a:pt x="21" y="69"/>
                      <a:pt x="21" y="69"/>
                    </a:cubicBezTo>
                    <a:cubicBezTo>
                      <a:pt x="0" y="31"/>
                      <a:pt x="17" y="0"/>
                      <a:pt x="61" y="0"/>
                    </a:cubicBezTo>
                    <a:lnTo>
                      <a:pt x="305" y="0"/>
                    </a:lnTo>
                    <a:close/>
                  </a:path>
                </a:pathLst>
              </a:custGeom>
              <a:solidFill>
                <a:schemeClr val="bg1"/>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32" name="Group 31"/>
              <p:cNvGrpSpPr/>
              <p:nvPr/>
            </p:nvGrpSpPr>
            <p:grpSpPr>
              <a:xfrm>
                <a:off x="5656079" y="3500282"/>
                <a:ext cx="1248144" cy="1908476"/>
                <a:chOff x="4000846" y="3405031"/>
                <a:chExt cx="1248144" cy="1908476"/>
              </a:xfrm>
            </p:grpSpPr>
            <p:cxnSp>
              <p:nvCxnSpPr>
                <p:cNvPr id="33" name="Straight Connector 32"/>
                <p:cNvCxnSpPr/>
                <p:nvPr/>
              </p:nvCxnSpPr>
              <p:spPr>
                <a:xfrm>
                  <a:off x="4556096" y="4120223"/>
                  <a:ext cx="137641"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00846" y="3405031"/>
                  <a:ext cx="1248144" cy="1908476"/>
                </a:xfrm>
                <a:prstGeom prst="rect">
                  <a:avLst/>
                </a:prstGeom>
                <a:noFill/>
                <a:ln w="6350">
                  <a:noFill/>
                  <a:prstDash val="dash"/>
                </a:ln>
              </p:spPr>
              <p:txBody>
                <a:bodyPr wrap="square" lIns="0" tIns="0" rIns="0" bIns="0" rtlCol="0">
                  <a:spAutoFit/>
                </a:bodyPr>
                <a:lstStyle/>
                <a:p>
                  <a:pPr algn="ctr"/>
                  <a:r>
                    <a:rPr lang="en-US" sz="1400" dirty="0">
                      <a:solidFill>
                        <a:prstClr val="black">
                          <a:lumMod val="65000"/>
                          <a:lumOff val="35000"/>
                        </a:prstClr>
                      </a:solidFill>
                    </a:rPr>
                    <a:t>Sıralama alqoritmləri, informasiya işləmə, məlumat bazaları, statistika təhlili və digər sahələrdə geniş tətbiq olunur və müstəqil və ya kombinasiyalı şəkildə istifadə olunurlar. </a:t>
                  </a:r>
                </a:p>
                <a:p>
                  <a:pPr algn="ctr"/>
                  <a:endParaRPr lang="en-US" sz="1200" dirty="0">
                    <a:solidFill>
                      <a:prstClr val="black">
                        <a:lumMod val="65000"/>
                        <a:lumOff val="35000"/>
                      </a:prstClr>
                    </a:solidFill>
                  </a:endParaRPr>
                </a:p>
              </p:txBody>
            </p:sp>
          </p:grpSp>
          <p:sp>
            <p:nvSpPr>
              <p:cNvPr id="29" name="TextBox 28"/>
              <p:cNvSpPr txBox="1"/>
              <p:nvPr/>
            </p:nvSpPr>
            <p:spPr>
              <a:xfrm>
                <a:off x="7055601" y="4770913"/>
                <a:ext cx="1416427" cy="1195672"/>
              </a:xfrm>
              <a:prstGeom prst="rect">
                <a:avLst/>
              </a:prstGeom>
              <a:noFill/>
              <a:ln w="6350">
                <a:noFill/>
                <a:prstDash val="dash"/>
              </a:ln>
            </p:spPr>
            <p:txBody>
              <a:bodyPr wrap="square" lIns="0" tIns="0" rIns="0" bIns="0" rtlCol="0">
                <a:spAutoFit/>
              </a:bodyPr>
              <a:lstStyle/>
              <a:p>
                <a:pPr algn="ctr"/>
                <a:r>
                  <a:rPr lang="en-US" sz="1100" b="1" dirty="0">
                    <a:solidFill>
                      <a:prstClr val="white"/>
                    </a:solidFill>
                  </a:rPr>
                  <a:t>A</a:t>
                </a:r>
                <a:r>
                  <a:rPr lang="en-US" sz="1100" b="1" u="sng" dirty="0">
                    <a:solidFill>
                      <a:prstClr val="white"/>
                    </a:solidFill>
                  </a:rPr>
                  <a:t>xtarış Alqoritmləri ilə İstifadəsi:</a:t>
                </a:r>
                <a:endParaRPr lang="az-Latn-AZ" sz="1100" b="1" u="sng" dirty="0">
                  <a:solidFill>
                    <a:prstClr val="white"/>
                  </a:solidFill>
                </a:endParaRPr>
              </a:p>
              <a:p>
                <a:pPr algn="ctr"/>
                <a:r>
                  <a:rPr lang="en-US" sz="1100" b="1" dirty="0">
                    <a:solidFill>
                      <a:prstClr val="white"/>
                    </a:solidFill>
                  </a:rPr>
                  <a:t>Sıralama alqoritmləri, axtarış alqoritmləri ilə birgə işləyərək, axtarış əməliyyatlarını daha sürətli və effektiv həyata keçirməyə kömək edir.</a:t>
                </a:r>
              </a:p>
              <a:p>
                <a:pPr algn="ctr"/>
                <a:endParaRPr lang="en-US" sz="1600" b="1" dirty="0">
                  <a:solidFill>
                    <a:prstClr val="white"/>
                  </a:solidFill>
                </a:endParaRPr>
              </a:p>
            </p:txBody>
          </p:sp>
          <p:sp>
            <p:nvSpPr>
              <p:cNvPr id="67" name="TextBox 66"/>
              <p:cNvSpPr txBox="1"/>
              <p:nvPr/>
            </p:nvSpPr>
            <p:spPr>
              <a:xfrm>
                <a:off x="3910850" y="4768934"/>
                <a:ext cx="1593852" cy="1195672"/>
              </a:xfrm>
              <a:prstGeom prst="rect">
                <a:avLst/>
              </a:prstGeom>
              <a:noFill/>
              <a:ln w="6350">
                <a:noFill/>
                <a:prstDash val="dash"/>
              </a:ln>
            </p:spPr>
            <p:txBody>
              <a:bodyPr wrap="square" lIns="0" tIns="0" rIns="0" bIns="0" rtlCol="0">
                <a:spAutoFit/>
              </a:bodyPr>
              <a:lstStyle/>
              <a:p>
                <a:pPr algn="ctr"/>
                <a:r>
                  <a:rPr lang="en-US" sz="1100" b="1" u="sng" dirty="0">
                    <a:solidFill>
                      <a:prstClr val="white"/>
                    </a:solidFill>
                  </a:rPr>
                  <a:t>Optimal Məlumat</a:t>
                </a:r>
                <a:r>
                  <a:rPr lang="az-Latn-AZ" sz="1100" b="1" u="sng" dirty="0">
                    <a:solidFill>
                      <a:prstClr val="white"/>
                    </a:solidFill>
                  </a:rPr>
                  <a:t>  </a:t>
                </a:r>
                <a:r>
                  <a:rPr lang="en-US" sz="1100" b="1" u="sng" dirty="0">
                    <a:solidFill>
                      <a:prstClr val="white"/>
                    </a:solidFill>
                  </a:rPr>
                  <a:t> İdarəetməsi:</a:t>
                </a:r>
              </a:p>
              <a:p>
                <a:pPr algn="ctr"/>
                <a:r>
                  <a:rPr lang="az-Latn-AZ" sz="1100" b="1" dirty="0">
                    <a:solidFill>
                      <a:prstClr val="white"/>
                    </a:solidFill>
                  </a:rPr>
                  <a:t>     </a:t>
                </a:r>
                <a:r>
                  <a:rPr lang="en-US" sz="1100" b="1" dirty="0">
                    <a:solidFill>
                      <a:prstClr val="white"/>
                    </a:solidFill>
                  </a:rPr>
                  <a:t>Sıralama alqoritmləri, məlumat bazalarında və məlumat strukturlarında effektiv məlumat idarəetməsini təmin etmək üçün əhəmiyyətlidir.</a:t>
                </a:r>
              </a:p>
              <a:p>
                <a:pPr algn="ctr"/>
                <a:endParaRPr lang="en-US" sz="1600" b="1" dirty="0">
                  <a:solidFill>
                    <a:prstClr val="white"/>
                  </a:solidFill>
                </a:endParaRPr>
              </a:p>
            </p:txBody>
          </p:sp>
          <p:sp>
            <p:nvSpPr>
              <p:cNvPr id="72" name="TextBox 71"/>
              <p:cNvSpPr txBox="1"/>
              <p:nvPr/>
            </p:nvSpPr>
            <p:spPr>
              <a:xfrm>
                <a:off x="5700904" y="2044642"/>
                <a:ext cx="1276924" cy="1195672"/>
              </a:xfrm>
              <a:prstGeom prst="rect">
                <a:avLst/>
              </a:prstGeom>
              <a:noFill/>
              <a:ln w="6350">
                <a:noFill/>
                <a:prstDash val="dash"/>
              </a:ln>
            </p:spPr>
            <p:txBody>
              <a:bodyPr wrap="square" lIns="0" tIns="0" rIns="0" bIns="0" rtlCol="0">
                <a:spAutoFit/>
              </a:bodyPr>
              <a:lstStyle/>
              <a:p>
                <a:pPr algn="ctr"/>
                <a:r>
                  <a:rPr lang="en-US" sz="1100" b="1" u="sng" dirty="0">
                    <a:solidFill>
                      <a:prstClr val="white"/>
                    </a:solidFill>
                  </a:rPr>
                  <a:t>Verilənlərin Qruplandırılması:</a:t>
                </a:r>
              </a:p>
              <a:p>
                <a:pPr algn="ctr"/>
                <a:r>
                  <a:rPr lang="en-US" sz="1100" b="1" dirty="0">
                    <a:solidFill>
                      <a:prstClr val="white"/>
                    </a:solidFill>
                  </a:rPr>
                  <a:t>Sıralama alqoritmləri, eyni növ məlumatları qruplandırmağa kömək edir. Bu, statistika təhlilində, verilənlərin qrafik təqdimatında və s.</a:t>
                </a:r>
              </a:p>
              <a:p>
                <a:pPr algn="ctr"/>
                <a:endParaRPr lang="en-US" sz="1600" b="1" dirty="0">
                  <a:solidFill>
                    <a:prstClr val="white"/>
                  </a:solidFill>
                </a:endParaRPr>
              </a:p>
            </p:txBody>
          </p:sp>
        </p:grpSp>
        <p:grpSp>
          <p:nvGrpSpPr>
            <p:cNvPr id="9" name="Group 8"/>
            <p:cNvGrpSpPr/>
            <p:nvPr/>
          </p:nvGrpSpPr>
          <p:grpSpPr>
            <a:xfrm>
              <a:off x="431753" y="1009423"/>
              <a:ext cx="4857344" cy="4631374"/>
              <a:chOff x="431753" y="1006763"/>
              <a:chExt cx="4857344" cy="4631374"/>
            </a:xfrm>
          </p:grpSpPr>
          <p:grpSp>
            <p:nvGrpSpPr>
              <p:cNvPr id="8" name="Group 7"/>
              <p:cNvGrpSpPr/>
              <p:nvPr/>
            </p:nvGrpSpPr>
            <p:grpSpPr>
              <a:xfrm>
                <a:off x="534351" y="1006763"/>
                <a:ext cx="4507754" cy="1759710"/>
                <a:chOff x="534351" y="1028797"/>
                <a:chExt cx="4507754" cy="1759710"/>
              </a:xfrm>
            </p:grpSpPr>
            <p:sp>
              <p:nvSpPr>
                <p:cNvPr id="10" name="TextBox 9"/>
                <p:cNvSpPr txBox="1"/>
                <p:nvPr/>
              </p:nvSpPr>
              <p:spPr>
                <a:xfrm>
                  <a:off x="539916" y="1028797"/>
                  <a:ext cx="4305496" cy="404689"/>
                </a:xfrm>
                <a:prstGeom prst="rect">
                  <a:avLst/>
                </a:prstGeom>
                <a:noFill/>
              </p:spPr>
              <p:txBody>
                <a:bodyPr wrap="square" lIns="0" tIns="0" rIns="0" bIns="0" rtlCol="0">
                  <a:spAutoFit/>
                </a:bodyPr>
                <a:lstStyle/>
                <a:p>
                  <a:r>
                    <a:rPr lang="en-US" sz="3200" dirty="0">
                      <a:solidFill>
                        <a:prstClr val="black">
                          <a:lumMod val="65000"/>
                          <a:lumOff val="35000"/>
                        </a:prstClr>
                      </a:solidFill>
                      <a:latin typeface="Century Gothic"/>
                    </a:rPr>
                    <a:t> S</a:t>
                  </a:r>
                  <a:r>
                    <a:rPr lang="az-Latn-AZ" sz="3200" dirty="0">
                      <a:solidFill>
                        <a:prstClr val="black">
                          <a:lumMod val="65000"/>
                          <a:lumOff val="35000"/>
                        </a:prstClr>
                      </a:solidFill>
                      <a:latin typeface="Century Gothic"/>
                    </a:rPr>
                    <a:t>ort</a:t>
                  </a:r>
                  <a:r>
                    <a:rPr lang="en-US" sz="3200" dirty="0">
                      <a:solidFill>
                        <a:prstClr val="black">
                          <a:lumMod val="65000"/>
                          <a:lumOff val="35000"/>
                        </a:prstClr>
                      </a:solidFill>
                      <a:latin typeface="Century Gothic"/>
                    </a:rPr>
                    <a:t>ing Algoritms</a:t>
                  </a:r>
                </a:p>
              </p:txBody>
            </p:sp>
            <p:sp>
              <p:nvSpPr>
                <p:cNvPr id="28" name="TextBox 27"/>
                <p:cNvSpPr txBox="1"/>
                <p:nvPr/>
              </p:nvSpPr>
              <p:spPr>
                <a:xfrm>
                  <a:off x="534351" y="1549147"/>
                  <a:ext cx="4507754" cy="1239360"/>
                </a:xfrm>
                <a:prstGeom prst="rect">
                  <a:avLst/>
                </a:prstGeom>
                <a:noFill/>
                <a:ln w="6350">
                  <a:noFill/>
                  <a:prstDash val="dash"/>
                </a:ln>
              </p:spPr>
              <p:txBody>
                <a:bodyPr wrap="square" lIns="0" tIns="0" rIns="0" bIns="0" rtlCol="0">
                  <a:spAutoFit/>
                </a:bodyPr>
                <a:lstStyle/>
                <a:p>
                  <a:r>
                    <a:rPr lang="en-US" sz="1400" dirty="0">
                      <a:solidFill>
                        <a:prstClr val="black">
                          <a:lumMod val="65000"/>
                          <a:lumOff val="35000"/>
                        </a:prstClr>
                      </a:solidFill>
                    </a:rPr>
                    <a:t>Çeşidləmə alqoritmi, elementlərin müqayisə operatoruna uyğun olaraq müəyyən bir sıra və ya elementlərin siyahısını yenidən sıralamaq üçün istifadə olunur. Müqayisə operatoru müvafiq məlumat strukturundakı elementlərin yeni sırasını müəyyən etmək üçün istifadə olunur.</a:t>
                  </a:r>
                  <a:r>
                    <a:rPr lang="en-US" sz="1400" b="0" i="0" dirty="0">
                      <a:solidFill>
                        <a:srgbClr val="374151"/>
                      </a:solidFill>
                      <a:effectLst/>
                      <a:latin typeface="Söhne"/>
                    </a:rPr>
                    <a:t> Bu alqoritmlərin tərtib etdiyi nizam, axtarış əməliyyatları üçün sürətlərini artırmağa və gələcəkdəki əməliyyatları daha sürətli icra etməyə kömək edir.</a:t>
                  </a:r>
                  <a:endParaRPr lang="en-US" sz="1400" dirty="0">
                    <a:solidFill>
                      <a:prstClr val="black">
                        <a:lumMod val="65000"/>
                        <a:lumOff val="35000"/>
                      </a:prstClr>
                    </a:solidFill>
                  </a:endParaRPr>
                </a:p>
              </p:txBody>
            </p:sp>
          </p:grpSp>
          <p:grpSp>
            <p:nvGrpSpPr>
              <p:cNvPr id="7" name="Group 6"/>
              <p:cNvGrpSpPr/>
              <p:nvPr/>
            </p:nvGrpSpPr>
            <p:grpSpPr>
              <a:xfrm>
                <a:off x="431753" y="2863996"/>
                <a:ext cx="4857344" cy="2774141"/>
                <a:chOff x="413340" y="2863996"/>
                <a:chExt cx="4857344" cy="2774141"/>
              </a:xfrm>
            </p:grpSpPr>
            <p:grpSp>
              <p:nvGrpSpPr>
                <p:cNvPr id="3" name="Group 2"/>
                <p:cNvGrpSpPr/>
                <p:nvPr/>
              </p:nvGrpSpPr>
              <p:grpSpPr>
                <a:xfrm>
                  <a:off x="497525" y="2863996"/>
                  <a:ext cx="4773159" cy="898206"/>
                  <a:chOff x="497525" y="2863996"/>
                  <a:chExt cx="4773159" cy="898206"/>
                </a:xfrm>
              </p:grpSpPr>
              <p:grpSp>
                <p:nvGrpSpPr>
                  <p:cNvPr id="126" name="Group 125"/>
                  <p:cNvGrpSpPr>
                    <a:grpSpLocks noChangeAspect="1"/>
                  </p:cNvGrpSpPr>
                  <p:nvPr/>
                </p:nvGrpSpPr>
                <p:grpSpPr>
                  <a:xfrm>
                    <a:off x="497525" y="3026956"/>
                    <a:ext cx="280543" cy="261360"/>
                    <a:chOff x="1952625" y="2741613"/>
                    <a:chExt cx="371476" cy="346075"/>
                  </a:xfrm>
                  <a:solidFill>
                    <a:schemeClr val="tx2"/>
                  </a:solidFill>
                </p:grpSpPr>
                <p:sp>
                  <p:nvSpPr>
                    <p:cNvPr id="127" name="Freeform 45"/>
                    <p:cNvSpPr>
                      <a:spLocks noEditPoints="1"/>
                    </p:cNvSpPr>
                    <p:nvPr/>
                  </p:nvSpPr>
                  <p:spPr bwMode="auto">
                    <a:xfrm>
                      <a:off x="1952625" y="2916238"/>
                      <a:ext cx="169863" cy="17145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8" name="Freeform 46"/>
                    <p:cNvSpPr>
                      <a:spLocks/>
                    </p:cNvSpPr>
                    <p:nvPr/>
                  </p:nvSpPr>
                  <p:spPr bwMode="auto">
                    <a:xfrm>
                      <a:off x="1968500" y="2741613"/>
                      <a:ext cx="153988" cy="220663"/>
                    </a:xfrm>
                    <a:custGeom>
                      <a:avLst/>
                      <a:gdLst>
                        <a:gd name="T0" fmla="*/ 2 w 40"/>
                        <a:gd name="T1" fmla="*/ 57 h 57"/>
                        <a:gd name="T2" fmla="*/ 1 w 40"/>
                        <a:gd name="T3" fmla="*/ 57 h 57"/>
                        <a:gd name="T4" fmla="*/ 0 w 40"/>
                        <a:gd name="T5" fmla="*/ 54 h 57"/>
                        <a:gd name="T6" fmla="*/ 12 w 40"/>
                        <a:gd name="T7" fmla="*/ 26 h 57"/>
                        <a:gd name="T8" fmla="*/ 13 w 40"/>
                        <a:gd name="T9" fmla="*/ 26 h 57"/>
                        <a:gd name="T10" fmla="*/ 18 w 40"/>
                        <a:gd name="T11" fmla="*/ 20 h 57"/>
                        <a:gd name="T12" fmla="*/ 24 w 40"/>
                        <a:gd name="T13" fmla="*/ 4 h 57"/>
                        <a:gd name="T14" fmla="*/ 25 w 40"/>
                        <a:gd name="T15" fmla="*/ 4 h 57"/>
                        <a:gd name="T16" fmla="*/ 39 w 40"/>
                        <a:gd name="T17" fmla="*/ 4 h 57"/>
                        <a:gd name="T18" fmla="*/ 40 w 40"/>
                        <a:gd name="T19" fmla="*/ 5 h 57"/>
                        <a:gd name="T20" fmla="*/ 40 w 40"/>
                        <a:gd name="T21" fmla="*/ 21 h 57"/>
                        <a:gd name="T22" fmla="*/ 38 w 40"/>
                        <a:gd name="T23" fmla="*/ 23 h 57"/>
                        <a:gd name="T24" fmla="*/ 36 w 40"/>
                        <a:gd name="T25" fmla="*/ 21 h 57"/>
                        <a:gd name="T26" fmla="*/ 36 w 40"/>
                        <a:gd name="T27" fmla="*/ 6 h 57"/>
                        <a:gd name="T28" fmla="*/ 28 w 40"/>
                        <a:gd name="T29" fmla="*/ 6 h 57"/>
                        <a:gd name="T30" fmla="*/ 22 w 40"/>
                        <a:gd name="T31" fmla="*/ 22 h 57"/>
                        <a:gd name="T32" fmla="*/ 21 w 40"/>
                        <a:gd name="T33" fmla="*/ 23 h 57"/>
                        <a:gd name="T34" fmla="*/ 16 w 40"/>
                        <a:gd name="T35" fmla="*/ 28 h 57"/>
                        <a:gd name="T36" fmla="*/ 4 w 40"/>
                        <a:gd name="T37" fmla="*/ 56 h 57"/>
                        <a:gd name="T38" fmla="*/ 2 w 40"/>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57">
                          <a:moveTo>
                            <a:pt x="2" y="57"/>
                          </a:moveTo>
                          <a:cubicBezTo>
                            <a:pt x="2" y="57"/>
                            <a:pt x="1" y="57"/>
                            <a:pt x="1" y="57"/>
                          </a:cubicBezTo>
                          <a:cubicBezTo>
                            <a:pt x="0" y="57"/>
                            <a:pt x="0" y="55"/>
                            <a:pt x="0" y="54"/>
                          </a:cubicBezTo>
                          <a:cubicBezTo>
                            <a:pt x="12" y="26"/>
                            <a:pt x="12" y="26"/>
                            <a:pt x="12" y="26"/>
                          </a:cubicBezTo>
                          <a:cubicBezTo>
                            <a:pt x="12" y="26"/>
                            <a:pt x="12" y="26"/>
                            <a:pt x="13" y="26"/>
                          </a:cubicBezTo>
                          <a:cubicBezTo>
                            <a:pt x="18" y="20"/>
                            <a:pt x="18" y="20"/>
                            <a:pt x="18" y="20"/>
                          </a:cubicBezTo>
                          <a:cubicBezTo>
                            <a:pt x="24" y="4"/>
                            <a:pt x="24" y="4"/>
                            <a:pt x="24" y="4"/>
                          </a:cubicBezTo>
                          <a:cubicBezTo>
                            <a:pt x="24" y="4"/>
                            <a:pt x="24" y="4"/>
                            <a:pt x="25" y="4"/>
                          </a:cubicBezTo>
                          <a:cubicBezTo>
                            <a:pt x="28" y="0"/>
                            <a:pt x="36" y="0"/>
                            <a:pt x="39" y="4"/>
                          </a:cubicBezTo>
                          <a:cubicBezTo>
                            <a:pt x="40" y="4"/>
                            <a:pt x="40" y="5"/>
                            <a:pt x="40" y="5"/>
                          </a:cubicBezTo>
                          <a:cubicBezTo>
                            <a:pt x="40" y="21"/>
                            <a:pt x="40" y="21"/>
                            <a:pt x="40" y="21"/>
                          </a:cubicBezTo>
                          <a:cubicBezTo>
                            <a:pt x="40" y="22"/>
                            <a:pt x="39" y="23"/>
                            <a:pt x="38" y="23"/>
                          </a:cubicBezTo>
                          <a:cubicBezTo>
                            <a:pt x="37" y="23"/>
                            <a:pt x="36" y="22"/>
                            <a:pt x="36" y="21"/>
                          </a:cubicBezTo>
                          <a:cubicBezTo>
                            <a:pt x="36" y="6"/>
                            <a:pt x="36" y="6"/>
                            <a:pt x="36" y="6"/>
                          </a:cubicBezTo>
                          <a:cubicBezTo>
                            <a:pt x="34" y="4"/>
                            <a:pt x="30" y="5"/>
                            <a:pt x="28" y="6"/>
                          </a:cubicBezTo>
                          <a:cubicBezTo>
                            <a:pt x="22" y="22"/>
                            <a:pt x="22" y="22"/>
                            <a:pt x="22" y="22"/>
                          </a:cubicBezTo>
                          <a:cubicBezTo>
                            <a:pt x="22" y="22"/>
                            <a:pt x="22" y="22"/>
                            <a:pt x="21" y="23"/>
                          </a:cubicBezTo>
                          <a:cubicBezTo>
                            <a:pt x="16" y="28"/>
                            <a:pt x="16" y="28"/>
                            <a:pt x="16" y="28"/>
                          </a:cubicBezTo>
                          <a:cubicBezTo>
                            <a:pt x="4" y="56"/>
                            <a:pt x="4" y="56"/>
                            <a:pt x="4" y="56"/>
                          </a:cubicBezTo>
                          <a:cubicBezTo>
                            <a:pt x="4" y="57"/>
                            <a:pt x="3" y="5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 name="Freeform 47"/>
                    <p:cNvSpPr>
                      <a:spLocks noEditPoints="1"/>
                    </p:cNvSpPr>
                    <p:nvPr/>
                  </p:nvSpPr>
                  <p:spPr bwMode="auto">
                    <a:xfrm>
                      <a:off x="2154238" y="2916238"/>
                      <a:ext cx="169863" cy="17145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 name="Freeform 48"/>
                    <p:cNvSpPr>
                      <a:spLocks/>
                    </p:cNvSpPr>
                    <p:nvPr/>
                  </p:nvSpPr>
                  <p:spPr bwMode="auto">
                    <a:xfrm>
                      <a:off x="2154238" y="2741613"/>
                      <a:ext cx="153988" cy="220663"/>
                    </a:xfrm>
                    <a:custGeom>
                      <a:avLst/>
                      <a:gdLst>
                        <a:gd name="T0" fmla="*/ 38 w 40"/>
                        <a:gd name="T1" fmla="*/ 57 h 57"/>
                        <a:gd name="T2" fmla="*/ 36 w 40"/>
                        <a:gd name="T3" fmla="*/ 56 h 57"/>
                        <a:gd name="T4" fmla="*/ 24 w 40"/>
                        <a:gd name="T5" fmla="*/ 28 h 57"/>
                        <a:gd name="T6" fmla="*/ 19 w 40"/>
                        <a:gd name="T7" fmla="*/ 23 h 57"/>
                        <a:gd name="T8" fmla="*/ 18 w 40"/>
                        <a:gd name="T9" fmla="*/ 22 h 57"/>
                        <a:gd name="T10" fmla="*/ 12 w 40"/>
                        <a:gd name="T11" fmla="*/ 7 h 57"/>
                        <a:gd name="T12" fmla="*/ 4 w 40"/>
                        <a:gd name="T13" fmla="*/ 6 h 57"/>
                        <a:gd name="T14" fmla="*/ 4 w 40"/>
                        <a:gd name="T15" fmla="*/ 21 h 57"/>
                        <a:gd name="T16" fmla="*/ 2 w 40"/>
                        <a:gd name="T17" fmla="*/ 23 h 57"/>
                        <a:gd name="T18" fmla="*/ 0 w 40"/>
                        <a:gd name="T19" fmla="*/ 21 h 57"/>
                        <a:gd name="T20" fmla="*/ 0 w 40"/>
                        <a:gd name="T21" fmla="*/ 5 h 57"/>
                        <a:gd name="T22" fmla="*/ 1 w 40"/>
                        <a:gd name="T23" fmla="*/ 4 h 57"/>
                        <a:gd name="T24" fmla="*/ 15 w 40"/>
                        <a:gd name="T25" fmla="*/ 4 h 57"/>
                        <a:gd name="T26" fmla="*/ 16 w 40"/>
                        <a:gd name="T27" fmla="*/ 5 h 57"/>
                        <a:gd name="T28" fmla="*/ 22 w 40"/>
                        <a:gd name="T29" fmla="*/ 20 h 57"/>
                        <a:gd name="T30" fmla="*/ 27 w 40"/>
                        <a:gd name="T31" fmla="*/ 26 h 57"/>
                        <a:gd name="T32" fmla="*/ 28 w 40"/>
                        <a:gd name="T33" fmla="*/ 26 h 57"/>
                        <a:gd name="T34" fmla="*/ 40 w 40"/>
                        <a:gd name="T35" fmla="*/ 54 h 57"/>
                        <a:gd name="T36" fmla="*/ 39 w 40"/>
                        <a:gd name="T37" fmla="*/ 57 h 57"/>
                        <a:gd name="T38" fmla="*/ 38 w 40"/>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57">
                          <a:moveTo>
                            <a:pt x="38" y="57"/>
                          </a:moveTo>
                          <a:cubicBezTo>
                            <a:pt x="37" y="57"/>
                            <a:pt x="36" y="57"/>
                            <a:pt x="36" y="56"/>
                          </a:cubicBezTo>
                          <a:cubicBezTo>
                            <a:pt x="24" y="28"/>
                            <a:pt x="24" y="28"/>
                            <a:pt x="24" y="28"/>
                          </a:cubicBezTo>
                          <a:cubicBezTo>
                            <a:pt x="19" y="23"/>
                            <a:pt x="19" y="23"/>
                            <a:pt x="19" y="23"/>
                          </a:cubicBezTo>
                          <a:cubicBezTo>
                            <a:pt x="18" y="22"/>
                            <a:pt x="18" y="22"/>
                            <a:pt x="18" y="22"/>
                          </a:cubicBezTo>
                          <a:cubicBezTo>
                            <a:pt x="12" y="7"/>
                            <a:pt x="12" y="7"/>
                            <a:pt x="12" y="7"/>
                          </a:cubicBezTo>
                          <a:cubicBezTo>
                            <a:pt x="10" y="5"/>
                            <a:pt x="6" y="5"/>
                            <a:pt x="4" y="6"/>
                          </a:cubicBezTo>
                          <a:cubicBezTo>
                            <a:pt x="4" y="21"/>
                            <a:pt x="4" y="21"/>
                            <a:pt x="4" y="21"/>
                          </a:cubicBezTo>
                          <a:cubicBezTo>
                            <a:pt x="4" y="22"/>
                            <a:pt x="3" y="23"/>
                            <a:pt x="2" y="23"/>
                          </a:cubicBezTo>
                          <a:cubicBezTo>
                            <a:pt x="1" y="23"/>
                            <a:pt x="0" y="22"/>
                            <a:pt x="0" y="21"/>
                          </a:cubicBezTo>
                          <a:cubicBezTo>
                            <a:pt x="0" y="5"/>
                            <a:pt x="0" y="5"/>
                            <a:pt x="0" y="5"/>
                          </a:cubicBezTo>
                          <a:cubicBezTo>
                            <a:pt x="0" y="5"/>
                            <a:pt x="0" y="4"/>
                            <a:pt x="1" y="4"/>
                          </a:cubicBezTo>
                          <a:cubicBezTo>
                            <a:pt x="4" y="0"/>
                            <a:pt x="12" y="0"/>
                            <a:pt x="15" y="4"/>
                          </a:cubicBezTo>
                          <a:cubicBezTo>
                            <a:pt x="16" y="4"/>
                            <a:pt x="16" y="4"/>
                            <a:pt x="16" y="5"/>
                          </a:cubicBezTo>
                          <a:cubicBezTo>
                            <a:pt x="22" y="20"/>
                            <a:pt x="22" y="20"/>
                            <a:pt x="22" y="20"/>
                          </a:cubicBezTo>
                          <a:cubicBezTo>
                            <a:pt x="27" y="26"/>
                            <a:pt x="27" y="26"/>
                            <a:pt x="27" y="26"/>
                          </a:cubicBezTo>
                          <a:cubicBezTo>
                            <a:pt x="28" y="26"/>
                            <a:pt x="28" y="26"/>
                            <a:pt x="28" y="26"/>
                          </a:cubicBezTo>
                          <a:cubicBezTo>
                            <a:pt x="40" y="54"/>
                            <a:pt x="40" y="54"/>
                            <a:pt x="40" y="54"/>
                          </a:cubicBezTo>
                          <a:cubicBezTo>
                            <a:pt x="40" y="55"/>
                            <a:pt x="40" y="57"/>
                            <a:pt x="39" y="57"/>
                          </a:cubicBezTo>
                          <a:cubicBezTo>
                            <a:pt x="39" y="57"/>
                            <a:pt x="38"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 name="Freeform 49"/>
                    <p:cNvSpPr>
                      <a:spLocks/>
                    </p:cNvSpPr>
                    <p:nvPr/>
                  </p:nvSpPr>
                  <p:spPr bwMode="auto">
                    <a:xfrm>
                      <a:off x="2068513" y="2846388"/>
                      <a:ext cx="139700" cy="46038"/>
                    </a:xfrm>
                    <a:custGeom>
                      <a:avLst/>
                      <a:gdLst>
                        <a:gd name="T0" fmla="*/ 34 w 36"/>
                        <a:gd name="T1" fmla="*/ 12 h 12"/>
                        <a:gd name="T2" fmla="*/ 32 w 36"/>
                        <a:gd name="T3" fmla="*/ 10 h 12"/>
                        <a:gd name="T4" fmla="*/ 18 w 36"/>
                        <a:gd name="T5" fmla="*/ 4 h 12"/>
                        <a:gd name="T6" fmla="*/ 4 w 36"/>
                        <a:gd name="T7" fmla="*/ 10 h 12"/>
                        <a:gd name="T8" fmla="*/ 2 w 36"/>
                        <a:gd name="T9" fmla="*/ 12 h 12"/>
                        <a:gd name="T10" fmla="*/ 0 w 36"/>
                        <a:gd name="T11" fmla="*/ 10 h 12"/>
                        <a:gd name="T12" fmla="*/ 18 w 36"/>
                        <a:gd name="T13" fmla="*/ 0 h 12"/>
                        <a:gd name="T14" fmla="*/ 36 w 36"/>
                        <a:gd name="T15" fmla="*/ 10 h 12"/>
                        <a:gd name="T16" fmla="*/ 34 w 3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
                          <a:moveTo>
                            <a:pt x="34" y="12"/>
                          </a:moveTo>
                          <a:cubicBezTo>
                            <a:pt x="33" y="12"/>
                            <a:pt x="32" y="11"/>
                            <a:pt x="32" y="10"/>
                          </a:cubicBezTo>
                          <a:cubicBezTo>
                            <a:pt x="32" y="7"/>
                            <a:pt x="26" y="4"/>
                            <a:pt x="18" y="4"/>
                          </a:cubicBezTo>
                          <a:cubicBezTo>
                            <a:pt x="10" y="4"/>
                            <a:pt x="4" y="7"/>
                            <a:pt x="4" y="10"/>
                          </a:cubicBezTo>
                          <a:cubicBezTo>
                            <a:pt x="4" y="11"/>
                            <a:pt x="3" y="12"/>
                            <a:pt x="2" y="12"/>
                          </a:cubicBezTo>
                          <a:cubicBezTo>
                            <a:pt x="1" y="12"/>
                            <a:pt x="0" y="11"/>
                            <a:pt x="0" y="10"/>
                          </a:cubicBezTo>
                          <a:cubicBezTo>
                            <a:pt x="0" y="4"/>
                            <a:pt x="8" y="0"/>
                            <a:pt x="18" y="0"/>
                          </a:cubicBezTo>
                          <a:cubicBezTo>
                            <a:pt x="28" y="0"/>
                            <a:pt x="36" y="4"/>
                            <a:pt x="36" y="10"/>
                          </a:cubicBezTo>
                          <a:cubicBezTo>
                            <a:pt x="36" y="11"/>
                            <a:pt x="35"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 name="Freeform 50"/>
                    <p:cNvSpPr>
                      <a:spLocks/>
                    </p:cNvSpPr>
                    <p:nvPr/>
                  </p:nvSpPr>
                  <p:spPr bwMode="auto">
                    <a:xfrm>
                      <a:off x="2108200" y="2851151"/>
                      <a:ext cx="14288" cy="158750"/>
                    </a:xfrm>
                    <a:custGeom>
                      <a:avLst/>
                      <a:gdLst>
                        <a:gd name="T0" fmla="*/ 2 w 4"/>
                        <a:gd name="T1" fmla="*/ 41 h 41"/>
                        <a:gd name="T2" fmla="*/ 0 w 4"/>
                        <a:gd name="T3" fmla="*/ 39 h 41"/>
                        <a:gd name="T4" fmla="*/ 0 w 4"/>
                        <a:gd name="T5" fmla="*/ 2 h 41"/>
                        <a:gd name="T6" fmla="*/ 2 w 4"/>
                        <a:gd name="T7" fmla="*/ 0 h 41"/>
                        <a:gd name="T8" fmla="*/ 4 w 4"/>
                        <a:gd name="T9" fmla="*/ 2 h 41"/>
                        <a:gd name="T10" fmla="*/ 4 w 4"/>
                        <a:gd name="T11" fmla="*/ 39 h 41"/>
                        <a:gd name="T12" fmla="*/ 2 w 4"/>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 h="41">
                          <a:moveTo>
                            <a:pt x="2" y="41"/>
                          </a:moveTo>
                          <a:cubicBezTo>
                            <a:pt x="1" y="41"/>
                            <a:pt x="0" y="40"/>
                            <a:pt x="0" y="39"/>
                          </a:cubicBezTo>
                          <a:cubicBezTo>
                            <a:pt x="0" y="2"/>
                            <a:pt x="0" y="2"/>
                            <a:pt x="0" y="2"/>
                          </a:cubicBezTo>
                          <a:cubicBezTo>
                            <a:pt x="0" y="1"/>
                            <a:pt x="1" y="0"/>
                            <a:pt x="2" y="0"/>
                          </a:cubicBezTo>
                          <a:cubicBezTo>
                            <a:pt x="3" y="0"/>
                            <a:pt x="4" y="1"/>
                            <a:pt x="4" y="2"/>
                          </a:cubicBezTo>
                          <a:cubicBezTo>
                            <a:pt x="4" y="39"/>
                            <a:pt x="4" y="39"/>
                            <a:pt x="4" y="39"/>
                          </a:cubicBezTo>
                          <a:cubicBezTo>
                            <a:pt x="4" y="40"/>
                            <a:pt x="3" y="41"/>
                            <a:pt x="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 name="Freeform 51"/>
                    <p:cNvSpPr>
                      <a:spLocks/>
                    </p:cNvSpPr>
                    <p:nvPr/>
                  </p:nvSpPr>
                  <p:spPr bwMode="auto">
                    <a:xfrm>
                      <a:off x="2154238" y="2851151"/>
                      <a:ext cx="15875" cy="158750"/>
                    </a:xfrm>
                    <a:custGeom>
                      <a:avLst/>
                      <a:gdLst>
                        <a:gd name="T0" fmla="*/ 2 w 4"/>
                        <a:gd name="T1" fmla="*/ 41 h 41"/>
                        <a:gd name="T2" fmla="*/ 0 w 4"/>
                        <a:gd name="T3" fmla="*/ 39 h 41"/>
                        <a:gd name="T4" fmla="*/ 0 w 4"/>
                        <a:gd name="T5" fmla="*/ 2 h 41"/>
                        <a:gd name="T6" fmla="*/ 2 w 4"/>
                        <a:gd name="T7" fmla="*/ 0 h 41"/>
                        <a:gd name="T8" fmla="*/ 4 w 4"/>
                        <a:gd name="T9" fmla="*/ 2 h 41"/>
                        <a:gd name="T10" fmla="*/ 4 w 4"/>
                        <a:gd name="T11" fmla="*/ 39 h 41"/>
                        <a:gd name="T12" fmla="*/ 2 w 4"/>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 h="41">
                          <a:moveTo>
                            <a:pt x="2" y="41"/>
                          </a:moveTo>
                          <a:cubicBezTo>
                            <a:pt x="1" y="41"/>
                            <a:pt x="0" y="40"/>
                            <a:pt x="0" y="39"/>
                          </a:cubicBezTo>
                          <a:cubicBezTo>
                            <a:pt x="0" y="2"/>
                            <a:pt x="0" y="2"/>
                            <a:pt x="0" y="2"/>
                          </a:cubicBezTo>
                          <a:cubicBezTo>
                            <a:pt x="0" y="1"/>
                            <a:pt x="1" y="0"/>
                            <a:pt x="2" y="0"/>
                          </a:cubicBezTo>
                          <a:cubicBezTo>
                            <a:pt x="3" y="0"/>
                            <a:pt x="4" y="1"/>
                            <a:pt x="4" y="2"/>
                          </a:cubicBezTo>
                          <a:cubicBezTo>
                            <a:pt x="4" y="39"/>
                            <a:pt x="4" y="39"/>
                            <a:pt x="4" y="39"/>
                          </a:cubicBezTo>
                          <a:cubicBezTo>
                            <a:pt x="4" y="40"/>
                            <a:pt x="3" y="41"/>
                            <a:pt x="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 name="Freeform 52"/>
                    <p:cNvSpPr>
                      <a:spLocks/>
                    </p:cNvSpPr>
                    <p:nvPr/>
                  </p:nvSpPr>
                  <p:spPr bwMode="auto">
                    <a:xfrm>
                      <a:off x="1984375" y="2947988"/>
                      <a:ext cx="61913" cy="61913"/>
                    </a:xfrm>
                    <a:custGeom>
                      <a:avLst/>
                      <a:gdLst>
                        <a:gd name="T0" fmla="*/ 2 w 16"/>
                        <a:gd name="T1" fmla="*/ 16 h 16"/>
                        <a:gd name="T2" fmla="*/ 0 w 16"/>
                        <a:gd name="T3" fmla="*/ 14 h 16"/>
                        <a:gd name="T4" fmla="*/ 14 w 16"/>
                        <a:gd name="T5" fmla="*/ 0 h 16"/>
                        <a:gd name="T6" fmla="*/ 16 w 16"/>
                        <a:gd name="T7" fmla="*/ 2 h 16"/>
                        <a:gd name="T8" fmla="*/ 14 w 16"/>
                        <a:gd name="T9" fmla="*/ 4 h 16"/>
                        <a:gd name="T10" fmla="*/ 4 w 16"/>
                        <a:gd name="T11" fmla="*/ 14 h 16"/>
                        <a:gd name="T12" fmla="*/ 2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2" y="16"/>
                          </a:moveTo>
                          <a:cubicBezTo>
                            <a:pt x="1" y="16"/>
                            <a:pt x="0" y="15"/>
                            <a:pt x="0" y="14"/>
                          </a:cubicBezTo>
                          <a:cubicBezTo>
                            <a:pt x="0" y="6"/>
                            <a:pt x="6" y="0"/>
                            <a:pt x="14" y="0"/>
                          </a:cubicBezTo>
                          <a:cubicBezTo>
                            <a:pt x="15" y="0"/>
                            <a:pt x="16" y="1"/>
                            <a:pt x="16" y="2"/>
                          </a:cubicBezTo>
                          <a:cubicBezTo>
                            <a:pt x="16" y="3"/>
                            <a:pt x="15" y="4"/>
                            <a:pt x="14" y="4"/>
                          </a:cubicBezTo>
                          <a:cubicBezTo>
                            <a:pt x="8" y="4"/>
                            <a:pt x="4" y="9"/>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5" name="Freeform 53"/>
                    <p:cNvSpPr>
                      <a:spLocks/>
                    </p:cNvSpPr>
                    <p:nvPr/>
                  </p:nvSpPr>
                  <p:spPr bwMode="auto">
                    <a:xfrm>
                      <a:off x="2184400" y="2947988"/>
                      <a:ext cx="61913" cy="61913"/>
                    </a:xfrm>
                    <a:custGeom>
                      <a:avLst/>
                      <a:gdLst>
                        <a:gd name="T0" fmla="*/ 2 w 16"/>
                        <a:gd name="T1" fmla="*/ 16 h 16"/>
                        <a:gd name="T2" fmla="*/ 0 w 16"/>
                        <a:gd name="T3" fmla="*/ 14 h 16"/>
                        <a:gd name="T4" fmla="*/ 14 w 16"/>
                        <a:gd name="T5" fmla="*/ 0 h 16"/>
                        <a:gd name="T6" fmla="*/ 16 w 16"/>
                        <a:gd name="T7" fmla="*/ 2 h 16"/>
                        <a:gd name="T8" fmla="*/ 14 w 16"/>
                        <a:gd name="T9" fmla="*/ 4 h 16"/>
                        <a:gd name="T10" fmla="*/ 4 w 16"/>
                        <a:gd name="T11" fmla="*/ 14 h 16"/>
                        <a:gd name="T12" fmla="*/ 2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2" y="16"/>
                          </a:moveTo>
                          <a:cubicBezTo>
                            <a:pt x="1" y="16"/>
                            <a:pt x="0" y="15"/>
                            <a:pt x="0" y="14"/>
                          </a:cubicBezTo>
                          <a:cubicBezTo>
                            <a:pt x="0" y="6"/>
                            <a:pt x="6" y="0"/>
                            <a:pt x="14" y="0"/>
                          </a:cubicBezTo>
                          <a:cubicBezTo>
                            <a:pt x="15" y="0"/>
                            <a:pt x="16" y="1"/>
                            <a:pt x="16" y="2"/>
                          </a:cubicBezTo>
                          <a:cubicBezTo>
                            <a:pt x="16" y="3"/>
                            <a:pt x="15" y="4"/>
                            <a:pt x="14" y="4"/>
                          </a:cubicBezTo>
                          <a:cubicBezTo>
                            <a:pt x="8" y="4"/>
                            <a:pt x="4" y="9"/>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047" name="Group 1046"/>
                  <p:cNvGrpSpPr/>
                  <p:nvPr/>
                </p:nvGrpSpPr>
                <p:grpSpPr>
                  <a:xfrm>
                    <a:off x="856280" y="2863996"/>
                    <a:ext cx="4414404" cy="898206"/>
                    <a:chOff x="979834" y="2180004"/>
                    <a:chExt cx="3366130" cy="816550"/>
                  </a:xfrm>
                </p:grpSpPr>
                <p:sp>
                  <p:nvSpPr>
                    <p:cNvPr id="136" name="TextBox 135"/>
                    <p:cNvSpPr txBox="1"/>
                    <p:nvPr/>
                  </p:nvSpPr>
                  <p:spPr>
                    <a:xfrm>
                      <a:off x="999251" y="2180004"/>
                      <a:ext cx="1570986" cy="160956"/>
                    </a:xfrm>
                    <a:prstGeom prst="rect">
                      <a:avLst/>
                    </a:prstGeom>
                    <a:noFill/>
                    <a:ln w="6350">
                      <a:noFill/>
                      <a:prstDash val="dash"/>
                    </a:ln>
                  </p:spPr>
                  <p:txBody>
                    <a:bodyPr wrap="square" lIns="0" tIns="0" rIns="0" bIns="0" rtlCol="0">
                      <a:spAutoFit/>
                    </a:bodyPr>
                    <a:lstStyle/>
                    <a:p>
                      <a:r>
                        <a:rPr lang="en-US" sz="1400" b="1" dirty="0">
                          <a:solidFill>
                            <a:prstClr val="black">
                              <a:lumMod val="65000"/>
                              <a:lumOff val="35000"/>
                            </a:prstClr>
                          </a:solidFill>
                        </a:rPr>
                        <a:t>Optimizasiya və Effektivlik</a:t>
                      </a:r>
                      <a:r>
                        <a:rPr lang="en-US" sz="1400" b="1" i="0" dirty="0">
                          <a:effectLst/>
                          <a:latin typeface="Söhne"/>
                        </a:rPr>
                        <a:t>:</a:t>
                      </a:r>
                      <a:endParaRPr lang="en-US" sz="1400" b="1" dirty="0">
                        <a:solidFill>
                          <a:prstClr val="black">
                            <a:lumMod val="65000"/>
                            <a:lumOff val="35000"/>
                          </a:prstClr>
                        </a:solidFill>
                      </a:endParaRPr>
                    </a:p>
                  </p:txBody>
                </p:sp>
                <p:sp>
                  <p:nvSpPr>
                    <p:cNvPr id="160" name="TextBox 159"/>
                    <p:cNvSpPr txBox="1"/>
                    <p:nvPr/>
                  </p:nvSpPr>
                  <p:spPr>
                    <a:xfrm>
                      <a:off x="979834" y="2352732"/>
                      <a:ext cx="3366130" cy="643822"/>
                    </a:xfrm>
                    <a:prstGeom prst="rect">
                      <a:avLst/>
                    </a:prstGeom>
                    <a:noFill/>
                    <a:ln w="6350">
                      <a:noFill/>
                      <a:prstDash val="dash"/>
                    </a:ln>
                  </p:spPr>
                  <p:txBody>
                    <a:bodyPr wrap="square" lIns="0" tIns="0" rIns="0" bIns="0" rtlCol="0">
                      <a:spAutoFit/>
                    </a:bodyPr>
                    <a:lstStyle/>
                    <a:p>
                      <a:r>
                        <a:rPr lang="en-US" sz="1400" dirty="0">
                          <a:solidFill>
                            <a:prstClr val="black">
                              <a:lumMod val="65000"/>
                              <a:lumOff val="35000"/>
                            </a:prstClr>
                          </a:solidFill>
                        </a:rPr>
                        <a:t> Sıralama alqoritmləri, məlumatın düzgün tərtib edilməsini təmin etməklə, axtarış əməliyyatları üçün effektiv və optimal nizam yaratmağa nail olur. Bu, məlumatın müqayisəli effektivliyini artırır</a:t>
                      </a:r>
                      <a:r>
                        <a:rPr lang="en-US" sz="1200" dirty="0">
                          <a:solidFill>
                            <a:prstClr val="black">
                              <a:lumMod val="65000"/>
                              <a:lumOff val="35000"/>
                            </a:prstClr>
                          </a:solidFill>
                        </a:rPr>
                        <a:t>.</a:t>
                      </a:r>
                    </a:p>
                  </p:txBody>
                </p:sp>
              </p:grpSp>
            </p:grpSp>
            <p:grpSp>
              <p:nvGrpSpPr>
                <p:cNvPr id="4" name="Group 3"/>
                <p:cNvGrpSpPr/>
                <p:nvPr/>
              </p:nvGrpSpPr>
              <p:grpSpPr>
                <a:xfrm>
                  <a:off x="497525" y="3818650"/>
                  <a:ext cx="4343402" cy="1028200"/>
                  <a:chOff x="497525" y="3762633"/>
                  <a:chExt cx="4343402" cy="1028200"/>
                </a:xfrm>
              </p:grpSpPr>
              <p:grpSp>
                <p:nvGrpSpPr>
                  <p:cNvPr id="140" name="Group 139"/>
                  <p:cNvGrpSpPr>
                    <a:grpSpLocks noChangeAspect="1"/>
                  </p:cNvGrpSpPr>
                  <p:nvPr/>
                </p:nvGrpSpPr>
                <p:grpSpPr>
                  <a:xfrm>
                    <a:off x="497525" y="3762635"/>
                    <a:ext cx="319528" cy="316800"/>
                    <a:chOff x="1901825" y="1744663"/>
                    <a:chExt cx="371475" cy="368301"/>
                  </a:xfrm>
                  <a:solidFill>
                    <a:schemeClr val="bg2"/>
                  </a:solidFill>
                </p:grpSpPr>
                <p:sp>
                  <p:nvSpPr>
                    <p:cNvPr id="141" name="Freeform 57"/>
                    <p:cNvSpPr>
                      <a:spLocks/>
                    </p:cNvSpPr>
                    <p:nvPr/>
                  </p:nvSpPr>
                  <p:spPr bwMode="auto">
                    <a:xfrm>
                      <a:off x="1901825" y="1744663"/>
                      <a:ext cx="371475" cy="322263"/>
                    </a:xfrm>
                    <a:custGeom>
                      <a:avLst/>
                      <a:gdLst>
                        <a:gd name="T0" fmla="*/ 87 w 96"/>
                        <a:gd name="T1" fmla="*/ 83 h 83"/>
                        <a:gd name="T2" fmla="*/ 78 w 96"/>
                        <a:gd name="T3" fmla="*/ 83 h 83"/>
                        <a:gd name="T4" fmla="*/ 76 w 96"/>
                        <a:gd name="T5" fmla="*/ 81 h 83"/>
                        <a:gd name="T6" fmla="*/ 78 w 96"/>
                        <a:gd name="T7" fmla="*/ 79 h 83"/>
                        <a:gd name="T8" fmla="*/ 87 w 96"/>
                        <a:gd name="T9" fmla="*/ 79 h 83"/>
                        <a:gd name="T10" fmla="*/ 92 w 96"/>
                        <a:gd name="T11" fmla="*/ 73 h 83"/>
                        <a:gd name="T12" fmla="*/ 91 w 96"/>
                        <a:gd name="T13" fmla="*/ 69 h 83"/>
                        <a:gd name="T14" fmla="*/ 59 w 96"/>
                        <a:gd name="T15" fmla="*/ 37 h 83"/>
                        <a:gd name="T16" fmla="*/ 58 w 96"/>
                        <a:gd name="T17" fmla="*/ 36 h 83"/>
                        <a:gd name="T18" fmla="*/ 56 w 96"/>
                        <a:gd name="T19" fmla="*/ 14 h 83"/>
                        <a:gd name="T20" fmla="*/ 48 w 96"/>
                        <a:gd name="T21" fmla="*/ 4 h 83"/>
                        <a:gd name="T22" fmla="*/ 40 w 96"/>
                        <a:gd name="T23" fmla="*/ 14 h 83"/>
                        <a:gd name="T24" fmla="*/ 38 w 96"/>
                        <a:gd name="T25" fmla="*/ 36 h 83"/>
                        <a:gd name="T26" fmla="*/ 37 w 96"/>
                        <a:gd name="T27" fmla="*/ 37 h 83"/>
                        <a:gd name="T28" fmla="*/ 5 w 96"/>
                        <a:gd name="T29" fmla="*/ 69 h 83"/>
                        <a:gd name="T30" fmla="*/ 4 w 96"/>
                        <a:gd name="T31" fmla="*/ 73 h 83"/>
                        <a:gd name="T32" fmla="*/ 9 w 96"/>
                        <a:gd name="T33" fmla="*/ 79 h 83"/>
                        <a:gd name="T34" fmla="*/ 18 w 96"/>
                        <a:gd name="T35" fmla="*/ 79 h 83"/>
                        <a:gd name="T36" fmla="*/ 20 w 96"/>
                        <a:gd name="T37" fmla="*/ 81 h 83"/>
                        <a:gd name="T38" fmla="*/ 18 w 96"/>
                        <a:gd name="T39" fmla="*/ 83 h 83"/>
                        <a:gd name="T40" fmla="*/ 9 w 96"/>
                        <a:gd name="T41" fmla="*/ 83 h 83"/>
                        <a:gd name="T42" fmla="*/ 0 w 96"/>
                        <a:gd name="T43" fmla="*/ 73 h 83"/>
                        <a:gd name="T44" fmla="*/ 3 w 96"/>
                        <a:gd name="T45" fmla="*/ 67 h 83"/>
                        <a:gd name="T46" fmla="*/ 34 w 96"/>
                        <a:gd name="T47" fmla="*/ 35 h 83"/>
                        <a:gd name="T48" fmla="*/ 36 w 96"/>
                        <a:gd name="T49" fmla="*/ 14 h 83"/>
                        <a:gd name="T50" fmla="*/ 47 w 96"/>
                        <a:gd name="T51" fmla="*/ 0 h 83"/>
                        <a:gd name="T52" fmla="*/ 49 w 96"/>
                        <a:gd name="T53" fmla="*/ 0 h 83"/>
                        <a:gd name="T54" fmla="*/ 60 w 96"/>
                        <a:gd name="T55" fmla="*/ 13 h 83"/>
                        <a:gd name="T56" fmla="*/ 62 w 96"/>
                        <a:gd name="T57" fmla="*/ 35 h 83"/>
                        <a:gd name="T58" fmla="*/ 93 w 96"/>
                        <a:gd name="T59" fmla="*/ 67 h 83"/>
                        <a:gd name="T60" fmla="*/ 96 w 96"/>
                        <a:gd name="T61" fmla="*/ 73 h 83"/>
                        <a:gd name="T62" fmla="*/ 87 w 96"/>
                        <a:gd name="T63"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83">
                          <a:moveTo>
                            <a:pt x="87" y="83"/>
                          </a:moveTo>
                          <a:cubicBezTo>
                            <a:pt x="78" y="83"/>
                            <a:pt x="78" y="83"/>
                            <a:pt x="78" y="83"/>
                          </a:cubicBezTo>
                          <a:cubicBezTo>
                            <a:pt x="77" y="83"/>
                            <a:pt x="76" y="82"/>
                            <a:pt x="76" y="81"/>
                          </a:cubicBezTo>
                          <a:cubicBezTo>
                            <a:pt x="76" y="80"/>
                            <a:pt x="77" y="79"/>
                            <a:pt x="78" y="79"/>
                          </a:cubicBezTo>
                          <a:cubicBezTo>
                            <a:pt x="87" y="79"/>
                            <a:pt x="87" y="79"/>
                            <a:pt x="87" y="79"/>
                          </a:cubicBezTo>
                          <a:cubicBezTo>
                            <a:pt x="90" y="79"/>
                            <a:pt x="92" y="76"/>
                            <a:pt x="92" y="73"/>
                          </a:cubicBezTo>
                          <a:cubicBezTo>
                            <a:pt x="92" y="72"/>
                            <a:pt x="91" y="70"/>
                            <a:pt x="91" y="69"/>
                          </a:cubicBezTo>
                          <a:cubicBezTo>
                            <a:pt x="59" y="37"/>
                            <a:pt x="59" y="37"/>
                            <a:pt x="59" y="37"/>
                          </a:cubicBezTo>
                          <a:cubicBezTo>
                            <a:pt x="58" y="37"/>
                            <a:pt x="58" y="36"/>
                            <a:pt x="58" y="36"/>
                          </a:cubicBezTo>
                          <a:cubicBezTo>
                            <a:pt x="56" y="14"/>
                            <a:pt x="56" y="14"/>
                            <a:pt x="56" y="14"/>
                          </a:cubicBezTo>
                          <a:cubicBezTo>
                            <a:pt x="55" y="9"/>
                            <a:pt x="50" y="6"/>
                            <a:pt x="48" y="4"/>
                          </a:cubicBezTo>
                          <a:cubicBezTo>
                            <a:pt x="46" y="6"/>
                            <a:pt x="41" y="9"/>
                            <a:pt x="40" y="14"/>
                          </a:cubicBezTo>
                          <a:cubicBezTo>
                            <a:pt x="38" y="36"/>
                            <a:pt x="38" y="36"/>
                            <a:pt x="38" y="36"/>
                          </a:cubicBezTo>
                          <a:cubicBezTo>
                            <a:pt x="38" y="36"/>
                            <a:pt x="38" y="37"/>
                            <a:pt x="37" y="37"/>
                          </a:cubicBezTo>
                          <a:cubicBezTo>
                            <a:pt x="5" y="69"/>
                            <a:pt x="5" y="69"/>
                            <a:pt x="5" y="69"/>
                          </a:cubicBezTo>
                          <a:cubicBezTo>
                            <a:pt x="4" y="70"/>
                            <a:pt x="4" y="72"/>
                            <a:pt x="4" y="73"/>
                          </a:cubicBezTo>
                          <a:cubicBezTo>
                            <a:pt x="4" y="76"/>
                            <a:pt x="6" y="79"/>
                            <a:pt x="9" y="79"/>
                          </a:cubicBezTo>
                          <a:cubicBezTo>
                            <a:pt x="18" y="79"/>
                            <a:pt x="18" y="79"/>
                            <a:pt x="18" y="79"/>
                          </a:cubicBezTo>
                          <a:cubicBezTo>
                            <a:pt x="19" y="79"/>
                            <a:pt x="20" y="80"/>
                            <a:pt x="20" y="81"/>
                          </a:cubicBezTo>
                          <a:cubicBezTo>
                            <a:pt x="20" y="82"/>
                            <a:pt x="19" y="83"/>
                            <a:pt x="18" y="83"/>
                          </a:cubicBezTo>
                          <a:cubicBezTo>
                            <a:pt x="9" y="83"/>
                            <a:pt x="9" y="83"/>
                            <a:pt x="9" y="83"/>
                          </a:cubicBezTo>
                          <a:cubicBezTo>
                            <a:pt x="4" y="83"/>
                            <a:pt x="0" y="78"/>
                            <a:pt x="0" y="73"/>
                          </a:cubicBezTo>
                          <a:cubicBezTo>
                            <a:pt x="0" y="71"/>
                            <a:pt x="1" y="68"/>
                            <a:pt x="3" y="67"/>
                          </a:cubicBezTo>
                          <a:cubicBezTo>
                            <a:pt x="34" y="35"/>
                            <a:pt x="34" y="35"/>
                            <a:pt x="34" y="35"/>
                          </a:cubicBezTo>
                          <a:cubicBezTo>
                            <a:pt x="36" y="14"/>
                            <a:pt x="36" y="14"/>
                            <a:pt x="36" y="14"/>
                          </a:cubicBezTo>
                          <a:cubicBezTo>
                            <a:pt x="38" y="5"/>
                            <a:pt x="47" y="0"/>
                            <a:pt x="47" y="0"/>
                          </a:cubicBezTo>
                          <a:cubicBezTo>
                            <a:pt x="48" y="0"/>
                            <a:pt x="48" y="0"/>
                            <a:pt x="49" y="0"/>
                          </a:cubicBezTo>
                          <a:cubicBezTo>
                            <a:pt x="49" y="0"/>
                            <a:pt x="58" y="5"/>
                            <a:pt x="60" y="13"/>
                          </a:cubicBezTo>
                          <a:cubicBezTo>
                            <a:pt x="62" y="35"/>
                            <a:pt x="62" y="35"/>
                            <a:pt x="62" y="35"/>
                          </a:cubicBezTo>
                          <a:cubicBezTo>
                            <a:pt x="93" y="67"/>
                            <a:pt x="93" y="67"/>
                            <a:pt x="93" y="67"/>
                          </a:cubicBezTo>
                          <a:cubicBezTo>
                            <a:pt x="95" y="68"/>
                            <a:pt x="96" y="71"/>
                            <a:pt x="96" y="73"/>
                          </a:cubicBezTo>
                          <a:cubicBezTo>
                            <a:pt x="96" y="78"/>
                            <a:pt x="92" y="83"/>
                            <a:pt x="8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 name="Freeform 58"/>
                    <p:cNvSpPr>
                      <a:spLocks noEditPoints="1"/>
                    </p:cNvSpPr>
                    <p:nvPr/>
                  </p:nvSpPr>
                  <p:spPr bwMode="auto">
                    <a:xfrm>
                      <a:off x="2063750" y="1792288"/>
                      <a:ext cx="47625" cy="107950"/>
                    </a:xfrm>
                    <a:custGeom>
                      <a:avLst/>
                      <a:gdLst>
                        <a:gd name="T0" fmla="*/ 6 w 12"/>
                        <a:gd name="T1" fmla="*/ 28 h 28"/>
                        <a:gd name="T2" fmla="*/ 0 w 12"/>
                        <a:gd name="T3" fmla="*/ 22 h 28"/>
                        <a:gd name="T4" fmla="*/ 0 w 12"/>
                        <a:gd name="T5" fmla="*/ 6 h 28"/>
                        <a:gd name="T6" fmla="*/ 6 w 12"/>
                        <a:gd name="T7" fmla="*/ 0 h 28"/>
                        <a:gd name="T8" fmla="*/ 12 w 12"/>
                        <a:gd name="T9" fmla="*/ 6 h 28"/>
                        <a:gd name="T10" fmla="*/ 12 w 12"/>
                        <a:gd name="T11" fmla="*/ 22 h 28"/>
                        <a:gd name="T12" fmla="*/ 6 w 12"/>
                        <a:gd name="T13" fmla="*/ 28 h 28"/>
                        <a:gd name="T14" fmla="*/ 6 w 12"/>
                        <a:gd name="T15" fmla="*/ 4 h 28"/>
                        <a:gd name="T16" fmla="*/ 4 w 12"/>
                        <a:gd name="T17" fmla="*/ 6 h 28"/>
                        <a:gd name="T18" fmla="*/ 4 w 12"/>
                        <a:gd name="T19" fmla="*/ 22 h 28"/>
                        <a:gd name="T20" fmla="*/ 6 w 12"/>
                        <a:gd name="T21" fmla="*/ 24 h 28"/>
                        <a:gd name="T22" fmla="*/ 8 w 12"/>
                        <a:gd name="T23" fmla="*/ 22 h 28"/>
                        <a:gd name="T24" fmla="*/ 8 w 12"/>
                        <a:gd name="T25" fmla="*/ 6 h 28"/>
                        <a:gd name="T26" fmla="*/ 6 w 12"/>
                        <a:gd name="T2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8">
                          <a:moveTo>
                            <a:pt x="6" y="28"/>
                          </a:moveTo>
                          <a:cubicBezTo>
                            <a:pt x="3" y="28"/>
                            <a:pt x="0" y="25"/>
                            <a:pt x="0" y="22"/>
                          </a:cubicBezTo>
                          <a:cubicBezTo>
                            <a:pt x="0" y="6"/>
                            <a:pt x="0" y="6"/>
                            <a:pt x="0" y="6"/>
                          </a:cubicBezTo>
                          <a:cubicBezTo>
                            <a:pt x="0" y="3"/>
                            <a:pt x="3" y="0"/>
                            <a:pt x="6" y="0"/>
                          </a:cubicBezTo>
                          <a:cubicBezTo>
                            <a:pt x="9" y="0"/>
                            <a:pt x="12" y="3"/>
                            <a:pt x="12" y="6"/>
                          </a:cubicBezTo>
                          <a:cubicBezTo>
                            <a:pt x="12" y="22"/>
                            <a:pt x="12" y="22"/>
                            <a:pt x="12" y="22"/>
                          </a:cubicBezTo>
                          <a:cubicBezTo>
                            <a:pt x="12" y="25"/>
                            <a:pt x="9" y="28"/>
                            <a:pt x="6" y="28"/>
                          </a:cubicBezTo>
                          <a:close/>
                          <a:moveTo>
                            <a:pt x="6" y="4"/>
                          </a:moveTo>
                          <a:cubicBezTo>
                            <a:pt x="5" y="4"/>
                            <a:pt x="4" y="5"/>
                            <a:pt x="4" y="6"/>
                          </a:cubicBezTo>
                          <a:cubicBezTo>
                            <a:pt x="4" y="22"/>
                            <a:pt x="4" y="22"/>
                            <a:pt x="4" y="22"/>
                          </a:cubicBezTo>
                          <a:cubicBezTo>
                            <a:pt x="4" y="23"/>
                            <a:pt x="5" y="24"/>
                            <a:pt x="6" y="24"/>
                          </a:cubicBezTo>
                          <a:cubicBezTo>
                            <a:pt x="7" y="24"/>
                            <a:pt x="8" y="23"/>
                            <a:pt x="8" y="22"/>
                          </a:cubicBezTo>
                          <a:cubicBezTo>
                            <a:pt x="8" y="6"/>
                            <a:pt x="8" y="6"/>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 name="Rectangle 59"/>
                    <p:cNvSpPr>
                      <a:spLocks noChangeArrowheads="1"/>
                    </p:cNvSpPr>
                    <p:nvPr/>
                  </p:nvSpPr>
                  <p:spPr bwMode="auto">
                    <a:xfrm>
                      <a:off x="2057400" y="1773238"/>
                      <a:ext cx="619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 name="Freeform 60"/>
                    <p:cNvSpPr>
                      <a:spLocks noEditPoints="1"/>
                    </p:cNvSpPr>
                    <p:nvPr/>
                  </p:nvSpPr>
                  <p:spPr bwMode="auto">
                    <a:xfrm>
                      <a:off x="1963738" y="2005013"/>
                      <a:ext cx="77788" cy="77788"/>
                    </a:xfrm>
                    <a:custGeom>
                      <a:avLst/>
                      <a:gdLst>
                        <a:gd name="T0" fmla="*/ 18 w 20"/>
                        <a:gd name="T1" fmla="*/ 20 h 20"/>
                        <a:gd name="T2" fmla="*/ 2 w 20"/>
                        <a:gd name="T3" fmla="*/ 20 h 20"/>
                        <a:gd name="T4" fmla="*/ 0 w 20"/>
                        <a:gd name="T5" fmla="*/ 18 h 20"/>
                        <a:gd name="T6" fmla="*/ 0 w 20"/>
                        <a:gd name="T7" fmla="*/ 2 h 20"/>
                        <a:gd name="T8" fmla="*/ 2 w 20"/>
                        <a:gd name="T9" fmla="*/ 0 h 20"/>
                        <a:gd name="T10" fmla="*/ 18 w 20"/>
                        <a:gd name="T11" fmla="*/ 0 h 20"/>
                        <a:gd name="T12" fmla="*/ 20 w 20"/>
                        <a:gd name="T13" fmla="*/ 2 h 20"/>
                        <a:gd name="T14" fmla="*/ 20 w 20"/>
                        <a:gd name="T15" fmla="*/ 18 h 20"/>
                        <a:gd name="T16" fmla="*/ 18 w 20"/>
                        <a:gd name="T17" fmla="*/ 20 h 20"/>
                        <a:gd name="T18" fmla="*/ 4 w 20"/>
                        <a:gd name="T19" fmla="*/ 16 h 20"/>
                        <a:gd name="T20" fmla="*/ 16 w 20"/>
                        <a:gd name="T21" fmla="*/ 16 h 20"/>
                        <a:gd name="T22" fmla="*/ 16 w 20"/>
                        <a:gd name="T23" fmla="*/ 4 h 20"/>
                        <a:gd name="T24" fmla="*/ 4 w 20"/>
                        <a:gd name="T25" fmla="*/ 4 h 20"/>
                        <a:gd name="T26" fmla="*/ 4 w 20"/>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18" y="20"/>
                          </a:moveTo>
                          <a:cubicBezTo>
                            <a:pt x="2" y="20"/>
                            <a:pt x="2" y="20"/>
                            <a:pt x="2" y="20"/>
                          </a:cubicBezTo>
                          <a:cubicBezTo>
                            <a:pt x="1" y="20"/>
                            <a:pt x="0" y="19"/>
                            <a:pt x="0" y="18"/>
                          </a:cubicBezTo>
                          <a:cubicBezTo>
                            <a:pt x="0" y="2"/>
                            <a:pt x="0" y="2"/>
                            <a:pt x="0" y="2"/>
                          </a:cubicBezTo>
                          <a:cubicBezTo>
                            <a:pt x="0" y="1"/>
                            <a:pt x="1" y="0"/>
                            <a:pt x="2" y="0"/>
                          </a:cubicBezTo>
                          <a:cubicBezTo>
                            <a:pt x="18" y="0"/>
                            <a:pt x="18" y="0"/>
                            <a:pt x="18" y="0"/>
                          </a:cubicBezTo>
                          <a:cubicBezTo>
                            <a:pt x="19" y="0"/>
                            <a:pt x="20" y="1"/>
                            <a:pt x="20" y="2"/>
                          </a:cubicBezTo>
                          <a:cubicBezTo>
                            <a:pt x="20" y="18"/>
                            <a:pt x="20" y="18"/>
                            <a:pt x="20" y="18"/>
                          </a:cubicBezTo>
                          <a:cubicBezTo>
                            <a:pt x="20" y="19"/>
                            <a:pt x="19" y="20"/>
                            <a:pt x="18" y="20"/>
                          </a:cubicBezTo>
                          <a:close/>
                          <a:moveTo>
                            <a:pt x="4" y="16"/>
                          </a:moveTo>
                          <a:cubicBezTo>
                            <a:pt x="16" y="16"/>
                            <a:pt x="16" y="16"/>
                            <a:pt x="16" y="16"/>
                          </a:cubicBezTo>
                          <a:cubicBezTo>
                            <a:pt x="16" y="4"/>
                            <a:pt x="16" y="4"/>
                            <a:pt x="16" y="4"/>
                          </a:cubicBezTo>
                          <a:cubicBezTo>
                            <a:pt x="4" y="4"/>
                            <a:pt x="4" y="4"/>
                            <a:pt x="4" y="4"/>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5" name="Freeform 61"/>
                    <p:cNvSpPr>
                      <a:spLocks noEditPoints="1"/>
                    </p:cNvSpPr>
                    <p:nvPr/>
                  </p:nvSpPr>
                  <p:spPr bwMode="auto">
                    <a:xfrm>
                      <a:off x="2133600" y="2005013"/>
                      <a:ext cx="77788" cy="77788"/>
                    </a:xfrm>
                    <a:custGeom>
                      <a:avLst/>
                      <a:gdLst>
                        <a:gd name="T0" fmla="*/ 18 w 20"/>
                        <a:gd name="T1" fmla="*/ 20 h 20"/>
                        <a:gd name="T2" fmla="*/ 2 w 20"/>
                        <a:gd name="T3" fmla="*/ 20 h 20"/>
                        <a:gd name="T4" fmla="*/ 0 w 20"/>
                        <a:gd name="T5" fmla="*/ 18 h 20"/>
                        <a:gd name="T6" fmla="*/ 0 w 20"/>
                        <a:gd name="T7" fmla="*/ 2 h 20"/>
                        <a:gd name="T8" fmla="*/ 2 w 20"/>
                        <a:gd name="T9" fmla="*/ 0 h 20"/>
                        <a:gd name="T10" fmla="*/ 18 w 20"/>
                        <a:gd name="T11" fmla="*/ 0 h 20"/>
                        <a:gd name="T12" fmla="*/ 20 w 20"/>
                        <a:gd name="T13" fmla="*/ 2 h 20"/>
                        <a:gd name="T14" fmla="*/ 20 w 20"/>
                        <a:gd name="T15" fmla="*/ 18 h 20"/>
                        <a:gd name="T16" fmla="*/ 18 w 20"/>
                        <a:gd name="T17" fmla="*/ 20 h 20"/>
                        <a:gd name="T18" fmla="*/ 4 w 20"/>
                        <a:gd name="T19" fmla="*/ 16 h 20"/>
                        <a:gd name="T20" fmla="*/ 16 w 20"/>
                        <a:gd name="T21" fmla="*/ 16 h 20"/>
                        <a:gd name="T22" fmla="*/ 16 w 20"/>
                        <a:gd name="T23" fmla="*/ 4 h 20"/>
                        <a:gd name="T24" fmla="*/ 4 w 20"/>
                        <a:gd name="T25" fmla="*/ 4 h 20"/>
                        <a:gd name="T26" fmla="*/ 4 w 20"/>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18" y="20"/>
                          </a:moveTo>
                          <a:cubicBezTo>
                            <a:pt x="2" y="20"/>
                            <a:pt x="2" y="20"/>
                            <a:pt x="2" y="20"/>
                          </a:cubicBezTo>
                          <a:cubicBezTo>
                            <a:pt x="1" y="20"/>
                            <a:pt x="0" y="19"/>
                            <a:pt x="0" y="18"/>
                          </a:cubicBezTo>
                          <a:cubicBezTo>
                            <a:pt x="0" y="2"/>
                            <a:pt x="0" y="2"/>
                            <a:pt x="0" y="2"/>
                          </a:cubicBezTo>
                          <a:cubicBezTo>
                            <a:pt x="0" y="1"/>
                            <a:pt x="1" y="0"/>
                            <a:pt x="2" y="0"/>
                          </a:cubicBezTo>
                          <a:cubicBezTo>
                            <a:pt x="18" y="0"/>
                            <a:pt x="18" y="0"/>
                            <a:pt x="18" y="0"/>
                          </a:cubicBezTo>
                          <a:cubicBezTo>
                            <a:pt x="19" y="0"/>
                            <a:pt x="20" y="1"/>
                            <a:pt x="20" y="2"/>
                          </a:cubicBezTo>
                          <a:cubicBezTo>
                            <a:pt x="20" y="18"/>
                            <a:pt x="20" y="18"/>
                            <a:pt x="20" y="18"/>
                          </a:cubicBezTo>
                          <a:cubicBezTo>
                            <a:pt x="20" y="19"/>
                            <a:pt x="19" y="20"/>
                            <a:pt x="18" y="20"/>
                          </a:cubicBezTo>
                          <a:close/>
                          <a:moveTo>
                            <a:pt x="4" y="16"/>
                          </a:moveTo>
                          <a:cubicBezTo>
                            <a:pt x="16" y="16"/>
                            <a:pt x="16" y="16"/>
                            <a:pt x="16" y="16"/>
                          </a:cubicBezTo>
                          <a:cubicBezTo>
                            <a:pt x="16" y="4"/>
                            <a:pt x="16" y="4"/>
                            <a:pt x="16" y="4"/>
                          </a:cubicBezTo>
                          <a:cubicBezTo>
                            <a:pt x="4" y="4"/>
                            <a:pt x="4" y="4"/>
                            <a:pt x="4" y="4"/>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6" name="Freeform 62"/>
                    <p:cNvSpPr>
                      <a:spLocks/>
                    </p:cNvSpPr>
                    <p:nvPr/>
                  </p:nvSpPr>
                  <p:spPr bwMode="auto">
                    <a:xfrm>
                      <a:off x="2025650" y="2051051"/>
                      <a:ext cx="69850" cy="42863"/>
                    </a:xfrm>
                    <a:custGeom>
                      <a:avLst/>
                      <a:gdLst>
                        <a:gd name="T0" fmla="*/ 16 w 18"/>
                        <a:gd name="T1" fmla="*/ 11 h 11"/>
                        <a:gd name="T2" fmla="*/ 14 w 18"/>
                        <a:gd name="T3" fmla="*/ 9 h 11"/>
                        <a:gd name="T4" fmla="*/ 9 w 18"/>
                        <a:gd name="T5" fmla="*/ 4 h 11"/>
                        <a:gd name="T6" fmla="*/ 2 w 18"/>
                        <a:gd name="T7" fmla="*/ 4 h 11"/>
                        <a:gd name="T8" fmla="*/ 0 w 18"/>
                        <a:gd name="T9" fmla="*/ 2 h 11"/>
                        <a:gd name="T10" fmla="*/ 2 w 18"/>
                        <a:gd name="T11" fmla="*/ 0 h 11"/>
                        <a:gd name="T12" fmla="*/ 9 w 18"/>
                        <a:gd name="T13" fmla="*/ 0 h 11"/>
                        <a:gd name="T14" fmla="*/ 18 w 18"/>
                        <a:gd name="T15" fmla="*/ 9 h 11"/>
                        <a:gd name="T16" fmla="*/ 16 w 18"/>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6" y="11"/>
                          </a:moveTo>
                          <a:cubicBezTo>
                            <a:pt x="15" y="11"/>
                            <a:pt x="14" y="10"/>
                            <a:pt x="14" y="9"/>
                          </a:cubicBezTo>
                          <a:cubicBezTo>
                            <a:pt x="14" y="6"/>
                            <a:pt x="12" y="4"/>
                            <a:pt x="9" y="4"/>
                          </a:cubicBezTo>
                          <a:cubicBezTo>
                            <a:pt x="2" y="4"/>
                            <a:pt x="2" y="4"/>
                            <a:pt x="2" y="4"/>
                          </a:cubicBezTo>
                          <a:cubicBezTo>
                            <a:pt x="1" y="4"/>
                            <a:pt x="0" y="3"/>
                            <a:pt x="0" y="2"/>
                          </a:cubicBezTo>
                          <a:cubicBezTo>
                            <a:pt x="0" y="1"/>
                            <a:pt x="1" y="0"/>
                            <a:pt x="2" y="0"/>
                          </a:cubicBezTo>
                          <a:cubicBezTo>
                            <a:pt x="9" y="0"/>
                            <a:pt x="9" y="0"/>
                            <a:pt x="9" y="0"/>
                          </a:cubicBezTo>
                          <a:cubicBezTo>
                            <a:pt x="14" y="0"/>
                            <a:pt x="18" y="4"/>
                            <a:pt x="18" y="9"/>
                          </a:cubicBezTo>
                          <a:cubicBezTo>
                            <a:pt x="18" y="10"/>
                            <a:pt x="17"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7" name="Freeform 63"/>
                    <p:cNvSpPr>
                      <a:spLocks/>
                    </p:cNvSpPr>
                    <p:nvPr/>
                  </p:nvSpPr>
                  <p:spPr bwMode="auto">
                    <a:xfrm>
                      <a:off x="2079625" y="2051051"/>
                      <a:ext cx="69850" cy="42863"/>
                    </a:xfrm>
                    <a:custGeom>
                      <a:avLst/>
                      <a:gdLst>
                        <a:gd name="T0" fmla="*/ 2 w 18"/>
                        <a:gd name="T1" fmla="*/ 11 h 11"/>
                        <a:gd name="T2" fmla="*/ 0 w 18"/>
                        <a:gd name="T3" fmla="*/ 9 h 11"/>
                        <a:gd name="T4" fmla="*/ 9 w 18"/>
                        <a:gd name="T5" fmla="*/ 0 h 11"/>
                        <a:gd name="T6" fmla="*/ 16 w 18"/>
                        <a:gd name="T7" fmla="*/ 0 h 11"/>
                        <a:gd name="T8" fmla="*/ 18 w 18"/>
                        <a:gd name="T9" fmla="*/ 2 h 11"/>
                        <a:gd name="T10" fmla="*/ 16 w 18"/>
                        <a:gd name="T11" fmla="*/ 4 h 11"/>
                        <a:gd name="T12" fmla="*/ 9 w 18"/>
                        <a:gd name="T13" fmla="*/ 4 h 11"/>
                        <a:gd name="T14" fmla="*/ 4 w 18"/>
                        <a:gd name="T15" fmla="*/ 9 h 11"/>
                        <a:gd name="T16" fmla="*/ 2 w 18"/>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2" y="11"/>
                          </a:moveTo>
                          <a:cubicBezTo>
                            <a:pt x="1" y="11"/>
                            <a:pt x="0" y="10"/>
                            <a:pt x="0" y="9"/>
                          </a:cubicBezTo>
                          <a:cubicBezTo>
                            <a:pt x="0" y="4"/>
                            <a:pt x="4" y="0"/>
                            <a:pt x="9" y="0"/>
                          </a:cubicBezTo>
                          <a:cubicBezTo>
                            <a:pt x="16" y="0"/>
                            <a:pt x="16" y="0"/>
                            <a:pt x="16" y="0"/>
                          </a:cubicBezTo>
                          <a:cubicBezTo>
                            <a:pt x="17" y="0"/>
                            <a:pt x="18" y="1"/>
                            <a:pt x="18" y="2"/>
                          </a:cubicBezTo>
                          <a:cubicBezTo>
                            <a:pt x="18" y="3"/>
                            <a:pt x="17" y="4"/>
                            <a:pt x="16" y="4"/>
                          </a:cubicBezTo>
                          <a:cubicBezTo>
                            <a:pt x="9" y="4"/>
                            <a:pt x="9" y="4"/>
                            <a:pt x="9" y="4"/>
                          </a:cubicBezTo>
                          <a:cubicBezTo>
                            <a:pt x="6" y="4"/>
                            <a:pt x="4" y="6"/>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 name="Freeform 64"/>
                    <p:cNvSpPr>
                      <a:spLocks/>
                    </p:cNvSpPr>
                    <p:nvPr/>
                  </p:nvSpPr>
                  <p:spPr bwMode="auto">
                    <a:xfrm>
                      <a:off x="1995488" y="2005013"/>
                      <a:ext cx="14288" cy="38100"/>
                    </a:xfrm>
                    <a:custGeom>
                      <a:avLst/>
                      <a:gdLst>
                        <a:gd name="T0" fmla="*/ 2 w 4"/>
                        <a:gd name="T1" fmla="*/ 10 h 10"/>
                        <a:gd name="T2" fmla="*/ 0 w 4"/>
                        <a:gd name="T3" fmla="*/ 8 h 10"/>
                        <a:gd name="T4" fmla="*/ 0 w 4"/>
                        <a:gd name="T5" fmla="*/ 2 h 10"/>
                        <a:gd name="T6" fmla="*/ 2 w 4"/>
                        <a:gd name="T7" fmla="*/ 0 h 10"/>
                        <a:gd name="T8" fmla="*/ 4 w 4"/>
                        <a:gd name="T9" fmla="*/ 2 h 10"/>
                        <a:gd name="T10" fmla="*/ 4 w 4"/>
                        <a:gd name="T11" fmla="*/ 8 h 10"/>
                        <a:gd name="T12" fmla="*/ 2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10"/>
                          </a:moveTo>
                          <a:cubicBezTo>
                            <a:pt x="1" y="10"/>
                            <a:pt x="0" y="9"/>
                            <a:pt x="0" y="8"/>
                          </a:cubicBezTo>
                          <a:cubicBezTo>
                            <a:pt x="0" y="2"/>
                            <a:pt x="0" y="2"/>
                            <a:pt x="0" y="2"/>
                          </a:cubicBezTo>
                          <a:cubicBezTo>
                            <a:pt x="0" y="1"/>
                            <a:pt x="1" y="0"/>
                            <a:pt x="2" y="0"/>
                          </a:cubicBezTo>
                          <a:cubicBezTo>
                            <a:pt x="3" y="0"/>
                            <a:pt x="4" y="1"/>
                            <a:pt x="4" y="2"/>
                          </a:cubicBezTo>
                          <a:cubicBezTo>
                            <a:pt x="4" y="8"/>
                            <a:pt x="4" y="8"/>
                            <a:pt x="4" y="8"/>
                          </a:cubicBezTo>
                          <a:cubicBezTo>
                            <a:pt x="4" y="9"/>
                            <a:pt x="3"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 name="Freeform 65"/>
                    <p:cNvSpPr>
                      <a:spLocks/>
                    </p:cNvSpPr>
                    <p:nvPr/>
                  </p:nvSpPr>
                  <p:spPr bwMode="auto">
                    <a:xfrm>
                      <a:off x="2165350" y="2005013"/>
                      <a:ext cx="15875" cy="38100"/>
                    </a:xfrm>
                    <a:custGeom>
                      <a:avLst/>
                      <a:gdLst>
                        <a:gd name="T0" fmla="*/ 2 w 4"/>
                        <a:gd name="T1" fmla="*/ 10 h 10"/>
                        <a:gd name="T2" fmla="*/ 0 w 4"/>
                        <a:gd name="T3" fmla="*/ 8 h 10"/>
                        <a:gd name="T4" fmla="*/ 0 w 4"/>
                        <a:gd name="T5" fmla="*/ 2 h 10"/>
                        <a:gd name="T6" fmla="*/ 2 w 4"/>
                        <a:gd name="T7" fmla="*/ 0 h 10"/>
                        <a:gd name="T8" fmla="*/ 4 w 4"/>
                        <a:gd name="T9" fmla="*/ 2 h 10"/>
                        <a:gd name="T10" fmla="*/ 4 w 4"/>
                        <a:gd name="T11" fmla="*/ 8 h 10"/>
                        <a:gd name="T12" fmla="*/ 2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10"/>
                          </a:moveTo>
                          <a:cubicBezTo>
                            <a:pt x="1" y="10"/>
                            <a:pt x="0" y="9"/>
                            <a:pt x="0" y="8"/>
                          </a:cubicBezTo>
                          <a:cubicBezTo>
                            <a:pt x="0" y="2"/>
                            <a:pt x="0" y="2"/>
                            <a:pt x="0" y="2"/>
                          </a:cubicBezTo>
                          <a:cubicBezTo>
                            <a:pt x="0" y="1"/>
                            <a:pt x="1" y="0"/>
                            <a:pt x="2" y="0"/>
                          </a:cubicBezTo>
                          <a:cubicBezTo>
                            <a:pt x="3" y="0"/>
                            <a:pt x="4" y="1"/>
                            <a:pt x="4" y="2"/>
                          </a:cubicBezTo>
                          <a:cubicBezTo>
                            <a:pt x="4" y="8"/>
                            <a:pt x="4" y="8"/>
                            <a:pt x="4" y="8"/>
                          </a:cubicBezTo>
                          <a:cubicBezTo>
                            <a:pt x="4" y="9"/>
                            <a:pt x="3"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 name="Freeform 66"/>
                    <p:cNvSpPr>
                      <a:spLocks/>
                    </p:cNvSpPr>
                    <p:nvPr/>
                  </p:nvSpPr>
                  <p:spPr bwMode="auto">
                    <a:xfrm>
                      <a:off x="2025650" y="1935163"/>
                      <a:ext cx="15875" cy="5397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 name="Freeform 67"/>
                    <p:cNvSpPr>
                      <a:spLocks/>
                    </p:cNvSpPr>
                    <p:nvPr/>
                  </p:nvSpPr>
                  <p:spPr bwMode="auto">
                    <a:xfrm>
                      <a:off x="2133600" y="1935163"/>
                      <a:ext cx="15875" cy="5397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 name="Freeform 68"/>
                    <p:cNvSpPr>
                      <a:spLocks/>
                    </p:cNvSpPr>
                    <p:nvPr/>
                  </p:nvSpPr>
                  <p:spPr bwMode="auto">
                    <a:xfrm>
                      <a:off x="1995488" y="2066926"/>
                      <a:ext cx="14288" cy="46038"/>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 name="Freeform 69"/>
                    <p:cNvSpPr>
                      <a:spLocks/>
                    </p:cNvSpPr>
                    <p:nvPr/>
                  </p:nvSpPr>
                  <p:spPr bwMode="auto">
                    <a:xfrm>
                      <a:off x="2165350" y="2066926"/>
                      <a:ext cx="15875" cy="46038"/>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 name="Freeform 70"/>
                    <p:cNvSpPr>
                      <a:spLocks/>
                    </p:cNvSpPr>
                    <p:nvPr/>
                  </p:nvSpPr>
                  <p:spPr bwMode="auto">
                    <a:xfrm>
                      <a:off x="1963738" y="2066926"/>
                      <a:ext cx="15875"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 name="Freeform 71"/>
                    <p:cNvSpPr>
                      <a:spLocks/>
                    </p:cNvSpPr>
                    <p:nvPr/>
                  </p:nvSpPr>
                  <p:spPr bwMode="auto">
                    <a:xfrm>
                      <a:off x="2025650" y="2066926"/>
                      <a:ext cx="15875"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 name="Freeform 72"/>
                    <p:cNvSpPr>
                      <a:spLocks/>
                    </p:cNvSpPr>
                    <p:nvPr/>
                  </p:nvSpPr>
                  <p:spPr bwMode="auto">
                    <a:xfrm>
                      <a:off x="2133600" y="2066926"/>
                      <a:ext cx="15875"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 name="Freeform 73"/>
                    <p:cNvSpPr>
                      <a:spLocks/>
                    </p:cNvSpPr>
                    <p:nvPr/>
                  </p:nvSpPr>
                  <p:spPr bwMode="auto">
                    <a:xfrm>
                      <a:off x="2195513" y="2062163"/>
                      <a:ext cx="15875" cy="34925"/>
                    </a:xfrm>
                    <a:custGeom>
                      <a:avLst/>
                      <a:gdLst>
                        <a:gd name="T0" fmla="*/ 2 w 4"/>
                        <a:gd name="T1" fmla="*/ 9 h 9"/>
                        <a:gd name="T2" fmla="*/ 0 w 4"/>
                        <a:gd name="T3" fmla="*/ 7 h 9"/>
                        <a:gd name="T4" fmla="*/ 0 w 4"/>
                        <a:gd name="T5" fmla="*/ 2 h 9"/>
                        <a:gd name="T6" fmla="*/ 2 w 4"/>
                        <a:gd name="T7" fmla="*/ 0 h 9"/>
                        <a:gd name="T8" fmla="*/ 4 w 4"/>
                        <a:gd name="T9" fmla="*/ 2 h 9"/>
                        <a:gd name="T10" fmla="*/ 4 w 4"/>
                        <a:gd name="T11" fmla="*/ 7 h 9"/>
                        <a:gd name="T12" fmla="*/ 2 w 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2" y="9"/>
                          </a:moveTo>
                          <a:cubicBezTo>
                            <a:pt x="1" y="9"/>
                            <a:pt x="0" y="8"/>
                            <a:pt x="0" y="7"/>
                          </a:cubicBezTo>
                          <a:cubicBezTo>
                            <a:pt x="0" y="2"/>
                            <a:pt x="0" y="2"/>
                            <a:pt x="0" y="2"/>
                          </a:cubicBezTo>
                          <a:cubicBezTo>
                            <a:pt x="0" y="1"/>
                            <a:pt x="1" y="0"/>
                            <a:pt x="2" y="0"/>
                          </a:cubicBezTo>
                          <a:cubicBezTo>
                            <a:pt x="3" y="0"/>
                            <a:pt x="4" y="1"/>
                            <a:pt x="4" y="2"/>
                          </a:cubicBezTo>
                          <a:cubicBezTo>
                            <a:pt x="4" y="7"/>
                            <a:pt x="4" y="7"/>
                            <a:pt x="4" y="7"/>
                          </a:cubicBezTo>
                          <a:cubicBezTo>
                            <a:pt x="4" y="8"/>
                            <a:pt x="3" y="9"/>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65" name="Group 164"/>
                  <p:cNvGrpSpPr/>
                  <p:nvPr/>
                </p:nvGrpSpPr>
                <p:grpSpPr>
                  <a:xfrm>
                    <a:off x="901237" y="3762633"/>
                    <a:ext cx="3939690" cy="1028200"/>
                    <a:chOff x="999251" y="2328154"/>
                    <a:chExt cx="3004145" cy="934729"/>
                  </a:xfrm>
                </p:grpSpPr>
                <p:sp>
                  <p:nvSpPr>
                    <p:cNvPr id="166" name="TextBox 165"/>
                    <p:cNvSpPr txBox="1"/>
                    <p:nvPr/>
                  </p:nvSpPr>
                  <p:spPr>
                    <a:xfrm>
                      <a:off x="999251" y="2328154"/>
                      <a:ext cx="1556122" cy="160956"/>
                    </a:xfrm>
                    <a:prstGeom prst="rect">
                      <a:avLst/>
                    </a:prstGeom>
                    <a:noFill/>
                    <a:ln w="6350">
                      <a:noFill/>
                      <a:prstDash val="dash"/>
                    </a:ln>
                  </p:spPr>
                  <p:txBody>
                    <a:bodyPr wrap="square" lIns="0" tIns="0" rIns="0" bIns="0" rtlCol="0">
                      <a:spAutoFit/>
                    </a:bodyPr>
                    <a:lstStyle/>
                    <a:p>
                      <a:r>
                        <a:rPr lang="en-US" sz="1400" b="1" dirty="0">
                          <a:solidFill>
                            <a:prstClr val="black">
                              <a:lumMod val="65000"/>
                              <a:lumOff val="35000"/>
                            </a:prstClr>
                          </a:solidFill>
                        </a:rPr>
                        <a:t>Axtarışın Sürəti:</a:t>
                      </a:r>
                    </a:p>
                  </p:txBody>
                </p:sp>
                <p:sp>
                  <p:nvSpPr>
                    <p:cNvPr id="167" name="TextBox 166"/>
                    <p:cNvSpPr txBox="1"/>
                    <p:nvPr/>
                  </p:nvSpPr>
                  <p:spPr>
                    <a:xfrm>
                      <a:off x="999252" y="2481096"/>
                      <a:ext cx="3004144" cy="781787"/>
                    </a:xfrm>
                    <a:prstGeom prst="rect">
                      <a:avLst/>
                    </a:prstGeom>
                    <a:noFill/>
                    <a:ln w="6350">
                      <a:noFill/>
                      <a:prstDash val="dash"/>
                    </a:ln>
                  </p:spPr>
                  <p:txBody>
                    <a:bodyPr wrap="square" lIns="0" tIns="0" rIns="0" bIns="0" rtlCol="0">
                      <a:spAutoFit/>
                    </a:bodyPr>
                    <a:lstStyle/>
                    <a:p>
                      <a:r>
                        <a:rPr lang="en-US" sz="1400" dirty="0">
                          <a:solidFill>
                            <a:prstClr val="black">
                              <a:lumMod val="65000"/>
                              <a:lumOff val="35000"/>
                            </a:prstClr>
                          </a:solidFill>
                        </a:rPr>
                        <a:t>Düzgün tərtibat, axtarış əməliyyatlarını sürətləndirir. Əgər məlumat düzgün sıralanmışdırsa, müqayisə əməliyyatları daha sürətli icra olunur və tapılan elementə daha tez çatmaq mümkün olur.</a:t>
                      </a:r>
                    </a:p>
                    <a:p>
                      <a:endParaRPr lang="en-US" sz="1200" dirty="0">
                        <a:solidFill>
                          <a:prstClr val="black">
                            <a:lumMod val="65000"/>
                            <a:lumOff val="35000"/>
                          </a:prstClr>
                        </a:solidFill>
                      </a:endParaRPr>
                    </a:p>
                  </p:txBody>
                </p:sp>
              </p:grpSp>
            </p:grpSp>
            <p:grpSp>
              <p:nvGrpSpPr>
                <p:cNvPr id="6" name="Group 5"/>
                <p:cNvGrpSpPr/>
                <p:nvPr/>
              </p:nvGrpSpPr>
              <p:grpSpPr>
                <a:xfrm>
                  <a:off x="413340" y="4926559"/>
                  <a:ext cx="4288324" cy="711578"/>
                  <a:chOff x="413340" y="4926559"/>
                  <a:chExt cx="4288324" cy="711578"/>
                </a:xfrm>
              </p:grpSpPr>
              <p:sp>
                <p:nvSpPr>
                  <p:cNvPr id="120" name="Freeform 271"/>
                  <p:cNvSpPr>
                    <a:spLocks noChangeAspect="1" noEditPoints="1"/>
                  </p:cNvSpPr>
                  <p:nvPr/>
                </p:nvSpPr>
                <p:spPr bwMode="auto">
                  <a:xfrm>
                    <a:off x="413340" y="5055762"/>
                    <a:ext cx="315049" cy="316800"/>
                  </a:xfrm>
                  <a:custGeom>
                    <a:avLst/>
                    <a:gdLst>
                      <a:gd name="T0" fmla="*/ 718 w 903"/>
                      <a:gd name="T1" fmla="*/ 206 h 903"/>
                      <a:gd name="T2" fmla="*/ 764 w 903"/>
                      <a:gd name="T3" fmla="*/ 278 h 903"/>
                      <a:gd name="T4" fmla="*/ 372 w 903"/>
                      <a:gd name="T5" fmla="*/ 455 h 903"/>
                      <a:gd name="T6" fmla="*/ 265 w 903"/>
                      <a:gd name="T7" fmla="*/ 490 h 903"/>
                      <a:gd name="T8" fmla="*/ 254 w 903"/>
                      <a:gd name="T9" fmla="*/ 607 h 903"/>
                      <a:gd name="T10" fmla="*/ 357 w 903"/>
                      <a:gd name="T11" fmla="*/ 662 h 903"/>
                      <a:gd name="T12" fmla="*/ 447 w 903"/>
                      <a:gd name="T13" fmla="*/ 588 h 903"/>
                      <a:gd name="T14" fmla="*/ 494 w 903"/>
                      <a:gd name="T15" fmla="*/ 429 h 903"/>
                      <a:gd name="T16" fmla="*/ 526 w 903"/>
                      <a:gd name="T17" fmla="*/ 633 h 903"/>
                      <a:gd name="T18" fmla="*/ 346 w 903"/>
                      <a:gd name="T19" fmla="*/ 752 h 903"/>
                      <a:gd name="T20" fmla="*/ 166 w 903"/>
                      <a:gd name="T21" fmla="*/ 633 h 903"/>
                      <a:gd name="T22" fmla="*/ 208 w 903"/>
                      <a:gd name="T23" fmla="*/ 418 h 903"/>
                      <a:gd name="T24" fmla="*/ 415 w 903"/>
                      <a:gd name="T25" fmla="*/ 373 h 903"/>
                      <a:gd name="T26" fmla="*/ 408 w 903"/>
                      <a:gd name="T27" fmla="*/ 599 h 903"/>
                      <a:gd name="T28" fmla="*/ 331 w 903"/>
                      <a:gd name="T29" fmla="*/ 631 h 903"/>
                      <a:gd name="T30" fmla="*/ 272 w 903"/>
                      <a:gd name="T31" fmla="*/ 572 h 903"/>
                      <a:gd name="T32" fmla="*/ 304 w 903"/>
                      <a:gd name="T33" fmla="*/ 495 h 903"/>
                      <a:gd name="T34" fmla="*/ 350 w 903"/>
                      <a:gd name="T35" fmla="*/ 527 h 903"/>
                      <a:gd name="T36" fmla="*/ 321 w 903"/>
                      <a:gd name="T37" fmla="*/ 574 h 903"/>
                      <a:gd name="T38" fmla="*/ 376 w 903"/>
                      <a:gd name="T39" fmla="*/ 563 h 903"/>
                      <a:gd name="T40" fmla="*/ 658 w 903"/>
                      <a:gd name="T41" fmla="*/ 605 h 903"/>
                      <a:gd name="T42" fmla="*/ 580 w 903"/>
                      <a:gd name="T43" fmla="*/ 769 h 903"/>
                      <a:gd name="T44" fmla="*/ 425 w 903"/>
                      <a:gd name="T45" fmla="*/ 862 h 903"/>
                      <a:gd name="T46" fmla="*/ 238 w 903"/>
                      <a:gd name="T47" fmla="*/ 854 h 903"/>
                      <a:gd name="T48" fmla="*/ 93 w 903"/>
                      <a:gd name="T49" fmla="*/ 746 h 903"/>
                      <a:gd name="T50" fmla="*/ 31 w 903"/>
                      <a:gd name="T51" fmla="*/ 573 h 903"/>
                      <a:gd name="T52" fmla="*/ 76 w 903"/>
                      <a:gd name="T53" fmla="*/ 393 h 903"/>
                      <a:gd name="T54" fmla="*/ 209 w 903"/>
                      <a:gd name="T55" fmla="*/ 272 h 903"/>
                      <a:gd name="T56" fmla="*/ 391 w 903"/>
                      <a:gd name="T57" fmla="*/ 244 h 903"/>
                      <a:gd name="T58" fmla="*/ 548 w 903"/>
                      <a:gd name="T59" fmla="*/ 313 h 903"/>
                      <a:gd name="T60" fmla="*/ 324 w 903"/>
                      <a:gd name="T61" fmla="*/ 333 h 903"/>
                      <a:gd name="T62" fmla="*/ 159 w 903"/>
                      <a:gd name="T63" fmla="*/ 430 h 903"/>
                      <a:gd name="T64" fmla="*/ 122 w 903"/>
                      <a:gd name="T65" fmla="*/ 579 h 903"/>
                      <a:gd name="T66" fmla="*/ 219 w 903"/>
                      <a:gd name="T67" fmla="*/ 743 h 903"/>
                      <a:gd name="T68" fmla="*/ 370 w 903"/>
                      <a:gd name="T69" fmla="*/ 781 h 903"/>
                      <a:gd name="T70" fmla="*/ 534 w 903"/>
                      <a:gd name="T71" fmla="*/ 683 h 903"/>
                      <a:gd name="T72" fmla="*/ 568 w 903"/>
                      <a:gd name="T73" fmla="*/ 515 h 903"/>
                      <a:gd name="T74" fmla="*/ 622 w 903"/>
                      <a:gd name="T75" fmla="*/ 402 h 903"/>
                      <a:gd name="T76" fmla="*/ 608 w 903"/>
                      <a:gd name="T77" fmla="*/ 173 h 903"/>
                      <a:gd name="T78" fmla="*/ 632 w 903"/>
                      <a:gd name="T79" fmla="*/ 249 h 903"/>
                      <a:gd name="T80" fmla="*/ 740 w 903"/>
                      <a:gd name="T81" fmla="*/ 55 h 903"/>
                      <a:gd name="T82" fmla="*/ 813 w 903"/>
                      <a:gd name="T83" fmla="*/ 11 h 903"/>
                      <a:gd name="T84" fmla="*/ 711 w 903"/>
                      <a:gd name="T85" fmla="*/ 36 h 903"/>
                      <a:gd name="T86" fmla="*/ 581 w 903"/>
                      <a:gd name="T87" fmla="*/ 157 h 903"/>
                      <a:gd name="T88" fmla="*/ 556 w 903"/>
                      <a:gd name="T89" fmla="*/ 281 h 903"/>
                      <a:gd name="T90" fmla="*/ 379 w 903"/>
                      <a:gd name="T91" fmla="*/ 213 h 903"/>
                      <a:gd name="T92" fmla="*/ 181 w 903"/>
                      <a:gd name="T93" fmla="*/ 252 h 903"/>
                      <a:gd name="T94" fmla="*/ 41 w 903"/>
                      <a:gd name="T95" fmla="*/ 392 h 903"/>
                      <a:gd name="T96" fmla="*/ 2 w 903"/>
                      <a:gd name="T97" fmla="*/ 590 h 903"/>
                      <a:gd name="T98" fmla="*/ 70 w 903"/>
                      <a:gd name="T99" fmla="*/ 767 h 903"/>
                      <a:gd name="T100" fmla="*/ 7 w 903"/>
                      <a:gd name="T101" fmla="*/ 900 h 903"/>
                      <a:gd name="T102" fmla="*/ 163 w 903"/>
                      <a:gd name="T103" fmla="*/ 850 h 903"/>
                      <a:gd name="T104" fmla="*/ 346 w 903"/>
                      <a:gd name="T105" fmla="*/ 903 h 903"/>
                      <a:gd name="T106" fmla="*/ 531 w 903"/>
                      <a:gd name="T107" fmla="*/ 850 h 903"/>
                      <a:gd name="T108" fmla="*/ 686 w 903"/>
                      <a:gd name="T109" fmla="*/ 900 h 903"/>
                      <a:gd name="T110" fmla="*/ 622 w 903"/>
                      <a:gd name="T111" fmla="*/ 767 h 903"/>
                      <a:gd name="T112" fmla="*/ 690 w 903"/>
                      <a:gd name="T113" fmla="*/ 590 h 903"/>
                      <a:gd name="T114" fmla="*/ 655 w 903"/>
                      <a:gd name="T115" fmla="*/ 400 h 903"/>
                      <a:gd name="T116" fmla="*/ 684 w 903"/>
                      <a:gd name="T117" fmla="*/ 322 h 903"/>
                      <a:gd name="T118" fmla="*/ 801 w 903"/>
                      <a:gd name="T119" fmla="*/ 287 h 903"/>
                      <a:gd name="T120" fmla="*/ 903 w 903"/>
                      <a:gd name="T121" fmla="*/ 10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3">
                        <a:moveTo>
                          <a:pt x="714" y="297"/>
                        </a:moveTo>
                        <a:lnTo>
                          <a:pt x="707" y="296"/>
                        </a:lnTo>
                        <a:lnTo>
                          <a:pt x="700" y="295"/>
                        </a:lnTo>
                        <a:lnTo>
                          <a:pt x="692" y="293"/>
                        </a:lnTo>
                        <a:lnTo>
                          <a:pt x="685" y="290"/>
                        </a:lnTo>
                        <a:lnTo>
                          <a:pt x="676" y="287"/>
                        </a:lnTo>
                        <a:lnTo>
                          <a:pt x="669" y="282"/>
                        </a:lnTo>
                        <a:lnTo>
                          <a:pt x="661" y="277"/>
                        </a:lnTo>
                        <a:lnTo>
                          <a:pt x="654" y="270"/>
                        </a:lnTo>
                        <a:lnTo>
                          <a:pt x="718" y="206"/>
                        </a:lnTo>
                        <a:lnTo>
                          <a:pt x="718" y="206"/>
                        </a:lnTo>
                        <a:lnTo>
                          <a:pt x="718" y="206"/>
                        </a:lnTo>
                        <a:lnTo>
                          <a:pt x="804" y="120"/>
                        </a:lnTo>
                        <a:lnTo>
                          <a:pt x="866" y="120"/>
                        </a:lnTo>
                        <a:lnTo>
                          <a:pt x="855" y="146"/>
                        </a:lnTo>
                        <a:lnTo>
                          <a:pt x="843" y="174"/>
                        </a:lnTo>
                        <a:lnTo>
                          <a:pt x="835" y="189"/>
                        </a:lnTo>
                        <a:lnTo>
                          <a:pt x="827" y="204"/>
                        </a:lnTo>
                        <a:lnTo>
                          <a:pt x="817" y="218"/>
                        </a:lnTo>
                        <a:lnTo>
                          <a:pt x="807" y="232"/>
                        </a:lnTo>
                        <a:lnTo>
                          <a:pt x="798" y="246"/>
                        </a:lnTo>
                        <a:lnTo>
                          <a:pt x="787" y="258"/>
                        </a:lnTo>
                        <a:lnTo>
                          <a:pt x="776" y="268"/>
                        </a:lnTo>
                        <a:lnTo>
                          <a:pt x="764" y="278"/>
                        </a:lnTo>
                        <a:lnTo>
                          <a:pt x="753" y="285"/>
                        </a:lnTo>
                        <a:lnTo>
                          <a:pt x="740" y="292"/>
                        </a:lnTo>
                        <a:lnTo>
                          <a:pt x="733" y="294"/>
                        </a:lnTo>
                        <a:lnTo>
                          <a:pt x="727" y="295"/>
                        </a:lnTo>
                        <a:lnTo>
                          <a:pt x="720" y="296"/>
                        </a:lnTo>
                        <a:lnTo>
                          <a:pt x="714" y="297"/>
                        </a:lnTo>
                        <a:close/>
                        <a:moveTo>
                          <a:pt x="409" y="472"/>
                        </a:moveTo>
                        <a:lnTo>
                          <a:pt x="402" y="468"/>
                        </a:lnTo>
                        <a:lnTo>
                          <a:pt x="395" y="464"/>
                        </a:lnTo>
                        <a:lnTo>
                          <a:pt x="388" y="460"/>
                        </a:lnTo>
                        <a:lnTo>
                          <a:pt x="380" y="457"/>
                        </a:lnTo>
                        <a:lnTo>
                          <a:pt x="372" y="455"/>
                        </a:lnTo>
                        <a:lnTo>
                          <a:pt x="363" y="453"/>
                        </a:lnTo>
                        <a:lnTo>
                          <a:pt x="355" y="452"/>
                        </a:lnTo>
                        <a:lnTo>
                          <a:pt x="346" y="452"/>
                        </a:lnTo>
                        <a:lnTo>
                          <a:pt x="335" y="452"/>
                        </a:lnTo>
                        <a:lnTo>
                          <a:pt x="325" y="454"/>
                        </a:lnTo>
                        <a:lnTo>
                          <a:pt x="315" y="456"/>
                        </a:lnTo>
                        <a:lnTo>
                          <a:pt x="305" y="459"/>
                        </a:lnTo>
                        <a:lnTo>
                          <a:pt x="296" y="465"/>
                        </a:lnTo>
                        <a:lnTo>
                          <a:pt x="287" y="470"/>
                        </a:lnTo>
                        <a:lnTo>
                          <a:pt x="280" y="475"/>
                        </a:lnTo>
                        <a:lnTo>
                          <a:pt x="272" y="483"/>
                        </a:lnTo>
                        <a:lnTo>
                          <a:pt x="265" y="490"/>
                        </a:lnTo>
                        <a:lnTo>
                          <a:pt x="259" y="498"/>
                        </a:lnTo>
                        <a:lnTo>
                          <a:pt x="254" y="506"/>
                        </a:lnTo>
                        <a:lnTo>
                          <a:pt x="250" y="516"/>
                        </a:lnTo>
                        <a:lnTo>
                          <a:pt x="245" y="526"/>
                        </a:lnTo>
                        <a:lnTo>
                          <a:pt x="243" y="535"/>
                        </a:lnTo>
                        <a:lnTo>
                          <a:pt x="241" y="546"/>
                        </a:lnTo>
                        <a:lnTo>
                          <a:pt x="241" y="557"/>
                        </a:lnTo>
                        <a:lnTo>
                          <a:pt x="241" y="568"/>
                        </a:lnTo>
                        <a:lnTo>
                          <a:pt x="243" y="578"/>
                        </a:lnTo>
                        <a:lnTo>
                          <a:pt x="245" y="588"/>
                        </a:lnTo>
                        <a:lnTo>
                          <a:pt x="250" y="598"/>
                        </a:lnTo>
                        <a:lnTo>
                          <a:pt x="254" y="607"/>
                        </a:lnTo>
                        <a:lnTo>
                          <a:pt x="259" y="616"/>
                        </a:lnTo>
                        <a:lnTo>
                          <a:pt x="265" y="623"/>
                        </a:lnTo>
                        <a:lnTo>
                          <a:pt x="272" y="631"/>
                        </a:lnTo>
                        <a:lnTo>
                          <a:pt x="280" y="638"/>
                        </a:lnTo>
                        <a:lnTo>
                          <a:pt x="287" y="644"/>
                        </a:lnTo>
                        <a:lnTo>
                          <a:pt x="296" y="649"/>
                        </a:lnTo>
                        <a:lnTo>
                          <a:pt x="305" y="654"/>
                        </a:lnTo>
                        <a:lnTo>
                          <a:pt x="315" y="658"/>
                        </a:lnTo>
                        <a:lnTo>
                          <a:pt x="325" y="660"/>
                        </a:lnTo>
                        <a:lnTo>
                          <a:pt x="335" y="662"/>
                        </a:lnTo>
                        <a:lnTo>
                          <a:pt x="346" y="662"/>
                        </a:lnTo>
                        <a:lnTo>
                          <a:pt x="357" y="662"/>
                        </a:lnTo>
                        <a:lnTo>
                          <a:pt x="367" y="660"/>
                        </a:lnTo>
                        <a:lnTo>
                          <a:pt x="377" y="658"/>
                        </a:lnTo>
                        <a:lnTo>
                          <a:pt x="387" y="653"/>
                        </a:lnTo>
                        <a:lnTo>
                          <a:pt x="396" y="649"/>
                        </a:lnTo>
                        <a:lnTo>
                          <a:pt x="405" y="644"/>
                        </a:lnTo>
                        <a:lnTo>
                          <a:pt x="414" y="638"/>
                        </a:lnTo>
                        <a:lnTo>
                          <a:pt x="421" y="631"/>
                        </a:lnTo>
                        <a:lnTo>
                          <a:pt x="428" y="623"/>
                        </a:lnTo>
                        <a:lnTo>
                          <a:pt x="434" y="616"/>
                        </a:lnTo>
                        <a:lnTo>
                          <a:pt x="438" y="607"/>
                        </a:lnTo>
                        <a:lnTo>
                          <a:pt x="444" y="598"/>
                        </a:lnTo>
                        <a:lnTo>
                          <a:pt x="447" y="588"/>
                        </a:lnTo>
                        <a:lnTo>
                          <a:pt x="449" y="578"/>
                        </a:lnTo>
                        <a:lnTo>
                          <a:pt x="451" y="568"/>
                        </a:lnTo>
                        <a:lnTo>
                          <a:pt x="451" y="557"/>
                        </a:lnTo>
                        <a:lnTo>
                          <a:pt x="451" y="548"/>
                        </a:lnTo>
                        <a:lnTo>
                          <a:pt x="450" y="540"/>
                        </a:lnTo>
                        <a:lnTo>
                          <a:pt x="448" y="531"/>
                        </a:lnTo>
                        <a:lnTo>
                          <a:pt x="446" y="522"/>
                        </a:lnTo>
                        <a:lnTo>
                          <a:pt x="443" y="515"/>
                        </a:lnTo>
                        <a:lnTo>
                          <a:pt x="439" y="507"/>
                        </a:lnTo>
                        <a:lnTo>
                          <a:pt x="435" y="501"/>
                        </a:lnTo>
                        <a:lnTo>
                          <a:pt x="431" y="494"/>
                        </a:lnTo>
                        <a:lnTo>
                          <a:pt x="494" y="429"/>
                        </a:lnTo>
                        <a:lnTo>
                          <a:pt x="505" y="443"/>
                        </a:lnTo>
                        <a:lnTo>
                          <a:pt x="514" y="457"/>
                        </a:lnTo>
                        <a:lnTo>
                          <a:pt x="522" y="472"/>
                        </a:lnTo>
                        <a:lnTo>
                          <a:pt x="529" y="488"/>
                        </a:lnTo>
                        <a:lnTo>
                          <a:pt x="535" y="504"/>
                        </a:lnTo>
                        <a:lnTo>
                          <a:pt x="538" y="521"/>
                        </a:lnTo>
                        <a:lnTo>
                          <a:pt x="541" y="539"/>
                        </a:lnTo>
                        <a:lnTo>
                          <a:pt x="542" y="557"/>
                        </a:lnTo>
                        <a:lnTo>
                          <a:pt x="541" y="577"/>
                        </a:lnTo>
                        <a:lnTo>
                          <a:pt x="538" y="596"/>
                        </a:lnTo>
                        <a:lnTo>
                          <a:pt x="533" y="615"/>
                        </a:lnTo>
                        <a:lnTo>
                          <a:pt x="526" y="633"/>
                        </a:lnTo>
                        <a:lnTo>
                          <a:pt x="518" y="650"/>
                        </a:lnTo>
                        <a:lnTo>
                          <a:pt x="508" y="666"/>
                        </a:lnTo>
                        <a:lnTo>
                          <a:pt x="497" y="681"/>
                        </a:lnTo>
                        <a:lnTo>
                          <a:pt x="484" y="695"/>
                        </a:lnTo>
                        <a:lnTo>
                          <a:pt x="470" y="708"/>
                        </a:lnTo>
                        <a:lnTo>
                          <a:pt x="455" y="719"/>
                        </a:lnTo>
                        <a:lnTo>
                          <a:pt x="439" y="728"/>
                        </a:lnTo>
                        <a:lnTo>
                          <a:pt x="422" y="737"/>
                        </a:lnTo>
                        <a:lnTo>
                          <a:pt x="404" y="743"/>
                        </a:lnTo>
                        <a:lnTo>
                          <a:pt x="386" y="749"/>
                        </a:lnTo>
                        <a:lnTo>
                          <a:pt x="366" y="752"/>
                        </a:lnTo>
                        <a:lnTo>
                          <a:pt x="346" y="752"/>
                        </a:lnTo>
                        <a:lnTo>
                          <a:pt x="326" y="751"/>
                        </a:lnTo>
                        <a:lnTo>
                          <a:pt x="306" y="749"/>
                        </a:lnTo>
                        <a:lnTo>
                          <a:pt x="288" y="743"/>
                        </a:lnTo>
                        <a:lnTo>
                          <a:pt x="270" y="737"/>
                        </a:lnTo>
                        <a:lnTo>
                          <a:pt x="253" y="728"/>
                        </a:lnTo>
                        <a:lnTo>
                          <a:pt x="237" y="719"/>
                        </a:lnTo>
                        <a:lnTo>
                          <a:pt x="222" y="708"/>
                        </a:lnTo>
                        <a:lnTo>
                          <a:pt x="208" y="695"/>
                        </a:lnTo>
                        <a:lnTo>
                          <a:pt x="195" y="681"/>
                        </a:lnTo>
                        <a:lnTo>
                          <a:pt x="184" y="666"/>
                        </a:lnTo>
                        <a:lnTo>
                          <a:pt x="174" y="650"/>
                        </a:lnTo>
                        <a:lnTo>
                          <a:pt x="166" y="633"/>
                        </a:lnTo>
                        <a:lnTo>
                          <a:pt x="159" y="615"/>
                        </a:lnTo>
                        <a:lnTo>
                          <a:pt x="154" y="596"/>
                        </a:lnTo>
                        <a:lnTo>
                          <a:pt x="152" y="577"/>
                        </a:lnTo>
                        <a:lnTo>
                          <a:pt x="151" y="557"/>
                        </a:lnTo>
                        <a:lnTo>
                          <a:pt x="152" y="536"/>
                        </a:lnTo>
                        <a:lnTo>
                          <a:pt x="154" y="517"/>
                        </a:lnTo>
                        <a:lnTo>
                          <a:pt x="159" y="499"/>
                        </a:lnTo>
                        <a:lnTo>
                          <a:pt x="166" y="481"/>
                        </a:lnTo>
                        <a:lnTo>
                          <a:pt x="174" y="464"/>
                        </a:lnTo>
                        <a:lnTo>
                          <a:pt x="184" y="447"/>
                        </a:lnTo>
                        <a:lnTo>
                          <a:pt x="195" y="432"/>
                        </a:lnTo>
                        <a:lnTo>
                          <a:pt x="208" y="418"/>
                        </a:lnTo>
                        <a:lnTo>
                          <a:pt x="222" y="406"/>
                        </a:lnTo>
                        <a:lnTo>
                          <a:pt x="237" y="395"/>
                        </a:lnTo>
                        <a:lnTo>
                          <a:pt x="253" y="385"/>
                        </a:lnTo>
                        <a:lnTo>
                          <a:pt x="270" y="377"/>
                        </a:lnTo>
                        <a:lnTo>
                          <a:pt x="288" y="370"/>
                        </a:lnTo>
                        <a:lnTo>
                          <a:pt x="306" y="365"/>
                        </a:lnTo>
                        <a:lnTo>
                          <a:pt x="326" y="362"/>
                        </a:lnTo>
                        <a:lnTo>
                          <a:pt x="346" y="362"/>
                        </a:lnTo>
                        <a:lnTo>
                          <a:pt x="364" y="362"/>
                        </a:lnTo>
                        <a:lnTo>
                          <a:pt x="381" y="365"/>
                        </a:lnTo>
                        <a:lnTo>
                          <a:pt x="399" y="368"/>
                        </a:lnTo>
                        <a:lnTo>
                          <a:pt x="415" y="373"/>
                        </a:lnTo>
                        <a:lnTo>
                          <a:pt x="431" y="381"/>
                        </a:lnTo>
                        <a:lnTo>
                          <a:pt x="446" y="388"/>
                        </a:lnTo>
                        <a:lnTo>
                          <a:pt x="460" y="398"/>
                        </a:lnTo>
                        <a:lnTo>
                          <a:pt x="474" y="409"/>
                        </a:lnTo>
                        <a:lnTo>
                          <a:pt x="409" y="472"/>
                        </a:lnTo>
                        <a:close/>
                        <a:moveTo>
                          <a:pt x="421" y="557"/>
                        </a:moveTo>
                        <a:lnTo>
                          <a:pt x="421" y="564"/>
                        </a:lnTo>
                        <a:lnTo>
                          <a:pt x="420" y="572"/>
                        </a:lnTo>
                        <a:lnTo>
                          <a:pt x="418" y="579"/>
                        </a:lnTo>
                        <a:lnTo>
                          <a:pt x="416" y="586"/>
                        </a:lnTo>
                        <a:lnTo>
                          <a:pt x="413" y="592"/>
                        </a:lnTo>
                        <a:lnTo>
                          <a:pt x="408" y="599"/>
                        </a:lnTo>
                        <a:lnTo>
                          <a:pt x="404" y="605"/>
                        </a:lnTo>
                        <a:lnTo>
                          <a:pt x="400" y="610"/>
                        </a:lnTo>
                        <a:lnTo>
                          <a:pt x="394" y="615"/>
                        </a:lnTo>
                        <a:lnTo>
                          <a:pt x="388" y="619"/>
                        </a:lnTo>
                        <a:lnTo>
                          <a:pt x="382" y="623"/>
                        </a:lnTo>
                        <a:lnTo>
                          <a:pt x="375" y="627"/>
                        </a:lnTo>
                        <a:lnTo>
                          <a:pt x="369" y="629"/>
                        </a:lnTo>
                        <a:lnTo>
                          <a:pt x="361" y="631"/>
                        </a:lnTo>
                        <a:lnTo>
                          <a:pt x="354" y="632"/>
                        </a:lnTo>
                        <a:lnTo>
                          <a:pt x="346" y="632"/>
                        </a:lnTo>
                        <a:lnTo>
                          <a:pt x="339" y="632"/>
                        </a:lnTo>
                        <a:lnTo>
                          <a:pt x="331" y="631"/>
                        </a:lnTo>
                        <a:lnTo>
                          <a:pt x="324" y="629"/>
                        </a:lnTo>
                        <a:lnTo>
                          <a:pt x="317" y="627"/>
                        </a:lnTo>
                        <a:lnTo>
                          <a:pt x="311" y="623"/>
                        </a:lnTo>
                        <a:lnTo>
                          <a:pt x="304" y="619"/>
                        </a:lnTo>
                        <a:lnTo>
                          <a:pt x="298" y="615"/>
                        </a:lnTo>
                        <a:lnTo>
                          <a:pt x="292" y="610"/>
                        </a:lnTo>
                        <a:lnTo>
                          <a:pt x="288" y="605"/>
                        </a:lnTo>
                        <a:lnTo>
                          <a:pt x="284" y="599"/>
                        </a:lnTo>
                        <a:lnTo>
                          <a:pt x="280" y="592"/>
                        </a:lnTo>
                        <a:lnTo>
                          <a:pt x="276" y="586"/>
                        </a:lnTo>
                        <a:lnTo>
                          <a:pt x="274" y="579"/>
                        </a:lnTo>
                        <a:lnTo>
                          <a:pt x="272" y="572"/>
                        </a:lnTo>
                        <a:lnTo>
                          <a:pt x="271" y="564"/>
                        </a:lnTo>
                        <a:lnTo>
                          <a:pt x="271" y="557"/>
                        </a:lnTo>
                        <a:lnTo>
                          <a:pt x="271" y="549"/>
                        </a:lnTo>
                        <a:lnTo>
                          <a:pt x="272" y="542"/>
                        </a:lnTo>
                        <a:lnTo>
                          <a:pt x="274" y="534"/>
                        </a:lnTo>
                        <a:lnTo>
                          <a:pt x="276" y="528"/>
                        </a:lnTo>
                        <a:lnTo>
                          <a:pt x="280" y="521"/>
                        </a:lnTo>
                        <a:lnTo>
                          <a:pt x="284" y="515"/>
                        </a:lnTo>
                        <a:lnTo>
                          <a:pt x="288" y="509"/>
                        </a:lnTo>
                        <a:lnTo>
                          <a:pt x="292" y="503"/>
                        </a:lnTo>
                        <a:lnTo>
                          <a:pt x="298" y="499"/>
                        </a:lnTo>
                        <a:lnTo>
                          <a:pt x="304" y="495"/>
                        </a:lnTo>
                        <a:lnTo>
                          <a:pt x="311" y="490"/>
                        </a:lnTo>
                        <a:lnTo>
                          <a:pt x="317" y="487"/>
                        </a:lnTo>
                        <a:lnTo>
                          <a:pt x="324" y="485"/>
                        </a:lnTo>
                        <a:lnTo>
                          <a:pt x="331" y="483"/>
                        </a:lnTo>
                        <a:lnTo>
                          <a:pt x="339" y="482"/>
                        </a:lnTo>
                        <a:lnTo>
                          <a:pt x="346" y="482"/>
                        </a:lnTo>
                        <a:lnTo>
                          <a:pt x="358" y="483"/>
                        </a:lnTo>
                        <a:lnTo>
                          <a:pt x="369" y="485"/>
                        </a:lnTo>
                        <a:lnTo>
                          <a:pt x="378" y="489"/>
                        </a:lnTo>
                        <a:lnTo>
                          <a:pt x="388" y="494"/>
                        </a:lnTo>
                        <a:lnTo>
                          <a:pt x="354" y="528"/>
                        </a:lnTo>
                        <a:lnTo>
                          <a:pt x="350" y="527"/>
                        </a:lnTo>
                        <a:lnTo>
                          <a:pt x="346" y="527"/>
                        </a:lnTo>
                        <a:lnTo>
                          <a:pt x="340" y="527"/>
                        </a:lnTo>
                        <a:lnTo>
                          <a:pt x="334" y="529"/>
                        </a:lnTo>
                        <a:lnTo>
                          <a:pt x="329" y="532"/>
                        </a:lnTo>
                        <a:lnTo>
                          <a:pt x="325" y="535"/>
                        </a:lnTo>
                        <a:lnTo>
                          <a:pt x="321" y="540"/>
                        </a:lnTo>
                        <a:lnTo>
                          <a:pt x="318" y="545"/>
                        </a:lnTo>
                        <a:lnTo>
                          <a:pt x="317" y="550"/>
                        </a:lnTo>
                        <a:lnTo>
                          <a:pt x="316" y="557"/>
                        </a:lnTo>
                        <a:lnTo>
                          <a:pt x="317" y="563"/>
                        </a:lnTo>
                        <a:lnTo>
                          <a:pt x="318" y="569"/>
                        </a:lnTo>
                        <a:lnTo>
                          <a:pt x="321" y="574"/>
                        </a:lnTo>
                        <a:lnTo>
                          <a:pt x="325" y="578"/>
                        </a:lnTo>
                        <a:lnTo>
                          <a:pt x="329" y="581"/>
                        </a:lnTo>
                        <a:lnTo>
                          <a:pt x="334" y="585"/>
                        </a:lnTo>
                        <a:lnTo>
                          <a:pt x="340" y="586"/>
                        </a:lnTo>
                        <a:lnTo>
                          <a:pt x="346" y="587"/>
                        </a:lnTo>
                        <a:lnTo>
                          <a:pt x="352" y="586"/>
                        </a:lnTo>
                        <a:lnTo>
                          <a:pt x="358" y="585"/>
                        </a:lnTo>
                        <a:lnTo>
                          <a:pt x="363" y="581"/>
                        </a:lnTo>
                        <a:lnTo>
                          <a:pt x="367" y="578"/>
                        </a:lnTo>
                        <a:lnTo>
                          <a:pt x="371" y="574"/>
                        </a:lnTo>
                        <a:lnTo>
                          <a:pt x="374" y="569"/>
                        </a:lnTo>
                        <a:lnTo>
                          <a:pt x="376" y="563"/>
                        </a:lnTo>
                        <a:lnTo>
                          <a:pt x="376" y="557"/>
                        </a:lnTo>
                        <a:lnTo>
                          <a:pt x="376" y="553"/>
                        </a:lnTo>
                        <a:lnTo>
                          <a:pt x="375" y="549"/>
                        </a:lnTo>
                        <a:lnTo>
                          <a:pt x="409" y="515"/>
                        </a:lnTo>
                        <a:lnTo>
                          <a:pt x="414" y="525"/>
                        </a:lnTo>
                        <a:lnTo>
                          <a:pt x="418" y="534"/>
                        </a:lnTo>
                        <a:lnTo>
                          <a:pt x="420" y="545"/>
                        </a:lnTo>
                        <a:lnTo>
                          <a:pt x="421" y="557"/>
                        </a:lnTo>
                        <a:close/>
                        <a:moveTo>
                          <a:pt x="662" y="557"/>
                        </a:moveTo>
                        <a:lnTo>
                          <a:pt x="661" y="573"/>
                        </a:lnTo>
                        <a:lnTo>
                          <a:pt x="660" y="589"/>
                        </a:lnTo>
                        <a:lnTo>
                          <a:pt x="658" y="605"/>
                        </a:lnTo>
                        <a:lnTo>
                          <a:pt x="656" y="620"/>
                        </a:lnTo>
                        <a:lnTo>
                          <a:pt x="653" y="636"/>
                        </a:lnTo>
                        <a:lnTo>
                          <a:pt x="648" y="651"/>
                        </a:lnTo>
                        <a:lnTo>
                          <a:pt x="643" y="665"/>
                        </a:lnTo>
                        <a:lnTo>
                          <a:pt x="638" y="680"/>
                        </a:lnTo>
                        <a:lnTo>
                          <a:pt x="631" y="694"/>
                        </a:lnTo>
                        <a:lnTo>
                          <a:pt x="624" y="707"/>
                        </a:lnTo>
                        <a:lnTo>
                          <a:pt x="616" y="721"/>
                        </a:lnTo>
                        <a:lnTo>
                          <a:pt x="608" y="734"/>
                        </a:lnTo>
                        <a:lnTo>
                          <a:pt x="599" y="746"/>
                        </a:lnTo>
                        <a:lnTo>
                          <a:pt x="589" y="757"/>
                        </a:lnTo>
                        <a:lnTo>
                          <a:pt x="580" y="769"/>
                        </a:lnTo>
                        <a:lnTo>
                          <a:pt x="569" y="780"/>
                        </a:lnTo>
                        <a:lnTo>
                          <a:pt x="558" y="791"/>
                        </a:lnTo>
                        <a:lnTo>
                          <a:pt x="547" y="800"/>
                        </a:lnTo>
                        <a:lnTo>
                          <a:pt x="535" y="810"/>
                        </a:lnTo>
                        <a:lnTo>
                          <a:pt x="523" y="818"/>
                        </a:lnTo>
                        <a:lnTo>
                          <a:pt x="510" y="827"/>
                        </a:lnTo>
                        <a:lnTo>
                          <a:pt x="496" y="835"/>
                        </a:lnTo>
                        <a:lnTo>
                          <a:pt x="483" y="842"/>
                        </a:lnTo>
                        <a:lnTo>
                          <a:pt x="469" y="848"/>
                        </a:lnTo>
                        <a:lnTo>
                          <a:pt x="454" y="854"/>
                        </a:lnTo>
                        <a:lnTo>
                          <a:pt x="440" y="858"/>
                        </a:lnTo>
                        <a:lnTo>
                          <a:pt x="425" y="862"/>
                        </a:lnTo>
                        <a:lnTo>
                          <a:pt x="409" y="867"/>
                        </a:lnTo>
                        <a:lnTo>
                          <a:pt x="394" y="869"/>
                        </a:lnTo>
                        <a:lnTo>
                          <a:pt x="378" y="871"/>
                        </a:lnTo>
                        <a:lnTo>
                          <a:pt x="362" y="872"/>
                        </a:lnTo>
                        <a:lnTo>
                          <a:pt x="346" y="873"/>
                        </a:lnTo>
                        <a:lnTo>
                          <a:pt x="330" y="872"/>
                        </a:lnTo>
                        <a:lnTo>
                          <a:pt x="314" y="871"/>
                        </a:lnTo>
                        <a:lnTo>
                          <a:pt x="298" y="869"/>
                        </a:lnTo>
                        <a:lnTo>
                          <a:pt x="283" y="867"/>
                        </a:lnTo>
                        <a:lnTo>
                          <a:pt x="267" y="862"/>
                        </a:lnTo>
                        <a:lnTo>
                          <a:pt x="253" y="858"/>
                        </a:lnTo>
                        <a:lnTo>
                          <a:pt x="238" y="854"/>
                        </a:lnTo>
                        <a:lnTo>
                          <a:pt x="223" y="848"/>
                        </a:lnTo>
                        <a:lnTo>
                          <a:pt x="209" y="842"/>
                        </a:lnTo>
                        <a:lnTo>
                          <a:pt x="196" y="835"/>
                        </a:lnTo>
                        <a:lnTo>
                          <a:pt x="182" y="827"/>
                        </a:lnTo>
                        <a:lnTo>
                          <a:pt x="169" y="818"/>
                        </a:lnTo>
                        <a:lnTo>
                          <a:pt x="157" y="810"/>
                        </a:lnTo>
                        <a:lnTo>
                          <a:pt x="145" y="800"/>
                        </a:lnTo>
                        <a:lnTo>
                          <a:pt x="134" y="791"/>
                        </a:lnTo>
                        <a:lnTo>
                          <a:pt x="123" y="780"/>
                        </a:lnTo>
                        <a:lnTo>
                          <a:pt x="112" y="769"/>
                        </a:lnTo>
                        <a:lnTo>
                          <a:pt x="103" y="757"/>
                        </a:lnTo>
                        <a:lnTo>
                          <a:pt x="93" y="746"/>
                        </a:lnTo>
                        <a:lnTo>
                          <a:pt x="84" y="734"/>
                        </a:lnTo>
                        <a:lnTo>
                          <a:pt x="76" y="721"/>
                        </a:lnTo>
                        <a:lnTo>
                          <a:pt x="68" y="707"/>
                        </a:lnTo>
                        <a:lnTo>
                          <a:pt x="61" y="694"/>
                        </a:lnTo>
                        <a:lnTo>
                          <a:pt x="55" y="680"/>
                        </a:lnTo>
                        <a:lnTo>
                          <a:pt x="49" y="665"/>
                        </a:lnTo>
                        <a:lnTo>
                          <a:pt x="45" y="651"/>
                        </a:lnTo>
                        <a:lnTo>
                          <a:pt x="40" y="636"/>
                        </a:lnTo>
                        <a:lnTo>
                          <a:pt x="36" y="620"/>
                        </a:lnTo>
                        <a:lnTo>
                          <a:pt x="34" y="605"/>
                        </a:lnTo>
                        <a:lnTo>
                          <a:pt x="32" y="589"/>
                        </a:lnTo>
                        <a:lnTo>
                          <a:pt x="31" y="573"/>
                        </a:lnTo>
                        <a:lnTo>
                          <a:pt x="30" y="557"/>
                        </a:lnTo>
                        <a:lnTo>
                          <a:pt x="31" y="541"/>
                        </a:lnTo>
                        <a:lnTo>
                          <a:pt x="32" y="525"/>
                        </a:lnTo>
                        <a:lnTo>
                          <a:pt x="34" y="509"/>
                        </a:lnTo>
                        <a:lnTo>
                          <a:pt x="36" y="494"/>
                        </a:lnTo>
                        <a:lnTo>
                          <a:pt x="40" y="477"/>
                        </a:lnTo>
                        <a:lnTo>
                          <a:pt x="45" y="462"/>
                        </a:lnTo>
                        <a:lnTo>
                          <a:pt x="49" y="448"/>
                        </a:lnTo>
                        <a:lnTo>
                          <a:pt x="55" y="433"/>
                        </a:lnTo>
                        <a:lnTo>
                          <a:pt x="61" y="420"/>
                        </a:lnTo>
                        <a:lnTo>
                          <a:pt x="68" y="407"/>
                        </a:lnTo>
                        <a:lnTo>
                          <a:pt x="76" y="393"/>
                        </a:lnTo>
                        <a:lnTo>
                          <a:pt x="84" y="380"/>
                        </a:lnTo>
                        <a:lnTo>
                          <a:pt x="93" y="368"/>
                        </a:lnTo>
                        <a:lnTo>
                          <a:pt x="103" y="356"/>
                        </a:lnTo>
                        <a:lnTo>
                          <a:pt x="112" y="344"/>
                        </a:lnTo>
                        <a:lnTo>
                          <a:pt x="123" y="334"/>
                        </a:lnTo>
                        <a:lnTo>
                          <a:pt x="134" y="323"/>
                        </a:lnTo>
                        <a:lnTo>
                          <a:pt x="145" y="313"/>
                        </a:lnTo>
                        <a:lnTo>
                          <a:pt x="157" y="304"/>
                        </a:lnTo>
                        <a:lnTo>
                          <a:pt x="169" y="295"/>
                        </a:lnTo>
                        <a:lnTo>
                          <a:pt x="182" y="287"/>
                        </a:lnTo>
                        <a:lnTo>
                          <a:pt x="196" y="279"/>
                        </a:lnTo>
                        <a:lnTo>
                          <a:pt x="209" y="272"/>
                        </a:lnTo>
                        <a:lnTo>
                          <a:pt x="223" y="265"/>
                        </a:lnTo>
                        <a:lnTo>
                          <a:pt x="238" y="260"/>
                        </a:lnTo>
                        <a:lnTo>
                          <a:pt x="253" y="255"/>
                        </a:lnTo>
                        <a:lnTo>
                          <a:pt x="267" y="251"/>
                        </a:lnTo>
                        <a:lnTo>
                          <a:pt x="283" y="247"/>
                        </a:lnTo>
                        <a:lnTo>
                          <a:pt x="298" y="245"/>
                        </a:lnTo>
                        <a:lnTo>
                          <a:pt x="314" y="243"/>
                        </a:lnTo>
                        <a:lnTo>
                          <a:pt x="330" y="242"/>
                        </a:lnTo>
                        <a:lnTo>
                          <a:pt x="346" y="240"/>
                        </a:lnTo>
                        <a:lnTo>
                          <a:pt x="361" y="242"/>
                        </a:lnTo>
                        <a:lnTo>
                          <a:pt x="376" y="243"/>
                        </a:lnTo>
                        <a:lnTo>
                          <a:pt x="391" y="244"/>
                        </a:lnTo>
                        <a:lnTo>
                          <a:pt x="406" y="247"/>
                        </a:lnTo>
                        <a:lnTo>
                          <a:pt x="420" y="250"/>
                        </a:lnTo>
                        <a:lnTo>
                          <a:pt x="434" y="253"/>
                        </a:lnTo>
                        <a:lnTo>
                          <a:pt x="448" y="258"/>
                        </a:lnTo>
                        <a:lnTo>
                          <a:pt x="462" y="263"/>
                        </a:lnTo>
                        <a:lnTo>
                          <a:pt x="475" y="268"/>
                        </a:lnTo>
                        <a:lnTo>
                          <a:pt x="488" y="275"/>
                        </a:lnTo>
                        <a:lnTo>
                          <a:pt x="500" y="281"/>
                        </a:lnTo>
                        <a:lnTo>
                          <a:pt x="513" y="289"/>
                        </a:lnTo>
                        <a:lnTo>
                          <a:pt x="525" y="296"/>
                        </a:lnTo>
                        <a:lnTo>
                          <a:pt x="537" y="305"/>
                        </a:lnTo>
                        <a:lnTo>
                          <a:pt x="548" y="313"/>
                        </a:lnTo>
                        <a:lnTo>
                          <a:pt x="558" y="323"/>
                        </a:lnTo>
                        <a:lnTo>
                          <a:pt x="494" y="387"/>
                        </a:lnTo>
                        <a:lnTo>
                          <a:pt x="479" y="375"/>
                        </a:lnTo>
                        <a:lnTo>
                          <a:pt x="463" y="364"/>
                        </a:lnTo>
                        <a:lnTo>
                          <a:pt x="445" y="354"/>
                        </a:lnTo>
                        <a:lnTo>
                          <a:pt x="426" y="346"/>
                        </a:lnTo>
                        <a:lnTo>
                          <a:pt x="407" y="339"/>
                        </a:lnTo>
                        <a:lnTo>
                          <a:pt x="388" y="335"/>
                        </a:lnTo>
                        <a:lnTo>
                          <a:pt x="367" y="332"/>
                        </a:lnTo>
                        <a:lnTo>
                          <a:pt x="346" y="331"/>
                        </a:lnTo>
                        <a:lnTo>
                          <a:pt x="334" y="332"/>
                        </a:lnTo>
                        <a:lnTo>
                          <a:pt x="324" y="333"/>
                        </a:lnTo>
                        <a:lnTo>
                          <a:pt x="312" y="334"/>
                        </a:lnTo>
                        <a:lnTo>
                          <a:pt x="301" y="336"/>
                        </a:lnTo>
                        <a:lnTo>
                          <a:pt x="290" y="338"/>
                        </a:lnTo>
                        <a:lnTo>
                          <a:pt x="280" y="341"/>
                        </a:lnTo>
                        <a:lnTo>
                          <a:pt x="269" y="344"/>
                        </a:lnTo>
                        <a:lnTo>
                          <a:pt x="258" y="349"/>
                        </a:lnTo>
                        <a:lnTo>
                          <a:pt x="239" y="358"/>
                        </a:lnTo>
                        <a:lnTo>
                          <a:pt x="219" y="369"/>
                        </a:lnTo>
                        <a:lnTo>
                          <a:pt x="202" y="383"/>
                        </a:lnTo>
                        <a:lnTo>
                          <a:pt x="186" y="397"/>
                        </a:lnTo>
                        <a:lnTo>
                          <a:pt x="172" y="413"/>
                        </a:lnTo>
                        <a:lnTo>
                          <a:pt x="159" y="430"/>
                        </a:lnTo>
                        <a:lnTo>
                          <a:pt x="148" y="450"/>
                        </a:lnTo>
                        <a:lnTo>
                          <a:pt x="138" y="469"/>
                        </a:lnTo>
                        <a:lnTo>
                          <a:pt x="134" y="480"/>
                        </a:lnTo>
                        <a:lnTo>
                          <a:pt x="130" y="489"/>
                        </a:lnTo>
                        <a:lnTo>
                          <a:pt x="127" y="500"/>
                        </a:lnTo>
                        <a:lnTo>
                          <a:pt x="125" y="512"/>
                        </a:lnTo>
                        <a:lnTo>
                          <a:pt x="123" y="522"/>
                        </a:lnTo>
                        <a:lnTo>
                          <a:pt x="122" y="534"/>
                        </a:lnTo>
                        <a:lnTo>
                          <a:pt x="121" y="545"/>
                        </a:lnTo>
                        <a:lnTo>
                          <a:pt x="121" y="557"/>
                        </a:lnTo>
                        <a:lnTo>
                          <a:pt x="121" y="569"/>
                        </a:lnTo>
                        <a:lnTo>
                          <a:pt x="122" y="579"/>
                        </a:lnTo>
                        <a:lnTo>
                          <a:pt x="123" y="591"/>
                        </a:lnTo>
                        <a:lnTo>
                          <a:pt x="125" y="602"/>
                        </a:lnTo>
                        <a:lnTo>
                          <a:pt x="127" y="614"/>
                        </a:lnTo>
                        <a:lnTo>
                          <a:pt x="130" y="624"/>
                        </a:lnTo>
                        <a:lnTo>
                          <a:pt x="134" y="634"/>
                        </a:lnTo>
                        <a:lnTo>
                          <a:pt x="138" y="645"/>
                        </a:lnTo>
                        <a:lnTo>
                          <a:pt x="148" y="664"/>
                        </a:lnTo>
                        <a:lnTo>
                          <a:pt x="159" y="683"/>
                        </a:lnTo>
                        <a:lnTo>
                          <a:pt x="172" y="700"/>
                        </a:lnTo>
                        <a:lnTo>
                          <a:pt x="186" y="717"/>
                        </a:lnTo>
                        <a:lnTo>
                          <a:pt x="202" y="731"/>
                        </a:lnTo>
                        <a:lnTo>
                          <a:pt x="219" y="743"/>
                        </a:lnTo>
                        <a:lnTo>
                          <a:pt x="239" y="755"/>
                        </a:lnTo>
                        <a:lnTo>
                          <a:pt x="258" y="765"/>
                        </a:lnTo>
                        <a:lnTo>
                          <a:pt x="269" y="769"/>
                        </a:lnTo>
                        <a:lnTo>
                          <a:pt x="280" y="772"/>
                        </a:lnTo>
                        <a:lnTo>
                          <a:pt x="290" y="776"/>
                        </a:lnTo>
                        <a:lnTo>
                          <a:pt x="301" y="778"/>
                        </a:lnTo>
                        <a:lnTo>
                          <a:pt x="312" y="780"/>
                        </a:lnTo>
                        <a:lnTo>
                          <a:pt x="324" y="781"/>
                        </a:lnTo>
                        <a:lnTo>
                          <a:pt x="334" y="782"/>
                        </a:lnTo>
                        <a:lnTo>
                          <a:pt x="346" y="783"/>
                        </a:lnTo>
                        <a:lnTo>
                          <a:pt x="358" y="782"/>
                        </a:lnTo>
                        <a:lnTo>
                          <a:pt x="370" y="781"/>
                        </a:lnTo>
                        <a:lnTo>
                          <a:pt x="380" y="780"/>
                        </a:lnTo>
                        <a:lnTo>
                          <a:pt x="391" y="778"/>
                        </a:lnTo>
                        <a:lnTo>
                          <a:pt x="403" y="776"/>
                        </a:lnTo>
                        <a:lnTo>
                          <a:pt x="414" y="772"/>
                        </a:lnTo>
                        <a:lnTo>
                          <a:pt x="423" y="769"/>
                        </a:lnTo>
                        <a:lnTo>
                          <a:pt x="434" y="765"/>
                        </a:lnTo>
                        <a:lnTo>
                          <a:pt x="453" y="755"/>
                        </a:lnTo>
                        <a:lnTo>
                          <a:pt x="473" y="744"/>
                        </a:lnTo>
                        <a:lnTo>
                          <a:pt x="490" y="731"/>
                        </a:lnTo>
                        <a:lnTo>
                          <a:pt x="506" y="717"/>
                        </a:lnTo>
                        <a:lnTo>
                          <a:pt x="520" y="700"/>
                        </a:lnTo>
                        <a:lnTo>
                          <a:pt x="534" y="683"/>
                        </a:lnTo>
                        <a:lnTo>
                          <a:pt x="544" y="664"/>
                        </a:lnTo>
                        <a:lnTo>
                          <a:pt x="554" y="645"/>
                        </a:lnTo>
                        <a:lnTo>
                          <a:pt x="558" y="634"/>
                        </a:lnTo>
                        <a:lnTo>
                          <a:pt x="562" y="624"/>
                        </a:lnTo>
                        <a:lnTo>
                          <a:pt x="565" y="614"/>
                        </a:lnTo>
                        <a:lnTo>
                          <a:pt x="567" y="602"/>
                        </a:lnTo>
                        <a:lnTo>
                          <a:pt x="569" y="591"/>
                        </a:lnTo>
                        <a:lnTo>
                          <a:pt x="570" y="579"/>
                        </a:lnTo>
                        <a:lnTo>
                          <a:pt x="571" y="569"/>
                        </a:lnTo>
                        <a:lnTo>
                          <a:pt x="572" y="557"/>
                        </a:lnTo>
                        <a:lnTo>
                          <a:pt x="571" y="535"/>
                        </a:lnTo>
                        <a:lnTo>
                          <a:pt x="568" y="515"/>
                        </a:lnTo>
                        <a:lnTo>
                          <a:pt x="564" y="496"/>
                        </a:lnTo>
                        <a:lnTo>
                          <a:pt x="557" y="476"/>
                        </a:lnTo>
                        <a:lnTo>
                          <a:pt x="549" y="458"/>
                        </a:lnTo>
                        <a:lnTo>
                          <a:pt x="539" y="440"/>
                        </a:lnTo>
                        <a:lnTo>
                          <a:pt x="528" y="424"/>
                        </a:lnTo>
                        <a:lnTo>
                          <a:pt x="515" y="409"/>
                        </a:lnTo>
                        <a:lnTo>
                          <a:pt x="580" y="344"/>
                        </a:lnTo>
                        <a:lnTo>
                          <a:pt x="588" y="355"/>
                        </a:lnTo>
                        <a:lnTo>
                          <a:pt x="598" y="366"/>
                        </a:lnTo>
                        <a:lnTo>
                          <a:pt x="607" y="378"/>
                        </a:lnTo>
                        <a:lnTo>
                          <a:pt x="614" y="390"/>
                        </a:lnTo>
                        <a:lnTo>
                          <a:pt x="622" y="402"/>
                        </a:lnTo>
                        <a:lnTo>
                          <a:pt x="628" y="415"/>
                        </a:lnTo>
                        <a:lnTo>
                          <a:pt x="635" y="428"/>
                        </a:lnTo>
                        <a:lnTo>
                          <a:pt x="640" y="441"/>
                        </a:lnTo>
                        <a:lnTo>
                          <a:pt x="645" y="455"/>
                        </a:lnTo>
                        <a:lnTo>
                          <a:pt x="650" y="469"/>
                        </a:lnTo>
                        <a:lnTo>
                          <a:pt x="654" y="483"/>
                        </a:lnTo>
                        <a:lnTo>
                          <a:pt x="656" y="497"/>
                        </a:lnTo>
                        <a:lnTo>
                          <a:pt x="659" y="512"/>
                        </a:lnTo>
                        <a:lnTo>
                          <a:pt x="660" y="527"/>
                        </a:lnTo>
                        <a:lnTo>
                          <a:pt x="661" y="542"/>
                        </a:lnTo>
                        <a:lnTo>
                          <a:pt x="662" y="557"/>
                        </a:lnTo>
                        <a:close/>
                        <a:moveTo>
                          <a:pt x="608" y="173"/>
                        </a:moveTo>
                        <a:lnTo>
                          <a:pt x="610" y="166"/>
                        </a:lnTo>
                        <a:lnTo>
                          <a:pt x="612" y="159"/>
                        </a:lnTo>
                        <a:lnTo>
                          <a:pt x="615" y="153"/>
                        </a:lnTo>
                        <a:lnTo>
                          <a:pt x="620" y="146"/>
                        </a:lnTo>
                        <a:lnTo>
                          <a:pt x="628" y="134"/>
                        </a:lnTo>
                        <a:lnTo>
                          <a:pt x="639" y="123"/>
                        </a:lnTo>
                        <a:lnTo>
                          <a:pt x="651" y="111"/>
                        </a:lnTo>
                        <a:lnTo>
                          <a:pt x="663" y="100"/>
                        </a:lnTo>
                        <a:lnTo>
                          <a:pt x="677" y="90"/>
                        </a:lnTo>
                        <a:lnTo>
                          <a:pt x="692" y="81"/>
                        </a:lnTo>
                        <a:lnTo>
                          <a:pt x="692" y="189"/>
                        </a:lnTo>
                        <a:lnTo>
                          <a:pt x="632" y="249"/>
                        </a:lnTo>
                        <a:lnTo>
                          <a:pt x="625" y="239"/>
                        </a:lnTo>
                        <a:lnTo>
                          <a:pt x="618" y="230"/>
                        </a:lnTo>
                        <a:lnTo>
                          <a:pt x="613" y="220"/>
                        </a:lnTo>
                        <a:lnTo>
                          <a:pt x="610" y="210"/>
                        </a:lnTo>
                        <a:lnTo>
                          <a:pt x="607" y="201"/>
                        </a:lnTo>
                        <a:lnTo>
                          <a:pt x="606" y="191"/>
                        </a:lnTo>
                        <a:lnTo>
                          <a:pt x="607" y="183"/>
                        </a:lnTo>
                        <a:lnTo>
                          <a:pt x="608" y="173"/>
                        </a:lnTo>
                        <a:close/>
                        <a:moveTo>
                          <a:pt x="783" y="99"/>
                        </a:moveTo>
                        <a:lnTo>
                          <a:pt x="722" y="159"/>
                        </a:lnTo>
                        <a:lnTo>
                          <a:pt x="722" y="64"/>
                        </a:lnTo>
                        <a:lnTo>
                          <a:pt x="740" y="55"/>
                        </a:lnTo>
                        <a:lnTo>
                          <a:pt x="756" y="47"/>
                        </a:lnTo>
                        <a:lnTo>
                          <a:pt x="771" y="42"/>
                        </a:lnTo>
                        <a:lnTo>
                          <a:pt x="783" y="37"/>
                        </a:lnTo>
                        <a:lnTo>
                          <a:pt x="783" y="99"/>
                        </a:lnTo>
                        <a:close/>
                        <a:moveTo>
                          <a:pt x="901" y="97"/>
                        </a:moveTo>
                        <a:lnTo>
                          <a:pt x="897" y="94"/>
                        </a:lnTo>
                        <a:lnTo>
                          <a:pt x="895" y="91"/>
                        </a:lnTo>
                        <a:lnTo>
                          <a:pt x="892" y="90"/>
                        </a:lnTo>
                        <a:lnTo>
                          <a:pt x="888" y="90"/>
                        </a:lnTo>
                        <a:lnTo>
                          <a:pt x="813" y="90"/>
                        </a:lnTo>
                        <a:lnTo>
                          <a:pt x="813" y="15"/>
                        </a:lnTo>
                        <a:lnTo>
                          <a:pt x="813" y="11"/>
                        </a:lnTo>
                        <a:lnTo>
                          <a:pt x="811" y="8"/>
                        </a:lnTo>
                        <a:lnTo>
                          <a:pt x="809" y="6"/>
                        </a:lnTo>
                        <a:lnTo>
                          <a:pt x="806" y="2"/>
                        </a:lnTo>
                        <a:lnTo>
                          <a:pt x="803" y="1"/>
                        </a:lnTo>
                        <a:lnTo>
                          <a:pt x="800" y="0"/>
                        </a:lnTo>
                        <a:lnTo>
                          <a:pt x="796" y="0"/>
                        </a:lnTo>
                        <a:lnTo>
                          <a:pt x="793" y="0"/>
                        </a:lnTo>
                        <a:lnTo>
                          <a:pt x="783" y="5"/>
                        </a:lnTo>
                        <a:lnTo>
                          <a:pt x="760" y="13"/>
                        </a:lnTo>
                        <a:lnTo>
                          <a:pt x="745" y="20"/>
                        </a:lnTo>
                        <a:lnTo>
                          <a:pt x="728" y="27"/>
                        </a:lnTo>
                        <a:lnTo>
                          <a:pt x="711" y="36"/>
                        </a:lnTo>
                        <a:lnTo>
                          <a:pt x="692" y="46"/>
                        </a:lnTo>
                        <a:lnTo>
                          <a:pt x="673" y="57"/>
                        </a:lnTo>
                        <a:lnTo>
                          <a:pt x="655" y="70"/>
                        </a:lnTo>
                        <a:lnTo>
                          <a:pt x="638" y="83"/>
                        </a:lnTo>
                        <a:lnTo>
                          <a:pt x="622" y="98"/>
                        </a:lnTo>
                        <a:lnTo>
                          <a:pt x="614" y="105"/>
                        </a:lnTo>
                        <a:lnTo>
                          <a:pt x="607" y="113"/>
                        </a:lnTo>
                        <a:lnTo>
                          <a:pt x="600" y="121"/>
                        </a:lnTo>
                        <a:lnTo>
                          <a:pt x="595" y="130"/>
                        </a:lnTo>
                        <a:lnTo>
                          <a:pt x="589" y="139"/>
                        </a:lnTo>
                        <a:lnTo>
                          <a:pt x="585" y="147"/>
                        </a:lnTo>
                        <a:lnTo>
                          <a:pt x="581" y="157"/>
                        </a:lnTo>
                        <a:lnTo>
                          <a:pt x="579" y="165"/>
                        </a:lnTo>
                        <a:lnTo>
                          <a:pt x="577" y="179"/>
                        </a:lnTo>
                        <a:lnTo>
                          <a:pt x="576" y="192"/>
                        </a:lnTo>
                        <a:lnTo>
                          <a:pt x="578" y="205"/>
                        </a:lnTo>
                        <a:lnTo>
                          <a:pt x="581" y="218"/>
                        </a:lnTo>
                        <a:lnTo>
                          <a:pt x="585" y="232"/>
                        </a:lnTo>
                        <a:lnTo>
                          <a:pt x="593" y="245"/>
                        </a:lnTo>
                        <a:lnTo>
                          <a:pt x="601" y="258"/>
                        </a:lnTo>
                        <a:lnTo>
                          <a:pt x="611" y="270"/>
                        </a:lnTo>
                        <a:lnTo>
                          <a:pt x="580" y="302"/>
                        </a:lnTo>
                        <a:lnTo>
                          <a:pt x="568" y="291"/>
                        </a:lnTo>
                        <a:lnTo>
                          <a:pt x="556" y="281"/>
                        </a:lnTo>
                        <a:lnTo>
                          <a:pt x="543" y="273"/>
                        </a:lnTo>
                        <a:lnTo>
                          <a:pt x="531" y="264"/>
                        </a:lnTo>
                        <a:lnTo>
                          <a:pt x="517" y="255"/>
                        </a:lnTo>
                        <a:lnTo>
                          <a:pt x="503" y="248"/>
                        </a:lnTo>
                        <a:lnTo>
                          <a:pt x="489" y="242"/>
                        </a:lnTo>
                        <a:lnTo>
                          <a:pt x="474" y="235"/>
                        </a:lnTo>
                        <a:lnTo>
                          <a:pt x="459" y="230"/>
                        </a:lnTo>
                        <a:lnTo>
                          <a:pt x="444" y="224"/>
                        </a:lnTo>
                        <a:lnTo>
                          <a:pt x="428" y="220"/>
                        </a:lnTo>
                        <a:lnTo>
                          <a:pt x="411" y="217"/>
                        </a:lnTo>
                        <a:lnTo>
                          <a:pt x="395" y="215"/>
                        </a:lnTo>
                        <a:lnTo>
                          <a:pt x="379" y="213"/>
                        </a:lnTo>
                        <a:lnTo>
                          <a:pt x="363" y="212"/>
                        </a:lnTo>
                        <a:lnTo>
                          <a:pt x="346" y="210"/>
                        </a:lnTo>
                        <a:lnTo>
                          <a:pt x="328" y="212"/>
                        </a:lnTo>
                        <a:lnTo>
                          <a:pt x="311" y="213"/>
                        </a:lnTo>
                        <a:lnTo>
                          <a:pt x="293" y="215"/>
                        </a:lnTo>
                        <a:lnTo>
                          <a:pt x="276" y="218"/>
                        </a:lnTo>
                        <a:lnTo>
                          <a:pt x="259" y="221"/>
                        </a:lnTo>
                        <a:lnTo>
                          <a:pt x="243" y="227"/>
                        </a:lnTo>
                        <a:lnTo>
                          <a:pt x="227" y="232"/>
                        </a:lnTo>
                        <a:lnTo>
                          <a:pt x="212" y="238"/>
                        </a:lnTo>
                        <a:lnTo>
                          <a:pt x="196" y="245"/>
                        </a:lnTo>
                        <a:lnTo>
                          <a:pt x="181" y="252"/>
                        </a:lnTo>
                        <a:lnTo>
                          <a:pt x="167" y="261"/>
                        </a:lnTo>
                        <a:lnTo>
                          <a:pt x="153" y="269"/>
                        </a:lnTo>
                        <a:lnTo>
                          <a:pt x="139" y="279"/>
                        </a:lnTo>
                        <a:lnTo>
                          <a:pt x="126" y="290"/>
                        </a:lnTo>
                        <a:lnTo>
                          <a:pt x="113" y="301"/>
                        </a:lnTo>
                        <a:lnTo>
                          <a:pt x="102" y="312"/>
                        </a:lnTo>
                        <a:lnTo>
                          <a:pt x="90" y="324"/>
                        </a:lnTo>
                        <a:lnTo>
                          <a:pt x="79" y="337"/>
                        </a:lnTo>
                        <a:lnTo>
                          <a:pt x="68" y="350"/>
                        </a:lnTo>
                        <a:lnTo>
                          <a:pt x="59" y="364"/>
                        </a:lnTo>
                        <a:lnTo>
                          <a:pt x="50" y="378"/>
                        </a:lnTo>
                        <a:lnTo>
                          <a:pt x="41" y="392"/>
                        </a:lnTo>
                        <a:lnTo>
                          <a:pt x="34" y="407"/>
                        </a:lnTo>
                        <a:lnTo>
                          <a:pt x="27" y="422"/>
                        </a:lnTo>
                        <a:lnTo>
                          <a:pt x="21" y="438"/>
                        </a:lnTo>
                        <a:lnTo>
                          <a:pt x="16" y="454"/>
                        </a:lnTo>
                        <a:lnTo>
                          <a:pt x="10" y="470"/>
                        </a:lnTo>
                        <a:lnTo>
                          <a:pt x="7" y="487"/>
                        </a:lnTo>
                        <a:lnTo>
                          <a:pt x="4" y="504"/>
                        </a:lnTo>
                        <a:lnTo>
                          <a:pt x="2" y="521"/>
                        </a:lnTo>
                        <a:lnTo>
                          <a:pt x="1" y="539"/>
                        </a:lnTo>
                        <a:lnTo>
                          <a:pt x="0" y="557"/>
                        </a:lnTo>
                        <a:lnTo>
                          <a:pt x="1" y="574"/>
                        </a:lnTo>
                        <a:lnTo>
                          <a:pt x="2" y="590"/>
                        </a:lnTo>
                        <a:lnTo>
                          <a:pt x="4" y="606"/>
                        </a:lnTo>
                        <a:lnTo>
                          <a:pt x="6" y="622"/>
                        </a:lnTo>
                        <a:lnTo>
                          <a:pt x="9" y="638"/>
                        </a:lnTo>
                        <a:lnTo>
                          <a:pt x="14" y="654"/>
                        </a:lnTo>
                        <a:lnTo>
                          <a:pt x="19" y="669"/>
                        </a:lnTo>
                        <a:lnTo>
                          <a:pt x="24" y="684"/>
                        </a:lnTo>
                        <a:lnTo>
                          <a:pt x="31" y="699"/>
                        </a:lnTo>
                        <a:lnTo>
                          <a:pt x="37" y="713"/>
                        </a:lnTo>
                        <a:lnTo>
                          <a:pt x="45" y="727"/>
                        </a:lnTo>
                        <a:lnTo>
                          <a:pt x="53" y="740"/>
                        </a:lnTo>
                        <a:lnTo>
                          <a:pt x="62" y="754"/>
                        </a:lnTo>
                        <a:lnTo>
                          <a:pt x="70" y="767"/>
                        </a:lnTo>
                        <a:lnTo>
                          <a:pt x="81" y="779"/>
                        </a:lnTo>
                        <a:lnTo>
                          <a:pt x="91" y="791"/>
                        </a:lnTo>
                        <a:lnTo>
                          <a:pt x="4" y="877"/>
                        </a:lnTo>
                        <a:lnTo>
                          <a:pt x="3" y="880"/>
                        </a:lnTo>
                        <a:lnTo>
                          <a:pt x="1" y="882"/>
                        </a:lnTo>
                        <a:lnTo>
                          <a:pt x="0" y="885"/>
                        </a:lnTo>
                        <a:lnTo>
                          <a:pt x="0" y="888"/>
                        </a:lnTo>
                        <a:lnTo>
                          <a:pt x="0" y="890"/>
                        </a:lnTo>
                        <a:lnTo>
                          <a:pt x="1" y="894"/>
                        </a:lnTo>
                        <a:lnTo>
                          <a:pt x="3" y="896"/>
                        </a:lnTo>
                        <a:lnTo>
                          <a:pt x="4" y="899"/>
                        </a:lnTo>
                        <a:lnTo>
                          <a:pt x="7" y="900"/>
                        </a:lnTo>
                        <a:lnTo>
                          <a:pt x="9" y="902"/>
                        </a:lnTo>
                        <a:lnTo>
                          <a:pt x="12" y="903"/>
                        </a:lnTo>
                        <a:lnTo>
                          <a:pt x="15" y="903"/>
                        </a:lnTo>
                        <a:lnTo>
                          <a:pt x="18" y="903"/>
                        </a:lnTo>
                        <a:lnTo>
                          <a:pt x="21" y="902"/>
                        </a:lnTo>
                        <a:lnTo>
                          <a:pt x="23" y="900"/>
                        </a:lnTo>
                        <a:lnTo>
                          <a:pt x="25" y="899"/>
                        </a:lnTo>
                        <a:lnTo>
                          <a:pt x="112" y="812"/>
                        </a:lnTo>
                        <a:lnTo>
                          <a:pt x="124" y="822"/>
                        </a:lnTo>
                        <a:lnTo>
                          <a:pt x="137" y="832"/>
                        </a:lnTo>
                        <a:lnTo>
                          <a:pt x="149" y="841"/>
                        </a:lnTo>
                        <a:lnTo>
                          <a:pt x="163" y="850"/>
                        </a:lnTo>
                        <a:lnTo>
                          <a:pt x="176" y="858"/>
                        </a:lnTo>
                        <a:lnTo>
                          <a:pt x="189" y="866"/>
                        </a:lnTo>
                        <a:lnTo>
                          <a:pt x="203" y="872"/>
                        </a:lnTo>
                        <a:lnTo>
                          <a:pt x="218" y="879"/>
                        </a:lnTo>
                        <a:lnTo>
                          <a:pt x="233" y="884"/>
                        </a:lnTo>
                        <a:lnTo>
                          <a:pt x="248" y="889"/>
                        </a:lnTo>
                        <a:lnTo>
                          <a:pt x="265" y="894"/>
                        </a:lnTo>
                        <a:lnTo>
                          <a:pt x="281" y="897"/>
                        </a:lnTo>
                        <a:lnTo>
                          <a:pt x="297" y="899"/>
                        </a:lnTo>
                        <a:lnTo>
                          <a:pt x="313" y="901"/>
                        </a:lnTo>
                        <a:lnTo>
                          <a:pt x="329" y="902"/>
                        </a:lnTo>
                        <a:lnTo>
                          <a:pt x="346" y="903"/>
                        </a:lnTo>
                        <a:lnTo>
                          <a:pt x="363" y="902"/>
                        </a:lnTo>
                        <a:lnTo>
                          <a:pt x="379" y="901"/>
                        </a:lnTo>
                        <a:lnTo>
                          <a:pt x="395" y="899"/>
                        </a:lnTo>
                        <a:lnTo>
                          <a:pt x="411" y="897"/>
                        </a:lnTo>
                        <a:lnTo>
                          <a:pt x="428" y="894"/>
                        </a:lnTo>
                        <a:lnTo>
                          <a:pt x="444" y="889"/>
                        </a:lnTo>
                        <a:lnTo>
                          <a:pt x="459" y="884"/>
                        </a:lnTo>
                        <a:lnTo>
                          <a:pt x="474" y="879"/>
                        </a:lnTo>
                        <a:lnTo>
                          <a:pt x="489" y="872"/>
                        </a:lnTo>
                        <a:lnTo>
                          <a:pt x="503" y="866"/>
                        </a:lnTo>
                        <a:lnTo>
                          <a:pt x="517" y="858"/>
                        </a:lnTo>
                        <a:lnTo>
                          <a:pt x="531" y="850"/>
                        </a:lnTo>
                        <a:lnTo>
                          <a:pt x="543" y="841"/>
                        </a:lnTo>
                        <a:lnTo>
                          <a:pt x="556" y="832"/>
                        </a:lnTo>
                        <a:lnTo>
                          <a:pt x="568" y="822"/>
                        </a:lnTo>
                        <a:lnTo>
                          <a:pt x="580" y="812"/>
                        </a:lnTo>
                        <a:lnTo>
                          <a:pt x="667" y="899"/>
                        </a:lnTo>
                        <a:lnTo>
                          <a:pt x="669" y="900"/>
                        </a:lnTo>
                        <a:lnTo>
                          <a:pt x="672" y="902"/>
                        </a:lnTo>
                        <a:lnTo>
                          <a:pt x="674" y="903"/>
                        </a:lnTo>
                        <a:lnTo>
                          <a:pt x="677" y="903"/>
                        </a:lnTo>
                        <a:lnTo>
                          <a:pt x="681" y="903"/>
                        </a:lnTo>
                        <a:lnTo>
                          <a:pt x="683" y="902"/>
                        </a:lnTo>
                        <a:lnTo>
                          <a:pt x="686" y="900"/>
                        </a:lnTo>
                        <a:lnTo>
                          <a:pt x="688" y="899"/>
                        </a:lnTo>
                        <a:lnTo>
                          <a:pt x="690" y="896"/>
                        </a:lnTo>
                        <a:lnTo>
                          <a:pt x="691" y="894"/>
                        </a:lnTo>
                        <a:lnTo>
                          <a:pt x="692" y="890"/>
                        </a:lnTo>
                        <a:lnTo>
                          <a:pt x="692" y="888"/>
                        </a:lnTo>
                        <a:lnTo>
                          <a:pt x="692" y="885"/>
                        </a:lnTo>
                        <a:lnTo>
                          <a:pt x="691" y="882"/>
                        </a:lnTo>
                        <a:lnTo>
                          <a:pt x="690" y="880"/>
                        </a:lnTo>
                        <a:lnTo>
                          <a:pt x="688" y="877"/>
                        </a:lnTo>
                        <a:lnTo>
                          <a:pt x="601" y="791"/>
                        </a:lnTo>
                        <a:lnTo>
                          <a:pt x="612" y="779"/>
                        </a:lnTo>
                        <a:lnTo>
                          <a:pt x="622" y="767"/>
                        </a:lnTo>
                        <a:lnTo>
                          <a:pt x="630" y="754"/>
                        </a:lnTo>
                        <a:lnTo>
                          <a:pt x="639" y="740"/>
                        </a:lnTo>
                        <a:lnTo>
                          <a:pt x="647" y="727"/>
                        </a:lnTo>
                        <a:lnTo>
                          <a:pt x="655" y="713"/>
                        </a:lnTo>
                        <a:lnTo>
                          <a:pt x="661" y="699"/>
                        </a:lnTo>
                        <a:lnTo>
                          <a:pt x="668" y="684"/>
                        </a:lnTo>
                        <a:lnTo>
                          <a:pt x="673" y="669"/>
                        </a:lnTo>
                        <a:lnTo>
                          <a:pt x="679" y="654"/>
                        </a:lnTo>
                        <a:lnTo>
                          <a:pt x="683" y="638"/>
                        </a:lnTo>
                        <a:lnTo>
                          <a:pt x="686" y="622"/>
                        </a:lnTo>
                        <a:lnTo>
                          <a:pt x="689" y="606"/>
                        </a:lnTo>
                        <a:lnTo>
                          <a:pt x="690" y="590"/>
                        </a:lnTo>
                        <a:lnTo>
                          <a:pt x="691" y="574"/>
                        </a:lnTo>
                        <a:lnTo>
                          <a:pt x="692" y="557"/>
                        </a:lnTo>
                        <a:lnTo>
                          <a:pt x="691" y="540"/>
                        </a:lnTo>
                        <a:lnTo>
                          <a:pt x="690" y="524"/>
                        </a:lnTo>
                        <a:lnTo>
                          <a:pt x="689" y="507"/>
                        </a:lnTo>
                        <a:lnTo>
                          <a:pt x="686" y="491"/>
                        </a:lnTo>
                        <a:lnTo>
                          <a:pt x="683" y="475"/>
                        </a:lnTo>
                        <a:lnTo>
                          <a:pt x="679" y="459"/>
                        </a:lnTo>
                        <a:lnTo>
                          <a:pt x="673" y="444"/>
                        </a:lnTo>
                        <a:lnTo>
                          <a:pt x="668" y="429"/>
                        </a:lnTo>
                        <a:lnTo>
                          <a:pt x="661" y="414"/>
                        </a:lnTo>
                        <a:lnTo>
                          <a:pt x="655" y="400"/>
                        </a:lnTo>
                        <a:lnTo>
                          <a:pt x="647" y="386"/>
                        </a:lnTo>
                        <a:lnTo>
                          <a:pt x="639" y="372"/>
                        </a:lnTo>
                        <a:lnTo>
                          <a:pt x="630" y="359"/>
                        </a:lnTo>
                        <a:lnTo>
                          <a:pt x="622" y="347"/>
                        </a:lnTo>
                        <a:lnTo>
                          <a:pt x="612" y="335"/>
                        </a:lnTo>
                        <a:lnTo>
                          <a:pt x="601" y="323"/>
                        </a:lnTo>
                        <a:lnTo>
                          <a:pt x="632" y="292"/>
                        </a:lnTo>
                        <a:lnTo>
                          <a:pt x="642" y="299"/>
                        </a:lnTo>
                        <a:lnTo>
                          <a:pt x="653" y="307"/>
                        </a:lnTo>
                        <a:lnTo>
                          <a:pt x="662" y="313"/>
                        </a:lnTo>
                        <a:lnTo>
                          <a:pt x="673" y="318"/>
                        </a:lnTo>
                        <a:lnTo>
                          <a:pt x="684" y="322"/>
                        </a:lnTo>
                        <a:lnTo>
                          <a:pt x="694" y="325"/>
                        </a:lnTo>
                        <a:lnTo>
                          <a:pt x="704" y="326"/>
                        </a:lnTo>
                        <a:lnTo>
                          <a:pt x="714" y="327"/>
                        </a:lnTo>
                        <a:lnTo>
                          <a:pt x="725" y="326"/>
                        </a:lnTo>
                        <a:lnTo>
                          <a:pt x="735" y="324"/>
                        </a:lnTo>
                        <a:lnTo>
                          <a:pt x="746" y="322"/>
                        </a:lnTo>
                        <a:lnTo>
                          <a:pt x="756" y="318"/>
                        </a:lnTo>
                        <a:lnTo>
                          <a:pt x="765" y="313"/>
                        </a:lnTo>
                        <a:lnTo>
                          <a:pt x="774" y="308"/>
                        </a:lnTo>
                        <a:lnTo>
                          <a:pt x="784" y="302"/>
                        </a:lnTo>
                        <a:lnTo>
                          <a:pt x="792" y="294"/>
                        </a:lnTo>
                        <a:lnTo>
                          <a:pt x="801" y="287"/>
                        </a:lnTo>
                        <a:lnTo>
                          <a:pt x="808" y="278"/>
                        </a:lnTo>
                        <a:lnTo>
                          <a:pt x="816" y="269"/>
                        </a:lnTo>
                        <a:lnTo>
                          <a:pt x="823" y="261"/>
                        </a:lnTo>
                        <a:lnTo>
                          <a:pt x="838" y="242"/>
                        </a:lnTo>
                        <a:lnTo>
                          <a:pt x="850" y="222"/>
                        </a:lnTo>
                        <a:lnTo>
                          <a:pt x="862" y="202"/>
                        </a:lnTo>
                        <a:lnTo>
                          <a:pt x="872" y="183"/>
                        </a:lnTo>
                        <a:lnTo>
                          <a:pt x="881" y="164"/>
                        </a:lnTo>
                        <a:lnTo>
                          <a:pt x="888" y="147"/>
                        </a:lnTo>
                        <a:lnTo>
                          <a:pt x="898" y="121"/>
                        </a:lnTo>
                        <a:lnTo>
                          <a:pt x="903" y="110"/>
                        </a:lnTo>
                        <a:lnTo>
                          <a:pt x="903" y="106"/>
                        </a:lnTo>
                        <a:lnTo>
                          <a:pt x="903" y="103"/>
                        </a:lnTo>
                        <a:lnTo>
                          <a:pt x="902" y="100"/>
                        </a:lnTo>
                        <a:lnTo>
                          <a:pt x="901" y="9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79" name="Group 178"/>
                  <p:cNvGrpSpPr/>
                  <p:nvPr/>
                </p:nvGrpSpPr>
                <p:grpSpPr>
                  <a:xfrm>
                    <a:off x="761977" y="4926559"/>
                    <a:ext cx="3939687" cy="711578"/>
                    <a:chOff x="894768" y="2615613"/>
                    <a:chExt cx="3004143" cy="646888"/>
                  </a:xfrm>
                </p:grpSpPr>
                <p:sp>
                  <p:nvSpPr>
                    <p:cNvPr id="180" name="TextBox 179"/>
                    <p:cNvSpPr txBox="1"/>
                    <p:nvPr/>
                  </p:nvSpPr>
                  <p:spPr>
                    <a:xfrm>
                      <a:off x="925619" y="2615613"/>
                      <a:ext cx="1303885" cy="160956"/>
                    </a:xfrm>
                    <a:prstGeom prst="rect">
                      <a:avLst/>
                    </a:prstGeom>
                    <a:noFill/>
                    <a:ln w="6350">
                      <a:noFill/>
                      <a:prstDash val="dash"/>
                    </a:ln>
                  </p:spPr>
                  <p:txBody>
                    <a:bodyPr wrap="square" lIns="0" tIns="0" rIns="0" bIns="0" rtlCol="0">
                      <a:spAutoFit/>
                    </a:bodyPr>
                    <a:lstStyle/>
                    <a:p>
                      <a:r>
                        <a:rPr lang="az-Latn-AZ" sz="1200" b="1" dirty="0">
                          <a:solidFill>
                            <a:prstClr val="black">
                              <a:lumMod val="65000"/>
                              <a:lumOff val="35000"/>
                            </a:prstClr>
                          </a:solidFill>
                        </a:rPr>
                        <a:t> </a:t>
                      </a:r>
                      <a:r>
                        <a:rPr lang="en-US" sz="1400" b="1" dirty="0">
                          <a:solidFill>
                            <a:prstClr val="black">
                              <a:lumMod val="65000"/>
                              <a:lumOff val="35000"/>
                            </a:prstClr>
                          </a:solidFill>
                        </a:rPr>
                        <a:t>Tərtibatın Şübhəsizliyi:</a:t>
                      </a:r>
                    </a:p>
                  </p:txBody>
                </p:sp>
                <p:sp>
                  <p:nvSpPr>
                    <p:cNvPr id="181" name="TextBox 180"/>
                    <p:cNvSpPr txBox="1"/>
                    <p:nvPr/>
                  </p:nvSpPr>
                  <p:spPr>
                    <a:xfrm>
                      <a:off x="894768" y="2779634"/>
                      <a:ext cx="3004143" cy="482867"/>
                    </a:xfrm>
                    <a:prstGeom prst="rect">
                      <a:avLst/>
                    </a:prstGeom>
                    <a:noFill/>
                    <a:ln w="6350">
                      <a:noFill/>
                      <a:prstDash val="dash"/>
                    </a:ln>
                  </p:spPr>
                  <p:txBody>
                    <a:bodyPr wrap="square" lIns="0" tIns="0" rIns="0" bIns="0" rtlCol="0">
                      <a:spAutoFit/>
                    </a:bodyPr>
                    <a:lstStyle/>
                    <a:p>
                      <a:r>
                        <a:rPr lang="en-US" sz="1400" dirty="0">
                          <a:solidFill>
                            <a:prstClr val="black">
                              <a:lumMod val="65000"/>
                              <a:lumOff val="35000"/>
                            </a:prstClr>
                          </a:solidFill>
                        </a:rPr>
                        <a:t>Sıralama alqoritmləri, məlumatın tərtibini təmin etmək üçün şübhəsiz və qarışıqlığa yol verməyən bir proses təklif edir. Bu, məlumatın qarışmasını və yalnış tərtibatı önl</a:t>
                      </a:r>
                      <a:r>
                        <a:rPr lang="az-Latn-AZ" sz="1400" dirty="0">
                          <a:solidFill>
                            <a:prstClr val="black">
                              <a:lumMod val="65000"/>
                              <a:lumOff val="35000"/>
                            </a:prstClr>
                          </a:solidFill>
                        </a:rPr>
                        <a:t>ə</a:t>
                      </a:r>
                      <a:r>
                        <a:rPr lang="en-US" sz="1400" dirty="0">
                          <a:solidFill>
                            <a:prstClr val="black">
                              <a:lumMod val="65000"/>
                              <a:lumOff val="35000"/>
                            </a:prstClr>
                          </a:solidFill>
                        </a:rPr>
                        <a:t>yir.</a:t>
                      </a:r>
                      <a:endParaRPr lang="az-Latn-AZ" sz="1400" dirty="0">
                        <a:solidFill>
                          <a:prstClr val="black">
                            <a:lumMod val="65000"/>
                            <a:lumOff val="35000"/>
                          </a:prstClr>
                        </a:solidFill>
                      </a:endParaRPr>
                    </a:p>
                  </p:txBody>
                </p:sp>
              </p:grpSp>
            </p:grpSp>
            <p:cxnSp>
              <p:nvCxnSpPr>
                <p:cNvPr id="1055" name="Straight Connector 1054"/>
                <p:cNvCxnSpPr/>
                <p:nvPr/>
              </p:nvCxnSpPr>
              <p:spPr>
                <a:xfrm>
                  <a:off x="578090" y="3784191"/>
                  <a:ext cx="452616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550781" y="4846851"/>
                  <a:ext cx="452616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4388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alpha val="70000"/>
          </a:schemeClr>
        </a:solidFill>
        <a:effectLst/>
      </p:bgPr>
    </p:bg>
    <p:spTree>
      <p:nvGrpSpPr>
        <p:cNvPr id="1" name=""/>
        <p:cNvGrpSpPr/>
        <p:nvPr/>
      </p:nvGrpSpPr>
      <p:grpSpPr>
        <a:xfrm>
          <a:off x="0" y="0"/>
          <a:ext cx="0" cy="0"/>
          <a:chOff x="0" y="0"/>
          <a:chExt cx="0" cy="0"/>
        </a:xfrm>
      </p:grpSpPr>
      <p:sp>
        <p:nvSpPr>
          <p:cNvPr id="148" name="Rectangle 147"/>
          <p:cNvSpPr/>
          <p:nvPr/>
        </p:nvSpPr>
        <p:spPr>
          <a:xfrm>
            <a:off x="0" y="6169926"/>
            <a:ext cx="12192000" cy="688073"/>
          </a:xfrm>
          <a:prstGeom prst="rect">
            <a:avLst/>
          </a:prstGeom>
          <a:solidFill>
            <a:schemeClr val="bg1">
              <a:lumMod val="95000"/>
            </a:schemeClr>
          </a:solidFill>
          <a:ln>
            <a:noFill/>
          </a:ln>
          <a:effectLst>
            <a:outerShdw blurRad="508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101" name="Group 4100"/>
          <p:cNvGrpSpPr/>
          <p:nvPr/>
        </p:nvGrpSpPr>
        <p:grpSpPr>
          <a:xfrm>
            <a:off x="615134" y="544444"/>
            <a:ext cx="11417840" cy="5483560"/>
            <a:chOff x="-1067892" y="358913"/>
            <a:chExt cx="11417840" cy="5483560"/>
          </a:xfrm>
        </p:grpSpPr>
        <p:cxnSp>
          <p:nvCxnSpPr>
            <p:cNvPr id="145" name="Straight Connector 144"/>
            <p:cNvCxnSpPr>
              <a:cxnSpLocks/>
              <a:stCxn id="12" idx="3"/>
            </p:cNvCxnSpPr>
            <p:nvPr/>
          </p:nvCxnSpPr>
          <p:spPr>
            <a:xfrm>
              <a:off x="5557244" y="4040122"/>
              <a:ext cx="1330488" cy="8278"/>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317174" y="358913"/>
              <a:ext cx="4496955" cy="4166466"/>
              <a:chOff x="2092326" y="1135063"/>
              <a:chExt cx="4946650" cy="4583113"/>
            </a:xfrm>
          </p:grpSpPr>
          <p:sp>
            <p:nvSpPr>
              <p:cNvPr id="14" name="Freeform 10"/>
              <p:cNvSpPr>
                <a:spLocks/>
              </p:cNvSpPr>
              <p:nvPr/>
            </p:nvSpPr>
            <p:spPr bwMode="auto">
              <a:xfrm>
                <a:off x="3556001" y="2824163"/>
                <a:ext cx="2100263" cy="2894013"/>
              </a:xfrm>
              <a:custGeom>
                <a:avLst/>
                <a:gdLst>
                  <a:gd name="T0" fmla="*/ 13 w 559"/>
                  <a:gd name="T1" fmla="*/ 39 h 770"/>
                  <a:gd name="T2" fmla="*/ 93 w 559"/>
                  <a:gd name="T3" fmla="*/ 172 h 770"/>
                  <a:gd name="T4" fmla="*/ 203 w 559"/>
                  <a:gd name="T5" fmla="*/ 355 h 770"/>
                  <a:gd name="T6" fmla="*/ 250 w 559"/>
                  <a:gd name="T7" fmla="*/ 433 h 770"/>
                  <a:gd name="T8" fmla="*/ 440 w 559"/>
                  <a:gd name="T9" fmla="*/ 748 h 770"/>
                  <a:gd name="T10" fmla="*/ 487 w 559"/>
                  <a:gd name="T11" fmla="*/ 748 h 770"/>
                  <a:gd name="T12" fmla="*/ 559 w 559"/>
                  <a:gd name="T13" fmla="*/ 628 h 770"/>
                  <a:gd name="T14" fmla="*/ 465 w 559"/>
                  <a:gd name="T15" fmla="*/ 470 h 770"/>
                  <a:gd name="T16" fmla="*/ 440 w 559"/>
                  <a:gd name="T17" fmla="*/ 454 h 770"/>
                  <a:gd name="T18" fmla="*/ 281 w 559"/>
                  <a:gd name="T19" fmla="*/ 191 h 770"/>
                  <a:gd name="T20" fmla="*/ 276 w 559"/>
                  <a:gd name="T21" fmla="*/ 172 h 770"/>
                  <a:gd name="T22" fmla="*/ 276 w 559"/>
                  <a:gd name="T23" fmla="*/ 172 h 770"/>
                  <a:gd name="T24" fmla="*/ 280 w 559"/>
                  <a:gd name="T25" fmla="*/ 161 h 770"/>
                  <a:gd name="T26" fmla="*/ 185 w 559"/>
                  <a:gd name="T27" fmla="*/ 0 h 770"/>
                  <a:gd name="T28" fmla="*/ 34 w 559"/>
                  <a:gd name="T29" fmla="*/ 0 h 770"/>
                  <a:gd name="T30" fmla="*/ 13 w 559"/>
                  <a:gd name="T31" fmla="*/ 39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9" h="770">
                    <a:moveTo>
                      <a:pt x="13" y="39"/>
                    </a:moveTo>
                    <a:cubicBezTo>
                      <a:pt x="93" y="172"/>
                      <a:pt x="93" y="172"/>
                      <a:pt x="93" y="172"/>
                    </a:cubicBezTo>
                    <a:cubicBezTo>
                      <a:pt x="203" y="355"/>
                      <a:pt x="203" y="355"/>
                      <a:pt x="203" y="355"/>
                    </a:cubicBezTo>
                    <a:cubicBezTo>
                      <a:pt x="216" y="376"/>
                      <a:pt x="237" y="411"/>
                      <a:pt x="250" y="433"/>
                    </a:cubicBezTo>
                    <a:cubicBezTo>
                      <a:pt x="440" y="748"/>
                      <a:pt x="440" y="748"/>
                      <a:pt x="440" y="748"/>
                    </a:cubicBezTo>
                    <a:cubicBezTo>
                      <a:pt x="453" y="770"/>
                      <a:pt x="474" y="770"/>
                      <a:pt x="487" y="748"/>
                    </a:cubicBezTo>
                    <a:cubicBezTo>
                      <a:pt x="559" y="628"/>
                      <a:pt x="559" y="628"/>
                      <a:pt x="559" y="628"/>
                    </a:cubicBezTo>
                    <a:cubicBezTo>
                      <a:pt x="465" y="470"/>
                      <a:pt x="465" y="470"/>
                      <a:pt x="465" y="470"/>
                    </a:cubicBezTo>
                    <a:cubicBezTo>
                      <a:pt x="456" y="471"/>
                      <a:pt x="447" y="465"/>
                      <a:pt x="440" y="454"/>
                    </a:cubicBezTo>
                    <a:cubicBezTo>
                      <a:pt x="281" y="191"/>
                      <a:pt x="281" y="191"/>
                      <a:pt x="281" y="191"/>
                    </a:cubicBezTo>
                    <a:cubicBezTo>
                      <a:pt x="277" y="184"/>
                      <a:pt x="276" y="178"/>
                      <a:pt x="276" y="172"/>
                    </a:cubicBezTo>
                    <a:cubicBezTo>
                      <a:pt x="276" y="172"/>
                      <a:pt x="276" y="172"/>
                      <a:pt x="276" y="172"/>
                    </a:cubicBezTo>
                    <a:cubicBezTo>
                      <a:pt x="276" y="168"/>
                      <a:pt x="278" y="164"/>
                      <a:pt x="280" y="161"/>
                    </a:cubicBezTo>
                    <a:cubicBezTo>
                      <a:pt x="185" y="0"/>
                      <a:pt x="185" y="0"/>
                      <a:pt x="185" y="0"/>
                    </a:cubicBezTo>
                    <a:cubicBezTo>
                      <a:pt x="34" y="0"/>
                      <a:pt x="34" y="0"/>
                      <a:pt x="34" y="0"/>
                    </a:cubicBezTo>
                    <a:cubicBezTo>
                      <a:pt x="10" y="0"/>
                      <a:pt x="0" y="18"/>
                      <a:pt x="13" y="39"/>
                    </a:cubicBezTo>
                    <a:close/>
                  </a:path>
                </a:pathLst>
              </a:custGeom>
              <a:solidFill>
                <a:schemeClr val="bg2"/>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5"/>
              <p:cNvSpPr>
                <a:spLocks/>
              </p:cNvSpPr>
              <p:nvPr/>
            </p:nvSpPr>
            <p:spPr bwMode="auto">
              <a:xfrm>
                <a:off x="2443163" y="1135063"/>
                <a:ext cx="1751013" cy="2249488"/>
              </a:xfrm>
              <a:custGeom>
                <a:avLst/>
                <a:gdLst>
                  <a:gd name="T0" fmla="*/ 466 w 466"/>
                  <a:gd name="T1" fmla="*/ 141 h 598"/>
                  <a:gd name="T2" fmla="*/ 394 w 466"/>
                  <a:gd name="T3" fmla="*/ 22 h 598"/>
                  <a:gd name="T4" fmla="*/ 348 w 466"/>
                  <a:gd name="T5" fmla="*/ 22 h 598"/>
                  <a:gd name="T6" fmla="*/ 275 w 466"/>
                  <a:gd name="T7" fmla="*/ 142 h 598"/>
                  <a:gd name="T8" fmla="*/ 157 w 466"/>
                  <a:gd name="T9" fmla="*/ 338 h 598"/>
                  <a:gd name="T10" fmla="*/ 111 w 466"/>
                  <a:gd name="T11" fmla="*/ 415 h 598"/>
                  <a:gd name="T12" fmla="*/ 0 w 466"/>
                  <a:gd name="T13" fmla="*/ 598 h 598"/>
                  <a:gd name="T14" fmla="*/ 184 w 466"/>
                  <a:gd name="T15" fmla="*/ 598 h 598"/>
                  <a:gd name="T16" fmla="*/ 189 w 466"/>
                  <a:gd name="T17" fmla="*/ 579 h 598"/>
                  <a:gd name="T18" fmla="*/ 348 w 466"/>
                  <a:gd name="T19" fmla="*/ 316 h 598"/>
                  <a:gd name="T20" fmla="*/ 369 w 466"/>
                  <a:gd name="T21" fmla="*/ 300 h 598"/>
                  <a:gd name="T22" fmla="*/ 371 w 466"/>
                  <a:gd name="T23" fmla="*/ 300 h 598"/>
                  <a:gd name="T24" fmla="*/ 466 w 466"/>
                  <a:gd name="T25" fmla="*/ 141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6" h="598">
                    <a:moveTo>
                      <a:pt x="466" y="141"/>
                    </a:moveTo>
                    <a:cubicBezTo>
                      <a:pt x="394" y="22"/>
                      <a:pt x="394" y="22"/>
                      <a:pt x="394" y="22"/>
                    </a:cubicBezTo>
                    <a:cubicBezTo>
                      <a:pt x="382" y="0"/>
                      <a:pt x="361" y="0"/>
                      <a:pt x="348" y="22"/>
                    </a:cubicBezTo>
                    <a:cubicBezTo>
                      <a:pt x="275" y="142"/>
                      <a:pt x="275" y="142"/>
                      <a:pt x="275" y="142"/>
                    </a:cubicBezTo>
                    <a:cubicBezTo>
                      <a:pt x="157" y="338"/>
                      <a:pt x="157" y="338"/>
                      <a:pt x="157" y="338"/>
                    </a:cubicBezTo>
                    <a:cubicBezTo>
                      <a:pt x="144" y="359"/>
                      <a:pt x="123" y="394"/>
                      <a:pt x="111" y="415"/>
                    </a:cubicBezTo>
                    <a:cubicBezTo>
                      <a:pt x="0" y="598"/>
                      <a:pt x="0" y="598"/>
                      <a:pt x="0" y="598"/>
                    </a:cubicBezTo>
                    <a:cubicBezTo>
                      <a:pt x="184" y="598"/>
                      <a:pt x="184" y="598"/>
                      <a:pt x="184" y="598"/>
                    </a:cubicBezTo>
                    <a:cubicBezTo>
                      <a:pt x="183" y="593"/>
                      <a:pt x="185" y="586"/>
                      <a:pt x="189" y="579"/>
                    </a:cubicBezTo>
                    <a:cubicBezTo>
                      <a:pt x="348" y="316"/>
                      <a:pt x="348" y="316"/>
                      <a:pt x="348" y="316"/>
                    </a:cubicBezTo>
                    <a:cubicBezTo>
                      <a:pt x="354" y="306"/>
                      <a:pt x="362" y="301"/>
                      <a:pt x="369" y="300"/>
                    </a:cubicBezTo>
                    <a:cubicBezTo>
                      <a:pt x="370" y="300"/>
                      <a:pt x="370" y="300"/>
                      <a:pt x="371" y="300"/>
                    </a:cubicBezTo>
                    <a:lnTo>
                      <a:pt x="466" y="141"/>
                    </a:lnTo>
                    <a:close/>
                  </a:path>
                </a:pathLst>
              </a:custGeom>
              <a:solidFill>
                <a:schemeClr val="tx2"/>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6"/>
              <p:cNvSpPr>
                <a:spLocks/>
              </p:cNvSpPr>
              <p:nvPr/>
            </p:nvSpPr>
            <p:spPr bwMode="auto">
              <a:xfrm>
                <a:off x="2092326" y="3384551"/>
                <a:ext cx="3489325" cy="646113"/>
              </a:xfrm>
              <a:custGeom>
                <a:avLst/>
                <a:gdLst>
                  <a:gd name="T0" fmla="*/ 35 w 928"/>
                  <a:gd name="T1" fmla="*/ 172 h 172"/>
                  <a:gd name="T2" fmla="*/ 419 w 928"/>
                  <a:gd name="T3" fmla="*/ 172 h 172"/>
                  <a:gd name="T4" fmla="*/ 509 w 928"/>
                  <a:gd name="T5" fmla="*/ 172 h 172"/>
                  <a:gd name="T6" fmla="*/ 893 w 928"/>
                  <a:gd name="T7" fmla="*/ 172 h 172"/>
                  <a:gd name="T8" fmla="*/ 915 w 928"/>
                  <a:gd name="T9" fmla="*/ 133 h 172"/>
                  <a:gd name="T10" fmla="*/ 835 w 928"/>
                  <a:gd name="T11" fmla="*/ 0 h 172"/>
                  <a:gd name="T12" fmla="*/ 652 w 928"/>
                  <a:gd name="T13" fmla="*/ 0 h 172"/>
                  <a:gd name="T14" fmla="*/ 624 w 928"/>
                  <a:gd name="T15" fmla="*/ 20 h 172"/>
                  <a:gd name="T16" fmla="*/ 304 w 928"/>
                  <a:gd name="T17" fmla="*/ 20 h 172"/>
                  <a:gd name="T18" fmla="*/ 277 w 928"/>
                  <a:gd name="T19" fmla="*/ 0 h 172"/>
                  <a:gd name="T20" fmla="*/ 93 w 928"/>
                  <a:gd name="T21" fmla="*/ 0 h 172"/>
                  <a:gd name="T22" fmla="*/ 13 w 928"/>
                  <a:gd name="T23" fmla="*/ 133 h 172"/>
                  <a:gd name="T24" fmla="*/ 35 w 928"/>
                  <a:gd name="T2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8" h="172">
                    <a:moveTo>
                      <a:pt x="35" y="172"/>
                    </a:moveTo>
                    <a:cubicBezTo>
                      <a:pt x="419" y="172"/>
                      <a:pt x="419" y="172"/>
                      <a:pt x="419" y="172"/>
                    </a:cubicBezTo>
                    <a:cubicBezTo>
                      <a:pt x="444" y="172"/>
                      <a:pt x="484" y="172"/>
                      <a:pt x="509" y="172"/>
                    </a:cubicBezTo>
                    <a:cubicBezTo>
                      <a:pt x="893" y="172"/>
                      <a:pt x="893" y="172"/>
                      <a:pt x="893" y="172"/>
                    </a:cubicBezTo>
                    <a:cubicBezTo>
                      <a:pt x="918" y="172"/>
                      <a:pt x="928" y="155"/>
                      <a:pt x="915" y="133"/>
                    </a:cubicBezTo>
                    <a:cubicBezTo>
                      <a:pt x="835" y="0"/>
                      <a:pt x="835" y="0"/>
                      <a:pt x="835" y="0"/>
                    </a:cubicBezTo>
                    <a:cubicBezTo>
                      <a:pt x="652" y="0"/>
                      <a:pt x="652" y="0"/>
                      <a:pt x="652" y="0"/>
                    </a:cubicBezTo>
                    <a:cubicBezTo>
                      <a:pt x="651" y="12"/>
                      <a:pt x="641" y="20"/>
                      <a:pt x="624" y="20"/>
                    </a:cubicBezTo>
                    <a:cubicBezTo>
                      <a:pt x="304" y="20"/>
                      <a:pt x="304" y="20"/>
                      <a:pt x="304" y="20"/>
                    </a:cubicBezTo>
                    <a:cubicBezTo>
                      <a:pt x="287" y="20"/>
                      <a:pt x="277" y="12"/>
                      <a:pt x="277" y="0"/>
                    </a:cubicBezTo>
                    <a:cubicBezTo>
                      <a:pt x="93" y="0"/>
                      <a:pt x="93" y="0"/>
                      <a:pt x="93" y="0"/>
                    </a:cubicBezTo>
                    <a:cubicBezTo>
                      <a:pt x="13" y="133"/>
                      <a:pt x="13" y="133"/>
                      <a:pt x="13" y="133"/>
                    </a:cubicBezTo>
                    <a:cubicBezTo>
                      <a:pt x="0" y="155"/>
                      <a:pt x="10" y="172"/>
                      <a:pt x="35" y="172"/>
                    </a:cubicBezTo>
                    <a:close/>
                  </a:path>
                </a:pathLst>
              </a:custGeom>
              <a:solidFill>
                <a:schemeClr val="tx2"/>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7"/>
              <p:cNvSpPr>
                <a:spLocks/>
              </p:cNvSpPr>
              <p:nvPr/>
            </p:nvSpPr>
            <p:spPr bwMode="auto">
              <a:xfrm>
                <a:off x="3476626" y="1135063"/>
                <a:ext cx="2105025" cy="2895600"/>
              </a:xfrm>
              <a:custGeom>
                <a:avLst/>
                <a:gdLst>
                  <a:gd name="T0" fmla="*/ 547 w 560"/>
                  <a:gd name="T1" fmla="*/ 731 h 770"/>
                  <a:gd name="T2" fmla="*/ 467 w 560"/>
                  <a:gd name="T3" fmla="*/ 598 h 770"/>
                  <a:gd name="T4" fmla="*/ 357 w 560"/>
                  <a:gd name="T5" fmla="*/ 415 h 770"/>
                  <a:gd name="T6" fmla="*/ 310 w 560"/>
                  <a:gd name="T7" fmla="*/ 338 h 770"/>
                  <a:gd name="T8" fmla="*/ 119 w 560"/>
                  <a:gd name="T9" fmla="*/ 22 h 770"/>
                  <a:gd name="T10" fmla="*/ 73 w 560"/>
                  <a:gd name="T11" fmla="*/ 22 h 770"/>
                  <a:gd name="T12" fmla="*/ 0 w 560"/>
                  <a:gd name="T13" fmla="*/ 142 h 770"/>
                  <a:gd name="T14" fmla="*/ 94 w 560"/>
                  <a:gd name="T15" fmla="*/ 300 h 770"/>
                  <a:gd name="T16" fmla="*/ 119 w 560"/>
                  <a:gd name="T17" fmla="*/ 316 h 770"/>
                  <a:gd name="T18" fmla="*/ 278 w 560"/>
                  <a:gd name="T19" fmla="*/ 579 h 770"/>
                  <a:gd name="T20" fmla="*/ 284 w 560"/>
                  <a:gd name="T21" fmla="*/ 598 h 770"/>
                  <a:gd name="T22" fmla="*/ 284 w 560"/>
                  <a:gd name="T23" fmla="*/ 598 h 770"/>
                  <a:gd name="T24" fmla="*/ 279 w 560"/>
                  <a:gd name="T25" fmla="*/ 610 h 770"/>
                  <a:gd name="T26" fmla="*/ 374 w 560"/>
                  <a:gd name="T27" fmla="*/ 770 h 770"/>
                  <a:gd name="T28" fmla="*/ 525 w 560"/>
                  <a:gd name="T29" fmla="*/ 770 h 770"/>
                  <a:gd name="T30" fmla="*/ 547 w 560"/>
                  <a:gd name="T31" fmla="*/ 731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0" h="770">
                    <a:moveTo>
                      <a:pt x="547" y="731"/>
                    </a:moveTo>
                    <a:cubicBezTo>
                      <a:pt x="467" y="598"/>
                      <a:pt x="467" y="598"/>
                      <a:pt x="467" y="598"/>
                    </a:cubicBezTo>
                    <a:cubicBezTo>
                      <a:pt x="357" y="415"/>
                      <a:pt x="357" y="415"/>
                      <a:pt x="357" y="415"/>
                    </a:cubicBezTo>
                    <a:cubicBezTo>
                      <a:pt x="344" y="394"/>
                      <a:pt x="323" y="359"/>
                      <a:pt x="310" y="338"/>
                    </a:cubicBezTo>
                    <a:cubicBezTo>
                      <a:pt x="119" y="22"/>
                      <a:pt x="119" y="22"/>
                      <a:pt x="119" y="22"/>
                    </a:cubicBezTo>
                    <a:cubicBezTo>
                      <a:pt x="107" y="0"/>
                      <a:pt x="86" y="0"/>
                      <a:pt x="73" y="22"/>
                    </a:cubicBezTo>
                    <a:cubicBezTo>
                      <a:pt x="0" y="142"/>
                      <a:pt x="0" y="142"/>
                      <a:pt x="0" y="142"/>
                    </a:cubicBezTo>
                    <a:cubicBezTo>
                      <a:pt x="94" y="300"/>
                      <a:pt x="94" y="300"/>
                      <a:pt x="94" y="300"/>
                    </a:cubicBezTo>
                    <a:cubicBezTo>
                      <a:pt x="103" y="300"/>
                      <a:pt x="113" y="305"/>
                      <a:pt x="119" y="316"/>
                    </a:cubicBezTo>
                    <a:cubicBezTo>
                      <a:pt x="278" y="579"/>
                      <a:pt x="278" y="579"/>
                      <a:pt x="278" y="579"/>
                    </a:cubicBezTo>
                    <a:cubicBezTo>
                      <a:pt x="282" y="586"/>
                      <a:pt x="284" y="593"/>
                      <a:pt x="284" y="598"/>
                    </a:cubicBezTo>
                    <a:cubicBezTo>
                      <a:pt x="284" y="598"/>
                      <a:pt x="284" y="598"/>
                      <a:pt x="284" y="598"/>
                    </a:cubicBezTo>
                    <a:cubicBezTo>
                      <a:pt x="283" y="603"/>
                      <a:pt x="282" y="607"/>
                      <a:pt x="279" y="610"/>
                    </a:cubicBezTo>
                    <a:cubicBezTo>
                      <a:pt x="374" y="770"/>
                      <a:pt x="374" y="770"/>
                      <a:pt x="374" y="770"/>
                    </a:cubicBezTo>
                    <a:cubicBezTo>
                      <a:pt x="525" y="770"/>
                      <a:pt x="525" y="770"/>
                      <a:pt x="525" y="770"/>
                    </a:cubicBezTo>
                    <a:cubicBezTo>
                      <a:pt x="550" y="770"/>
                      <a:pt x="560" y="753"/>
                      <a:pt x="547" y="731"/>
                    </a:cubicBezTo>
                    <a:close/>
                  </a:path>
                </a:pathLst>
              </a:custGeom>
              <a:solidFill>
                <a:schemeClr val="tx2"/>
              </a:solidFill>
              <a:ln w="14288" cap="flat">
                <a:noFill/>
                <a:prstDash val="solid"/>
                <a:miter lim="800000"/>
                <a:headEnd/>
                <a:tailEnd/>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8"/>
              <p:cNvSpPr>
                <a:spLocks/>
              </p:cNvSpPr>
              <p:nvPr/>
            </p:nvSpPr>
            <p:spPr bwMode="auto">
              <a:xfrm>
                <a:off x="4938713" y="3470276"/>
                <a:ext cx="1751013" cy="2247900"/>
              </a:xfrm>
              <a:custGeom>
                <a:avLst/>
                <a:gdLst>
                  <a:gd name="T0" fmla="*/ 0 w 466"/>
                  <a:gd name="T1" fmla="*/ 458 h 598"/>
                  <a:gd name="T2" fmla="*/ 72 w 466"/>
                  <a:gd name="T3" fmla="*/ 576 h 598"/>
                  <a:gd name="T4" fmla="*/ 119 w 466"/>
                  <a:gd name="T5" fmla="*/ 576 h 598"/>
                  <a:gd name="T6" fmla="*/ 191 w 466"/>
                  <a:gd name="T7" fmla="*/ 456 h 598"/>
                  <a:gd name="T8" fmla="*/ 309 w 466"/>
                  <a:gd name="T9" fmla="*/ 261 h 598"/>
                  <a:gd name="T10" fmla="*/ 356 w 466"/>
                  <a:gd name="T11" fmla="*/ 183 h 598"/>
                  <a:gd name="T12" fmla="*/ 466 w 466"/>
                  <a:gd name="T13" fmla="*/ 0 h 598"/>
                  <a:gd name="T14" fmla="*/ 283 w 466"/>
                  <a:gd name="T15" fmla="*/ 0 h 598"/>
                  <a:gd name="T16" fmla="*/ 277 w 466"/>
                  <a:gd name="T17" fmla="*/ 19 h 598"/>
                  <a:gd name="T18" fmla="*/ 119 w 466"/>
                  <a:gd name="T19" fmla="*/ 282 h 598"/>
                  <a:gd name="T20" fmla="*/ 97 w 466"/>
                  <a:gd name="T21" fmla="*/ 298 h 598"/>
                  <a:gd name="T22" fmla="*/ 96 w 466"/>
                  <a:gd name="T23" fmla="*/ 298 h 598"/>
                  <a:gd name="T24" fmla="*/ 0 w 466"/>
                  <a:gd name="T25" fmla="*/ 45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6" h="598">
                    <a:moveTo>
                      <a:pt x="0" y="458"/>
                    </a:moveTo>
                    <a:cubicBezTo>
                      <a:pt x="72" y="576"/>
                      <a:pt x="72" y="576"/>
                      <a:pt x="72" y="576"/>
                    </a:cubicBezTo>
                    <a:cubicBezTo>
                      <a:pt x="85" y="598"/>
                      <a:pt x="106" y="598"/>
                      <a:pt x="119" y="576"/>
                    </a:cubicBezTo>
                    <a:cubicBezTo>
                      <a:pt x="191" y="456"/>
                      <a:pt x="191" y="456"/>
                      <a:pt x="191" y="456"/>
                    </a:cubicBezTo>
                    <a:cubicBezTo>
                      <a:pt x="309" y="261"/>
                      <a:pt x="309" y="261"/>
                      <a:pt x="309" y="261"/>
                    </a:cubicBezTo>
                    <a:cubicBezTo>
                      <a:pt x="322" y="239"/>
                      <a:pt x="343" y="204"/>
                      <a:pt x="356" y="183"/>
                    </a:cubicBezTo>
                    <a:cubicBezTo>
                      <a:pt x="466" y="0"/>
                      <a:pt x="466" y="0"/>
                      <a:pt x="466" y="0"/>
                    </a:cubicBezTo>
                    <a:cubicBezTo>
                      <a:pt x="283" y="0"/>
                      <a:pt x="283" y="0"/>
                      <a:pt x="283" y="0"/>
                    </a:cubicBezTo>
                    <a:cubicBezTo>
                      <a:pt x="283" y="6"/>
                      <a:pt x="281" y="12"/>
                      <a:pt x="277" y="19"/>
                    </a:cubicBezTo>
                    <a:cubicBezTo>
                      <a:pt x="119" y="282"/>
                      <a:pt x="119" y="282"/>
                      <a:pt x="119" y="282"/>
                    </a:cubicBezTo>
                    <a:cubicBezTo>
                      <a:pt x="113" y="292"/>
                      <a:pt x="105" y="297"/>
                      <a:pt x="97" y="298"/>
                    </a:cubicBezTo>
                    <a:cubicBezTo>
                      <a:pt x="96" y="298"/>
                      <a:pt x="96" y="298"/>
                      <a:pt x="96" y="298"/>
                    </a:cubicBezTo>
                    <a:lnTo>
                      <a:pt x="0" y="458"/>
                    </a:lnTo>
                    <a:close/>
                  </a:path>
                </a:pathLst>
              </a:custGeom>
              <a:solidFill>
                <a:schemeClr val="bg2"/>
              </a:solidFill>
              <a:ln w="14288" cap="flat">
                <a:noFill/>
                <a:prstDash val="solid"/>
                <a:miter lim="800000"/>
                <a:headEnd/>
                <a:tailEnd/>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9"/>
              <p:cNvSpPr>
                <a:spLocks/>
              </p:cNvSpPr>
              <p:nvPr/>
            </p:nvSpPr>
            <p:spPr bwMode="auto">
              <a:xfrm>
                <a:off x="3556001" y="2824163"/>
                <a:ext cx="3482975" cy="646113"/>
              </a:xfrm>
              <a:custGeom>
                <a:avLst/>
                <a:gdLst>
                  <a:gd name="T0" fmla="*/ 892 w 927"/>
                  <a:gd name="T1" fmla="*/ 0 h 172"/>
                  <a:gd name="T2" fmla="*/ 509 w 927"/>
                  <a:gd name="T3" fmla="*/ 0 h 172"/>
                  <a:gd name="T4" fmla="*/ 418 w 927"/>
                  <a:gd name="T5" fmla="*/ 0 h 172"/>
                  <a:gd name="T6" fmla="*/ 34 w 927"/>
                  <a:gd name="T7" fmla="*/ 0 h 172"/>
                  <a:gd name="T8" fmla="*/ 13 w 927"/>
                  <a:gd name="T9" fmla="*/ 39 h 172"/>
                  <a:gd name="T10" fmla="*/ 93 w 927"/>
                  <a:gd name="T11" fmla="*/ 172 h 172"/>
                  <a:gd name="T12" fmla="*/ 276 w 927"/>
                  <a:gd name="T13" fmla="*/ 172 h 172"/>
                  <a:gd name="T14" fmla="*/ 303 w 927"/>
                  <a:gd name="T15" fmla="*/ 152 h 172"/>
                  <a:gd name="T16" fmla="*/ 623 w 927"/>
                  <a:gd name="T17" fmla="*/ 152 h 172"/>
                  <a:gd name="T18" fmla="*/ 651 w 927"/>
                  <a:gd name="T19" fmla="*/ 172 h 172"/>
                  <a:gd name="T20" fmla="*/ 834 w 927"/>
                  <a:gd name="T21" fmla="*/ 172 h 172"/>
                  <a:gd name="T22" fmla="*/ 914 w 927"/>
                  <a:gd name="T23" fmla="*/ 39 h 172"/>
                  <a:gd name="T24" fmla="*/ 892 w 927"/>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172">
                    <a:moveTo>
                      <a:pt x="892" y="0"/>
                    </a:moveTo>
                    <a:cubicBezTo>
                      <a:pt x="509" y="0"/>
                      <a:pt x="509" y="0"/>
                      <a:pt x="509" y="0"/>
                    </a:cubicBezTo>
                    <a:cubicBezTo>
                      <a:pt x="484" y="0"/>
                      <a:pt x="443" y="0"/>
                      <a:pt x="418" y="0"/>
                    </a:cubicBezTo>
                    <a:cubicBezTo>
                      <a:pt x="34" y="0"/>
                      <a:pt x="34" y="0"/>
                      <a:pt x="34" y="0"/>
                    </a:cubicBezTo>
                    <a:cubicBezTo>
                      <a:pt x="10" y="0"/>
                      <a:pt x="0" y="18"/>
                      <a:pt x="13" y="39"/>
                    </a:cubicBezTo>
                    <a:cubicBezTo>
                      <a:pt x="93" y="172"/>
                      <a:pt x="93" y="172"/>
                      <a:pt x="93" y="172"/>
                    </a:cubicBezTo>
                    <a:cubicBezTo>
                      <a:pt x="276" y="172"/>
                      <a:pt x="276" y="172"/>
                      <a:pt x="276" y="172"/>
                    </a:cubicBezTo>
                    <a:cubicBezTo>
                      <a:pt x="276" y="160"/>
                      <a:pt x="286" y="152"/>
                      <a:pt x="303" y="152"/>
                    </a:cubicBezTo>
                    <a:cubicBezTo>
                      <a:pt x="623" y="152"/>
                      <a:pt x="623" y="152"/>
                      <a:pt x="623" y="152"/>
                    </a:cubicBezTo>
                    <a:cubicBezTo>
                      <a:pt x="640" y="152"/>
                      <a:pt x="650" y="160"/>
                      <a:pt x="651" y="172"/>
                    </a:cubicBezTo>
                    <a:cubicBezTo>
                      <a:pt x="834" y="172"/>
                      <a:pt x="834" y="172"/>
                      <a:pt x="834" y="172"/>
                    </a:cubicBezTo>
                    <a:cubicBezTo>
                      <a:pt x="914" y="39"/>
                      <a:pt x="914" y="39"/>
                      <a:pt x="914" y="39"/>
                    </a:cubicBezTo>
                    <a:cubicBezTo>
                      <a:pt x="927" y="18"/>
                      <a:pt x="917" y="0"/>
                      <a:pt x="892" y="0"/>
                    </a:cubicBezTo>
                    <a:close/>
                  </a:path>
                </a:pathLst>
              </a:custGeom>
              <a:solidFill>
                <a:schemeClr val="bg2"/>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04" name="Group 103"/>
            <p:cNvGrpSpPr>
              <a:grpSpLocks noChangeAspect="1"/>
            </p:cNvGrpSpPr>
            <p:nvPr/>
          </p:nvGrpSpPr>
          <p:grpSpPr>
            <a:xfrm>
              <a:off x="3745751" y="588469"/>
              <a:ext cx="337703" cy="314611"/>
              <a:chOff x="1952625" y="2741613"/>
              <a:chExt cx="371476" cy="346075"/>
            </a:xfrm>
            <a:solidFill>
              <a:schemeClr val="bg1"/>
            </a:solidFill>
          </p:grpSpPr>
          <p:sp>
            <p:nvSpPr>
              <p:cNvPr id="105" name="Freeform 45"/>
              <p:cNvSpPr>
                <a:spLocks noEditPoints="1"/>
              </p:cNvSpPr>
              <p:nvPr/>
            </p:nvSpPr>
            <p:spPr bwMode="auto">
              <a:xfrm>
                <a:off x="1952625" y="2916238"/>
                <a:ext cx="169863" cy="17145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 name="Freeform 46"/>
              <p:cNvSpPr>
                <a:spLocks/>
              </p:cNvSpPr>
              <p:nvPr/>
            </p:nvSpPr>
            <p:spPr bwMode="auto">
              <a:xfrm>
                <a:off x="1968500" y="2741613"/>
                <a:ext cx="153988" cy="220663"/>
              </a:xfrm>
              <a:custGeom>
                <a:avLst/>
                <a:gdLst>
                  <a:gd name="T0" fmla="*/ 2 w 40"/>
                  <a:gd name="T1" fmla="*/ 57 h 57"/>
                  <a:gd name="T2" fmla="*/ 1 w 40"/>
                  <a:gd name="T3" fmla="*/ 57 h 57"/>
                  <a:gd name="T4" fmla="*/ 0 w 40"/>
                  <a:gd name="T5" fmla="*/ 54 h 57"/>
                  <a:gd name="T6" fmla="*/ 12 w 40"/>
                  <a:gd name="T7" fmla="*/ 26 h 57"/>
                  <a:gd name="T8" fmla="*/ 13 w 40"/>
                  <a:gd name="T9" fmla="*/ 26 h 57"/>
                  <a:gd name="T10" fmla="*/ 18 w 40"/>
                  <a:gd name="T11" fmla="*/ 20 h 57"/>
                  <a:gd name="T12" fmla="*/ 24 w 40"/>
                  <a:gd name="T13" fmla="*/ 4 h 57"/>
                  <a:gd name="T14" fmla="*/ 25 w 40"/>
                  <a:gd name="T15" fmla="*/ 4 h 57"/>
                  <a:gd name="T16" fmla="*/ 39 w 40"/>
                  <a:gd name="T17" fmla="*/ 4 h 57"/>
                  <a:gd name="T18" fmla="*/ 40 w 40"/>
                  <a:gd name="T19" fmla="*/ 5 h 57"/>
                  <a:gd name="T20" fmla="*/ 40 w 40"/>
                  <a:gd name="T21" fmla="*/ 21 h 57"/>
                  <a:gd name="T22" fmla="*/ 38 w 40"/>
                  <a:gd name="T23" fmla="*/ 23 h 57"/>
                  <a:gd name="T24" fmla="*/ 36 w 40"/>
                  <a:gd name="T25" fmla="*/ 21 h 57"/>
                  <a:gd name="T26" fmla="*/ 36 w 40"/>
                  <a:gd name="T27" fmla="*/ 6 h 57"/>
                  <a:gd name="T28" fmla="*/ 28 w 40"/>
                  <a:gd name="T29" fmla="*/ 6 h 57"/>
                  <a:gd name="T30" fmla="*/ 22 w 40"/>
                  <a:gd name="T31" fmla="*/ 22 h 57"/>
                  <a:gd name="T32" fmla="*/ 21 w 40"/>
                  <a:gd name="T33" fmla="*/ 23 h 57"/>
                  <a:gd name="T34" fmla="*/ 16 w 40"/>
                  <a:gd name="T35" fmla="*/ 28 h 57"/>
                  <a:gd name="T36" fmla="*/ 4 w 40"/>
                  <a:gd name="T37" fmla="*/ 56 h 57"/>
                  <a:gd name="T38" fmla="*/ 2 w 40"/>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57">
                    <a:moveTo>
                      <a:pt x="2" y="57"/>
                    </a:moveTo>
                    <a:cubicBezTo>
                      <a:pt x="2" y="57"/>
                      <a:pt x="1" y="57"/>
                      <a:pt x="1" y="57"/>
                    </a:cubicBezTo>
                    <a:cubicBezTo>
                      <a:pt x="0" y="57"/>
                      <a:pt x="0" y="55"/>
                      <a:pt x="0" y="54"/>
                    </a:cubicBezTo>
                    <a:cubicBezTo>
                      <a:pt x="12" y="26"/>
                      <a:pt x="12" y="26"/>
                      <a:pt x="12" y="26"/>
                    </a:cubicBezTo>
                    <a:cubicBezTo>
                      <a:pt x="12" y="26"/>
                      <a:pt x="12" y="26"/>
                      <a:pt x="13" y="26"/>
                    </a:cubicBezTo>
                    <a:cubicBezTo>
                      <a:pt x="18" y="20"/>
                      <a:pt x="18" y="20"/>
                      <a:pt x="18" y="20"/>
                    </a:cubicBezTo>
                    <a:cubicBezTo>
                      <a:pt x="24" y="4"/>
                      <a:pt x="24" y="4"/>
                      <a:pt x="24" y="4"/>
                    </a:cubicBezTo>
                    <a:cubicBezTo>
                      <a:pt x="24" y="4"/>
                      <a:pt x="24" y="4"/>
                      <a:pt x="25" y="4"/>
                    </a:cubicBezTo>
                    <a:cubicBezTo>
                      <a:pt x="28" y="0"/>
                      <a:pt x="36" y="0"/>
                      <a:pt x="39" y="4"/>
                    </a:cubicBezTo>
                    <a:cubicBezTo>
                      <a:pt x="40" y="4"/>
                      <a:pt x="40" y="5"/>
                      <a:pt x="40" y="5"/>
                    </a:cubicBezTo>
                    <a:cubicBezTo>
                      <a:pt x="40" y="21"/>
                      <a:pt x="40" y="21"/>
                      <a:pt x="40" y="21"/>
                    </a:cubicBezTo>
                    <a:cubicBezTo>
                      <a:pt x="40" y="22"/>
                      <a:pt x="39" y="23"/>
                      <a:pt x="38" y="23"/>
                    </a:cubicBezTo>
                    <a:cubicBezTo>
                      <a:pt x="37" y="23"/>
                      <a:pt x="36" y="22"/>
                      <a:pt x="36" y="21"/>
                    </a:cubicBezTo>
                    <a:cubicBezTo>
                      <a:pt x="36" y="6"/>
                      <a:pt x="36" y="6"/>
                      <a:pt x="36" y="6"/>
                    </a:cubicBezTo>
                    <a:cubicBezTo>
                      <a:pt x="34" y="4"/>
                      <a:pt x="30" y="5"/>
                      <a:pt x="28" y="6"/>
                    </a:cubicBezTo>
                    <a:cubicBezTo>
                      <a:pt x="22" y="22"/>
                      <a:pt x="22" y="22"/>
                      <a:pt x="22" y="22"/>
                    </a:cubicBezTo>
                    <a:cubicBezTo>
                      <a:pt x="22" y="22"/>
                      <a:pt x="22" y="22"/>
                      <a:pt x="21" y="23"/>
                    </a:cubicBezTo>
                    <a:cubicBezTo>
                      <a:pt x="16" y="28"/>
                      <a:pt x="16" y="28"/>
                      <a:pt x="16" y="28"/>
                    </a:cubicBezTo>
                    <a:cubicBezTo>
                      <a:pt x="4" y="56"/>
                      <a:pt x="4" y="56"/>
                      <a:pt x="4" y="56"/>
                    </a:cubicBezTo>
                    <a:cubicBezTo>
                      <a:pt x="4" y="57"/>
                      <a:pt x="3" y="5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7" name="Freeform 47"/>
              <p:cNvSpPr>
                <a:spLocks noEditPoints="1"/>
              </p:cNvSpPr>
              <p:nvPr/>
            </p:nvSpPr>
            <p:spPr bwMode="auto">
              <a:xfrm>
                <a:off x="2154238" y="2916238"/>
                <a:ext cx="169863" cy="17145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8" name="Freeform 48"/>
              <p:cNvSpPr>
                <a:spLocks/>
              </p:cNvSpPr>
              <p:nvPr/>
            </p:nvSpPr>
            <p:spPr bwMode="auto">
              <a:xfrm>
                <a:off x="2154238" y="2741613"/>
                <a:ext cx="153988" cy="220663"/>
              </a:xfrm>
              <a:custGeom>
                <a:avLst/>
                <a:gdLst>
                  <a:gd name="T0" fmla="*/ 38 w 40"/>
                  <a:gd name="T1" fmla="*/ 57 h 57"/>
                  <a:gd name="T2" fmla="*/ 36 w 40"/>
                  <a:gd name="T3" fmla="*/ 56 h 57"/>
                  <a:gd name="T4" fmla="*/ 24 w 40"/>
                  <a:gd name="T5" fmla="*/ 28 h 57"/>
                  <a:gd name="T6" fmla="*/ 19 w 40"/>
                  <a:gd name="T7" fmla="*/ 23 h 57"/>
                  <a:gd name="T8" fmla="*/ 18 w 40"/>
                  <a:gd name="T9" fmla="*/ 22 h 57"/>
                  <a:gd name="T10" fmla="*/ 12 w 40"/>
                  <a:gd name="T11" fmla="*/ 7 h 57"/>
                  <a:gd name="T12" fmla="*/ 4 w 40"/>
                  <a:gd name="T13" fmla="*/ 6 h 57"/>
                  <a:gd name="T14" fmla="*/ 4 w 40"/>
                  <a:gd name="T15" fmla="*/ 21 h 57"/>
                  <a:gd name="T16" fmla="*/ 2 w 40"/>
                  <a:gd name="T17" fmla="*/ 23 h 57"/>
                  <a:gd name="T18" fmla="*/ 0 w 40"/>
                  <a:gd name="T19" fmla="*/ 21 h 57"/>
                  <a:gd name="T20" fmla="*/ 0 w 40"/>
                  <a:gd name="T21" fmla="*/ 5 h 57"/>
                  <a:gd name="T22" fmla="*/ 1 w 40"/>
                  <a:gd name="T23" fmla="*/ 4 h 57"/>
                  <a:gd name="T24" fmla="*/ 15 w 40"/>
                  <a:gd name="T25" fmla="*/ 4 h 57"/>
                  <a:gd name="T26" fmla="*/ 16 w 40"/>
                  <a:gd name="T27" fmla="*/ 5 h 57"/>
                  <a:gd name="T28" fmla="*/ 22 w 40"/>
                  <a:gd name="T29" fmla="*/ 20 h 57"/>
                  <a:gd name="T30" fmla="*/ 27 w 40"/>
                  <a:gd name="T31" fmla="*/ 26 h 57"/>
                  <a:gd name="T32" fmla="*/ 28 w 40"/>
                  <a:gd name="T33" fmla="*/ 26 h 57"/>
                  <a:gd name="T34" fmla="*/ 40 w 40"/>
                  <a:gd name="T35" fmla="*/ 54 h 57"/>
                  <a:gd name="T36" fmla="*/ 39 w 40"/>
                  <a:gd name="T37" fmla="*/ 57 h 57"/>
                  <a:gd name="T38" fmla="*/ 38 w 40"/>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57">
                    <a:moveTo>
                      <a:pt x="38" y="57"/>
                    </a:moveTo>
                    <a:cubicBezTo>
                      <a:pt x="37" y="57"/>
                      <a:pt x="36" y="57"/>
                      <a:pt x="36" y="56"/>
                    </a:cubicBezTo>
                    <a:cubicBezTo>
                      <a:pt x="24" y="28"/>
                      <a:pt x="24" y="28"/>
                      <a:pt x="24" y="28"/>
                    </a:cubicBezTo>
                    <a:cubicBezTo>
                      <a:pt x="19" y="23"/>
                      <a:pt x="19" y="23"/>
                      <a:pt x="19" y="23"/>
                    </a:cubicBezTo>
                    <a:cubicBezTo>
                      <a:pt x="18" y="22"/>
                      <a:pt x="18" y="22"/>
                      <a:pt x="18" y="22"/>
                    </a:cubicBezTo>
                    <a:cubicBezTo>
                      <a:pt x="12" y="7"/>
                      <a:pt x="12" y="7"/>
                      <a:pt x="12" y="7"/>
                    </a:cubicBezTo>
                    <a:cubicBezTo>
                      <a:pt x="10" y="5"/>
                      <a:pt x="6" y="5"/>
                      <a:pt x="4" y="6"/>
                    </a:cubicBezTo>
                    <a:cubicBezTo>
                      <a:pt x="4" y="21"/>
                      <a:pt x="4" y="21"/>
                      <a:pt x="4" y="21"/>
                    </a:cubicBezTo>
                    <a:cubicBezTo>
                      <a:pt x="4" y="22"/>
                      <a:pt x="3" y="23"/>
                      <a:pt x="2" y="23"/>
                    </a:cubicBezTo>
                    <a:cubicBezTo>
                      <a:pt x="1" y="23"/>
                      <a:pt x="0" y="22"/>
                      <a:pt x="0" y="21"/>
                    </a:cubicBezTo>
                    <a:cubicBezTo>
                      <a:pt x="0" y="5"/>
                      <a:pt x="0" y="5"/>
                      <a:pt x="0" y="5"/>
                    </a:cubicBezTo>
                    <a:cubicBezTo>
                      <a:pt x="0" y="5"/>
                      <a:pt x="0" y="4"/>
                      <a:pt x="1" y="4"/>
                    </a:cubicBezTo>
                    <a:cubicBezTo>
                      <a:pt x="4" y="0"/>
                      <a:pt x="12" y="0"/>
                      <a:pt x="15" y="4"/>
                    </a:cubicBezTo>
                    <a:cubicBezTo>
                      <a:pt x="16" y="4"/>
                      <a:pt x="16" y="4"/>
                      <a:pt x="16" y="5"/>
                    </a:cubicBezTo>
                    <a:cubicBezTo>
                      <a:pt x="22" y="20"/>
                      <a:pt x="22" y="20"/>
                      <a:pt x="22" y="20"/>
                    </a:cubicBezTo>
                    <a:cubicBezTo>
                      <a:pt x="27" y="26"/>
                      <a:pt x="27" y="26"/>
                      <a:pt x="27" y="26"/>
                    </a:cubicBezTo>
                    <a:cubicBezTo>
                      <a:pt x="28" y="26"/>
                      <a:pt x="28" y="26"/>
                      <a:pt x="28" y="26"/>
                    </a:cubicBezTo>
                    <a:cubicBezTo>
                      <a:pt x="40" y="54"/>
                      <a:pt x="40" y="54"/>
                      <a:pt x="40" y="54"/>
                    </a:cubicBezTo>
                    <a:cubicBezTo>
                      <a:pt x="40" y="55"/>
                      <a:pt x="40" y="57"/>
                      <a:pt x="39" y="57"/>
                    </a:cubicBezTo>
                    <a:cubicBezTo>
                      <a:pt x="39" y="57"/>
                      <a:pt x="38"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9" name="Freeform 49"/>
              <p:cNvSpPr>
                <a:spLocks/>
              </p:cNvSpPr>
              <p:nvPr/>
            </p:nvSpPr>
            <p:spPr bwMode="auto">
              <a:xfrm>
                <a:off x="2068513" y="2846388"/>
                <a:ext cx="139700" cy="46038"/>
              </a:xfrm>
              <a:custGeom>
                <a:avLst/>
                <a:gdLst>
                  <a:gd name="T0" fmla="*/ 34 w 36"/>
                  <a:gd name="T1" fmla="*/ 12 h 12"/>
                  <a:gd name="T2" fmla="*/ 32 w 36"/>
                  <a:gd name="T3" fmla="*/ 10 h 12"/>
                  <a:gd name="T4" fmla="*/ 18 w 36"/>
                  <a:gd name="T5" fmla="*/ 4 h 12"/>
                  <a:gd name="T6" fmla="*/ 4 w 36"/>
                  <a:gd name="T7" fmla="*/ 10 h 12"/>
                  <a:gd name="T8" fmla="*/ 2 w 36"/>
                  <a:gd name="T9" fmla="*/ 12 h 12"/>
                  <a:gd name="T10" fmla="*/ 0 w 36"/>
                  <a:gd name="T11" fmla="*/ 10 h 12"/>
                  <a:gd name="T12" fmla="*/ 18 w 36"/>
                  <a:gd name="T13" fmla="*/ 0 h 12"/>
                  <a:gd name="T14" fmla="*/ 36 w 36"/>
                  <a:gd name="T15" fmla="*/ 10 h 12"/>
                  <a:gd name="T16" fmla="*/ 34 w 3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
                    <a:moveTo>
                      <a:pt x="34" y="12"/>
                    </a:moveTo>
                    <a:cubicBezTo>
                      <a:pt x="33" y="12"/>
                      <a:pt x="32" y="11"/>
                      <a:pt x="32" y="10"/>
                    </a:cubicBezTo>
                    <a:cubicBezTo>
                      <a:pt x="32" y="7"/>
                      <a:pt x="26" y="4"/>
                      <a:pt x="18" y="4"/>
                    </a:cubicBezTo>
                    <a:cubicBezTo>
                      <a:pt x="10" y="4"/>
                      <a:pt x="4" y="7"/>
                      <a:pt x="4" y="10"/>
                    </a:cubicBezTo>
                    <a:cubicBezTo>
                      <a:pt x="4" y="11"/>
                      <a:pt x="3" y="12"/>
                      <a:pt x="2" y="12"/>
                    </a:cubicBezTo>
                    <a:cubicBezTo>
                      <a:pt x="1" y="12"/>
                      <a:pt x="0" y="11"/>
                      <a:pt x="0" y="10"/>
                    </a:cubicBezTo>
                    <a:cubicBezTo>
                      <a:pt x="0" y="4"/>
                      <a:pt x="8" y="0"/>
                      <a:pt x="18" y="0"/>
                    </a:cubicBezTo>
                    <a:cubicBezTo>
                      <a:pt x="28" y="0"/>
                      <a:pt x="36" y="4"/>
                      <a:pt x="36" y="10"/>
                    </a:cubicBezTo>
                    <a:cubicBezTo>
                      <a:pt x="36" y="11"/>
                      <a:pt x="35"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0" name="Freeform 50"/>
              <p:cNvSpPr>
                <a:spLocks/>
              </p:cNvSpPr>
              <p:nvPr/>
            </p:nvSpPr>
            <p:spPr bwMode="auto">
              <a:xfrm>
                <a:off x="2108200" y="2851151"/>
                <a:ext cx="14288" cy="158750"/>
              </a:xfrm>
              <a:custGeom>
                <a:avLst/>
                <a:gdLst>
                  <a:gd name="T0" fmla="*/ 2 w 4"/>
                  <a:gd name="T1" fmla="*/ 41 h 41"/>
                  <a:gd name="T2" fmla="*/ 0 w 4"/>
                  <a:gd name="T3" fmla="*/ 39 h 41"/>
                  <a:gd name="T4" fmla="*/ 0 w 4"/>
                  <a:gd name="T5" fmla="*/ 2 h 41"/>
                  <a:gd name="T6" fmla="*/ 2 w 4"/>
                  <a:gd name="T7" fmla="*/ 0 h 41"/>
                  <a:gd name="T8" fmla="*/ 4 w 4"/>
                  <a:gd name="T9" fmla="*/ 2 h 41"/>
                  <a:gd name="T10" fmla="*/ 4 w 4"/>
                  <a:gd name="T11" fmla="*/ 39 h 41"/>
                  <a:gd name="T12" fmla="*/ 2 w 4"/>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 h="41">
                    <a:moveTo>
                      <a:pt x="2" y="41"/>
                    </a:moveTo>
                    <a:cubicBezTo>
                      <a:pt x="1" y="41"/>
                      <a:pt x="0" y="40"/>
                      <a:pt x="0" y="39"/>
                    </a:cubicBezTo>
                    <a:cubicBezTo>
                      <a:pt x="0" y="2"/>
                      <a:pt x="0" y="2"/>
                      <a:pt x="0" y="2"/>
                    </a:cubicBezTo>
                    <a:cubicBezTo>
                      <a:pt x="0" y="1"/>
                      <a:pt x="1" y="0"/>
                      <a:pt x="2" y="0"/>
                    </a:cubicBezTo>
                    <a:cubicBezTo>
                      <a:pt x="3" y="0"/>
                      <a:pt x="4" y="1"/>
                      <a:pt x="4" y="2"/>
                    </a:cubicBezTo>
                    <a:cubicBezTo>
                      <a:pt x="4" y="39"/>
                      <a:pt x="4" y="39"/>
                      <a:pt x="4" y="39"/>
                    </a:cubicBezTo>
                    <a:cubicBezTo>
                      <a:pt x="4" y="40"/>
                      <a:pt x="3" y="41"/>
                      <a:pt x="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1" name="Freeform 51"/>
              <p:cNvSpPr>
                <a:spLocks/>
              </p:cNvSpPr>
              <p:nvPr/>
            </p:nvSpPr>
            <p:spPr bwMode="auto">
              <a:xfrm>
                <a:off x="2154238" y="2851151"/>
                <a:ext cx="15875" cy="158750"/>
              </a:xfrm>
              <a:custGeom>
                <a:avLst/>
                <a:gdLst>
                  <a:gd name="T0" fmla="*/ 2 w 4"/>
                  <a:gd name="T1" fmla="*/ 41 h 41"/>
                  <a:gd name="T2" fmla="*/ 0 w 4"/>
                  <a:gd name="T3" fmla="*/ 39 h 41"/>
                  <a:gd name="T4" fmla="*/ 0 w 4"/>
                  <a:gd name="T5" fmla="*/ 2 h 41"/>
                  <a:gd name="T6" fmla="*/ 2 w 4"/>
                  <a:gd name="T7" fmla="*/ 0 h 41"/>
                  <a:gd name="T8" fmla="*/ 4 w 4"/>
                  <a:gd name="T9" fmla="*/ 2 h 41"/>
                  <a:gd name="T10" fmla="*/ 4 w 4"/>
                  <a:gd name="T11" fmla="*/ 39 h 41"/>
                  <a:gd name="T12" fmla="*/ 2 w 4"/>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 h="41">
                    <a:moveTo>
                      <a:pt x="2" y="41"/>
                    </a:moveTo>
                    <a:cubicBezTo>
                      <a:pt x="1" y="41"/>
                      <a:pt x="0" y="40"/>
                      <a:pt x="0" y="39"/>
                    </a:cubicBezTo>
                    <a:cubicBezTo>
                      <a:pt x="0" y="2"/>
                      <a:pt x="0" y="2"/>
                      <a:pt x="0" y="2"/>
                    </a:cubicBezTo>
                    <a:cubicBezTo>
                      <a:pt x="0" y="1"/>
                      <a:pt x="1" y="0"/>
                      <a:pt x="2" y="0"/>
                    </a:cubicBezTo>
                    <a:cubicBezTo>
                      <a:pt x="3" y="0"/>
                      <a:pt x="4" y="1"/>
                      <a:pt x="4" y="2"/>
                    </a:cubicBezTo>
                    <a:cubicBezTo>
                      <a:pt x="4" y="39"/>
                      <a:pt x="4" y="39"/>
                      <a:pt x="4" y="39"/>
                    </a:cubicBezTo>
                    <a:cubicBezTo>
                      <a:pt x="4" y="40"/>
                      <a:pt x="3" y="41"/>
                      <a:pt x="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2" name="Freeform 52"/>
              <p:cNvSpPr>
                <a:spLocks/>
              </p:cNvSpPr>
              <p:nvPr/>
            </p:nvSpPr>
            <p:spPr bwMode="auto">
              <a:xfrm>
                <a:off x="1984375" y="2947988"/>
                <a:ext cx="61913" cy="61913"/>
              </a:xfrm>
              <a:custGeom>
                <a:avLst/>
                <a:gdLst>
                  <a:gd name="T0" fmla="*/ 2 w 16"/>
                  <a:gd name="T1" fmla="*/ 16 h 16"/>
                  <a:gd name="T2" fmla="*/ 0 w 16"/>
                  <a:gd name="T3" fmla="*/ 14 h 16"/>
                  <a:gd name="T4" fmla="*/ 14 w 16"/>
                  <a:gd name="T5" fmla="*/ 0 h 16"/>
                  <a:gd name="T6" fmla="*/ 16 w 16"/>
                  <a:gd name="T7" fmla="*/ 2 h 16"/>
                  <a:gd name="T8" fmla="*/ 14 w 16"/>
                  <a:gd name="T9" fmla="*/ 4 h 16"/>
                  <a:gd name="T10" fmla="*/ 4 w 16"/>
                  <a:gd name="T11" fmla="*/ 14 h 16"/>
                  <a:gd name="T12" fmla="*/ 2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2" y="16"/>
                    </a:moveTo>
                    <a:cubicBezTo>
                      <a:pt x="1" y="16"/>
                      <a:pt x="0" y="15"/>
                      <a:pt x="0" y="14"/>
                    </a:cubicBezTo>
                    <a:cubicBezTo>
                      <a:pt x="0" y="6"/>
                      <a:pt x="6" y="0"/>
                      <a:pt x="14" y="0"/>
                    </a:cubicBezTo>
                    <a:cubicBezTo>
                      <a:pt x="15" y="0"/>
                      <a:pt x="16" y="1"/>
                      <a:pt x="16" y="2"/>
                    </a:cubicBezTo>
                    <a:cubicBezTo>
                      <a:pt x="16" y="3"/>
                      <a:pt x="15" y="4"/>
                      <a:pt x="14" y="4"/>
                    </a:cubicBezTo>
                    <a:cubicBezTo>
                      <a:pt x="8" y="4"/>
                      <a:pt x="4" y="9"/>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3" name="Freeform 53"/>
              <p:cNvSpPr>
                <a:spLocks/>
              </p:cNvSpPr>
              <p:nvPr/>
            </p:nvSpPr>
            <p:spPr bwMode="auto">
              <a:xfrm>
                <a:off x="2184400" y="2947988"/>
                <a:ext cx="61913" cy="61913"/>
              </a:xfrm>
              <a:custGeom>
                <a:avLst/>
                <a:gdLst>
                  <a:gd name="T0" fmla="*/ 2 w 16"/>
                  <a:gd name="T1" fmla="*/ 16 h 16"/>
                  <a:gd name="T2" fmla="*/ 0 w 16"/>
                  <a:gd name="T3" fmla="*/ 14 h 16"/>
                  <a:gd name="T4" fmla="*/ 14 w 16"/>
                  <a:gd name="T5" fmla="*/ 0 h 16"/>
                  <a:gd name="T6" fmla="*/ 16 w 16"/>
                  <a:gd name="T7" fmla="*/ 2 h 16"/>
                  <a:gd name="T8" fmla="*/ 14 w 16"/>
                  <a:gd name="T9" fmla="*/ 4 h 16"/>
                  <a:gd name="T10" fmla="*/ 4 w 16"/>
                  <a:gd name="T11" fmla="*/ 14 h 16"/>
                  <a:gd name="T12" fmla="*/ 2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2" y="16"/>
                    </a:moveTo>
                    <a:cubicBezTo>
                      <a:pt x="1" y="16"/>
                      <a:pt x="0" y="15"/>
                      <a:pt x="0" y="14"/>
                    </a:cubicBezTo>
                    <a:cubicBezTo>
                      <a:pt x="0" y="6"/>
                      <a:pt x="6" y="0"/>
                      <a:pt x="14" y="0"/>
                    </a:cubicBezTo>
                    <a:cubicBezTo>
                      <a:pt x="15" y="0"/>
                      <a:pt x="16" y="1"/>
                      <a:pt x="16" y="2"/>
                    </a:cubicBezTo>
                    <a:cubicBezTo>
                      <a:pt x="16" y="3"/>
                      <a:pt x="15" y="4"/>
                      <a:pt x="14" y="4"/>
                    </a:cubicBezTo>
                    <a:cubicBezTo>
                      <a:pt x="8" y="4"/>
                      <a:pt x="4" y="9"/>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83" name="Group 82"/>
            <p:cNvGrpSpPr>
              <a:grpSpLocks noChangeAspect="1"/>
            </p:cNvGrpSpPr>
            <p:nvPr/>
          </p:nvGrpSpPr>
          <p:grpSpPr>
            <a:xfrm>
              <a:off x="5029934" y="3816489"/>
              <a:ext cx="396109" cy="392727"/>
              <a:chOff x="1901825" y="1744663"/>
              <a:chExt cx="371475" cy="368301"/>
            </a:xfrm>
            <a:solidFill>
              <a:schemeClr val="bg1"/>
            </a:solidFill>
          </p:grpSpPr>
          <p:sp>
            <p:nvSpPr>
              <p:cNvPr id="84" name="Freeform 57"/>
              <p:cNvSpPr>
                <a:spLocks/>
              </p:cNvSpPr>
              <p:nvPr/>
            </p:nvSpPr>
            <p:spPr bwMode="auto">
              <a:xfrm>
                <a:off x="1901825" y="1744663"/>
                <a:ext cx="371475" cy="322263"/>
              </a:xfrm>
              <a:custGeom>
                <a:avLst/>
                <a:gdLst>
                  <a:gd name="T0" fmla="*/ 87 w 96"/>
                  <a:gd name="T1" fmla="*/ 83 h 83"/>
                  <a:gd name="T2" fmla="*/ 78 w 96"/>
                  <a:gd name="T3" fmla="*/ 83 h 83"/>
                  <a:gd name="T4" fmla="*/ 76 w 96"/>
                  <a:gd name="T5" fmla="*/ 81 h 83"/>
                  <a:gd name="T6" fmla="*/ 78 w 96"/>
                  <a:gd name="T7" fmla="*/ 79 h 83"/>
                  <a:gd name="T8" fmla="*/ 87 w 96"/>
                  <a:gd name="T9" fmla="*/ 79 h 83"/>
                  <a:gd name="T10" fmla="*/ 92 w 96"/>
                  <a:gd name="T11" fmla="*/ 73 h 83"/>
                  <a:gd name="T12" fmla="*/ 91 w 96"/>
                  <a:gd name="T13" fmla="*/ 69 h 83"/>
                  <a:gd name="T14" fmla="*/ 59 w 96"/>
                  <a:gd name="T15" fmla="*/ 37 h 83"/>
                  <a:gd name="T16" fmla="*/ 58 w 96"/>
                  <a:gd name="T17" fmla="*/ 36 h 83"/>
                  <a:gd name="T18" fmla="*/ 56 w 96"/>
                  <a:gd name="T19" fmla="*/ 14 h 83"/>
                  <a:gd name="T20" fmla="*/ 48 w 96"/>
                  <a:gd name="T21" fmla="*/ 4 h 83"/>
                  <a:gd name="T22" fmla="*/ 40 w 96"/>
                  <a:gd name="T23" fmla="*/ 14 h 83"/>
                  <a:gd name="T24" fmla="*/ 38 w 96"/>
                  <a:gd name="T25" fmla="*/ 36 h 83"/>
                  <a:gd name="T26" fmla="*/ 37 w 96"/>
                  <a:gd name="T27" fmla="*/ 37 h 83"/>
                  <a:gd name="T28" fmla="*/ 5 w 96"/>
                  <a:gd name="T29" fmla="*/ 69 h 83"/>
                  <a:gd name="T30" fmla="*/ 4 w 96"/>
                  <a:gd name="T31" fmla="*/ 73 h 83"/>
                  <a:gd name="T32" fmla="*/ 9 w 96"/>
                  <a:gd name="T33" fmla="*/ 79 h 83"/>
                  <a:gd name="T34" fmla="*/ 18 w 96"/>
                  <a:gd name="T35" fmla="*/ 79 h 83"/>
                  <a:gd name="T36" fmla="*/ 20 w 96"/>
                  <a:gd name="T37" fmla="*/ 81 h 83"/>
                  <a:gd name="T38" fmla="*/ 18 w 96"/>
                  <a:gd name="T39" fmla="*/ 83 h 83"/>
                  <a:gd name="T40" fmla="*/ 9 w 96"/>
                  <a:gd name="T41" fmla="*/ 83 h 83"/>
                  <a:gd name="T42" fmla="*/ 0 w 96"/>
                  <a:gd name="T43" fmla="*/ 73 h 83"/>
                  <a:gd name="T44" fmla="*/ 3 w 96"/>
                  <a:gd name="T45" fmla="*/ 67 h 83"/>
                  <a:gd name="T46" fmla="*/ 34 w 96"/>
                  <a:gd name="T47" fmla="*/ 35 h 83"/>
                  <a:gd name="T48" fmla="*/ 36 w 96"/>
                  <a:gd name="T49" fmla="*/ 14 h 83"/>
                  <a:gd name="T50" fmla="*/ 47 w 96"/>
                  <a:gd name="T51" fmla="*/ 0 h 83"/>
                  <a:gd name="T52" fmla="*/ 49 w 96"/>
                  <a:gd name="T53" fmla="*/ 0 h 83"/>
                  <a:gd name="T54" fmla="*/ 60 w 96"/>
                  <a:gd name="T55" fmla="*/ 13 h 83"/>
                  <a:gd name="T56" fmla="*/ 62 w 96"/>
                  <a:gd name="T57" fmla="*/ 35 h 83"/>
                  <a:gd name="T58" fmla="*/ 93 w 96"/>
                  <a:gd name="T59" fmla="*/ 67 h 83"/>
                  <a:gd name="T60" fmla="*/ 96 w 96"/>
                  <a:gd name="T61" fmla="*/ 73 h 83"/>
                  <a:gd name="T62" fmla="*/ 87 w 96"/>
                  <a:gd name="T63"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83">
                    <a:moveTo>
                      <a:pt x="87" y="83"/>
                    </a:moveTo>
                    <a:cubicBezTo>
                      <a:pt x="78" y="83"/>
                      <a:pt x="78" y="83"/>
                      <a:pt x="78" y="83"/>
                    </a:cubicBezTo>
                    <a:cubicBezTo>
                      <a:pt x="77" y="83"/>
                      <a:pt x="76" y="82"/>
                      <a:pt x="76" y="81"/>
                    </a:cubicBezTo>
                    <a:cubicBezTo>
                      <a:pt x="76" y="80"/>
                      <a:pt x="77" y="79"/>
                      <a:pt x="78" y="79"/>
                    </a:cubicBezTo>
                    <a:cubicBezTo>
                      <a:pt x="87" y="79"/>
                      <a:pt x="87" y="79"/>
                      <a:pt x="87" y="79"/>
                    </a:cubicBezTo>
                    <a:cubicBezTo>
                      <a:pt x="90" y="79"/>
                      <a:pt x="92" y="76"/>
                      <a:pt x="92" y="73"/>
                    </a:cubicBezTo>
                    <a:cubicBezTo>
                      <a:pt x="92" y="72"/>
                      <a:pt x="91" y="70"/>
                      <a:pt x="91" y="69"/>
                    </a:cubicBezTo>
                    <a:cubicBezTo>
                      <a:pt x="59" y="37"/>
                      <a:pt x="59" y="37"/>
                      <a:pt x="59" y="37"/>
                    </a:cubicBezTo>
                    <a:cubicBezTo>
                      <a:pt x="58" y="37"/>
                      <a:pt x="58" y="36"/>
                      <a:pt x="58" y="36"/>
                    </a:cubicBezTo>
                    <a:cubicBezTo>
                      <a:pt x="56" y="14"/>
                      <a:pt x="56" y="14"/>
                      <a:pt x="56" y="14"/>
                    </a:cubicBezTo>
                    <a:cubicBezTo>
                      <a:pt x="55" y="9"/>
                      <a:pt x="50" y="6"/>
                      <a:pt x="48" y="4"/>
                    </a:cubicBezTo>
                    <a:cubicBezTo>
                      <a:pt x="46" y="6"/>
                      <a:pt x="41" y="9"/>
                      <a:pt x="40" y="14"/>
                    </a:cubicBezTo>
                    <a:cubicBezTo>
                      <a:pt x="38" y="36"/>
                      <a:pt x="38" y="36"/>
                      <a:pt x="38" y="36"/>
                    </a:cubicBezTo>
                    <a:cubicBezTo>
                      <a:pt x="38" y="36"/>
                      <a:pt x="38" y="37"/>
                      <a:pt x="37" y="37"/>
                    </a:cubicBezTo>
                    <a:cubicBezTo>
                      <a:pt x="5" y="69"/>
                      <a:pt x="5" y="69"/>
                      <a:pt x="5" y="69"/>
                    </a:cubicBezTo>
                    <a:cubicBezTo>
                      <a:pt x="4" y="70"/>
                      <a:pt x="4" y="72"/>
                      <a:pt x="4" y="73"/>
                    </a:cubicBezTo>
                    <a:cubicBezTo>
                      <a:pt x="4" y="76"/>
                      <a:pt x="6" y="79"/>
                      <a:pt x="9" y="79"/>
                    </a:cubicBezTo>
                    <a:cubicBezTo>
                      <a:pt x="18" y="79"/>
                      <a:pt x="18" y="79"/>
                      <a:pt x="18" y="79"/>
                    </a:cubicBezTo>
                    <a:cubicBezTo>
                      <a:pt x="19" y="79"/>
                      <a:pt x="20" y="80"/>
                      <a:pt x="20" y="81"/>
                    </a:cubicBezTo>
                    <a:cubicBezTo>
                      <a:pt x="20" y="82"/>
                      <a:pt x="19" y="83"/>
                      <a:pt x="18" y="83"/>
                    </a:cubicBezTo>
                    <a:cubicBezTo>
                      <a:pt x="9" y="83"/>
                      <a:pt x="9" y="83"/>
                      <a:pt x="9" y="83"/>
                    </a:cubicBezTo>
                    <a:cubicBezTo>
                      <a:pt x="4" y="83"/>
                      <a:pt x="0" y="78"/>
                      <a:pt x="0" y="73"/>
                    </a:cubicBezTo>
                    <a:cubicBezTo>
                      <a:pt x="0" y="71"/>
                      <a:pt x="1" y="68"/>
                      <a:pt x="3" y="67"/>
                    </a:cubicBezTo>
                    <a:cubicBezTo>
                      <a:pt x="34" y="35"/>
                      <a:pt x="34" y="35"/>
                      <a:pt x="34" y="35"/>
                    </a:cubicBezTo>
                    <a:cubicBezTo>
                      <a:pt x="36" y="14"/>
                      <a:pt x="36" y="14"/>
                      <a:pt x="36" y="14"/>
                    </a:cubicBezTo>
                    <a:cubicBezTo>
                      <a:pt x="38" y="5"/>
                      <a:pt x="47" y="0"/>
                      <a:pt x="47" y="0"/>
                    </a:cubicBezTo>
                    <a:cubicBezTo>
                      <a:pt x="48" y="0"/>
                      <a:pt x="48" y="0"/>
                      <a:pt x="49" y="0"/>
                    </a:cubicBezTo>
                    <a:cubicBezTo>
                      <a:pt x="49" y="0"/>
                      <a:pt x="58" y="5"/>
                      <a:pt x="60" y="13"/>
                    </a:cubicBezTo>
                    <a:cubicBezTo>
                      <a:pt x="62" y="35"/>
                      <a:pt x="62" y="35"/>
                      <a:pt x="62" y="35"/>
                    </a:cubicBezTo>
                    <a:cubicBezTo>
                      <a:pt x="93" y="67"/>
                      <a:pt x="93" y="67"/>
                      <a:pt x="93" y="67"/>
                    </a:cubicBezTo>
                    <a:cubicBezTo>
                      <a:pt x="95" y="68"/>
                      <a:pt x="96" y="71"/>
                      <a:pt x="96" y="73"/>
                    </a:cubicBezTo>
                    <a:cubicBezTo>
                      <a:pt x="96" y="78"/>
                      <a:pt x="92" y="83"/>
                      <a:pt x="8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 name="Freeform 58"/>
              <p:cNvSpPr>
                <a:spLocks noEditPoints="1"/>
              </p:cNvSpPr>
              <p:nvPr/>
            </p:nvSpPr>
            <p:spPr bwMode="auto">
              <a:xfrm>
                <a:off x="2063750" y="1792288"/>
                <a:ext cx="47625" cy="107950"/>
              </a:xfrm>
              <a:custGeom>
                <a:avLst/>
                <a:gdLst>
                  <a:gd name="T0" fmla="*/ 6 w 12"/>
                  <a:gd name="T1" fmla="*/ 28 h 28"/>
                  <a:gd name="T2" fmla="*/ 0 w 12"/>
                  <a:gd name="T3" fmla="*/ 22 h 28"/>
                  <a:gd name="T4" fmla="*/ 0 w 12"/>
                  <a:gd name="T5" fmla="*/ 6 h 28"/>
                  <a:gd name="T6" fmla="*/ 6 w 12"/>
                  <a:gd name="T7" fmla="*/ 0 h 28"/>
                  <a:gd name="T8" fmla="*/ 12 w 12"/>
                  <a:gd name="T9" fmla="*/ 6 h 28"/>
                  <a:gd name="T10" fmla="*/ 12 w 12"/>
                  <a:gd name="T11" fmla="*/ 22 h 28"/>
                  <a:gd name="T12" fmla="*/ 6 w 12"/>
                  <a:gd name="T13" fmla="*/ 28 h 28"/>
                  <a:gd name="T14" fmla="*/ 6 w 12"/>
                  <a:gd name="T15" fmla="*/ 4 h 28"/>
                  <a:gd name="T16" fmla="*/ 4 w 12"/>
                  <a:gd name="T17" fmla="*/ 6 h 28"/>
                  <a:gd name="T18" fmla="*/ 4 w 12"/>
                  <a:gd name="T19" fmla="*/ 22 h 28"/>
                  <a:gd name="T20" fmla="*/ 6 w 12"/>
                  <a:gd name="T21" fmla="*/ 24 h 28"/>
                  <a:gd name="T22" fmla="*/ 8 w 12"/>
                  <a:gd name="T23" fmla="*/ 22 h 28"/>
                  <a:gd name="T24" fmla="*/ 8 w 12"/>
                  <a:gd name="T25" fmla="*/ 6 h 28"/>
                  <a:gd name="T26" fmla="*/ 6 w 12"/>
                  <a:gd name="T2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8">
                    <a:moveTo>
                      <a:pt x="6" y="28"/>
                    </a:moveTo>
                    <a:cubicBezTo>
                      <a:pt x="3" y="28"/>
                      <a:pt x="0" y="25"/>
                      <a:pt x="0" y="22"/>
                    </a:cubicBezTo>
                    <a:cubicBezTo>
                      <a:pt x="0" y="6"/>
                      <a:pt x="0" y="6"/>
                      <a:pt x="0" y="6"/>
                    </a:cubicBezTo>
                    <a:cubicBezTo>
                      <a:pt x="0" y="3"/>
                      <a:pt x="3" y="0"/>
                      <a:pt x="6" y="0"/>
                    </a:cubicBezTo>
                    <a:cubicBezTo>
                      <a:pt x="9" y="0"/>
                      <a:pt x="12" y="3"/>
                      <a:pt x="12" y="6"/>
                    </a:cubicBezTo>
                    <a:cubicBezTo>
                      <a:pt x="12" y="22"/>
                      <a:pt x="12" y="22"/>
                      <a:pt x="12" y="22"/>
                    </a:cubicBezTo>
                    <a:cubicBezTo>
                      <a:pt x="12" y="25"/>
                      <a:pt x="9" y="28"/>
                      <a:pt x="6" y="28"/>
                    </a:cubicBezTo>
                    <a:close/>
                    <a:moveTo>
                      <a:pt x="6" y="4"/>
                    </a:moveTo>
                    <a:cubicBezTo>
                      <a:pt x="5" y="4"/>
                      <a:pt x="4" y="5"/>
                      <a:pt x="4" y="6"/>
                    </a:cubicBezTo>
                    <a:cubicBezTo>
                      <a:pt x="4" y="22"/>
                      <a:pt x="4" y="22"/>
                      <a:pt x="4" y="22"/>
                    </a:cubicBezTo>
                    <a:cubicBezTo>
                      <a:pt x="4" y="23"/>
                      <a:pt x="5" y="24"/>
                      <a:pt x="6" y="24"/>
                    </a:cubicBezTo>
                    <a:cubicBezTo>
                      <a:pt x="7" y="24"/>
                      <a:pt x="8" y="23"/>
                      <a:pt x="8" y="22"/>
                    </a:cubicBezTo>
                    <a:cubicBezTo>
                      <a:pt x="8" y="6"/>
                      <a:pt x="8" y="6"/>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6" name="Rectangle 59"/>
              <p:cNvSpPr>
                <a:spLocks noChangeArrowheads="1"/>
              </p:cNvSpPr>
              <p:nvPr/>
            </p:nvSpPr>
            <p:spPr bwMode="auto">
              <a:xfrm>
                <a:off x="2057400" y="1773238"/>
                <a:ext cx="619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7" name="Freeform 60"/>
              <p:cNvSpPr>
                <a:spLocks noEditPoints="1"/>
              </p:cNvSpPr>
              <p:nvPr/>
            </p:nvSpPr>
            <p:spPr bwMode="auto">
              <a:xfrm>
                <a:off x="1963738" y="2005013"/>
                <a:ext cx="77788" cy="77788"/>
              </a:xfrm>
              <a:custGeom>
                <a:avLst/>
                <a:gdLst>
                  <a:gd name="T0" fmla="*/ 18 w 20"/>
                  <a:gd name="T1" fmla="*/ 20 h 20"/>
                  <a:gd name="T2" fmla="*/ 2 w 20"/>
                  <a:gd name="T3" fmla="*/ 20 h 20"/>
                  <a:gd name="T4" fmla="*/ 0 w 20"/>
                  <a:gd name="T5" fmla="*/ 18 h 20"/>
                  <a:gd name="T6" fmla="*/ 0 w 20"/>
                  <a:gd name="T7" fmla="*/ 2 h 20"/>
                  <a:gd name="T8" fmla="*/ 2 w 20"/>
                  <a:gd name="T9" fmla="*/ 0 h 20"/>
                  <a:gd name="T10" fmla="*/ 18 w 20"/>
                  <a:gd name="T11" fmla="*/ 0 h 20"/>
                  <a:gd name="T12" fmla="*/ 20 w 20"/>
                  <a:gd name="T13" fmla="*/ 2 h 20"/>
                  <a:gd name="T14" fmla="*/ 20 w 20"/>
                  <a:gd name="T15" fmla="*/ 18 h 20"/>
                  <a:gd name="T16" fmla="*/ 18 w 20"/>
                  <a:gd name="T17" fmla="*/ 20 h 20"/>
                  <a:gd name="T18" fmla="*/ 4 w 20"/>
                  <a:gd name="T19" fmla="*/ 16 h 20"/>
                  <a:gd name="T20" fmla="*/ 16 w 20"/>
                  <a:gd name="T21" fmla="*/ 16 h 20"/>
                  <a:gd name="T22" fmla="*/ 16 w 20"/>
                  <a:gd name="T23" fmla="*/ 4 h 20"/>
                  <a:gd name="T24" fmla="*/ 4 w 20"/>
                  <a:gd name="T25" fmla="*/ 4 h 20"/>
                  <a:gd name="T26" fmla="*/ 4 w 20"/>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18" y="20"/>
                    </a:moveTo>
                    <a:cubicBezTo>
                      <a:pt x="2" y="20"/>
                      <a:pt x="2" y="20"/>
                      <a:pt x="2" y="20"/>
                    </a:cubicBezTo>
                    <a:cubicBezTo>
                      <a:pt x="1" y="20"/>
                      <a:pt x="0" y="19"/>
                      <a:pt x="0" y="18"/>
                    </a:cubicBezTo>
                    <a:cubicBezTo>
                      <a:pt x="0" y="2"/>
                      <a:pt x="0" y="2"/>
                      <a:pt x="0" y="2"/>
                    </a:cubicBezTo>
                    <a:cubicBezTo>
                      <a:pt x="0" y="1"/>
                      <a:pt x="1" y="0"/>
                      <a:pt x="2" y="0"/>
                    </a:cubicBezTo>
                    <a:cubicBezTo>
                      <a:pt x="18" y="0"/>
                      <a:pt x="18" y="0"/>
                      <a:pt x="18" y="0"/>
                    </a:cubicBezTo>
                    <a:cubicBezTo>
                      <a:pt x="19" y="0"/>
                      <a:pt x="20" y="1"/>
                      <a:pt x="20" y="2"/>
                    </a:cubicBezTo>
                    <a:cubicBezTo>
                      <a:pt x="20" y="18"/>
                      <a:pt x="20" y="18"/>
                      <a:pt x="20" y="18"/>
                    </a:cubicBezTo>
                    <a:cubicBezTo>
                      <a:pt x="20" y="19"/>
                      <a:pt x="19" y="20"/>
                      <a:pt x="18" y="20"/>
                    </a:cubicBezTo>
                    <a:close/>
                    <a:moveTo>
                      <a:pt x="4" y="16"/>
                    </a:moveTo>
                    <a:cubicBezTo>
                      <a:pt x="16" y="16"/>
                      <a:pt x="16" y="16"/>
                      <a:pt x="16" y="16"/>
                    </a:cubicBezTo>
                    <a:cubicBezTo>
                      <a:pt x="16" y="4"/>
                      <a:pt x="16" y="4"/>
                      <a:pt x="16" y="4"/>
                    </a:cubicBezTo>
                    <a:cubicBezTo>
                      <a:pt x="4" y="4"/>
                      <a:pt x="4" y="4"/>
                      <a:pt x="4" y="4"/>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8" name="Freeform 61"/>
              <p:cNvSpPr>
                <a:spLocks noEditPoints="1"/>
              </p:cNvSpPr>
              <p:nvPr/>
            </p:nvSpPr>
            <p:spPr bwMode="auto">
              <a:xfrm>
                <a:off x="2133600" y="2005013"/>
                <a:ext cx="77788" cy="77788"/>
              </a:xfrm>
              <a:custGeom>
                <a:avLst/>
                <a:gdLst>
                  <a:gd name="T0" fmla="*/ 18 w 20"/>
                  <a:gd name="T1" fmla="*/ 20 h 20"/>
                  <a:gd name="T2" fmla="*/ 2 w 20"/>
                  <a:gd name="T3" fmla="*/ 20 h 20"/>
                  <a:gd name="T4" fmla="*/ 0 w 20"/>
                  <a:gd name="T5" fmla="*/ 18 h 20"/>
                  <a:gd name="T6" fmla="*/ 0 w 20"/>
                  <a:gd name="T7" fmla="*/ 2 h 20"/>
                  <a:gd name="T8" fmla="*/ 2 w 20"/>
                  <a:gd name="T9" fmla="*/ 0 h 20"/>
                  <a:gd name="T10" fmla="*/ 18 w 20"/>
                  <a:gd name="T11" fmla="*/ 0 h 20"/>
                  <a:gd name="T12" fmla="*/ 20 w 20"/>
                  <a:gd name="T13" fmla="*/ 2 h 20"/>
                  <a:gd name="T14" fmla="*/ 20 w 20"/>
                  <a:gd name="T15" fmla="*/ 18 h 20"/>
                  <a:gd name="T16" fmla="*/ 18 w 20"/>
                  <a:gd name="T17" fmla="*/ 20 h 20"/>
                  <a:gd name="T18" fmla="*/ 4 w 20"/>
                  <a:gd name="T19" fmla="*/ 16 h 20"/>
                  <a:gd name="T20" fmla="*/ 16 w 20"/>
                  <a:gd name="T21" fmla="*/ 16 h 20"/>
                  <a:gd name="T22" fmla="*/ 16 w 20"/>
                  <a:gd name="T23" fmla="*/ 4 h 20"/>
                  <a:gd name="T24" fmla="*/ 4 w 20"/>
                  <a:gd name="T25" fmla="*/ 4 h 20"/>
                  <a:gd name="T26" fmla="*/ 4 w 20"/>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18" y="20"/>
                    </a:moveTo>
                    <a:cubicBezTo>
                      <a:pt x="2" y="20"/>
                      <a:pt x="2" y="20"/>
                      <a:pt x="2" y="20"/>
                    </a:cubicBezTo>
                    <a:cubicBezTo>
                      <a:pt x="1" y="20"/>
                      <a:pt x="0" y="19"/>
                      <a:pt x="0" y="18"/>
                    </a:cubicBezTo>
                    <a:cubicBezTo>
                      <a:pt x="0" y="2"/>
                      <a:pt x="0" y="2"/>
                      <a:pt x="0" y="2"/>
                    </a:cubicBezTo>
                    <a:cubicBezTo>
                      <a:pt x="0" y="1"/>
                      <a:pt x="1" y="0"/>
                      <a:pt x="2" y="0"/>
                    </a:cubicBezTo>
                    <a:cubicBezTo>
                      <a:pt x="18" y="0"/>
                      <a:pt x="18" y="0"/>
                      <a:pt x="18" y="0"/>
                    </a:cubicBezTo>
                    <a:cubicBezTo>
                      <a:pt x="19" y="0"/>
                      <a:pt x="20" y="1"/>
                      <a:pt x="20" y="2"/>
                    </a:cubicBezTo>
                    <a:cubicBezTo>
                      <a:pt x="20" y="18"/>
                      <a:pt x="20" y="18"/>
                      <a:pt x="20" y="18"/>
                    </a:cubicBezTo>
                    <a:cubicBezTo>
                      <a:pt x="20" y="19"/>
                      <a:pt x="19" y="20"/>
                      <a:pt x="18" y="20"/>
                    </a:cubicBezTo>
                    <a:close/>
                    <a:moveTo>
                      <a:pt x="4" y="16"/>
                    </a:moveTo>
                    <a:cubicBezTo>
                      <a:pt x="16" y="16"/>
                      <a:pt x="16" y="16"/>
                      <a:pt x="16" y="16"/>
                    </a:cubicBezTo>
                    <a:cubicBezTo>
                      <a:pt x="16" y="4"/>
                      <a:pt x="16" y="4"/>
                      <a:pt x="16" y="4"/>
                    </a:cubicBezTo>
                    <a:cubicBezTo>
                      <a:pt x="4" y="4"/>
                      <a:pt x="4" y="4"/>
                      <a:pt x="4" y="4"/>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9" name="Freeform 62"/>
              <p:cNvSpPr>
                <a:spLocks/>
              </p:cNvSpPr>
              <p:nvPr/>
            </p:nvSpPr>
            <p:spPr bwMode="auto">
              <a:xfrm>
                <a:off x="2025650" y="2051051"/>
                <a:ext cx="69850" cy="42863"/>
              </a:xfrm>
              <a:custGeom>
                <a:avLst/>
                <a:gdLst>
                  <a:gd name="T0" fmla="*/ 16 w 18"/>
                  <a:gd name="T1" fmla="*/ 11 h 11"/>
                  <a:gd name="T2" fmla="*/ 14 w 18"/>
                  <a:gd name="T3" fmla="*/ 9 h 11"/>
                  <a:gd name="T4" fmla="*/ 9 w 18"/>
                  <a:gd name="T5" fmla="*/ 4 h 11"/>
                  <a:gd name="T6" fmla="*/ 2 w 18"/>
                  <a:gd name="T7" fmla="*/ 4 h 11"/>
                  <a:gd name="T8" fmla="*/ 0 w 18"/>
                  <a:gd name="T9" fmla="*/ 2 h 11"/>
                  <a:gd name="T10" fmla="*/ 2 w 18"/>
                  <a:gd name="T11" fmla="*/ 0 h 11"/>
                  <a:gd name="T12" fmla="*/ 9 w 18"/>
                  <a:gd name="T13" fmla="*/ 0 h 11"/>
                  <a:gd name="T14" fmla="*/ 18 w 18"/>
                  <a:gd name="T15" fmla="*/ 9 h 11"/>
                  <a:gd name="T16" fmla="*/ 16 w 18"/>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6" y="11"/>
                    </a:moveTo>
                    <a:cubicBezTo>
                      <a:pt x="15" y="11"/>
                      <a:pt x="14" y="10"/>
                      <a:pt x="14" y="9"/>
                    </a:cubicBezTo>
                    <a:cubicBezTo>
                      <a:pt x="14" y="6"/>
                      <a:pt x="12" y="4"/>
                      <a:pt x="9" y="4"/>
                    </a:cubicBezTo>
                    <a:cubicBezTo>
                      <a:pt x="2" y="4"/>
                      <a:pt x="2" y="4"/>
                      <a:pt x="2" y="4"/>
                    </a:cubicBezTo>
                    <a:cubicBezTo>
                      <a:pt x="1" y="4"/>
                      <a:pt x="0" y="3"/>
                      <a:pt x="0" y="2"/>
                    </a:cubicBezTo>
                    <a:cubicBezTo>
                      <a:pt x="0" y="1"/>
                      <a:pt x="1" y="0"/>
                      <a:pt x="2" y="0"/>
                    </a:cubicBezTo>
                    <a:cubicBezTo>
                      <a:pt x="9" y="0"/>
                      <a:pt x="9" y="0"/>
                      <a:pt x="9" y="0"/>
                    </a:cubicBezTo>
                    <a:cubicBezTo>
                      <a:pt x="14" y="0"/>
                      <a:pt x="18" y="4"/>
                      <a:pt x="18" y="9"/>
                    </a:cubicBezTo>
                    <a:cubicBezTo>
                      <a:pt x="18" y="10"/>
                      <a:pt x="17"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0" name="Freeform 63"/>
              <p:cNvSpPr>
                <a:spLocks/>
              </p:cNvSpPr>
              <p:nvPr/>
            </p:nvSpPr>
            <p:spPr bwMode="auto">
              <a:xfrm>
                <a:off x="2079625" y="2051051"/>
                <a:ext cx="69850" cy="42863"/>
              </a:xfrm>
              <a:custGeom>
                <a:avLst/>
                <a:gdLst>
                  <a:gd name="T0" fmla="*/ 2 w 18"/>
                  <a:gd name="T1" fmla="*/ 11 h 11"/>
                  <a:gd name="T2" fmla="*/ 0 w 18"/>
                  <a:gd name="T3" fmla="*/ 9 h 11"/>
                  <a:gd name="T4" fmla="*/ 9 w 18"/>
                  <a:gd name="T5" fmla="*/ 0 h 11"/>
                  <a:gd name="T6" fmla="*/ 16 w 18"/>
                  <a:gd name="T7" fmla="*/ 0 h 11"/>
                  <a:gd name="T8" fmla="*/ 18 w 18"/>
                  <a:gd name="T9" fmla="*/ 2 h 11"/>
                  <a:gd name="T10" fmla="*/ 16 w 18"/>
                  <a:gd name="T11" fmla="*/ 4 h 11"/>
                  <a:gd name="T12" fmla="*/ 9 w 18"/>
                  <a:gd name="T13" fmla="*/ 4 h 11"/>
                  <a:gd name="T14" fmla="*/ 4 w 18"/>
                  <a:gd name="T15" fmla="*/ 9 h 11"/>
                  <a:gd name="T16" fmla="*/ 2 w 18"/>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2" y="11"/>
                    </a:moveTo>
                    <a:cubicBezTo>
                      <a:pt x="1" y="11"/>
                      <a:pt x="0" y="10"/>
                      <a:pt x="0" y="9"/>
                    </a:cubicBezTo>
                    <a:cubicBezTo>
                      <a:pt x="0" y="4"/>
                      <a:pt x="4" y="0"/>
                      <a:pt x="9" y="0"/>
                    </a:cubicBezTo>
                    <a:cubicBezTo>
                      <a:pt x="16" y="0"/>
                      <a:pt x="16" y="0"/>
                      <a:pt x="16" y="0"/>
                    </a:cubicBezTo>
                    <a:cubicBezTo>
                      <a:pt x="17" y="0"/>
                      <a:pt x="18" y="1"/>
                      <a:pt x="18" y="2"/>
                    </a:cubicBezTo>
                    <a:cubicBezTo>
                      <a:pt x="18" y="3"/>
                      <a:pt x="17" y="4"/>
                      <a:pt x="16" y="4"/>
                    </a:cubicBezTo>
                    <a:cubicBezTo>
                      <a:pt x="9" y="4"/>
                      <a:pt x="9" y="4"/>
                      <a:pt x="9" y="4"/>
                    </a:cubicBezTo>
                    <a:cubicBezTo>
                      <a:pt x="6" y="4"/>
                      <a:pt x="4" y="6"/>
                      <a:pt x="4" y="9"/>
                    </a:cubicBezTo>
                    <a:cubicBezTo>
                      <a:pt x="4" y="10"/>
                      <a:pt x="3"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1" name="Freeform 64"/>
              <p:cNvSpPr>
                <a:spLocks/>
              </p:cNvSpPr>
              <p:nvPr/>
            </p:nvSpPr>
            <p:spPr bwMode="auto">
              <a:xfrm>
                <a:off x="1995488" y="2005013"/>
                <a:ext cx="14288" cy="38100"/>
              </a:xfrm>
              <a:custGeom>
                <a:avLst/>
                <a:gdLst>
                  <a:gd name="T0" fmla="*/ 2 w 4"/>
                  <a:gd name="T1" fmla="*/ 10 h 10"/>
                  <a:gd name="T2" fmla="*/ 0 w 4"/>
                  <a:gd name="T3" fmla="*/ 8 h 10"/>
                  <a:gd name="T4" fmla="*/ 0 w 4"/>
                  <a:gd name="T5" fmla="*/ 2 h 10"/>
                  <a:gd name="T6" fmla="*/ 2 w 4"/>
                  <a:gd name="T7" fmla="*/ 0 h 10"/>
                  <a:gd name="T8" fmla="*/ 4 w 4"/>
                  <a:gd name="T9" fmla="*/ 2 h 10"/>
                  <a:gd name="T10" fmla="*/ 4 w 4"/>
                  <a:gd name="T11" fmla="*/ 8 h 10"/>
                  <a:gd name="T12" fmla="*/ 2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10"/>
                    </a:moveTo>
                    <a:cubicBezTo>
                      <a:pt x="1" y="10"/>
                      <a:pt x="0" y="9"/>
                      <a:pt x="0" y="8"/>
                    </a:cubicBezTo>
                    <a:cubicBezTo>
                      <a:pt x="0" y="2"/>
                      <a:pt x="0" y="2"/>
                      <a:pt x="0" y="2"/>
                    </a:cubicBezTo>
                    <a:cubicBezTo>
                      <a:pt x="0" y="1"/>
                      <a:pt x="1" y="0"/>
                      <a:pt x="2" y="0"/>
                    </a:cubicBezTo>
                    <a:cubicBezTo>
                      <a:pt x="3" y="0"/>
                      <a:pt x="4" y="1"/>
                      <a:pt x="4" y="2"/>
                    </a:cubicBezTo>
                    <a:cubicBezTo>
                      <a:pt x="4" y="8"/>
                      <a:pt x="4" y="8"/>
                      <a:pt x="4" y="8"/>
                    </a:cubicBezTo>
                    <a:cubicBezTo>
                      <a:pt x="4" y="9"/>
                      <a:pt x="3"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2" name="Freeform 65"/>
              <p:cNvSpPr>
                <a:spLocks/>
              </p:cNvSpPr>
              <p:nvPr/>
            </p:nvSpPr>
            <p:spPr bwMode="auto">
              <a:xfrm>
                <a:off x="2165350" y="2005013"/>
                <a:ext cx="15875" cy="38100"/>
              </a:xfrm>
              <a:custGeom>
                <a:avLst/>
                <a:gdLst>
                  <a:gd name="T0" fmla="*/ 2 w 4"/>
                  <a:gd name="T1" fmla="*/ 10 h 10"/>
                  <a:gd name="T2" fmla="*/ 0 w 4"/>
                  <a:gd name="T3" fmla="*/ 8 h 10"/>
                  <a:gd name="T4" fmla="*/ 0 w 4"/>
                  <a:gd name="T5" fmla="*/ 2 h 10"/>
                  <a:gd name="T6" fmla="*/ 2 w 4"/>
                  <a:gd name="T7" fmla="*/ 0 h 10"/>
                  <a:gd name="T8" fmla="*/ 4 w 4"/>
                  <a:gd name="T9" fmla="*/ 2 h 10"/>
                  <a:gd name="T10" fmla="*/ 4 w 4"/>
                  <a:gd name="T11" fmla="*/ 8 h 10"/>
                  <a:gd name="T12" fmla="*/ 2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10"/>
                    </a:moveTo>
                    <a:cubicBezTo>
                      <a:pt x="1" y="10"/>
                      <a:pt x="0" y="9"/>
                      <a:pt x="0" y="8"/>
                    </a:cubicBezTo>
                    <a:cubicBezTo>
                      <a:pt x="0" y="2"/>
                      <a:pt x="0" y="2"/>
                      <a:pt x="0" y="2"/>
                    </a:cubicBezTo>
                    <a:cubicBezTo>
                      <a:pt x="0" y="1"/>
                      <a:pt x="1" y="0"/>
                      <a:pt x="2" y="0"/>
                    </a:cubicBezTo>
                    <a:cubicBezTo>
                      <a:pt x="3" y="0"/>
                      <a:pt x="4" y="1"/>
                      <a:pt x="4" y="2"/>
                    </a:cubicBezTo>
                    <a:cubicBezTo>
                      <a:pt x="4" y="8"/>
                      <a:pt x="4" y="8"/>
                      <a:pt x="4" y="8"/>
                    </a:cubicBezTo>
                    <a:cubicBezTo>
                      <a:pt x="4" y="9"/>
                      <a:pt x="3"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3" name="Freeform 66"/>
              <p:cNvSpPr>
                <a:spLocks/>
              </p:cNvSpPr>
              <p:nvPr/>
            </p:nvSpPr>
            <p:spPr bwMode="auto">
              <a:xfrm>
                <a:off x="2025650" y="1935163"/>
                <a:ext cx="15875" cy="5397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4" name="Freeform 67"/>
              <p:cNvSpPr>
                <a:spLocks/>
              </p:cNvSpPr>
              <p:nvPr/>
            </p:nvSpPr>
            <p:spPr bwMode="auto">
              <a:xfrm>
                <a:off x="2133600" y="1935163"/>
                <a:ext cx="15875" cy="5397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5" name="Freeform 68"/>
              <p:cNvSpPr>
                <a:spLocks/>
              </p:cNvSpPr>
              <p:nvPr/>
            </p:nvSpPr>
            <p:spPr bwMode="auto">
              <a:xfrm>
                <a:off x="1995488" y="2066926"/>
                <a:ext cx="14288" cy="46038"/>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6" name="Freeform 69"/>
              <p:cNvSpPr>
                <a:spLocks/>
              </p:cNvSpPr>
              <p:nvPr/>
            </p:nvSpPr>
            <p:spPr bwMode="auto">
              <a:xfrm>
                <a:off x="2165350" y="2066926"/>
                <a:ext cx="15875" cy="46038"/>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7" name="Freeform 70"/>
              <p:cNvSpPr>
                <a:spLocks/>
              </p:cNvSpPr>
              <p:nvPr/>
            </p:nvSpPr>
            <p:spPr bwMode="auto">
              <a:xfrm>
                <a:off x="1963738" y="2066926"/>
                <a:ext cx="15875"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8" name="Freeform 71"/>
              <p:cNvSpPr>
                <a:spLocks/>
              </p:cNvSpPr>
              <p:nvPr/>
            </p:nvSpPr>
            <p:spPr bwMode="auto">
              <a:xfrm>
                <a:off x="2025650" y="2066926"/>
                <a:ext cx="15875"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9" name="Freeform 72"/>
              <p:cNvSpPr>
                <a:spLocks/>
              </p:cNvSpPr>
              <p:nvPr/>
            </p:nvSpPr>
            <p:spPr bwMode="auto">
              <a:xfrm>
                <a:off x="2133600" y="2066926"/>
                <a:ext cx="15875"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 name="Freeform 73"/>
              <p:cNvSpPr>
                <a:spLocks/>
              </p:cNvSpPr>
              <p:nvPr/>
            </p:nvSpPr>
            <p:spPr bwMode="auto">
              <a:xfrm>
                <a:off x="2195513" y="2062163"/>
                <a:ext cx="15875" cy="34925"/>
              </a:xfrm>
              <a:custGeom>
                <a:avLst/>
                <a:gdLst>
                  <a:gd name="T0" fmla="*/ 2 w 4"/>
                  <a:gd name="T1" fmla="*/ 9 h 9"/>
                  <a:gd name="T2" fmla="*/ 0 w 4"/>
                  <a:gd name="T3" fmla="*/ 7 h 9"/>
                  <a:gd name="T4" fmla="*/ 0 w 4"/>
                  <a:gd name="T5" fmla="*/ 2 h 9"/>
                  <a:gd name="T6" fmla="*/ 2 w 4"/>
                  <a:gd name="T7" fmla="*/ 0 h 9"/>
                  <a:gd name="T8" fmla="*/ 4 w 4"/>
                  <a:gd name="T9" fmla="*/ 2 h 9"/>
                  <a:gd name="T10" fmla="*/ 4 w 4"/>
                  <a:gd name="T11" fmla="*/ 7 h 9"/>
                  <a:gd name="T12" fmla="*/ 2 w 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2" y="9"/>
                    </a:moveTo>
                    <a:cubicBezTo>
                      <a:pt x="1" y="9"/>
                      <a:pt x="0" y="8"/>
                      <a:pt x="0" y="7"/>
                    </a:cubicBezTo>
                    <a:cubicBezTo>
                      <a:pt x="0" y="2"/>
                      <a:pt x="0" y="2"/>
                      <a:pt x="0" y="2"/>
                    </a:cubicBezTo>
                    <a:cubicBezTo>
                      <a:pt x="0" y="1"/>
                      <a:pt x="1" y="0"/>
                      <a:pt x="2" y="0"/>
                    </a:cubicBezTo>
                    <a:cubicBezTo>
                      <a:pt x="3" y="0"/>
                      <a:pt x="4" y="1"/>
                      <a:pt x="4" y="2"/>
                    </a:cubicBezTo>
                    <a:cubicBezTo>
                      <a:pt x="4" y="7"/>
                      <a:pt x="4" y="7"/>
                      <a:pt x="4" y="7"/>
                    </a:cubicBezTo>
                    <a:cubicBezTo>
                      <a:pt x="4" y="8"/>
                      <a:pt x="3" y="9"/>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4096" name="Straight Connector 4095"/>
            <p:cNvCxnSpPr>
              <a:cxnSpLocks/>
            </p:cNvCxnSpPr>
            <p:nvPr/>
          </p:nvCxnSpPr>
          <p:spPr>
            <a:xfrm flipH="1">
              <a:off x="1139687" y="526451"/>
              <a:ext cx="2634938" cy="18746"/>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4097" name="Group 4096"/>
            <p:cNvGrpSpPr/>
            <p:nvPr/>
          </p:nvGrpSpPr>
          <p:grpSpPr>
            <a:xfrm>
              <a:off x="-1067892" y="462889"/>
              <a:ext cx="4259371" cy="1824668"/>
              <a:chOff x="-1067892" y="278282"/>
              <a:chExt cx="4259371" cy="1824668"/>
            </a:xfrm>
          </p:grpSpPr>
          <p:sp>
            <p:nvSpPr>
              <p:cNvPr id="114" name="TextBox 113"/>
              <p:cNvSpPr txBox="1"/>
              <p:nvPr/>
            </p:nvSpPr>
            <p:spPr>
              <a:xfrm>
                <a:off x="-1063487" y="278282"/>
                <a:ext cx="2404882" cy="246221"/>
              </a:xfrm>
              <a:prstGeom prst="rect">
                <a:avLst/>
              </a:prstGeom>
              <a:noFill/>
              <a:ln w="6350">
                <a:noFill/>
                <a:prstDash val="dash"/>
              </a:ln>
            </p:spPr>
            <p:txBody>
              <a:bodyPr wrap="square" lIns="0" tIns="0" rIns="0" bIns="0" rtlCol="0">
                <a:spAutoFit/>
              </a:bodyPr>
              <a:lstStyle/>
              <a:p>
                <a:r>
                  <a:rPr lang="az-Latn-AZ" sz="1600" b="1" dirty="0">
                    <a:solidFill>
                      <a:srgbClr val="4A4B69"/>
                    </a:solidFill>
                  </a:rPr>
                  <a:t>SEARCHİNG</a:t>
                </a:r>
                <a:r>
                  <a:rPr lang="en-US" sz="1600" b="1" dirty="0">
                    <a:solidFill>
                      <a:srgbClr val="4A4B69"/>
                    </a:solidFill>
                  </a:rPr>
                  <a:t> </a:t>
                </a:r>
                <a:r>
                  <a:rPr lang="az-Latn-AZ" sz="1600" b="1" dirty="0">
                    <a:solidFill>
                      <a:srgbClr val="4A4B69"/>
                    </a:solidFill>
                  </a:rPr>
                  <a:t>ALGORİTMS</a:t>
                </a:r>
                <a:endParaRPr lang="en-US" sz="1600" b="1" dirty="0">
                  <a:solidFill>
                    <a:srgbClr val="4A4B69"/>
                  </a:solidFill>
                </a:endParaRPr>
              </a:p>
            </p:txBody>
          </p:sp>
          <p:sp>
            <p:nvSpPr>
              <p:cNvPr id="139" name="TextBox 138"/>
              <p:cNvSpPr txBox="1"/>
              <p:nvPr/>
            </p:nvSpPr>
            <p:spPr>
              <a:xfrm>
                <a:off x="-1067892" y="553808"/>
                <a:ext cx="4259371" cy="1549142"/>
              </a:xfrm>
              <a:prstGeom prst="rect">
                <a:avLst/>
              </a:prstGeom>
              <a:noFill/>
              <a:ln w="6350">
                <a:noFill/>
                <a:prstDash val="dash"/>
              </a:ln>
            </p:spPr>
            <p:txBody>
              <a:bodyPr wrap="square" lIns="0" tIns="0" rIns="0" bIns="0" rtlCol="0">
                <a:spAutoFit/>
              </a:bodyPr>
              <a:lstStyle/>
              <a:p>
                <a:pPr marL="171450" indent="-171450">
                  <a:spcAft>
                    <a:spcPts val="400"/>
                  </a:spcAft>
                  <a:buFont typeface="Arial" panose="020B0604020202020204" pitchFamily="34" charset="0"/>
                  <a:buChar char="•"/>
                </a:pPr>
                <a:r>
                  <a:rPr lang="en-US" sz="1400" dirty="0">
                    <a:solidFill>
                      <a:prstClr val="black">
                        <a:lumMod val="65000"/>
                        <a:lumOff val="35000"/>
                      </a:prstClr>
                    </a:solidFill>
                  </a:rPr>
                  <a:t>Linear</a:t>
                </a:r>
                <a:r>
                  <a:rPr lang="az-Latn-AZ" sz="1400" dirty="0">
                    <a:solidFill>
                      <a:prstClr val="black">
                        <a:lumMod val="65000"/>
                        <a:lumOff val="35000"/>
                      </a:prstClr>
                    </a:solidFill>
                  </a:rPr>
                  <a:t> Search</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Binary</a:t>
                </a:r>
                <a:r>
                  <a:rPr lang="az-Latn-AZ" sz="1400" dirty="0">
                    <a:solidFill>
                      <a:prstClr val="black">
                        <a:lumMod val="65000"/>
                        <a:lumOff val="35000"/>
                      </a:prstClr>
                    </a:solidFill>
                  </a:rPr>
                  <a:t> Search</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Ternary</a:t>
                </a:r>
                <a:r>
                  <a:rPr lang="az-Latn-AZ" sz="1400" dirty="0">
                    <a:solidFill>
                      <a:prstClr val="black">
                        <a:lumMod val="65000"/>
                        <a:lumOff val="35000"/>
                      </a:prstClr>
                    </a:solidFill>
                  </a:rPr>
                  <a:t> Search</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Jump</a:t>
                </a:r>
                <a:r>
                  <a:rPr lang="az-Latn-AZ" sz="1400" dirty="0">
                    <a:solidFill>
                      <a:prstClr val="black">
                        <a:lumMod val="65000"/>
                        <a:lumOff val="35000"/>
                      </a:prstClr>
                    </a:solidFill>
                  </a:rPr>
                  <a:t> Search</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Interpolation</a:t>
                </a:r>
                <a:r>
                  <a:rPr lang="az-Latn-AZ" sz="1400" dirty="0">
                    <a:solidFill>
                      <a:prstClr val="black">
                        <a:lumMod val="65000"/>
                        <a:lumOff val="35000"/>
                      </a:prstClr>
                    </a:solidFill>
                  </a:rPr>
                  <a:t> Search</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Fibonacci</a:t>
                </a:r>
                <a:r>
                  <a:rPr lang="az-Latn-AZ" sz="1400" dirty="0">
                    <a:solidFill>
                      <a:prstClr val="black">
                        <a:lumMod val="65000"/>
                        <a:lumOff val="35000"/>
                      </a:prstClr>
                    </a:solidFill>
                  </a:rPr>
                  <a:t> Search</a:t>
                </a:r>
              </a:p>
            </p:txBody>
          </p:sp>
        </p:grpSp>
        <p:sp>
          <p:nvSpPr>
            <p:cNvPr id="142" name="TextBox 141"/>
            <p:cNvSpPr txBox="1"/>
            <p:nvPr/>
          </p:nvSpPr>
          <p:spPr>
            <a:xfrm>
              <a:off x="7164496" y="3945219"/>
              <a:ext cx="2324061" cy="246221"/>
            </a:xfrm>
            <a:prstGeom prst="rect">
              <a:avLst/>
            </a:prstGeom>
            <a:noFill/>
            <a:ln w="6350">
              <a:noFill/>
              <a:prstDash val="dash"/>
            </a:ln>
          </p:spPr>
          <p:txBody>
            <a:bodyPr wrap="square" lIns="0" tIns="0" rIns="0" bIns="0" rtlCol="0">
              <a:spAutoFit/>
            </a:bodyPr>
            <a:lstStyle/>
            <a:p>
              <a:r>
                <a:rPr lang="en-US" sz="1600" b="1" dirty="0">
                  <a:solidFill>
                    <a:srgbClr val="4A4B69"/>
                  </a:solidFill>
                </a:rPr>
                <a:t>S</a:t>
              </a:r>
              <a:r>
                <a:rPr lang="az-Latn-AZ" sz="1600" b="1" dirty="0">
                  <a:solidFill>
                    <a:srgbClr val="4A4B69"/>
                  </a:solidFill>
                </a:rPr>
                <a:t>ORTİNG</a:t>
              </a:r>
              <a:r>
                <a:rPr lang="en-US" sz="1600" b="1" dirty="0">
                  <a:solidFill>
                    <a:srgbClr val="4A4B69"/>
                  </a:solidFill>
                </a:rPr>
                <a:t> A</a:t>
              </a:r>
              <a:r>
                <a:rPr lang="az-Latn-AZ" sz="1600" b="1" dirty="0">
                  <a:solidFill>
                    <a:srgbClr val="4A4B69"/>
                  </a:solidFill>
                </a:rPr>
                <a:t>LGORİTMS</a:t>
              </a:r>
              <a:endParaRPr lang="en-US" sz="1600" b="1" dirty="0">
                <a:solidFill>
                  <a:srgbClr val="4A4B69"/>
                </a:solidFill>
              </a:endParaRPr>
            </a:p>
          </p:txBody>
        </p:sp>
        <p:sp>
          <p:nvSpPr>
            <p:cNvPr id="143" name="TextBox 142"/>
            <p:cNvSpPr txBox="1"/>
            <p:nvPr/>
          </p:nvSpPr>
          <p:spPr>
            <a:xfrm>
              <a:off x="7163925" y="4293331"/>
              <a:ext cx="3186023" cy="1549142"/>
            </a:xfrm>
            <a:prstGeom prst="rect">
              <a:avLst/>
            </a:prstGeom>
            <a:noFill/>
            <a:ln w="6350">
              <a:noFill/>
              <a:prstDash val="dash"/>
            </a:ln>
          </p:spPr>
          <p:txBody>
            <a:bodyPr wrap="square" lIns="0" tIns="0" rIns="0" bIns="0" rtlCol="0">
              <a:spAutoFit/>
            </a:bodyPr>
            <a:lstStyle/>
            <a:p>
              <a:pPr marL="171450" indent="-171450">
                <a:spcAft>
                  <a:spcPts val="400"/>
                </a:spcAft>
                <a:buFont typeface="Arial" panose="020B0604020202020204" pitchFamily="34" charset="0"/>
                <a:buChar char="•"/>
              </a:pPr>
              <a:r>
                <a:rPr lang="en-US" sz="1400" dirty="0">
                  <a:solidFill>
                    <a:prstClr val="black">
                      <a:lumMod val="65000"/>
                      <a:lumOff val="35000"/>
                    </a:prstClr>
                  </a:solidFill>
                </a:rPr>
                <a:t>Selection</a:t>
              </a:r>
              <a:r>
                <a:rPr lang="az-Latn-AZ" sz="1400" dirty="0">
                  <a:solidFill>
                    <a:prstClr val="black">
                      <a:lumMod val="65000"/>
                      <a:lumOff val="35000"/>
                    </a:prstClr>
                  </a:solidFill>
                </a:rPr>
                <a:t> Sort</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Bubble</a:t>
              </a:r>
              <a:r>
                <a:rPr lang="az-Latn-AZ" sz="1400" dirty="0">
                  <a:solidFill>
                    <a:prstClr val="black">
                      <a:lumMod val="65000"/>
                      <a:lumOff val="35000"/>
                    </a:prstClr>
                  </a:solidFill>
                </a:rPr>
                <a:t> Sort</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Insertion</a:t>
              </a:r>
              <a:r>
                <a:rPr lang="az-Latn-AZ" sz="1400" dirty="0">
                  <a:solidFill>
                    <a:prstClr val="black">
                      <a:lumMod val="65000"/>
                      <a:lumOff val="35000"/>
                    </a:prstClr>
                  </a:solidFill>
                </a:rPr>
                <a:t> Sort</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Merge</a:t>
              </a:r>
              <a:r>
                <a:rPr lang="az-Latn-AZ" sz="1400" dirty="0">
                  <a:solidFill>
                    <a:prstClr val="black">
                      <a:lumMod val="65000"/>
                      <a:lumOff val="35000"/>
                    </a:prstClr>
                  </a:solidFill>
                </a:rPr>
                <a:t> Sort</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Quick</a:t>
              </a:r>
              <a:r>
                <a:rPr lang="az-Latn-AZ" sz="1400" dirty="0">
                  <a:solidFill>
                    <a:prstClr val="black">
                      <a:lumMod val="65000"/>
                      <a:lumOff val="35000"/>
                    </a:prstClr>
                  </a:solidFill>
                </a:rPr>
                <a:t> Sort</a:t>
              </a:r>
            </a:p>
            <a:p>
              <a:pPr marL="171450" indent="-171450">
                <a:spcAft>
                  <a:spcPts val="400"/>
                </a:spcAft>
                <a:buFont typeface="Arial" panose="020B0604020202020204" pitchFamily="34" charset="0"/>
                <a:buChar char="•"/>
              </a:pPr>
              <a:r>
                <a:rPr lang="en-US" sz="1400" dirty="0">
                  <a:solidFill>
                    <a:prstClr val="black">
                      <a:lumMod val="65000"/>
                      <a:lumOff val="35000"/>
                    </a:prstClr>
                  </a:solidFill>
                </a:rPr>
                <a:t> Heap </a:t>
              </a:r>
              <a:r>
                <a:rPr lang="az-Latn-AZ" sz="1400" dirty="0">
                  <a:solidFill>
                    <a:prstClr val="black">
                      <a:lumMod val="65000"/>
                      <a:lumOff val="35000"/>
                    </a:prstClr>
                  </a:solidFill>
                </a:rPr>
                <a:t>Sort</a:t>
              </a:r>
              <a:endParaRPr lang="en-US" sz="1400" dirty="0">
                <a:solidFill>
                  <a:prstClr val="black">
                    <a:lumMod val="65000"/>
                    <a:lumOff val="35000"/>
                  </a:prstClr>
                </a:solidFill>
              </a:endParaRPr>
            </a:p>
          </p:txBody>
        </p:sp>
      </p:grpSp>
    </p:spTree>
    <p:extLst>
      <p:ext uri="{BB962C8B-B14F-4D97-AF65-F5344CB8AC3E}">
        <p14:creationId xmlns:p14="http://schemas.microsoft.com/office/powerpoint/2010/main" val="188305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32443" y="167941"/>
            <a:ext cx="3865288" cy="6394553"/>
            <a:chOff x="245178" y="-2216137"/>
            <a:chExt cx="3593902" cy="6394553"/>
          </a:xfrm>
        </p:grpSpPr>
        <p:sp>
          <p:nvSpPr>
            <p:cNvPr id="35" name="TextBox 34"/>
            <p:cNvSpPr txBox="1"/>
            <p:nvPr/>
          </p:nvSpPr>
          <p:spPr>
            <a:xfrm>
              <a:off x="245178" y="-2216137"/>
              <a:ext cx="3593902" cy="492443"/>
            </a:xfrm>
            <a:prstGeom prst="rect">
              <a:avLst/>
            </a:prstGeom>
            <a:noFill/>
          </p:spPr>
          <p:txBody>
            <a:bodyPr wrap="square" lIns="0" tIns="0" rIns="0" bIns="0" rtlCol="0">
              <a:spAutoFit/>
            </a:bodyPr>
            <a:lstStyle/>
            <a:p>
              <a:r>
                <a:rPr lang="en-US" sz="3200" dirty="0">
                  <a:solidFill>
                    <a:schemeClr val="accent1">
                      <a:lumMod val="75000"/>
                    </a:schemeClr>
                  </a:solidFill>
                  <a:latin typeface="Century Gothic"/>
                  <a:hlinkClick r:id="rId2">
                    <a:extLst>
                      <a:ext uri="{A12FA001-AC4F-418D-AE19-62706E023703}">
                        <ahyp:hlinkClr xmlns:ahyp="http://schemas.microsoft.com/office/drawing/2018/hyperlinkcolor" val="tx"/>
                      </a:ext>
                    </a:extLst>
                  </a:hlinkClick>
                </a:rPr>
                <a:t>Linear Search</a:t>
              </a:r>
              <a:endParaRPr lang="en-US" sz="3200" dirty="0">
                <a:solidFill>
                  <a:schemeClr val="accent1">
                    <a:lumMod val="75000"/>
                  </a:schemeClr>
                </a:solidFill>
                <a:latin typeface="Century Gothic"/>
              </a:endParaRPr>
            </a:p>
          </p:txBody>
        </p:sp>
        <p:sp>
          <p:nvSpPr>
            <p:cNvPr id="36" name="TextBox 35"/>
            <p:cNvSpPr txBox="1"/>
            <p:nvPr/>
          </p:nvSpPr>
          <p:spPr>
            <a:xfrm>
              <a:off x="257221" y="-1561617"/>
              <a:ext cx="3407280" cy="5740033"/>
            </a:xfrm>
            <a:prstGeom prst="rect">
              <a:avLst/>
            </a:prstGeom>
            <a:noFill/>
            <a:ln w="6350">
              <a:noFill/>
              <a:prstDash val="dash"/>
            </a:ln>
          </p:spPr>
          <p:txBody>
            <a:bodyPr wrap="square" lIns="0" tIns="0" rIns="0" bIns="0" rtlCol="0">
              <a:spAutoFit/>
            </a:bodyPr>
            <a:lstStyle/>
            <a:p>
              <a:pPr algn="l" fontAlgn="base"/>
              <a:r>
                <a:rPr lang="en-US" sz="1600" u="sng" dirty="0">
                  <a:solidFill>
                    <a:prstClr val="black">
                      <a:lumMod val="65000"/>
                      <a:lumOff val="35000"/>
                    </a:prstClr>
                  </a:solidFill>
                </a:rPr>
                <a:t>Xətti axtarış alqoritmi necə işləyir?</a:t>
              </a:r>
            </a:p>
            <a:p>
              <a:pPr algn="l" fontAlgn="base"/>
              <a:r>
                <a:rPr lang="en-US" sz="1500" dirty="0">
                  <a:solidFill>
                    <a:prstClr val="black">
                      <a:lumMod val="65000"/>
                      <a:lumOff val="35000"/>
                    </a:prstClr>
                  </a:solidFill>
                </a:rPr>
                <a:t>Xətti Axtarış Alqoritmində, </a:t>
              </a:r>
            </a:p>
            <a:p>
              <a:pPr algn="l" fontAlgn="base">
                <a:buFont typeface="Arial" panose="020B0604020202020204" pitchFamily="34" charset="0"/>
                <a:buChar char="•"/>
              </a:pPr>
              <a:r>
                <a:rPr lang="en-US" sz="1500" dirty="0">
                  <a:solidFill>
                    <a:prstClr val="black">
                      <a:lumMod val="65000"/>
                      <a:lumOff val="35000"/>
                    </a:prstClr>
                  </a:solidFill>
                </a:rPr>
                <a:t>Hər bir element açar üçün potensial uyğunluq hesab edilir və eyniliyi yoxlanılır.</a:t>
              </a:r>
            </a:p>
            <a:p>
              <a:pPr algn="l" fontAlgn="base">
                <a:buFont typeface="Arial" panose="020B0604020202020204" pitchFamily="34" charset="0"/>
                <a:buChar char="•"/>
              </a:pPr>
              <a:r>
                <a:rPr lang="en-US" sz="1500" dirty="0">
                  <a:solidFill>
                    <a:prstClr val="black">
                      <a:lumMod val="65000"/>
                      <a:lumOff val="35000"/>
                    </a:prstClr>
                  </a:solidFill>
                </a:rPr>
                <a:t>Açara bərabər hər hansı element tapılarsa, axtarış uğurlu olur və həmin elementin indeksi qaytarılır.</a:t>
              </a:r>
            </a:p>
            <a:p>
              <a:pPr algn="l" fontAlgn="base">
                <a:buFont typeface="Arial" panose="020B0604020202020204" pitchFamily="34" charset="0"/>
                <a:buChar char="•"/>
              </a:pPr>
              <a:r>
                <a:rPr lang="en-US" sz="1500" dirty="0">
                  <a:solidFill>
                    <a:prstClr val="black">
                      <a:lumMod val="65000"/>
                      <a:lumOff val="35000"/>
                    </a:prstClr>
                  </a:solidFill>
                </a:rPr>
                <a:t>Açara bərabər heç bir element tapılmadıqda, axtarış "Uyğunluq tapılmadı" verir.</a:t>
              </a:r>
              <a:endParaRPr lang="az-Latn-AZ" sz="1500" dirty="0">
                <a:solidFill>
                  <a:prstClr val="black">
                    <a:lumMod val="65000"/>
                    <a:lumOff val="35000"/>
                  </a:prstClr>
                </a:solidFill>
              </a:endParaRPr>
            </a:p>
            <a:p>
              <a:pPr algn="l" fontAlgn="base"/>
              <a:endParaRPr lang="az-Latn-AZ" sz="1400" dirty="0">
                <a:solidFill>
                  <a:prstClr val="black">
                    <a:lumMod val="65000"/>
                    <a:lumOff val="35000"/>
                  </a:prstClr>
                </a:solidFill>
              </a:endParaRPr>
            </a:p>
            <a:p>
              <a:pPr algn="l" fontAlgn="base"/>
              <a:endParaRPr lang="az-Latn-AZ" sz="1600" u="sng" dirty="0">
                <a:solidFill>
                  <a:prstClr val="black">
                    <a:lumMod val="65000"/>
                    <a:lumOff val="35000"/>
                  </a:prstClr>
                </a:solidFill>
              </a:endParaRPr>
            </a:p>
            <a:p>
              <a:pPr fontAlgn="base"/>
              <a:r>
                <a:rPr lang="en-US" sz="1600" u="sng" dirty="0">
                  <a:solidFill>
                    <a:prstClr val="black">
                      <a:lumMod val="65000"/>
                      <a:lumOff val="35000"/>
                    </a:prstClr>
                  </a:solidFill>
                </a:rPr>
                <a:t>Xətti Axtarışın Mürəkkəblik Təhlili:</a:t>
              </a:r>
            </a:p>
            <a:p>
              <a:pPr indent="-285750" fontAlgn="base">
                <a:buFont typeface="Arial" panose="020B0604020202020204" pitchFamily="34" charset="0"/>
                <a:buChar char="•"/>
              </a:pPr>
              <a:r>
                <a:rPr lang="en-US" sz="1500" dirty="0">
                  <a:solidFill>
                    <a:prstClr val="black">
                      <a:lumMod val="65000"/>
                      <a:lumOff val="35000"/>
                    </a:prstClr>
                  </a:solidFill>
                </a:rPr>
                <a:t>Zamanın mürəkkəbliyi:</a:t>
              </a:r>
            </a:p>
            <a:p>
              <a:pPr indent="-285750" fontAlgn="base">
                <a:buFont typeface="Arial" panose="020B0604020202020204" pitchFamily="34" charset="0"/>
                <a:buChar char="•"/>
              </a:pPr>
              <a:r>
                <a:rPr lang="en-US" sz="1500" dirty="0">
                  <a:solidFill>
                    <a:prstClr val="black">
                      <a:lumMod val="65000"/>
                      <a:lumOff val="35000"/>
                    </a:prstClr>
                  </a:solidFill>
                </a:rPr>
                <a:t>Ən yaxşı vəziyyət: Ən yaxşı halda açar birinci indeksdə ola bilər. Beləliklə, ən yaxşı vəziyyət mürəkkəbliyi O(1)-dir.</a:t>
              </a:r>
            </a:p>
            <a:p>
              <a:pPr indent="-285750" fontAlgn="base">
                <a:buFont typeface="Arial" panose="020B0604020202020204" pitchFamily="34" charset="0"/>
                <a:buChar char="•"/>
              </a:pPr>
              <a:r>
                <a:rPr lang="en-US" sz="1500" dirty="0">
                  <a:solidFill>
                    <a:prstClr val="black">
                      <a:lumMod val="65000"/>
                      <a:lumOff val="35000"/>
                    </a:prstClr>
                  </a:solidFill>
                </a:rPr>
                <a:t>Ən pis vəziyyət: Ən pis halda açar sonuncu indeksdə, yəni siyahıda axtarışın başladığı sonun əksinə ola bilər. Beləliklə, ən pis halda mürəkkəblik O(N)-dir, burada N siyahının ölçüsüdür.</a:t>
              </a:r>
            </a:p>
            <a:p>
              <a:pPr indent="-285750" fontAlgn="base">
                <a:buFont typeface="Arial" panose="020B0604020202020204" pitchFamily="34" charset="0"/>
                <a:buChar char="•"/>
              </a:pPr>
              <a:r>
                <a:rPr lang="en-US" sz="1500" dirty="0">
                  <a:solidFill>
                    <a:prstClr val="black">
                      <a:lumMod val="65000"/>
                      <a:lumOff val="35000"/>
                    </a:prstClr>
                  </a:solidFill>
                </a:rPr>
                <a:t>Orta hal: O(N)</a:t>
              </a:r>
            </a:p>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4098" name="Freeform 67"/>
          <p:cNvSpPr>
            <a:spLocks/>
          </p:cNvSpPr>
          <p:nvPr/>
        </p:nvSpPr>
        <p:spPr bwMode="auto">
          <a:xfrm>
            <a:off x="6275847" y="1628223"/>
            <a:ext cx="457740" cy="353037"/>
          </a:xfrm>
          <a:custGeom>
            <a:avLst/>
            <a:gdLst>
              <a:gd name="T0" fmla="*/ 0 w 341"/>
              <a:gd name="T1" fmla="*/ 0 h 263"/>
              <a:gd name="T2" fmla="*/ 213 w 341"/>
              <a:gd name="T3" fmla="*/ 263 h 263"/>
              <a:gd name="T4" fmla="*/ 341 w 341"/>
              <a:gd name="T5" fmla="*/ 0 h 263"/>
              <a:gd name="T6" fmla="*/ 0 w 341"/>
              <a:gd name="T7" fmla="*/ 0 h 263"/>
              <a:gd name="T8" fmla="*/ 0 w 341"/>
              <a:gd name="T9" fmla="*/ 0 h 263"/>
              <a:gd name="T10" fmla="*/ 0 w 341"/>
              <a:gd name="T11" fmla="*/ 0 h 263"/>
            </a:gdLst>
            <a:ahLst/>
            <a:cxnLst>
              <a:cxn ang="0">
                <a:pos x="T0" y="T1"/>
              </a:cxn>
              <a:cxn ang="0">
                <a:pos x="T2" y="T3"/>
              </a:cxn>
              <a:cxn ang="0">
                <a:pos x="T4" y="T5"/>
              </a:cxn>
              <a:cxn ang="0">
                <a:pos x="T6" y="T7"/>
              </a:cxn>
              <a:cxn ang="0">
                <a:pos x="T8" y="T9"/>
              </a:cxn>
              <a:cxn ang="0">
                <a:pos x="T10" y="T11"/>
              </a:cxn>
            </a:cxnLst>
            <a:rect l="0" t="0" r="r" b="b"/>
            <a:pathLst>
              <a:path w="341" h="263">
                <a:moveTo>
                  <a:pt x="0" y="0"/>
                </a:moveTo>
                <a:lnTo>
                  <a:pt x="213" y="263"/>
                </a:lnTo>
                <a:lnTo>
                  <a:pt x="341" y="0"/>
                </a:lnTo>
                <a:lnTo>
                  <a:pt x="0" y="0"/>
                </a:lnTo>
                <a:lnTo>
                  <a:pt x="0" y="0"/>
                </a:lnTo>
                <a:lnTo>
                  <a:pt x="0" y="0"/>
                </a:lnTo>
                <a:close/>
              </a:path>
            </a:pathLst>
          </a:custGeom>
          <a:solidFill>
            <a:srgbClr val="25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99" name="Freeform 68"/>
          <p:cNvSpPr>
            <a:spLocks/>
          </p:cNvSpPr>
          <p:nvPr/>
        </p:nvSpPr>
        <p:spPr bwMode="auto">
          <a:xfrm>
            <a:off x="5603332" y="3012181"/>
            <a:ext cx="456397" cy="353037"/>
          </a:xfrm>
          <a:custGeom>
            <a:avLst/>
            <a:gdLst>
              <a:gd name="T0" fmla="*/ 0 w 340"/>
              <a:gd name="T1" fmla="*/ 0 h 263"/>
              <a:gd name="T2" fmla="*/ 215 w 340"/>
              <a:gd name="T3" fmla="*/ 263 h 263"/>
              <a:gd name="T4" fmla="*/ 340 w 340"/>
              <a:gd name="T5" fmla="*/ 0 h 263"/>
              <a:gd name="T6" fmla="*/ 0 w 340"/>
              <a:gd name="T7" fmla="*/ 0 h 263"/>
              <a:gd name="T8" fmla="*/ 0 w 340"/>
              <a:gd name="T9" fmla="*/ 0 h 263"/>
              <a:gd name="T10" fmla="*/ 0 w 340"/>
              <a:gd name="T11" fmla="*/ 0 h 263"/>
            </a:gdLst>
            <a:ahLst/>
            <a:cxnLst>
              <a:cxn ang="0">
                <a:pos x="T0" y="T1"/>
              </a:cxn>
              <a:cxn ang="0">
                <a:pos x="T2" y="T3"/>
              </a:cxn>
              <a:cxn ang="0">
                <a:pos x="T4" y="T5"/>
              </a:cxn>
              <a:cxn ang="0">
                <a:pos x="T6" y="T7"/>
              </a:cxn>
              <a:cxn ang="0">
                <a:pos x="T8" y="T9"/>
              </a:cxn>
              <a:cxn ang="0">
                <a:pos x="T10" y="T11"/>
              </a:cxn>
            </a:cxnLst>
            <a:rect l="0" t="0" r="r" b="b"/>
            <a:pathLst>
              <a:path w="340" h="263">
                <a:moveTo>
                  <a:pt x="0" y="0"/>
                </a:moveTo>
                <a:lnTo>
                  <a:pt x="215" y="263"/>
                </a:lnTo>
                <a:lnTo>
                  <a:pt x="340" y="0"/>
                </a:lnTo>
                <a:lnTo>
                  <a:pt x="0" y="0"/>
                </a:lnTo>
                <a:lnTo>
                  <a:pt x="0" y="0"/>
                </a:lnTo>
                <a:lnTo>
                  <a:pt x="0" y="0"/>
                </a:lnTo>
                <a:close/>
              </a:path>
            </a:pathLst>
          </a:custGeom>
          <a:solidFill>
            <a:srgbClr val="504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0" name="Freeform 69"/>
          <p:cNvSpPr>
            <a:spLocks/>
          </p:cNvSpPr>
          <p:nvPr/>
        </p:nvSpPr>
        <p:spPr bwMode="auto">
          <a:xfrm>
            <a:off x="4949610" y="4402851"/>
            <a:ext cx="456397" cy="349010"/>
          </a:xfrm>
          <a:custGeom>
            <a:avLst/>
            <a:gdLst>
              <a:gd name="T0" fmla="*/ 0 w 340"/>
              <a:gd name="T1" fmla="*/ 0 h 260"/>
              <a:gd name="T2" fmla="*/ 215 w 340"/>
              <a:gd name="T3" fmla="*/ 260 h 260"/>
              <a:gd name="T4" fmla="*/ 340 w 340"/>
              <a:gd name="T5" fmla="*/ 0 h 260"/>
              <a:gd name="T6" fmla="*/ 0 w 340"/>
              <a:gd name="T7" fmla="*/ 0 h 260"/>
              <a:gd name="T8" fmla="*/ 0 w 340"/>
              <a:gd name="T9" fmla="*/ 0 h 260"/>
              <a:gd name="T10" fmla="*/ 0 w 340"/>
              <a:gd name="T11" fmla="*/ 0 h 260"/>
            </a:gdLst>
            <a:ahLst/>
            <a:cxnLst>
              <a:cxn ang="0">
                <a:pos x="T0" y="T1"/>
              </a:cxn>
              <a:cxn ang="0">
                <a:pos x="T2" y="T3"/>
              </a:cxn>
              <a:cxn ang="0">
                <a:pos x="T4" y="T5"/>
              </a:cxn>
              <a:cxn ang="0">
                <a:pos x="T6" y="T7"/>
              </a:cxn>
              <a:cxn ang="0">
                <a:pos x="T8" y="T9"/>
              </a:cxn>
              <a:cxn ang="0">
                <a:pos x="T10" y="T11"/>
              </a:cxn>
            </a:cxnLst>
            <a:rect l="0" t="0" r="r" b="b"/>
            <a:pathLst>
              <a:path w="340" h="260">
                <a:moveTo>
                  <a:pt x="0" y="0"/>
                </a:moveTo>
                <a:lnTo>
                  <a:pt x="215" y="260"/>
                </a:lnTo>
                <a:lnTo>
                  <a:pt x="340" y="0"/>
                </a:lnTo>
                <a:lnTo>
                  <a:pt x="0" y="0"/>
                </a:lnTo>
                <a:lnTo>
                  <a:pt x="0" y="0"/>
                </a:lnTo>
                <a:lnTo>
                  <a:pt x="0" y="0"/>
                </a:lnTo>
                <a:close/>
              </a:path>
            </a:pathLst>
          </a:custGeom>
          <a:solidFill>
            <a:srgbClr val="502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Freeform 70"/>
          <p:cNvSpPr>
            <a:spLocks/>
          </p:cNvSpPr>
          <p:nvPr/>
        </p:nvSpPr>
        <p:spPr bwMode="auto">
          <a:xfrm>
            <a:off x="4282465" y="5777413"/>
            <a:ext cx="456397" cy="353037"/>
          </a:xfrm>
          <a:custGeom>
            <a:avLst/>
            <a:gdLst>
              <a:gd name="T0" fmla="*/ 0 w 340"/>
              <a:gd name="T1" fmla="*/ 0 h 263"/>
              <a:gd name="T2" fmla="*/ 215 w 340"/>
              <a:gd name="T3" fmla="*/ 263 h 263"/>
              <a:gd name="T4" fmla="*/ 340 w 340"/>
              <a:gd name="T5" fmla="*/ 0 h 263"/>
              <a:gd name="T6" fmla="*/ 0 w 340"/>
              <a:gd name="T7" fmla="*/ 0 h 263"/>
              <a:gd name="T8" fmla="*/ 0 w 340"/>
              <a:gd name="T9" fmla="*/ 0 h 263"/>
              <a:gd name="T10" fmla="*/ 0 w 340"/>
              <a:gd name="T11" fmla="*/ 0 h 263"/>
            </a:gdLst>
            <a:ahLst/>
            <a:cxnLst>
              <a:cxn ang="0">
                <a:pos x="T0" y="T1"/>
              </a:cxn>
              <a:cxn ang="0">
                <a:pos x="T2" y="T3"/>
              </a:cxn>
              <a:cxn ang="0">
                <a:pos x="T4" y="T5"/>
              </a:cxn>
              <a:cxn ang="0">
                <a:pos x="T6" y="T7"/>
              </a:cxn>
              <a:cxn ang="0">
                <a:pos x="T8" y="T9"/>
              </a:cxn>
              <a:cxn ang="0">
                <a:pos x="T10" y="T11"/>
              </a:cxn>
            </a:cxnLst>
            <a:rect l="0" t="0" r="r" b="b"/>
            <a:pathLst>
              <a:path w="340" h="263">
                <a:moveTo>
                  <a:pt x="0" y="0"/>
                </a:moveTo>
                <a:lnTo>
                  <a:pt x="215" y="263"/>
                </a:lnTo>
                <a:lnTo>
                  <a:pt x="340" y="0"/>
                </a:lnTo>
                <a:lnTo>
                  <a:pt x="0" y="0"/>
                </a:lnTo>
                <a:lnTo>
                  <a:pt x="0" y="0"/>
                </a:lnTo>
                <a:lnTo>
                  <a:pt x="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Freeform 63"/>
          <p:cNvSpPr>
            <a:spLocks/>
          </p:cNvSpPr>
          <p:nvPr/>
        </p:nvSpPr>
        <p:spPr bwMode="auto">
          <a:xfrm>
            <a:off x="4158488" y="155670"/>
            <a:ext cx="7973968"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4103" name="Freeform 72"/>
          <p:cNvSpPr>
            <a:spLocks/>
          </p:cNvSpPr>
          <p:nvPr/>
        </p:nvSpPr>
        <p:spPr bwMode="auto">
          <a:xfrm>
            <a:off x="6244973" y="771807"/>
            <a:ext cx="5947026" cy="881921"/>
          </a:xfrm>
          <a:custGeom>
            <a:avLst/>
            <a:gdLst>
              <a:gd name="T0" fmla="*/ 125 w 1078"/>
              <a:gd name="T1" fmla="*/ 10 h 278"/>
              <a:gd name="T2" fmla="*/ 141 w 1078"/>
              <a:gd name="T3" fmla="*/ 0 h 278"/>
              <a:gd name="T4" fmla="*/ 1006 w 1078"/>
              <a:gd name="T5" fmla="*/ 0 h 278"/>
              <a:gd name="T6" fmla="*/ 1022 w 1078"/>
              <a:gd name="T7" fmla="*/ 10 h 278"/>
              <a:gd name="T8" fmla="*/ 1076 w 1078"/>
              <a:gd name="T9" fmla="*/ 131 h 278"/>
              <a:gd name="T10" fmla="*/ 1076 w 1078"/>
              <a:gd name="T11" fmla="*/ 152 h 278"/>
              <a:gd name="T12" fmla="*/ 1023 w 1078"/>
              <a:gd name="T13" fmla="*/ 268 h 278"/>
              <a:gd name="T14" fmla="*/ 1007 w 1078"/>
              <a:gd name="T15" fmla="*/ 278 h 278"/>
              <a:gd name="T16" fmla="*/ 9 w 1078"/>
              <a:gd name="T17" fmla="*/ 278 h 278"/>
              <a:gd name="T18" fmla="*/ 3 w 1078"/>
              <a:gd name="T19" fmla="*/ 268 h 278"/>
              <a:gd name="T20" fmla="*/ 125 w 1078"/>
              <a:gd name="T21" fmla="*/ 1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8" h="278">
                <a:moveTo>
                  <a:pt x="125" y="10"/>
                </a:moveTo>
                <a:cubicBezTo>
                  <a:pt x="128" y="5"/>
                  <a:pt x="135" y="0"/>
                  <a:pt x="141" y="0"/>
                </a:cubicBezTo>
                <a:cubicBezTo>
                  <a:pt x="1006" y="0"/>
                  <a:pt x="1006" y="0"/>
                  <a:pt x="1006" y="0"/>
                </a:cubicBezTo>
                <a:cubicBezTo>
                  <a:pt x="1012" y="0"/>
                  <a:pt x="1019" y="5"/>
                  <a:pt x="1022" y="10"/>
                </a:cubicBezTo>
                <a:cubicBezTo>
                  <a:pt x="1076" y="131"/>
                  <a:pt x="1076" y="131"/>
                  <a:pt x="1076" y="131"/>
                </a:cubicBezTo>
                <a:cubicBezTo>
                  <a:pt x="1078" y="137"/>
                  <a:pt x="1078" y="146"/>
                  <a:pt x="1076" y="152"/>
                </a:cubicBezTo>
                <a:cubicBezTo>
                  <a:pt x="1023" y="268"/>
                  <a:pt x="1023" y="268"/>
                  <a:pt x="1023" y="268"/>
                </a:cubicBezTo>
                <a:cubicBezTo>
                  <a:pt x="1020" y="273"/>
                  <a:pt x="1013" y="278"/>
                  <a:pt x="1007" y="278"/>
                </a:cubicBezTo>
                <a:cubicBezTo>
                  <a:pt x="9" y="278"/>
                  <a:pt x="9" y="278"/>
                  <a:pt x="9" y="278"/>
                </a:cubicBezTo>
                <a:cubicBezTo>
                  <a:pt x="3" y="278"/>
                  <a:pt x="0" y="273"/>
                  <a:pt x="3" y="268"/>
                </a:cubicBezTo>
                <a:lnTo>
                  <a:pt x="125" y="10"/>
                </a:lnTo>
                <a:close/>
              </a:path>
            </a:pathLst>
          </a:custGeom>
          <a:solidFill>
            <a:srgbClr val="4A4B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4" name="Freeform 73"/>
          <p:cNvSpPr>
            <a:spLocks/>
          </p:cNvSpPr>
          <p:nvPr/>
        </p:nvSpPr>
        <p:spPr bwMode="auto">
          <a:xfrm>
            <a:off x="5577827" y="2158450"/>
            <a:ext cx="6614172" cy="879237"/>
          </a:xfrm>
          <a:custGeom>
            <a:avLst/>
            <a:gdLst>
              <a:gd name="T0" fmla="*/ 125 w 1078"/>
              <a:gd name="T1" fmla="*/ 10 h 277"/>
              <a:gd name="T2" fmla="*/ 141 w 1078"/>
              <a:gd name="T3" fmla="*/ 0 h 277"/>
              <a:gd name="T4" fmla="*/ 1005 w 1078"/>
              <a:gd name="T5" fmla="*/ 0 h 277"/>
              <a:gd name="T6" fmla="*/ 1021 w 1078"/>
              <a:gd name="T7" fmla="*/ 10 h 277"/>
              <a:gd name="T8" fmla="*/ 1075 w 1078"/>
              <a:gd name="T9" fmla="*/ 131 h 277"/>
              <a:gd name="T10" fmla="*/ 1075 w 1078"/>
              <a:gd name="T11" fmla="*/ 151 h 277"/>
              <a:gd name="T12" fmla="*/ 1022 w 1078"/>
              <a:gd name="T13" fmla="*/ 267 h 277"/>
              <a:gd name="T14" fmla="*/ 1006 w 1078"/>
              <a:gd name="T15" fmla="*/ 277 h 277"/>
              <a:gd name="T16" fmla="*/ 10 w 1078"/>
              <a:gd name="T17" fmla="*/ 277 h 277"/>
              <a:gd name="T18" fmla="*/ 3 w 1078"/>
              <a:gd name="T19" fmla="*/ 267 h 277"/>
              <a:gd name="T20" fmla="*/ 125 w 1078"/>
              <a:gd name="T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8" h="277">
                <a:moveTo>
                  <a:pt x="125" y="10"/>
                </a:moveTo>
                <a:cubicBezTo>
                  <a:pt x="128" y="5"/>
                  <a:pt x="135" y="0"/>
                  <a:pt x="141" y="0"/>
                </a:cubicBezTo>
                <a:cubicBezTo>
                  <a:pt x="1005" y="0"/>
                  <a:pt x="1005" y="0"/>
                  <a:pt x="1005" y="0"/>
                </a:cubicBezTo>
                <a:cubicBezTo>
                  <a:pt x="1011" y="0"/>
                  <a:pt x="1019" y="5"/>
                  <a:pt x="1021" y="10"/>
                </a:cubicBezTo>
                <a:cubicBezTo>
                  <a:pt x="1075" y="131"/>
                  <a:pt x="1075" y="131"/>
                  <a:pt x="1075" y="131"/>
                </a:cubicBezTo>
                <a:cubicBezTo>
                  <a:pt x="1078" y="137"/>
                  <a:pt x="1078" y="146"/>
                  <a:pt x="1075" y="151"/>
                </a:cubicBezTo>
                <a:cubicBezTo>
                  <a:pt x="1022" y="267"/>
                  <a:pt x="1022" y="267"/>
                  <a:pt x="1022" y="267"/>
                </a:cubicBezTo>
                <a:cubicBezTo>
                  <a:pt x="1020" y="273"/>
                  <a:pt x="1012" y="277"/>
                  <a:pt x="1006" y="277"/>
                </a:cubicBezTo>
                <a:cubicBezTo>
                  <a:pt x="10" y="277"/>
                  <a:pt x="10" y="277"/>
                  <a:pt x="10" y="277"/>
                </a:cubicBezTo>
                <a:cubicBezTo>
                  <a:pt x="3" y="277"/>
                  <a:pt x="0" y="273"/>
                  <a:pt x="3" y="267"/>
                </a:cubicBezTo>
                <a:lnTo>
                  <a:pt x="125" y="10"/>
                </a:lnTo>
                <a:close/>
              </a:path>
            </a:pathLst>
          </a:custGeom>
          <a:solidFill>
            <a:srgbClr val="6A5D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endParaRPr lang="en-US" sz="1500" dirty="0">
              <a:solidFill>
                <a:prstClr val="black">
                  <a:lumMod val="65000"/>
                  <a:lumOff val="35000"/>
                </a:prstClr>
              </a:solidFill>
            </a:endParaRPr>
          </a:p>
        </p:txBody>
      </p:sp>
      <p:sp>
        <p:nvSpPr>
          <p:cNvPr id="4106" name="Freeform 75"/>
          <p:cNvSpPr>
            <a:spLocks/>
          </p:cNvSpPr>
          <p:nvPr/>
        </p:nvSpPr>
        <p:spPr bwMode="auto">
          <a:xfrm>
            <a:off x="4259643" y="4933078"/>
            <a:ext cx="7932355" cy="879237"/>
          </a:xfrm>
          <a:custGeom>
            <a:avLst/>
            <a:gdLst>
              <a:gd name="T0" fmla="*/ 125 w 1077"/>
              <a:gd name="T1" fmla="*/ 10 h 277"/>
              <a:gd name="T2" fmla="*/ 141 w 1077"/>
              <a:gd name="T3" fmla="*/ 0 h 277"/>
              <a:gd name="T4" fmla="*/ 1005 w 1077"/>
              <a:gd name="T5" fmla="*/ 0 h 277"/>
              <a:gd name="T6" fmla="*/ 1021 w 1077"/>
              <a:gd name="T7" fmla="*/ 10 h 277"/>
              <a:gd name="T8" fmla="*/ 1075 w 1077"/>
              <a:gd name="T9" fmla="*/ 130 h 277"/>
              <a:gd name="T10" fmla="*/ 1075 w 1077"/>
              <a:gd name="T11" fmla="*/ 151 h 277"/>
              <a:gd name="T12" fmla="*/ 1022 w 1077"/>
              <a:gd name="T13" fmla="*/ 267 h 277"/>
              <a:gd name="T14" fmla="*/ 1006 w 1077"/>
              <a:gd name="T15" fmla="*/ 277 h 277"/>
              <a:gd name="T16" fmla="*/ 9 w 1077"/>
              <a:gd name="T17" fmla="*/ 277 h 277"/>
              <a:gd name="T18" fmla="*/ 2 w 1077"/>
              <a:gd name="T19" fmla="*/ 267 h 277"/>
              <a:gd name="T20" fmla="*/ 125 w 1077"/>
              <a:gd name="T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7" h="277">
                <a:moveTo>
                  <a:pt x="125" y="10"/>
                </a:moveTo>
                <a:cubicBezTo>
                  <a:pt x="128" y="4"/>
                  <a:pt x="135" y="0"/>
                  <a:pt x="141" y="0"/>
                </a:cubicBezTo>
                <a:cubicBezTo>
                  <a:pt x="1005" y="0"/>
                  <a:pt x="1005" y="0"/>
                  <a:pt x="1005" y="0"/>
                </a:cubicBezTo>
                <a:cubicBezTo>
                  <a:pt x="1011" y="0"/>
                  <a:pt x="1018" y="4"/>
                  <a:pt x="1021" y="10"/>
                </a:cubicBezTo>
                <a:cubicBezTo>
                  <a:pt x="1075" y="130"/>
                  <a:pt x="1075" y="130"/>
                  <a:pt x="1075" y="130"/>
                </a:cubicBezTo>
                <a:cubicBezTo>
                  <a:pt x="1077" y="136"/>
                  <a:pt x="1077" y="145"/>
                  <a:pt x="1075" y="151"/>
                </a:cubicBezTo>
                <a:cubicBezTo>
                  <a:pt x="1022" y="267"/>
                  <a:pt x="1022" y="267"/>
                  <a:pt x="1022" y="267"/>
                </a:cubicBezTo>
                <a:cubicBezTo>
                  <a:pt x="1019" y="272"/>
                  <a:pt x="1012" y="277"/>
                  <a:pt x="1006" y="277"/>
                </a:cubicBezTo>
                <a:cubicBezTo>
                  <a:pt x="9" y="277"/>
                  <a:pt x="9" y="277"/>
                  <a:pt x="9" y="277"/>
                </a:cubicBezTo>
                <a:cubicBezTo>
                  <a:pt x="3" y="277"/>
                  <a:pt x="0" y="272"/>
                  <a:pt x="2" y="267"/>
                </a:cubicBezTo>
                <a:lnTo>
                  <a:pt x="125" y="1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4" name="Group 3"/>
          <p:cNvGrpSpPr/>
          <p:nvPr/>
        </p:nvGrpSpPr>
        <p:grpSpPr>
          <a:xfrm>
            <a:off x="6941649" y="505300"/>
            <a:ext cx="5175747" cy="1264880"/>
            <a:chOff x="6915144" y="593537"/>
            <a:chExt cx="5175747" cy="1264880"/>
          </a:xfrm>
        </p:grpSpPr>
        <p:sp>
          <p:nvSpPr>
            <p:cNvPr id="53" name="TextBox 52"/>
            <p:cNvSpPr txBox="1"/>
            <p:nvPr/>
          </p:nvSpPr>
          <p:spPr>
            <a:xfrm>
              <a:off x="6915144" y="935087"/>
              <a:ext cx="5175747" cy="923330"/>
            </a:xfrm>
            <a:prstGeom prst="rect">
              <a:avLst/>
            </a:prstGeom>
            <a:noFill/>
            <a:ln w="6350">
              <a:noFill/>
              <a:prstDash val="dash"/>
            </a:ln>
          </p:spPr>
          <p:txBody>
            <a:bodyPr wrap="square" lIns="0" tIns="0" rIns="0" bIns="0" rtlCol="0">
              <a:spAutoFit/>
            </a:bodyPr>
            <a:lstStyle/>
            <a:p>
              <a:pPr algn="l" fontAlgn="base">
                <a:buFont typeface="Arial" panose="020B0604020202020204" pitchFamily="34" charset="0"/>
                <a:buChar char="•"/>
              </a:pPr>
              <a:r>
                <a:rPr lang="en-US" sz="1200" dirty="0">
                  <a:solidFill>
                    <a:prstClr val="white"/>
                  </a:solidFill>
                </a:rPr>
                <a:t>Xətti axtarış, massivin çeşidlənməsindən və sıralanmamasından asılı olmayaraq istifadə edilə bilər. İstənilən məlumat tipli massivlərdə istifadə oluna bilər.</a:t>
              </a:r>
            </a:p>
            <a:p>
              <a:pPr algn="l" fontAlgn="base">
                <a:buFont typeface="Arial" panose="020B0604020202020204" pitchFamily="34" charset="0"/>
                <a:buChar char="•"/>
              </a:pPr>
              <a:r>
                <a:rPr lang="en-US" sz="1200" dirty="0">
                  <a:solidFill>
                    <a:prstClr val="white"/>
                  </a:solidFill>
                </a:rPr>
                <a:t>Əlavə yaddaş tələb etmir.</a:t>
              </a:r>
            </a:p>
            <a:p>
              <a:pPr algn="l" fontAlgn="base">
                <a:buFont typeface="Arial" panose="020B0604020202020204" pitchFamily="34" charset="0"/>
                <a:buChar char="•"/>
              </a:pPr>
              <a:r>
                <a:rPr lang="en-US" sz="1200" dirty="0">
                  <a:solidFill>
                    <a:prstClr val="white"/>
                  </a:solidFill>
                </a:rPr>
                <a:t>Kiçik verilənlər dəstləri üçün yaxşı uyğunlaşdırılmış alqoritmdir.</a:t>
              </a:r>
            </a:p>
            <a:p>
              <a:endParaRPr lang="en-US" sz="1200" dirty="0">
                <a:solidFill>
                  <a:prstClr val="white"/>
                </a:solidFill>
              </a:endParaRPr>
            </a:p>
          </p:txBody>
        </p:sp>
        <p:sp>
          <p:nvSpPr>
            <p:cNvPr id="54" name="TextBox 53"/>
            <p:cNvSpPr txBox="1"/>
            <p:nvPr/>
          </p:nvSpPr>
          <p:spPr>
            <a:xfrm>
              <a:off x="7226405" y="593537"/>
              <a:ext cx="3264005" cy="446276"/>
            </a:xfrm>
            <a:prstGeom prst="rect">
              <a:avLst/>
            </a:prstGeom>
            <a:noFill/>
            <a:ln w="6350">
              <a:noFill/>
              <a:prstDash val="dash"/>
            </a:ln>
          </p:spPr>
          <p:txBody>
            <a:bodyPr wrap="square" lIns="0" tIns="0" rIns="0" bIns="0" rtlCol="0">
              <a:spAutoFit/>
            </a:bodyPr>
            <a:lstStyle/>
            <a:p>
              <a:pPr fontAlgn="base"/>
              <a:r>
                <a:rPr lang="en-US" sz="1500" dirty="0">
                  <a:solidFill>
                    <a:prstClr val="black">
                      <a:lumMod val="65000"/>
                      <a:lumOff val="35000"/>
                    </a:prstClr>
                  </a:solidFill>
                </a:rPr>
                <a:t>Xətti axtarışın üstünlükləri:</a:t>
              </a:r>
            </a:p>
            <a:p>
              <a:endParaRPr lang="en-US" sz="1400" b="1" dirty="0">
                <a:solidFill>
                  <a:prstClr val="white"/>
                </a:solidFill>
              </a:endParaRPr>
            </a:p>
          </p:txBody>
        </p:sp>
      </p:grpSp>
      <p:grpSp>
        <p:nvGrpSpPr>
          <p:cNvPr id="10" name="Group 9"/>
          <p:cNvGrpSpPr/>
          <p:nvPr/>
        </p:nvGrpSpPr>
        <p:grpSpPr>
          <a:xfrm>
            <a:off x="4917391" y="1649592"/>
            <a:ext cx="7274605" cy="2776080"/>
            <a:chOff x="4917392" y="1649592"/>
            <a:chExt cx="3718872" cy="2776080"/>
          </a:xfrm>
        </p:grpSpPr>
        <p:sp>
          <p:nvSpPr>
            <p:cNvPr id="4105" name="Freeform 74"/>
            <p:cNvSpPr>
              <a:spLocks/>
            </p:cNvSpPr>
            <p:nvPr/>
          </p:nvSpPr>
          <p:spPr bwMode="auto">
            <a:xfrm>
              <a:off x="4917392" y="3546435"/>
              <a:ext cx="3718872" cy="879237"/>
            </a:xfrm>
            <a:custGeom>
              <a:avLst/>
              <a:gdLst>
                <a:gd name="T0" fmla="*/ 126 w 1078"/>
                <a:gd name="T1" fmla="*/ 10 h 277"/>
                <a:gd name="T2" fmla="*/ 142 w 1078"/>
                <a:gd name="T3" fmla="*/ 0 h 277"/>
                <a:gd name="T4" fmla="*/ 1005 w 1078"/>
                <a:gd name="T5" fmla="*/ 0 h 277"/>
                <a:gd name="T6" fmla="*/ 1021 w 1078"/>
                <a:gd name="T7" fmla="*/ 10 h 277"/>
                <a:gd name="T8" fmla="*/ 1076 w 1078"/>
                <a:gd name="T9" fmla="*/ 130 h 277"/>
                <a:gd name="T10" fmla="*/ 1076 w 1078"/>
                <a:gd name="T11" fmla="*/ 150 h 277"/>
                <a:gd name="T12" fmla="*/ 1023 w 1078"/>
                <a:gd name="T13" fmla="*/ 267 h 277"/>
                <a:gd name="T14" fmla="*/ 1007 w 1078"/>
                <a:gd name="T15" fmla="*/ 277 h 277"/>
                <a:gd name="T16" fmla="*/ 9 w 1078"/>
                <a:gd name="T17" fmla="*/ 277 h 277"/>
                <a:gd name="T18" fmla="*/ 3 w 1078"/>
                <a:gd name="T19" fmla="*/ 267 h 277"/>
                <a:gd name="T20" fmla="*/ 126 w 1078"/>
                <a:gd name="T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8" h="277">
                  <a:moveTo>
                    <a:pt x="126" y="10"/>
                  </a:moveTo>
                  <a:cubicBezTo>
                    <a:pt x="128" y="4"/>
                    <a:pt x="136" y="0"/>
                    <a:pt x="142" y="0"/>
                  </a:cubicBezTo>
                  <a:cubicBezTo>
                    <a:pt x="1005" y="0"/>
                    <a:pt x="1005" y="0"/>
                    <a:pt x="1005" y="0"/>
                  </a:cubicBezTo>
                  <a:cubicBezTo>
                    <a:pt x="1012" y="0"/>
                    <a:pt x="1019" y="4"/>
                    <a:pt x="1021" y="10"/>
                  </a:cubicBezTo>
                  <a:cubicBezTo>
                    <a:pt x="1076" y="130"/>
                    <a:pt x="1076" y="130"/>
                    <a:pt x="1076" y="130"/>
                  </a:cubicBezTo>
                  <a:cubicBezTo>
                    <a:pt x="1078" y="135"/>
                    <a:pt x="1078" y="145"/>
                    <a:pt x="1076" y="150"/>
                  </a:cubicBezTo>
                  <a:cubicBezTo>
                    <a:pt x="1023" y="267"/>
                    <a:pt x="1023" y="267"/>
                    <a:pt x="1023" y="267"/>
                  </a:cubicBezTo>
                  <a:cubicBezTo>
                    <a:pt x="1020" y="273"/>
                    <a:pt x="1013" y="277"/>
                    <a:pt x="1007" y="277"/>
                  </a:cubicBezTo>
                  <a:cubicBezTo>
                    <a:pt x="9" y="277"/>
                    <a:pt x="9" y="277"/>
                    <a:pt x="9" y="277"/>
                  </a:cubicBezTo>
                  <a:cubicBezTo>
                    <a:pt x="3" y="277"/>
                    <a:pt x="0" y="273"/>
                    <a:pt x="3" y="267"/>
                  </a:cubicBezTo>
                  <a:lnTo>
                    <a:pt x="126" y="10"/>
                  </a:lnTo>
                  <a:close/>
                </a:path>
              </a:pathLst>
            </a:custGeom>
            <a:solidFill>
              <a:srgbClr val="9F5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8" name="Group 7"/>
            <p:cNvGrpSpPr/>
            <p:nvPr/>
          </p:nvGrpSpPr>
          <p:grpSpPr>
            <a:xfrm>
              <a:off x="5369966" y="1649592"/>
              <a:ext cx="3085699" cy="2630436"/>
              <a:chOff x="5369966" y="1679566"/>
              <a:chExt cx="3085699" cy="2630436"/>
            </a:xfrm>
          </p:grpSpPr>
          <p:sp>
            <p:nvSpPr>
              <p:cNvPr id="71" name="TextBox 70"/>
              <p:cNvSpPr txBox="1"/>
              <p:nvPr/>
            </p:nvSpPr>
            <p:spPr>
              <a:xfrm>
                <a:off x="5369966" y="3663671"/>
                <a:ext cx="2813723" cy="646331"/>
              </a:xfrm>
              <a:prstGeom prst="rect">
                <a:avLst/>
              </a:prstGeom>
              <a:noFill/>
              <a:ln w="6350">
                <a:noFill/>
                <a:prstDash val="dash"/>
              </a:ln>
            </p:spPr>
            <p:txBody>
              <a:bodyPr wrap="square" lIns="0" tIns="0" rIns="0" bIns="0" rtlCol="0">
                <a:spAutoFit/>
              </a:bodyPr>
              <a:lstStyle/>
              <a:p>
                <a:pPr algn="l" fontAlgn="base">
                  <a:buFont typeface="Arial" panose="020B0604020202020204" pitchFamily="34" charset="0"/>
                  <a:buChar char="•"/>
                </a:pPr>
                <a:r>
                  <a:rPr lang="en-US" sz="1400" dirty="0">
                    <a:solidFill>
                      <a:prstClr val="white"/>
                    </a:solidFill>
                  </a:rPr>
                  <a:t>Kiçik bir məlumat dəsti ilə məşğul olduğumuz zaman.</a:t>
                </a:r>
              </a:p>
              <a:p>
                <a:pPr algn="l" fontAlgn="base">
                  <a:buFont typeface="Arial" panose="020B0604020202020204" pitchFamily="34" charset="0"/>
                  <a:buChar char="•"/>
                </a:pPr>
                <a:r>
                  <a:rPr lang="en-US" sz="1400" dirty="0">
                    <a:solidFill>
                      <a:prstClr val="white"/>
                    </a:solidFill>
                  </a:rPr>
                  <a:t>Siz bitişik yaddaşda saxlanılan verilənlər toplusunu axtardığınız zaman.</a:t>
                </a:r>
              </a:p>
              <a:p>
                <a:r>
                  <a:rPr lang="en-US" sz="1400" dirty="0">
                    <a:solidFill>
                      <a:prstClr val="white"/>
                    </a:solidFill>
                  </a:rPr>
                  <a:t>. </a:t>
                </a:r>
              </a:p>
            </p:txBody>
          </p:sp>
          <p:sp>
            <p:nvSpPr>
              <p:cNvPr id="72" name="TextBox 71"/>
              <p:cNvSpPr txBox="1"/>
              <p:nvPr/>
            </p:nvSpPr>
            <p:spPr>
              <a:xfrm>
                <a:off x="5768251" y="1679566"/>
                <a:ext cx="2687414" cy="1785104"/>
              </a:xfrm>
              <a:prstGeom prst="rect">
                <a:avLst/>
              </a:prstGeom>
              <a:noFill/>
              <a:ln w="6350">
                <a:noFill/>
                <a:prstDash val="dash"/>
              </a:ln>
            </p:spPr>
            <p:txBody>
              <a:bodyPr wrap="square" lIns="0" tIns="0" rIns="0" bIns="0" rtlCol="0">
                <a:spAutoFit/>
              </a:bodyPr>
              <a:lstStyle/>
              <a:p>
                <a:endParaRPr lang="az-Latn-AZ" sz="1500" dirty="0">
                  <a:solidFill>
                    <a:prstClr val="black">
                      <a:lumMod val="65000"/>
                      <a:lumOff val="35000"/>
                    </a:prstClr>
                  </a:solidFill>
                </a:endParaRPr>
              </a:p>
              <a:p>
                <a:r>
                  <a:rPr lang="en-US" sz="1500" dirty="0">
                    <a:solidFill>
                      <a:prstClr val="black">
                        <a:lumMod val="65000"/>
                        <a:lumOff val="35000"/>
                      </a:prstClr>
                    </a:solidFill>
                  </a:rPr>
                  <a:t>Xətti axtarışın çatışmazlıqları:</a:t>
                </a:r>
              </a:p>
              <a:p>
                <a:endParaRPr lang="en-US" sz="1500" dirty="0">
                  <a:solidFill>
                    <a:prstClr val="black">
                      <a:lumMod val="65000"/>
                      <a:lumOff val="35000"/>
                    </a:prstClr>
                  </a:solidFill>
                </a:endParaRPr>
              </a:p>
              <a:p>
                <a:pPr algn="l" fontAlgn="base">
                  <a:buFont typeface="Arial" panose="020B0604020202020204" pitchFamily="34" charset="0"/>
                  <a:buChar char="•"/>
                </a:pPr>
                <a:r>
                  <a:rPr lang="en-US" sz="1400" dirty="0">
                    <a:solidFill>
                      <a:prstClr val="white"/>
                    </a:solidFill>
                  </a:rPr>
                  <a:t>Xətti axtarışda O(N) zaman mürəkkəbliyi var ki, bu da öz növbəsində böyük verilənlər dəstləri üçün onu yavaşlatır.</a:t>
                </a:r>
              </a:p>
              <a:p>
                <a:pPr algn="l" fontAlgn="base">
                  <a:buFont typeface="Arial" panose="020B0604020202020204" pitchFamily="34" charset="0"/>
                  <a:buChar char="•"/>
                </a:pPr>
                <a:r>
                  <a:rPr lang="en-US" sz="1400" dirty="0">
                    <a:solidFill>
                      <a:prstClr val="white"/>
                    </a:solidFill>
                  </a:rPr>
                  <a:t>Böyük massivlər üçün uyğun deyil.</a:t>
                </a:r>
              </a:p>
              <a:p>
                <a:endParaRPr lang="az-Latn-AZ" sz="1500" dirty="0">
                  <a:solidFill>
                    <a:prstClr val="black">
                      <a:lumMod val="65000"/>
                      <a:lumOff val="35000"/>
                    </a:prstClr>
                  </a:solidFill>
                </a:endParaRPr>
              </a:p>
              <a:p>
                <a:endParaRPr lang="en-US" sz="1400" b="1" dirty="0">
                  <a:solidFill>
                    <a:prstClr val="white"/>
                  </a:solidFill>
                </a:endParaRPr>
              </a:p>
            </p:txBody>
          </p:sp>
        </p:grpSp>
      </p:grpSp>
      <p:grpSp>
        <p:nvGrpSpPr>
          <p:cNvPr id="12" name="Group 11"/>
          <p:cNvGrpSpPr/>
          <p:nvPr/>
        </p:nvGrpSpPr>
        <p:grpSpPr>
          <a:xfrm>
            <a:off x="4957984" y="5049530"/>
            <a:ext cx="7028068" cy="646331"/>
            <a:chOff x="4788280" y="5079249"/>
            <a:chExt cx="7028068" cy="646331"/>
          </a:xfrm>
        </p:grpSpPr>
        <p:sp>
          <p:nvSpPr>
            <p:cNvPr id="81" name="TextBox 80"/>
            <p:cNvSpPr txBox="1"/>
            <p:nvPr/>
          </p:nvSpPr>
          <p:spPr>
            <a:xfrm>
              <a:off x="5343814" y="5079249"/>
              <a:ext cx="6472534" cy="646331"/>
            </a:xfrm>
            <a:prstGeom prst="rect">
              <a:avLst/>
            </a:prstGeom>
            <a:noFill/>
            <a:ln w="6350">
              <a:noFill/>
              <a:prstDash val="dash"/>
            </a:ln>
          </p:spPr>
          <p:txBody>
            <a:bodyPr wrap="square" lIns="0" tIns="0" rIns="0" bIns="0" rtlCol="0">
              <a:spAutoFit/>
            </a:bodyPr>
            <a:lstStyle/>
            <a:p>
              <a:r>
                <a:rPr lang="en-US" sz="1200" dirty="0">
                  <a:solidFill>
                    <a:prstClr val="white"/>
                  </a:solidFill>
                </a:rPr>
                <a:t> </a:t>
              </a:r>
              <a:r>
                <a:rPr lang="en-US" sz="1400" dirty="0">
                  <a:solidFill>
                    <a:prstClr val="white"/>
                  </a:solidFill>
                </a:rPr>
                <a:t>Xətti Axtarış ardıcıl axtarış alqoritmi kimi müəyyən edilir ki, bir ucundan başlayır və istənilən element tapılana qədər siyahının hər bir elementindən keçir, əks halda axtarış verilənlər toplusunun sonuna qədər davam edir.</a:t>
              </a:r>
            </a:p>
          </p:txBody>
        </p:sp>
        <p:sp>
          <p:nvSpPr>
            <p:cNvPr id="139" name="Freeform 62"/>
            <p:cNvSpPr>
              <a:spLocks/>
            </p:cNvSpPr>
            <p:nvPr/>
          </p:nvSpPr>
          <p:spPr bwMode="auto">
            <a:xfrm>
              <a:off x="4788280" y="5217471"/>
              <a:ext cx="317500" cy="293688"/>
            </a:xfrm>
            <a:custGeom>
              <a:avLst/>
              <a:gdLst>
                <a:gd name="T0" fmla="*/ 22 w 82"/>
                <a:gd name="T1" fmla="*/ 76 h 76"/>
                <a:gd name="T2" fmla="*/ 21 w 82"/>
                <a:gd name="T3" fmla="*/ 75 h 76"/>
                <a:gd name="T4" fmla="*/ 1 w 82"/>
                <a:gd name="T5" fmla="*/ 55 h 76"/>
                <a:gd name="T6" fmla="*/ 1 w 82"/>
                <a:gd name="T7" fmla="*/ 53 h 76"/>
                <a:gd name="T8" fmla="*/ 3 w 82"/>
                <a:gd name="T9" fmla="*/ 53 h 76"/>
                <a:gd name="T10" fmla="*/ 22 w 82"/>
                <a:gd name="T11" fmla="*/ 71 h 76"/>
                <a:gd name="T12" fmla="*/ 78 w 82"/>
                <a:gd name="T13" fmla="*/ 1 h 76"/>
                <a:gd name="T14" fmla="*/ 81 w 82"/>
                <a:gd name="T15" fmla="*/ 0 h 76"/>
                <a:gd name="T16" fmla="*/ 82 w 82"/>
                <a:gd name="T17" fmla="*/ 3 h 76"/>
                <a:gd name="T18" fmla="*/ 24 w 82"/>
                <a:gd name="T19" fmla="*/ 75 h 76"/>
                <a:gd name="T20" fmla="*/ 22 w 82"/>
                <a:gd name="T21" fmla="*/ 76 h 76"/>
                <a:gd name="T22" fmla="*/ 22 w 82"/>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6">
                  <a:moveTo>
                    <a:pt x="22" y="76"/>
                  </a:moveTo>
                  <a:cubicBezTo>
                    <a:pt x="21" y="76"/>
                    <a:pt x="21" y="76"/>
                    <a:pt x="21" y="75"/>
                  </a:cubicBezTo>
                  <a:cubicBezTo>
                    <a:pt x="1" y="55"/>
                    <a:pt x="1" y="55"/>
                    <a:pt x="1" y="55"/>
                  </a:cubicBezTo>
                  <a:cubicBezTo>
                    <a:pt x="0" y="55"/>
                    <a:pt x="0" y="53"/>
                    <a:pt x="1" y="53"/>
                  </a:cubicBezTo>
                  <a:cubicBezTo>
                    <a:pt x="1" y="52"/>
                    <a:pt x="3" y="52"/>
                    <a:pt x="3" y="53"/>
                  </a:cubicBezTo>
                  <a:cubicBezTo>
                    <a:pt x="22" y="71"/>
                    <a:pt x="22" y="71"/>
                    <a:pt x="22" y="71"/>
                  </a:cubicBezTo>
                  <a:cubicBezTo>
                    <a:pt x="78" y="1"/>
                    <a:pt x="78" y="1"/>
                    <a:pt x="78" y="1"/>
                  </a:cubicBezTo>
                  <a:cubicBezTo>
                    <a:pt x="79" y="0"/>
                    <a:pt x="80" y="0"/>
                    <a:pt x="81" y="0"/>
                  </a:cubicBezTo>
                  <a:cubicBezTo>
                    <a:pt x="82" y="1"/>
                    <a:pt x="82" y="2"/>
                    <a:pt x="82" y="3"/>
                  </a:cubicBezTo>
                  <a:cubicBezTo>
                    <a:pt x="24" y="75"/>
                    <a:pt x="24" y="75"/>
                    <a:pt x="24" y="75"/>
                  </a:cubicBezTo>
                  <a:cubicBezTo>
                    <a:pt x="23" y="76"/>
                    <a:pt x="23" y="76"/>
                    <a:pt x="22" y="76"/>
                  </a:cubicBezTo>
                  <a:cubicBezTo>
                    <a:pt x="22" y="76"/>
                    <a:pt x="22" y="76"/>
                    <a:pt x="22" y="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65" name="TextBox 64">
            <a:extLst>
              <a:ext uri="{FF2B5EF4-FFF2-40B4-BE49-F238E27FC236}">
                <a16:creationId xmlns:a16="http://schemas.microsoft.com/office/drawing/2014/main" id="{AF04B8AB-F619-49BC-ABD7-5246F81D5F5E}"/>
              </a:ext>
            </a:extLst>
          </p:cNvPr>
          <p:cNvSpPr txBox="1"/>
          <p:nvPr/>
        </p:nvSpPr>
        <p:spPr>
          <a:xfrm>
            <a:off x="5919361" y="3228300"/>
            <a:ext cx="3781229" cy="584775"/>
          </a:xfrm>
          <a:prstGeom prst="rect">
            <a:avLst/>
          </a:prstGeom>
          <a:noFill/>
        </p:spPr>
        <p:txBody>
          <a:bodyPr wrap="square">
            <a:spAutoFit/>
          </a:bodyPr>
          <a:lstStyle/>
          <a:p>
            <a:r>
              <a:rPr lang="en-US" sz="1600" dirty="0">
                <a:solidFill>
                  <a:prstClr val="black">
                    <a:lumMod val="65000"/>
                    <a:lumOff val="35000"/>
                  </a:prstClr>
                </a:solidFill>
              </a:rPr>
              <a:t> Xətti Axtarışdan nə vaxt istifadə etməli?</a:t>
            </a:r>
          </a:p>
          <a:p>
            <a:endParaRPr lang="ru-RU" sz="1600" dirty="0"/>
          </a:p>
        </p:txBody>
      </p:sp>
    </p:spTree>
    <p:extLst>
      <p:ext uri="{BB962C8B-B14F-4D97-AF65-F5344CB8AC3E}">
        <p14:creationId xmlns:p14="http://schemas.microsoft.com/office/powerpoint/2010/main" val="422083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332443" y="167941"/>
            <a:ext cx="3865288" cy="6594608"/>
            <a:chOff x="245178" y="-2216137"/>
            <a:chExt cx="3593902" cy="6594608"/>
          </a:xfrm>
        </p:grpSpPr>
        <p:sp>
          <p:nvSpPr>
            <p:cNvPr id="35" name="TextBox 34"/>
            <p:cNvSpPr txBox="1"/>
            <p:nvPr/>
          </p:nvSpPr>
          <p:spPr>
            <a:xfrm>
              <a:off x="245178" y="-2216137"/>
              <a:ext cx="3593902" cy="492443"/>
            </a:xfrm>
            <a:prstGeom prst="rect">
              <a:avLst/>
            </a:prstGeom>
            <a:noFill/>
          </p:spPr>
          <p:txBody>
            <a:bodyPr wrap="square" lIns="0" tIns="0" rIns="0" bIns="0" rtlCol="0">
              <a:spAutoFit/>
            </a:bodyPr>
            <a:lstStyle/>
            <a:p>
              <a:r>
                <a:rPr lang="az-Latn-AZ" sz="3200" dirty="0">
                  <a:solidFill>
                    <a:schemeClr val="accent1">
                      <a:lumMod val="75000"/>
                    </a:schemeClr>
                  </a:solidFill>
                  <a:latin typeface="Century Gothic"/>
                  <a:hlinkClick r:id="rId2">
                    <a:extLst>
                      <a:ext uri="{A12FA001-AC4F-418D-AE19-62706E023703}">
                        <ahyp:hlinkClr xmlns:ahyp="http://schemas.microsoft.com/office/drawing/2018/hyperlinkcolor" val="tx"/>
                      </a:ext>
                    </a:extLst>
                  </a:hlinkClick>
                </a:rPr>
                <a:t>Binary</a:t>
              </a:r>
              <a:r>
                <a:rPr lang="en-US" sz="3200" dirty="0">
                  <a:solidFill>
                    <a:schemeClr val="accent1">
                      <a:lumMod val="75000"/>
                    </a:schemeClr>
                  </a:solidFill>
                  <a:latin typeface="Century Gothic"/>
                  <a:hlinkClick r:id="rId2">
                    <a:extLst>
                      <a:ext uri="{A12FA001-AC4F-418D-AE19-62706E023703}">
                        <ahyp:hlinkClr xmlns:ahyp="http://schemas.microsoft.com/office/drawing/2018/hyperlinkcolor" val="tx"/>
                      </a:ext>
                    </a:extLst>
                  </a:hlinkClick>
                </a:rPr>
                <a:t> Search</a:t>
              </a:r>
              <a:endParaRPr lang="en-US" sz="3200" dirty="0">
                <a:solidFill>
                  <a:schemeClr val="accent1">
                    <a:lumMod val="75000"/>
                  </a:schemeClr>
                </a:solidFill>
                <a:latin typeface="Century Gothic"/>
              </a:endParaRPr>
            </a:p>
          </p:txBody>
        </p:sp>
        <p:sp>
          <p:nvSpPr>
            <p:cNvPr id="36" name="TextBox 35"/>
            <p:cNvSpPr txBox="1"/>
            <p:nvPr/>
          </p:nvSpPr>
          <p:spPr>
            <a:xfrm>
              <a:off x="257221" y="-1561617"/>
              <a:ext cx="3407280" cy="5940088"/>
            </a:xfrm>
            <a:prstGeom prst="rect">
              <a:avLst/>
            </a:prstGeom>
            <a:noFill/>
            <a:ln w="6350">
              <a:noFill/>
              <a:prstDash val="dash"/>
            </a:ln>
          </p:spPr>
          <p:txBody>
            <a:bodyPr wrap="square" lIns="0" tIns="0" rIns="0" bIns="0" rtlCol="0">
              <a:spAutoFit/>
            </a:bodyPr>
            <a:lstStyle/>
            <a:p>
              <a:pPr fontAlgn="base"/>
              <a:r>
                <a:rPr lang="az-Latn-AZ" sz="1500" u="sng" dirty="0">
                  <a:solidFill>
                    <a:prstClr val="black">
                      <a:lumMod val="65000"/>
                      <a:lumOff val="35000"/>
                    </a:prstClr>
                  </a:solidFill>
                </a:rPr>
                <a:t>  </a:t>
              </a:r>
              <a:r>
                <a:rPr lang="en-US" sz="1500" u="sng" dirty="0">
                  <a:solidFill>
                    <a:prstClr val="black">
                      <a:lumMod val="65000"/>
                      <a:lumOff val="35000"/>
                    </a:prstClr>
                  </a:solidFill>
                </a:rPr>
                <a:t>İkili Axtarış Tətbiqləri:</a:t>
              </a:r>
            </a:p>
            <a:p>
              <a:pPr fontAlgn="base">
                <a:buFont typeface="Arial" panose="020B0604020202020204" pitchFamily="34" charset="0"/>
                <a:buChar char="•"/>
              </a:pPr>
              <a:r>
                <a:rPr lang="en-US" sz="1500" dirty="0">
                  <a:solidFill>
                    <a:prstClr val="black">
                      <a:lumMod val="65000"/>
                      <a:lumOff val="35000"/>
                    </a:prstClr>
                  </a:solidFill>
                </a:rPr>
                <a:t>Binar axtarış maşın öyrənməsində istifadə olunan daha mürəkkəb alqoritmlər üçün tikinti bloku kimi istifadə edilə bilər, məsələn, neyron şəbəkələrinin öyrədilməsi alqoritmləri və ya model üçün optimal hiperparametrlərin tapılması.</a:t>
              </a:r>
            </a:p>
            <a:p>
              <a:pPr fontAlgn="base">
                <a:buFont typeface="Arial" panose="020B0604020202020204" pitchFamily="34" charset="0"/>
                <a:buChar char="•"/>
              </a:pPr>
              <a:r>
                <a:rPr lang="en-US" sz="1500" dirty="0">
                  <a:solidFill>
                    <a:prstClr val="black">
                      <a:lumMod val="65000"/>
                      <a:lumOff val="35000"/>
                    </a:prstClr>
                  </a:solidFill>
                </a:rPr>
                <a:t>O, şüa izləmə alqoritmləri və ya faktura xəritələri kimi kompüter qrafikasında axtarış üçün istifadə edilə bilər.</a:t>
              </a:r>
            </a:p>
            <a:p>
              <a:pPr fontAlgn="base">
                <a:buFont typeface="Arial" panose="020B0604020202020204" pitchFamily="34" charset="0"/>
                <a:buChar char="•"/>
              </a:pPr>
              <a:r>
                <a:rPr lang="en-US" sz="1500" dirty="0">
                  <a:solidFill>
                    <a:prstClr val="black">
                      <a:lumMod val="65000"/>
                      <a:lumOff val="35000"/>
                    </a:prstClr>
                  </a:solidFill>
                </a:rPr>
                <a:t>Verilənlər bazasında axtarış aparmaq üçün istifadə edilə bilər.</a:t>
              </a:r>
            </a:p>
            <a:p>
              <a:pPr algn="l" fontAlgn="base"/>
              <a:endParaRPr lang="az-Latn-AZ" sz="1400" dirty="0">
                <a:solidFill>
                  <a:prstClr val="black">
                    <a:lumMod val="65000"/>
                    <a:lumOff val="35000"/>
                  </a:prstClr>
                </a:solidFill>
              </a:endParaRPr>
            </a:p>
            <a:p>
              <a:pPr fontAlgn="base"/>
              <a:endParaRPr lang="az-Latn-AZ" sz="1600" u="sng" dirty="0">
                <a:solidFill>
                  <a:prstClr val="black">
                    <a:lumMod val="65000"/>
                    <a:lumOff val="35000"/>
                  </a:prstClr>
                </a:solidFill>
              </a:endParaRPr>
            </a:p>
            <a:p>
              <a:pPr fontAlgn="base"/>
              <a:r>
                <a:rPr lang="az-Latn-AZ" sz="1600" dirty="0">
                  <a:solidFill>
                    <a:prstClr val="black">
                      <a:lumMod val="65000"/>
                      <a:lumOff val="35000"/>
                    </a:prstClr>
                  </a:solidFill>
                </a:rPr>
                <a:t>      </a:t>
              </a:r>
              <a:r>
                <a:rPr lang="en-US" sz="1600" u="sng" dirty="0">
                  <a:solidFill>
                    <a:prstClr val="black">
                      <a:lumMod val="65000"/>
                      <a:lumOff val="35000"/>
                    </a:prstClr>
                  </a:solidFill>
                </a:rPr>
                <a:t>İkili axtarışın üstünlükləri:</a:t>
              </a:r>
            </a:p>
            <a:p>
              <a:pPr indent="-285750" fontAlgn="base">
                <a:buFont typeface="Arial" panose="020B0604020202020204" pitchFamily="34" charset="0"/>
                <a:buChar char="•"/>
              </a:pPr>
              <a:r>
                <a:rPr lang="en-US" sz="1500" dirty="0">
                  <a:solidFill>
                    <a:prstClr val="black">
                      <a:lumMod val="65000"/>
                      <a:lumOff val="35000"/>
                    </a:prstClr>
                  </a:solidFill>
                </a:rPr>
                <a:t>İkili axtarış xətti axtarışdan daha sürətlidir, xüsusən də böyük massivlər üçün.</a:t>
              </a:r>
            </a:p>
            <a:p>
              <a:pPr indent="-285750" fontAlgn="base">
                <a:buFont typeface="Arial" panose="020B0604020202020204" pitchFamily="34" charset="0"/>
                <a:buChar char="•"/>
              </a:pPr>
              <a:r>
                <a:rPr lang="en-US" sz="1500" dirty="0">
                  <a:solidFill>
                    <a:prstClr val="black">
                      <a:lumMod val="65000"/>
                      <a:lumOff val="35000"/>
                    </a:prstClr>
                  </a:solidFill>
                </a:rPr>
                <a:t>İnterpolasiya axtarışı və ya eksponensial axtarış kimi oxşar vaxt mürəkkəbliyi olan digər axtarış alqoritmlərindən daha səmərəlidir.</a:t>
              </a:r>
            </a:p>
            <a:p>
              <a:pPr indent="-285750" fontAlgn="base">
                <a:buFont typeface="Arial" panose="020B0604020202020204" pitchFamily="34" charset="0"/>
                <a:buChar char="•"/>
              </a:pPr>
              <a:r>
                <a:rPr lang="en-US" sz="1500" dirty="0">
                  <a:solidFill>
                    <a:prstClr val="black">
                      <a:lumMod val="65000"/>
                      <a:lumOff val="35000"/>
                    </a:prstClr>
                  </a:solidFill>
                </a:rPr>
                <a:t>İkili axtarış xarici yaddaşda, məsələn, sabit diskdə və ya buludda saxlanılan böyük verilənlər toplusunu axtarmaq üçün çox uyğundur.</a:t>
              </a:r>
            </a:p>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4098" name="Freeform 67"/>
          <p:cNvSpPr>
            <a:spLocks/>
          </p:cNvSpPr>
          <p:nvPr/>
        </p:nvSpPr>
        <p:spPr bwMode="auto">
          <a:xfrm>
            <a:off x="6275847" y="1628223"/>
            <a:ext cx="457740" cy="353037"/>
          </a:xfrm>
          <a:custGeom>
            <a:avLst/>
            <a:gdLst>
              <a:gd name="T0" fmla="*/ 0 w 341"/>
              <a:gd name="T1" fmla="*/ 0 h 263"/>
              <a:gd name="T2" fmla="*/ 213 w 341"/>
              <a:gd name="T3" fmla="*/ 263 h 263"/>
              <a:gd name="T4" fmla="*/ 341 w 341"/>
              <a:gd name="T5" fmla="*/ 0 h 263"/>
              <a:gd name="T6" fmla="*/ 0 w 341"/>
              <a:gd name="T7" fmla="*/ 0 h 263"/>
              <a:gd name="T8" fmla="*/ 0 w 341"/>
              <a:gd name="T9" fmla="*/ 0 h 263"/>
              <a:gd name="T10" fmla="*/ 0 w 341"/>
              <a:gd name="T11" fmla="*/ 0 h 263"/>
            </a:gdLst>
            <a:ahLst/>
            <a:cxnLst>
              <a:cxn ang="0">
                <a:pos x="T0" y="T1"/>
              </a:cxn>
              <a:cxn ang="0">
                <a:pos x="T2" y="T3"/>
              </a:cxn>
              <a:cxn ang="0">
                <a:pos x="T4" y="T5"/>
              </a:cxn>
              <a:cxn ang="0">
                <a:pos x="T6" y="T7"/>
              </a:cxn>
              <a:cxn ang="0">
                <a:pos x="T8" y="T9"/>
              </a:cxn>
              <a:cxn ang="0">
                <a:pos x="T10" y="T11"/>
              </a:cxn>
            </a:cxnLst>
            <a:rect l="0" t="0" r="r" b="b"/>
            <a:pathLst>
              <a:path w="341" h="263">
                <a:moveTo>
                  <a:pt x="0" y="0"/>
                </a:moveTo>
                <a:lnTo>
                  <a:pt x="213" y="263"/>
                </a:lnTo>
                <a:lnTo>
                  <a:pt x="341" y="0"/>
                </a:lnTo>
                <a:lnTo>
                  <a:pt x="0" y="0"/>
                </a:lnTo>
                <a:lnTo>
                  <a:pt x="0" y="0"/>
                </a:lnTo>
                <a:lnTo>
                  <a:pt x="0" y="0"/>
                </a:lnTo>
                <a:close/>
              </a:path>
            </a:pathLst>
          </a:custGeom>
          <a:solidFill>
            <a:srgbClr val="25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99" name="Freeform 68"/>
          <p:cNvSpPr>
            <a:spLocks/>
          </p:cNvSpPr>
          <p:nvPr/>
        </p:nvSpPr>
        <p:spPr bwMode="auto">
          <a:xfrm>
            <a:off x="5603332" y="3012181"/>
            <a:ext cx="456397" cy="353037"/>
          </a:xfrm>
          <a:custGeom>
            <a:avLst/>
            <a:gdLst>
              <a:gd name="T0" fmla="*/ 0 w 340"/>
              <a:gd name="T1" fmla="*/ 0 h 263"/>
              <a:gd name="T2" fmla="*/ 215 w 340"/>
              <a:gd name="T3" fmla="*/ 263 h 263"/>
              <a:gd name="T4" fmla="*/ 340 w 340"/>
              <a:gd name="T5" fmla="*/ 0 h 263"/>
              <a:gd name="T6" fmla="*/ 0 w 340"/>
              <a:gd name="T7" fmla="*/ 0 h 263"/>
              <a:gd name="T8" fmla="*/ 0 w 340"/>
              <a:gd name="T9" fmla="*/ 0 h 263"/>
              <a:gd name="T10" fmla="*/ 0 w 340"/>
              <a:gd name="T11" fmla="*/ 0 h 263"/>
            </a:gdLst>
            <a:ahLst/>
            <a:cxnLst>
              <a:cxn ang="0">
                <a:pos x="T0" y="T1"/>
              </a:cxn>
              <a:cxn ang="0">
                <a:pos x="T2" y="T3"/>
              </a:cxn>
              <a:cxn ang="0">
                <a:pos x="T4" y="T5"/>
              </a:cxn>
              <a:cxn ang="0">
                <a:pos x="T6" y="T7"/>
              </a:cxn>
              <a:cxn ang="0">
                <a:pos x="T8" y="T9"/>
              </a:cxn>
              <a:cxn ang="0">
                <a:pos x="T10" y="T11"/>
              </a:cxn>
            </a:cxnLst>
            <a:rect l="0" t="0" r="r" b="b"/>
            <a:pathLst>
              <a:path w="340" h="263">
                <a:moveTo>
                  <a:pt x="0" y="0"/>
                </a:moveTo>
                <a:lnTo>
                  <a:pt x="215" y="263"/>
                </a:lnTo>
                <a:lnTo>
                  <a:pt x="340" y="0"/>
                </a:lnTo>
                <a:lnTo>
                  <a:pt x="0" y="0"/>
                </a:lnTo>
                <a:lnTo>
                  <a:pt x="0" y="0"/>
                </a:lnTo>
                <a:lnTo>
                  <a:pt x="0" y="0"/>
                </a:lnTo>
                <a:close/>
              </a:path>
            </a:pathLst>
          </a:custGeom>
          <a:solidFill>
            <a:srgbClr val="504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0" name="Freeform 69"/>
          <p:cNvSpPr>
            <a:spLocks/>
          </p:cNvSpPr>
          <p:nvPr/>
        </p:nvSpPr>
        <p:spPr bwMode="auto">
          <a:xfrm>
            <a:off x="4949610" y="4402851"/>
            <a:ext cx="456397" cy="349010"/>
          </a:xfrm>
          <a:custGeom>
            <a:avLst/>
            <a:gdLst>
              <a:gd name="T0" fmla="*/ 0 w 340"/>
              <a:gd name="T1" fmla="*/ 0 h 260"/>
              <a:gd name="T2" fmla="*/ 215 w 340"/>
              <a:gd name="T3" fmla="*/ 260 h 260"/>
              <a:gd name="T4" fmla="*/ 340 w 340"/>
              <a:gd name="T5" fmla="*/ 0 h 260"/>
              <a:gd name="T6" fmla="*/ 0 w 340"/>
              <a:gd name="T7" fmla="*/ 0 h 260"/>
              <a:gd name="T8" fmla="*/ 0 w 340"/>
              <a:gd name="T9" fmla="*/ 0 h 260"/>
              <a:gd name="T10" fmla="*/ 0 w 340"/>
              <a:gd name="T11" fmla="*/ 0 h 260"/>
            </a:gdLst>
            <a:ahLst/>
            <a:cxnLst>
              <a:cxn ang="0">
                <a:pos x="T0" y="T1"/>
              </a:cxn>
              <a:cxn ang="0">
                <a:pos x="T2" y="T3"/>
              </a:cxn>
              <a:cxn ang="0">
                <a:pos x="T4" y="T5"/>
              </a:cxn>
              <a:cxn ang="0">
                <a:pos x="T6" y="T7"/>
              </a:cxn>
              <a:cxn ang="0">
                <a:pos x="T8" y="T9"/>
              </a:cxn>
              <a:cxn ang="0">
                <a:pos x="T10" y="T11"/>
              </a:cxn>
            </a:cxnLst>
            <a:rect l="0" t="0" r="r" b="b"/>
            <a:pathLst>
              <a:path w="340" h="260">
                <a:moveTo>
                  <a:pt x="0" y="0"/>
                </a:moveTo>
                <a:lnTo>
                  <a:pt x="215" y="260"/>
                </a:lnTo>
                <a:lnTo>
                  <a:pt x="340" y="0"/>
                </a:lnTo>
                <a:lnTo>
                  <a:pt x="0" y="0"/>
                </a:lnTo>
                <a:lnTo>
                  <a:pt x="0" y="0"/>
                </a:lnTo>
                <a:lnTo>
                  <a:pt x="0" y="0"/>
                </a:lnTo>
                <a:close/>
              </a:path>
            </a:pathLst>
          </a:custGeom>
          <a:solidFill>
            <a:srgbClr val="502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1" name="Freeform 70"/>
          <p:cNvSpPr>
            <a:spLocks/>
          </p:cNvSpPr>
          <p:nvPr/>
        </p:nvSpPr>
        <p:spPr bwMode="auto">
          <a:xfrm>
            <a:off x="4282465" y="5777413"/>
            <a:ext cx="456397" cy="353037"/>
          </a:xfrm>
          <a:custGeom>
            <a:avLst/>
            <a:gdLst>
              <a:gd name="T0" fmla="*/ 0 w 340"/>
              <a:gd name="T1" fmla="*/ 0 h 263"/>
              <a:gd name="T2" fmla="*/ 215 w 340"/>
              <a:gd name="T3" fmla="*/ 263 h 263"/>
              <a:gd name="T4" fmla="*/ 340 w 340"/>
              <a:gd name="T5" fmla="*/ 0 h 263"/>
              <a:gd name="T6" fmla="*/ 0 w 340"/>
              <a:gd name="T7" fmla="*/ 0 h 263"/>
              <a:gd name="T8" fmla="*/ 0 w 340"/>
              <a:gd name="T9" fmla="*/ 0 h 263"/>
              <a:gd name="T10" fmla="*/ 0 w 340"/>
              <a:gd name="T11" fmla="*/ 0 h 263"/>
            </a:gdLst>
            <a:ahLst/>
            <a:cxnLst>
              <a:cxn ang="0">
                <a:pos x="T0" y="T1"/>
              </a:cxn>
              <a:cxn ang="0">
                <a:pos x="T2" y="T3"/>
              </a:cxn>
              <a:cxn ang="0">
                <a:pos x="T4" y="T5"/>
              </a:cxn>
              <a:cxn ang="0">
                <a:pos x="T6" y="T7"/>
              </a:cxn>
              <a:cxn ang="0">
                <a:pos x="T8" y="T9"/>
              </a:cxn>
              <a:cxn ang="0">
                <a:pos x="T10" y="T11"/>
              </a:cxn>
            </a:cxnLst>
            <a:rect l="0" t="0" r="r" b="b"/>
            <a:pathLst>
              <a:path w="340" h="263">
                <a:moveTo>
                  <a:pt x="0" y="0"/>
                </a:moveTo>
                <a:lnTo>
                  <a:pt x="215" y="263"/>
                </a:lnTo>
                <a:lnTo>
                  <a:pt x="340" y="0"/>
                </a:lnTo>
                <a:lnTo>
                  <a:pt x="0" y="0"/>
                </a:lnTo>
                <a:lnTo>
                  <a:pt x="0" y="0"/>
                </a:lnTo>
                <a:lnTo>
                  <a:pt x="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Freeform 63"/>
          <p:cNvSpPr>
            <a:spLocks/>
          </p:cNvSpPr>
          <p:nvPr/>
        </p:nvSpPr>
        <p:spPr bwMode="auto">
          <a:xfrm>
            <a:off x="4158488" y="155670"/>
            <a:ext cx="7973968"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4103" name="Freeform 72"/>
          <p:cNvSpPr>
            <a:spLocks/>
          </p:cNvSpPr>
          <p:nvPr/>
        </p:nvSpPr>
        <p:spPr bwMode="auto">
          <a:xfrm>
            <a:off x="6244973" y="771807"/>
            <a:ext cx="5947026" cy="881921"/>
          </a:xfrm>
          <a:custGeom>
            <a:avLst/>
            <a:gdLst>
              <a:gd name="T0" fmla="*/ 125 w 1078"/>
              <a:gd name="T1" fmla="*/ 10 h 278"/>
              <a:gd name="T2" fmla="*/ 141 w 1078"/>
              <a:gd name="T3" fmla="*/ 0 h 278"/>
              <a:gd name="T4" fmla="*/ 1006 w 1078"/>
              <a:gd name="T5" fmla="*/ 0 h 278"/>
              <a:gd name="T6" fmla="*/ 1022 w 1078"/>
              <a:gd name="T7" fmla="*/ 10 h 278"/>
              <a:gd name="T8" fmla="*/ 1076 w 1078"/>
              <a:gd name="T9" fmla="*/ 131 h 278"/>
              <a:gd name="T10" fmla="*/ 1076 w 1078"/>
              <a:gd name="T11" fmla="*/ 152 h 278"/>
              <a:gd name="T12" fmla="*/ 1023 w 1078"/>
              <a:gd name="T13" fmla="*/ 268 h 278"/>
              <a:gd name="T14" fmla="*/ 1007 w 1078"/>
              <a:gd name="T15" fmla="*/ 278 h 278"/>
              <a:gd name="T16" fmla="*/ 9 w 1078"/>
              <a:gd name="T17" fmla="*/ 278 h 278"/>
              <a:gd name="T18" fmla="*/ 3 w 1078"/>
              <a:gd name="T19" fmla="*/ 268 h 278"/>
              <a:gd name="T20" fmla="*/ 125 w 1078"/>
              <a:gd name="T21" fmla="*/ 1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8" h="278">
                <a:moveTo>
                  <a:pt x="125" y="10"/>
                </a:moveTo>
                <a:cubicBezTo>
                  <a:pt x="128" y="5"/>
                  <a:pt x="135" y="0"/>
                  <a:pt x="141" y="0"/>
                </a:cubicBezTo>
                <a:cubicBezTo>
                  <a:pt x="1006" y="0"/>
                  <a:pt x="1006" y="0"/>
                  <a:pt x="1006" y="0"/>
                </a:cubicBezTo>
                <a:cubicBezTo>
                  <a:pt x="1012" y="0"/>
                  <a:pt x="1019" y="5"/>
                  <a:pt x="1022" y="10"/>
                </a:cubicBezTo>
                <a:cubicBezTo>
                  <a:pt x="1076" y="131"/>
                  <a:pt x="1076" y="131"/>
                  <a:pt x="1076" y="131"/>
                </a:cubicBezTo>
                <a:cubicBezTo>
                  <a:pt x="1078" y="137"/>
                  <a:pt x="1078" y="146"/>
                  <a:pt x="1076" y="152"/>
                </a:cubicBezTo>
                <a:cubicBezTo>
                  <a:pt x="1023" y="268"/>
                  <a:pt x="1023" y="268"/>
                  <a:pt x="1023" y="268"/>
                </a:cubicBezTo>
                <a:cubicBezTo>
                  <a:pt x="1020" y="273"/>
                  <a:pt x="1013" y="278"/>
                  <a:pt x="1007" y="278"/>
                </a:cubicBezTo>
                <a:cubicBezTo>
                  <a:pt x="9" y="278"/>
                  <a:pt x="9" y="278"/>
                  <a:pt x="9" y="278"/>
                </a:cubicBezTo>
                <a:cubicBezTo>
                  <a:pt x="3" y="278"/>
                  <a:pt x="0" y="273"/>
                  <a:pt x="3" y="268"/>
                </a:cubicBezTo>
                <a:lnTo>
                  <a:pt x="125" y="10"/>
                </a:lnTo>
                <a:close/>
              </a:path>
            </a:pathLst>
          </a:custGeom>
          <a:solidFill>
            <a:srgbClr val="4A4B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04" name="Freeform 73"/>
          <p:cNvSpPr>
            <a:spLocks/>
          </p:cNvSpPr>
          <p:nvPr/>
        </p:nvSpPr>
        <p:spPr bwMode="auto">
          <a:xfrm>
            <a:off x="5577827" y="2158450"/>
            <a:ext cx="6614172" cy="879237"/>
          </a:xfrm>
          <a:custGeom>
            <a:avLst/>
            <a:gdLst>
              <a:gd name="T0" fmla="*/ 125 w 1078"/>
              <a:gd name="T1" fmla="*/ 10 h 277"/>
              <a:gd name="T2" fmla="*/ 141 w 1078"/>
              <a:gd name="T3" fmla="*/ 0 h 277"/>
              <a:gd name="T4" fmla="*/ 1005 w 1078"/>
              <a:gd name="T5" fmla="*/ 0 h 277"/>
              <a:gd name="T6" fmla="*/ 1021 w 1078"/>
              <a:gd name="T7" fmla="*/ 10 h 277"/>
              <a:gd name="T8" fmla="*/ 1075 w 1078"/>
              <a:gd name="T9" fmla="*/ 131 h 277"/>
              <a:gd name="T10" fmla="*/ 1075 w 1078"/>
              <a:gd name="T11" fmla="*/ 151 h 277"/>
              <a:gd name="T12" fmla="*/ 1022 w 1078"/>
              <a:gd name="T13" fmla="*/ 267 h 277"/>
              <a:gd name="T14" fmla="*/ 1006 w 1078"/>
              <a:gd name="T15" fmla="*/ 277 h 277"/>
              <a:gd name="T16" fmla="*/ 10 w 1078"/>
              <a:gd name="T17" fmla="*/ 277 h 277"/>
              <a:gd name="T18" fmla="*/ 3 w 1078"/>
              <a:gd name="T19" fmla="*/ 267 h 277"/>
              <a:gd name="T20" fmla="*/ 125 w 1078"/>
              <a:gd name="T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8" h="277">
                <a:moveTo>
                  <a:pt x="125" y="10"/>
                </a:moveTo>
                <a:cubicBezTo>
                  <a:pt x="128" y="5"/>
                  <a:pt x="135" y="0"/>
                  <a:pt x="141" y="0"/>
                </a:cubicBezTo>
                <a:cubicBezTo>
                  <a:pt x="1005" y="0"/>
                  <a:pt x="1005" y="0"/>
                  <a:pt x="1005" y="0"/>
                </a:cubicBezTo>
                <a:cubicBezTo>
                  <a:pt x="1011" y="0"/>
                  <a:pt x="1019" y="5"/>
                  <a:pt x="1021" y="10"/>
                </a:cubicBezTo>
                <a:cubicBezTo>
                  <a:pt x="1075" y="131"/>
                  <a:pt x="1075" y="131"/>
                  <a:pt x="1075" y="131"/>
                </a:cubicBezTo>
                <a:cubicBezTo>
                  <a:pt x="1078" y="137"/>
                  <a:pt x="1078" y="146"/>
                  <a:pt x="1075" y="151"/>
                </a:cubicBezTo>
                <a:cubicBezTo>
                  <a:pt x="1022" y="267"/>
                  <a:pt x="1022" y="267"/>
                  <a:pt x="1022" y="267"/>
                </a:cubicBezTo>
                <a:cubicBezTo>
                  <a:pt x="1020" y="273"/>
                  <a:pt x="1012" y="277"/>
                  <a:pt x="1006" y="277"/>
                </a:cubicBezTo>
                <a:cubicBezTo>
                  <a:pt x="10" y="277"/>
                  <a:pt x="10" y="277"/>
                  <a:pt x="10" y="277"/>
                </a:cubicBezTo>
                <a:cubicBezTo>
                  <a:pt x="3" y="277"/>
                  <a:pt x="0" y="273"/>
                  <a:pt x="3" y="267"/>
                </a:cubicBezTo>
                <a:lnTo>
                  <a:pt x="125" y="10"/>
                </a:lnTo>
                <a:close/>
              </a:path>
            </a:pathLst>
          </a:custGeom>
          <a:solidFill>
            <a:srgbClr val="6A5D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endParaRPr lang="en-US" sz="1500" dirty="0">
              <a:solidFill>
                <a:prstClr val="black">
                  <a:lumMod val="65000"/>
                  <a:lumOff val="35000"/>
                </a:prstClr>
              </a:solidFill>
            </a:endParaRPr>
          </a:p>
        </p:txBody>
      </p:sp>
      <p:sp>
        <p:nvSpPr>
          <p:cNvPr id="4106" name="Freeform 75"/>
          <p:cNvSpPr>
            <a:spLocks/>
          </p:cNvSpPr>
          <p:nvPr/>
        </p:nvSpPr>
        <p:spPr bwMode="auto">
          <a:xfrm>
            <a:off x="4282465" y="4933078"/>
            <a:ext cx="7909533" cy="879237"/>
          </a:xfrm>
          <a:custGeom>
            <a:avLst/>
            <a:gdLst>
              <a:gd name="T0" fmla="*/ 125 w 1077"/>
              <a:gd name="T1" fmla="*/ 10 h 277"/>
              <a:gd name="T2" fmla="*/ 141 w 1077"/>
              <a:gd name="T3" fmla="*/ 0 h 277"/>
              <a:gd name="T4" fmla="*/ 1005 w 1077"/>
              <a:gd name="T5" fmla="*/ 0 h 277"/>
              <a:gd name="T6" fmla="*/ 1021 w 1077"/>
              <a:gd name="T7" fmla="*/ 10 h 277"/>
              <a:gd name="T8" fmla="*/ 1075 w 1077"/>
              <a:gd name="T9" fmla="*/ 130 h 277"/>
              <a:gd name="T10" fmla="*/ 1075 w 1077"/>
              <a:gd name="T11" fmla="*/ 151 h 277"/>
              <a:gd name="T12" fmla="*/ 1022 w 1077"/>
              <a:gd name="T13" fmla="*/ 267 h 277"/>
              <a:gd name="T14" fmla="*/ 1006 w 1077"/>
              <a:gd name="T15" fmla="*/ 277 h 277"/>
              <a:gd name="T16" fmla="*/ 9 w 1077"/>
              <a:gd name="T17" fmla="*/ 277 h 277"/>
              <a:gd name="T18" fmla="*/ 2 w 1077"/>
              <a:gd name="T19" fmla="*/ 267 h 277"/>
              <a:gd name="T20" fmla="*/ 125 w 1077"/>
              <a:gd name="T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7" h="277">
                <a:moveTo>
                  <a:pt x="125" y="10"/>
                </a:moveTo>
                <a:cubicBezTo>
                  <a:pt x="128" y="4"/>
                  <a:pt x="135" y="0"/>
                  <a:pt x="141" y="0"/>
                </a:cubicBezTo>
                <a:cubicBezTo>
                  <a:pt x="1005" y="0"/>
                  <a:pt x="1005" y="0"/>
                  <a:pt x="1005" y="0"/>
                </a:cubicBezTo>
                <a:cubicBezTo>
                  <a:pt x="1011" y="0"/>
                  <a:pt x="1018" y="4"/>
                  <a:pt x="1021" y="10"/>
                </a:cubicBezTo>
                <a:cubicBezTo>
                  <a:pt x="1075" y="130"/>
                  <a:pt x="1075" y="130"/>
                  <a:pt x="1075" y="130"/>
                </a:cubicBezTo>
                <a:cubicBezTo>
                  <a:pt x="1077" y="136"/>
                  <a:pt x="1077" y="145"/>
                  <a:pt x="1075" y="151"/>
                </a:cubicBezTo>
                <a:cubicBezTo>
                  <a:pt x="1022" y="267"/>
                  <a:pt x="1022" y="267"/>
                  <a:pt x="1022" y="267"/>
                </a:cubicBezTo>
                <a:cubicBezTo>
                  <a:pt x="1019" y="272"/>
                  <a:pt x="1012" y="277"/>
                  <a:pt x="1006" y="277"/>
                </a:cubicBezTo>
                <a:cubicBezTo>
                  <a:pt x="9" y="277"/>
                  <a:pt x="9" y="277"/>
                  <a:pt x="9" y="277"/>
                </a:cubicBezTo>
                <a:cubicBezTo>
                  <a:pt x="3" y="277"/>
                  <a:pt x="0" y="272"/>
                  <a:pt x="2" y="267"/>
                </a:cubicBezTo>
                <a:lnTo>
                  <a:pt x="125" y="1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r>
              <a:rPr lang="az-Latn-AZ" sz="1500" dirty="0">
                <a:solidFill>
                  <a:prstClr val="black">
                    <a:lumMod val="65000"/>
                    <a:lumOff val="35000"/>
                  </a:prstClr>
                </a:solidFill>
              </a:rPr>
              <a:t>                    </a:t>
            </a:r>
            <a:r>
              <a:rPr lang="en-US" sz="1300" dirty="0">
                <a:solidFill>
                  <a:prstClr val="white"/>
                </a:solidFill>
              </a:rPr>
              <a:t>Zamanın mürəkkəbliyi: </a:t>
            </a:r>
            <a:r>
              <a:rPr lang="az-Latn-AZ" sz="1300" dirty="0">
                <a:solidFill>
                  <a:prstClr val="white"/>
                </a:solidFill>
              </a:rPr>
              <a:t>             </a:t>
            </a:r>
            <a:r>
              <a:rPr lang="en-US" sz="1300" dirty="0">
                <a:solidFill>
                  <a:prstClr val="white"/>
                </a:solidFill>
              </a:rPr>
              <a:t>Köməkçi boşluq: </a:t>
            </a:r>
          </a:p>
          <a:p>
            <a:pPr marL="0" lvl="1" fontAlgn="base"/>
            <a:r>
              <a:rPr lang="az-Latn-AZ" sz="1300" dirty="0">
                <a:solidFill>
                  <a:prstClr val="white"/>
                </a:solidFill>
              </a:rPr>
              <a:t>              </a:t>
            </a:r>
            <a:r>
              <a:rPr lang="en-US" sz="1300" dirty="0">
                <a:solidFill>
                  <a:prstClr val="white"/>
                </a:solidFill>
              </a:rPr>
              <a:t>Ən yaxşı vəziyyət: O(1)</a:t>
            </a:r>
            <a:r>
              <a:rPr lang="az-Latn-AZ" sz="1300" dirty="0">
                <a:solidFill>
                  <a:prstClr val="white"/>
                </a:solidFill>
              </a:rPr>
              <a:t>                      </a:t>
            </a:r>
            <a:r>
              <a:rPr lang="en-US" sz="1300" dirty="0">
                <a:solidFill>
                  <a:prstClr val="white"/>
                </a:solidFill>
              </a:rPr>
              <a:t>O(1), rekursiv çağırış yığını nəzərə alınarsa, köməkçi fəza O(logN)</a:t>
            </a:r>
            <a:r>
              <a:rPr lang="az-Latn-AZ" sz="1300" dirty="0">
                <a:solidFill>
                  <a:prstClr val="white"/>
                </a:solidFill>
              </a:rPr>
              <a:t> olacaq</a:t>
            </a:r>
          </a:p>
          <a:p>
            <a:pPr marL="0" lvl="1" fontAlgn="base"/>
            <a:r>
              <a:rPr lang="az-Latn-AZ" sz="1300" dirty="0">
                <a:solidFill>
                  <a:prstClr val="white"/>
                </a:solidFill>
              </a:rPr>
              <a:t>      </a:t>
            </a:r>
            <a:r>
              <a:rPr lang="en-US" sz="1300" dirty="0">
                <a:solidFill>
                  <a:prstClr val="white"/>
                </a:solidFill>
              </a:rPr>
              <a:t> </a:t>
            </a:r>
            <a:r>
              <a:rPr lang="az-Latn-AZ" sz="1300" dirty="0">
                <a:solidFill>
                  <a:prstClr val="white"/>
                </a:solidFill>
              </a:rPr>
              <a:t>       </a:t>
            </a:r>
            <a:r>
              <a:rPr lang="en-US" sz="1300" dirty="0">
                <a:solidFill>
                  <a:prstClr val="white"/>
                </a:solidFill>
              </a:rPr>
              <a:t>Orta hal: O(log N)</a:t>
            </a:r>
            <a:endParaRPr lang="az-Latn-AZ" sz="1300" dirty="0">
              <a:solidFill>
                <a:prstClr val="white"/>
              </a:solidFill>
            </a:endParaRPr>
          </a:p>
          <a:p>
            <a:pPr marL="0" lvl="1" fontAlgn="base"/>
            <a:r>
              <a:rPr lang="az-Latn-AZ" sz="1300" dirty="0">
                <a:solidFill>
                  <a:prstClr val="white"/>
                </a:solidFill>
              </a:rPr>
              <a:t>             </a:t>
            </a:r>
            <a:r>
              <a:rPr lang="en-US" sz="1300" dirty="0">
                <a:solidFill>
                  <a:prstClr val="white"/>
                </a:solidFill>
              </a:rPr>
              <a:t>Ən pis vəziyyət: O(log N)</a:t>
            </a:r>
          </a:p>
          <a:p>
            <a:pPr fontAlgn="base"/>
            <a:r>
              <a:rPr lang="az-Latn-AZ" sz="1500" dirty="0">
                <a:solidFill>
                  <a:prstClr val="black">
                    <a:lumMod val="65000"/>
                    <a:lumOff val="35000"/>
                  </a:prstClr>
                </a:solidFill>
              </a:rPr>
              <a:t>   </a:t>
            </a:r>
          </a:p>
        </p:txBody>
      </p:sp>
      <p:grpSp>
        <p:nvGrpSpPr>
          <p:cNvPr id="4" name="Group 3"/>
          <p:cNvGrpSpPr/>
          <p:nvPr/>
        </p:nvGrpSpPr>
        <p:grpSpPr>
          <a:xfrm>
            <a:off x="6941649" y="505300"/>
            <a:ext cx="5175747" cy="1141769"/>
            <a:chOff x="6915144" y="593537"/>
            <a:chExt cx="5175747" cy="1141769"/>
          </a:xfrm>
        </p:grpSpPr>
        <p:sp>
          <p:nvSpPr>
            <p:cNvPr id="53" name="TextBox 52"/>
            <p:cNvSpPr txBox="1"/>
            <p:nvPr/>
          </p:nvSpPr>
          <p:spPr>
            <a:xfrm>
              <a:off x="6915144" y="935087"/>
              <a:ext cx="5175747" cy="800219"/>
            </a:xfrm>
            <a:prstGeom prst="rect">
              <a:avLst/>
            </a:prstGeom>
            <a:noFill/>
            <a:ln w="6350">
              <a:noFill/>
              <a:prstDash val="dash"/>
            </a:ln>
          </p:spPr>
          <p:txBody>
            <a:bodyPr wrap="square" lIns="0" tIns="0" rIns="0" bIns="0" rtlCol="0">
              <a:spAutoFit/>
            </a:bodyPr>
            <a:lstStyle/>
            <a:p>
              <a:pPr algn="l" fontAlgn="base"/>
              <a:r>
                <a:rPr lang="en-US" sz="1300" dirty="0">
                  <a:solidFill>
                    <a:prstClr val="white"/>
                  </a:solidFill>
                </a:rPr>
                <a:t>İkili Axtarış axtarış intervalını dəfələrlə yarıya bölməklə çeşidlənmiş </a:t>
              </a:r>
              <a:r>
                <a:rPr lang="az-Latn-AZ" sz="1300" dirty="0">
                  <a:solidFill>
                    <a:prstClr val="white"/>
                  </a:solidFill>
                </a:rPr>
                <a:t> </a:t>
              </a:r>
              <a:r>
                <a:rPr lang="en-US" sz="1300" dirty="0">
                  <a:solidFill>
                    <a:prstClr val="white"/>
                  </a:solidFill>
                </a:rPr>
                <a:t>massivdə istifadə edilən axtarış alqoritmi</a:t>
              </a:r>
              <a:r>
                <a:rPr lang="az-Latn-AZ" sz="1300" dirty="0">
                  <a:solidFill>
                    <a:prstClr val="white"/>
                  </a:solidFill>
                </a:rPr>
                <a:t>i</a:t>
              </a:r>
              <a:r>
                <a:rPr lang="en-US" sz="1300" dirty="0">
                  <a:solidFill>
                    <a:prstClr val="white"/>
                  </a:solidFill>
                </a:rPr>
                <a:t> kimi müəyyən edilir . Binar axtarışın ideyası massivin çeşidləndiyi məlumatdan istifadə etmək və vaxt mürəkkəbliyini O(log N)-ə endirməkdir.</a:t>
              </a:r>
            </a:p>
          </p:txBody>
        </p:sp>
        <p:sp>
          <p:nvSpPr>
            <p:cNvPr id="54" name="TextBox 53"/>
            <p:cNvSpPr txBox="1"/>
            <p:nvPr/>
          </p:nvSpPr>
          <p:spPr>
            <a:xfrm>
              <a:off x="7226405" y="593537"/>
              <a:ext cx="3264005" cy="446276"/>
            </a:xfrm>
            <a:prstGeom prst="rect">
              <a:avLst/>
            </a:prstGeom>
            <a:noFill/>
            <a:ln w="6350">
              <a:noFill/>
              <a:prstDash val="dash"/>
            </a:ln>
          </p:spPr>
          <p:txBody>
            <a:bodyPr wrap="square" lIns="0" tIns="0" rIns="0" bIns="0" rtlCol="0">
              <a:spAutoFit/>
            </a:bodyPr>
            <a:lstStyle/>
            <a:p>
              <a:pPr fontAlgn="base"/>
              <a:endParaRPr lang="en-US" sz="1500" dirty="0">
                <a:solidFill>
                  <a:prstClr val="black">
                    <a:lumMod val="65000"/>
                    <a:lumOff val="35000"/>
                  </a:prstClr>
                </a:solidFill>
              </a:endParaRPr>
            </a:p>
            <a:p>
              <a:endParaRPr lang="en-US" sz="1400" b="1" dirty="0">
                <a:solidFill>
                  <a:prstClr val="white"/>
                </a:solidFill>
              </a:endParaRPr>
            </a:p>
          </p:txBody>
        </p:sp>
      </p:grpSp>
      <p:grpSp>
        <p:nvGrpSpPr>
          <p:cNvPr id="10" name="Group 9"/>
          <p:cNvGrpSpPr/>
          <p:nvPr/>
        </p:nvGrpSpPr>
        <p:grpSpPr>
          <a:xfrm>
            <a:off x="4917391" y="1649592"/>
            <a:ext cx="7274605" cy="2776080"/>
            <a:chOff x="4917392" y="1649592"/>
            <a:chExt cx="3718872" cy="2776080"/>
          </a:xfrm>
        </p:grpSpPr>
        <p:sp>
          <p:nvSpPr>
            <p:cNvPr id="4105" name="Freeform 74"/>
            <p:cNvSpPr>
              <a:spLocks/>
            </p:cNvSpPr>
            <p:nvPr/>
          </p:nvSpPr>
          <p:spPr bwMode="auto">
            <a:xfrm>
              <a:off x="4917392" y="3546435"/>
              <a:ext cx="3718872" cy="879237"/>
            </a:xfrm>
            <a:custGeom>
              <a:avLst/>
              <a:gdLst>
                <a:gd name="T0" fmla="*/ 126 w 1078"/>
                <a:gd name="T1" fmla="*/ 10 h 277"/>
                <a:gd name="T2" fmla="*/ 142 w 1078"/>
                <a:gd name="T3" fmla="*/ 0 h 277"/>
                <a:gd name="T4" fmla="*/ 1005 w 1078"/>
                <a:gd name="T5" fmla="*/ 0 h 277"/>
                <a:gd name="T6" fmla="*/ 1021 w 1078"/>
                <a:gd name="T7" fmla="*/ 10 h 277"/>
                <a:gd name="T8" fmla="*/ 1076 w 1078"/>
                <a:gd name="T9" fmla="*/ 130 h 277"/>
                <a:gd name="T10" fmla="*/ 1076 w 1078"/>
                <a:gd name="T11" fmla="*/ 150 h 277"/>
                <a:gd name="T12" fmla="*/ 1023 w 1078"/>
                <a:gd name="T13" fmla="*/ 267 h 277"/>
                <a:gd name="T14" fmla="*/ 1007 w 1078"/>
                <a:gd name="T15" fmla="*/ 277 h 277"/>
                <a:gd name="T16" fmla="*/ 9 w 1078"/>
                <a:gd name="T17" fmla="*/ 277 h 277"/>
                <a:gd name="T18" fmla="*/ 3 w 1078"/>
                <a:gd name="T19" fmla="*/ 267 h 277"/>
                <a:gd name="T20" fmla="*/ 126 w 1078"/>
                <a:gd name="T21" fmla="*/ 1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8" h="277">
                  <a:moveTo>
                    <a:pt x="126" y="10"/>
                  </a:moveTo>
                  <a:cubicBezTo>
                    <a:pt x="128" y="4"/>
                    <a:pt x="136" y="0"/>
                    <a:pt x="142" y="0"/>
                  </a:cubicBezTo>
                  <a:cubicBezTo>
                    <a:pt x="1005" y="0"/>
                    <a:pt x="1005" y="0"/>
                    <a:pt x="1005" y="0"/>
                  </a:cubicBezTo>
                  <a:cubicBezTo>
                    <a:pt x="1012" y="0"/>
                    <a:pt x="1019" y="4"/>
                    <a:pt x="1021" y="10"/>
                  </a:cubicBezTo>
                  <a:cubicBezTo>
                    <a:pt x="1076" y="130"/>
                    <a:pt x="1076" y="130"/>
                    <a:pt x="1076" y="130"/>
                  </a:cubicBezTo>
                  <a:cubicBezTo>
                    <a:pt x="1078" y="135"/>
                    <a:pt x="1078" y="145"/>
                    <a:pt x="1076" y="150"/>
                  </a:cubicBezTo>
                  <a:cubicBezTo>
                    <a:pt x="1023" y="267"/>
                    <a:pt x="1023" y="267"/>
                    <a:pt x="1023" y="267"/>
                  </a:cubicBezTo>
                  <a:cubicBezTo>
                    <a:pt x="1020" y="273"/>
                    <a:pt x="1013" y="277"/>
                    <a:pt x="1007" y="277"/>
                  </a:cubicBezTo>
                  <a:cubicBezTo>
                    <a:pt x="9" y="277"/>
                    <a:pt x="9" y="277"/>
                    <a:pt x="9" y="277"/>
                  </a:cubicBezTo>
                  <a:cubicBezTo>
                    <a:pt x="3" y="277"/>
                    <a:pt x="0" y="273"/>
                    <a:pt x="3" y="267"/>
                  </a:cubicBezTo>
                  <a:lnTo>
                    <a:pt x="126" y="10"/>
                  </a:lnTo>
                  <a:close/>
                </a:path>
              </a:pathLst>
            </a:custGeom>
            <a:solidFill>
              <a:srgbClr val="9F5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8" name="Group 7"/>
            <p:cNvGrpSpPr/>
            <p:nvPr/>
          </p:nvGrpSpPr>
          <p:grpSpPr>
            <a:xfrm>
              <a:off x="5369967" y="1649592"/>
              <a:ext cx="3248898" cy="2661213"/>
              <a:chOff x="5369967" y="1679566"/>
              <a:chExt cx="3248898" cy="2661213"/>
            </a:xfrm>
          </p:grpSpPr>
          <p:sp>
            <p:nvSpPr>
              <p:cNvPr id="71" name="TextBox 70"/>
              <p:cNvSpPr txBox="1"/>
              <p:nvPr/>
            </p:nvSpPr>
            <p:spPr>
              <a:xfrm>
                <a:off x="5369967" y="3663671"/>
                <a:ext cx="2813723" cy="677108"/>
              </a:xfrm>
              <a:prstGeom prst="rect">
                <a:avLst/>
              </a:prstGeom>
              <a:noFill/>
              <a:ln w="6350">
                <a:noFill/>
                <a:prstDash val="dash"/>
              </a:ln>
            </p:spPr>
            <p:txBody>
              <a:bodyPr wrap="square" lIns="0" tIns="0" rIns="0" bIns="0" rtlCol="0">
                <a:spAutoFit/>
              </a:bodyPr>
              <a:lstStyle/>
              <a:p>
                <a:pPr algn="l" fontAlgn="base">
                  <a:buFont typeface="Arial" panose="020B0604020202020204" pitchFamily="34" charset="0"/>
                  <a:buChar char="•"/>
                </a:pPr>
                <a:r>
                  <a:rPr lang="en-US" sz="1500" dirty="0">
                    <a:solidFill>
                      <a:prstClr val="white"/>
                    </a:solidFill>
                  </a:rPr>
                  <a:t>İterativ Binar Axtarış Alqoritmi</a:t>
                </a:r>
              </a:p>
              <a:p>
                <a:pPr algn="l" fontAlgn="base">
                  <a:buFont typeface="Arial" panose="020B0604020202020204" pitchFamily="34" charset="0"/>
                  <a:buChar char="•"/>
                </a:pPr>
                <a:r>
                  <a:rPr lang="en-US" sz="1500" dirty="0">
                    <a:solidFill>
                      <a:prstClr val="white"/>
                    </a:solidFill>
                  </a:rPr>
                  <a:t>Rekursiv Binar Axtarış Alqoritmi</a:t>
                </a:r>
              </a:p>
              <a:p>
                <a:r>
                  <a:rPr lang="en-US" sz="1400" dirty="0">
                    <a:solidFill>
                      <a:prstClr val="white"/>
                    </a:solidFill>
                  </a:rPr>
                  <a:t>. </a:t>
                </a:r>
              </a:p>
            </p:txBody>
          </p:sp>
          <p:sp>
            <p:nvSpPr>
              <p:cNvPr id="72" name="TextBox 71"/>
              <p:cNvSpPr txBox="1"/>
              <p:nvPr/>
            </p:nvSpPr>
            <p:spPr>
              <a:xfrm>
                <a:off x="5673393" y="1679566"/>
                <a:ext cx="2945472" cy="1831271"/>
              </a:xfrm>
              <a:prstGeom prst="rect">
                <a:avLst/>
              </a:prstGeom>
              <a:noFill/>
              <a:ln w="6350">
                <a:noFill/>
                <a:prstDash val="dash"/>
              </a:ln>
            </p:spPr>
            <p:txBody>
              <a:bodyPr wrap="square" lIns="0" tIns="0" rIns="0" bIns="0" rtlCol="0">
                <a:spAutoFit/>
              </a:bodyPr>
              <a:lstStyle/>
              <a:p>
                <a:endParaRPr lang="az-Latn-AZ" sz="1500" dirty="0">
                  <a:solidFill>
                    <a:prstClr val="black">
                      <a:lumMod val="65000"/>
                      <a:lumOff val="35000"/>
                    </a:prstClr>
                  </a:solidFill>
                </a:endParaRPr>
              </a:p>
              <a:p>
                <a:endParaRPr lang="en-US" sz="1500" dirty="0">
                  <a:solidFill>
                    <a:prstClr val="black">
                      <a:lumMod val="65000"/>
                      <a:lumOff val="35000"/>
                    </a:prstClr>
                  </a:solidFill>
                </a:endParaRPr>
              </a:p>
              <a:p>
                <a:pPr algn="l" fontAlgn="base">
                  <a:buFont typeface="Arial" panose="020B0604020202020204" pitchFamily="34" charset="0"/>
                  <a:buChar char="•"/>
                </a:pPr>
                <a:r>
                  <a:rPr lang="en-US" sz="1200" dirty="0">
                    <a:solidFill>
                      <a:prstClr val="white"/>
                    </a:solidFill>
                  </a:rPr>
                  <a:t>Massiv çeşidlənməlidir.</a:t>
                </a:r>
              </a:p>
              <a:p>
                <a:pPr algn="l" fontAlgn="base">
                  <a:buFont typeface="Arial" panose="020B0604020202020204" pitchFamily="34" charset="0"/>
                  <a:buChar char="•"/>
                </a:pPr>
                <a:r>
                  <a:rPr lang="en-US" sz="1200" dirty="0">
                    <a:solidFill>
                      <a:prstClr val="white"/>
                    </a:solidFill>
                  </a:rPr>
                  <a:t>Binar axtarış, axtarılan məlumat strukturunun bitişik yaddaş yerlərində saxlanmasını tələb edir. </a:t>
                </a:r>
              </a:p>
              <a:p>
                <a:pPr algn="l" fontAlgn="base">
                  <a:buFont typeface="Arial" panose="020B0604020202020204" pitchFamily="34" charset="0"/>
                  <a:buChar char="•"/>
                </a:pPr>
                <a:r>
                  <a:rPr lang="en-US" sz="1200" dirty="0">
                    <a:solidFill>
                      <a:prstClr val="white"/>
                    </a:solidFill>
                  </a:rPr>
                  <a:t>Binar axtarış massivin elementlərinin müqayisə oluna bilən olmasını tələb edir, yəni onlar sıralana bilməlidir.</a:t>
                </a:r>
              </a:p>
              <a:p>
                <a:endParaRPr lang="az-Latn-AZ" sz="1500" dirty="0">
                  <a:solidFill>
                    <a:prstClr val="black">
                      <a:lumMod val="65000"/>
                      <a:lumOff val="35000"/>
                    </a:prstClr>
                  </a:solidFill>
                </a:endParaRPr>
              </a:p>
              <a:p>
                <a:endParaRPr lang="en-US" sz="1400" b="1" dirty="0">
                  <a:solidFill>
                    <a:prstClr val="white"/>
                  </a:solidFill>
                </a:endParaRPr>
              </a:p>
            </p:txBody>
          </p:sp>
        </p:grpSp>
      </p:grpSp>
      <p:sp>
        <p:nvSpPr>
          <p:cNvPr id="81" name="TextBox 80"/>
          <p:cNvSpPr txBox="1"/>
          <p:nvPr/>
        </p:nvSpPr>
        <p:spPr>
          <a:xfrm>
            <a:off x="5275484" y="4669491"/>
            <a:ext cx="6472534" cy="215444"/>
          </a:xfrm>
          <a:prstGeom prst="rect">
            <a:avLst/>
          </a:prstGeom>
          <a:noFill/>
          <a:ln w="6350">
            <a:noFill/>
            <a:prstDash val="dash"/>
          </a:ln>
        </p:spPr>
        <p:txBody>
          <a:bodyPr wrap="square" lIns="0" tIns="0" rIns="0" bIns="0" rtlCol="0">
            <a:spAutoFit/>
          </a:bodyPr>
          <a:lstStyle/>
          <a:p>
            <a:pPr algn="l" fontAlgn="base"/>
            <a:r>
              <a:rPr lang="en-US" sz="1400" dirty="0">
                <a:solidFill>
                  <a:srgbClr val="273239"/>
                </a:solidFill>
                <a:latin typeface="Nunito" pitchFamily="2" charset="-52"/>
              </a:rPr>
              <a:t>İkili Axtarışın Mürəkkəblik Təh</a:t>
            </a:r>
            <a:r>
              <a:rPr lang="az-Latn-AZ" sz="1400" dirty="0">
                <a:solidFill>
                  <a:srgbClr val="273239"/>
                </a:solidFill>
                <a:latin typeface="Nunito" pitchFamily="2" charset="-52"/>
              </a:rPr>
              <a:t>lili</a:t>
            </a:r>
            <a:r>
              <a:rPr lang="az-Latn-AZ" sz="1200" dirty="0">
                <a:solidFill>
                  <a:srgbClr val="273239"/>
                </a:solidFill>
                <a:latin typeface="Nunito" pitchFamily="2" charset="-52"/>
              </a:rPr>
              <a:t>:</a:t>
            </a:r>
            <a:endParaRPr lang="en-US" sz="1200" b="1" i="0" dirty="0">
              <a:solidFill>
                <a:srgbClr val="273239"/>
              </a:solidFill>
              <a:effectLst/>
              <a:latin typeface="Nunito" pitchFamily="2" charset="-52"/>
            </a:endParaRPr>
          </a:p>
        </p:txBody>
      </p:sp>
      <p:sp>
        <p:nvSpPr>
          <p:cNvPr id="65" name="TextBox 64">
            <a:extLst>
              <a:ext uri="{FF2B5EF4-FFF2-40B4-BE49-F238E27FC236}">
                <a16:creationId xmlns:a16="http://schemas.microsoft.com/office/drawing/2014/main" id="{AF04B8AB-F619-49BC-ABD7-5246F81D5F5E}"/>
              </a:ext>
            </a:extLst>
          </p:cNvPr>
          <p:cNvSpPr txBox="1"/>
          <p:nvPr/>
        </p:nvSpPr>
        <p:spPr>
          <a:xfrm>
            <a:off x="5919361" y="3228300"/>
            <a:ext cx="3781229" cy="538609"/>
          </a:xfrm>
          <a:prstGeom prst="rect">
            <a:avLst/>
          </a:prstGeom>
          <a:noFill/>
        </p:spPr>
        <p:txBody>
          <a:bodyPr wrap="square">
            <a:spAutoFit/>
          </a:bodyPr>
          <a:lstStyle/>
          <a:p>
            <a:pPr algn="l" fontAlgn="base"/>
            <a:r>
              <a:rPr lang="en-US" sz="1600" dirty="0">
                <a:solidFill>
                  <a:prstClr val="black">
                    <a:lumMod val="65000"/>
                    <a:lumOff val="35000"/>
                  </a:prstClr>
                </a:solidFill>
              </a:rPr>
              <a:t> </a:t>
            </a:r>
            <a:r>
              <a:rPr lang="en-US" sz="1400" dirty="0">
                <a:solidFill>
                  <a:srgbClr val="273239"/>
                </a:solidFill>
                <a:latin typeface="Nunito" pitchFamily="2" charset="-52"/>
              </a:rPr>
              <a:t>İkili axtarışı necə həyata keçirmək olar?</a:t>
            </a:r>
          </a:p>
          <a:p>
            <a:endParaRPr lang="ru-RU" sz="1300" dirty="0">
              <a:solidFill>
                <a:prstClr val="white"/>
              </a:solidFill>
            </a:endParaRPr>
          </a:p>
        </p:txBody>
      </p:sp>
      <p:sp>
        <p:nvSpPr>
          <p:cNvPr id="26" name="TextBox 25">
            <a:extLst>
              <a:ext uri="{FF2B5EF4-FFF2-40B4-BE49-F238E27FC236}">
                <a16:creationId xmlns:a16="http://schemas.microsoft.com/office/drawing/2014/main" id="{205CA1DE-3AAD-4685-94B3-0FBE3FF572BF}"/>
              </a:ext>
            </a:extLst>
          </p:cNvPr>
          <p:cNvSpPr txBox="1"/>
          <p:nvPr/>
        </p:nvSpPr>
        <p:spPr>
          <a:xfrm>
            <a:off x="6581784" y="1830918"/>
            <a:ext cx="6155634" cy="338554"/>
          </a:xfrm>
          <a:prstGeom prst="rect">
            <a:avLst/>
          </a:prstGeom>
          <a:noFill/>
        </p:spPr>
        <p:txBody>
          <a:bodyPr wrap="square">
            <a:spAutoFit/>
          </a:bodyPr>
          <a:lstStyle/>
          <a:p>
            <a:pPr algn="l" fontAlgn="base"/>
            <a:r>
              <a:rPr lang="en-US" sz="1600" dirty="0">
                <a:solidFill>
                  <a:prstClr val="black">
                    <a:lumMod val="65000"/>
                    <a:lumOff val="35000"/>
                  </a:prstClr>
                </a:solidFill>
              </a:rPr>
              <a:t>İkili axtarışın çatışmazlıqları:</a:t>
            </a:r>
          </a:p>
        </p:txBody>
      </p:sp>
    </p:spTree>
    <p:extLst>
      <p:ext uri="{BB962C8B-B14F-4D97-AF65-F5344CB8AC3E}">
        <p14:creationId xmlns:p14="http://schemas.microsoft.com/office/powerpoint/2010/main" val="184185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2955235" y="129923"/>
            <a:ext cx="8577642" cy="4340021"/>
            <a:chOff x="3325610" y="-2254156"/>
            <a:chExt cx="7333608" cy="699270"/>
          </a:xfrm>
        </p:grpSpPr>
        <p:sp>
          <p:nvSpPr>
            <p:cNvPr id="35" name="TextBox 34"/>
            <p:cNvSpPr txBox="1"/>
            <p:nvPr/>
          </p:nvSpPr>
          <p:spPr>
            <a:xfrm>
              <a:off x="3325610" y="-2254156"/>
              <a:ext cx="2809885" cy="79343"/>
            </a:xfrm>
            <a:prstGeom prst="rect">
              <a:avLst/>
            </a:prstGeom>
            <a:noFill/>
          </p:spPr>
          <p:txBody>
            <a:bodyPr wrap="square" lIns="0" tIns="0" rIns="0" bIns="0" rtlCol="0">
              <a:spAutoFit/>
            </a:bodyPr>
            <a:lstStyle/>
            <a:p>
              <a:r>
                <a:rPr lang="az-Latn-AZ" sz="3200" dirty="0">
                  <a:solidFill>
                    <a:schemeClr val="accent1">
                      <a:lumMod val="75000"/>
                    </a:schemeClr>
                  </a:solidFill>
                  <a:latin typeface="Century Gothic"/>
                  <a:hlinkClick r:id="rId2">
                    <a:extLst>
                      <a:ext uri="{A12FA001-AC4F-418D-AE19-62706E023703}">
                        <ahyp:hlinkClr xmlns:ahyp="http://schemas.microsoft.com/office/drawing/2018/hyperlinkcolor" val="tx"/>
                      </a:ext>
                    </a:extLst>
                  </a:hlinkClick>
                </a:rPr>
                <a:t>Ternary</a:t>
              </a:r>
              <a:r>
                <a:rPr lang="en-US" sz="3200" dirty="0">
                  <a:solidFill>
                    <a:schemeClr val="accent1">
                      <a:lumMod val="75000"/>
                    </a:schemeClr>
                  </a:solidFill>
                  <a:latin typeface="Century Gothic"/>
                  <a:hlinkClick r:id="rId2">
                    <a:extLst>
                      <a:ext uri="{A12FA001-AC4F-418D-AE19-62706E023703}">
                        <ahyp:hlinkClr xmlns:ahyp="http://schemas.microsoft.com/office/drawing/2018/hyperlinkcolor" val="tx"/>
                      </a:ext>
                    </a:extLst>
                  </a:hlinkClick>
                </a:rPr>
                <a:t> Search</a:t>
              </a:r>
              <a:endParaRPr lang="en-US" sz="3200" dirty="0">
                <a:solidFill>
                  <a:schemeClr val="accent1">
                    <a:lumMod val="75000"/>
                  </a:schemeClr>
                </a:solidFill>
                <a:latin typeface="Century Gothic"/>
              </a:endParaRP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2266255" y="76471"/>
            <a:ext cx="9851142"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7" name="TextBox 6">
            <a:extLst>
              <a:ext uri="{FF2B5EF4-FFF2-40B4-BE49-F238E27FC236}">
                <a16:creationId xmlns:a16="http://schemas.microsoft.com/office/drawing/2014/main" id="{059F2488-ABDB-4252-86E1-76CB055F808D}"/>
              </a:ext>
            </a:extLst>
          </p:cNvPr>
          <p:cNvSpPr txBox="1"/>
          <p:nvPr/>
        </p:nvSpPr>
        <p:spPr>
          <a:xfrm>
            <a:off x="183108" y="705911"/>
            <a:ext cx="11825784" cy="5909310"/>
          </a:xfrm>
          <a:prstGeom prst="rect">
            <a:avLst/>
          </a:prstGeom>
          <a:noFill/>
        </p:spPr>
        <p:txBody>
          <a:bodyPr wrap="square" rtlCol="0">
            <a:spAutoFit/>
          </a:bodyPr>
          <a:lstStyle/>
          <a:p>
            <a:pPr fontAlgn="base"/>
            <a:r>
              <a:rPr lang="en-US" sz="1600" b="1" i="0" dirty="0">
                <a:solidFill>
                  <a:srgbClr val="273239"/>
                </a:solidFill>
                <a:effectLst/>
                <a:latin typeface="Nunito" pitchFamily="2" charset="-52"/>
              </a:rPr>
              <a:t> </a:t>
            </a:r>
            <a:r>
              <a:rPr lang="en-US" sz="1500" dirty="0">
                <a:solidFill>
                  <a:prstClr val="black">
                    <a:lumMod val="65000"/>
                    <a:lumOff val="35000"/>
                  </a:prstClr>
                </a:solidFill>
              </a:rPr>
              <a:t>Üçlü axtarı</a:t>
            </a:r>
            <a:r>
              <a:rPr lang="az-Latn-AZ" sz="1500" dirty="0">
                <a:solidFill>
                  <a:prstClr val="black">
                    <a:lumMod val="65000"/>
                    <a:lumOff val="35000"/>
                  </a:prstClr>
                </a:solidFill>
              </a:rPr>
              <a:t>ş massivdə</a:t>
            </a:r>
            <a:r>
              <a:rPr lang="en-US" sz="1500" dirty="0">
                <a:solidFill>
                  <a:prstClr val="black">
                    <a:lumMod val="65000"/>
                    <a:lumOff val="35000"/>
                  </a:prstClr>
                </a:solidFill>
              </a:rPr>
              <a:t> elementi tapmaq üçün istifadə edilə bilən azalma </a:t>
            </a:r>
            <a:r>
              <a:rPr lang="en-US" sz="1500" dirty="0">
                <a:solidFill>
                  <a:prstClr val="black">
                    <a:lumMod val="65000"/>
                    <a:lumOff val="35000"/>
                  </a:prstClr>
                </a:solidFill>
                <a:hlinkClick r:id="rId3">
                  <a:extLst>
                    <a:ext uri="{A12FA001-AC4F-418D-AE19-62706E023703}">
                      <ahyp:hlinkClr xmlns:ahyp="http://schemas.microsoft.com/office/drawing/2018/hyperlinkcolor" val="tx"/>
                    </a:ext>
                  </a:extLst>
                </a:hlinkClick>
              </a:rPr>
              <a:t>(sabit) və fəth alqoritmidir</a:t>
            </a:r>
            <a:r>
              <a:rPr lang="en-US" sz="1500" dirty="0">
                <a:solidFill>
                  <a:prstClr val="black">
                    <a:lumMod val="65000"/>
                    <a:lumOff val="35000"/>
                  </a:prstClr>
                </a:solidFill>
              </a:rPr>
              <a:t>. </a:t>
            </a:r>
            <a:r>
              <a:rPr lang="az-Latn-AZ" sz="1500" dirty="0">
                <a:solidFill>
                  <a:prstClr val="black">
                    <a:lumMod val="65000"/>
                    <a:lumOff val="35000"/>
                  </a:prstClr>
                </a:solidFill>
              </a:rPr>
              <a:t>   </a:t>
            </a:r>
          </a:p>
          <a:p>
            <a:pPr fontAlgn="base"/>
            <a:r>
              <a:rPr lang="az-Latn-AZ" sz="1500" dirty="0">
                <a:solidFill>
                  <a:prstClr val="black">
                    <a:lumMod val="65000"/>
                    <a:lumOff val="35000"/>
                  </a:prstClr>
                </a:solidFill>
              </a:rPr>
              <a:t> </a:t>
            </a:r>
            <a:r>
              <a:rPr lang="en-US" sz="1500" u="sng" dirty="0">
                <a:solidFill>
                  <a:prstClr val="black">
                    <a:lumMod val="65000"/>
                    <a:lumOff val="35000"/>
                  </a:prstClr>
                </a:solidFill>
              </a:rPr>
              <a:t>Üstünlüklər:</a:t>
            </a:r>
          </a:p>
          <a:p>
            <a:pPr indent="-285750" fontAlgn="base">
              <a:buFont typeface="Arial" panose="020B0604020202020204" pitchFamily="34" charset="0"/>
              <a:buChar char="•"/>
            </a:pPr>
            <a:r>
              <a:rPr lang="en-US" sz="1500" dirty="0">
                <a:solidFill>
                  <a:prstClr val="black">
                    <a:lumMod val="65000"/>
                    <a:lumOff val="35000"/>
                  </a:prstClr>
                </a:solidFill>
              </a:rPr>
              <a:t>Üçlü Axtarış xətti axtarışdan daha səmərəli və ikili axtarışla müqayisə olunan O(log3n) zaman mürəkkəbliyinə malikdir.</a:t>
            </a:r>
          </a:p>
          <a:p>
            <a:pPr indent="-285750" fontAlgn="base">
              <a:buFont typeface="Arial" panose="020B0604020202020204" pitchFamily="34" charset="0"/>
              <a:buChar char="•"/>
            </a:pPr>
            <a:r>
              <a:rPr lang="en-US" sz="1500" dirty="0">
                <a:solidFill>
                  <a:prstClr val="black">
                    <a:lumMod val="65000"/>
                    <a:lumOff val="35000"/>
                  </a:prstClr>
                </a:solidFill>
              </a:rPr>
              <a:t>Müqayisələrin sayı azalır.</a:t>
            </a:r>
          </a:p>
          <a:p>
            <a:pPr indent="-285750" fontAlgn="base">
              <a:buFont typeface="Arial" panose="020B0604020202020204" pitchFamily="34" charset="0"/>
              <a:buChar char="•"/>
            </a:pPr>
            <a:r>
              <a:rPr lang="en-US" sz="1500" dirty="0">
                <a:solidFill>
                  <a:prstClr val="black">
                    <a:lumMod val="65000"/>
                    <a:lumOff val="35000"/>
                  </a:prstClr>
                </a:solidFill>
              </a:rPr>
              <a:t>Böyük verilənlər bazaları üçün yaxşı işləyir.</a:t>
            </a:r>
          </a:p>
          <a:p>
            <a:pPr indent="-285750" fontAlgn="base">
              <a:buFont typeface="Arial" panose="020B0604020202020204" pitchFamily="34" charset="0"/>
              <a:buChar char="•"/>
            </a:pPr>
            <a:r>
              <a:rPr lang="en-US" sz="1500" dirty="0">
                <a:solidFill>
                  <a:prstClr val="black">
                    <a:lumMod val="65000"/>
                    <a:lumOff val="35000"/>
                  </a:prstClr>
                </a:solidFill>
              </a:rPr>
              <a:t>Optimallaşdırma problemləri ilə yaxşı uyğunlaşır.</a:t>
            </a:r>
          </a:p>
          <a:p>
            <a:pPr indent="-285750" fontAlgn="base">
              <a:buFont typeface="Arial" panose="020B0604020202020204" pitchFamily="34" charset="0"/>
              <a:buChar char="•"/>
            </a:pPr>
            <a:r>
              <a:rPr lang="en-US" sz="1500" dirty="0">
                <a:solidFill>
                  <a:prstClr val="black">
                    <a:lumMod val="65000"/>
                    <a:lumOff val="35000"/>
                  </a:prstClr>
                </a:solidFill>
              </a:rPr>
              <a:t>Üçlü Axtarış qeyri-rekursiv alqoritmdir, ona görə də funksiya çağırış yığınını saxlamaq üçün əlavə yaddaş tələb etmir, beləliklə, yerdən səmərəli istifadə edir.</a:t>
            </a:r>
          </a:p>
          <a:p>
            <a:pPr fontAlgn="base"/>
            <a:r>
              <a:rPr lang="az-Latn-AZ" sz="1500" dirty="0">
                <a:solidFill>
                  <a:prstClr val="black">
                    <a:lumMod val="65000"/>
                    <a:lumOff val="35000"/>
                  </a:prstClr>
                </a:solidFill>
              </a:rPr>
              <a:t>   </a:t>
            </a:r>
            <a:r>
              <a:rPr lang="en-US" sz="1500" u="sng" dirty="0">
                <a:solidFill>
                  <a:prstClr val="black">
                    <a:lumMod val="65000"/>
                    <a:lumOff val="35000"/>
                  </a:prstClr>
                </a:solidFill>
              </a:rPr>
              <a:t>Dezavantajları:</a:t>
            </a:r>
          </a:p>
          <a:p>
            <a:pPr indent="-285750" fontAlgn="base">
              <a:buFont typeface="Arial" panose="020B0604020202020204" pitchFamily="34" charset="0"/>
              <a:buChar char="•"/>
            </a:pPr>
            <a:r>
              <a:rPr lang="en-US" sz="1500" dirty="0">
                <a:solidFill>
                  <a:prstClr val="black">
                    <a:lumMod val="65000"/>
                    <a:lumOff val="35000"/>
                  </a:prstClr>
                </a:solidFill>
              </a:rPr>
              <a:t>Üçlü Axtarış yalnız sıralanmış siyahılar və ya massivlərə şamil edilir və sıralanmamış və ya qeyri-xətti məlumat dəstlərində istifadə edilə bilməz.</a:t>
            </a:r>
          </a:p>
          <a:p>
            <a:pPr indent="-285750" fontAlgn="base">
              <a:buFont typeface="Arial" panose="020B0604020202020204" pitchFamily="34" charset="0"/>
              <a:buChar char="•"/>
            </a:pPr>
            <a:r>
              <a:rPr lang="en-US" sz="1500" dirty="0">
                <a:solidFill>
                  <a:prstClr val="black">
                    <a:lumMod val="65000"/>
                    <a:lumOff val="35000"/>
                  </a:prstClr>
                </a:solidFill>
              </a:rPr>
              <a:t>Rekursiyanı dərindən başa düşməyi tələb edir.</a:t>
            </a:r>
          </a:p>
          <a:p>
            <a:pPr indent="-285750" fontAlgn="base">
              <a:buFont typeface="Arial" panose="020B0604020202020204" pitchFamily="34" charset="0"/>
              <a:buChar char="•"/>
            </a:pPr>
            <a:r>
              <a:rPr lang="en-US" sz="1500" dirty="0">
                <a:solidFill>
                  <a:prstClr val="black">
                    <a:lumMod val="65000"/>
                    <a:lumOff val="35000"/>
                  </a:prstClr>
                </a:solidFill>
              </a:rPr>
              <a:t>Həyata keçirmək asan deyil.</a:t>
            </a:r>
          </a:p>
          <a:p>
            <a:pPr indent="-285750" fontAlgn="base">
              <a:buFont typeface="Arial" panose="020B0604020202020204" pitchFamily="34" charset="0"/>
              <a:buChar char="•"/>
            </a:pPr>
            <a:r>
              <a:rPr lang="en-US" sz="1500" dirty="0">
                <a:solidFill>
                  <a:prstClr val="black">
                    <a:lumMod val="65000"/>
                    <a:lumOff val="35000"/>
                  </a:prstClr>
                </a:solidFill>
              </a:rPr>
              <a:t>Üçlü axtarış, axtarış sahəsinin 3 hissəyə bölünməsinə əsaslandığı üçün davamlı olmayan funksiya üçün uyğun deyil.</a:t>
            </a:r>
          </a:p>
          <a:p>
            <a:pPr fontAlgn="base"/>
            <a:r>
              <a:rPr lang="az-Latn-AZ" sz="1500" u="sng" dirty="0">
                <a:solidFill>
                  <a:prstClr val="black">
                    <a:lumMod val="65000"/>
                    <a:lumOff val="35000"/>
                  </a:prstClr>
                </a:solidFill>
              </a:rPr>
              <a:t>  </a:t>
            </a:r>
            <a:r>
              <a:rPr lang="en-US" sz="1500" u="sng" dirty="0">
                <a:solidFill>
                  <a:prstClr val="black">
                    <a:lumMod val="65000"/>
                    <a:lumOff val="35000"/>
                  </a:prstClr>
                </a:solidFill>
              </a:rPr>
              <a:t>Nə vaxt istifadə etməli:</a:t>
            </a:r>
          </a:p>
          <a:p>
            <a:pPr indent="-285750" fontAlgn="base">
              <a:buFont typeface="Arial" panose="020B0604020202020204" pitchFamily="34" charset="0"/>
              <a:buChar char="•"/>
            </a:pPr>
            <a:r>
              <a:rPr lang="en-US" sz="1500" dirty="0">
                <a:solidFill>
                  <a:prstClr val="black">
                    <a:lumMod val="65000"/>
                    <a:lumOff val="35000"/>
                  </a:prstClr>
                </a:solidFill>
              </a:rPr>
              <a:t>Böyük bir sıralanmış massiv və ya siyahınız olduqda və müəyyən bir dəyərin yerini tapmaq lazımdır.</a:t>
            </a:r>
          </a:p>
          <a:p>
            <a:pPr indent="-285750" fontAlgn="base">
              <a:buFont typeface="Arial" panose="020B0604020202020204" pitchFamily="34" charset="0"/>
              <a:buChar char="•"/>
            </a:pPr>
            <a:r>
              <a:rPr lang="en-US" sz="1500" dirty="0">
                <a:solidFill>
                  <a:prstClr val="black">
                    <a:lumMod val="65000"/>
                    <a:lumOff val="35000"/>
                  </a:prstClr>
                </a:solidFill>
              </a:rPr>
              <a:t>Bir funksiyanın maksimum və ya minimum dəyərini tapmaq lazım olduqda.</a:t>
            </a:r>
          </a:p>
          <a:p>
            <a:pPr indent="-285750" fontAlgn="base">
              <a:buFont typeface="Arial" panose="020B0604020202020204" pitchFamily="34" charset="0"/>
              <a:buChar char="•"/>
            </a:pPr>
            <a:r>
              <a:rPr lang="en-US" sz="1500" dirty="0">
                <a:solidFill>
                  <a:prstClr val="black">
                    <a:lumMod val="65000"/>
                    <a:lumOff val="35000"/>
                  </a:prstClr>
                </a:solidFill>
              </a:rPr>
              <a:t>Səmərəli vaxt mürəkkəbliyi ilə ikili axtarış üçün alternativ alqoritmə ehtiyacınız olduqda.</a:t>
            </a:r>
          </a:p>
          <a:p>
            <a:pPr indent="-285750" fontAlgn="base">
              <a:buFont typeface="Arial" panose="020B0604020202020204" pitchFamily="34" charset="0"/>
              <a:buChar char="•"/>
            </a:pPr>
            <a:r>
              <a:rPr lang="en-US" sz="1500" dirty="0">
                <a:solidFill>
                  <a:prstClr val="black">
                    <a:lumMod val="65000"/>
                    <a:lumOff val="35000"/>
                  </a:prstClr>
                </a:solidFill>
              </a:rPr>
              <a:t>Müqayisələrin sayını azaltmaqda maraqlı olduğunuz zaman.</a:t>
            </a:r>
          </a:p>
          <a:p>
            <a:pPr fontAlgn="base"/>
            <a:r>
              <a:rPr lang="az-Latn-AZ" sz="1500" u="sng" dirty="0">
                <a:solidFill>
                  <a:prstClr val="black">
                    <a:lumMod val="65000"/>
                    <a:lumOff val="35000"/>
                  </a:prstClr>
                </a:solidFill>
              </a:rPr>
              <a:t>   </a:t>
            </a:r>
            <a:r>
              <a:rPr lang="en-US" sz="1500" u="sng" dirty="0">
                <a:solidFill>
                  <a:prstClr val="black">
                    <a:lumMod val="65000"/>
                    <a:lumOff val="35000"/>
                  </a:prstClr>
                </a:solidFill>
              </a:rPr>
              <a:t>Xülasə:</a:t>
            </a:r>
          </a:p>
          <a:p>
            <a:pPr indent="-285750" fontAlgn="base">
              <a:buFont typeface="Arial" panose="020B0604020202020204" pitchFamily="34" charset="0"/>
              <a:buChar char="•"/>
            </a:pPr>
            <a:r>
              <a:rPr lang="en-US" sz="1500" dirty="0">
                <a:solidFill>
                  <a:prstClr val="black">
                    <a:lumMod val="65000"/>
                    <a:lumOff val="35000"/>
                  </a:prstClr>
                </a:solidFill>
              </a:rPr>
              <a:t>Üçlük Axtarış, verilmiş massiv və ya siyahıda müəyyən bir dəyərin mövqeyini tapmaq üçün istifadə edilən böl və fəth alqoritmidir.</a:t>
            </a:r>
          </a:p>
          <a:p>
            <a:pPr indent="-285750" fontAlgn="base">
              <a:buFont typeface="Arial" panose="020B0604020202020204" pitchFamily="34" charset="0"/>
              <a:buChar char="•"/>
            </a:pPr>
            <a:r>
              <a:rPr lang="en-US" sz="1500" dirty="0">
                <a:solidFill>
                  <a:prstClr val="black">
                    <a:lumMod val="65000"/>
                    <a:lumOff val="35000"/>
                  </a:prstClr>
                </a:solidFill>
              </a:rPr>
              <a:t>O, massivi üç hissəyə bölmək və istədiyiniz element tapılana qədər müvafiq hissədə axtarış əməliyyatını rekursiv şəkildə yerinə yetirməklə işləyir. </a:t>
            </a:r>
          </a:p>
          <a:p>
            <a:pPr indent="-285750" fontAlgn="base">
              <a:buFont typeface="Arial" panose="020B0604020202020204" pitchFamily="34" charset="0"/>
              <a:buChar char="•"/>
            </a:pPr>
            <a:r>
              <a:rPr lang="en-US" sz="1500" dirty="0">
                <a:solidFill>
                  <a:prstClr val="black">
                    <a:lumMod val="65000"/>
                    <a:lumOff val="35000"/>
                  </a:prstClr>
                </a:solidFill>
              </a:rPr>
              <a:t>Alqoritm O(log3n) zaman mürəkkəbliyinə malikdir və xətti axtarışdan daha səmərəlidir, lakin ikili axtarış kimi digər axtarış alqoritmlərindən daha az istifadə olunur. </a:t>
            </a:r>
          </a:p>
          <a:p>
            <a:pPr indent="-285750" fontAlgn="base">
              <a:buFont typeface="Arial" panose="020B0604020202020204" pitchFamily="34" charset="0"/>
              <a:buChar char="•"/>
            </a:pPr>
            <a:r>
              <a:rPr lang="en-US" sz="1500" dirty="0">
                <a:solidFill>
                  <a:prstClr val="black">
                    <a:lumMod val="65000"/>
                    <a:lumOff val="35000"/>
                  </a:prstClr>
                </a:solidFill>
              </a:rPr>
              <a:t>Qeyd etmək vacibdir ki, axtarılacaq massiv Ternary Search düzgün işləməsi üçün çeşidlənməlidir.</a:t>
            </a:r>
          </a:p>
          <a:p>
            <a:endParaRPr lang="ru-RU" dirty="0"/>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55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2955235" y="88918"/>
            <a:ext cx="8577642" cy="4381027"/>
            <a:chOff x="3325610" y="-2260763"/>
            <a:chExt cx="7333608" cy="705877"/>
          </a:xfrm>
        </p:grpSpPr>
        <p:sp>
          <p:nvSpPr>
            <p:cNvPr id="35" name="TextBox 34"/>
            <p:cNvSpPr txBox="1"/>
            <p:nvPr/>
          </p:nvSpPr>
          <p:spPr>
            <a:xfrm>
              <a:off x="3325610" y="-2260763"/>
              <a:ext cx="2809885" cy="79343"/>
            </a:xfrm>
            <a:prstGeom prst="rect">
              <a:avLst/>
            </a:prstGeom>
            <a:noFill/>
          </p:spPr>
          <p:txBody>
            <a:bodyPr wrap="square" lIns="0" tIns="0" rIns="0" bIns="0" rtlCol="0">
              <a:spAutoFit/>
            </a:bodyPr>
            <a:lstStyle/>
            <a:p>
              <a:r>
                <a:rPr lang="az-Latn-AZ" sz="3200" dirty="0">
                  <a:solidFill>
                    <a:schemeClr val="accent1">
                      <a:lumMod val="75000"/>
                    </a:schemeClr>
                  </a:solidFill>
                  <a:latin typeface="Century Gothic"/>
                </a:rPr>
                <a:t>Jump</a:t>
              </a:r>
              <a:r>
                <a:rPr lang="en-US" sz="3200" dirty="0">
                  <a:solidFill>
                    <a:schemeClr val="accent1">
                      <a:lumMod val="75000"/>
                    </a:schemeClr>
                  </a:solidFill>
                  <a:latin typeface="Century Gothic"/>
                </a:rPr>
                <a:t> Search</a:t>
              </a: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2266255" y="76471"/>
            <a:ext cx="9851142"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7" name="TextBox 6">
            <a:extLst>
              <a:ext uri="{FF2B5EF4-FFF2-40B4-BE49-F238E27FC236}">
                <a16:creationId xmlns:a16="http://schemas.microsoft.com/office/drawing/2014/main" id="{059F2488-ABDB-4252-86E1-76CB055F808D}"/>
              </a:ext>
            </a:extLst>
          </p:cNvPr>
          <p:cNvSpPr txBox="1"/>
          <p:nvPr/>
        </p:nvSpPr>
        <p:spPr>
          <a:xfrm>
            <a:off x="74603" y="467372"/>
            <a:ext cx="12117397" cy="6848029"/>
          </a:xfrm>
          <a:prstGeom prst="rect">
            <a:avLst/>
          </a:prstGeom>
          <a:noFill/>
        </p:spPr>
        <p:txBody>
          <a:bodyPr wrap="square" rtlCol="0">
            <a:spAutoFit/>
          </a:bodyPr>
          <a:lstStyle/>
          <a:p>
            <a:pPr fontAlgn="base"/>
            <a:r>
              <a:rPr lang="en-US" sz="1600" b="1" i="0" dirty="0">
                <a:solidFill>
                  <a:srgbClr val="273239"/>
                </a:solidFill>
                <a:effectLst/>
                <a:latin typeface="Nunito" pitchFamily="2" charset="-52"/>
              </a:rPr>
              <a:t> </a:t>
            </a:r>
            <a:r>
              <a:rPr lang="en-US" sz="1500" dirty="0">
                <a:solidFill>
                  <a:prstClr val="black">
                    <a:lumMod val="65000"/>
                    <a:lumOff val="35000"/>
                  </a:prstClr>
                </a:solidFill>
              </a:rPr>
              <a:t>Binary Search kimi , Jump Search çeşidlənmiş massivlər üçün axtarış alqoritmidir. Əsas fikir , sabit addımlarla irəli atmaqla və ya bütün elementləri axtarmaq əvəzinə bəzi elementləri atlayaraq daha az elementi ( xətti axtarışdan daha çox) yoxlamaqdır</a:t>
            </a:r>
            <a:endParaRPr lang="az-Latn-AZ" sz="1500" dirty="0">
              <a:solidFill>
                <a:prstClr val="black">
                  <a:lumMod val="65000"/>
                  <a:lumOff val="35000"/>
                </a:prstClr>
              </a:solidFill>
            </a:endParaRPr>
          </a:p>
          <a:p>
            <a:pPr algn="l" fontAlgn="base"/>
            <a:r>
              <a:rPr lang="en-US" sz="1500" u="sng" dirty="0">
                <a:solidFill>
                  <a:prstClr val="black">
                    <a:lumMod val="65000"/>
                    <a:lumOff val="35000"/>
                  </a:prstClr>
                </a:solidFill>
              </a:rPr>
              <a:t>Alqoritm addımları</a:t>
            </a:r>
          </a:p>
          <a:p>
            <a:pPr algn="l" fontAlgn="base">
              <a:buFont typeface="Arial" panose="020B0604020202020204" pitchFamily="34" charset="0"/>
              <a:buChar char="•"/>
            </a:pPr>
            <a:r>
              <a:rPr lang="en-US" sz="1500" dirty="0">
                <a:solidFill>
                  <a:prstClr val="black">
                    <a:lumMod val="65000"/>
                    <a:lumOff val="35000"/>
                  </a:prstClr>
                </a:solidFill>
              </a:rPr>
              <a:t>Jump Search massivdə müəyyən addımlardan keçməklə çeşidlənmiş massivdə xüsusi dəyəri tapmaq üçün alqoritmdir.</a:t>
            </a:r>
          </a:p>
          <a:p>
            <a:pPr algn="l" fontAlgn="base">
              <a:buFont typeface="Arial" panose="020B0604020202020204" pitchFamily="34" charset="0"/>
              <a:buChar char="•"/>
            </a:pPr>
            <a:r>
              <a:rPr lang="en-US" sz="1500" dirty="0">
                <a:solidFill>
                  <a:prstClr val="black">
                    <a:lumMod val="65000"/>
                    <a:lumOff val="35000"/>
                  </a:prstClr>
                </a:solidFill>
              </a:rPr>
              <a:t>Addımlar massivin uzunluğunun sqrt ilə müəyyən edilir. </a:t>
            </a:r>
          </a:p>
          <a:p>
            <a:pPr algn="l" fontAlgn="base">
              <a:buFont typeface="Arial" panose="020B0604020202020204" pitchFamily="34" charset="0"/>
              <a:buChar char="•"/>
            </a:pPr>
            <a:r>
              <a:rPr lang="en-US" sz="1500" dirty="0">
                <a:solidFill>
                  <a:prstClr val="black">
                    <a:lumMod val="65000"/>
                    <a:lumOff val="35000"/>
                  </a:prstClr>
                </a:solidFill>
              </a:rPr>
              <a:t>Budur atlama axtarışı üçün addım-addım alqoritm:</a:t>
            </a:r>
          </a:p>
          <a:p>
            <a:pPr algn="l" fontAlgn="base">
              <a:buFont typeface="Arial" panose="020B0604020202020204" pitchFamily="34" charset="0"/>
              <a:buChar char="•"/>
            </a:pPr>
            <a:r>
              <a:rPr lang="en-US" sz="1500" dirty="0">
                <a:solidFill>
                  <a:prstClr val="black">
                    <a:lumMod val="65000"/>
                    <a:lumOff val="35000"/>
                  </a:prstClr>
                </a:solidFill>
              </a:rPr>
              <a:t>n massivinin uzunluğunun sqrt-n</a:t>
            </a:r>
            <a:r>
              <a:rPr lang="az-Latn-AZ" sz="1500" dirty="0">
                <a:solidFill>
                  <a:prstClr val="black">
                    <a:lumMod val="65000"/>
                    <a:lumOff val="35000"/>
                  </a:prstClr>
                </a:solidFill>
              </a:rPr>
              <a:t>i </a:t>
            </a:r>
            <a:r>
              <a:rPr lang="en-US" sz="1500" dirty="0">
                <a:solidFill>
                  <a:prstClr val="black">
                    <a:lumMod val="65000"/>
                    <a:lumOff val="35000"/>
                  </a:prstClr>
                </a:solidFill>
              </a:rPr>
              <a:t>götürərək addım ölçüsünü m təyin edin.</a:t>
            </a:r>
          </a:p>
          <a:p>
            <a:pPr algn="l" fontAlgn="base">
              <a:buFont typeface="Arial" panose="020B0604020202020204" pitchFamily="34" charset="0"/>
              <a:buChar char="•"/>
            </a:pPr>
            <a:r>
              <a:rPr lang="en-US" sz="1500" dirty="0">
                <a:solidFill>
                  <a:prstClr val="black">
                    <a:lumMod val="65000"/>
                    <a:lumOff val="35000"/>
                  </a:prstClr>
                </a:solidFill>
              </a:rPr>
              <a:t>Massivin birinci elementindən başlayın və həmin mövqedəki dəyər hədəf dəyərdən böyük olana qədər m addım atlayın.</a:t>
            </a:r>
            <a:br>
              <a:rPr lang="en-US" sz="1500" dirty="0">
                <a:solidFill>
                  <a:prstClr val="black">
                    <a:lumMod val="65000"/>
                    <a:lumOff val="35000"/>
                  </a:prstClr>
                </a:solidFill>
              </a:rPr>
            </a:br>
            <a:r>
              <a:rPr lang="en-US" sz="1500" dirty="0">
                <a:solidFill>
                  <a:prstClr val="black">
                    <a:lumMod val="65000"/>
                    <a:lumOff val="35000"/>
                  </a:prstClr>
                </a:solidFill>
              </a:rPr>
              <a:t>Hədəfdən böyük dəyər tapıldıqdan sonra, hədəf tapılana və ya hədəfin massivdə olmadığı aydın olana qədər əvvəlki addımdan başlayaraq xətti axtarış aparın.</a:t>
            </a:r>
            <a:br>
              <a:rPr lang="en-US" sz="1500" dirty="0">
                <a:solidFill>
                  <a:prstClr val="black">
                    <a:lumMod val="65000"/>
                    <a:lumOff val="35000"/>
                  </a:prstClr>
                </a:solidFill>
              </a:rPr>
            </a:br>
            <a:r>
              <a:rPr lang="en-US" sz="1500" dirty="0">
                <a:solidFill>
                  <a:prstClr val="black">
                    <a:lumMod val="65000"/>
                    <a:lumOff val="35000"/>
                  </a:prstClr>
                </a:solidFill>
              </a:rPr>
              <a:t>Hədəf tapılarsa, indeksini qaytarın. Yoxdursa, hədəfin massivdə tapılmadığını göstərmək üçün -1 qaytarın. </a:t>
            </a:r>
          </a:p>
          <a:p>
            <a:pPr indent="-285750" fontAlgn="base">
              <a:buFont typeface="Arial" panose="020B0604020202020204" pitchFamily="34" charset="0"/>
              <a:buChar char="•"/>
            </a:pPr>
            <a:r>
              <a:rPr lang="en-US" sz="1500" dirty="0">
                <a:solidFill>
                  <a:prstClr val="black">
                    <a:lumMod val="65000"/>
                    <a:lumOff val="35000"/>
                  </a:prstClr>
                </a:solidFill>
              </a:rPr>
              <a:t>Zamanın mürəkkəbliyi : O(√n) </a:t>
            </a:r>
            <a:br>
              <a:rPr lang="en-US" sz="1500" dirty="0">
                <a:solidFill>
                  <a:prstClr val="black">
                    <a:lumMod val="65000"/>
                    <a:lumOff val="35000"/>
                  </a:prstClr>
                </a:solidFill>
              </a:rPr>
            </a:br>
            <a:r>
              <a:rPr lang="az-Latn-AZ" sz="1500" dirty="0">
                <a:solidFill>
                  <a:prstClr val="black">
                    <a:lumMod val="65000"/>
                    <a:lumOff val="35000"/>
                  </a:prstClr>
                </a:solidFill>
              </a:rPr>
              <a:t>         </a:t>
            </a:r>
            <a:r>
              <a:rPr lang="en-US" sz="1500" dirty="0">
                <a:solidFill>
                  <a:prstClr val="black">
                    <a:lumMod val="65000"/>
                    <a:lumOff val="35000"/>
                  </a:prstClr>
                </a:solidFill>
              </a:rPr>
              <a:t>Köməkçi fəza : O(1)</a:t>
            </a:r>
          </a:p>
          <a:p>
            <a:pPr fontAlgn="base"/>
            <a:r>
              <a:rPr lang="az-Latn-AZ" sz="1500" dirty="0">
                <a:solidFill>
                  <a:prstClr val="black">
                    <a:lumMod val="65000"/>
                    <a:lumOff val="35000"/>
                  </a:prstClr>
                </a:solidFill>
              </a:rPr>
              <a:t>  </a:t>
            </a:r>
            <a:r>
              <a:rPr lang="en-US" sz="1500" u="sng" dirty="0">
                <a:solidFill>
                  <a:prstClr val="black">
                    <a:lumMod val="65000"/>
                    <a:lumOff val="35000"/>
                  </a:prstClr>
                </a:solidFill>
              </a:rPr>
              <a:t>Jump axtarışının üstünlükləri:</a:t>
            </a:r>
          </a:p>
          <a:p>
            <a:pPr indent="-285750" fontAlgn="base">
              <a:buFont typeface="Arial" panose="020B0604020202020204" pitchFamily="34" charset="0"/>
              <a:buChar char="•"/>
            </a:pPr>
            <a:r>
              <a:rPr lang="en-US" sz="1500" dirty="0">
                <a:solidFill>
                  <a:prstClr val="black">
                    <a:lumMod val="65000"/>
                    <a:lumOff val="35000"/>
                  </a:prstClr>
                </a:solidFill>
              </a:rPr>
              <a:t>Elementlərin bərabər paylandığı massivlər üçün xətti axtarışdan daha yaxşıdır.</a:t>
            </a:r>
          </a:p>
          <a:p>
            <a:pPr indent="-285750" fontAlgn="base">
              <a:buFont typeface="Arial" panose="020B0604020202020204" pitchFamily="34" charset="0"/>
              <a:buChar char="•"/>
            </a:pPr>
            <a:r>
              <a:rPr lang="en-US" sz="1500" dirty="0">
                <a:solidFill>
                  <a:prstClr val="black">
                    <a:lumMod val="65000"/>
                    <a:lumOff val="35000"/>
                  </a:prstClr>
                </a:solidFill>
              </a:rPr>
              <a:t>Jump axtarışı böyük massivlər üçün xətti axtarışla müqayisədə daha az vaxt mürəkkəbliyinə malikdir.</a:t>
            </a:r>
          </a:p>
          <a:p>
            <a:pPr indent="-285750" fontAlgn="base">
              <a:buFont typeface="Arial" panose="020B0604020202020204" pitchFamily="34" charset="0"/>
              <a:buChar char="•"/>
            </a:pPr>
            <a:r>
              <a:rPr lang="en-US" sz="1500" dirty="0">
                <a:solidFill>
                  <a:prstClr val="black">
                    <a:lumMod val="65000"/>
                    <a:lumOff val="35000"/>
                  </a:prstClr>
                </a:solidFill>
              </a:rPr>
              <a:t>Atlama axtarışında atılan addımların sayı massivin ölçüsünün kvadrat kökü ilə mütənasibdir və bu, onu böyük massivlər üçün daha səmərəli edir.</a:t>
            </a:r>
          </a:p>
          <a:p>
            <a:pPr indent="-285750" fontAlgn="base">
              <a:buFont typeface="Arial" panose="020B0604020202020204" pitchFamily="34" charset="0"/>
              <a:buChar char="•"/>
            </a:pPr>
            <a:r>
              <a:rPr lang="en-US" sz="1500" dirty="0">
                <a:solidFill>
                  <a:prstClr val="black">
                    <a:lumMod val="65000"/>
                    <a:lumOff val="35000"/>
                  </a:prstClr>
                </a:solidFill>
              </a:rPr>
              <a:t>İkili axtarış və ya üçlü axtarış kimi digər axtarış alqoritmləri ilə müqayisədə həyata keçirmək daha asandır.</a:t>
            </a:r>
          </a:p>
          <a:p>
            <a:pPr indent="-285750" fontAlgn="base">
              <a:buFont typeface="Arial" panose="020B0604020202020204" pitchFamily="34" charset="0"/>
              <a:buChar char="•"/>
            </a:pPr>
            <a:r>
              <a:rPr lang="en-US" sz="1500" dirty="0">
                <a:solidFill>
                  <a:prstClr val="black">
                    <a:lumMod val="65000"/>
                    <a:lumOff val="35000"/>
                  </a:prstClr>
                </a:solidFill>
              </a:rPr>
              <a:t>Jump axtarışı elementlərin qaydasında və bərabər paylandığı massivlər üçün yaxşı işləyir, çünki o, hər təkrarlama ilə massivdə daha yaxın mövqeyə keçə bilər.</a:t>
            </a:r>
          </a:p>
          <a:p>
            <a:pPr fontAlgn="base"/>
            <a:r>
              <a:rPr lang="az-Latn-AZ" sz="1500" u="sng" dirty="0">
                <a:solidFill>
                  <a:prstClr val="black">
                    <a:lumMod val="65000"/>
                    <a:lumOff val="35000"/>
                  </a:prstClr>
                </a:solidFill>
              </a:rPr>
              <a:t> </a:t>
            </a:r>
            <a:r>
              <a:rPr lang="en-US" sz="1500" u="sng" dirty="0">
                <a:solidFill>
                  <a:prstClr val="black">
                    <a:lumMod val="65000"/>
                    <a:lumOff val="35000"/>
                  </a:prstClr>
                </a:solidFill>
              </a:rPr>
              <a:t>Vacib məqamlar: </a:t>
            </a:r>
            <a:br>
              <a:rPr lang="en-US" sz="1500" dirty="0">
                <a:solidFill>
                  <a:prstClr val="black">
                    <a:lumMod val="65000"/>
                    <a:lumOff val="35000"/>
                  </a:prstClr>
                </a:solidFill>
              </a:rPr>
            </a:br>
            <a:r>
              <a:rPr lang="en-US" sz="1500" dirty="0">
                <a:solidFill>
                  <a:prstClr val="black">
                    <a:lumMod val="65000"/>
                    <a:lumOff val="35000"/>
                  </a:prstClr>
                </a:solidFill>
              </a:rPr>
              <a:t> </a:t>
            </a:r>
            <a:r>
              <a:rPr lang="az-Latn-AZ" sz="1500" dirty="0">
                <a:solidFill>
                  <a:prstClr val="black">
                    <a:lumMod val="65000"/>
                    <a:lumOff val="35000"/>
                  </a:prstClr>
                </a:solidFill>
              </a:rPr>
              <a:t>   </a:t>
            </a:r>
            <a:r>
              <a:rPr lang="en-US" sz="1500" dirty="0">
                <a:solidFill>
                  <a:prstClr val="black">
                    <a:lumMod val="65000"/>
                    <a:lumOff val="35000"/>
                  </a:prstClr>
                </a:solidFill>
              </a:rPr>
              <a:t>Yalnız çeşidlənmiş massivlərlə işləyir.</a:t>
            </a:r>
          </a:p>
          <a:p>
            <a:pPr indent="-285750" fontAlgn="base">
              <a:buFont typeface="Arial" panose="020B0604020202020204" pitchFamily="34" charset="0"/>
              <a:buChar char="•"/>
            </a:pPr>
            <a:r>
              <a:rPr lang="en-US" sz="1500" dirty="0">
                <a:solidFill>
                  <a:prstClr val="black">
                    <a:lumMod val="65000"/>
                    <a:lumOff val="35000"/>
                  </a:prstClr>
                </a:solidFill>
              </a:rPr>
              <a:t>Atılacaq blokun optimal ölçüsü (√ n)-dir. Bu, Jump Search O(√ n) vaxtının mürəkkəbliyini yaradır.</a:t>
            </a:r>
          </a:p>
          <a:p>
            <a:pPr indent="-285750" fontAlgn="base">
              <a:buFont typeface="Arial" panose="020B0604020202020204" pitchFamily="34" charset="0"/>
              <a:buChar char="•"/>
            </a:pPr>
            <a:r>
              <a:rPr lang="en-US" sz="1500" dirty="0">
                <a:solidFill>
                  <a:prstClr val="black">
                    <a:lumMod val="65000"/>
                    <a:lumOff val="35000"/>
                  </a:prstClr>
                </a:solidFill>
              </a:rPr>
              <a:t>Jump Search-in vaxt mürəkkəbliyi Xətti Axtarış ((O(n)) və İkili Axtarış (O(Log n)) arasındadır.</a:t>
            </a:r>
          </a:p>
          <a:p>
            <a:pPr indent="-285750" fontAlgn="base">
              <a:buFont typeface="Arial" panose="020B0604020202020204" pitchFamily="34" charset="0"/>
              <a:buChar char="•"/>
            </a:pPr>
            <a:r>
              <a:rPr lang="en-US" sz="1500" dirty="0">
                <a:solidFill>
                  <a:prstClr val="black">
                    <a:lumMod val="65000"/>
                    <a:lumOff val="35000"/>
                  </a:prstClr>
                </a:solidFill>
              </a:rPr>
              <a:t>İkili Axtarış Jump Search-dən daha yaxşıdır, lakin Jump Search-in üstünlüyü var ki, biz geriyə yalnız bir dəfə gedirik (İkili Axtarış O(Log n)-ə qədər sıçrayış tələb edə bilər, axtarılacaq elementin ən kiçik element və ya sadəcə daha böyük olduğu bir vəziyyəti nəzərdən keçirin. ən kiçikdən). Beləliklə, ikili axtarışın baha başa gəldiyi bir sistemdə Jump Search istifadə edirik.</a:t>
            </a:r>
          </a:p>
          <a:p>
            <a:endParaRPr lang="ru-RU" dirty="0"/>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049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p:cNvGrpSpPr/>
          <p:nvPr/>
        </p:nvGrpSpPr>
        <p:grpSpPr>
          <a:xfrm>
            <a:off x="172278" y="350111"/>
            <a:ext cx="11360599" cy="4119833"/>
            <a:chOff x="946271" y="-2218679"/>
            <a:chExt cx="9712947" cy="663793"/>
          </a:xfrm>
        </p:grpSpPr>
        <p:sp>
          <p:nvSpPr>
            <p:cNvPr id="35" name="TextBox 34"/>
            <p:cNvSpPr txBox="1"/>
            <p:nvPr/>
          </p:nvSpPr>
          <p:spPr>
            <a:xfrm>
              <a:off x="946271" y="-2218679"/>
              <a:ext cx="3761621" cy="79343"/>
            </a:xfrm>
            <a:prstGeom prst="rect">
              <a:avLst/>
            </a:prstGeom>
            <a:noFill/>
          </p:spPr>
          <p:txBody>
            <a:bodyPr wrap="square" lIns="0" tIns="0" rIns="0" bIns="0" rtlCol="0">
              <a:spAutoFit/>
            </a:bodyPr>
            <a:lstStyle/>
            <a:p>
              <a:r>
                <a:rPr lang="az-Latn-AZ" sz="3200" dirty="0">
                  <a:solidFill>
                    <a:schemeClr val="accent1">
                      <a:lumMod val="75000"/>
                    </a:schemeClr>
                  </a:solidFill>
                  <a:latin typeface="Century Gothic"/>
                </a:rPr>
                <a:t>İnterpolation</a:t>
              </a:r>
              <a:r>
                <a:rPr lang="en-US" sz="3200" dirty="0">
                  <a:solidFill>
                    <a:schemeClr val="accent1">
                      <a:lumMod val="75000"/>
                    </a:schemeClr>
                  </a:solidFill>
                  <a:latin typeface="Century Gothic"/>
                </a:rPr>
                <a:t> Search</a:t>
              </a:r>
            </a:p>
          </p:txBody>
        </p:sp>
        <p:sp>
          <p:nvSpPr>
            <p:cNvPr id="36" name="TextBox 35"/>
            <p:cNvSpPr txBox="1"/>
            <p:nvPr/>
          </p:nvSpPr>
          <p:spPr>
            <a:xfrm>
              <a:off x="7251938" y="-1954996"/>
              <a:ext cx="3407280" cy="400110"/>
            </a:xfrm>
            <a:prstGeom prst="rect">
              <a:avLst/>
            </a:prstGeom>
            <a:noFill/>
            <a:ln w="6350">
              <a:noFill/>
              <a:prstDash val="dash"/>
            </a:ln>
          </p:spPr>
          <p:txBody>
            <a:bodyPr wrap="square" lIns="0" tIns="0" rIns="0" bIns="0" rtlCol="0">
              <a:spAutoFit/>
            </a:bodyPr>
            <a:lstStyle/>
            <a:p>
              <a:pPr algn="l" fontAlgn="base"/>
              <a:endParaRPr lang="en-US" sz="1400" dirty="0">
                <a:solidFill>
                  <a:prstClr val="black">
                    <a:lumMod val="65000"/>
                    <a:lumOff val="35000"/>
                  </a:prstClr>
                </a:solidFill>
              </a:endParaRPr>
            </a:p>
            <a:p>
              <a:endParaRPr lang="en-US" sz="1200" dirty="0">
                <a:solidFill>
                  <a:prstClr val="black">
                    <a:lumMod val="65000"/>
                    <a:lumOff val="35000"/>
                  </a:prstClr>
                </a:solidFill>
              </a:endParaRPr>
            </a:p>
          </p:txBody>
        </p:sp>
      </p:grpSp>
      <p:sp>
        <p:nvSpPr>
          <p:cNvPr id="64" name="Freeform 63"/>
          <p:cNvSpPr>
            <a:spLocks/>
          </p:cNvSpPr>
          <p:nvPr/>
        </p:nvSpPr>
        <p:spPr bwMode="auto">
          <a:xfrm>
            <a:off x="0" y="76471"/>
            <a:ext cx="12192000" cy="6781529"/>
          </a:xfrm>
          <a:custGeom>
            <a:avLst/>
            <a:gdLst>
              <a:gd name="connsiteX0" fmla="*/ 3239079 w 7973968"/>
              <a:gd name="connsiteY0" fmla="*/ 0 h 6781529"/>
              <a:gd name="connsiteX1" fmla="*/ 5764168 w 7973968"/>
              <a:gd name="connsiteY1" fmla="*/ 0 h 6781529"/>
              <a:gd name="connsiteX2" fmla="*/ 6449969 w 7973968"/>
              <a:gd name="connsiteY2" fmla="*/ 0 h 6781529"/>
              <a:gd name="connsiteX3" fmla="*/ 7973968 w 7973968"/>
              <a:gd name="connsiteY3" fmla="*/ 0 h 6781529"/>
              <a:gd name="connsiteX4" fmla="*/ 7973968 w 7973968"/>
              <a:gd name="connsiteY4" fmla="*/ 6781528 h 6781529"/>
              <a:gd name="connsiteX5" fmla="*/ 6449969 w 7973968"/>
              <a:gd name="connsiteY5" fmla="*/ 6781528 h 6781529"/>
              <a:gd name="connsiteX6" fmla="*/ 6449969 w 7973968"/>
              <a:gd name="connsiteY6" fmla="*/ 6781529 h 6781529"/>
              <a:gd name="connsiteX7" fmla="*/ 0 w 7973968"/>
              <a:gd name="connsiteY7" fmla="*/ 6781529 h 678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3968" h="6781529">
                <a:moveTo>
                  <a:pt x="3239079" y="0"/>
                </a:moveTo>
                <a:lnTo>
                  <a:pt x="5764168" y="0"/>
                </a:lnTo>
                <a:lnTo>
                  <a:pt x="6449969" y="0"/>
                </a:lnTo>
                <a:lnTo>
                  <a:pt x="7973968" y="0"/>
                </a:lnTo>
                <a:lnTo>
                  <a:pt x="7973968" y="6781528"/>
                </a:lnTo>
                <a:lnTo>
                  <a:pt x="6449969" y="6781528"/>
                </a:lnTo>
                <a:lnTo>
                  <a:pt x="6449969" y="6781529"/>
                </a:lnTo>
                <a:lnTo>
                  <a:pt x="0" y="6781529"/>
                </a:lnTo>
                <a:close/>
              </a:path>
            </a:pathLst>
          </a:custGeom>
          <a:solidFill>
            <a:srgbClr val="F2F2F2"/>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sp>
        <p:nvSpPr>
          <p:cNvPr id="9" name="Rectangle 4">
            <a:extLst>
              <a:ext uri="{FF2B5EF4-FFF2-40B4-BE49-F238E27FC236}">
                <a16:creationId xmlns:a16="http://schemas.microsoft.com/office/drawing/2014/main" id="{A9542266-1F3C-4E63-ACBE-1442BDFF9154}"/>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57B6887-1972-4924-89D6-324E43D2D835}"/>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dirty="0">
                <a:ln>
                  <a:noFill/>
                </a:ln>
                <a:solidFill>
                  <a:srgbClr val="000000"/>
                </a:solidFill>
                <a:effectLst/>
                <a:latin typeface="Söhne"/>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F722E40-C1F9-496F-BFEF-8DADAA518F3F}"/>
              </a:ext>
            </a:extLst>
          </p:cNvPr>
          <p:cNvSpPr txBox="1"/>
          <p:nvPr/>
        </p:nvSpPr>
        <p:spPr>
          <a:xfrm>
            <a:off x="74603" y="5539849"/>
            <a:ext cx="11542644" cy="553998"/>
          </a:xfrm>
          <a:prstGeom prst="rect">
            <a:avLst/>
          </a:prstGeom>
          <a:noFill/>
        </p:spPr>
        <p:txBody>
          <a:bodyPr wrap="square" rtlCol="0">
            <a:spAutoFit/>
          </a:bodyPr>
          <a:lstStyle/>
          <a:p>
            <a:pPr fontAlgn="base"/>
            <a:r>
              <a:rPr lang="en-US" sz="1500" dirty="0">
                <a:solidFill>
                  <a:prstClr val="black">
                    <a:lumMod val="65000"/>
                    <a:lumOff val="35000"/>
                  </a:prstClr>
                </a:solidFill>
              </a:rPr>
              <a:t>Zaman Mürəkkəbliyi: Orta vəziyyət üçün O(log2(log2 n)) və ən pis vəziyyət üçün O(n) </a:t>
            </a:r>
            <a:br>
              <a:rPr lang="en-US" sz="1500" dirty="0">
                <a:solidFill>
                  <a:prstClr val="black">
                    <a:lumMod val="65000"/>
                    <a:lumOff val="35000"/>
                  </a:prstClr>
                </a:solidFill>
              </a:rPr>
            </a:br>
            <a:r>
              <a:rPr lang="en-US" sz="1500" dirty="0">
                <a:solidFill>
                  <a:prstClr val="black">
                    <a:lumMod val="65000"/>
                    <a:lumOff val="35000"/>
                  </a:prstClr>
                </a:solidFill>
              </a:rPr>
              <a:t>Köməkçi Məkan Mürəkkəbliyi: O(1)</a:t>
            </a:r>
            <a:endParaRPr lang="ru-RU" sz="1500" dirty="0">
              <a:solidFill>
                <a:prstClr val="black">
                  <a:lumMod val="65000"/>
                  <a:lumOff val="35000"/>
                </a:prstClr>
              </a:solidFill>
            </a:endParaRPr>
          </a:p>
        </p:txBody>
      </p:sp>
      <p:sp>
        <p:nvSpPr>
          <p:cNvPr id="3" name="TextBox 2">
            <a:extLst>
              <a:ext uri="{FF2B5EF4-FFF2-40B4-BE49-F238E27FC236}">
                <a16:creationId xmlns:a16="http://schemas.microsoft.com/office/drawing/2014/main" id="{49D51680-96B7-4828-B4E7-421491430A3D}"/>
              </a:ext>
            </a:extLst>
          </p:cNvPr>
          <p:cNvSpPr txBox="1"/>
          <p:nvPr/>
        </p:nvSpPr>
        <p:spPr>
          <a:xfrm>
            <a:off x="74603" y="935898"/>
            <a:ext cx="11622156" cy="4801314"/>
          </a:xfrm>
          <a:prstGeom prst="rect">
            <a:avLst/>
          </a:prstGeom>
          <a:noFill/>
        </p:spPr>
        <p:txBody>
          <a:bodyPr wrap="square" rtlCol="0">
            <a:spAutoFit/>
          </a:bodyPr>
          <a:lstStyle/>
          <a:p>
            <a:pPr fontAlgn="base"/>
            <a:r>
              <a:rPr lang="en-US" sz="1600" dirty="0">
                <a:solidFill>
                  <a:prstClr val="black">
                    <a:lumMod val="65000"/>
                    <a:lumOff val="35000"/>
                  </a:prstClr>
                </a:solidFill>
              </a:rPr>
              <a:t>Interpolation axtarışı, axtarış algoritmalarından biridir və xüsusi bir formula istifadə edərək axtarılan məlumatın mövcud olması ehtimalına görə axtarış sahəsini təyin edir. Bu algoritmanın əsas fikri, axtarılan elementin müəyyən bir nisbətə görə müəyyən edilmiş bir qarışq (lineer interpolasiya) ilə təxmin edilə biləcəyi ideyasına əsaslanır.</a:t>
            </a:r>
          </a:p>
          <a:p>
            <a:pPr fontAlgn="base"/>
            <a:r>
              <a:rPr lang="en-US" sz="1600" dirty="0">
                <a:solidFill>
                  <a:prstClr val="black">
                    <a:lumMod val="65000"/>
                    <a:lumOff val="35000"/>
                  </a:prstClr>
                </a:solidFill>
              </a:rPr>
              <a:t>Əsas məlumatlar və mühüm nöqtələr:</a:t>
            </a:r>
          </a:p>
          <a:p>
            <a:pPr fontAlgn="base">
              <a:buFont typeface="+mj-lt"/>
              <a:buAutoNum type="arabicPeriod"/>
            </a:pPr>
            <a:r>
              <a:rPr lang="en-US" sz="1600" dirty="0">
                <a:solidFill>
                  <a:prstClr val="black">
                    <a:lumMod val="65000"/>
                    <a:lumOff val="35000"/>
                  </a:prstClr>
                </a:solidFill>
              </a:rPr>
              <a:t>İnterpolasiya Əməliyyatı: Interpolasiya axtarışı, müstəqil məlumatların təxmin edilməsində interpolasiya tətbiq edir. Bu, elementlərin bir biri ilə müqayisəsində xüsusi bir hesablama əsasında aparılır.</a:t>
            </a:r>
          </a:p>
          <a:p>
            <a:pPr fontAlgn="base">
              <a:buFont typeface="+mj-lt"/>
              <a:buAutoNum type="arabicPeriod"/>
            </a:pPr>
            <a:r>
              <a:rPr lang="en-US" sz="1600" dirty="0">
                <a:solidFill>
                  <a:prstClr val="black">
                    <a:lumMod val="65000"/>
                    <a:lumOff val="35000"/>
                  </a:prstClr>
                </a:solidFill>
              </a:rPr>
              <a:t>Axtarış sahəsinin təyini: Interpolasiya axtarışı, axtarış sahəsini təyin etmək üçün aşağıdakı formula istifadə edir:</a:t>
            </a:r>
          </a:p>
          <a:p>
            <a:pPr fontAlgn="base">
              <a:buFont typeface="+mj-lt"/>
              <a:buAutoNum type="arabicPeriod"/>
            </a:pPr>
            <a:r>
              <a:rPr lang="en-US" sz="1600" dirty="0">
                <a:solidFill>
                  <a:prstClr val="black">
                    <a:lumMod val="65000"/>
                    <a:lumOff val="35000"/>
                  </a:prstClr>
                </a:solidFill>
              </a:rPr>
              <a:t>pos = \text{{low}} + \frac{{(\text{{key}} - \text{{arr[low]}}) \times (\text{{high}} - \text{{low}})}}{{\text{{arr[high]}} - \text{{arr[low]}}}</a:t>
            </a:r>
          </a:p>
          <a:p>
            <a:pPr fontAlgn="base">
              <a:buFont typeface="+mj-lt"/>
              <a:buAutoNum type="arabicPeriod"/>
            </a:pPr>
            <a:r>
              <a:rPr lang="en-US" sz="1600" dirty="0">
                <a:solidFill>
                  <a:prstClr val="black">
                    <a:lumMod val="65000"/>
                    <a:lumOff val="35000"/>
                  </a:prstClr>
                </a:solidFill>
              </a:rPr>
              <a:t>Burada, arrarr daxilində axtarış aparılır və keykey axtarılan elementi təmsil edir. lowlow və highhigh həqiqi axtarış sahəsinin təxmin edilmiş həllini göstərir.</a:t>
            </a:r>
          </a:p>
          <a:p>
            <a:pPr fontAlgn="base">
              <a:buFont typeface="+mj-lt"/>
              <a:buAutoNum type="arabicPeriod"/>
            </a:pPr>
            <a:r>
              <a:rPr lang="en-US" sz="1600" dirty="0">
                <a:solidFill>
                  <a:prstClr val="black">
                    <a:lumMod val="65000"/>
                    <a:lumOff val="35000"/>
                  </a:prstClr>
                </a:solidFill>
              </a:rPr>
              <a:t>Qiymətlərin monotoni olması: Interpolasiya axtarışı, arraydəki elementlərin monotoni (artan və ya azalan) olmasını tələb edir. Bu, interpolasiyanın doğru olması üçün vacibdir.</a:t>
            </a:r>
          </a:p>
          <a:p>
            <a:pPr fontAlgn="base">
              <a:buFont typeface="+mj-lt"/>
              <a:buAutoNum type="arabicPeriod"/>
            </a:pPr>
            <a:r>
              <a:rPr lang="en-US" sz="1600" dirty="0">
                <a:solidFill>
                  <a:prstClr val="black">
                    <a:lumMod val="65000"/>
                    <a:lumOff val="35000"/>
                  </a:prstClr>
                </a:solidFill>
              </a:rPr>
              <a:t>Effektivlik: İnterpolasiya axtarışı, bəzi məlumatlar üçün effektiv ola bilər, xüsusilə də arraydəki elementlər arasında düzgün bir şəkildə dağılmışsa və aranan element digər elementlərə nisbətən bir çox ortada yerləşir.</a:t>
            </a:r>
          </a:p>
          <a:p>
            <a:pPr fontAlgn="base">
              <a:buFont typeface="+mj-lt"/>
              <a:buAutoNum type="arabicPeriod"/>
            </a:pPr>
            <a:r>
              <a:rPr lang="en-US" sz="1600" dirty="0">
                <a:solidFill>
                  <a:prstClr val="black">
                    <a:lumMod val="65000"/>
                    <a:lumOff val="35000"/>
                  </a:prstClr>
                </a:solidFill>
              </a:rPr>
              <a:t>Qarşıdurmalar: Interpolasiya axtarışı, müqayisə əməliyyatları ilə diğer axtarış algoritmalarına qarşıdır, ancaq bütün təxminlər doğru olmayacağından, əgər arraydə element düzgün şəkildə dağılmamışdırsa, effektiv olmayacaq.</a:t>
            </a:r>
          </a:p>
          <a:p>
            <a:pPr fontAlgn="base"/>
            <a:r>
              <a:rPr lang="en-US" sz="1600" dirty="0">
                <a:solidFill>
                  <a:prstClr val="black">
                    <a:lumMod val="65000"/>
                    <a:lumOff val="35000"/>
                  </a:prstClr>
                </a:solidFill>
              </a:rPr>
              <a:t>İnterpolasiya axtarışı, elementlərin çox tez və düzgün bir şəkildə dağıldığı hallarda binar axtarışdan daha sürətli ola bilər, lakin əgər arrayin strukturu müsadirəsizdirsə, effektivlik hiss oluna bilmər.</a:t>
            </a:r>
          </a:p>
          <a:p>
            <a:endParaRPr lang="ru-RU" dirty="0"/>
          </a:p>
        </p:txBody>
      </p:sp>
    </p:spTree>
    <p:extLst>
      <p:ext uri="{BB962C8B-B14F-4D97-AF65-F5344CB8AC3E}">
        <p14:creationId xmlns:p14="http://schemas.microsoft.com/office/powerpoint/2010/main" val="2284473338"/>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A4B69"/>
      </a:dk2>
      <a:lt2>
        <a:srgbClr val="6A5D79"/>
      </a:lt2>
      <a:accent1>
        <a:srgbClr val="9F5B72"/>
      </a:accent1>
      <a:accent2>
        <a:srgbClr val="D8707B"/>
      </a:accent2>
      <a:accent3>
        <a:srgbClr val="A5A5A5"/>
      </a:accent3>
      <a:accent4>
        <a:srgbClr val="FFC000"/>
      </a:accent4>
      <a:accent5>
        <a:srgbClr val="4472C4"/>
      </a:accent5>
      <a:accent6>
        <a:srgbClr val="70AD47"/>
      </a:accent6>
      <a:hlink>
        <a:srgbClr val="0563C1"/>
      </a:hlink>
      <a:folHlink>
        <a:srgbClr val="D9BCC6"/>
      </a:folHlink>
    </a:clrScheme>
    <a:fontScheme name="Custom 4">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4583</Words>
  <Application>Microsoft Office PowerPoint</Application>
  <PresentationFormat>Widescreen</PresentationFormat>
  <Paragraphs>320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Nunito</vt:lpstr>
      <vt:lpstr>Söhne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Fierda Usiyah</dc:creator>
  <cp:lastModifiedBy>Yevlax</cp:lastModifiedBy>
  <cp:revision>60</cp:revision>
  <dcterms:created xsi:type="dcterms:W3CDTF">2017-02-14T09:33:30Z</dcterms:created>
  <dcterms:modified xsi:type="dcterms:W3CDTF">2023-10-02T01:48:22Z</dcterms:modified>
</cp:coreProperties>
</file>