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54DC21C-4CD6-46B7-B7D9-F7894F00924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3120" cy="27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26"/>
          </p:nvPr>
        </p:nvSpPr>
        <p:spPr>
          <a:xfrm>
            <a:off x="6905520" y="6513480"/>
            <a:ext cx="5283000" cy="344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FE3F28-375F-4983-AF2F-E2CE6C9B81CF}" type="slidenum">
              <a:rPr lang="en-IN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17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9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7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9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31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9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24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75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0529DB-DABE-422E-BBC5-060803E100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987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9444A4-859C-48D1-BD61-226FFD11AA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67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87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DFE5393-5F0C-47E0-BC18-AA37679CEB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2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1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image" Target="../media/image4.png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9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9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9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9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9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object 2"/>
          <p:cNvGrpSpPr/>
          <p:nvPr/>
        </p:nvGrpSpPr>
        <p:grpSpPr>
          <a:xfrm>
            <a:off x="876240" y="990720"/>
            <a:ext cx="1742760" cy="1333080"/>
            <a:chOff x="876240" y="990720"/>
            <a:chExt cx="1742760" cy="1333080"/>
          </a:xfrm>
        </p:grpSpPr>
        <p:sp>
          <p:nvSpPr>
            <p:cNvPr id="91" name="object 3"/>
            <p:cNvSpPr/>
            <p:nvPr/>
          </p:nvSpPr>
          <p:spPr>
            <a:xfrm>
              <a:off x="876240" y="1266840"/>
              <a:ext cx="1228320" cy="105696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056960"/>
                <a:gd name="textAreaBottom" fmla="*/ 1057320 h 1056960"/>
              </a:gdLst>
              <a:ahLst/>
              <a:cxn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" name="object 4"/>
            <p:cNvSpPr/>
            <p:nvPr/>
          </p:nvSpPr>
          <p:spPr>
            <a:xfrm>
              <a:off x="1971720" y="990720"/>
              <a:ext cx="647280" cy="561600"/>
            </a:xfrm>
            <a:custGeom>
              <a:avLst/>
              <a:gdLst>
                <a:gd name="textAreaLeft" fmla="*/ 0 w 647280"/>
                <a:gd name="textAreaRight" fmla="*/ 647640 w 647280"/>
                <a:gd name="textAreaTop" fmla="*/ 0 h 561600"/>
                <a:gd name="textAreaBottom" fmla="*/ 561960 h 561600"/>
              </a:gdLst>
              <a:ahLst/>
              <a:cxn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3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>
              <a:gd name="textAreaLeft" fmla="*/ 0 w 1666440"/>
              <a:gd name="textAreaRight" fmla="*/ 1666800 w 1666440"/>
              <a:gd name="textAreaTop" fmla="*/ 0 h 1437840"/>
              <a:gd name="textAreaBottom" fmla="*/ 1438200 h 1437840"/>
            </a:gdLst>
            <a:ahLst/>
            <a:cxn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>
              <a:gd name="textAreaLeft" fmla="*/ 0 w 723600"/>
              <a:gd name="textAreaRight" fmla="*/ 723960 w 723600"/>
              <a:gd name="textAreaTop" fmla="*/ 0 h 618840"/>
              <a:gd name="textAreaBottom" fmla="*/ 619200 h 618840"/>
            </a:gdLst>
            <a:ahLst/>
            <a:cxn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-828540" y="862976"/>
            <a:ext cx="998172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sz="3200"/>
            </a:b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7DACE386-B099-4D1B-9FF0-77714D6CDA1F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6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98" name="TextBox 13"/>
          <p:cNvSpPr/>
          <p:nvPr/>
        </p:nvSpPr>
        <p:spPr>
          <a:xfrm>
            <a:off x="2554560" y="3314160"/>
            <a:ext cx="861012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STUDENT NAME: NARMADHA B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REGISTER NO: 312209430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DEPARTMENT: B.COM (ACCOUNTING AND FINANCE)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COLLEGE: ANNA ADARSH COLLEGE FOR WOMEN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  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87" name="object 9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11063647-A2A8-40AD-AD27-706A0DEE5F50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bject 8"/>
          <p:cNvSpPr/>
          <p:nvPr/>
        </p:nvSpPr>
        <p:spPr>
          <a:xfrm>
            <a:off x="739800" y="291240"/>
            <a:ext cx="3303720" cy="74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12">
                <a:solidFill>
                  <a:schemeClr val="dk1"/>
                </a:solidFill>
                <a:latin typeface="Trebuchet MS"/>
              </a:rPr>
              <a:t>M</a:t>
            </a:r>
            <a:r>
              <a:rPr lang="en-US" sz="4800" b="1" strike="noStrike" spc="-1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4800" b="1" strike="noStrike" spc="-15">
                <a:solidFill>
                  <a:schemeClr val="dk1"/>
                </a:solidFill>
                <a:latin typeface="Trebuchet MS"/>
              </a:rPr>
              <a:t>D</a:t>
            </a:r>
            <a:r>
              <a:rPr lang="en-US" sz="4800" b="1" strike="noStrike" spc="-35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800" b="1" strike="noStrike" spc="-32">
                <a:solidFill>
                  <a:schemeClr val="dk1"/>
                </a:solidFill>
                <a:latin typeface="Trebuchet MS"/>
              </a:rPr>
              <a:t>LL</a:t>
            </a:r>
            <a:r>
              <a:rPr lang="en-US" sz="4800" b="1" strike="noStrike" spc="-7">
                <a:solidFill>
                  <a:schemeClr val="dk1"/>
                </a:solidFill>
                <a:latin typeface="Trebuchet MS"/>
              </a:rPr>
              <a:t>I</a:t>
            </a:r>
            <a:r>
              <a:rPr lang="en-US" sz="4800" b="1" strike="noStrike" spc="29">
                <a:solidFill>
                  <a:schemeClr val="dk1"/>
                </a:solidFill>
                <a:latin typeface="Trebuchet MS"/>
              </a:rPr>
              <a:t>N</a:t>
            </a:r>
            <a:r>
              <a:rPr lang="en-US" sz="4800" b="1" strike="noStrike" spc="4">
                <a:solidFill>
                  <a:schemeClr val="dk1"/>
                </a:solidFill>
                <a:latin typeface="Trebuchet MS"/>
              </a:rPr>
              <a:t>G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10058400" y="52524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7B83BB-8397-D740-B4F8-C3DA8BF3F8A3}"/>
              </a:ext>
            </a:extLst>
          </p:cNvPr>
          <p:cNvSpPr/>
          <p:nvPr/>
        </p:nvSpPr>
        <p:spPr>
          <a:xfrm>
            <a:off x="1436315" y="1332135"/>
            <a:ext cx="8346100" cy="4838849"/>
          </a:xfrm>
          <a:prstGeom prst="roundRect">
            <a:avLst>
              <a:gd name="adj" fmla="val 16161"/>
            </a:avLst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1.Data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Employee data is downloaded from kaggle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Analysed the data</a:t>
            </a:r>
          </a:p>
          <a:p>
            <a:r>
              <a:rPr lang="en-US" sz="2000">
                <a:solidFill>
                  <a:schemeClr val="tx1"/>
                </a:solidFill>
              </a:rPr>
              <a:t>2.Feature collection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Gathered the wanted data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And noticed it</a:t>
            </a:r>
          </a:p>
          <a:p>
            <a:r>
              <a:rPr lang="en-US" sz="2000">
                <a:solidFill>
                  <a:schemeClr val="tx1"/>
                </a:solidFill>
              </a:rPr>
              <a:t>3.Data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Cleaned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And highlighted it for better understanding </a:t>
            </a:r>
          </a:p>
          <a:p>
            <a:r>
              <a:rPr lang="en-US" sz="2000">
                <a:solidFill>
                  <a:schemeClr val="tx1"/>
                </a:solidFill>
              </a:rPr>
              <a:t>4 Performance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Performance level is calculated from the current employee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It was calculated using formula</a:t>
            </a:r>
          </a:p>
          <a:p>
            <a:r>
              <a:rPr lang="en-US" sz="2000">
                <a:solidFill>
                  <a:schemeClr val="tx1"/>
                </a:solidFill>
              </a:rPr>
              <a:t>5.Conditional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Used for missing values or blanks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9A5E6D-B7E6-4C49-9ED9-DA9200DB2923}"/>
              </a:ext>
            </a:extLst>
          </p:cNvPr>
          <p:cNvSpPr/>
          <p:nvPr/>
        </p:nvSpPr>
        <p:spPr>
          <a:xfrm rot="10800000" flipV="1">
            <a:off x="1303732" y="634007"/>
            <a:ext cx="8554643" cy="5589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6.Filter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To remove the blanks</a:t>
            </a:r>
          </a:p>
          <a:p>
            <a:r>
              <a:rPr lang="en-US" sz="2400">
                <a:solidFill>
                  <a:schemeClr val="tx1"/>
                </a:solidFill>
              </a:rPr>
              <a:t>7.Pivot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To summarise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By using pivot table we can precise the data for better understanding </a:t>
            </a:r>
          </a:p>
          <a:p>
            <a:r>
              <a:rPr lang="en-US" sz="2400">
                <a:solidFill>
                  <a:schemeClr val="tx1"/>
                </a:solidFill>
              </a:rPr>
              <a:t>8.Graph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Graph is used for data visualization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And also show the performance of the employee.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4DB36-39A5-7349-9FA8-EA5FF6EFF985}"/>
              </a:ext>
            </a:extLst>
          </p:cNvPr>
          <p:cNvSpPr/>
          <p:nvPr/>
        </p:nvSpPr>
        <p:spPr>
          <a:xfrm>
            <a:off x="1541264" y="1107280"/>
            <a:ext cx="2244924" cy="446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Continued…..</a:t>
            </a:r>
          </a:p>
        </p:txBody>
      </p:sp>
    </p:spTree>
    <p:extLst>
      <p:ext uri="{BB962C8B-B14F-4D97-AF65-F5344CB8AC3E}">
        <p14:creationId xmlns:p14="http://schemas.microsoft.com/office/powerpoint/2010/main" val="298216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3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55280" y="649676"/>
            <a:ext cx="24368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chemeClr val="dk1"/>
                </a:solidFill>
                <a:latin typeface="Trebuchet MS"/>
              </a:rPr>
              <a:t>R</a:t>
            </a:r>
            <a:r>
              <a:rPr lang="en-US" sz="4800" b="1" strike="noStrike" spc="-41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4800" b="1" strike="noStrike" spc="-32">
                <a:solidFill>
                  <a:schemeClr val="dk1"/>
                </a:solidFill>
                <a:latin typeface="Trebuchet MS"/>
              </a:rPr>
              <a:t>U</a:t>
            </a:r>
            <a:r>
              <a:rPr lang="en-US" sz="4800" b="1" strike="noStrike" spc="-406">
                <a:solidFill>
                  <a:schemeClr val="dk1"/>
                </a:solidFill>
                <a:latin typeface="Trebuchet MS"/>
              </a:rPr>
              <a:t>L</a:t>
            </a:r>
            <a:r>
              <a:rPr lang="en-US" sz="4800" b="1" strike="noStrike" spc="-1">
                <a:solidFill>
                  <a:schemeClr val="dk1"/>
                </a:solidFill>
                <a:latin typeface="Trebuchet MS"/>
              </a:rPr>
              <a:t>TS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object 9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2D753410-503A-4C87-9EAA-C34290642729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12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BA1AE7-9FE1-5A4B-8328-C101F1EA2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0" y="1509963"/>
            <a:ext cx="7325495" cy="46182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94545" y="639085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1" strike="noStrike" spc="-1">
                <a:solidFill>
                  <a:schemeClr val="dk1"/>
                </a:solidFill>
                <a:latin typeface="Times New Roman"/>
              </a:rPr>
              <a:t>conclusion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CFC89F-2893-CF44-8883-EC7062FC812C}"/>
              </a:ext>
            </a:extLst>
          </p:cNvPr>
          <p:cNvSpPr/>
          <p:nvPr/>
        </p:nvSpPr>
        <p:spPr>
          <a:xfrm>
            <a:off x="1374488" y="1592161"/>
            <a:ext cx="9442423" cy="4247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
“Employee data analysis provides valuable insights into workforce performance, productivity, and development needs. By leveraging data-driven decision making, organizations can:
- Enhance employee engagement and retention
- Identify skill gaps and training opportunities
- Inform strategic talent management decisions
- Optimize performance management processes
- Improve overall business outcomes
Effective employee data analysis enables organizations to unlock the full potential of their workforce, drive business success, and maintain a competitive edge in the market.”
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A2846-7F0B-8745-BD9A-A8C98C7CF2EB}"/>
              </a:ext>
            </a:extLst>
          </p:cNvPr>
          <p:cNvSpPr/>
          <p:nvPr/>
        </p:nvSpPr>
        <p:spPr>
          <a:xfrm>
            <a:off x="871573" y="2037098"/>
            <a:ext cx="8957566" cy="197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Times New Roman"/>
            </a:endParaRPr>
          </a:p>
        </p:txBody>
      </p:sp>
      <p:grpSp>
        <p:nvGrpSpPr>
          <p:cNvPr id="100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01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3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4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5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6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8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9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0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390924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>
                <a:solidFill>
                  <a:schemeClr val="dk1"/>
                </a:solidFill>
                <a:latin typeface="Trebuchet MS"/>
              </a:rPr>
              <a:t>PROJECT</a:t>
            </a:r>
            <a:r>
              <a:rPr lang="en-US" sz="4250" b="1" strike="noStrike" spc="-8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4250" b="1" strike="noStrike" spc="24">
                <a:solidFill>
                  <a:schemeClr val="dk1"/>
                </a:solidFill>
                <a:latin typeface="Trebuchet MS"/>
              </a:rPr>
              <a:t>TITLE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CE4E77C6-68C9-4C8B-8711-78C8B5C5FC4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5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16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8AB5E1-8149-9143-A5E3-481D3667CFB2}"/>
              </a:ext>
            </a:extLst>
          </p:cNvPr>
          <p:cNvSpPr/>
          <p:nvPr/>
        </p:nvSpPr>
        <p:spPr>
          <a:xfrm>
            <a:off x="0" y="-720"/>
            <a:ext cx="12191400" cy="6854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22"/>
          <p:cNvSpPr/>
          <p:nvPr/>
        </p:nvSpPr>
        <p:spPr>
          <a:xfrm>
            <a:off x="1217519" y="2123280"/>
            <a:ext cx="8806739" cy="144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400" b="1" strike="noStrike" spc="-1">
                <a:solidFill>
                  <a:srgbClr val="0F0F0F"/>
                </a:solidFill>
                <a:latin typeface="Times New Roman"/>
              </a:rPr>
              <a:t>Employee Performance Analysis using Excel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325575-636A-5747-877A-D9AB7A13F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4333536"/>
            <a:ext cx="3423645" cy="2278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-76320" y="28440"/>
            <a:ext cx="12481200" cy="6857640"/>
          </a:xfrm>
          <a:custGeom>
            <a:avLst/>
            <a:gdLst>
              <a:gd name="textAreaLeft" fmla="*/ 0 w 12481200"/>
              <a:gd name="textAreaRight" fmla="*/ 12481560 w 124812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21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22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3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4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5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6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7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8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9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0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31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1276"/>
              </a:lnSpc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>
              <a:gd name="textAreaLeft" fmla="*/ 0 w 361440"/>
              <a:gd name="textAreaRight" fmla="*/ 361800 w 361440"/>
              <a:gd name="textAreaTop" fmla="*/ 0 h 361440"/>
              <a:gd name="textAreaBottom" fmla="*/ 361800 h 361440"/>
            </a:gdLst>
            <a:ahLst/>
            <a:cxn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>
              <a:gd name="textAreaLeft" fmla="*/ 0 w 647280"/>
              <a:gd name="textAreaRight" fmla="*/ 647640 w 647280"/>
              <a:gd name="textAreaTop" fmla="*/ 0 h 647280"/>
              <a:gd name="textAreaBottom" fmla="*/ 647640 h 647280"/>
            </a:gdLst>
            <a:ahLst/>
            <a:cxn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5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692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chemeClr val="dk1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chemeClr val="dk1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chemeClr val="dk1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chemeClr val="dk1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36" name="object 18"/>
          <p:cNvGrpSpPr/>
          <p:nvPr/>
        </p:nvGrpSpPr>
        <p:grpSpPr>
          <a:xfrm>
            <a:off x="72570" y="3695040"/>
            <a:ext cx="4123800" cy="3009600"/>
            <a:chOff x="47520" y="3819600"/>
            <a:chExt cx="4123800" cy="3009600"/>
          </a:xfrm>
        </p:grpSpPr>
        <p:pic>
          <p:nvPicPr>
            <p:cNvPr id="137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0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8F9A306E-15CD-4A9D-AC0D-CE4FDBB15C9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498F6-C720-C546-AF3A-4872F448C526}"/>
              </a:ext>
            </a:extLst>
          </p:cNvPr>
          <p:cNvSpPr/>
          <p:nvPr/>
        </p:nvSpPr>
        <p:spPr>
          <a:xfrm>
            <a:off x="-47880" y="32940"/>
            <a:ext cx="12239880" cy="6776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22"/>
          <p:cNvSpPr/>
          <p:nvPr/>
        </p:nvSpPr>
        <p:spPr>
          <a:xfrm>
            <a:off x="2509920" y="1041480"/>
            <a:ext cx="5028840" cy="43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Problem Statement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Project Overview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End Users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Our Solution and Proposition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Dataset Description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Modelling Approach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Results and Discussion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Conclusion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9085A-F70B-F446-B834-D6B0C10D4080}"/>
              </a:ext>
            </a:extLst>
          </p:cNvPr>
          <p:cNvSpPr/>
          <p:nvPr/>
        </p:nvSpPr>
        <p:spPr>
          <a:xfrm>
            <a:off x="492674" y="369000"/>
            <a:ext cx="3432572" cy="70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AGENDA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59F506-74F3-B447-A073-5C6E1034D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221" y="3787766"/>
            <a:ext cx="2425759" cy="2425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2"/>
          <p:cNvGrpSpPr/>
          <p:nvPr/>
        </p:nvGrpSpPr>
        <p:grpSpPr>
          <a:xfrm>
            <a:off x="8723874" y="2991120"/>
            <a:ext cx="2761920" cy="3257280"/>
            <a:chOff x="7991640" y="2933640"/>
            <a:chExt cx="2761920" cy="3257280"/>
          </a:xfrm>
        </p:grpSpPr>
        <p:sp>
          <p:nvSpPr>
            <p:cNvPr id="143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456840"/>
                <a:gd name="textAreaBottom" fmla="*/ 457200 h 45684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4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80720"/>
                <a:gd name="textAreaBottom" fmla="*/ 181080 h 18072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45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920" cy="3257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6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636520" cy="13122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chemeClr val="dk1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chemeClr val="dk1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chemeClr val="dk1"/>
                </a:solidFill>
                <a:latin typeface="Trebuchet MS"/>
              </a:rPr>
              <a:t>M</a:t>
            </a:r>
            <a:r>
              <a:rPr lang="en-US" sz="4250" b="1" strike="noStrike" spc="-1">
                <a:solidFill>
                  <a:schemeClr val="dk1"/>
                </a:solidFill>
                <a:latin typeface="Trebuchet MS"/>
              </a:rPr>
              <a:t>	</a:t>
            </a:r>
            <a:r>
              <a:rPr lang="en-US" sz="4250" b="1" strike="noStrike" spc="9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chemeClr val="dk1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chemeClr val="dk1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85E54615-E00B-45EC-8C30-A920E37DB153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8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8474CCC-8767-4240-AD96-85A017E671B1}"/>
              </a:ext>
            </a:extLst>
          </p:cNvPr>
          <p:cNvSpPr/>
          <p:nvPr/>
        </p:nvSpPr>
        <p:spPr>
          <a:xfrm>
            <a:off x="834120" y="1827676"/>
            <a:ext cx="8171028" cy="3858042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Employee performance analysis is useful to Identify Strength and Weakness,</a:t>
            </a:r>
            <a:r>
              <a:rPr lang="en-US" sz="2400">
                <a:solidFill>
                  <a:schemeClr val="tx1"/>
                </a:solidFill>
                <a:latin typeface="Google Sans"/>
              </a:rPr>
              <a:t>Set goals and expectations. It will enhances Accountability and informs Development and growth opportunities,supports fair compensation and promotion decisions,boosts employee engagement and motivation</a:t>
            </a:r>
          </a:p>
          <a:p>
            <a:pPr algn="ctr"/>
            <a:r>
              <a:rPr lang="en-US" sz="2400">
                <a:solidFill>
                  <a:schemeClr val="tx1"/>
                </a:solidFill>
                <a:effectLst/>
                <a:latin typeface="Google Sans"/>
              </a:rPr>
              <a:t>And also </a:t>
            </a:r>
            <a:r>
              <a:rPr lang="en-US" sz="2400">
                <a:solidFill>
                  <a:schemeClr val="tx1"/>
                </a:solidFill>
                <a:latin typeface="Google Sans"/>
              </a:rPr>
              <a:t>i</a:t>
            </a:r>
            <a:r>
              <a:rPr lang="en-US" sz="2400" b="0" i="0" u="none" strike="noStrike">
                <a:solidFill>
                  <a:schemeClr val="tx1"/>
                </a:solidFill>
                <a:effectLst/>
                <a:latin typeface="Google Sans"/>
              </a:rPr>
              <a:t>mproves overall organizational performance</a:t>
            </a:r>
            <a:r>
              <a:rPr lang="en-US" sz="2400">
                <a:solidFill>
                  <a:schemeClr val="tx1"/>
                </a:solidFill>
                <a:latin typeface="Google Sans"/>
              </a:rPr>
              <a:t>.!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object 2"/>
          <p:cNvGrpSpPr/>
          <p:nvPr/>
        </p:nvGrpSpPr>
        <p:grpSpPr>
          <a:xfrm>
            <a:off x="8658360" y="2647800"/>
            <a:ext cx="3533400" cy="3809520"/>
            <a:chOff x="8658360" y="2647800"/>
            <a:chExt cx="3533400" cy="3809520"/>
          </a:xfrm>
        </p:grpSpPr>
        <p:sp>
          <p:nvSpPr>
            <p:cNvPr id="151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456840"/>
                <a:gd name="textAreaBottom" fmla="*/ 457200 h 45684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2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80720"/>
                <a:gd name="textAreaBottom" fmla="*/ 181080 h 18072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5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400" cy="3809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4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6320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chemeClr val="dk1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905BEDFF-AE17-4866-8859-DBC44775679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8" name="TextBox 10"/>
          <p:cNvSpPr/>
          <p:nvPr/>
        </p:nvSpPr>
        <p:spPr>
          <a:xfrm>
            <a:off x="990720" y="2133720"/>
            <a:ext cx="7924320" cy="40919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Analysing the performance of employee by considering various factors like gender, performance level, ratings, achievents.</a:t>
            </a: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800" b="0" strike="noStrike" spc="-1">
                <a:solidFill>
                  <a:schemeClr val="dk1"/>
                </a:solidFill>
                <a:latin typeface="Calibri"/>
              </a:rPr>
              <a:t>The employee database contains various attributes such as employee ID,  Name, Department, Job title, Starting date , Employee type (full-time / part-time) , Employee status (voluntarily terminated , active , etc).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buClr>
                <a:srgbClr val="0D0D0D"/>
              </a:buClr>
            </a:pP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23960" y="771121"/>
            <a:ext cx="5014080" cy="984347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chemeClr val="dk1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chemeClr val="dk1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chemeClr val="dk1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chemeClr val="dk1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chemeClr val="dk1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chemeClr val="dk1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chemeClr val="dk1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chemeClr val="dk1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chemeClr val="dk1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A97C9850-4BBD-4EE8-BFF5-EB55CEF889C0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3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909E7A-97B3-0E49-9EC8-37FE36BAB5C3}"/>
              </a:ext>
            </a:extLst>
          </p:cNvPr>
          <p:cNvSpPr/>
          <p:nvPr/>
        </p:nvSpPr>
        <p:spPr>
          <a:xfrm rot="10800000" flipV="1">
            <a:off x="3591605" y="1408967"/>
            <a:ext cx="3840968" cy="10748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 users of employee data analysis </a:t>
            </a:r>
          </a:p>
        </p:txBody>
      </p:sp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13B21112-9620-E14D-8BE0-8E3D8117BED9}"/>
              </a:ext>
            </a:extLst>
          </p:cNvPr>
          <p:cNvSpPr/>
          <p:nvPr/>
        </p:nvSpPr>
        <p:spPr>
          <a:xfrm>
            <a:off x="1238512" y="2610709"/>
            <a:ext cx="1809226" cy="168599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Primary end users </a:t>
            </a:r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66AC048B-A3EA-A24F-AD07-B3AE900552BC}"/>
              </a:ext>
            </a:extLst>
          </p:cNvPr>
          <p:cNvSpPr/>
          <p:nvPr/>
        </p:nvSpPr>
        <p:spPr>
          <a:xfrm>
            <a:off x="4399578" y="2643789"/>
            <a:ext cx="1809226" cy="168599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Secondary end users </a:t>
            </a:r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0DD79D8E-135E-F64D-85E1-2FF752C185D0}"/>
              </a:ext>
            </a:extLst>
          </p:cNvPr>
          <p:cNvSpPr/>
          <p:nvPr/>
        </p:nvSpPr>
        <p:spPr>
          <a:xfrm>
            <a:off x="7474565" y="2643789"/>
            <a:ext cx="1809226" cy="168599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Tertiary end users 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7D118C-4334-AB44-9B2A-49A2A4A0F0BB}"/>
              </a:ext>
            </a:extLst>
          </p:cNvPr>
          <p:cNvSpPr/>
          <p:nvPr/>
        </p:nvSpPr>
        <p:spPr>
          <a:xfrm>
            <a:off x="7162138" y="4911626"/>
            <a:ext cx="2837424" cy="1165174"/>
          </a:xfrm>
          <a:prstGeom prst="wedgeRoundRectCallout">
            <a:avLst>
              <a:gd name="adj1" fmla="val -25868"/>
              <a:gd name="adj2" fmla="val 70930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050" b="1">
                <a:solidFill>
                  <a:schemeClr val="tx1"/>
                </a:solidFill>
              </a:rPr>
              <a:t>Succession Planning Teams</a:t>
            </a:r>
            <a:r>
              <a:rPr lang="en-US" sz="1050">
                <a:solidFill>
                  <a:schemeClr val="tx1"/>
                </a:solidFill>
              </a:rPr>
              <a:t> (identify and develop future leaders)
</a:t>
            </a:r>
            <a:r>
              <a:rPr lang="en-US" sz="1050" b="1">
                <a:solidFill>
                  <a:schemeClr val="tx1"/>
                </a:solidFill>
              </a:rPr>
              <a:t>Compensation and Benefits Teams</a:t>
            </a:r>
            <a:r>
              <a:rPr lang="en-US" sz="1050">
                <a:solidFill>
                  <a:schemeClr val="tx1"/>
                </a:solidFill>
              </a:rPr>
              <a:t>(determine rewards and recognition)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050" b="1">
                <a:solidFill>
                  <a:schemeClr val="tx1"/>
                </a:solidFill>
              </a:rPr>
              <a:t>Training and Development</a:t>
            </a:r>
            <a:r>
              <a:rPr lang="en-US" sz="1050">
                <a:solidFill>
                  <a:schemeClr val="tx1"/>
                </a:solidFill>
              </a:rPr>
              <a:t> Teams (design and deliver training program)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885932B-A8C0-1546-8E7F-F6BEBA9D82D3}"/>
              </a:ext>
            </a:extLst>
          </p:cNvPr>
          <p:cNvSpPr/>
          <p:nvPr/>
        </p:nvSpPr>
        <p:spPr>
          <a:xfrm>
            <a:off x="3778914" y="4911626"/>
            <a:ext cx="2837424" cy="1074814"/>
          </a:xfrm>
          <a:prstGeom prst="wedgeRoundRectCallout">
            <a:avLst>
              <a:gd name="adj1" fmla="val -29330"/>
              <a:gd name="adj2" fmla="val 77455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</a:rPr>
              <a:t>HR</a:t>
            </a:r>
            <a:r>
              <a:rPr lang="en-US" sz="1100" b="1">
                <a:solidFill>
                  <a:schemeClr val="tx1"/>
                </a:solidFill>
              </a:rPr>
              <a:t> Department </a:t>
            </a:r>
            <a:r>
              <a:rPr lang="en-US" sz="1100">
                <a:solidFill>
                  <a:schemeClr val="tx1"/>
                </a:solidFill>
              </a:rPr>
              <a:t>(monitor trends, identify training needs, and develop strategies)
</a:t>
            </a:r>
            <a:r>
              <a:rPr lang="en-US" sz="1100" b="1">
                <a:solidFill>
                  <a:schemeClr val="tx1"/>
                </a:solidFill>
              </a:rPr>
              <a:t>Organizational Leadership</a:t>
            </a:r>
            <a:r>
              <a:rPr lang="en-US" sz="1100">
                <a:solidFill>
                  <a:schemeClr val="tx1"/>
                </a:solidFill>
              </a:rPr>
              <a:t> (evaluate performance management systeem and make strategic decisions.</a:t>
            </a:r>
            <a:r>
              <a:rPr lang="en-US" sz="1100"/>
              <a:t>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9E99C23-BD7F-4F4A-9FBC-F72EC3EF8711}"/>
              </a:ext>
            </a:extLst>
          </p:cNvPr>
          <p:cNvSpPr/>
          <p:nvPr/>
        </p:nvSpPr>
        <p:spPr>
          <a:xfrm>
            <a:off x="476168" y="4911626"/>
            <a:ext cx="2837424" cy="1074814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</a:rPr>
              <a:t>Employees</a:t>
            </a:r>
            <a:r>
              <a:rPr lang="en-US" sz="1200">
                <a:solidFill>
                  <a:schemeClr val="tx1"/>
                </a:solidFill>
              </a:rPr>
              <a:t> (receive feedback and development plans)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</a:rPr>
              <a:t>Managers/Supervisors</a:t>
            </a:r>
            <a:r>
              <a:rPr lang="en-US" sz="1200">
                <a:solidFill>
                  <a:schemeClr val="tx1"/>
                </a:solidFill>
              </a:rPr>
              <a:t> (evaluate performance and make decisions)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D78FBEA-8A61-4440-9F02-7F37C2E58CD4}"/>
              </a:ext>
            </a:extLst>
          </p:cNvPr>
          <p:cNvSpPr/>
          <p:nvPr/>
        </p:nvSpPr>
        <p:spPr>
          <a:xfrm>
            <a:off x="1814400" y="3927171"/>
            <a:ext cx="585530" cy="924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D34B0BA-29C7-C24A-B56C-6B93DBFA64EE}"/>
              </a:ext>
            </a:extLst>
          </p:cNvPr>
          <p:cNvSpPr/>
          <p:nvPr/>
        </p:nvSpPr>
        <p:spPr>
          <a:xfrm>
            <a:off x="5012211" y="3986796"/>
            <a:ext cx="585530" cy="924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FF32606-399C-7342-8F73-88FD72EE2EE9}"/>
              </a:ext>
            </a:extLst>
          </p:cNvPr>
          <p:cNvSpPr/>
          <p:nvPr/>
        </p:nvSpPr>
        <p:spPr>
          <a:xfrm>
            <a:off x="8170821" y="3986796"/>
            <a:ext cx="585530" cy="924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object 2"/>
          <p:cNvPicPr/>
          <p:nvPr/>
        </p:nvPicPr>
        <p:blipFill>
          <a:blip r:embed="rId2"/>
          <a:stretch/>
        </p:blipFill>
        <p:spPr>
          <a:xfrm>
            <a:off x="25361" y="3319740"/>
            <a:ext cx="2695320" cy="3247560"/>
          </a:xfrm>
          <a:prstGeom prst="rect">
            <a:avLst/>
          </a:prstGeom>
          <a:ln w="0">
            <a:noFill/>
          </a:ln>
        </p:spPr>
      </p:pic>
      <p:sp>
        <p:nvSpPr>
          <p:cNvPr id="167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chemeClr val="dk1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chemeClr val="dk1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chemeClr val="dk1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chemeClr val="dk1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chemeClr val="dk1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chemeClr val="dk1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chemeClr val="dk1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chemeClr val="dk1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chemeClr val="dk1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chemeClr val="dk1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chemeClr val="dk1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chemeClr val="dk1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chemeClr val="dk1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chemeClr val="dk1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chemeClr val="dk1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chemeClr val="dk1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chemeClr val="dk1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chemeClr val="dk1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74597AD3-AA98-432B-8D3C-BCFED6B9F4D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1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6021C-1782-D64B-B93A-B062ABE7DE83}"/>
              </a:ext>
            </a:extLst>
          </p:cNvPr>
          <p:cNvSpPr/>
          <p:nvPr/>
        </p:nvSpPr>
        <p:spPr>
          <a:xfrm>
            <a:off x="2996802" y="1695601"/>
            <a:ext cx="6537437" cy="47718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Conditional formatting</a:t>
            </a:r>
            <a:r>
              <a:rPr lang="en-US" sz="2400">
                <a:solidFill>
                  <a:schemeClr val="tx1"/>
                </a:solidFill>
              </a:rPr>
              <a:t>- used for missing values or blanks</a:t>
            </a:r>
          </a:p>
          <a:p>
            <a:pPr algn="ctr"/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Filter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sz="2400">
                <a:solidFill>
                  <a:schemeClr val="tx1"/>
                </a:solidFill>
              </a:rPr>
              <a:t> To remove the blanks</a:t>
            </a:r>
          </a:p>
          <a:p>
            <a:pPr algn="ctr"/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Formula</a:t>
            </a:r>
            <a:r>
              <a:rPr lang="en-US" sz="2400">
                <a:solidFill>
                  <a:schemeClr val="tx1"/>
                </a:solidFill>
              </a:rPr>
              <a:t>-To find the performance level</a:t>
            </a:r>
          </a:p>
          <a:p>
            <a:pPr algn="ctr"/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Pivot table</a:t>
            </a:r>
            <a:r>
              <a:rPr lang="en-US" sz="2400">
                <a:solidFill>
                  <a:schemeClr val="tx1"/>
                </a:solidFill>
              </a:rPr>
              <a:t>- To summarise the data</a:t>
            </a:r>
          </a:p>
          <a:p>
            <a:pPr algn="ctr"/>
            <a:r>
              <a:rPr lang="en-US" sz="2400" b="1">
                <a:solidFill>
                  <a:schemeClr val="accent3">
                    <a:lumMod val="75000"/>
                  </a:schemeClr>
                </a:solidFill>
              </a:rPr>
              <a:t>Graph-</a:t>
            </a:r>
            <a:r>
              <a:rPr lang="en-US" sz="2400">
                <a:solidFill>
                  <a:schemeClr val="tx1"/>
                </a:solidFill>
              </a:rPr>
              <a:t> Data visualization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CC86683-DD88-324C-B0F9-BB7BB4C90BA6}"/>
              </a:ext>
            </a:extLst>
          </p:cNvPr>
          <p:cNvSpPr/>
          <p:nvPr/>
        </p:nvSpPr>
        <p:spPr>
          <a:xfrm>
            <a:off x="1814400" y="3927171"/>
            <a:ext cx="585530" cy="924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76686" y="635592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Dataset Description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7001AF-10DE-474B-903F-DC1B0771EEA6}"/>
              </a:ext>
            </a:extLst>
          </p:cNvPr>
          <p:cNvSpPr/>
          <p:nvPr/>
        </p:nvSpPr>
        <p:spPr>
          <a:xfrm>
            <a:off x="916014" y="1643062"/>
            <a:ext cx="8460158" cy="4375547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Employee data- from kaggle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It has 26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I’ve taken 10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Employee ID- in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Name-Texrt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Employee type-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Performance level –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Gender- Male or female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Employee rating – in number.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1276"/>
              </a:lnSpc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0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720" cy="341928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39800" y="654840"/>
            <a:ext cx="848016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12">
                <a:solidFill>
                  <a:schemeClr val="dk1"/>
                </a:solidFill>
                <a:latin typeface="Trebuchet MS"/>
              </a:rPr>
              <a:t>THE</a:t>
            </a:r>
            <a:r>
              <a:rPr lang="en-US" sz="4250" b="1" strike="noStrike" spc="18">
                <a:solidFill>
                  <a:schemeClr val="dk1"/>
                </a:solidFill>
                <a:latin typeface="Trebuchet MS"/>
              </a:rPr>
              <a:t> "</a:t>
            </a:r>
            <a:r>
              <a:rPr lang="en-US" sz="4250" b="1" strike="noStrike" spc="9">
                <a:solidFill>
                  <a:schemeClr val="dk1"/>
                </a:solidFill>
                <a:latin typeface="Trebuchet MS"/>
              </a:rPr>
              <a:t>WOW"</a:t>
            </a:r>
            <a:r>
              <a:rPr lang="en-US" sz="4250" b="1" strike="noStrike" spc="83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chemeClr val="dk1"/>
                </a:solidFill>
                <a:latin typeface="Trebuchet MS"/>
              </a:rPr>
              <a:t>IN</a:t>
            </a:r>
            <a:r>
              <a:rPr lang="en-US" sz="4250" b="1" strike="noStrike" spc="-7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4250" b="1" strike="noStrike" spc="12">
                <a:solidFill>
                  <a:schemeClr val="dk1"/>
                </a:solidFill>
                <a:latin typeface="Trebuchet MS"/>
              </a:rPr>
              <a:t>OUR</a:t>
            </a:r>
            <a:r>
              <a:rPr lang="en-US" sz="4250" b="1" strike="noStrike" spc="-12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4250" b="1" strike="noStrike" spc="18">
                <a:solidFill>
                  <a:schemeClr val="dk1"/>
                </a:solidFill>
                <a:latin typeface="Trebuchet MS"/>
              </a:rPr>
              <a:t>SOLUTION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object 8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B19BEB09-7AC5-458D-BAB3-382A76C513FA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9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8"/>
          <p:cNvSpPr/>
          <p:nvPr/>
        </p:nvSpPr>
        <p:spPr>
          <a:xfrm>
            <a:off x="2743200" y="2354760"/>
            <a:ext cx="8533800" cy="95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057400" y="1816560"/>
            <a:ext cx="9219600" cy="275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>
                <a:solidFill>
                  <a:srgbClr val="000000"/>
                </a:solidFill>
                <a:latin typeface="Trebuchet MS"/>
              </a:rPr>
              <a:t>PERFORMANCE LEVEL =</a:t>
            </a:r>
          </a:p>
          <a:p>
            <a:endParaRPr lang="en-US" sz="2800" b="1" strike="noStrike" spc="-1">
              <a:solidFill>
                <a:srgbClr val="000000"/>
              </a:solidFill>
              <a:latin typeface="Trebuchet MS"/>
            </a:endParaRPr>
          </a:p>
          <a:p>
            <a:r>
              <a:rPr lang="en-US" sz="2800" b="1" strike="noStrike" spc="-1">
                <a:solidFill>
                  <a:srgbClr val="000000"/>
                </a:solidFill>
                <a:latin typeface="Trebuchet MS"/>
              </a:rPr>
              <a:t>=IFS(Z8&gt;=5,"VERYHIGH",Z8&gt;=4,"HIGH",Z8&gt;=3,"MED",4TRUE,"LOW")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90</Words>
  <Application>Microsoft Office PowerPoint</Application>
  <PresentationFormat>Widescreen</PresentationFormat>
  <Paragraphs>41</Paragraphs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subject/>
  <dc:creator>Konduru Narasimha</dc:creator>
  <dc:description/>
  <cp:lastModifiedBy>Narmadha B</cp:lastModifiedBy>
  <cp:revision>16</cp:revision>
  <dcterms:created xsi:type="dcterms:W3CDTF">2024-03-29T15:07:22Z</dcterms:created>
  <dcterms:modified xsi:type="dcterms:W3CDTF">2024-08-30T16:44:18Z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12</vt:i4>
  </property>
</Properties>
</file>