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7" r:id="rId7"/>
    <p:sldId id="268"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27342456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40692579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9629996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8481970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8249998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18919349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28545562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497813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28391880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30740904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E1C4A-8EC0-418F-AEAD-83D415663C13}"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16976464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E1C4A-8EC0-418F-AEAD-83D415663C13}" type="datetimeFigureOut">
              <a:rPr lang="en-US" smtClean="0"/>
              <a:pPr/>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1638429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E1C4A-8EC0-418F-AEAD-83D415663C13}" type="datetimeFigureOut">
              <a:rPr lang="en-US" smtClean="0"/>
              <a:pPr/>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17747034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E1C4A-8EC0-418F-AEAD-83D415663C13}" type="datetimeFigureOut">
              <a:rPr lang="en-US" smtClean="0"/>
              <a:pPr/>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14297341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E1C4A-8EC0-418F-AEAD-83D415663C13}"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42929066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E1C4A-8EC0-418F-AEAD-83D415663C13}"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14467081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AE1C4A-8EC0-418F-AEAD-83D415663C13}" type="datetimeFigureOut">
              <a:rPr lang="en-US" smtClean="0"/>
              <a:pPr/>
              <a:t>6/15/2024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BBED51-8C3E-44CB-962C-552BA217CBFD}" type="slidenum">
              <a:rPr lang="en-US" smtClean="0"/>
              <a:pPr/>
              <a:t>‹#›</a:t>
            </a:fld>
            <a:endParaRPr lang="en-US"/>
          </a:p>
        </p:txBody>
      </p:sp>
    </p:spTree>
    <p:extLst>
      <p:ext uri="{BB962C8B-B14F-4D97-AF65-F5344CB8AC3E}">
        <p14:creationId xmlns:p14="http://schemas.microsoft.com/office/powerpoint/2010/main" xmlns="" val="4135419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ma-786/asma_project.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553ECA3-6309-433E-A852-07ECF56CC564}"/>
              </a:ext>
            </a:extLst>
          </p:cNvPr>
          <p:cNvSpPr txBox="1"/>
          <p:nvPr/>
        </p:nvSpPr>
        <p:spPr>
          <a:xfrm>
            <a:off x="5870712" y="1497495"/>
            <a:ext cx="4359966" cy="1446550"/>
          </a:xfrm>
          <a:prstGeom prst="rect">
            <a:avLst/>
          </a:prstGeom>
          <a:noFill/>
        </p:spPr>
        <p:txBody>
          <a:bodyPr wrap="square" rtlCol="0">
            <a:spAutoFit/>
          </a:bodyPr>
          <a:lstStyle/>
          <a:p>
            <a:r>
              <a:rPr lang="en-US" sz="3200" dirty="0" err="1" smtClean="0"/>
              <a:t>Narnavaram</a:t>
            </a:r>
            <a:r>
              <a:rPr lang="en-US" sz="3200" dirty="0" smtClean="0"/>
              <a:t> </a:t>
            </a:r>
            <a:r>
              <a:rPr lang="en-US" sz="3200" dirty="0" err="1" smtClean="0"/>
              <a:t>MaheshBabu</a:t>
            </a:r>
            <a:endParaRPr lang="en-US" sz="3200" dirty="0"/>
          </a:p>
          <a:p>
            <a:endParaRPr lang="en-US" sz="2400" dirty="0"/>
          </a:p>
        </p:txBody>
      </p:sp>
      <p:sp>
        <p:nvSpPr>
          <p:cNvPr id="4" name="TextBox 3">
            <a:extLst>
              <a:ext uri="{FF2B5EF4-FFF2-40B4-BE49-F238E27FC236}">
                <a16:creationId xmlns:a16="http://schemas.microsoft.com/office/drawing/2014/main" xmlns="" id="{8A112465-D1CD-4E70-A5E4-8323F1266B47}"/>
              </a:ext>
            </a:extLst>
          </p:cNvPr>
          <p:cNvSpPr txBox="1"/>
          <p:nvPr/>
        </p:nvSpPr>
        <p:spPr>
          <a:xfrm>
            <a:off x="5181600" y="2844225"/>
            <a:ext cx="6321287" cy="584775"/>
          </a:xfrm>
          <a:prstGeom prst="rect">
            <a:avLst/>
          </a:prstGeom>
          <a:noFill/>
        </p:spPr>
        <p:txBody>
          <a:bodyPr wrap="square" rtlCol="0">
            <a:spAutoFit/>
          </a:bodyPr>
          <a:lstStyle/>
          <a:p>
            <a:r>
              <a:rPr lang="en-US" sz="3200" dirty="0"/>
              <a:t>Final project: keylogger</a:t>
            </a:r>
          </a:p>
        </p:txBody>
      </p:sp>
    </p:spTree>
    <p:extLst>
      <p:ext uri="{BB962C8B-B14F-4D97-AF65-F5344CB8AC3E}">
        <p14:creationId xmlns:p14="http://schemas.microsoft.com/office/powerpoint/2010/main" xmlns="" val="297055442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7C49B9-42F9-4043-B818-9F37AEBF5D81}"/>
              </a:ext>
            </a:extLst>
          </p:cNvPr>
          <p:cNvSpPr txBox="1"/>
          <p:nvPr/>
        </p:nvSpPr>
        <p:spPr>
          <a:xfrm>
            <a:off x="556591" y="437322"/>
            <a:ext cx="4837043" cy="584775"/>
          </a:xfrm>
          <a:prstGeom prst="rect">
            <a:avLst/>
          </a:prstGeom>
          <a:noFill/>
        </p:spPr>
        <p:txBody>
          <a:bodyPr wrap="square" rtlCol="0">
            <a:spAutoFit/>
          </a:bodyPr>
          <a:lstStyle/>
          <a:p>
            <a:r>
              <a:rPr lang="en-US" sz="3200" dirty="0"/>
              <a:t>The wow in your solution</a:t>
            </a:r>
          </a:p>
        </p:txBody>
      </p:sp>
      <p:pic>
        <p:nvPicPr>
          <p:cNvPr id="4" name="Picture 3">
            <a:extLst>
              <a:ext uri="{FF2B5EF4-FFF2-40B4-BE49-F238E27FC236}">
                <a16:creationId xmlns:a16="http://schemas.microsoft.com/office/drawing/2014/main" xmlns="" id="{182842EF-906B-423A-915B-2244E368E44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28592" y="1452562"/>
            <a:ext cx="4486896" cy="3092934"/>
          </a:xfrm>
          <a:prstGeom prst="rect">
            <a:avLst/>
          </a:prstGeom>
        </p:spPr>
      </p:pic>
      <p:sp>
        <p:nvSpPr>
          <p:cNvPr id="5" name="Rectangle 4">
            <a:extLst>
              <a:ext uri="{FF2B5EF4-FFF2-40B4-BE49-F238E27FC236}">
                <a16:creationId xmlns:a16="http://schemas.microsoft.com/office/drawing/2014/main" xmlns="" id="{E0F64F6E-0EDC-4763-9F8D-E7961EFD0527}"/>
              </a:ext>
            </a:extLst>
          </p:cNvPr>
          <p:cNvSpPr/>
          <p:nvPr/>
        </p:nvSpPr>
        <p:spPr>
          <a:xfrm>
            <a:off x="556591" y="1452562"/>
            <a:ext cx="4174435" cy="3970318"/>
          </a:xfrm>
          <a:prstGeom prst="rect">
            <a:avLst/>
          </a:prstGeom>
        </p:spPr>
        <p:txBody>
          <a:bodyPr wrap="square">
            <a:spAutoFit/>
          </a:bodyPr>
          <a:lstStyle/>
          <a:p>
            <a:r>
              <a:rPr lang="en-US" dirty="0"/>
              <a:t>Security Monitoring: Detecting unauthorized access or malicious activities by logging keystrokes and identifying unusual patterns .</a:t>
            </a:r>
          </a:p>
          <a:p>
            <a:r>
              <a:rPr lang="en-US" dirty="0"/>
              <a:t> Forensic Analysis: Providing valuable evidence in forensic investigations by recording user actions and communications .</a:t>
            </a:r>
          </a:p>
          <a:p>
            <a:r>
              <a:rPr lang="en-US" dirty="0"/>
              <a:t> Parental Control: Monitoring children's online activities to ensure their safety and well-being .</a:t>
            </a:r>
          </a:p>
          <a:p>
            <a:r>
              <a:rPr lang="en-US" dirty="0"/>
              <a:t> Employee Monitoring: Tracking employee productivity and adherence to company policies.</a:t>
            </a:r>
          </a:p>
        </p:txBody>
      </p:sp>
    </p:spTree>
    <p:extLst>
      <p:ext uri="{BB962C8B-B14F-4D97-AF65-F5344CB8AC3E}">
        <p14:creationId xmlns:p14="http://schemas.microsoft.com/office/powerpoint/2010/main" xmlns="" val="8705098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95C4B6D-6E2E-411F-8134-C186EC0139BD}"/>
              </a:ext>
            </a:extLst>
          </p:cNvPr>
          <p:cNvSpPr txBox="1"/>
          <p:nvPr/>
        </p:nvSpPr>
        <p:spPr>
          <a:xfrm>
            <a:off x="212035" y="344556"/>
            <a:ext cx="2650435" cy="584775"/>
          </a:xfrm>
          <a:prstGeom prst="rect">
            <a:avLst/>
          </a:prstGeom>
          <a:noFill/>
        </p:spPr>
        <p:txBody>
          <a:bodyPr wrap="square" rtlCol="0">
            <a:spAutoFit/>
          </a:bodyPr>
          <a:lstStyle/>
          <a:p>
            <a:r>
              <a:rPr lang="en-US" sz="3200" dirty="0"/>
              <a:t>MODELLING</a:t>
            </a:r>
          </a:p>
        </p:txBody>
      </p:sp>
      <p:sp>
        <p:nvSpPr>
          <p:cNvPr id="3" name="Rectangle 2">
            <a:extLst>
              <a:ext uri="{FF2B5EF4-FFF2-40B4-BE49-F238E27FC236}">
                <a16:creationId xmlns:a16="http://schemas.microsoft.com/office/drawing/2014/main" xmlns="" id="{3F4239DB-8DD8-434E-8D22-53F6DEB7DB27}"/>
              </a:ext>
            </a:extLst>
          </p:cNvPr>
          <p:cNvSpPr/>
          <p:nvPr/>
        </p:nvSpPr>
        <p:spPr>
          <a:xfrm>
            <a:off x="728869" y="1378878"/>
            <a:ext cx="7553740" cy="3970318"/>
          </a:xfrm>
          <a:prstGeom prst="rect">
            <a:avLst/>
          </a:prstGeom>
        </p:spPr>
        <p:txBody>
          <a:bodyPr wrap="square">
            <a:spAutoFit/>
          </a:bodyPr>
          <a:lstStyle/>
          <a:p>
            <a:r>
              <a:rPr lang="en-US" dirty="0"/>
              <a:t>Data Capture Model: Keyloggers are modeled to intercept and record keystrokes entered by a user on a keyboard. This involves low-level system interaction to capture input events.</a:t>
            </a:r>
          </a:p>
          <a:p>
            <a:r>
              <a:rPr lang="en-US" dirty="0"/>
              <a:t>Storage and Logging Model: Captured keystrokes are typically stored in a log file or transmitted to a remote server for further analysis. The model includes mechanisms for secure storage and efficient logging of data.</a:t>
            </a:r>
          </a:p>
          <a:p>
            <a:r>
              <a:rPr lang="en-US" dirty="0"/>
              <a:t>Stealth and Persistence Model: Advanced keyloggers are modeled to operate stealthily, ensuring they remain undetected by users or security software. They may also include mechanisms to persist across system reboots.</a:t>
            </a:r>
          </a:p>
          <a:p>
            <a:r>
              <a:rPr lang="en-US" dirty="0"/>
              <a:t>User Interface and Control Model: Some keyloggers provide a user interface for configuration and control, allowing administrators or authorized users to manage logging settings and access recorded data</a:t>
            </a:r>
          </a:p>
        </p:txBody>
      </p:sp>
    </p:spTree>
    <p:extLst>
      <p:ext uri="{BB962C8B-B14F-4D97-AF65-F5344CB8AC3E}">
        <p14:creationId xmlns:p14="http://schemas.microsoft.com/office/powerpoint/2010/main" xmlns="" val="37559799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627E71-72F2-4952-AE24-48B2B9C9B176}"/>
              </a:ext>
            </a:extLst>
          </p:cNvPr>
          <p:cNvSpPr txBox="1"/>
          <p:nvPr/>
        </p:nvSpPr>
        <p:spPr>
          <a:xfrm>
            <a:off x="738476" y="384313"/>
            <a:ext cx="2457615" cy="584775"/>
          </a:xfrm>
          <a:prstGeom prst="rect">
            <a:avLst/>
          </a:prstGeom>
          <a:noFill/>
        </p:spPr>
        <p:txBody>
          <a:bodyPr wrap="square" rtlCol="0">
            <a:spAutoFit/>
          </a:bodyPr>
          <a:lstStyle/>
          <a:p>
            <a:r>
              <a:rPr lang="en-US" sz="3200" dirty="0"/>
              <a:t>RESULTS</a:t>
            </a:r>
          </a:p>
        </p:txBody>
      </p:sp>
      <p:sp>
        <p:nvSpPr>
          <p:cNvPr id="4" name="Rectangle 3">
            <a:extLst>
              <a:ext uri="{FF2B5EF4-FFF2-40B4-BE49-F238E27FC236}">
                <a16:creationId xmlns:a16="http://schemas.microsoft.com/office/drawing/2014/main" xmlns="" id="{540C672F-FD39-44F7-9AA4-F36F31AA63A1}"/>
              </a:ext>
            </a:extLst>
          </p:cNvPr>
          <p:cNvSpPr/>
          <p:nvPr/>
        </p:nvSpPr>
        <p:spPr>
          <a:xfrm>
            <a:off x="738476" y="1685919"/>
            <a:ext cx="6096000" cy="1200329"/>
          </a:xfrm>
          <a:prstGeom prst="rect">
            <a:avLst/>
          </a:prstGeom>
        </p:spPr>
        <p:txBody>
          <a:bodyPr>
            <a:spAutoFit/>
          </a:bodyPr>
          <a:lstStyle/>
          <a:p>
            <a:pPr marL="285750" indent="-285750">
              <a:buFont typeface="Arial" panose="020B0604020202020204" pitchFamily="34" charset="0"/>
              <a:buChar char="•"/>
            </a:pPr>
            <a:r>
              <a:rPr lang="en-US" dirty="0"/>
              <a:t>keyloggers are software programs that secretly record every keystroke made on a computer or mobile device. They capture everything typed, including passwords, messages, and other text input.</a:t>
            </a:r>
          </a:p>
        </p:txBody>
      </p:sp>
      <p:sp>
        <p:nvSpPr>
          <p:cNvPr id="5" name="Rectangle 4">
            <a:extLst>
              <a:ext uri="{FF2B5EF4-FFF2-40B4-BE49-F238E27FC236}">
                <a16:creationId xmlns:a16="http://schemas.microsoft.com/office/drawing/2014/main" xmlns="" id="{34B06A45-2073-4842-BE48-AB561413FAF5}"/>
              </a:ext>
            </a:extLst>
          </p:cNvPr>
          <p:cNvSpPr/>
          <p:nvPr/>
        </p:nvSpPr>
        <p:spPr>
          <a:xfrm>
            <a:off x="738476" y="3002914"/>
            <a:ext cx="6096000" cy="1200329"/>
          </a:xfrm>
          <a:prstGeom prst="rect">
            <a:avLst/>
          </a:prstGeom>
        </p:spPr>
        <p:txBody>
          <a:bodyPr>
            <a:spAutoFit/>
          </a:bodyPr>
          <a:lstStyle/>
          <a:p>
            <a:pPr marL="285750" indent="-285750">
              <a:buFont typeface="Arial" panose="020B0604020202020204" pitchFamily="34" charset="0"/>
              <a:buChar char="•"/>
            </a:pPr>
            <a:r>
              <a:rPr lang="en-US" dirty="0"/>
              <a:t>While keyloggers have legitimate uses, such as in cybersecurity or parental monitoring, their deployment must always respect privacy laws and ethical considerations.</a:t>
            </a:r>
          </a:p>
        </p:txBody>
      </p:sp>
    </p:spTree>
    <p:extLst>
      <p:ext uri="{BB962C8B-B14F-4D97-AF65-F5344CB8AC3E}">
        <p14:creationId xmlns:p14="http://schemas.microsoft.com/office/powerpoint/2010/main" xmlns="" val="20245234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5CBFC0-6920-4EF1-A617-378B9F44FC27}"/>
              </a:ext>
            </a:extLst>
          </p:cNvPr>
          <p:cNvSpPr txBox="1"/>
          <p:nvPr/>
        </p:nvSpPr>
        <p:spPr>
          <a:xfrm>
            <a:off x="887895" y="477079"/>
            <a:ext cx="3034748" cy="461665"/>
          </a:xfrm>
          <a:prstGeom prst="rect">
            <a:avLst/>
          </a:prstGeom>
          <a:noFill/>
        </p:spPr>
        <p:txBody>
          <a:bodyPr wrap="square" rtlCol="0">
            <a:spAutoFit/>
          </a:bodyPr>
          <a:lstStyle/>
          <a:p>
            <a:r>
              <a:rPr lang="en-US" sz="2400" dirty="0"/>
              <a:t>PROJECT LINK:</a:t>
            </a:r>
          </a:p>
        </p:txBody>
      </p:sp>
      <p:sp>
        <p:nvSpPr>
          <p:cNvPr id="5" name="Rectangle 4">
            <a:hlinkClick r:id="rId2"/>
            <a:extLst>
              <a:ext uri="{FF2B5EF4-FFF2-40B4-BE49-F238E27FC236}">
                <a16:creationId xmlns:a16="http://schemas.microsoft.com/office/drawing/2014/main" xmlns="" id="{39EF1F4E-48FE-4C77-BF80-D5DB0BE42155}"/>
              </a:ext>
            </a:extLst>
          </p:cNvPr>
          <p:cNvSpPr/>
          <p:nvPr/>
        </p:nvSpPr>
        <p:spPr>
          <a:xfrm>
            <a:off x="2199861" y="2714247"/>
            <a:ext cx="5421901" cy="646331"/>
          </a:xfrm>
          <a:prstGeom prst="rect">
            <a:avLst/>
          </a:prstGeom>
        </p:spPr>
        <p:txBody>
          <a:bodyPr wrap="square">
            <a:spAutoFit/>
          </a:bodyPr>
          <a:lstStyle/>
          <a:p>
            <a:r>
              <a:rPr lang="en-US" dirty="0" smtClean="0"/>
              <a:t>https</a:t>
            </a:r>
            <a:r>
              <a:rPr lang="en-US" dirty="0" smtClean="0"/>
              <a:t>://github.com/NarnavaramMaheshBabu/project</a:t>
            </a:r>
            <a:endParaRPr lang="en-US" dirty="0"/>
          </a:p>
        </p:txBody>
      </p:sp>
    </p:spTree>
    <p:extLst>
      <p:ext uri="{BB962C8B-B14F-4D97-AF65-F5344CB8AC3E}">
        <p14:creationId xmlns:p14="http://schemas.microsoft.com/office/powerpoint/2010/main" xmlns="" val="33833983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1472924-3052-4BCA-B173-419EAC293CA4}"/>
              </a:ext>
            </a:extLst>
          </p:cNvPr>
          <p:cNvSpPr txBox="1"/>
          <p:nvPr/>
        </p:nvSpPr>
        <p:spPr>
          <a:xfrm>
            <a:off x="410816" y="715617"/>
            <a:ext cx="2637183" cy="523220"/>
          </a:xfrm>
          <a:prstGeom prst="rect">
            <a:avLst/>
          </a:prstGeom>
          <a:noFill/>
        </p:spPr>
        <p:txBody>
          <a:bodyPr wrap="square" rtlCol="0">
            <a:spAutoFit/>
          </a:bodyPr>
          <a:lstStyle/>
          <a:p>
            <a:r>
              <a:rPr lang="en-US" sz="2800" dirty="0"/>
              <a:t>PROJECT TITLE</a:t>
            </a:r>
          </a:p>
        </p:txBody>
      </p:sp>
      <p:sp>
        <p:nvSpPr>
          <p:cNvPr id="6" name="TextBox 5">
            <a:extLst>
              <a:ext uri="{FF2B5EF4-FFF2-40B4-BE49-F238E27FC236}">
                <a16:creationId xmlns:a16="http://schemas.microsoft.com/office/drawing/2014/main" xmlns="" id="{2BC64BF4-C724-4F2A-BB1A-DAF00C3BB2B2}"/>
              </a:ext>
            </a:extLst>
          </p:cNvPr>
          <p:cNvSpPr txBox="1"/>
          <p:nvPr/>
        </p:nvSpPr>
        <p:spPr>
          <a:xfrm>
            <a:off x="410816" y="1656522"/>
            <a:ext cx="2756454" cy="523220"/>
          </a:xfrm>
          <a:prstGeom prst="rect">
            <a:avLst/>
          </a:prstGeom>
          <a:noFill/>
        </p:spPr>
        <p:txBody>
          <a:bodyPr wrap="square" rtlCol="0">
            <a:spAutoFit/>
          </a:bodyPr>
          <a:lstStyle/>
          <a:p>
            <a:r>
              <a:rPr lang="en-US" sz="2800" dirty="0"/>
              <a:t>KEYLOGGER</a:t>
            </a:r>
          </a:p>
        </p:txBody>
      </p:sp>
    </p:spTree>
    <p:extLst>
      <p:ext uri="{BB962C8B-B14F-4D97-AF65-F5344CB8AC3E}">
        <p14:creationId xmlns:p14="http://schemas.microsoft.com/office/powerpoint/2010/main" xmlns="" val="36869549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18408C-B05C-43E3-8893-9D3B854D0D61}"/>
              </a:ext>
            </a:extLst>
          </p:cNvPr>
          <p:cNvSpPr txBox="1"/>
          <p:nvPr/>
        </p:nvSpPr>
        <p:spPr>
          <a:xfrm>
            <a:off x="4002156" y="410817"/>
            <a:ext cx="1762539" cy="584775"/>
          </a:xfrm>
          <a:prstGeom prst="rect">
            <a:avLst/>
          </a:prstGeom>
          <a:noFill/>
        </p:spPr>
        <p:txBody>
          <a:bodyPr wrap="square" rtlCol="0">
            <a:spAutoFit/>
          </a:bodyPr>
          <a:lstStyle/>
          <a:p>
            <a:r>
              <a:rPr lang="en-US" sz="3200" dirty="0"/>
              <a:t>AGENDA</a:t>
            </a:r>
          </a:p>
        </p:txBody>
      </p:sp>
      <p:sp>
        <p:nvSpPr>
          <p:cNvPr id="4" name="TextBox 3">
            <a:extLst>
              <a:ext uri="{FF2B5EF4-FFF2-40B4-BE49-F238E27FC236}">
                <a16:creationId xmlns:a16="http://schemas.microsoft.com/office/drawing/2014/main" xmlns="" id="{6F38B4CC-7490-4461-A368-026674527B87}"/>
              </a:ext>
            </a:extLst>
          </p:cNvPr>
          <p:cNvSpPr txBox="1"/>
          <p:nvPr/>
        </p:nvSpPr>
        <p:spPr>
          <a:xfrm>
            <a:off x="622852" y="1417983"/>
            <a:ext cx="7527235" cy="3970318"/>
          </a:xfrm>
          <a:prstGeom prst="rect">
            <a:avLst/>
          </a:prstGeom>
          <a:noFill/>
        </p:spPr>
        <p:txBody>
          <a:bodyPr wrap="square" rtlCol="0">
            <a:spAutoFit/>
          </a:bodyPr>
          <a:lstStyle/>
          <a:p>
            <a:r>
              <a:rPr lang="en-US"/>
              <a:t>Agenda on Keyloggers and Security:Introduction to Keyloggers:Definition and types (software vs. hardware).Use cases (legitimate vs. malicious).Functionality:How keyloggers capture keystrokes.Methods of delivery (remote installation, physical access).Detection and Prevention:Techniques for detecting keyloggers (antivirus software, behavior analysis).Prevention methods (security policies, software solutions).Legal and Ethical Considerations:Laws and regulations concerning keylogger usage.Ethical implications and privacy concerns.Case Studies:Real-world examples of keylogger incidents (data breaches, cyber espionage).Mitigation Strategies:Best practices for protecting against keyloggers (encryption, secure authentication).Future Trends:Evolution of keyloggers and cybersecurity threats.Emerging technologies for combating keyloggers.Q&amp;A Session:Addressing participant questions and concerns.</a:t>
            </a:r>
            <a:endParaRPr lang="en-US" dirty="0"/>
          </a:p>
        </p:txBody>
      </p:sp>
    </p:spTree>
    <p:extLst>
      <p:ext uri="{BB962C8B-B14F-4D97-AF65-F5344CB8AC3E}">
        <p14:creationId xmlns:p14="http://schemas.microsoft.com/office/powerpoint/2010/main" xmlns="" val="116028023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75933E-0D2D-414B-A34B-DEF48EC059A0}"/>
              </a:ext>
            </a:extLst>
          </p:cNvPr>
          <p:cNvSpPr txBox="1"/>
          <p:nvPr/>
        </p:nvSpPr>
        <p:spPr>
          <a:xfrm>
            <a:off x="304800" y="424070"/>
            <a:ext cx="3657599" cy="523220"/>
          </a:xfrm>
          <a:prstGeom prst="rect">
            <a:avLst/>
          </a:prstGeom>
          <a:noFill/>
        </p:spPr>
        <p:txBody>
          <a:bodyPr wrap="square" rtlCol="0">
            <a:spAutoFit/>
          </a:bodyPr>
          <a:lstStyle/>
          <a:p>
            <a:r>
              <a:rPr lang="en-US" sz="2800" dirty="0"/>
              <a:t>PROBLEM STATEMENT</a:t>
            </a:r>
          </a:p>
        </p:txBody>
      </p:sp>
      <p:sp>
        <p:nvSpPr>
          <p:cNvPr id="3" name="TextBox 2">
            <a:extLst>
              <a:ext uri="{FF2B5EF4-FFF2-40B4-BE49-F238E27FC236}">
                <a16:creationId xmlns:a16="http://schemas.microsoft.com/office/drawing/2014/main" xmlns="" id="{A7539832-32C2-4584-843A-776E1CC160FC}"/>
              </a:ext>
            </a:extLst>
          </p:cNvPr>
          <p:cNvSpPr txBox="1"/>
          <p:nvPr/>
        </p:nvSpPr>
        <p:spPr>
          <a:xfrm>
            <a:off x="304800" y="947290"/>
            <a:ext cx="8918712" cy="4524315"/>
          </a:xfrm>
          <a:prstGeom prst="rect">
            <a:avLst/>
          </a:prstGeom>
          <a:noFill/>
        </p:spPr>
        <p:txBody>
          <a:bodyPr wrap="square" rtlCol="0">
            <a:spAutoFit/>
          </a:bodyPr>
          <a:lstStyle/>
          <a:p>
            <a:r>
              <a:rPr lang="en-US" dirty="0"/>
              <a:t>     Privacy and Data Theft : Keyloggers can stealthily record keystrokes, capturing sensitive information such as passwords, credit card details, and personal messages without the user's consent . This compromises privacy and can lead to identity theft, financial fraud, and unauthorized access to sensitive systems.</a:t>
            </a:r>
          </a:p>
          <a:p>
            <a:r>
              <a:rPr lang="en-US" dirty="0"/>
              <a:t>    Security Breaches : Malicious keyloggers are often used in cyber attacks to gain unauthorized access to systems and networks. They can bypass traditional security measures by capturing login credentials and circumventing multi-factor authentication, leading to data breaches and network compromise . Legal and     </a:t>
            </a:r>
          </a:p>
          <a:p>
            <a:r>
              <a:rPr lang="en-US" dirty="0"/>
              <a:t>    Ethical Concerns :The use of keyloggers raises ethical questions regarding privacy invasion and legal implications depending on jurisdiction. Improper use of keyloggers can lead to legal consequences, especially when used without consent or for malicious purposes .</a:t>
            </a:r>
          </a:p>
          <a:p>
            <a:r>
              <a:rPr lang="en-US" dirty="0"/>
              <a:t>   Detection Challenges: Keyloggers are designed to operate covertly, making them      </a:t>
            </a:r>
          </a:p>
          <a:p>
            <a:r>
              <a:rPr lang="en-US" dirty="0"/>
              <a:t>difficult to detect with standard antivirus software or security measures . Detection     </a:t>
            </a:r>
          </a:p>
          <a:p>
            <a:r>
              <a:rPr lang="en-US" dirty="0"/>
              <a:t>and removal of keyloggers require advanced cybersecurity tools and techniques, adding complexity and cost to security protocols. </a:t>
            </a:r>
          </a:p>
        </p:txBody>
      </p:sp>
    </p:spTree>
    <p:extLst>
      <p:ext uri="{BB962C8B-B14F-4D97-AF65-F5344CB8AC3E}">
        <p14:creationId xmlns:p14="http://schemas.microsoft.com/office/powerpoint/2010/main" xmlns="" val="29615354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1CE0F9A-DF89-4192-8756-CB6F16AEA05D}"/>
              </a:ext>
            </a:extLst>
          </p:cNvPr>
          <p:cNvSpPr txBox="1"/>
          <p:nvPr/>
        </p:nvSpPr>
        <p:spPr>
          <a:xfrm>
            <a:off x="331304" y="265043"/>
            <a:ext cx="3193773" cy="461665"/>
          </a:xfrm>
          <a:prstGeom prst="rect">
            <a:avLst/>
          </a:prstGeom>
          <a:noFill/>
        </p:spPr>
        <p:txBody>
          <a:bodyPr wrap="square" rtlCol="0">
            <a:spAutoFit/>
          </a:bodyPr>
          <a:lstStyle/>
          <a:p>
            <a:r>
              <a:rPr lang="en-US" sz="2400" dirty="0"/>
              <a:t>PROJECT OVERVIEW:</a:t>
            </a:r>
          </a:p>
        </p:txBody>
      </p:sp>
      <p:sp>
        <p:nvSpPr>
          <p:cNvPr id="4" name="TextBox 3">
            <a:extLst>
              <a:ext uri="{FF2B5EF4-FFF2-40B4-BE49-F238E27FC236}">
                <a16:creationId xmlns:a16="http://schemas.microsoft.com/office/drawing/2014/main" xmlns="" id="{3867F7C2-2D99-4356-867B-050B3F936688}"/>
              </a:ext>
            </a:extLst>
          </p:cNvPr>
          <p:cNvSpPr txBox="1"/>
          <p:nvPr/>
        </p:nvSpPr>
        <p:spPr>
          <a:xfrm>
            <a:off x="2968487" y="3101009"/>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FE1F19C4-73BA-4950-85DE-98EE3028F8BD}"/>
              </a:ext>
            </a:extLst>
          </p:cNvPr>
          <p:cNvSpPr txBox="1"/>
          <p:nvPr/>
        </p:nvSpPr>
        <p:spPr>
          <a:xfrm>
            <a:off x="715617" y="1484243"/>
            <a:ext cx="6202017" cy="3416320"/>
          </a:xfrm>
          <a:prstGeom prst="rect">
            <a:avLst/>
          </a:prstGeom>
          <a:noFill/>
        </p:spPr>
        <p:txBody>
          <a:bodyPr wrap="square" rtlCol="0">
            <a:spAutoFit/>
          </a:bodyPr>
          <a:lstStyle/>
          <a:p>
            <a:r>
              <a:rPr lang="en-US" dirty="0"/>
              <a:t>Real-World Examples and Case Studies: Analyze notable incidents involving keyloggers (data breaches, cyber attacks).Learn from past cases to improve cybersecurity practices.</a:t>
            </a:r>
          </a:p>
          <a:p>
            <a:r>
              <a:rPr lang="en-US" dirty="0"/>
              <a:t>Future Trends and Recommendations : Explore emerging trends in keylogger technology and cybersecurity . Provide recommendations for enhancing security against evolving threats.</a:t>
            </a:r>
          </a:p>
          <a:p>
            <a:r>
              <a:rPr lang="en-US" dirty="0"/>
              <a:t>Deliverables : A clear understanding of keylogger risks and defenses . Practical guidelines for safeguarding systems and data . Presentation of findings suitable for technical and non-technical audiences.</a:t>
            </a:r>
          </a:p>
        </p:txBody>
      </p:sp>
    </p:spTree>
    <p:extLst>
      <p:ext uri="{BB962C8B-B14F-4D97-AF65-F5344CB8AC3E}">
        <p14:creationId xmlns:p14="http://schemas.microsoft.com/office/powerpoint/2010/main" xmlns="" val="13741882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76D2E4D-FECE-437D-82D7-60E3D4FF0992}"/>
              </a:ext>
            </a:extLst>
          </p:cNvPr>
          <p:cNvSpPr txBox="1"/>
          <p:nvPr/>
        </p:nvSpPr>
        <p:spPr>
          <a:xfrm>
            <a:off x="119271" y="159027"/>
            <a:ext cx="6260208" cy="523220"/>
          </a:xfrm>
          <a:prstGeom prst="rect">
            <a:avLst/>
          </a:prstGeom>
          <a:noFill/>
        </p:spPr>
        <p:txBody>
          <a:bodyPr wrap="square" rtlCol="0">
            <a:spAutoFit/>
          </a:bodyPr>
          <a:lstStyle/>
          <a:p>
            <a:r>
              <a:rPr lang="en-US" sz="2800" dirty="0"/>
              <a:t>Advantages:</a:t>
            </a:r>
          </a:p>
        </p:txBody>
      </p:sp>
      <p:sp>
        <p:nvSpPr>
          <p:cNvPr id="3" name="Rectangle 2">
            <a:extLst>
              <a:ext uri="{FF2B5EF4-FFF2-40B4-BE49-F238E27FC236}">
                <a16:creationId xmlns:a16="http://schemas.microsoft.com/office/drawing/2014/main" xmlns="" id="{6A7D0361-DAE4-4137-B5AF-5A25F69A7BBD}"/>
              </a:ext>
            </a:extLst>
          </p:cNvPr>
          <p:cNvSpPr/>
          <p:nvPr/>
        </p:nvSpPr>
        <p:spPr>
          <a:xfrm>
            <a:off x="596347" y="1288200"/>
            <a:ext cx="5783132" cy="1200329"/>
          </a:xfrm>
          <a:prstGeom prst="rect">
            <a:avLst/>
          </a:prstGeom>
        </p:spPr>
        <p:txBody>
          <a:bodyPr wrap="square">
            <a:spAutoFit/>
          </a:bodyPr>
          <a:lstStyle/>
          <a:p>
            <a:pPr marL="285750" indent="-285750">
              <a:buFont typeface="Arial" panose="020B0604020202020204" pitchFamily="34" charset="0"/>
              <a:buChar char="•"/>
            </a:pPr>
            <a:r>
              <a:rPr lang="en-US" dirty="0"/>
              <a:t>Monitoring and Surveillance: They can be used for legitimate monitoring purposes, such as parental control or employee monitoring, to track activities and ensure compliance with policies.</a:t>
            </a:r>
          </a:p>
        </p:txBody>
      </p:sp>
      <p:sp>
        <p:nvSpPr>
          <p:cNvPr id="4" name="Rectangle 3">
            <a:extLst>
              <a:ext uri="{FF2B5EF4-FFF2-40B4-BE49-F238E27FC236}">
                <a16:creationId xmlns:a16="http://schemas.microsoft.com/office/drawing/2014/main" xmlns="" id="{28B2702C-C706-460E-AC9E-F0FC3C16A7F5}"/>
              </a:ext>
            </a:extLst>
          </p:cNvPr>
          <p:cNvSpPr/>
          <p:nvPr/>
        </p:nvSpPr>
        <p:spPr>
          <a:xfrm>
            <a:off x="596347" y="2632817"/>
            <a:ext cx="6096000" cy="923330"/>
          </a:xfrm>
          <a:prstGeom prst="rect">
            <a:avLst/>
          </a:prstGeom>
        </p:spPr>
        <p:txBody>
          <a:bodyPr>
            <a:spAutoFit/>
          </a:bodyPr>
          <a:lstStyle/>
          <a:p>
            <a:pPr marL="285750" indent="-285750">
              <a:buFont typeface="Arial" panose="020B0604020202020204" pitchFamily="34" charset="0"/>
              <a:buChar char="•"/>
            </a:pPr>
            <a:r>
              <a:rPr lang="en-US" dirty="0"/>
              <a:t>Forensic Analysis: In forensic investigations, keyloggers can be used to gather evidence related to unauthorized access or criminal activities.</a:t>
            </a:r>
          </a:p>
        </p:txBody>
      </p:sp>
      <p:sp>
        <p:nvSpPr>
          <p:cNvPr id="5" name="Rectangle 4">
            <a:extLst>
              <a:ext uri="{FF2B5EF4-FFF2-40B4-BE49-F238E27FC236}">
                <a16:creationId xmlns:a16="http://schemas.microsoft.com/office/drawing/2014/main" xmlns="" id="{77E72E3E-97CB-4DA4-9CD8-E6B435FE6EFC}"/>
              </a:ext>
            </a:extLst>
          </p:cNvPr>
          <p:cNvSpPr/>
          <p:nvPr/>
        </p:nvSpPr>
        <p:spPr>
          <a:xfrm>
            <a:off x="596347" y="3977434"/>
            <a:ext cx="6096000" cy="923330"/>
          </a:xfrm>
          <a:prstGeom prst="rect">
            <a:avLst/>
          </a:prstGeom>
        </p:spPr>
        <p:txBody>
          <a:bodyPr>
            <a:spAutoFit/>
          </a:bodyPr>
          <a:lstStyle/>
          <a:p>
            <a:pPr marL="285750" indent="-285750">
              <a:buFont typeface="Arial" panose="020B0604020202020204" pitchFamily="34" charset="0"/>
              <a:buChar char="•"/>
            </a:pPr>
            <a:r>
              <a:rPr lang="en-US" dirty="0"/>
              <a:t>Password Recovery: They can help recover lost passwords by capturing keystrokes when users enter credentials.</a:t>
            </a:r>
          </a:p>
        </p:txBody>
      </p:sp>
    </p:spTree>
    <p:extLst>
      <p:ext uri="{BB962C8B-B14F-4D97-AF65-F5344CB8AC3E}">
        <p14:creationId xmlns:p14="http://schemas.microsoft.com/office/powerpoint/2010/main" xmlns="" val="33111221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DCE772D-F185-4FEA-A9BC-71805BC5C3F3}"/>
              </a:ext>
            </a:extLst>
          </p:cNvPr>
          <p:cNvSpPr/>
          <p:nvPr/>
        </p:nvSpPr>
        <p:spPr>
          <a:xfrm>
            <a:off x="344557" y="302351"/>
            <a:ext cx="2663686" cy="461665"/>
          </a:xfrm>
          <a:prstGeom prst="rect">
            <a:avLst/>
          </a:prstGeom>
        </p:spPr>
        <p:txBody>
          <a:bodyPr wrap="square">
            <a:spAutoFit/>
          </a:bodyPr>
          <a:lstStyle/>
          <a:p>
            <a:r>
              <a:rPr lang="en-US" sz="2400" dirty="0"/>
              <a:t>Disadvantages:</a:t>
            </a:r>
          </a:p>
        </p:txBody>
      </p:sp>
      <p:sp>
        <p:nvSpPr>
          <p:cNvPr id="3" name="Rectangle 2">
            <a:extLst>
              <a:ext uri="{FF2B5EF4-FFF2-40B4-BE49-F238E27FC236}">
                <a16:creationId xmlns:a16="http://schemas.microsoft.com/office/drawing/2014/main" xmlns="" id="{25664A1B-D4BD-4509-8208-71AAA32619B5}"/>
              </a:ext>
            </a:extLst>
          </p:cNvPr>
          <p:cNvSpPr/>
          <p:nvPr/>
        </p:nvSpPr>
        <p:spPr>
          <a:xfrm>
            <a:off x="344557" y="1145810"/>
            <a:ext cx="6096000" cy="1200329"/>
          </a:xfrm>
          <a:prstGeom prst="rect">
            <a:avLst/>
          </a:prstGeom>
        </p:spPr>
        <p:txBody>
          <a:bodyPr>
            <a:spAutoFit/>
          </a:bodyPr>
          <a:lstStyle/>
          <a:p>
            <a:pPr marL="285750" indent="-285750">
              <a:buFont typeface="Arial" panose="020B0604020202020204" pitchFamily="34" charset="0"/>
              <a:buChar char="•"/>
            </a:pPr>
            <a:r>
              <a:rPr lang="en-US" dirty="0"/>
              <a:t>Privacy Concerns: Malicious keyloggers can invade privacy by capturing sensitive information like passwords, credit card numbers, and personal messages without consent.</a:t>
            </a:r>
          </a:p>
        </p:txBody>
      </p:sp>
      <p:sp>
        <p:nvSpPr>
          <p:cNvPr id="4" name="Rectangle 3">
            <a:extLst>
              <a:ext uri="{FF2B5EF4-FFF2-40B4-BE49-F238E27FC236}">
                <a16:creationId xmlns:a16="http://schemas.microsoft.com/office/drawing/2014/main" xmlns="" id="{AF9250AE-60B6-4A86-BCC5-5C050AE4E34A}"/>
              </a:ext>
            </a:extLst>
          </p:cNvPr>
          <p:cNvSpPr/>
          <p:nvPr/>
        </p:nvSpPr>
        <p:spPr>
          <a:xfrm>
            <a:off x="344557" y="2505670"/>
            <a:ext cx="6096000" cy="923330"/>
          </a:xfrm>
          <a:prstGeom prst="rect">
            <a:avLst/>
          </a:prstGeom>
        </p:spPr>
        <p:txBody>
          <a:bodyPr>
            <a:spAutoFit/>
          </a:bodyPr>
          <a:lstStyle/>
          <a:p>
            <a:pPr marL="285750" indent="-285750">
              <a:buFont typeface="Arial" panose="020B0604020202020204" pitchFamily="34" charset="0"/>
              <a:buChar char="•"/>
            </a:pPr>
            <a:r>
              <a:rPr lang="en-US" dirty="0"/>
              <a:t>Security Risks: If a computer is infected with a malicious keylogger, it can lead to data breaches and identity theft.</a:t>
            </a:r>
          </a:p>
        </p:txBody>
      </p:sp>
      <p:sp>
        <p:nvSpPr>
          <p:cNvPr id="5" name="Rectangle 4">
            <a:extLst>
              <a:ext uri="{FF2B5EF4-FFF2-40B4-BE49-F238E27FC236}">
                <a16:creationId xmlns:a16="http://schemas.microsoft.com/office/drawing/2014/main" xmlns="" id="{C56503B3-3870-48BA-8267-26B8045FC83F}"/>
              </a:ext>
            </a:extLst>
          </p:cNvPr>
          <p:cNvSpPr/>
          <p:nvPr/>
        </p:nvSpPr>
        <p:spPr>
          <a:xfrm>
            <a:off x="437323" y="3638733"/>
            <a:ext cx="6096000" cy="923330"/>
          </a:xfrm>
          <a:prstGeom prst="rect">
            <a:avLst/>
          </a:prstGeom>
        </p:spPr>
        <p:txBody>
          <a:bodyPr>
            <a:spAutoFit/>
          </a:bodyPr>
          <a:lstStyle/>
          <a:p>
            <a:pPr marL="285750" indent="-285750">
              <a:buFont typeface="Arial" panose="020B0604020202020204" pitchFamily="34" charset="0"/>
              <a:buChar char="•"/>
            </a:pPr>
            <a:r>
              <a:rPr lang="en-US" dirty="0"/>
              <a:t>Detection: Advanced antivirus programs and security measures can detect and block keyloggers, making them less effective for malicious purposes.</a:t>
            </a:r>
          </a:p>
        </p:txBody>
      </p:sp>
      <p:sp>
        <p:nvSpPr>
          <p:cNvPr id="6" name="Rectangle 5">
            <a:extLst>
              <a:ext uri="{FF2B5EF4-FFF2-40B4-BE49-F238E27FC236}">
                <a16:creationId xmlns:a16="http://schemas.microsoft.com/office/drawing/2014/main" xmlns="" id="{D5EE37D7-8B37-43F2-9456-CD0913310941}"/>
              </a:ext>
            </a:extLst>
          </p:cNvPr>
          <p:cNvSpPr/>
          <p:nvPr/>
        </p:nvSpPr>
        <p:spPr>
          <a:xfrm>
            <a:off x="437323" y="4931327"/>
            <a:ext cx="6096000" cy="923330"/>
          </a:xfrm>
          <a:prstGeom prst="rect">
            <a:avLst/>
          </a:prstGeom>
        </p:spPr>
        <p:txBody>
          <a:bodyPr>
            <a:spAutoFit/>
          </a:bodyPr>
          <a:lstStyle/>
          <a:p>
            <a:pPr marL="285750" indent="-285750">
              <a:buFont typeface="Arial" panose="020B0604020202020204" pitchFamily="34" charset="0"/>
              <a:buChar char="•"/>
            </a:pPr>
            <a:r>
              <a:rPr lang="en-US" dirty="0"/>
              <a:t>Legal Issues: Using keyloggers without authorization is illegal in many jurisdictions and can lead to legal consequences.</a:t>
            </a:r>
          </a:p>
        </p:txBody>
      </p:sp>
    </p:spTree>
    <p:extLst>
      <p:ext uri="{BB962C8B-B14F-4D97-AF65-F5344CB8AC3E}">
        <p14:creationId xmlns:p14="http://schemas.microsoft.com/office/powerpoint/2010/main" xmlns="" val="26098619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474531-C9BE-4A21-A58D-9396783C96FC}"/>
              </a:ext>
            </a:extLst>
          </p:cNvPr>
          <p:cNvSpPr txBox="1"/>
          <p:nvPr/>
        </p:nvSpPr>
        <p:spPr>
          <a:xfrm>
            <a:off x="291548" y="371061"/>
            <a:ext cx="3392556" cy="461665"/>
          </a:xfrm>
          <a:prstGeom prst="rect">
            <a:avLst/>
          </a:prstGeom>
          <a:noFill/>
        </p:spPr>
        <p:txBody>
          <a:bodyPr wrap="square" rtlCol="0">
            <a:spAutoFit/>
          </a:bodyPr>
          <a:lstStyle/>
          <a:p>
            <a:r>
              <a:rPr lang="en-US" sz="2400" dirty="0"/>
              <a:t>Who are the end users</a:t>
            </a:r>
          </a:p>
        </p:txBody>
      </p:sp>
      <p:sp>
        <p:nvSpPr>
          <p:cNvPr id="5" name="TextBox 4">
            <a:extLst>
              <a:ext uri="{FF2B5EF4-FFF2-40B4-BE49-F238E27FC236}">
                <a16:creationId xmlns:a16="http://schemas.microsoft.com/office/drawing/2014/main" xmlns="" id="{6F39EF12-AD64-4985-83E2-260ADDBB640C}"/>
              </a:ext>
            </a:extLst>
          </p:cNvPr>
          <p:cNvSpPr txBox="1"/>
          <p:nvPr/>
        </p:nvSpPr>
        <p:spPr>
          <a:xfrm>
            <a:off x="437323" y="2266122"/>
            <a:ext cx="575806" cy="223558"/>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xmlns="" id="{8178C912-017E-45FF-B2A8-45548791914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7328" y="1398414"/>
            <a:ext cx="3000996" cy="1735415"/>
          </a:xfrm>
          <a:prstGeom prst="rect">
            <a:avLst/>
          </a:prstGeom>
        </p:spPr>
      </p:pic>
      <p:sp>
        <p:nvSpPr>
          <p:cNvPr id="9" name="TextBox 8">
            <a:extLst>
              <a:ext uri="{FF2B5EF4-FFF2-40B4-BE49-F238E27FC236}">
                <a16:creationId xmlns:a16="http://schemas.microsoft.com/office/drawing/2014/main" xmlns="" id="{186E18EB-4AFD-4EE7-B483-5BCC4929195A}"/>
              </a:ext>
            </a:extLst>
          </p:cNvPr>
          <p:cNvSpPr txBox="1"/>
          <p:nvPr/>
        </p:nvSpPr>
        <p:spPr>
          <a:xfrm>
            <a:off x="487327" y="3564835"/>
            <a:ext cx="2785959" cy="3139321"/>
          </a:xfrm>
          <a:prstGeom prst="rect">
            <a:avLst/>
          </a:prstGeom>
          <a:noFill/>
        </p:spPr>
        <p:txBody>
          <a:bodyPr wrap="square" rtlCol="0">
            <a:spAutoFit/>
          </a:bodyPr>
          <a:lstStyle/>
          <a:p>
            <a:r>
              <a:rPr lang="en-US"/>
              <a:t>Cybersecurity Professionals:Security analysts and IT professionals responsible for detecting and mitigating keylogger threats.Developers and researchers working on improving security technologies and protocols</a:t>
            </a:r>
            <a:endParaRPr lang="en-US" dirty="0"/>
          </a:p>
        </p:txBody>
      </p:sp>
      <p:pic>
        <p:nvPicPr>
          <p:cNvPr id="11" name="Picture 10">
            <a:extLst>
              <a:ext uri="{FF2B5EF4-FFF2-40B4-BE49-F238E27FC236}">
                <a16:creationId xmlns:a16="http://schemas.microsoft.com/office/drawing/2014/main" xmlns="" id="{CB21DAEA-10BE-4C94-BA63-1B6ED413B23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34471" y="1341989"/>
            <a:ext cx="3490912" cy="1848264"/>
          </a:xfrm>
          <a:prstGeom prst="rect">
            <a:avLst/>
          </a:prstGeom>
        </p:spPr>
      </p:pic>
      <p:sp>
        <p:nvSpPr>
          <p:cNvPr id="12" name="TextBox 11">
            <a:extLst>
              <a:ext uri="{FF2B5EF4-FFF2-40B4-BE49-F238E27FC236}">
                <a16:creationId xmlns:a16="http://schemas.microsoft.com/office/drawing/2014/main" xmlns="" id="{CE0DDA76-8AB6-4AE8-8DF6-D4B7D75D3A96}"/>
              </a:ext>
            </a:extLst>
          </p:cNvPr>
          <p:cNvSpPr txBox="1"/>
          <p:nvPr/>
        </p:nvSpPr>
        <p:spPr>
          <a:xfrm>
            <a:off x="5456892" y="3564835"/>
            <a:ext cx="2785959" cy="2862322"/>
          </a:xfrm>
          <a:prstGeom prst="rect">
            <a:avLst/>
          </a:prstGeom>
          <a:noFill/>
        </p:spPr>
        <p:txBody>
          <a:bodyPr wrap="square" rtlCol="0">
            <a:spAutoFit/>
          </a:bodyPr>
          <a:lstStyle/>
          <a:p>
            <a:r>
              <a:rPr lang="en-US"/>
              <a:t>Government Agencies:Law enforcement agencies using keyloggers for investigative purposes.Government entities ensuring cybersecurity across public services and critical infrastructure.</a:t>
            </a:r>
            <a:endParaRPr lang="en-US" dirty="0"/>
          </a:p>
        </p:txBody>
      </p:sp>
    </p:spTree>
    <p:extLst>
      <p:ext uri="{BB962C8B-B14F-4D97-AF65-F5344CB8AC3E}">
        <p14:creationId xmlns:p14="http://schemas.microsoft.com/office/powerpoint/2010/main" xmlns="" val="27259423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2C8ED42-D2D6-4356-945A-4504D1BF3561}"/>
              </a:ext>
            </a:extLst>
          </p:cNvPr>
          <p:cNvSpPr txBox="1"/>
          <p:nvPr/>
        </p:nvSpPr>
        <p:spPr>
          <a:xfrm>
            <a:off x="225287" y="490330"/>
            <a:ext cx="8627165" cy="584775"/>
          </a:xfrm>
          <a:prstGeom prst="rect">
            <a:avLst/>
          </a:prstGeom>
          <a:noFill/>
        </p:spPr>
        <p:txBody>
          <a:bodyPr wrap="square" rtlCol="0">
            <a:spAutoFit/>
          </a:bodyPr>
          <a:lstStyle/>
          <a:p>
            <a:r>
              <a:rPr lang="en-US" sz="3200" dirty="0"/>
              <a:t>Your solution and its value preposition</a:t>
            </a:r>
          </a:p>
        </p:txBody>
      </p:sp>
      <p:sp>
        <p:nvSpPr>
          <p:cNvPr id="3" name="Rectangle 2">
            <a:extLst>
              <a:ext uri="{FF2B5EF4-FFF2-40B4-BE49-F238E27FC236}">
                <a16:creationId xmlns:a16="http://schemas.microsoft.com/office/drawing/2014/main" xmlns="" id="{FB6DB1EC-AB0B-46D5-977B-E9642A7EF700}"/>
              </a:ext>
            </a:extLst>
          </p:cNvPr>
          <p:cNvSpPr/>
          <p:nvPr/>
        </p:nvSpPr>
        <p:spPr>
          <a:xfrm>
            <a:off x="516835" y="1582341"/>
            <a:ext cx="7103165" cy="3416320"/>
          </a:xfrm>
          <a:prstGeom prst="rect">
            <a:avLst/>
          </a:prstGeom>
        </p:spPr>
        <p:txBody>
          <a:bodyPr wrap="square">
            <a:spAutoFit/>
          </a:bodyPr>
          <a:lstStyle/>
          <a:p>
            <a:r>
              <a:rPr lang="en-US" dirty="0"/>
              <a:t>A keylogger can be valuable for specific purposes such as monitoring computer usage in controlled environments or for cybersecurity purposes in detecting unauthorized access or suspicious activities. However, it's crucial to emphasize that the use of keyloggers must comply with ethical and legal considerations, particularly regarding privacy and consent . Keyloggers can provide insights into user behavior, help in troubleshooting technical issues, and in some cases, assist in forensic investigations. However, their deployment should always prioritize respect for privacy and adhere to applicable laws and regulations. Always ensure that the use of such tools is transparent and lawful in your context.</a:t>
            </a:r>
          </a:p>
        </p:txBody>
      </p:sp>
    </p:spTree>
    <p:extLst>
      <p:ext uri="{BB962C8B-B14F-4D97-AF65-F5344CB8AC3E}">
        <p14:creationId xmlns:p14="http://schemas.microsoft.com/office/powerpoint/2010/main" xmlns="" val="15974052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945</Words>
  <Application>Microsoft Office PowerPoint</Application>
  <PresentationFormat>Custom</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2024-06-11T14:05:54Z</dcterms:created>
  <dcterms:modified xsi:type="dcterms:W3CDTF">2024-06-15T06:33:02Z</dcterms:modified>
</cp:coreProperties>
</file>