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76" r:id="rId7"/>
    <p:sldId id="268" r:id="rId8"/>
    <p:sldId id="271" r:id="rId9"/>
    <p:sldId id="272" r:id="rId10"/>
    <p:sldId id="275" r:id="rId11"/>
    <p:sldId id="273" r:id="rId12"/>
    <p:sldId id="274" r:id="rId13"/>
    <p:sldId id="277" r:id="rId14"/>
    <p:sldId id="263" r:id="rId15"/>
    <p:sldId id="265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йсов Нурбол" initials="БН" lastIdx="3" clrIdx="0">
    <p:extLst>
      <p:ext uri="{19B8F6BF-5375-455C-9EA6-DF929625EA0E}">
        <p15:presenceInfo xmlns:p15="http://schemas.microsoft.com/office/powerpoint/2012/main" userId="Бейсов Нурбол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05" autoAdjust="0"/>
  </p:normalViewPr>
  <p:slideViewPr>
    <p:cSldViewPr snapToGrid="0" showGuides="1">
      <p:cViewPr varScale="1">
        <p:scale>
          <a:sx n="109" d="100"/>
          <a:sy n="109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er\source\repos\satj\&#1088;&#1077;&#1079;&#1091;&#1083;&#1100;&#1090;&#1072;&#1090;&#1099;\&#1072;&#1085;&#1072;&#1083;&#1080;&#10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er\source\repos\satj\&#1088;&#1077;&#1079;&#1091;&#1083;&#1100;&#1090;&#1072;&#1090;&#1099;\&#1072;&#1085;&#1072;&#1083;&#1080;&#107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er\source\repos\satj\&#1088;&#1077;&#1079;&#1091;&#1083;&#1100;&#1090;&#1072;&#1090;&#1099;\&#1072;&#1085;&#1072;&#1083;&#1080;&#107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 smtClean="0"/>
              <a:t>Әдістердің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есептеу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уақыты</a:t>
            </a:r>
            <a:r>
              <a:rPr lang="ru-RU" baseline="0" dirty="0" smtClean="0"/>
              <a:t> (</a:t>
            </a:r>
            <a:r>
              <a:rPr lang="ru-RU" baseline="0" dirty="0" err="1" smtClean="0"/>
              <a:t>қаншалықты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көп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соншалықты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нашар</a:t>
            </a:r>
            <a:r>
              <a:rPr lang="ru-RU" baseline="0" dirty="0" smtClean="0"/>
              <a:t>)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Лист1!$B$1</c:f>
              <c:strCache>
                <c:ptCount val="1"/>
                <c:pt idx="0">
                  <c:v>Гаусс сызықты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Лист1!$B$2:$B$15</c:f>
              <c:numCache>
                <c:formatCode>General</c:formatCode>
                <c:ptCount val="14"/>
                <c:pt idx="0">
                  <c:v>2.4130000000000002E-3</c:v>
                </c:pt>
                <c:pt idx="1">
                  <c:v>0.181258</c:v>
                </c:pt>
                <c:pt idx="2">
                  <c:v>1.207951</c:v>
                </c:pt>
                <c:pt idx="3">
                  <c:v>4.0654909999999997</c:v>
                </c:pt>
                <c:pt idx="4">
                  <c:v>9.8244959999999999</c:v>
                </c:pt>
                <c:pt idx="5">
                  <c:v>19.539286000000001</c:v>
                </c:pt>
                <c:pt idx="6">
                  <c:v>35.40493</c:v>
                </c:pt>
                <c:pt idx="7">
                  <c:v>53.709325</c:v>
                </c:pt>
                <c:pt idx="8">
                  <c:v>65.554631000000001</c:v>
                </c:pt>
                <c:pt idx="9">
                  <c:v>98.951352999999997</c:v>
                </c:pt>
                <c:pt idx="10">
                  <c:v>133.10032899999999</c:v>
                </c:pt>
                <c:pt idx="11">
                  <c:v>177.68724399999999</c:v>
                </c:pt>
                <c:pt idx="12">
                  <c:v>225.46875299999999</c:v>
                </c:pt>
                <c:pt idx="13">
                  <c:v>294.43813799999998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67-475D-8C59-5B4A6778C7E0}"/>
            </c:ext>
          </c:extLst>
        </c:ser>
        <c:ser>
          <c:idx val="0"/>
          <c:order val="1"/>
          <c:tx>
            <c:strRef>
              <c:f>Лист1!$I$1</c:f>
              <c:strCache>
                <c:ptCount val="1"/>
                <c:pt idx="0">
                  <c:v>CG сызықты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Лист1!$I$2:$I$15</c:f>
              <c:numCache>
                <c:formatCode>General</c:formatCode>
                <c:ptCount val="14"/>
                <c:pt idx="0">
                  <c:v>9.0109999999999999E-3</c:v>
                </c:pt>
                <c:pt idx="1">
                  <c:v>0.78839499999999996</c:v>
                </c:pt>
                <c:pt idx="2">
                  <c:v>6.5381929999999997</c:v>
                </c:pt>
                <c:pt idx="3">
                  <c:v>22.277898</c:v>
                </c:pt>
                <c:pt idx="4">
                  <c:v>57.832872999999999</c:v>
                </c:pt>
                <c:pt idx="5">
                  <c:v>114.741939</c:v>
                </c:pt>
                <c:pt idx="6">
                  <c:v>206.316068</c:v>
                </c:pt>
                <c:pt idx="7">
                  <c:v>293.075289</c:v>
                </c:pt>
                <c:pt idx="8">
                  <c:v>411.58971400000001</c:v>
                </c:pt>
                <c:pt idx="9">
                  <c:v>583.762562</c:v>
                </c:pt>
                <c:pt idx="10">
                  <c:v>812.65298700000005</c:v>
                </c:pt>
                <c:pt idx="11">
                  <c:v>1114.021628</c:v>
                </c:pt>
                <c:pt idx="12">
                  <c:v>1454.705676</c:v>
                </c:pt>
                <c:pt idx="13">
                  <c:v>1882.174031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67-475D-8C59-5B4A6778C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560800"/>
        <c:axId val="855571136"/>
      </c:lineChart>
      <c:catAx>
        <c:axId val="855560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5571136"/>
        <c:crosses val="autoZero"/>
        <c:auto val="1"/>
        <c:lblAlgn val="ctr"/>
        <c:lblOffset val="100"/>
        <c:noMultiLvlLbl val="0"/>
      </c:catAx>
      <c:valAx>
        <c:axId val="85557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5560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Gauss </a:t>
            </a:r>
            <a:r>
              <a:rPr lang="ru-RU"/>
              <a:t>параллель</a:t>
            </a:r>
            <a:r>
              <a:rPr lang="ru-RU" baseline="0"/>
              <a:t> есептеулерді сызықты есептеумен салыстыру</a:t>
            </a:r>
            <a:endParaRPr lang="ru-RU"/>
          </a:p>
        </c:rich>
      </c:tx>
      <c:layout>
        <c:manualLayout>
          <c:xMode val="edge"/>
          <c:yMode val="edge"/>
          <c:x val="0.14354701071154483"/>
          <c:y val="2.0997375328083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Gauss!$C$1</c:f>
              <c:strCache>
                <c:ptCount val="1"/>
                <c:pt idx="0">
                  <c:v>S(2)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Gauss!$A$2:$A$15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Gauss!$C$2:$C$15</c:f>
              <c:numCache>
                <c:formatCode>General</c:formatCode>
                <c:ptCount val="14"/>
                <c:pt idx="0">
                  <c:v>0.65269137138220179</c:v>
                </c:pt>
                <c:pt idx="1">
                  <c:v>2.2489422683226423</c:v>
                </c:pt>
                <c:pt idx="2">
                  <c:v>1.8817341319604008</c:v>
                </c:pt>
                <c:pt idx="3">
                  <c:v>2.0246882530968011</c:v>
                </c:pt>
                <c:pt idx="4">
                  <c:v>1.7503007732183296</c:v>
                </c:pt>
                <c:pt idx="5">
                  <c:v>1.9062331222937134</c:v>
                </c:pt>
                <c:pt idx="6">
                  <c:v>1.9650914045438799</c:v>
                </c:pt>
                <c:pt idx="7">
                  <c:v>2.0143731134704899</c:v>
                </c:pt>
                <c:pt idx="8">
                  <c:v>1.8588605765622206</c:v>
                </c:pt>
                <c:pt idx="9">
                  <c:v>1.9812046813134188</c:v>
                </c:pt>
                <c:pt idx="10">
                  <c:v>1.9992370323513</c:v>
                </c:pt>
                <c:pt idx="11">
                  <c:v>1.9596719527309514</c:v>
                </c:pt>
                <c:pt idx="12">
                  <c:v>1.941301200078968</c:v>
                </c:pt>
                <c:pt idx="13">
                  <c:v>1.962494849284921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98-4C97-9A4D-3022BCDC9E25}"/>
            </c:ext>
          </c:extLst>
        </c:ser>
        <c:ser>
          <c:idx val="2"/>
          <c:order val="1"/>
          <c:tx>
            <c:strRef>
              <c:f>Gauss!$D$1</c:f>
              <c:strCache>
                <c:ptCount val="1"/>
                <c:pt idx="0">
                  <c:v>S(4)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Gauss!$A$2:$A$15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Gauss!$D$2:$D$15</c:f>
              <c:numCache>
                <c:formatCode>General</c:formatCode>
                <c:ptCount val="14"/>
                <c:pt idx="0">
                  <c:v>0.40829103214890017</c:v>
                </c:pt>
                <c:pt idx="1">
                  <c:v>2.8868714861356652</c:v>
                </c:pt>
                <c:pt idx="2">
                  <c:v>3.1678975112113505</c:v>
                </c:pt>
                <c:pt idx="3">
                  <c:v>3.2794469253554119</c:v>
                </c:pt>
                <c:pt idx="4">
                  <c:v>3.219925824834915</c:v>
                </c:pt>
                <c:pt idx="5">
                  <c:v>3.34977870765821</c:v>
                </c:pt>
                <c:pt idx="6">
                  <c:v>3.3931352439966642</c:v>
                </c:pt>
                <c:pt idx="7">
                  <c:v>3.6298727480786641</c:v>
                </c:pt>
                <c:pt idx="8">
                  <c:v>3.3841612206857739</c:v>
                </c:pt>
                <c:pt idx="9">
                  <c:v>3.6079826737524363</c:v>
                </c:pt>
                <c:pt idx="10">
                  <c:v>3.5032622502737518</c:v>
                </c:pt>
                <c:pt idx="11">
                  <c:v>3.540052664305001</c:v>
                </c:pt>
                <c:pt idx="12">
                  <c:v>3.4210958649863961</c:v>
                </c:pt>
                <c:pt idx="13">
                  <c:v>3.5193188447018184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98-4C97-9A4D-3022BCDC9E25}"/>
            </c:ext>
          </c:extLst>
        </c:ser>
        <c:ser>
          <c:idx val="3"/>
          <c:order val="2"/>
          <c:tx>
            <c:strRef>
              <c:f>Gauss!$E$1</c:f>
              <c:strCache>
                <c:ptCount val="1"/>
                <c:pt idx="0">
                  <c:v>S(6)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Gauss!$A$2:$A$15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Gauss!$E$2:$E$15</c:f>
              <c:numCache>
                <c:formatCode>General</c:formatCode>
                <c:ptCount val="14"/>
                <c:pt idx="0">
                  <c:v>0.51515798462852269</c:v>
                </c:pt>
                <c:pt idx="1">
                  <c:v>2.7787521079258011</c:v>
                </c:pt>
                <c:pt idx="2">
                  <c:v>3.7319527431583239</c:v>
                </c:pt>
                <c:pt idx="3">
                  <c:v>4.1124469189202308</c:v>
                </c:pt>
                <c:pt idx="4">
                  <c:v>4.0136253741135874</c:v>
                </c:pt>
                <c:pt idx="5">
                  <c:v>4.2628624138151467</c:v>
                </c:pt>
                <c:pt idx="6">
                  <c:v>4.2258734732427854</c:v>
                </c:pt>
                <c:pt idx="7">
                  <c:v>4.9580041340913725</c:v>
                </c:pt>
                <c:pt idx="8">
                  <c:v>4.6159388409833744</c:v>
                </c:pt>
                <c:pt idx="9">
                  <c:v>4.8466898589483147</c:v>
                </c:pt>
                <c:pt idx="10">
                  <c:v>4.7407715819976213</c:v>
                </c:pt>
                <c:pt idx="11">
                  <c:v>4.7249581510701226</c:v>
                </c:pt>
                <c:pt idx="12">
                  <c:v>4.6397857978060832</c:v>
                </c:pt>
                <c:pt idx="13">
                  <c:v>4.7489171282753304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98-4C97-9A4D-3022BCDC9E25}"/>
            </c:ext>
          </c:extLst>
        </c:ser>
        <c:ser>
          <c:idx val="4"/>
          <c:order val="3"/>
          <c:tx>
            <c:strRef>
              <c:f>Gauss!$F$1</c:f>
              <c:strCache>
                <c:ptCount val="1"/>
                <c:pt idx="0">
                  <c:v>S(8)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Gauss!$A$2:$A$15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Gauss!$F$2:$F$15</c:f>
              <c:numCache>
                <c:formatCode>General</c:formatCode>
                <c:ptCount val="14"/>
                <c:pt idx="0">
                  <c:v>0.37691346454233055</c:v>
                </c:pt>
                <c:pt idx="1">
                  <c:v>2.7872124492557506</c:v>
                </c:pt>
                <c:pt idx="2">
                  <c:v>3.808312420394214</c:v>
                </c:pt>
                <c:pt idx="3">
                  <c:v>4.1057395649552557</c:v>
                </c:pt>
                <c:pt idx="4">
                  <c:v>3.9675280043097843</c:v>
                </c:pt>
                <c:pt idx="5">
                  <c:v>4.2285962235567816</c:v>
                </c:pt>
                <c:pt idx="6">
                  <c:v>4.1922568903587374</c:v>
                </c:pt>
                <c:pt idx="7">
                  <c:v>4.8269805450736998</c:v>
                </c:pt>
                <c:pt idx="8">
                  <c:v>4.4727062744190462</c:v>
                </c:pt>
                <c:pt idx="9">
                  <c:v>4.7013405787943405</c:v>
                </c:pt>
                <c:pt idx="10">
                  <c:v>4.676747228094202</c:v>
                </c:pt>
                <c:pt idx="11">
                  <c:v>4.5928447801686518</c:v>
                </c:pt>
                <c:pt idx="12">
                  <c:v>4.4764757387352541</c:v>
                </c:pt>
                <c:pt idx="13">
                  <c:v>4.5303815750474898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98-4C97-9A4D-3022BCDC9E25}"/>
            </c:ext>
          </c:extLst>
        </c:ser>
        <c:ser>
          <c:idx val="0"/>
          <c:order val="4"/>
          <c:tx>
            <c:strRef>
              <c:f>Gauss!$G$1</c:f>
              <c:strCache>
                <c:ptCount val="1"/>
                <c:pt idx="0">
                  <c:v>S(10)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Gauss!$A$2:$A$15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Gauss!$G$2:$G$15</c:f>
              <c:numCache>
                <c:formatCode>General</c:formatCode>
                <c:ptCount val="14"/>
                <c:pt idx="0">
                  <c:v>0.43020146193617403</c:v>
                </c:pt>
                <c:pt idx="1">
                  <c:v>2.9399227949524769</c:v>
                </c:pt>
                <c:pt idx="2">
                  <c:v>3.8809421304923344</c:v>
                </c:pt>
                <c:pt idx="3">
                  <c:v>4.2284424881664711</c:v>
                </c:pt>
                <c:pt idx="4">
                  <c:v>4.1118875850618446</c:v>
                </c:pt>
                <c:pt idx="5">
                  <c:v>4.288391947887769</c:v>
                </c:pt>
                <c:pt idx="6">
                  <c:v>4.2569766520510779</c:v>
                </c:pt>
                <c:pt idx="7">
                  <c:v>4.7977788086298219</c:v>
                </c:pt>
                <c:pt idx="8">
                  <c:v>4.5824972992787778</c:v>
                </c:pt>
                <c:pt idx="9">
                  <c:v>4.7176271980290272</c:v>
                </c:pt>
                <c:pt idx="10">
                  <c:v>4.6802480377642688</c:v>
                </c:pt>
                <c:pt idx="11">
                  <c:v>4.6177571146826812</c:v>
                </c:pt>
                <c:pt idx="12">
                  <c:v>4.4912688688567135</c:v>
                </c:pt>
                <c:pt idx="13">
                  <c:v>4.599402648725321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998-4C97-9A4D-3022BCDC9E25}"/>
            </c:ext>
          </c:extLst>
        </c:ser>
        <c:ser>
          <c:idx val="5"/>
          <c:order val="5"/>
          <c:tx>
            <c:strRef>
              <c:f>Gauss!$H$1</c:f>
              <c:strCache>
                <c:ptCount val="1"/>
                <c:pt idx="0">
                  <c:v>S(12)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Gauss!$A$2:$A$15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Gauss!$H$2:$H$15</c:f>
              <c:numCache>
                <c:formatCode>General</c:formatCode>
                <c:ptCount val="14"/>
                <c:pt idx="0">
                  <c:v>0.44718309859154937</c:v>
                </c:pt>
                <c:pt idx="1">
                  <c:v>2.8347695531818395</c:v>
                </c:pt>
                <c:pt idx="2">
                  <c:v>3.9463786913042198</c:v>
                </c:pt>
                <c:pt idx="3">
                  <c:v>4.3172652763884196</c:v>
                </c:pt>
                <c:pt idx="4">
                  <c:v>4.1528232827036282</c:v>
                </c:pt>
                <c:pt idx="5">
                  <c:v>4.3448162380210213</c:v>
                </c:pt>
                <c:pt idx="6">
                  <c:v>4.23346610296867</c:v>
                </c:pt>
                <c:pt idx="7">
                  <c:v>4.6594769625831756</c:v>
                </c:pt>
                <c:pt idx="8">
                  <c:v>4.7436635138547887</c:v>
                </c:pt>
                <c:pt idx="9">
                  <c:v>4.8862247627719695</c:v>
                </c:pt>
                <c:pt idx="10">
                  <c:v>4.811177961779677</c:v>
                </c:pt>
                <c:pt idx="11">
                  <c:v>4.7909239527372289</c:v>
                </c:pt>
                <c:pt idx="12">
                  <c:v>4.5713301141843354</c:v>
                </c:pt>
                <c:pt idx="13">
                  <c:v>4.7805316051655327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98-4C97-9A4D-3022BCDC9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570048"/>
        <c:axId val="855562976"/>
      </c:lineChart>
      <c:catAx>
        <c:axId val="85557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5562976"/>
        <c:crosses val="autoZero"/>
        <c:auto val="1"/>
        <c:lblAlgn val="ctr"/>
        <c:lblOffset val="100"/>
        <c:noMultiLvlLbl val="0"/>
      </c:catAx>
      <c:valAx>
        <c:axId val="855562976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5570048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CG</a:t>
            </a:r>
            <a:r>
              <a:rPr lang="en-US" baseline="0"/>
              <a:t>  </a:t>
            </a:r>
            <a:r>
              <a:rPr lang="ru-RU" baseline="0"/>
              <a:t>параллель есептеулерді сызықты есептеумен салыстыру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CG!$C$1</c:f>
              <c:strCache>
                <c:ptCount val="1"/>
                <c:pt idx="0">
                  <c:v>S(2)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CG!$A$2:$A$15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CG!$C$2:$C$15</c:f>
              <c:numCache>
                <c:formatCode>General</c:formatCode>
                <c:ptCount val="14"/>
                <c:pt idx="0">
                  <c:v>3.2946983546617914</c:v>
                </c:pt>
                <c:pt idx="1">
                  <c:v>2.1772792673867234</c:v>
                </c:pt>
                <c:pt idx="2">
                  <c:v>1.9465604833091386</c:v>
                </c:pt>
                <c:pt idx="3">
                  <c:v>1.6767207653311746</c:v>
                </c:pt>
                <c:pt idx="4">
                  <c:v>1.9165687137606144</c:v>
                </c:pt>
                <c:pt idx="5">
                  <c:v>1.8690672432084035</c:v>
                </c:pt>
                <c:pt idx="6">
                  <c:v>1.9411244200072286</c:v>
                </c:pt>
                <c:pt idx="7">
                  <c:v>2.0144680765773293</c:v>
                </c:pt>
                <c:pt idx="8">
                  <c:v>1.8792922948953237</c:v>
                </c:pt>
                <c:pt idx="9">
                  <c:v>1.8514715718564996</c:v>
                </c:pt>
                <c:pt idx="10">
                  <c:v>1.8912959707219106</c:v>
                </c:pt>
                <c:pt idx="11">
                  <c:v>1.8600738088003435</c:v>
                </c:pt>
                <c:pt idx="12">
                  <c:v>1.7539771143256453</c:v>
                </c:pt>
                <c:pt idx="13">
                  <c:v>1.2394217061947619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7C-45D4-82CE-ABDCF4E7BAA4}"/>
            </c:ext>
          </c:extLst>
        </c:ser>
        <c:ser>
          <c:idx val="2"/>
          <c:order val="1"/>
          <c:tx>
            <c:strRef>
              <c:f>CG!$D$1</c:f>
              <c:strCache>
                <c:ptCount val="1"/>
                <c:pt idx="0">
                  <c:v>S(4)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CG!$A$2:$A$15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CG!$D$2:$D$15</c:f>
              <c:numCache>
                <c:formatCode>General</c:formatCode>
                <c:ptCount val="14"/>
                <c:pt idx="0">
                  <c:v>2.9651201052977951</c:v>
                </c:pt>
                <c:pt idx="1">
                  <c:v>3.7718098008353147</c:v>
                </c:pt>
                <c:pt idx="2">
                  <c:v>3.4686349271358825</c:v>
                </c:pt>
                <c:pt idx="3">
                  <c:v>3.2415837824034361</c:v>
                </c:pt>
                <c:pt idx="4">
                  <c:v>3.1898360644706485</c:v>
                </c:pt>
                <c:pt idx="5">
                  <c:v>3.1624352423500968</c:v>
                </c:pt>
                <c:pt idx="6">
                  <c:v>3.2266302409578032</c:v>
                </c:pt>
                <c:pt idx="7">
                  <c:v>2.6019563158710679</c:v>
                </c:pt>
                <c:pt idx="8">
                  <c:v>3.4006360819066481</c:v>
                </c:pt>
                <c:pt idx="9">
                  <c:v>3.4678566546095575</c:v>
                </c:pt>
                <c:pt idx="10">
                  <c:v>3.1219146984170996</c:v>
                </c:pt>
                <c:pt idx="11">
                  <c:v>3.0166627003557585</c:v>
                </c:pt>
                <c:pt idx="12">
                  <c:v>1.8155979209781281</c:v>
                </c:pt>
                <c:pt idx="13">
                  <c:v>3.178372640758214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7C-45D4-82CE-ABDCF4E7BAA4}"/>
            </c:ext>
          </c:extLst>
        </c:ser>
        <c:ser>
          <c:idx val="3"/>
          <c:order val="2"/>
          <c:tx>
            <c:strRef>
              <c:f>CG!$E$1</c:f>
              <c:strCache>
                <c:ptCount val="1"/>
                <c:pt idx="0">
                  <c:v>S(6)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CG!$A$2:$A$15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CG!$E$2:$E$15</c:f>
              <c:numCache>
                <c:formatCode>General</c:formatCode>
                <c:ptCount val="14"/>
                <c:pt idx="0">
                  <c:v>2.5804696449026348</c:v>
                </c:pt>
                <c:pt idx="1">
                  <c:v>3.1755036773886913</c:v>
                </c:pt>
                <c:pt idx="2">
                  <c:v>4.3118849002089927</c:v>
                </c:pt>
                <c:pt idx="3">
                  <c:v>3.9011600041536916</c:v>
                </c:pt>
                <c:pt idx="4">
                  <c:v>3.8779458569630076</c:v>
                </c:pt>
                <c:pt idx="5">
                  <c:v>3.6899734689152162</c:v>
                </c:pt>
                <c:pt idx="6">
                  <c:v>3.4712342645078764</c:v>
                </c:pt>
                <c:pt idx="7">
                  <c:v>4.8892530678395767</c:v>
                </c:pt>
                <c:pt idx="8">
                  <c:v>4.4785860728661753</c:v>
                </c:pt>
                <c:pt idx="9">
                  <c:v>4.4963052065269711</c:v>
                </c:pt>
                <c:pt idx="10">
                  <c:v>4.5558488222373814</c:v>
                </c:pt>
                <c:pt idx="11">
                  <c:v>4.5387345257264631</c:v>
                </c:pt>
                <c:pt idx="12">
                  <c:v>4.6022795308138118</c:v>
                </c:pt>
                <c:pt idx="13">
                  <c:v>4.3470929870754631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7C-45D4-82CE-ABDCF4E7BAA4}"/>
            </c:ext>
          </c:extLst>
        </c:ser>
        <c:ser>
          <c:idx val="4"/>
          <c:order val="3"/>
          <c:tx>
            <c:strRef>
              <c:f>CG!$F$1</c:f>
              <c:strCache>
                <c:ptCount val="1"/>
                <c:pt idx="0">
                  <c:v>S(8)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CG!$A$2:$A$15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CG!$F$2:$F$15</c:f>
              <c:numCache>
                <c:formatCode>General</c:formatCode>
                <c:ptCount val="14"/>
                <c:pt idx="0">
                  <c:v>2.8909207571382738</c:v>
                </c:pt>
                <c:pt idx="1">
                  <c:v>3.9660688683753804</c:v>
                </c:pt>
                <c:pt idx="2">
                  <c:v>3.837276236411026</c:v>
                </c:pt>
                <c:pt idx="3">
                  <c:v>3.3586200377473352</c:v>
                </c:pt>
                <c:pt idx="4">
                  <c:v>3.5177926196691103</c:v>
                </c:pt>
                <c:pt idx="5">
                  <c:v>3.3680610646098499</c:v>
                </c:pt>
                <c:pt idx="6">
                  <c:v>3.5026085610769755</c:v>
                </c:pt>
                <c:pt idx="7">
                  <c:v>3.8053763711855044</c:v>
                </c:pt>
                <c:pt idx="8">
                  <c:v>3.5748460803998983</c:v>
                </c:pt>
                <c:pt idx="9">
                  <c:v>3.4593504901217864</c:v>
                </c:pt>
                <c:pt idx="10">
                  <c:v>3.4594729796124151</c:v>
                </c:pt>
                <c:pt idx="11">
                  <c:v>3.5019025586679255</c:v>
                </c:pt>
                <c:pt idx="12">
                  <c:v>3.4272686495078339</c:v>
                </c:pt>
                <c:pt idx="13">
                  <c:v>3.6042832555021844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7C-45D4-82CE-ABDCF4E7BAA4}"/>
            </c:ext>
          </c:extLst>
        </c:ser>
        <c:ser>
          <c:idx val="0"/>
          <c:order val="4"/>
          <c:tx>
            <c:strRef>
              <c:f>CG!$G$1</c:f>
              <c:strCache>
                <c:ptCount val="1"/>
                <c:pt idx="0">
                  <c:v>S(10)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CG!$A$2:$A$15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CG!$G$2:$G$15</c:f>
              <c:numCache>
                <c:formatCode>General</c:formatCode>
                <c:ptCount val="14"/>
                <c:pt idx="0">
                  <c:v>1.9887442065769145</c:v>
                </c:pt>
                <c:pt idx="1">
                  <c:v>4.874398733785906</c:v>
                </c:pt>
                <c:pt idx="2">
                  <c:v>4.6287469407491155</c:v>
                </c:pt>
                <c:pt idx="3">
                  <c:v>4.3040844360209354</c:v>
                </c:pt>
                <c:pt idx="4">
                  <c:v>4.2751543521651811</c:v>
                </c:pt>
                <c:pt idx="5">
                  <c:v>4.1210980022853496</c:v>
                </c:pt>
                <c:pt idx="6">
                  <c:v>4.1348294331313769</c:v>
                </c:pt>
                <c:pt idx="7">
                  <c:v>4.5209421030900581</c:v>
                </c:pt>
                <c:pt idx="8">
                  <c:v>4.1672188572135225</c:v>
                </c:pt>
                <c:pt idx="9">
                  <c:v>4.2896946945036669</c:v>
                </c:pt>
                <c:pt idx="10">
                  <c:v>4.1794825739875119</c:v>
                </c:pt>
                <c:pt idx="11">
                  <c:v>4.1581009633304271</c:v>
                </c:pt>
                <c:pt idx="12">
                  <c:v>4.3388170861920354</c:v>
                </c:pt>
                <c:pt idx="13">
                  <c:v>4.3403235051790627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7C-45D4-82CE-ABDCF4E7BAA4}"/>
            </c:ext>
          </c:extLst>
        </c:ser>
        <c:ser>
          <c:idx val="5"/>
          <c:order val="5"/>
          <c:tx>
            <c:strRef>
              <c:f>CG!$H$1</c:f>
              <c:strCache>
                <c:ptCount val="1"/>
                <c:pt idx="0">
                  <c:v>S(12)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CG!$A$2:$A$15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CG!$H$2:$H$15</c:f>
              <c:numCache>
                <c:formatCode>General</c:formatCode>
                <c:ptCount val="14"/>
                <c:pt idx="0">
                  <c:v>2.0926614026939157</c:v>
                </c:pt>
                <c:pt idx="1">
                  <c:v>4.1673670467219575</c:v>
                </c:pt>
                <c:pt idx="2">
                  <c:v>3.9623827168125394</c:v>
                </c:pt>
                <c:pt idx="3">
                  <c:v>3.1488813702488287</c:v>
                </c:pt>
                <c:pt idx="4">
                  <c:v>3.4980494035768213</c:v>
                </c:pt>
                <c:pt idx="5">
                  <c:v>3.094941762725393</c:v>
                </c:pt>
                <c:pt idx="6">
                  <c:v>3.2334067179567589</c:v>
                </c:pt>
                <c:pt idx="7">
                  <c:v>5.3608694106120653</c:v>
                </c:pt>
                <c:pt idx="8">
                  <c:v>4.8124397567688204</c:v>
                </c:pt>
                <c:pt idx="9">
                  <c:v>4.7764314253967086</c:v>
                </c:pt>
                <c:pt idx="10">
                  <c:v>4.981554902191224</c:v>
                </c:pt>
                <c:pt idx="11">
                  <c:v>4.9326371501323818</c:v>
                </c:pt>
                <c:pt idx="12">
                  <c:v>4.9129762412273479</c:v>
                </c:pt>
                <c:pt idx="13">
                  <c:v>4.6253344035495303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7C-45D4-82CE-ABDCF4E7B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566240"/>
        <c:axId val="855565152"/>
      </c:lineChart>
      <c:catAx>
        <c:axId val="85556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5565152"/>
        <c:crosses val="autoZero"/>
        <c:auto val="1"/>
        <c:lblAlgn val="ctr"/>
        <c:lblOffset val="100"/>
        <c:noMultiLvlLbl val="0"/>
      </c:catAx>
      <c:valAx>
        <c:axId val="855565152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5566240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60D1341-3503-487C-B2C2-A6063D072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AEEF98-7BDD-4C72-BD8C-644041A68A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7B480-4FB3-4F32-9642-08EBE6967632}" type="datetime1">
              <a:rPr lang="ru-RU" smtClean="0"/>
              <a:t>26.04.2022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9A61ED-275F-419B-B7E2-E79F99C7E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2D84CA-A59B-4F92-95A7-F148697C5B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B33D9-5F7A-4134-903D-BD5A203FC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073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E734-2E7E-4FAA-9647-ABEE08BAA44C}" type="datetime1">
              <a:rPr lang="ru-RU" smtClean="0"/>
              <a:t>26.04.2022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FDAE-3C32-4097-9F12-ACB7CCC6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6492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488CE-BB74-46D3-90B9-713EBE8D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85" y="1854199"/>
            <a:ext cx="10971650" cy="1655763"/>
          </a:xfrm>
        </p:spPr>
        <p:txBody>
          <a:bodyPr anchor="b">
            <a:norm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30922-A485-4FF7-BB07-B0F42514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85" y="3806225"/>
            <a:ext cx="10971650" cy="1655762"/>
          </a:xfrm>
        </p:spPr>
        <p:txBody>
          <a:bodyPr/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5DE16-A7BD-4ABD-999B-24DCE18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DC5540A6-634B-4BA2-AA77-828AA7F80B39}"/>
              </a:ext>
            </a:extLst>
          </p:cNvPr>
          <p:cNvSpPr txBox="1">
            <a:spLocks/>
          </p:cNvSpPr>
          <p:nvPr userDrawn="1"/>
        </p:nvSpPr>
        <p:spPr>
          <a:xfrm>
            <a:off x="1956816" y="369790"/>
            <a:ext cx="8357616" cy="1016873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k-KZ" noProof="0" dirty="0"/>
              <a:t>Әл-Фараби атындағы Қазақ ұлттық университеті</a:t>
            </a:r>
          </a:p>
          <a:p>
            <a:r>
              <a:rPr lang="kk-KZ" noProof="0" dirty="0"/>
              <a:t> Ақпараттық технологиялар факультеті</a:t>
            </a:r>
          </a:p>
          <a:p>
            <a:r>
              <a:rPr lang="kk-KZ" noProof="0" dirty="0"/>
              <a:t>Информатика кафедрасы</a:t>
            </a:r>
          </a:p>
        </p:txBody>
      </p:sp>
      <p:pic>
        <p:nvPicPr>
          <p:cNvPr id="10" name="Рисунок 17">
            <a:extLst>
              <a:ext uri="{FF2B5EF4-FFF2-40B4-BE49-F238E27FC236}">
                <a16:creationId xmlns:a16="http://schemas.microsoft.com/office/drawing/2014/main" id="{60AEDDCC-4C87-4893-A5D3-0631D3861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5" y="369789"/>
            <a:ext cx="1034986" cy="1016873"/>
          </a:xfrm>
          <a:prstGeom prst="rect">
            <a:avLst/>
          </a:prstGeom>
        </p:spPr>
      </p:pic>
      <p:pic>
        <p:nvPicPr>
          <p:cNvPr id="11" name="Рисунок 18">
            <a:extLst>
              <a:ext uri="{FF2B5EF4-FFF2-40B4-BE49-F238E27FC236}">
                <a16:creationId xmlns:a16="http://schemas.microsoft.com/office/drawing/2014/main" id="{DCEFA212-7D5C-4A28-812C-20A093AA4A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54" y="369791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7F242-F07A-45C0-AEB9-A32ABD03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65125"/>
            <a:ext cx="9621511" cy="1044049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F90FD-C0D8-4B51-8306-AFB023E9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825625"/>
            <a:ext cx="11265763" cy="4351338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2B221-F06D-4F53-BDC8-A12B64C4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639" y="6356350"/>
            <a:ext cx="27249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FCF93-A051-41A8-9C44-C22E3620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 dirty="0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E224D-782B-4F27-9797-384084E4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54" y="6356350"/>
            <a:ext cx="2721947" cy="365125"/>
          </a:xfrm>
        </p:spPr>
        <p:txBody>
          <a:bodyPr/>
          <a:lstStyle/>
          <a:p>
            <a:fld id="{AC83EC1F-A917-497A-BAA4-DAF738FAF6FC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18">
            <a:extLst>
              <a:ext uri="{FF2B5EF4-FFF2-40B4-BE49-F238E27FC236}">
                <a16:creationId xmlns:a16="http://schemas.microsoft.com/office/drawing/2014/main" id="{737DC428-FDB3-416A-B0C9-B92BE34AA2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365125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01EE-B7B9-4D18-97C7-99C58A3F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993198"/>
            <a:ext cx="10836563" cy="542607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73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7CEAE-8323-493F-BBC3-9E0AA1DF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520A9-A6C0-45A5-9C1E-10CCA59B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A9A8BC-6172-48CE-94F9-37F883C6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C68A-9F4D-47E4-815D-DFB2FF0C473E}" type="datetime1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B827B-4F63-4973-AE13-A6503227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F32744-8F93-402F-BABE-5B7AB106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EC1F-A917-497A-BAA4-DAF738FAF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chart" Target="../charts/chart3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1577-F9E9-4059-87AE-497430A2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75" y="1773237"/>
            <a:ext cx="10971650" cy="1655763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Сы</a:t>
            </a:r>
            <a:r>
              <a:rPr lang="kk-KZ" dirty="0" smtClean="0"/>
              <a:t>зықтық теңдеулер жүйесін шешудің жоғарыөнімді алгоритмдерін әзірлеу және талдау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104A6D-C2F9-4718-BBAF-4134E4A7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/>
              <a:t>Орындаған: </a:t>
            </a:r>
            <a:r>
              <a:rPr lang="kk-KZ" dirty="0" smtClean="0"/>
              <a:t>Назынбек Нарқыз Асқатқызы</a:t>
            </a:r>
            <a:endParaRPr lang="kk-KZ" dirty="0"/>
          </a:p>
          <a:p>
            <a:r>
              <a:rPr lang="kk-KZ" dirty="0"/>
              <a:t>Ғылыми жетекші: </a:t>
            </a:r>
            <a:r>
              <a:rPr lang="kk-KZ" dirty="0" smtClean="0"/>
              <a:t>Бекбаева М.К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F69275-E68D-4C49-91F1-A922172C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dirty="0"/>
              <a:t>Алматы, 2022 ж.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83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сызықты және </a:t>
            </a:r>
            <a:r>
              <a:rPr lang="en-US" dirty="0" smtClean="0"/>
              <a:t>CG </a:t>
            </a:r>
            <a:r>
              <a:rPr lang="kk-KZ" dirty="0" smtClean="0"/>
              <a:t>сызықты әдістері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441812"/>
              </p:ext>
            </p:extLst>
          </p:nvPr>
        </p:nvGraphicFramePr>
        <p:xfrm>
          <a:off x="3930162" y="1816501"/>
          <a:ext cx="6622386" cy="368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56606"/>
              </p:ext>
            </p:extLst>
          </p:nvPr>
        </p:nvGraphicFramePr>
        <p:xfrm>
          <a:off x="594702" y="1885461"/>
          <a:ext cx="2847975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Двоичный лист" r:id="rId4" imgW="2847867" imgH="2876522" progId="Excel.SheetBinaryMacroEnabled.12">
                  <p:embed/>
                </p:oleObj>
              </mc:Choice>
              <mc:Fallback>
                <p:oleObj name="Двоичный лист" r:id="rId4" imgW="2847867" imgH="2876522" progId="Excel.SheetBinaryMacroEnabled.12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702" y="1885461"/>
                        <a:ext cx="2847975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82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әдістерін параллельді алгоритмдері С++ программалау тілінде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</a:t>
            </a:r>
            <a:r>
              <a:rPr lang="ru-RU" b="1" i="1" dirty="0" err="1" smtClean="0"/>
              <a:t>Параллельді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есептеу</a:t>
            </a:r>
            <a:r>
              <a:rPr lang="ru-RU" b="1" i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бағдарламаларды</a:t>
            </a:r>
            <a:r>
              <a:rPr lang="ru-RU" dirty="0" smtClean="0"/>
              <a:t> </a:t>
            </a:r>
            <a:r>
              <a:rPr lang="ru-RU" dirty="0"/>
              <a:t>параллель (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уақытта</a:t>
            </a:r>
            <a:r>
              <a:rPr lang="ru-RU" dirty="0"/>
              <a:t>)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істейтін</a:t>
            </a:r>
            <a:r>
              <a:rPr lang="ru-RU" dirty="0"/>
              <a:t> </a:t>
            </a:r>
            <a:r>
              <a:rPr lang="ru-RU" dirty="0" err="1"/>
              <a:t>өзара</a:t>
            </a:r>
            <a:r>
              <a:rPr lang="ru-RU" dirty="0"/>
              <a:t> </a:t>
            </a:r>
            <a:r>
              <a:rPr lang="ru-RU" dirty="0" err="1"/>
              <a:t>әрекеттесетін</a:t>
            </a:r>
            <a:r>
              <a:rPr lang="ru-RU" dirty="0"/>
              <a:t> </a:t>
            </a:r>
            <a:r>
              <a:rPr lang="ru-RU" dirty="0" err="1"/>
              <a:t>есептеу</a:t>
            </a:r>
            <a:r>
              <a:rPr lang="ru-RU" dirty="0"/>
              <a:t> </a:t>
            </a:r>
            <a:r>
              <a:rPr lang="ru-RU" dirty="0" err="1"/>
              <a:t>процестерінің</a:t>
            </a:r>
            <a:r>
              <a:rPr lang="ru-RU" dirty="0"/>
              <a:t> </a:t>
            </a:r>
            <a:r>
              <a:rPr lang="ru-RU" dirty="0" err="1"/>
              <a:t>жиынтығы</a:t>
            </a:r>
            <a:r>
              <a:rPr lang="ru-RU" dirty="0"/>
              <a:t> </a:t>
            </a:r>
            <a:r>
              <a:rPr lang="ru-RU" dirty="0" err="1"/>
              <a:t>ретінде</a:t>
            </a:r>
            <a:r>
              <a:rPr lang="ru-RU" dirty="0"/>
              <a:t> </a:t>
            </a:r>
            <a:r>
              <a:rPr lang="ru-RU" dirty="0" err="1" smtClean="0"/>
              <a:t>жасайтын</a:t>
            </a:r>
            <a:r>
              <a:rPr lang="ru-RU" dirty="0" smtClean="0"/>
              <a:t> </a:t>
            </a:r>
            <a:r>
              <a:rPr lang="ru-RU" dirty="0" err="1"/>
              <a:t>компьютерлік</a:t>
            </a:r>
            <a:r>
              <a:rPr lang="ru-RU" dirty="0"/>
              <a:t> </a:t>
            </a:r>
            <a:r>
              <a:rPr lang="ru-RU" dirty="0" err="1" smtClean="0"/>
              <a:t>есептеулерді</a:t>
            </a:r>
            <a:r>
              <a:rPr lang="ru-RU" dirty="0" smtClean="0"/>
              <a:t> </a:t>
            </a:r>
            <a:r>
              <a:rPr lang="ru-RU" dirty="0" err="1"/>
              <a:t>ұйымдастыру</a:t>
            </a:r>
            <a:r>
              <a:rPr lang="ru-RU" dirty="0"/>
              <a:t> </a:t>
            </a:r>
            <a:r>
              <a:rPr lang="ru-RU" dirty="0" err="1" smtClean="0"/>
              <a:t>әдісі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b="1" i="1" dirty="0" err="1"/>
              <a:t>OpenMP</a:t>
            </a:r>
            <a:r>
              <a:rPr lang="en-US" dirty="0"/>
              <a:t>-</a:t>
            </a:r>
            <a:r>
              <a:rPr lang="ru-RU" dirty="0" err="1"/>
              <a:t>жалпы</a:t>
            </a:r>
            <a:r>
              <a:rPr lang="ru-RU" dirty="0"/>
              <a:t> </a:t>
            </a:r>
            <a:r>
              <a:rPr lang="ru-RU" dirty="0" err="1"/>
              <a:t>жады</a:t>
            </a:r>
            <a:r>
              <a:rPr lang="ru-RU" dirty="0"/>
              <a:t> бар параллель </a:t>
            </a:r>
            <a:r>
              <a:rPr lang="ru-RU" dirty="0" err="1"/>
              <a:t>жүйелерге</a:t>
            </a:r>
            <a:r>
              <a:rPr lang="ru-RU" dirty="0"/>
              <a:t> </a:t>
            </a:r>
            <a:r>
              <a:rPr lang="ru-RU" dirty="0" err="1"/>
              <a:t>арналған</a:t>
            </a:r>
            <a:r>
              <a:rPr lang="ru-RU" dirty="0"/>
              <a:t> </a:t>
            </a:r>
            <a:r>
              <a:rPr lang="ru-RU" dirty="0" err="1"/>
              <a:t>қолданбалы</a:t>
            </a:r>
            <a:r>
              <a:rPr lang="ru-RU" dirty="0"/>
              <a:t> интерфейс </a:t>
            </a:r>
            <a:r>
              <a:rPr lang="ru-RU" dirty="0" smtClean="0"/>
              <a:t>стандарты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Гаусс </a:t>
            </a:r>
            <a:r>
              <a:rPr lang="ru-RU" b="1" dirty="0" err="1" smtClean="0"/>
              <a:t>әдісінің</a:t>
            </a:r>
            <a:r>
              <a:rPr lang="ru-RU" b="1" dirty="0" smtClean="0"/>
              <a:t> </a:t>
            </a:r>
            <a:r>
              <a:rPr lang="ru-RU" dirty="0" err="1" smtClean="0"/>
              <a:t>бағандағы</a:t>
            </a:r>
            <a:r>
              <a:rPr lang="ru-RU" dirty="0" smtClean="0"/>
              <a:t> максимум </a:t>
            </a:r>
            <a:r>
              <a:rPr lang="ru-RU" dirty="0" err="1" smtClean="0"/>
              <a:t>элементті</a:t>
            </a:r>
            <a:r>
              <a:rPr lang="ru-RU" dirty="0" smtClean="0"/>
              <a:t> </a:t>
            </a:r>
            <a:r>
              <a:rPr lang="ru-RU" dirty="0" err="1" smtClean="0"/>
              <a:t>іздеу</a:t>
            </a:r>
            <a:r>
              <a:rPr lang="ru-RU" dirty="0" smtClean="0"/>
              <a:t>, </a:t>
            </a:r>
            <a:r>
              <a:rPr lang="ru-RU" dirty="0" err="1" smtClean="0"/>
              <a:t>тапқан</a:t>
            </a:r>
            <a:r>
              <a:rPr lang="ru-RU" dirty="0" smtClean="0"/>
              <a:t> максимум </a:t>
            </a:r>
            <a:r>
              <a:rPr lang="ru-RU" dirty="0" err="1" smtClean="0"/>
              <a:t>элементінен</a:t>
            </a:r>
            <a:r>
              <a:rPr lang="ru-RU" dirty="0" smtClean="0"/>
              <a:t> </a:t>
            </a:r>
            <a:r>
              <a:rPr lang="ru-RU" dirty="0" err="1" smtClean="0"/>
              <a:t>бағанның</a:t>
            </a:r>
            <a:r>
              <a:rPr lang="ru-RU" dirty="0" smtClean="0"/>
              <a:t> </a:t>
            </a:r>
            <a:r>
              <a:rPr lang="ru-RU" dirty="0" err="1" smtClean="0"/>
              <a:t>басқа</a:t>
            </a:r>
            <a:r>
              <a:rPr lang="ru-RU" dirty="0" smtClean="0"/>
              <a:t> </a:t>
            </a:r>
            <a:r>
              <a:rPr lang="ru-RU" dirty="0" err="1" smtClean="0"/>
              <a:t>элементтерін</a:t>
            </a:r>
            <a:r>
              <a:rPr lang="ru-RU" dirty="0" smtClean="0"/>
              <a:t> </a:t>
            </a:r>
            <a:r>
              <a:rPr lang="ru-RU" dirty="0" err="1" smtClean="0"/>
              <a:t>нөлге</a:t>
            </a:r>
            <a:r>
              <a:rPr lang="ru-RU" dirty="0" smtClean="0"/>
              <a:t> </a:t>
            </a:r>
            <a:r>
              <a:rPr lang="ru-RU" dirty="0" err="1" smtClean="0"/>
              <a:t>айналдыру</a:t>
            </a:r>
            <a:r>
              <a:rPr lang="ru-RU" dirty="0" smtClean="0"/>
              <a:t> (</a:t>
            </a:r>
            <a:r>
              <a:rPr lang="ru-RU" dirty="0" err="1" smtClean="0"/>
              <a:t>айнымалыларды</a:t>
            </a:r>
            <a:r>
              <a:rPr lang="ru-RU" dirty="0" smtClean="0"/>
              <a:t> </a:t>
            </a:r>
            <a:r>
              <a:rPr lang="ru-RU" dirty="0" err="1" smtClean="0"/>
              <a:t>жою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кері</a:t>
            </a:r>
            <a:r>
              <a:rPr lang="ru-RU" dirty="0" smtClean="0"/>
              <a:t> </a:t>
            </a:r>
            <a:r>
              <a:rPr lang="ru-RU" dirty="0" err="1" smtClean="0"/>
              <a:t>жүріс</a:t>
            </a:r>
            <a:r>
              <a:rPr lang="ru-RU" dirty="0" smtClean="0"/>
              <a:t> </a:t>
            </a:r>
            <a:r>
              <a:rPr lang="ru-RU" dirty="0" err="1" smtClean="0"/>
              <a:t>кезеңінде</a:t>
            </a:r>
            <a:r>
              <a:rPr lang="ru-RU" dirty="0" smtClean="0"/>
              <a:t> </a:t>
            </a:r>
            <a:r>
              <a:rPr lang="ru-RU" dirty="0" err="1" smtClean="0"/>
              <a:t>айнымалыларды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процесстері</a:t>
            </a:r>
            <a:r>
              <a:rPr lang="ru-RU" dirty="0" smtClean="0"/>
              <a:t> </a:t>
            </a:r>
            <a:r>
              <a:rPr lang="ru-RU" dirty="0" err="1" smtClean="0"/>
              <a:t>параллелденді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CG </a:t>
            </a:r>
            <a:r>
              <a:rPr lang="ru-RU" b="1" dirty="0" err="1" smtClean="0"/>
              <a:t>әдісінің</a:t>
            </a:r>
            <a:r>
              <a:rPr lang="ru-RU" b="1" dirty="0" smtClean="0"/>
              <a:t> </a:t>
            </a:r>
            <a:r>
              <a:rPr lang="ru-RU" dirty="0" err="1" smtClean="0"/>
              <a:t>бастапқы</a:t>
            </a:r>
            <a:r>
              <a:rPr lang="ru-RU" dirty="0" smtClean="0"/>
              <a:t> </a:t>
            </a:r>
            <a:r>
              <a:rPr lang="ru-RU" dirty="0" err="1" smtClean="0"/>
              <a:t>мәндерді</a:t>
            </a:r>
            <a:r>
              <a:rPr lang="ru-RU" dirty="0" smtClean="0"/>
              <a:t> </a:t>
            </a:r>
            <a:r>
              <a:rPr lang="ru-RU" dirty="0" err="1" smtClean="0"/>
              <a:t>енгізу</a:t>
            </a:r>
            <a:r>
              <a:rPr lang="ru-RU" dirty="0" smtClean="0"/>
              <a:t>, </a:t>
            </a:r>
            <a:r>
              <a:rPr lang="ru-RU" dirty="0" err="1" smtClean="0"/>
              <a:t>қадам</a:t>
            </a:r>
            <a:r>
              <a:rPr lang="ru-RU" dirty="0" smtClean="0"/>
              <a:t> </a:t>
            </a:r>
            <a:r>
              <a:rPr lang="ru-RU" dirty="0" err="1" smtClean="0"/>
              <a:t>шамасын</a:t>
            </a:r>
            <a:r>
              <a:rPr lang="ru-RU" dirty="0" smtClean="0"/>
              <a:t>,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шешімді</a:t>
            </a:r>
            <a:r>
              <a:rPr lang="ru-RU" dirty="0" smtClean="0"/>
              <a:t>,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градиентті</a:t>
            </a:r>
            <a:r>
              <a:rPr lang="ru-RU" dirty="0" smtClean="0"/>
              <a:t>, </a:t>
            </a:r>
            <a:r>
              <a:rPr lang="ru-RU" dirty="0" err="1" smtClean="0"/>
              <a:t>градиенттің</a:t>
            </a:r>
            <a:r>
              <a:rPr lang="ru-RU" dirty="0" smtClean="0"/>
              <a:t> </a:t>
            </a:r>
            <a:r>
              <a:rPr lang="ru-RU" dirty="0" err="1" smtClean="0"/>
              <a:t>біріктірілгендік</a:t>
            </a:r>
            <a:r>
              <a:rPr lang="ru-RU" dirty="0" smtClean="0"/>
              <a:t> </a:t>
            </a:r>
            <a:r>
              <a:rPr lang="ru-RU" dirty="0" err="1" smtClean="0"/>
              <a:t>параметрі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бағытты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кезеңдері</a:t>
            </a:r>
            <a:r>
              <a:rPr lang="ru-RU" dirty="0" smtClean="0"/>
              <a:t> </a:t>
            </a:r>
            <a:r>
              <a:rPr lang="ru-RU" dirty="0" err="1" smtClean="0"/>
              <a:t>параллелденді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Параллелдеудің</a:t>
            </a:r>
            <a:r>
              <a:rPr lang="ru-RU" dirty="0" smtClean="0"/>
              <a:t> </a:t>
            </a:r>
            <a:r>
              <a:rPr lang="ru-RU" dirty="0" err="1" smtClean="0"/>
              <a:t>тиімділігін</a:t>
            </a:r>
            <a:r>
              <a:rPr lang="ru-RU" dirty="0" smtClean="0"/>
              <a:t> </a:t>
            </a:r>
            <a:r>
              <a:rPr lang="ru-RU" dirty="0" err="1" smtClean="0"/>
              <a:t>анықтау</a:t>
            </a:r>
            <a:r>
              <a:rPr lang="ru-RU" dirty="0" smtClean="0"/>
              <a:t> </a:t>
            </a:r>
            <a:r>
              <a:rPr lang="ru-RU" dirty="0" err="1" smtClean="0"/>
              <a:t>үшін</a:t>
            </a:r>
            <a:r>
              <a:rPr lang="ru-RU" dirty="0" smtClean="0"/>
              <a:t> </a:t>
            </a:r>
            <a:r>
              <a:rPr lang="ru-RU" dirty="0" err="1" smtClean="0"/>
              <a:t>келесі</a:t>
            </a:r>
            <a:r>
              <a:rPr lang="ru-RU" dirty="0" smtClean="0"/>
              <a:t> </a:t>
            </a:r>
            <a:r>
              <a:rPr lang="ru-RU" dirty="0" err="1" smtClean="0"/>
              <a:t>бағалауды</a:t>
            </a:r>
            <a:r>
              <a:rPr lang="ru-RU" dirty="0" smtClean="0"/>
              <a:t> </a:t>
            </a:r>
            <a:r>
              <a:rPr lang="ru-RU" dirty="0" err="1" smtClean="0"/>
              <a:t>қолданамыз</a:t>
            </a:r>
            <a:r>
              <a:rPr lang="ru-RU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94776"/>
              </p:ext>
            </p:extLst>
          </p:nvPr>
        </p:nvGraphicFramePr>
        <p:xfrm>
          <a:off x="3699240" y="5040313"/>
          <a:ext cx="3677787" cy="718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2209680" imgH="431640" progId="Equation.DSMT4">
                  <p:embed/>
                </p:oleObj>
              </mc:Choice>
              <mc:Fallback>
                <p:oleObj name="Equation" r:id="rId3" imgW="2209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9240" y="5040313"/>
                        <a:ext cx="3677787" cy="718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15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Гаусс </a:t>
            </a:r>
            <a:r>
              <a:rPr lang="ru-RU" dirty="0" err="1" smtClean="0"/>
              <a:t>әдісінің</a:t>
            </a:r>
            <a:r>
              <a:rPr lang="ru-RU" dirty="0" smtClean="0"/>
              <a:t> </a:t>
            </a:r>
            <a:r>
              <a:rPr lang="ru-RU" dirty="0" err="1" smtClean="0"/>
              <a:t>алгоритмін</a:t>
            </a:r>
            <a:r>
              <a:rPr lang="ru-RU" dirty="0" smtClean="0"/>
              <a:t> </a:t>
            </a:r>
            <a:r>
              <a:rPr lang="ru-RU" dirty="0" err="1" smtClean="0"/>
              <a:t>параллел</a:t>
            </a:r>
            <a:r>
              <a:rPr lang="ru-RU" dirty="0" err="1"/>
              <a:t>ь</a:t>
            </a:r>
            <a:r>
              <a:rPr lang="ru-RU" dirty="0" err="1" smtClean="0"/>
              <a:t>деу</a:t>
            </a:r>
            <a:r>
              <a:rPr lang="ru-RU" dirty="0" smtClean="0"/>
              <a:t> </a:t>
            </a:r>
            <a:r>
              <a:rPr lang="ru-RU" dirty="0" err="1" smtClean="0"/>
              <a:t>тиімділігі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12</a:t>
            </a:fld>
            <a:endParaRPr lang="ru-RU" dirty="0"/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891627"/>
              </p:ext>
            </p:extLst>
          </p:nvPr>
        </p:nvGraphicFramePr>
        <p:xfrm>
          <a:off x="4826977" y="1488465"/>
          <a:ext cx="7091546" cy="3549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97164"/>
              </p:ext>
            </p:extLst>
          </p:nvPr>
        </p:nvGraphicFramePr>
        <p:xfrm>
          <a:off x="339725" y="1841500"/>
          <a:ext cx="43529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Двоичный лист" r:id="rId4" imgW="4353081" imgH="2866925" progId="Excel.SheetBinaryMacroEnabled.12">
                  <p:embed/>
                </p:oleObj>
              </mc:Choice>
              <mc:Fallback>
                <p:oleObj name="Двоичный лист" r:id="rId4" imgW="4353081" imgH="2866925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725" y="1841500"/>
                        <a:ext cx="4352925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54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CG</a:t>
            </a:r>
            <a:r>
              <a:rPr lang="ru-RU" dirty="0" smtClean="0"/>
              <a:t> </a:t>
            </a:r>
            <a:r>
              <a:rPr lang="ru-RU" dirty="0" err="1" smtClean="0"/>
              <a:t>әдісінің</a:t>
            </a:r>
            <a:r>
              <a:rPr lang="ru-RU" dirty="0" smtClean="0"/>
              <a:t> </a:t>
            </a:r>
            <a:r>
              <a:rPr lang="ru-RU" dirty="0" err="1" smtClean="0"/>
              <a:t>алгоритмін</a:t>
            </a:r>
            <a:r>
              <a:rPr lang="ru-RU" dirty="0" smtClean="0"/>
              <a:t> </a:t>
            </a:r>
            <a:r>
              <a:rPr lang="ru-RU" dirty="0" err="1" smtClean="0"/>
              <a:t>параллел</a:t>
            </a:r>
            <a:r>
              <a:rPr lang="ru-RU" dirty="0" err="1"/>
              <a:t>ь</a:t>
            </a:r>
            <a:r>
              <a:rPr lang="ru-RU" dirty="0" err="1" smtClean="0"/>
              <a:t>деу</a:t>
            </a:r>
            <a:r>
              <a:rPr lang="ru-RU" dirty="0" smtClean="0"/>
              <a:t> </a:t>
            </a:r>
            <a:r>
              <a:rPr lang="ru-RU" dirty="0" err="1" smtClean="0"/>
              <a:t>тиімділігі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13</a:t>
            </a:fld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80047"/>
              </p:ext>
            </p:extLst>
          </p:nvPr>
        </p:nvGraphicFramePr>
        <p:xfrm>
          <a:off x="339725" y="1841500"/>
          <a:ext cx="43529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Двоичный лист" r:id="rId3" imgW="4353081" imgH="2866925" progId="Excel.SheetBinaryMacroEnabled.12">
                  <p:embed/>
                </p:oleObj>
              </mc:Choice>
              <mc:Fallback>
                <p:oleObj name="Двоичный лист" r:id="rId3" imgW="4353081" imgH="2866925" progId="Excel.SheetBinaryMacroEnabled.12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725" y="1841500"/>
                        <a:ext cx="4352925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086130"/>
              </p:ext>
            </p:extLst>
          </p:nvPr>
        </p:nvGraphicFramePr>
        <p:xfrm>
          <a:off x="5091478" y="1409174"/>
          <a:ext cx="6915151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0429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448D9FA-893E-4870-BD8B-65DF1C65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Зерттеу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нәтиже</a:t>
            </a:r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лері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CB27D92-96CD-44F8-8D83-564EDD63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эксперименттері</a:t>
            </a:r>
            <a:r>
              <a:rPr lang="ru-RU" dirty="0" smtClean="0"/>
              <a:t> </a:t>
            </a:r>
            <a:r>
              <a:rPr lang="ru-RU" dirty="0" err="1" smtClean="0"/>
              <a:t>келесі</a:t>
            </a:r>
            <a:r>
              <a:rPr lang="ru-RU" dirty="0" smtClean="0"/>
              <a:t> </a:t>
            </a:r>
            <a:r>
              <a:rPr lang="ru-RU" dirty="0" err="1" smtClean="0"/>
              <a:t>сипаттамадағы</a:t>
            </a:r>
            <a:r>
              <a:rPr lang="ru-RU" dirty="0" smtClean="0"/>
              <a:t> </a:t>
            </a:r>
            <a:r>
              <a:rPr lang="ru-RU" dirty="0" err="1" smtClean="0"/>
              <a:t>ноутбукта</a:t>
            </a:r>
            <a:r>
              <a:rPr lang="ru-RU" dirty="0" smtClean="0"/>
              <a:t> </a:t>
            </a:r>
            <a:r>
              <a:rPr lang="ru-RU" dirty="0" err="1" smtClean="0"/>
              <a:t>орындалды</a:t>
            </a:r>
            <a:r>
              <a:rPr lang="ru-RU" dirty="0" smtClean="0"/>
              <a:t>:</a:t>
            </a:r>
          </a:p>
          <a:p>
            <a:pPr algn="just"/>
            <a:r>
              <a:rPr lang="en-US" dirty="0" smtClean="0"/>
              <a:t>Microsoft </a:t>
            </a:r>
            <a:r>
              <a:rPr lang="en-US" dirty="0"/>
              <a:t>Windows 10 Pro</a:t>
            </a:r>
            <a:r>
              <a:rPr lang="ru-RU" dirty="0" smtClean="0"/>
              <a:t> </a:t>
            </a:r>
          </a:p>
          <a:p>
            <a:pPr algn="just"/>
            <a:r>
              <a:rPr lang="en-US" dirty="0" err="1" smtClean="0"/>
              <a:t>HexaCore</a:t>
            </a:r>
            <a:r>
              <a:rPr lang="en-US" dirty="0" smtClean="0"/>
              <a:t> </a:t>
            </a:r>
            <a:r>
              <a:rPr lang="en-US" dirty="0"/>
              <a:t>Intel Core i7-9750H, 3000 MHz, 12 Multi </a:t>
            </a:r>
            <a:r>
              <a:rPr lang="en-US" dirty="0" smtClean="0"/>
              <a:t>CPU (</a:t>
            </a:r>
            <a:r>
              <a:rPr lang="ru-RU" dirty="0" smtClean="0"/>
              <a:t>поток)</a:t>
            </a:r>
          </a:p>
          <a:p>
            <a:pPr algn="just"/>
            <a:r>
              <a:rPr lang="ru-RU" dirty="0" smtClean="0"/>
              <a:t>15,9 </a:t>
            </a:r>
            <a:r>
              <a:rPr lang="en-US" dirty="0"/>
              <a:t>G</a:t>
            </a:r>
            <a:r>
              <a:rPr lang="en-US" dirty="0" smtClean="0"/>
              <a:t>B RAM</a:t>
            </a:r>
            <a:endParaRPr lang="ru-RU" dirty="0" smtClean="0"/>
          </a:p>
          <a:p>
            <a:pPr algn="just"/>
            <a:r>
              <a:rPr lang="ru-RU" dirty="0" smtClean="0"/>
              <a:t>Компилятор </a:t>
            </a:r>
            <a:r>
              <a:rPr lang="en-US" dirty="0"/>
              <a:t>Microsoft </a:t>
            </a:r>
            <a:r>
              <a:rPr lang="en-US" dirty="0" smtClean="0"/>
              <a:t>Visual 2022 C++</a:t>
            </a:r>
            <a:endParaRPr lang="ru-RU" dirty="0" smtClean="0"/>
          </a:p>
          <a:p>
            <a:pPr algn="just"/>
            <a:r>
              <a:rPr lang="ru-RU" dirty="0" err="1" smtClean="0"/>
              <a:t>Матрицалар</a:t>
            </a:r>
            <a:r>
              <a:rPr lang="ru-RU" dirty="0" smtClean="0"/>
              <a:t> </a:t>
            </a:r>
            <a:r>
              <a:rPr lang="ru-RU" dirty="0" err="1" smtClean="0"/>
              <a:t>кездейсоқ</a:t>
            </a:r>
            <a:r>
              <a:rPr lang="ru-RU" dirty="0" smtClean="0"/>
              <a:t> </a:t>
            </a:r>
            <a:r>
              <a:rPr lang="ru-RU" dirty="0" err="1" smtClean="0"/>
              <a:t>мәндермен</a:t>
            </a:r>
            <a:r>
              <a:rPr lang="ru-RU" dirty="0" smtClean="0"/>
              <a:t> </a:t>
            </a:r>
            <a:r>
              <a:rPr lang="en-US" dirty="0" smtClean="0"/>
              <a:t>(double)rand() / RAND_MAX</a:t>
            </a:r>
            <a:r>
              <a:rPr lang="ru-RU" dirty="0" smtClean="0"/>
              <a:t> </a:t>
            </a:r>
            <a:r>
              <a:rPr lang="ru-RU" dirty="0" err="1" smtClean="0"/>
              <a:t>толтырылды</a:t>
            </a:r>
            <a:r>
              <a:rPr lang="ru-RU" dirty="0" smtClean="0"/>
              <a:t>.</a:t>
            </a:r>
          </a:p>
          <a:p>
            <a:pPr algn="just"/>
            <a:r>
              <a:rPr lang="ru-RU" dirty="0" err="1" smtClean="0"/>
              <a:t>Алынған</a:t>
            </a:r>
            <a:r>
              <a:rPr lang="ru-RU" dirty="0" smtClean="0"/>
              <a:t> </a:t>
            </a:r>
            <a:r>
              <a:rPr lang="ru-RU" dirty="0" err="1" smtClean="0"/>
              <a:t>шешім</a:t>
            </a:r>
            <a:r>
              <a:rPr lang="ru-RU" dirty="0" smtClean="0"/>
              <a:t> </a:t>
            </a:r>
            <a:r>
              <a:rPr lang="ru-RU" dirty="0" err="1" smtClean="0"/>
              <a:t>қателігі</a:t>
            </a:r>
            <a:r>
              <a:rPr lang="ru-RU" dirty="0" smtClean="0"/>
              <a:t> </a:t>
            </a:r>
            <a:r>
              <a:rPr lang="el-GR" dirty="0" smtClean="0"/>
              <a:t>ε</a:t>
            </a:r>
            <a:r>
              <a:rPr lang="en-US" dirty="0" smtClean="0"/>
              <a:t>&lt;0,01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Эксперимент </a:t>
            </a:r>
            <a:r>
              <a:rPr lang="ru-RU" dirty="0" err="1" smtClean="0"/>
              <a:t>нәтижесі</a:t>
            </a:r>
            <a:r>
              <a:rPr lang="ru-RU" dirty="0" smtClean="0"/>
              <a:t>:</a:t>
            </a:r>
          </a:p>
          <a:p>
            <a:pPr algn="just"/>
            <a:r>
              <a:rPr lang="ru-RU" dirty="0" err="1" smtClean="0"/>
              <a:t>Алгоритмді</a:t>
            </a:r>
            <a:r>
              <a:rPr lang="ru-RU" dirty="0" smtClean="0"/>
              <a:t>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орындау</a:t>
            </a:r>
            <a:r>
              <a:rPr lang="ru-RU" dirty="0" smtClean="0"/>
              <a:t> </a:t>
            </a:r>
            <a:r>
              <a:rPr lang="ru-RU" dirty="0" err="1" smtClean="0"/>
              <a:t>бойынша</a:t>
            </a:r>
            <a:r>
              <a:rPr lang="ru-RU" dirty="0" smtClean="0"/>
              <a:t> </a:t>
            </a:r>
            <a:r>
              <a:rPr lang="ru-RU" dirty="0" err="1" smtClean="0"/>
              <a:t>кез-келген</a:t>
            </a:r>
            <a:r>
              <a:rPr lang="ru-RU" dirty="0" smtClean="0"/>
              <a:t> </a:t>
            </a:r>
            <a:r>
              <a:rPr lang="ru-RU" dirty="0" err="1" smtClean="0"/>
              <a:t>өлшемде</a:t>
            </a:r>
            <a:r>
              <a:rPr lang="ru-RU" dirty="0" smtClean="0"/>
              <a:t> Гаусс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әрдайым</a:t>
            </a:r>
            <a:r>
              <a:rPr lang="ru-RU" dirty="0" smtClean="0"/>
              <a:t> </a:t>
            </a:r>
            <a:r>
              <a:rPr lang="ru-RU" dirty="0" err="1" smtClean="0"/>
              <a:t>жақсы</a:t>
            </a:r>
            <a:r>
              <a:rPr lang="ru-RU" dirty="0" smtClean="0"/>
              <a:t> </a:t>
            </a:r>
            <a:r>
              <a:rPr lang="ru-RU" dirty="0" err="1" smtClean="0"/>
              <a:t>нәтиже</a:t>
            </a:r>
            <a:r>
              <a:rPr lang="ru-RU" dirty="0" smtClean="0"/>
              <a:t> </a:t>
            </a:r>
            <a:r>
              <a:rPr lang="ru-RU" dirty="0" err="1" smtClean="0"/>
              <a:t>көрсетті</a:t>
            </a:r>
            <a:r>
              <a:rPr lang="ru-RU" dirty="0" smtClean="0"/>
              <a:t>, </a:t>
            </a:r>
            <a:r>
              <a:rPr lang="ru-RU" dirty="0" err="1" smtClean="0"/>
              <a:t>әр</a:t>
            </a:r>
            <a:r>
              <a:rPr lang="ru-RU" dirty="0" smtClean="0"/>
              <a:t> итерация </a:t>
            </a:r>
            <a:r>
              <a:rPr lang="ru-RU" dirty="0" err="1" smtClean="0"/>
              <a:t>сайын</a:t>
            </a:r>
            <a:r>
              <a:rPr lang="ru-RU" dirty="0" smtClean="0"/>
              <a:t> </a:t>
            </a:r>
            <a:r>
              <a:rPr lang="ru-RU" dirty="0" err="1" smtClean="0"/>
              <a:t>келесі</a:t>
            </a:r>
            <a:r>
              <a:rPr lang="ru-RU" dirty="0" smtClean="0"/>
              <a:t> цикл </a:t>
            </a:r>
            <a:r>
              <a:rPr lang="ru-RU" dirty="0" err="1" smtClean="0"/>
              <a:t>өлшемі</a:t>
            </a:r>
            <a:r>
              <a:rPr lang="ru-RU" dirty="0" smtClean="0"/>
              <a:t> </a:t>
            </a:r>
            <a:r>
              <a:rPr lang="ru-RU" dirty="0" err="1" smtClean="0"/>
              <a:t>азайып</a:t>
            </a:r>
            <a:r>
              <a:rPr lang="ru-RU" dirty="0" smtClean="0"/>
              <a:t> </a:t>
            </a:r>
            <a:r>
              <a:rPr lang="ru-RU" dirty="0" err="1" smtClean="0"/>
              <a:t>отырады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Ал </a:t>
            </a:r>
            <a:r>
              <a:rPr lang="en-US" dirty="0" smtClean="0"/>
              <a:t>CG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қадамды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кезінде</a:t>
            </a:r>
            <a:r>
              <a:rPr lang="ru-RU" dirty="0" smtClean="0"/>
              <a:t> </a:t>
            </a:r>
            <a:r>
              <a:rPr lang="ru-RU" dirty="0" err="1" smtClean="0"/>
              <a:t>әрдайым</a:t>
            </a:r>
            <a:r>
              <a:rPr lang="ru-RU" dirty="0" smtClean="0"/>
              <a:t> </a:t>
            </a:r>
            <a:r>
              <a:rPr lang="ru-RU" dirty="0" err="1" smtClean="0"/>
              <a:t>матрицаға</a:t>
            </a:r>
            <a:r>
              <a:rPr lang="ru-RU" dirty="0" smtClean="0"/>
              <a:t> </a:t>
            </a:r>
            <a:r>
              <a:rPr lang="ru-RU" dirty="0" err="1" smtClean="0"/>
              <a:t>көбейтіп</a:t>
            </a:r>
            <a:r>
              <a:rPr lang="ru-RU" dirty="0" smtClean="0"/>
              <a:t> </a:t>
            </a:r>
            <a:r>
              <a:rPr lang="ru-RU" dirty="0" err="1" smtClean="0"/>
              <a:t>отырғандықтан</a:t>
            </a:r>
            <a:r>
              <a:rPr lang="ru-RU" dirty="0" smtClean="0"/>
              <a:t>,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алгоритмі</a:t>
            </a:r>
            <a:r>
              <a:rPr lang="ru-RU" dirty="0" smtClean="0"/>
              <a:t> </a:t>
            </a:r>
            <a:r>
              <a:rPr lang="ru-RU" dirty="0" err="1" smtClean="0"/>
              <a:t>тиімсіз</a:t>
            </a:r>
            <a:r>
              <a:rPr lang="ru-RU" dirty="0" smtClean="0"/>
              <a:t>; </a:t>
            </a:r>
          </a:p>
          <a:p>
            <a:pPr algn="just"/>
            <a:r>
              <a:rPr lang="ru-RU" dirty="0" err="1" smtClean="0"/>
              <a:t>Үлкен</a:t>
            </a:r>
            <a:r>
              <a:rPr lang="ru-RU" dirty="0" smtClean="0"/>
              <a:t> </a:t>
            </a:r>
            <a:r>
              <a:rPr lang="en-US" dirty="0" smtClean="0"/>
              <a:t>n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ақпарат</a:t>
            </a:r>
            <a:r>
              <a:rPr lang="ru-RU" dirty="0" smtClean="0"/>
              <a:t> </a:t>
            </a:r>
            <a:r>
              <a:rPr lang="ru-RU" dirty="0" err="1" smtClean="0"/>
              <a:t>алмасуда</a:t>
            </a:r>
            <a:r>
              <a:rPr lang="ru-RU" dirty="0" smtClean="0"/>
              <a:t> </a:t>
            </a:r>
            <a:r>
              <a:rPr lang="ru-RU" dirty="0" err="1" smtClean="0"/>
              <a:t>кешіктірулер</a:t>
            </a:r>
            <a:r>
              <a:rPr lang="ru-RU" dirty="0" smtClean="0"/>
              <a:t> </a:t>
            </a:r>
            <a:r>
              <a:rPr lang="ru-RU" dirty="0" err="1" smtClean="0"/>
              <a:t>болмаған</a:t>
            </a:r>
            <a:r>
              <a:rPr lang="ru-RU" dirty="0" smtClean="0"/>
              <a:t> </a:t>
            </a:r>
            <a:r>
              <a:rPr lang="ru-RU" dirty="0" err="1" smtClean="0"/>
              <a:t>кезде</a:t>
            </a:r>
            <a:r>
              <a:rPr lang="ru-RU" dirty="0" smtClean="0"/>
              <a:t>, Гаусс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максималды</a:t>
            </a:r>
            <a:r>
              <a:rPr lang="ru-RU" dirty="0" smtClean="0"/>
              <a:t> </a:t>
            </a:r>
            <a:r>
              <a:rPr lang="ru-RU" dirty="0" err="1" smtClean="0"/>
              <a:t>мүмкін</a:t>
            </a:r>
            <a:r>
              <a:rPr lang="ru-RU" dirty="0" smtClean="0"/>
              <a:t> </a:t>
            </a:r>
            <a:r>
              <a:rPr lang="ru-RU" dirty="0" err="1" smtClean="0"/>
              <a:t>болатын</a:t>
            </a:r>
            <a:r>
              <a:rPr lang="ru-RU" dirty="0" smtClean="0"/>
              <a:t> </a:t>
            </a:r>
            <a:r>
              <a:rPr lang="ru-RU" dirty="0" err="1" smtClean="0"/>
              <a:t>жылдамдыққа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тиімділікке</a:t>
            </a:r>
            <a:r>
              <a:rPr lang="ru-RU" dirty="0" smtClean="0"/>
              <a:t> </a:t>
            </a:r>
            <a:r>
              <a:rPr lang="ru-RU" dirty="0" err="1" smtClean="0"/>
              <a:t>қол</a:t>
            </a:r>
            <a:r>
              <a:rPr lang="ru-RU" dirty="0" smtClean="0"/>
              <a:t> </a:t>
            </a:r>
            <a:r>
              <a:rPr lang="ru-RU" dirty="0" err="1" smtClean="0"/>
              <a:t>жеткізеді</a:t>
            </a:r>
            <a:r>
              <a:rPr lang="ru-RU" dirty="0" smtClean="0"/>
              <a:t>;</a:t>
            </a:r>
          </a:p>
          <a:p>
            <a:pPr algn="just"/>
            <a:r>
              <a:rPr lang="ru-RU" dirty="0" err="1"/>
              <a:t>Үлкен</a:t>
            </a:r>
            <a:r>
              <a:rPr lang="ru-RU" dirty="0"/>
              <a:t> </a:t>
            </a:r>
            <a:r>
              <a:rPr lang="en-US" dirty="0"/>
              <a:t>n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ақпарат</a:t>
            </a:r>
            <a:r>
              <a:rPr lang="ru-RU" dirty="0"/>
              <a:t> </a:t>
            </a:r>
            <a:r>
              <a:rPr lang="ru-RU" dirty="0" err="1"/>
              <a:t>алмасуда</a:t>
            </a:r>
            <a:r>
              <a:rPr lang="ru-RU" dirty="0"/>
              <a:t> </a:t>
            </a:r>
            <a:r>
              <a:rPr lang="ru-RU" dirty="0" err="1" smtClean="0"/>
              <a:t>кешіктірулер</a:t>
            </a:r>
            <a:r>
              <a:rPr lang="ru-RU" dirty="0" smtClean="0"/>
              <a:t> </a:t>
            </a:r>
            <a:r>
              <a:rPr lang="ru-RU" dirty="0" err="1" smtClean="0"/>
              <a:t>болмаған</a:t>
            </a:r>
            <a:r>
              <a:rPr lang="ru-RU" dirty="0" smtClean="0"/>
              <a:t> </a:t>
            </a:r>
            <a:r>
              <a:rPr lang="ru-RU" dirty="0" err="1" smtClean="0"/>
              <a:t>кезде</a:t>
            </a:r>
            <a:r>
              <a:rPr lang="en-US" dirty="0" smtClean="0"/>
              <a:t>, CG </a:t>
            </a:r>
            <a:r>
              <a:rPr lang="ru-RU" dirty="0" err="1" smtClean="0"/>
              <a:t>әдісі</a:t>
            </a:r>
            <a:r>
              <a:rPr lang="ru-RU" dirty="0" smtClean="0"/>
              <a:t>  </a:t>
            </a:r>
            <a:r>
              <a:rPr lang="ru-RU" dirty="0" err="1" smtClean="0"/>
              <a:t>бірдей</a:t>
            </a:r>
            <a:r>
              <a:rPr lang="ru-RU" dirty="0" smtClean="0"/>
              <a:t> </a:t>
            </a:r>
            <a:r>
              <a:rPr lang="ru-RU" dirty="0" err="1" smtClean="0"/>
              <a:t>тиімділікке</a:t>
            </a:r>
            <a:r>
              <a:rPr lang="ru-RU" dirty="0" smtClean="0"/>
              <a:t> </a:t>
            </a:r>
            <a:r>
              <a:rPr lang="ru-RU" dirty="0" err="1" smtClean="0"/>
              <a:t>ұмтылады</a:t>
            </a:r>
            <a:r>
              <a:rPr lang="ru-RU" dirty="0" smtClean="0"/>
              <a:t>.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F7F4D3F7-36E3-4B72-BC1D-5F2980B4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B412-2FFB-469E-B29B-6FD9F71D1B4A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782594-9F4A-4E97-AC68-B38F2CD3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8CABC-DB36-4F4C-B4D6-E636A201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54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ADCCEB6-0C4A-4681-BAE5-867300BC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Қорытынды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18E2EB6-D834-4934-84AF-10EFBF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503486"/>
            <a:ext cx="11265763" cy="1994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Бұл</a:t>
            </a:r>
            <a:r>
              <a:rPr lang="ru-RU" dirty="0" smtClean="0"/>
              <a:t> </a:t>
            </a:r>
            <a:r>
              <a:rPr lang="ru-RU" dirty="0" err="1" smtClean="0"/>
              <a:t>зерттеу</a:t>
            </a:r>
            <a:r>
              <a:rPr lang="ru-RU" dirty="0" smtClean="0"/>
              <a:t> </a:t>
            </a:r>
            <a:r>
              <a:rPr lang="ru-RU" dirty="0" err="1" smtClean="0"/>
              <a:t>жұмысында</a:t>
            </a:r>
            <a:r>
              <a:rPr lang="ru-RU" dirty="0" smtClean="0"/>
              <a:t> </a:t>
            </a:r>
            <a:r>
              <a:rPr lang="ru-RU" dirty="0" err="1" smtClean="0"/>
              <a:t>теңдеулер</a:t>
            </a:r>
            <a:r>
              <a:rPr lang="ru-RU" dirty="0" smtClean="0"/>
              <a:t> </a:t>
            </a:r>
            <a:r>
              <a:rPr lang="ru-RU" dirty="0" err="1" smtClean="0"/>
              <a:t>жүйесін</a:t>
            </a:r>
            <a:r>
              <a:rPr lang="ru-RU" dirty="0" smtClean="0"/>
              <a:t> </a:t>
            </a:r>
            <a:r>
              <a:rPr lang="ru-RU" dirty="0" err="1" smtClean="0"/>
              <a:t>шешудің</a:t>
            </a:r>
            <a:r>
              <a:rPr lang="ru-RU" dirty="0" smtClean="0"/>
              <a:t> Гаусс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en-US" dirty="0" smtClean="0"/>
              <a:t>CG</a:t>
            </a:r>
            <a:r>
              <a:rPr lang="ru-RU" dirty="0" smtClean="0"/>
              <a:t> </a:t>
            </a:r>
            <a:r>
              <a:rPr lang="ru-RU" dirty="0" err="1" smtClean="0"/>
              <a:t>әдістерінің</a:t>
            </a:r>
            <a:r>
              <a:rPr lang="ru-RU" dirty="0" smtClean="0"/>
              <a:t>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параллель </a:t>
            </a:r>
            <a:r>
              <a:rPr lang="ru-RU" dirty="0" err="1" smtClean="0"/>
              <a:t>алгоритмі</a:t>
            </a:r>
            <a:r>
              <a:rPr lang="ru-RU" dirty="0" smtClean="0"/>
              <a:t> </a:t>
            </a:r>
            <a:r>
              <a:rPr lang="ru-RU" dirty="0" err="1" smtClean="0"/>
              <a:t>қарастырылды</a:t>
            </a:r>
            <a:r>
              <a:rPr lang="ru-RU" dirty="0" smtClean="0"/>
              <a:t>. </a:t>
            </a:r>
            <a:r>
              <a:rPr lang="ru-RU" dirty="0" err="1" smtClean="0"/>
              <a:t>Олардың</a:t>
            </a:r>
            <a:r>
              <a:rPr lang="ru-RU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ru-RU" dirty="0" err="1" smtClean="0"/>
              <a:t>тілінде</a:t>
            </a:r>
            <a:r>
              <a:rPr lang="ru-RU" dirty="0" smtClean="0"/>
              <a:t> </a:t>
            </a:r>
            <a:r>
              <a:rPr lang="ru-RU" dirty="0" err="1" smtClean="0"/>
              <a:t>бағдарламасы</a:t>
            </a:r>
            <a:r>
              <a:rPr lang="ru-RU" dirty="0" smtClean="0"/>
              <a:t> </a:t>
            </a:r>
            <a:r>
              <a:rPr lang="ru-RU" dirty="0" err="1" smtClean="0"/>
              <a:t>құрылды</a:t>
            </a:r>
            <a:r>
              <a:rPr lang="ru-RU" dirty="0" smtClean="0"/>
              <a:t>. </a:t>
            </a:r>
            <a:r>
              <a:rPr lang="ru-RU" dirty="0" err="1" smtClean="0"/>
              <a:t>Үлкен</a:t>
            </a:r>
            <a:r>
              <a:rPr lang="ru-RU" dirty="0" smtClean="0"/>
              <a:t> </a:t>
            </a:r>
            <a:r>
              <a:rPr lang="ru-RU" dirty="0" err="1" smtClean="0"/>
              <a:t>өлшемдегі</a:t>
            </a:r>
            <a:r>
              <a:rPr lang="ru-RU" dirty="0" smtClean="0"/>
              <a:t> </a:t>
            </a:r>
            <a:r>
              <a:rPr lang="ru-RU" dirty="0" err="1" smtClean="0"/>
              <a:t>матрицаны</a:t>
            </a:r>
            <a:r>
              <a:rPr lang="ru-RU" dirty="0" smtClean="0"/>
              <a:t> </a:t>
            </a:r>
            <a:r>
              <a:rPr lang="ru-RU" dirty="0" err="1" smtClean="0"/>
              <a:t>кездейсоқ</a:t>
            </a:r>
            <a:r>
              <a:rPr lang="ru-RU" dirty="0" smtClean="0"/>
              <a:t> </a:t>
            </a:r>
            <a:r>
              <a:rPr lang="ru-RU" dirty="0" err="1" smtClean="0"/>
              <a:t>мәндермен</a:t>
            </a:r>
            <a:r>
              <a:rPr lang="ru-RU" dirty="0" smtClean="0"/>
              <a:t> </a:t>
            </a:r>
            <a:r>
              <a:rPr lang="ru-RU" dirty="0" err="1" smtClean="0"/>
              <a:t>толтыру</a:t>
            </a:r>
            <a:r>
              <a:rPr lang="ru-RU" dirty="0" smtClean="0"/>
              <a:t>, </a:t>
            </a:r>
            <a:r>
              <a:rPr lang="ru-RU" dirty="0" err="1" smtClean="0"/>
              <a:t>шешімнің</a:t>
            </a:r>
            <a:r>
              <a:rPr lang="ru-RU" dirty="0" smtClean="0"/>
              <a:t> </a:t>
            </a:r>
            <a:r>
              <a:rPr lang="ru-RU" dirty="0" err="1" smtClean="0"/>
              <a:t>дұрыстығын</a:t>
            </a:r>
            <a:r>
              <a:rPr lang="ru-RU" dirty="0" smtClean="0"/>
              <a:t> </a:t>
            </a:r>
            <a:r>
              <a:rPr lang="ru-RU" dirty="0" err="1" smtClean="0"/>
              <a:t>тексеру</a:t>
            </a:r>
            <a:r>
              <a:rPr lang="ru-RU" dirty="0" smtClean="0"/>
              <a:t>, матрица </a:t>
            </a:r>
            <a:r>
              <a:rPr lang="ru-RU" dirty="0" err="1" smtClean="0"/>
              <a:t>симметриялы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оң</a:t>
            </a:r>
            <a:r>
              <a:rPr lang="ru-RU" dirty="0" smtClean="0"/>
              <a:t> </a:t>
            </a:r>
            <a:r>
              <a:rPr lang="ru-RU" dirty="0" err="1" smtClean="0"/>
              <a:t>анықталғандығын</a:t>
            </a:r>
            <a:r>
              <a:rPr lang="ru-RU" dirty="0" smtClean="0"/>
              <a:t> </a:t>
            </a:r>
            <a:r>
              <a:rPr lang="ru-RU" dirty="0" err="1" smtClean="0"/>
              <a:t>тексеру</a:t>
            </a:r>
            <a:r>
              <a:rPr lang="ru-RU" dirty="0" smtClean="0"/>
              <a:t>, </a:t>
            </a:r>
            <a:r>
              <a:rPr lang="ru-RU" dirty="0" err="1" smtClean="0"/>
              <a:t>әр</a:t>
            </a:r>
            <a:r>
              <a:rPr lang="ru-RU" dirty="0" smtClean="0"/>
              <a:t> алгоритм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уақытын</a:t>
            </a:r>
            <a:r>
              <a:rPr lang="ru-RU" dirty="0" smtClean="0"/>
              <a:t> </a:t>
            </a:r>
            <a:r>
              <a:rPr lang="ru-RU" dirty="0" err="1" smtClean="0"/>
              <a:t>автоматты</a:t>
            </a:r>
            <a:r>
              <a:rPr lang="ru-RU" dirty="0" smtClean="0"/>
              <a:t> </a:t>
            </a:r>
            <a:r>
              <a:rPr lang="en-US" dirty="0" smtClean="0"/>
              <a:t>*.csv </a:t>
            </a:r>
            <a:r>
              <a:rPr lang="ru-RU" dirty="0" err="1" smtClean="0"/>
              <a:t>файлына</a:t>
            </a:r>
            <a:r>
              <a:rPr lang="ru-RU" dirty="0" smtClean="0"/>
              <a:t> </a:t>
            </a:r>
            <a:r>
              <a:rPr lang="ru-RU" dirty="0" err="1" smtClean="0"/>
              <a:t>жазуға</a:t>
            </a:r>
            <a:r>
              <a:rPr lang="ru-RU" dirty="0" smtClean="0"/>
              <a:t> </a:t>
            </a:r>
            <a:r>
              <a:rPr lang="ru-RU" dirty="0" err="1" smtClean="0"/>
              <a:t>арналған</a:t>
            </a:r>
            <a:r>
              <a:rPr lang="ru-RU" dirty="0" smtClean="0"/>
              <a:t> </a:t>
            </a:r>
            <a:r>
              <a:rPr lang="ru-RU" dirty="0" err="1" smtClean="0"/>
              <a:t>класстар</a:t>
            </a:r>
            <a:r>
              <a:rPr lang="ru-RU" dirty="0" smtClean="0"/>
              <a:t> </a:t>
            </a:r>
            <a:r>
              <a:rPr lang="ru-RU" dirty="0" err="1" smtClean="0"/>
              <a:t>құрылды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Гаусс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есептеуде</a:t>
            </a:r>
            <a:r>
              <a:rPr lang="ru-RU" dirty="0" smtClean="0"/>
              <a:t> </a:t>
            </a:r>
            <a:r>
              <a:rPr lang="ru-RU" dirty="0" err="1" smtClean="0"/>
              <a:t>жоғарғы</a:t>
            </a:r>
            <a:r>
              <a:rPr lang="ru-RU" dirty="0" smtClean="0"/>
              <a:t> </a:t>
            </a:r>
            <a:r>
              <a:rPr lang="ru-RU" dirty="0" err="1" smtClean="0"/>
              <a:t>нәтиже</a:t>
            </a:r>
            <a:r>
              <a:rPr lang="ru-RU" dirty="0" smtClean="0"/>
              <a:t> </a:t>
            </a:r>
            <a:r>
              <a:rPr lang="ru-RU" dirty="0" err="1" smtClean="0"/>
              <a:t>көрсеткенімен</a:t>
            </a:r>
            <a:r>
              <a:rPr lang="ru-RU" dirty="0" smtClean="0"/>
              <a:t>, </a:t>
            </a:r>
            <a:r>
              <a:rPr lang="ru-RU" dirty="0" err="1" smtClean="0"/>
              <a:t>қолданыс</a:t>
            </a:r>
            <a:r>
              <a:rPr lang="ru-RU" dirty="0" smtClean="0"/>
              <a:t> </a:t>
            </a:r>
            <a:r>
              <a:rPr lang="ru-RU" dirty="0" err="1" smtClean="0"/>
              <a:t>ортасы</a:t>
            </a:r>
            <a:r>
              <a:rPr lang="ru-RU" dirty="0" smtClean="0"/>
              <a:t> </a:t>
            </a:r>
            <a:r>
              <a:rPr lang="ru-RU" dirty="0" err="1" smtClean="0"/>
              <a:t>шектеулі</a:t>
            </a:r>
            <a:r>
              <a:rPr lang="ru-RU" dirty="0" smtClean="0"/>
              <a:t>. Ал </a:t>
            </a:r>
            <a:r>
              <a:rPr lang="en-US" dirty="0" smtClean="0"/>
              <a:t>CG </a:t>
            </a:r>
            <a:r>
              <a:rPr lang="ru-RU" dirty="0" err="1" smtClean="0"/>
              <a:t>итерациялық</a:t>
            </a:r>
            <a:r>
              <a:rPr lang="ru-RU" dirty="0" smtClean="0"/>
              <a:t> </a:t>
            </a:r>
            <a:r>
              <a:rPr lang="ru-RU" dirty="0" err="1" smtClean="0"/>
              <a:t>әдіс</a:t>
            </a:r>
            <a:r>
              <a:rPr lang="ru-RU" dirty="0" smtClean="0"/>
              <a:t> </a:t>
            </a:r>
            <a:r>
              <a:rPr lang="ru-RU" dirty="0" err="1" smtClean="0"/>
              <a:t>болғандықтан</a:t>
            </a:r>
            <a:r>
              <a:rPr lang="ru-RU" dirty="0" smtClean="0"/>
              <a:t>,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емес</a:t>
            </a:r>
            <a:r>
              <a:rPr lang="ru-RU" dirty="0" smtClean="0"/>
              <a:t> </a:t>
            </a:r>
            <a:r>
              <a:rPr lang="ru-RU" dirty="0" err="1" smtClean="0"/>
              <a:t>жүйелерге</a:t>
            </a:r>
            <a:r>
              <a:rPr lang="ru-RU" dirty="0" smtClean="0"/>
              <a:t> де </a:t>
            </a:r>
            <a:r>
              <a:rPr lang="ru-RU" dirty="0" err="1" smtClean="0"/>
              <a:t>қолдануға</a:t>
            </a:r>
            <a:r>
              <a:rPr lang="ru-RU" dirty="0" smtClean="0"/>
              <a:t> </a:t>
            </a:r>
            <a:r>
              <a:rPr lang="ru-RU" dirty="0" err="1" smtClean="0"/>
              <a:t>болады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7A876D-9BF7-4194-9208-A7EDE492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9F22-C20D-4E9F-B8C2-1FF288EE1F47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EAAA1-17F5-422B-86CA-30F52F3E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8A1D2-23D0-45DE-B69D-626B41E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99210"/>
              </p:ext>
            </p:extLst>
          </p:nvPr>
        </p:nvGraphicFramePr>
        <p:xfrm>
          <a:off x="1495669" y="378699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15725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5214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66630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93404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Гаусс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1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Симметриялы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0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Оң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анықталған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5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Сызықты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Сызықты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емес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Азғындалған</a:t>
                      </a:r>
                      <a:r>
                        <a:rPr lang="ru-RU" dirty="0" smtClean="0"/>
                        <a:t> (невырожденной)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24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4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EF497-8DEC-45C5-8A62-FA196ED8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/>
              <a:t>Назарларыңызға рахмет!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6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/>
              <a:t>Жұмыстың ө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зектілігі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E462-3017-480F-B32E-3DD937001A55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2</a:t>
            </a:fld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61639" y="1825625"/>
            <a:ext cx="9956979" cy="9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dirty="0" smtClean="0"/>
              <a:t>Көптеген қолданбалы, оның ішінде экономикалық есептер  сызықтық теңдеулер жүйесіне әкелінеді.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63C44E-BF71-4CF3-A95B-11D4CC53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Жұмыстың мақсаты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0435EA2-C945-452A-86D4-EAB636900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тура және итерациялық әдістерін зерттеу және анализ жасау</a:t>
            </a:r>
          </a:p>
          <a:p>
            <a:r>
              <a:rPr lang="kk-KZ" dirty="0" smtClean="0"/>
              <a:t>САТЖ шешудің алгоритмін программалау тілінде құру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563632-4708-41D8-B720-573906B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A71C-0D3E-470E-A426-350DC7500209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D0149-C5A8-4973-B7E2-9C9AE7A6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95A2A-325D-44D1-BAD4-B1510C41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47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A50693-4DF5-466D-B66D-60F784FB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Дипломдық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жұмыстың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тапсырмалары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A0B86FD-C1CA-4D72-930C-EAE8546A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тікелей және итерациялық әдістеріне шолу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сызықты алгоритмін С++ тілінде жазу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параллельді алгоритмін С++ тілінде жазу </a:t>
            </a:r>
          </a:p>
          <a:p>
            <a:r>
              <a:rPr lang="kk-KZ" dirty="0" smtClean="0"/>
              <a:t>Эксперименнтер өткізіп, нәтижесі бойынша талдау жүргізу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9B5B99-EF75-4AFB-9456-CB0929EB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9B8D-9B44-4C03-8586-2025FA882966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D19DD-127A-4E9A-AFB2-8884BBE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Әл</a:t>
            </a:r>
            <a:r>
              <a:rPr lang="ru-RU" dirty="0"/>
              <a:t>-Фараби </a:t>
            </a:r>
            <a:r>
              <a:rPr lang="ru-RU" dirty="0" err="1"/>
              <a:t>атындағы</a:t>
            </a:r>
            <a:r>
              <a:rPr lang="ru-RU" dirty="0"/>
              <a:t> </a:t>
            </a:r>
            <a:r>
              <a:rPr lang="ru-RU" dirty="0" err="1"/>
              <a:t>Қазақ</a:t>
            </a:r>
            <a:r>
              <a:rPr lang="ru-RU" dirty="0"/>
              <a:t> </a:t>
            </a:r>
            <a:r>
              <a:rPr lang="ru-RU" dirty="0" err="1"/>
              <a:t>ұлттық</a:t>
            </a:r>
            <a:r>
              <a:rPr lang="ru-RU" dirty="0"/>
              <a:t> </a:t>
            </a:r>
            <a:r>
              <a:rPr lang="ru-RU" dirty="0" err="1"/>
              <a:t>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88571-E445-434F-8FD2-D54B2296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7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5D4696-F944-4C89-9B83-6616BB66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Зерттеу кезеңдері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742F10-06D1-4BD4-BA5A-3BDDC21E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CDCB-9A2C-4E9E-A4D3-2108173B919B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7828EA-BC17-4948-A67F-CD76A3F9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18334-E7B7-4952-9766-69063E78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19" name="Объект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037077"/>
              </p:ext>
            </p:extLst>
          </p:nvPr>
        </p:nvGraphicFramePr>
        <p:xfrm>
          <a:off x="1921164" y="1708727"/>
          <a:ext cx="8709890" cy="36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945">
                  <a:extLst>
                    <a:ext uri="{9D8B030D-6E8A-4147-A177-3AD203B41FA5}">
                      <a16:colId xmlns:a16="http://schemas.microsoft.com/office/drawing/2014/main" val="3377184731"/>
                    </a:ext>
                  </a:extLst>
                </a:gridCol>
                <a:gridCol w="4354945">
                  <a:extLst>
                    <a:ext uri="{9D8B030D-6E8A-4147-A177-3AD203B41FA5}">
                      <a16:colId xmlns:a16="http://schemas.microsoft.com/office/drawing/2014/main" val="3065886717"/>
                    </a:ext>
                  </a:extLst>
                </a:gridCol>
              </a:tblGrid>
              <a:tr h="709353">
                <a:tc gridSpan="2"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САТЖ</a:t>
                      </a:r>
                      <a:r>
                        <a:rPr lang="kk-KZ" sz="2400" baseline="0" dirty="0" smtClean="0"/>
                        <a:t> шешудің әдістері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56520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Тура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Итерациялық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24515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Гаусс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Біріктірілген</a:t>
                      </a:r>
                      <a:r>
                        <a:rPr lang="kk-KZ" sz="2400" b="1" i="1" baseline="0" dirty="0" smtClean="0">
                          <a:solidFill>
                            <a:srgbClr val="FF0000"/>
                          </a:solidFill>
                        </a:rPr>
                        <a:t> градиенттер (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</a:rPr>
                        <a:t>CG</a:t>
                      </a:r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548534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Крамер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Якоби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91123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Матрицалық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Зейдель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2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15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әдісі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54364" y="1656744"/>
            <a:ext cx="1048327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Әдістің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негізгі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идеясы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элементар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түрлендірулерді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қолдана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жүйесі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үшбұрышты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түрдегі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эквивалентті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жүйеге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келтіру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Алгоритмді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шартты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кезеңге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бөлуге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Тура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айнымалыларды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сатылы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біртіндеп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жою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algn="just"/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Кері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қалған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айнымалыларды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соңғысынан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бастап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біртіндеп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табу.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672"/>
              </p:ext>
            </p:extLst>
          </p:nvPr>
        </p:nvGraphicFramePr>
        <p:xfrm>
          <a:off x="924703" y="3990730"/>
          <a:ext cx="9686729" cy="124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4775040" imgH="711000" progId="Equation.DSMT4">
                  <p:embed/>
                </p:oleObj>
              </mc:Choice>
              <mc:Fallback>
                <p:oleObj name="Equation" r:id="rId3" imgW="4775040" imgH="71100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4703" y="3990730"/>
                        <a:ext cx="9686729" cy="124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50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әдісі </a:t>
            </a:r>
            <a:r>
              <a:rPr lang="kk-KZ" dirty="0" smtClean="0"/>
              <a:t>алгоритмі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06669"/>
              </p:ext>
            </p:extLst>
          </p:nvPr>
        </p:nvGraphicFramePr>
        <p:xfrm>
          <a:off x="4038600" y="2136775"/>
          <a:ext cx="2897188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1828800" imgH="1244520" progId="Equation.DSMT4">
                  <p:embed/>
                </p:oleObj>
              </mc:Choice>
              <mc:Fallback>
                <p:oleObj name="Equation" r:id="rId3" imgW="18288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2136775"/>
                        <a:ext cx="2897188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36630" y="1556545"/>
            <a:ext cx="11023031" cy="5799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диагональ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астындағы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жойылады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қалған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мәнге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өзгереді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61639" y="3956447"/>
            <a:ext cx="10483272" cy="579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айнымалы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мәндері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есептелінеді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22880"/>
              </p:ext>
            </p:extLst>
          </p:nvPr>
        </p:nvGraphicFramePr>
        <p:xfrm>
          <a:off x="3704474" y="4424341"/>
          <a:ext cx="3575556" cy="163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5" imgW="2616120" imgH="1193760" progId="Equation.DSMT4">
                  <p:embed/>
                </p:oleObj>
              </mc:Choice>
              <mc:Fallback>
                <p:oleObj name="Equation" r:id="rId5" imgW="2616120" imgH="119376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4474" y="4424341"/>
                        <a:ext cx="3575556" cy="163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62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(CG)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6" y="1825625"/>
            <a:ext cx="1048327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93977"/>
              </p:ext>
            </p:extLst>
          </p:nvPr>
        </p:nvGraphicFramePr>
        <p:xfrm>
          <a:off x="748146" y="2572252"/>
          <a:ext cx="8504238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8503920" imgH="2110850" progId="Equation.DSMT4">
                  <p:embed/>
                </p:oleObj>
              </mc:Choice>
              <mc:Fallback>
                <p:oleObj name="Equation" r:id="rId3" imgW="8503920" imgH="21108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146" y="2572252"/>
                        <a:ext cx="8504238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64077"/>
              </p:ext>
            </p:extLst>
          </p:nvPr>
        </p:nvGraphicFramePr>
        <p:xfrm>
          <a:off x="5615532" y="4404314"/>
          <a:ext cx="5245470" cy="116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4216320" imgH="939600" progId="Equation.DSMT4">
                  <p:embed/>
                </p:oleObj>
              </mc:Choice>
              <mc:Fallback>
                <p:oleObj name="Equation" r:id="rId5" imgW="42163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5532" y="4404314"/>
                        <a:ext cx="5245470" cy="116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6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890" y="328179"/>
            <a:ext cx="9621511" cy="10440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638" y="1372227"/>
            <a:ext cx="11265763" cy="1585429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шамасын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ұзындығын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жасағандағы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жуықтауды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градиетті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Градиенттің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біріктірілгендік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есептелінеді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қадамның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бағытын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746532"/>
              </p:ext>
            </p:extLst>
          </p:nvPr>
        </p:nvGraphicFramePr>
        <p:xfrm>
          <a:off x="962978" y="3047455"/>
          <a:ext cx="3019132" cy="305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460160" imgH="1968480" progId="Equation.DSMT4">
                  <p:embed/>
                </p:oleObj>
              </mc:Choice>
              <mc:Fallback>
                <p:oleObj name="Equation" r:id="rId3" imgW="1460160" imgH="196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978" y="3047455"/>
                        <a:ext cx="3019132" cy="3057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33196"/>
              </p:ext>
            </p:extLst>
          </p:nvPr>
        </p:nvGraphicFramePr>
        <p:xfrm>
          <a:off x="5520179" y="3273107"/>
          <a:ext cx="5266441" cy="196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3974760" imgH="1485720" progId="Equation.DSMT4">
                  <p:embed/>
                </p:oleObj>
              </mc:Choice>
              <mc:Fallback>
                <p:oleObj name="Equation" r:id="rId5" imgW="397476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0179" y="3273107"/>
                        <a:ext cx="5266441" cy="1968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122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762</Words>
  <Application>Microsoft Office PowerPoint</Application>
  <PresentationFormat>Широкоэкранный</PresentationFormat>
  <Paragraphs>135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Equation</vt:lpstr>
      <vt:lpstr>MathType 7.0 Equation</vt:lpstr>
      <vt:lpstr>Двоичный лист Microsoft Excel</vt:lpstr>
      <vt:lpstr>Сызықтық теңдеулер жүйесін шешудің жоғарыөнімді алгоритмдерін әзірлеу және талдау</vt:lpstr>
      <vt:lpstr>Жұмыстың өзектілігі</vt:lpstr>
      <vt:lpstr>Жұмыстың мақсаты</vt:lpstr>
      <vt:lpstr>Дипломдық жұмыстың тапсырмалары</vt:lpstr>
      <vt:lpstr>Зерттеу кезеңдері</vt:lpstr>
      <vt:lpstr>Гаусс әдісі</vt:lpstr>
      <vt:lpstr>Гаусс әдісі алгоритмі</vt:lpstr>
      <vt:lpstr>Біріктірілген градиенттер (CG) әдісі</vt:lpstr>
      <vt:lpstr>CG әдісінің алгоритмі.</vt:lpstr>
      <vt:lpstr>Гаусс сызықты және CG сызықты әдістері</vt:lpstr>
      <vt:lpstr>Гаусс және CG әдістерін параллельді алгоритмдері С++ программалау тілінде</vt:lpstr>
      <vt:lpstr>Гаусс әдісінің алгоритмін параллельдеу тиімділігі</vt:lpstr>
      <vt:lpstr>CG әдісінің алгоритмін параллельдеу тиімділігі</vt:lpstr>
      <vt:lpstr>Зерттеу нәтижелері</vt:lpstr>
      <vt:lpstr>Қорытынды</vt:lpstr>
      <vt:lpstr>Назарларыңызға рахмет!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Бейсов Нурбол</dc:creator>
  <cp:lastModifiedBy>Zhanars</cp:lastModifiedBy>
  <cp:revision>54</cp:revision>
  <dcterms:created xsi:type="dcterms:W3CDTF">2022-04-12T06:36:18Z</dcterms:created>
  <dcterms:modified xsi:type="dcterms:W3CDTF">2022-04-26T06:55:14Z</dcterms:modified>
</cp:coreProperties>
</file>