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76" r:id="rId7"/>
    <p:sldId id="268" r:id="rId8"/>
    <p:sldId id="271" r:id="rId9"/>
    <p:sldId id="272" r:id="rId10"/>
    <p:sldId id="275" r:id="rId11"/>
    <p:sldId id="273" r:id="rId12"/>
    <p:sldId id="274" r:id="rId13"/>
    <p:sldId id="266" r:id="rId14"/>
    <p:sldId id="263" r:id="rId15"/>
    <p:sldId id="265" r:id="rId16"/>
    <p:sldId id="26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ейсов Нурбол" initials="БН" lastIdx="3" clrIdx="0">
    <p:extLst>
      <p:ext uri="{19B8F6BF-5375-455C-9EA6-DF929625EA0E}">
        <p15:presenceInfo xmlns:p15="http://schemas.microsoft.com/office/powerpoint/2012/main" userId="Бейсов Нурбол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05" autoAdjust="0"/>
  </p:normalViewPr>
  <p:slideViewPr>
    <p:cSldViewPr snapToGrid="0" showGuides="1">
      <p:cViewPr varScale="1">
        <p:scale>
          <a:sx n="109" d="100"/>
          <a:sy n="109" d="100"/>
        </p:scale>
        <p:origin x="61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13744999840192"/>
          <c:y val="7.9171992246663173E-2"/>
          <c:w val="0.77410356077760323"/>
          <c:h val="0.81318966414838345"/>
        </c:manualLayout>
      </c:layout>
      <c:lineChart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Гаусс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  <c:pt idx="2">
                  <c:v>7</c:v>
                </c:pt>
                <c:pt idx="3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DA-49A1-B04A-2387A934BC7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CG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DA-49A1-B04A-2387A934BC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7872287"/>
        <c:axId val="1457858143"/>
      </c:lineChart>
      <c:catAx>
        <c:axId val="1457872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7858143"/>
        <c:crosses val="autoZero"/>
        <c:auto val="1"/>
        <c:lblAlgn val="ctr"/>
        <c:lblOffset val="100"/>
        <c:noMultiLvlLbl val="0"/>
      </c:catAx>
      <c:valAx>
        <c:axId val="1457858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7872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60D1341-3503-487C-B2C2-A6063D072E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8AEEF98-7BDD-4C72-BD8C-644041A68A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7B480-4FB3-4F32-9642-08EBE6967632}" type="datetime1">
              <a:rPr lang="ru-RU" smtClean="0"/>
              <a:t>25.04.2022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A9A61ED-275F-419B-B7E2-E79F99C7E3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2D84CA-A59B-4F92-95A7-F148697C5B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B33D9-5F7A-4134-903D-BD5A203FC8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80732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2E734-2E7E-4FAA-9647-ABEE08BAA44C}" type="datetime1">
              <a:rPr lang="ru-RU" smtClean="0"/>
              <a:t>25.04.2022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1FDAE-3C32-4097-9F12-ACB7CCC62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64925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488CE-BB74-46D3-90B9-713EBE8D0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685" y="1854199"/>
            <a:ext cx="10971650" cy="1655763"/>
          </a:xfrm>
        </p:spPr>
        <p:txBody>
          <a:bodyPr anchor="b">
            <a:normAutofit/>
          </a:bodyPr>
          <a:lstStyle>
            <a:lvl1pPr algn="ctr"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630922-A485-4FF7-BB07-B0F425146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685" y="3806225"/>
            <a:ext cx="10971650" cy="1655762"/>
          </a:xfrm>
        </p:spPr>
        <p:txBody>
          <a:bodyPr/>
          <a:lstStyle>
            <a:lvl1pPr marL="0" indent="0" algn="r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B5DE16-A7BD-4ABD-999B-24DCE186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k-KZ"/>
              <a:t>Әл-Фараби атындағы Қазақ ұлттық университеті</a:t>
            </a:r>
            <a:endParaRPr lang="ru-RU" dirty="0"/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DC5540A6-634B-4BA2-AA77-828AA7F80B39}"/>
              </a:ext>
            </a:extLst>
          </p:cNvPr>
          <p:cNvSpPr txBox="1">
            <a:spLocks/>
          </p:cNvSpPr>
          <p:nvPr userDrawn="1"/>
        </p:nvSpPr>
        <p:spPr>
          <a:xfrm>
            <a:off x="1956816" y="369790"/>
            <a:ext cx="8357616" cy="1016873"/>
          </a:xfrm>
          <a:prstGeom prst="rect">
            <a:avLst/>
          </a:prstGeom>
        </p:spPr>
        <p:txBody>
          <a:bodyPr anchor="ctr"/>
          <a:lstStyle>
            <a:defPPr>
              <a:defRPr lang="ru-RU"/>
            </a:defPPr>
            <a:lvl1pPr marL="0" algn="ctr" defTabSz="914400" rtl="0" eaLnBrk="1" latinLnBrk="0" hangingPunct="1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k-KZ" noProof="0" dirty="0"/>
              <a:t>Әл-Фараби атындағы Қазақ ұлттық университеті</a:t>
            </a:r>
          </a:p>
          <a:p>
            <a:r>
              <a:rPr lang="kk-KZ" noProof="0" dirty="0"/>
              <a:t> Ақпараттық технологиялар факультеті</a:t>
            </a:r>
          </a:p>
          <a:p>
            <a:r>
              <a:rPr lang="kk-KZ" noProof="0" dirty="0"/>
              <a:t>Информатика кафедрасы</a:t>
            </a:r>
          </a:p>
        </p:txBody>
      </p:sp>
      <p:pic>
        <p:nvPicPr>
          <p:cNvPr id="10" name="Рисунок 17">
            <a:extLst>
              <a:ext uri="{FF2B5EF4-FFF2-40B4-BE49-F238E27FC236}">
                <a16:creationId xmlns:a16="http://schemas.microsoft.com/office/drawing/2014/main" id="{60AEDDCC-4C87-4893-A5D3-0631D38616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05" y="369789"/>
            <a:ext cx="1034986" cy="1016873"/>
          </a:xfrm>
          <a:prstGeom prst="rect">
            <a:avLst/>
          </a:prstGeom>
        </p:spPr>
      </p:pic>
      <p:pic>
        <p:nvPicPr>
          <p:cNvPr id="11" name="Рисунок 18">
            <a:extLst>
              <a:ext uri="{FF2B5EF4-FFF2-40B4-BE49-F238E27FC236}">
                <a16:creationId xmlns:a16="http://schemas.microsoft.com/office/drawing/2014/main" id="{DCEFA212-7D5C-4A28-812C-20A093AA4A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854" y="369791"/>
            <a:ext cx="1035605" cy="104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Актуально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7F242-F07A-45C0-AEB9-A32ABD03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891" y="365125"/>
            <a:ext cx="9621511" cy="1044049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FF90FD-C0D8-4B51-8306-AFB023E96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9" y="1825625"/>
            <a:ext cx="11265763" cy="4351338"/>
          </a:xfrm>
        </p:spPr>
        <p:txBody>
          <a:bodyPr>
            <a:norm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02B221-F06D-4F53-BDC8-A12B64C4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1639" y="6356350"/>
            <a:ext cx="27249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E0955F-D797-4FF7-9F57-168AA0F993D1}" type="datetime1">
              <a:rPr lang="ru-RU" smtClean="0"/>
              <a:t>25.04.2022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7FCF93-A051-41A8-9C44-C22E3620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t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k-KZ" dirty="0"/>
              <a:t>Әл-Фараби атындағы Қазақ ұлттық университеті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AE224D-782B-4F27-9797-384084E4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454" y="6356350"/>
            <a:ext cx="2721947" cy="365125"/>
          </a:xfrm>
        </p:spPr>
        <p:txBody>
          <a:bodyPr/>
          <a:lstStyle/>
          <a:p>
            <a:fld id="{AC83EC1F-A917-497A-BAA4-DAF738FAF6FC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7" name="Рисунок 18">
            <a:extLst>
              <a:ext uri="{FF2B5EF4-FFF2-40B4-BE49-F238E27FC236}">
                <a16:creationId xmlns:a16="http://schemas.microsoft.com/office/drawing/2014/main" id="{737DC428-FDB3-416A-B0C9-B92BE34AA2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9" y="365125"/>
            <a:ext cx="1035605" cy="104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0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DA01EE-B7B9-4D18-97C7-99C58A3F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81" y="993198"/>
            <a:ext cx="10836563" cy="5426075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55730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7CEAE-8323-493F-BBC3-9E0AA1DF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F520A9-A6C0-45A5-9C1E-10CCA59B8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A9A8BC-6172-48CE-94F9-37F883C63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7C68A-9F4D-47E4-815D-DFB2FF0C473E}" type="datetime1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DB827B-4F63-4973-AE13-A65032270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Әл-Фараби атындағы Қазақ ұлттық университеті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F32744-8F93-402F-BABE-5B7AB1061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3EC1F-A917-497A-BAA4-DAF738FAF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9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A1577-F9E9-4059-87AE-497430A2C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175" y="1773237"/>
            <a:ext cx="10971650" cy="1655763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Сы</a:t>
            </a:r>
            <a:r>
              <a:rPr lang="kk-KZ" dirty="0" smtClean="0"/>
              <a:t>зықтық теңдеулер жүйесін шешудің жоғарыөнімді алгоритмдерін әзірлеу және талдау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104A6D-C2F9-4718-BBAF-4134E4A75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k-KZ" dirty="0"/>
              <a:t>Орындаған: </a:t>
            </a:r>
            <a:r>
              <a:rPr lang="kk-KZ" dirty="0" smtClean="0"/>
              <a:t>Назынбек Нарқыз Асқатқызы</a:t>
            </a:r>
            <a:endParaRPr lang="kk-KZ" dirty="0"/>
          </a:p>
          <a:p>
            <a:r>
              <a:rPr lang="kk-KZ" dirty="0"/>
              <a:t>Ғылыми жетекші: </a:t>
            </a:r>
            <a:r>
              <a:rPr lang="kk-KZ" dirty="0" smtClean="0"/>
              <a:t>Бекбаева М.К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F69275-E68D-4C49-91F1-A922172C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dirty="0"/>
              <a:t>Алматы, 2022 ж.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783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dirty="0" smtClean="0"/>
              <a:t>Гаусс сызықты және </a:t>
            </a:r>
            <a:r>
              <a:rPr lang="en-US" dirty="0" smtClean="0"/>
              <a:t>CG </a:t>
            </a:r>
            <a:r>
              <a:rPr lang="kk-KZ" dirty="0" smtClean="0"/>
              <a:t>сызықты әдістері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054194"/>
              </p:ext>
            </p:extLst>
          </p:nvPr>
        </p:nvGraphicFramePr>
        <p:xfrm>
          <a:off x="794326" y="1551709"/>
          <a:ext cx="10168425" cy="4804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25.04.2022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10</a:t>
            </a:fld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3788228" y="3086471"/>
            <a:ext cx="472272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822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k-KZ" dirty="0" smtClean="0"/>
              <a:t>Гаусс және </a:t>
            </a:r>
            <a:r>
              <a:rPr lang="en-US" dirty="0" smtClean="0"/>
              <a:t>CG </a:t>
            </a:r>
            <a:r>
              <a:rPr lang="kk-KZ" dirty="0" smtClean="0"/>
              <a:t>әдістерін параллельді алгоритмдері С++ программалау тілінде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     </a:t>
            </a:r>
            <a:r>
              <a:rPr lang="ru-RU" b="1" i="1" dirty="0" err="1" smtClean="0"/>
              <a:t>Параллельді</a:t>
            </a:r>
            <a:r>
              <a:rPr lang="ru-RU" b="1" i="1" dirty="0" smtClean="0"/>
              <a:t> </a:t>
            </a:r>
            <a:r>
              <a:rPr lang="ru-RU" b="1" i="1" dirty="0" err="1" smtClean="0"/>
              <a:t>есептеу</a:t>
            </a:r>
            <a:r>
              <a:rPr lang="ru-RU" b="1" i="1" dirty="0" smtClean="0"/>
              <a:t> </a:t>
            </a:r>
            <a:r>
              <a:rPr lang="ru-RU" dirty="0" smtClean="0"/>
              <a:t>- </a:t>
            </a:r>
            <a:r>
              <a:rPr lang="ru-RU" dirty="0" err="1" smtClean="0"/>
              <a:t>бағдарламаларды</a:t>
            </a:r>
            <a:r>
              <a:rPr lang="ru-RU" dirty="0" smtClean="0"/>
              <a:t> </a:t>
            </a:r>
            <a:r>
              <a:rPr lang="ru-RU" dirty="0"/>
              <a:t>параллель (</a:t>
            </a:r>
            <a:r>
              <a:rPr lang="ru-RU" dirty="0" err="1"/>
              <a:t>бір</a:t>
            </a:r>
            <a:r>
              <a:rPr lang="ru-RU" dirty="0"/>
              <a:t> </a:t>
            </a:r>
            <a:r>
              <a:rPr lang="ru-RU" dirty="0" err="1"/>
              <a:t>уақытта</a:t>
            </a:r>
            <a:r>
              <a:rPr lang="ru-RU" dirty="0"/>
              <a:t>)</a:t>
            </a:r>
            <a:r>
              <a:rPr lang="ru-RU" dirty="0" err="1"/>
              <a:t>жұмыс</a:t>
            </a:r>
            <a:r>
              <a:rPr lang="ru-RU" dirty="0"/>
              <a:t> </a:t>
            </a:r>
            <a:r>
              <a:rPr lang="ru-RU" dirty="0" err="1"/>
              <a:t>істейтін</a:t>
            </a:r>
            <a:r>
              <a:rPr lang="ru-RU" dirty="0"/>
              <a:t> </a:t>
            </a:r>
            <a:r>
              <a:rPr lang="ru-RU" dirty="0" err="1"/>
              <a:t>өзара</a:t>
            </a:r>
            <a:r>
              <a:rPr lang="ru-RU" dirty="0"/>
              <a:t> </a:t>
            </a:r>
            <a:r>
              <a:rPr lang="ru-RU" dirty="0" err="1"/>
              <a:t>әрекеттесетін</a:t>
            </a:r>
            <a:r>
              <a:rPr lang="ru-RU" dirty="0"/>
              <a:t> </a:t>
            </a:r>
            <a:r>
              <a:rPr lang="ru-RU" dirty="0" err="1"/>
              <a:t>есептеу</a:t>
            </a:r>
            <a:r>
              <a:rPr lang="ru-RU" dirty="0"/>
              <a:t> </a:t>
            </a:r>
            <a:r>
              <a:rPr lang="ru-RU" dirty="0" err="1"/>
              <a:t>процестерінің</a:t>
            </a:r>
            <a:r>
              <a:rPr lang="ru-RU" dirty="0"/>
              <a:t> </a:t>
            </a:r>
            <a:r>
              <a:rPr lang="ru-RU" dirty="0" err="1"/>
              <a:t>жиынтығы</a:t>
            </a:r>
            <a:r>
              <a:rPr lang="ru-RU" dirty="0"/>
              <a:t> </a:t>
            </a:r>
            <a:r>
              <a:rPr lang="ru-RU" dirty="0" err="1"/>
              <a:t>ретінде</a:t>
            </a:r>
            <a:r>
              <a:rPr lang="ru-RU" dirty="0"/>
              <a:t> </a:t>
            </a:r>
            <a:r>
              <a:rPr lang="ru-RU" dirty="0" err="1" smtClean="0"/>
              <a:t>жасайтын</a:t>
            </a:r>
            <a:r>
              <a:rPr lang="ru-RU" dirty="0" smtClean="0"/>
              <a:t> </a:t>
            </a:r>
            <a:r>
              <a:rPr lang="ru-RU" dirty="0" err="1"/>
              <a:t>компьютерлік</a:t>
            </a:r>
            <a:r>
              <a:rPr lang="ru-RU" dirty="0"/>
              <a:t> </a:t>
            </a:r>
            <a:r>
              <a:rPr lang="ru-RU" dirty="0" err="1" smtClean="0"/>
              <a:t>есептеулерді</a:t>
            </a:r>
            <a:r>
              <a:rPr lang="ru-RU" dirty="0" smtClean="0"/>
              <a:t> </a:t>
            </a:r>
            <a:r>
              <a:rPr lang="ru-RU" dirty="0" err="1"/>
              <a:t>ұйымдастыру</a:t>
            </a:r>
            <a:r>
              <a:rPr lang="ru-RU" dirty="0"/>
              <a:t> </a:t>
            </a:r>
            <a:r>
              <a:rPr lang="ru-RU" dirty="0" err="1" smtClean="0"/>
              <a:t>әдісі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en-US" b="1" i="1" dirty="0" err="1"/>
              <a:t>OpenMP</a:t>
            </a:r>
            <a:r>
              <a:rPr lang="en-US" dirty="0"/>
              <a:t>-</a:t>
            </a:r>
            <a:r>
              <a:rPr lang="ru-RU" dirty="0" err="1"/>
              <a:t>жалпы</a:t>
            </a:r>
            <a:r>
              <a:rPr lang="ru-RU" dirty="0"/>
              <a:t> </a:t>
            </a:r>
            <a:r>
              <a:rPr lang="ru-RU" dirty="0" err="1"/>
              <a:t>жады</a:t>
            </a:r>
            <a:r>
              <a:rPr lang="ru-RU" dirty="0"/>
              <a:t> бар параллель </a:t>
            </a:r>
            <a:r>
              <a:rPr lang="ru-RU" dirty="0" err="1"/>
              <a:t>жүйелерге</a:t>
            </a:r>
            <a:r>
              <a:rPr lang="ru-RU" dirty="0"/>
              <a:t> </a:t>
            </a:r>
            <a:r>
              <a:rPr lang="ru-RU" dirty="0" err="1"/>
              <a:t>арналған</a:t>
            </a:r>
            <a:r>
              <a:rPr lang="ru-RU" dirty="0"/>
              <a:t> </a:t>
            </a:r>
            <a:r>
              <a:rPr lang="ru-RU" dirty="0" err="1"/>
              <a:t>қолданбалы</a:t>
            </a:r>
            <a:r>
              <a:rPr lang="ru-RU" dirty="0"/>
              <a:t> интерфейс стандарты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25.04.2022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5152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25.04.2022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354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BE14F-B593-41C0-AE63-A4D21B92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Графиктер</a:t>
            </a:r>
            <a:r>
              <a:rPr lang="ru-RU" sz="3600" dirty="0"/>
              <a:t>, </a:t>
            </a:r>
            <a:r>
              <a:rPr lang="ru-RU" sz="3600" dirty="0" err="1"/>
              <a:t>кестелер</a:t>
            </a:r>
            <a:r>
              <a:rPr lang="ru-RU" sz="3600" dirty="0"/>
              <a:t>, </a:t>
            </a:r>
            <a:r>
              <a:rPr lang="ru-RU" sz="3600" dirty="0" err="1"/>
              <a:t>суреттер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12E398-2BD1-4A66-B50A-DAFF60E09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FD7646-7316-478C-A278-77F0790A6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70B4-3E75-47F2-9C8B-A072F7CAC3FB}" type="datetime1">
              <a:rPr lang="ru-RU" smtClean="0"/>
              <a:t>25.04.2022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90A76A-990E-469D-8F80-F257D9F6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7D4CFA-BC6C-4A77-87E9-D4F23BC4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0518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448D9FA-893E-4870-BD8B-65DF1C65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Зерттеу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нәтиже</a:t>
            </a:r>
            <a:r>
              <a:rPr lang="kk-KZ" sz="3600" dirty="0">
                <a:latin typeface="Arial" panose="020B0604020202020204" pitchFamily="34" charset="0"/>
                <a:cs typeface="Arial" panose="020B0604020202020204" pitchFamily="34" charset="0"/>
              </a:rPr>
              <a:t>лері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1CB27D92-96CD-44F8-8D83-564EDD636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F7F4D3F7-36E3-4B72-BC1D-5F2980B4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B412-2FFB-469E-B29B-6FD9F71D1B4A}" type="datetime1">
              <a:rPr lang="ru-RU" smtClean="0"/>
              <a:t>25.04.2022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782594-9F4A-4E97-AC68-B38F2CD3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Әл-Фараби атындағы Қазақ ұлттық университеті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8CABC-DB36-4F4C-B4D6-E636A201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1542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ADCCEB6-0C4A-4681-BAE5-867300BC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Қорытынды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218E2EB6-D834-4934-84AF-10EFBFA05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C7A876D-9BF7-4194-9208-A7EDE492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9F22-C20D-4E9F-B8C2-1FF288EE1F47}" type="datetime1">
              <a:rPr lang="ru-RU" smtClean="0"/>
              <a:t>25.04.2022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6EAAA1-17F5-422B-86CA-30F52F3E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Әл-Фараби атындағы Қазақ ұлттық университеті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08A1D2-23D0-45DE-B69D-626B41E1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5459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EF497-8DEC-45C5-8A62-FA196ED8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k-KZ"/>
              <a:t>Назарларыңызға рахмет!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86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9590A45A-00A2-4763-9693-EEB9105E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dirty="0"/>
              <a:t>Жұмыстың ө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зектілігі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AD228C-EFCB-4380-9B89-C33E83F1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E462-3017-480F-B32E-3DD937001A55}" type="datetime1">
              <a:rPr lang="ru-RU" smtClean="0"/>
              <a:t>25.04.2022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42A9F9-31A3-49FC-9A35-FDEE0078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66B233-7D02-4B9C-9B84-F9FB890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2</a:t>
            </a:fld>
            <a:endParaRPr lang="ru-RU" dirty="0"/>
          </a:p>
        </p:txBody>
      </p:sp>
      <p:sp>
        <p:nvSpPr>
          <p:cNvPr id="12" name="Объект 11"/>
          <p:cNvSpPr>
            <a:spLocks noGrp="1"/>
          </p:cNvSpPr>
          <p:nvPr>
            <p:ph idx="1"/>
          </p:nvPr>
        </p:nvSpPr>
        <p:spPr>
          <a:xfrm>
            <a:off x="461639" y="1825625"/>
            <a:ext cx="9956979" cy="968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k-KZ" dirty="0" smtClean="0"/>
              <a:t>Көптеген қолданбалы, оның ішінде экономикалық есептер  сызықтық теңдеулер жүйесіне әкелінеді.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21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263C44E-BF71-4CF3-A95B-11D4CC53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sz="3600" dirty="0">
                <a:latin typeface="Arial" panose="020B0604020202020204" pitchFamily="34" charset="0"/>
                <a:cs typeface="Arial" panose="020B0604020202020204" pitchFamily="34" charset="0"/>
              </a:rPr>
              <a:t>Жұмыстың мақсаты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80435EA2-C945-452A-86D4-EAB636900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k-KZ" dirty="0" smtClean="0"/>
              <a:t>САТЖ шешудің тура және итерациялық әдістерін зерттеу және анализ жасау</a:t>
            </a:r>
          </a:p>
          <a:p>
            <a:r>
              <a:rPr lang="kk-KZ" dirty="0" smtClean="0"/>
              <a:t>САТЖ шешудің алгоритмін программалау тілінде құру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563632-4708-41D8-B720-573906BA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A71C-0D3E-470E-A426-350DC7500209}" type="datetime1">
              <a:rPr lang="ru-RU" smtClean="0"/>
              <a:t>25.04.2022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AD0149-C5A8-4973-B7E2-9C9AE7A6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Әл-Фараби атындағы Қазақ ұлттық университеті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295A2A-325D-44D1-BAD4-B1510C41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747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CA50693-4DF5-466D-B66D-60F784FB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Дипломдық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жұмыстың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тапсырмалары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9A0B86FD-C1CA-4D72-930C-EAE8546A3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k-KZ" dirty="0" smtClean="0"/>
              <a:t>Сатж шешудің тікелей және итерациялық әдістеріне шолу</a:t>
            </a:r>
          </a:p>
          <a:p>
            <a:r>
              <a:rPr lang="kk-KZ" dirty="0" smtClean="0"/>
              <a:t>Гаусс және </a:t>
            </a:r>
            <a:r>
              <a:rPr lang="en-US" dirty="0" smtClean="0"/>
              <a:t>CG </a:t>
            </a:r>
            <a:r>
              <a:rPr lang="kk-KZ" dirty="0" smtClean="0"/>
              <a:t>әдісінің сызықты алгоритмін С++ тілінде жазу</a:t>
            </a:r>
          </a:p>
          <a:p>
            <a:r>
              <a:rPr lang="kk-KZ" dirty="0" smtClean="0"/>
              <a:t>Гаусс және </a:t>
            </a:r>
            <a:r>
              <a:rPr lang="en-US" dirty="0" smtClean="0"/>
              <a:t>CG </a:t>
            </a:r>
            <a:r>
              <a:rPr lang="kk-KZ" dirty="0" smtClean="0"/>
              <a:t>әдісінің параллельді алгоритмін С++ тілінде жазу </a:t>
            </a:r>
          </a:p>
          <a:p>
            <a:r>
              <a:rPr lang="kk-KZ" dirty="0" smtClean="0"/>
              <a:t>Эксперименнтер өткізіп, нәтижесі бойынша талдау жүргізу</a:t>
            </a:r>
            <a:endParaRPr lang="ru-RU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9B5B99-EF75-4AFB-9456-CB0929EB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9B8D-9B44-4C03-8586-2025FA882966}" type="datetime1">
              <a:rPr lang="ru-RU" smtClean="0"/>
              <a:t>25.04.2022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6D19DD-127A-4E9A-AFB2-8884BBEB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Әл</a:t>
            </a:r>
            <a:r>
              <a:rPr lang="ru-RU" dirty="0"/>
              <a:t>-Фараби </a:t>
            </a:r>
            <a:r>
              <a:rPr lang="ru-RU" dirty="0" err="1"/>
              <a:t>атындағы</a:t>
            </a:r>
            <a:r>
              <a:rPr lang="ru-RU" dirty="0"/>
              <a:t> </a:t>
            </a:r>
            <a:r>
              <a:rPr lang="ru-RU" dirty="0" err="1"/>
              <a:t>Қазақ</a:t>
            </a:r>
            <a:r>
              <a:rPr lang="ru-RU" dirty="0"/>
              <a:t> </a:t>
            </a:r>
            <a:r>
              <a:rPr lang="ru-RU" dirty="0" err="1"/>
              <a:t>ұлттық</a:t>
            </a:r>
            <a:r>
              <a:rPr lang="ru-RU" dirty="0"/>
              <a:t> </a:t>
            </a:r>
            <a:r>
              <a:rPr lang="ru-RU" dirty="0" err="1"/>
              <a:t>университеті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588571-E445-434F-8FD2-D54B2296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74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95D4696-F944-4C89-9B83-6616BB66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dirty="0" smtClean="0"/>
              <a:t>Зерттеу кезеңдері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742F10-06D1-4BD4-BA5A-3BDDC21E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CDCB-9A2C-4E9E-A4D3-2108173B919B}" type="datetime1">
              <a:rPr lang="ru-RU" smtClean="0"/>
              <a:t>25.04.2022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7828EA-BC17-4948-A67F-CD76A3F9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Әл-Фараби атындағы Қазақ ұлттық университеті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D18334-E7B7-4952-9766-69063E78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5</a:t>
            </a:fld>
            <a:endParaRPr lang="ru-RU" dirty="0"/>
          </a:p>
        </p:txBody>
      </p:sp>
      <p:graphicFrame>
        <p:nvGraphicFramePr>
          <p:cNvPr id="19" name="Объект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037077"/>
              </p:ext>
            </p:extLst>
          </p:nvPr>
        </p:nvGraphicFramePr>
        <p:xfrm>
          <a:off x="1921164" y="1708727"/>
          <a:ext cx="8709890" cy="3660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945">
                  <a:extLst>
                    <a:ext uri="{9D8B030D-6E8A-4147-A177-3AD203B41FA5}">
                      <a16:colId xmlns:a16="http://schemas.microsoft.com/office/drawing/2014/main" val="3377184731"/>
                    </a:ext>
                  </a:extLst>
                </a:gridCol>
                <a:gridCol w="4354945">
                  <a:extLst>
                    <a:ext uri="{9D8B030D-6E8A-4147-A177-3AD203B41FA5}">
                      <a16:colId xmlns:a16="http://schemas.microsoft.com/office/drawing/2014/main" val="3065886717"/>
                    </a:ext>
                  </a:extLst>
                </a:gridCol>
              </a:tblGrid>
              <a:tr h="709353">
                <a:tc gridSpan="2">
                  <a:txBody>
                    <a:bodyPr/>
                    <a:lstStyle/>
                    <a:p>
                      <a:pPr algn="ctr"/>
                      <a:r>
                        <a:rPr lang="kk-KZ" sz="2400" dirty="0" smtClean="0"/>
                        <a:t>САТЖ</a:t>
                      </a:r>
                      <a:r>
                        <a:rPr lang="kk-KZ" sz="2400" baseline="0" dirty="0" smtClean="0"/>
                        <a:t> шешудің әдістері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56520"/>
                  </a:ext>
                </a:extLst>
              </a:tr>
              <a:tr h="709353">
                <a:tc>
                  <a:txBody>
                    <a:bodyPr/>
                    <a:lstStyle/>
                    <a:p>
                      <a:pPr algn="ctr"/>
                      <a:r>
                        <a:rPr lang="kk-KZ" sz="2400" b="1" i="0" dirty="0" smtClean="0"/>
                        <a:t>Тура</a:t>
                      </a:r>
                      <a:r>
                        <a:rPr lang="kk-KZ" sz="2400" b="1" i="0" baseline="0" dirty="0" smtClean="0"/>
                        <a:t> әдістер</a:t>
                      </a:r>
                      <a:endParaRPr lang="ru-RU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2400" b="1" i="0" dirty="0" smtClean="0"/>
                        <a:t>Итерациялық</a:t>
                      </a:r>
                      <a:r>
                        <a:rPr lang="kk-KZ" sz="2400" b="1" i="0" baseline="0" dirty="0" smtClean="0"/>
                        <a:t> әдістер</a:t>
                      </a:r>
                      <a:endParaRPr lang="ru-RU" sz="2400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924515"/>
                  </a:ext>
                </a:extLst>
              </a:tr>
              <a:tr h="709353">
                <a:tc>
                  <a:txBody>
                    <a:bodyPr/>
                    <a:lstStyle/>
                    <a:p>
                      <a:pPr algn="ctr"/>
                      <a:r>
                        <a:rPr lang="kk-KZ" sz="2400" b="1" i="1" dirty="0" smtClean="0">
                          <a:solidFill>
                            <a:srgbClr val="FF0000"/>
                          </a:solidFill>
                        </a:rPr>
                        <a:t>Гаусс</a:t>
                      </a:r>
                      <a:endParaRPr lang="ru-RU" sz="2400" b="1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2400" b="1" i="1" dirty="0" smtClean="0">
                          <a:solidFill>
                            <a:srgbClr val="FF0000"/>
                          </a:solidFill>
                        </a:rPr>
                        <a:t>Біріктірілген</a:t>
                      </a:r>
                      <a:r>
                        <a:rPr lang="kk-KZ" sz="2400" b="1" i="1" baseline="0" dirty="0" smtClean="0">
                          <a:solidFill>
                            <a:srgbClr val="FF0000"/>
                          </a:solidFill>
                        </a:rPr>
                        <a:t> градиенттер (</a:t>
                      </a:r>
                      <a:r>
                        <a:rPr lang="en-US" sz="2400" b="1" i="1" dirty="0" smtClean="0">
                          <a:solidFill>
                            <a:srgbClr val="FF0000"/>
                          </a:solidFill>
                        </a:rPr>
                        <a:t>CG</a:t>
                      </a:r>
                      <a:r>
                        <a:rPr lang="kk-KZ" sz="2400" b="1" i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400" b="1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548534"/>
                  </a:ext>
                </a:extLst>
              </a:tr>
              <a:tr h="709353">
                <a:tc>
                  <a:txBody>
                    <a:bodyPr/>
                    <a:lstStyle/>
                    <a:p>
                      <a:pPr algn="ctr"/>
                      <a:r>
                        <a:rPr lang="kk-KZ" sz="2400" dirty="0" smtClean="0"/>
                        <a:t>Крамер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2400" dirty="0" smtClean="0"/>
                        <a:t>Якоби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791123"/>
                  </a:ext>
                </a:extLst>
              </a:tr>
              <a:tr h="709353">
                <a:tc>
                  <a:txBody>
                    <a:bodyPr/>
                    <a:lstStyle/>
                    <a:p>
                      <a:pPr algn="ctr"/>
                      <a:r>
                        <a:rPr lang="kk-KZ" sz="2400" dirty="0" smtClean="0"/>
                        <a:t>Матрицалық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2400" dirty="0" smtClean="0"/>
                        <a:t>Зейдель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120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15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dirty="0" smtClean="0"/>
              <a:t>Гаусс </a:t>
            </a:r>
            <a:r>
              <a:rPr lang="kk-KZ" dirty="0" smtClean="0"/>
              <a:t>әдісі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25.04.2022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6</a:t>
            </a:fld>
            <a:endParaRPr lang="ru-RU" dirty="0"/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854364" y="1656744"/>
            <a:ext cx="1048327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сызықтық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теңдеулер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жүйесін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шешудің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танымал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нақты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әдістерінің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Әдістің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негізгі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идеясы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элементар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түрлендірулерді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қолдана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отырып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теңдеулер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жүйесі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үшбұрышты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түрдегі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эквивалентті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жүйеге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келтіру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Алгоритмді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шартты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түрде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екі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кезеңге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бөлуге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болады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Тура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жүріс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айнымалыларды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сатылы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біртіндеп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жою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algn="just"/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Кері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жүріс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қалған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айнымалыларды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соңғысынан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бастап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біртіндеп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табу.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3672"/>
              </p:ext>
            </p:extLst>
          </p:nvPr>
        </p:nvGraphicFramePr>
        <p:xfrm>
          <a:off x="924703" y="3990730"/>
          <a:ext cx="9686729" cy="1249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4775040" imgH="711000" progId="Equation.DSMT4">
                  <p:embed/>
                </p:oleObj>
              </mc:Choice>
              <mc:Fallback>
                <p:oleObj name="Equation" r:id="rId3" imgW="4775040" imgH="711000" progId="Equation.DSMT4">
                  <p:embed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4703" y="3990730"/>
                        <a:ext cx="9686729" cy="1249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250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dirty="0" smtClean="0"/>
              <a:t>Гаусс </a:t>
            </a:r>
            <a:r>
              <a:rPr lang="kk-KZ" dirty="0" smtClean="0"/>
              <a:t>әдісі алгоритмі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25.04.2022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7</a:t>
            </a:fld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006669"/>
              </p:ext>
            </p:extLst>
          </p:nvPr>
        </p:nvGraphicFramePr>
        <p:xfrm>
          <a:off x="4038600" y="2136531"/>
          <a:ext cx="2897518" cy="1707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3" imgW="1828800" imgH="1244520" progId="Equation.DSMT4">
                  <p:embed/>
                </p:oleObj>
              </mc:Choice>
              <mc:Fallback>
                <p:oleObj name="Equation" r:id="rId3" imgW="182880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0" y="2136531"/>
                        <a:ext cx="2897518" cy="1707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336631" y="1556545"/>
            <a:ext cx="10483272" cy="57998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Тура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жүріс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кезеңінде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бас диагональ элемент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астындағы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элементтер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жойылады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Ал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қалған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элементтер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мәнге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өзгереді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мәнді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келесі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формуламен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алуға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461639" y="3956447"/>
            <a:ext cx="10483272" cy="5799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Кері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жүріс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кезеңінде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элементтер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айнымалы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мәндері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есептелінеді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Келесі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формуламен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алуға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122880"/>
              </p:ext>
            </p:extLst>
          </p:nvPr>
        </p:nvGraphicFramePr>
        <p:xfrm>
          <a:off x="3704474" y="4424341"/>
          <a:ext cx="3575556" cy="1631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5" imgW="2616120" imgH="1193760" progId="Equation.DSMT4">
                  <p:embed/>
                </p:oleObj>
              </mc:Choice>
              <mc:Fallback>
                <p:oleObj name="Equation" r:id="rId5" imgW="2616120" imgH="1193760" progId="Equation.DSMT4">
                  <p:embed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4474" y="4424341"/>
                        <a:ext cx="3575556" cy="1631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662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Біріктірілген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градиенттер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(CG)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8146" y="1825625"/>
            <a:ext cx="10483272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сызықтық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теңдеулер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жүйесін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шешудің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танымал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итерациялық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әдістерінің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Оны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симметриялы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анықталған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сызықтық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теңдеулер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жүйесін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Шешім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келесі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табылады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25.04.2022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8</a:t>
            </a:fld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293977"/>
              </p:ext>
            </p:extLst>
          </p:nvPr>
        </p:nvGraphicFramePr>
        <p:xfrm>
          <a:off x="748146" y="2572252"/>
          <a:ext cx="8504238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8503920" imgH="2110850" progId="Equation.DSMT4">
                  <p:embed/>
                </p:oleObj>
              </mc:Choice>
              <mc:Fallback>
                <p:oleObj name="Equation" r:id="rId3" imgW="8503920" imgH="211085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146" y="2572252"/>
                        <a:ext cx="8504238" cy="211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977173"/>
              </p:ext>
            </p:extLst>
          </p:nvPr>
        </p:nvGraphicFramePr>
        <p:xfrm>
          <a:off x="4935249" y="4414278"/>
          <a:ext cx="599598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5" imgW="5996763" imgH="1371459" progId="Equation.DSMT4">
                  <p:embed/>
                </p:oleObj>
              </mc:Choice>
              <mc:Fallback>
                <p:oleObj name="Equation" r:id="rId5" imgW="5996763" imgH="137145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5249" y="4414278"/>
                        <a:ext cx="5995987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8769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890" y="328179"/>
            <a:ext cx="9621511" cy="104404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әдісінің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алгоритмі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638" y="1372227"/>
            <a:ext cx="11265763" cy="1585429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Градиетті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Бағыттауыш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Берілген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бағыт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ығысу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шамасын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қадамды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жуықтауды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шешімді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25.04.2022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9</a:t>
            </a:fld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300017"/>
              </p:ext>
            </p:extLst>
          </p:nvPr>
        </p:nvGraphicFramePr>
        <p:xfrm>
          <a:off x="804863" y="3105778"/>
          <a:ext cx="4763366" cy="3814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3688222" imgH="3931967" progId="Equation.DSMT4">
                  <p:embed/>
                </p:oleObj>
              </mc:Choice>
              <mc:Fallback>
                <p:oleObj name="Equation" r:id="rId3" imgW="3688222" imgH="393196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4863" y="3105778"/>
                        <a:ext cx="4763366" cy="3814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875644"/>
              </p:ext>
            </p:extLst>
          </p:nvPr>
        </p:nvGraphicFramePr>
        <p:xfrm>
          <a:off x="5975927" y="3156578"/>
          <a:ext cx="5189537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5189114" imgH="2400159" progId="Equation.DSMT4">
                  <p:embed/>
                </p:oleObj>
              </mc:Choice>
              <mc:Fallback>
                <p:oleObj name="Equation" r:id="rId5" imgW="5189114" imgH="240015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75927" y="3156578"/>
                        <a:ext cx="5189537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51220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442</Words>
  <Application>Microsoft Office PowerPoint</Application>
  <PresentationFormat>Широкоэкранный</PresentationFormat>
  <Paragraphs>97</Paragraphs>
  <Slides>16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MathType 7.0 Equation</vt:lpstr>
      <vt:lpstr>Equation</vt:lpstr>
      <vt:lpstr>Сызықтық теңдеулер жүйесін шешудің жоғарыөнімді алгоритмдерін әзірлеу және талдау</vt:lpstr>
      <vt:lpstr>Жұмыстың өзектілігі</vt:lpstr>
      <vt:lpstr>Жұмыстың мақсаты</vt:lpstr>
      <vt:lpstr>Дипломдық жұмыстың тапсырмалары</vt:lpstr>
      <vt:lpstr>Зерттеу кезеңдері</vt:lpstr>
      <vt:lpstr>Гаусс әдісі</vt:lpstr>
      <vt:lpstr>Гаусс әдісі алгоритмі</vt:lpstr>
      <vt:lpstr>Біріктірілген градиенттер (CG) әдісі</vt:lpstr>
      <vt:lpstr>CG әдісінің алгоритмі.</vt:lpstr>
      <vt:lpstr>Гаусс сызықты және CG сызықты әдістері</vt:lpstr>
      <vt:lpstr>Гаусс және CG әдістерін параллельді алгоритмдері С++ программалау тілінде</vt:lpstr>
      <vt:lpstr>Презентация PowerPoint</vt:lpstr>
      <vt:lpstr>Графиктер, кестелер, суреттер</vt:lpstr>
      <vt:lpstr>Зерттеу нәтижелері</vt:lpstr>
      <vt:lpstr>Қорытынды</vt:lpstr>
      <vt:lpstr>Назарларыңызға рахмет!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Бейсов Нурбол</dc:creator>
  <cp:lastModifiedBy>Zhanars</cp:lastModifiedBy>
  <cp:revision>39</cp:revision>
  <dcterms:created xsi:type="dcterms:W3CDTF">2022-04-12T06:36:18Z</dcterms:created>
  <dcterms:modified xsi:type="dcterms:W3CDTF">2022-04-25T03:38:58Z</dcterms:modified>
</cp:coreProperties>
</file>