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274" r:id="rId14"/>
    <p:sldId id="266" r:id="rId15"/>
    <p:sldId id="263" r:id="rId16"/>
    <p:sldId id="265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йсов Нурбол" initials="БН" lastIdx="3" clrIdx="0">
    <p:extLst>
      <p:ext uri="{19B8F6BF-5375-455C-9EA6-DF929625EA0E}">
        <p15:presenceInfo xmlns:p15="http://schemas.microsoft.com/office/powerpoint/2012/main" userId="Бейсов Нурбо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05" autoAdjust="0"/>
  </p:normalViewPr>
  <p:slideViewPr>
    <p:cSldViewPr snapToGrid="0" showGuides="1">
      <p:cViewPr varScale="1">
        <p:scale>
          <a:sx n="76" d="100"/>
          <a:sy n="76" d="100"/>
        </p:scale>
        <p:origin x="91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13744999840192"/>
          <c:y val="7.9171992246663173E-2"/>
          <c:w val="0.77410356077760323"/>
          <c:h val="0.81318966414838345"/>
        </c:manualLayout>
      </c:layout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Гаусс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7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DA-49A1-B04A-2387A934BC7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CG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DA-49A1-B04A-2387A934B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7872287"/>
        <c:axId val="1457858143"/>
      </c:lineChart>
      <c:catAx>
        <c:axId val="145787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7858143"/>
        <c:crosses val="autoZero"/>
        <c:auto val="1"/>
        <c:lblAlgn val="ctr"/>
        <c:lblOffset val="100"/>
        <c:noMultiLvlLbl val="0"/>
      </c:catAx>
      <c:valAx>
        <c:axId val="145785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5787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60D1341-3503-487C-B2C2-A6063D072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EEF98-7BDD-4C72-BD8C-644041A68A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B480-4FB3-4F32-9642-08EBE6967632}" type="datetime1">
              <a:rPr lang="ru-RU" smtClean="0"/>
              <a:t>24.04.2022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9A61ED-275F-419B-B7E2-E79F99C7E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D84CA-A59B-4F92-95A7-F148697C5B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B33D9-5F7A-4134-903D-BD5A203FC8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0732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2E734-2E7E-4FAA-9647-ABEE08BAA44C}" type="datetime1">
              <a:rPr lang="ru-RU" smtClean="0"/>
              <a:t>24.04.2022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1FDAE-3C32-4097-9F12-ACB7CCC62B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92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488CE-BB74-46D3-90B9-713EBE8D0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85" y="1854199"/>
            <a:ext cx="10971650" cy="1655763"/>
          </a:xfrm>
        </p:spPr>
        <p:txBody>
          <a:bodyPr anchor="b">
            <a:norm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30922-A485-4FF7-BB07-B0F42514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85" y="3806225"/>
            <a:ext cx="10971650" cy="1655762"/>
          </a:xfrm>
        </p:spPr>
        <p:txBody>
          <a:bodyPr/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5DE16-A7BD-4ABD-999B-24DCE18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DC5540A6-634B-4BA2-AA77-828AA7F80B39}"/>
              </a:ext>
            </a:extLst>
          </p:cNvPr>
          <p:cNvSpPr txBox="1">
            <a:spLocks/>
          </p:cNvSpPr>
          <p:nvPr userDrawn="1"/>
        </p:nvSpPr>
        <p:spPr>
          <a:xfrm>
            <a:off x="1956816" y="369790"/>
            <a:ext cx="8357616" cy="1016873"/>
          </a:xfrm>
          <a:prstGeom prst="rect">
            <a:avLst/>
          </a:prstGeom>
        </p:spPr>
        <p:txBody>
          <a:bodyPr anchor="ctr"/>
          <a:lstStyle>
            <a:defPPr>
              <a:defRPr lang="ru-RU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k-KZ" noProof="0" dirty="0"/>
              <a:t>Әл-Фараби атындағы Қазақ ұлттық университеті</a:t>
            </a:r>
          </a:p>
          <a:p>
            <a:r>
              <a:rPr lang="kk-KZ" noProof="0" dirty="0"/>
              <a:t> Ақпараттық технологиялар факультеті</a:t>
            </a:r>
          </a:p>
          <a:p>
            <a:r>
              <a:rPr lang="kk-KZ" noProof="0" dirty="0"/>
              <a:t>Информатика кафедрасы</a:t>
            </a:r>
          </a:p>
        </p:txBody>
      </p:sp>
      <p:pic>
        <p:nvPicPr>
          <p:cNvPr id="10" name="Рисунок 17">
            <a:extLst>
              <a:ext uri="{FF2B5EF4-FFF2-40B4-BE49-F238E27FC236}">
                <a16:creationId xmlns:a16="http://schemas.microsoft.com/office/drawing/2014/main" id="{60AEDDCC-4C87-4893-A5D3-0631D3861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5" y="369789"/>
            <a:ext cx="1034986" cy="1016873"/>
          </a:xfrm>
          <a:prstGeom prst="rect">
            <a:avLst/>
          </a:prstGeom>
        </p:spPr>
      </p:pic>
      <p:pic>
        <p:nvPicPr>
          <p:cNvPr id="11" name="Рисунок 18">
            <a:extLst>
              <a:ext uri="{FF2B5EF4-FFF2-40B4-BE49-F238E27FC236}">
                <a16:creationId xmlns:a16="http://schemas.microsoft.com/office/drawing/2014/main" id="{DCEFA212-7D5C-4A28-812C-20A093AA4A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854" y="369791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Актуально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7F242-F07A-45C0-AEB9-A32ABD03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891" y="365125"/>
            <a:ext cx="9621511" cy="1044049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F90FD-C0D8-4B51-8306-AFB023E9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1265763" cy="4351338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2B221-F06D-4F53-BDC8-A12B64C4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39" y="6356350"/>
            <a:ext cx="27249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0955F-D797-4FF7-9F57-168AA0F993D1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FCF93-A051-41A8-9C44-C22E3620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k-KZ" dirty="0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E224D-782B-4F27-9797-384084E4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54" y="6356350"/>
            <a:ext cx="2721947" cy="365125"/>
          </a:xfrm>
        </p:spPr>
        <p:txBody>
          <a:bodyPr/>
          <a:lstStyle/>
          <a:p>
            <a:fld id="{AC83EC1F-A917-497A-BAA4-DAF738FAF6FC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 18">
            <a:extLst>
              <a:ext uri="{FF2B5EF4-FFF2-40B4-BE49-F238E27FC236}">
                <a16:creationId xmlns:a16="http://schemas.microsoft.com/office/drawing/2014/main" id="{737DC428-FDB3-416A-B0C9-B92BE34AA2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365125"/>
            <a:ext cx="1035605" cy="10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A01EE-B7B9-4D18-97C7-99C58A3F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1" y="993198"/>
            <a:ext cx="10836563" cy="5426075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5730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7CEAE-8323-493F-BBC3-9E0AA1DF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F520A9-A6C0-45A5-9C1E-10CCA59B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9A8BC-6172-48CE-94F9-37F883C6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C68A-9F4D-47E4-815D-DFB2FF0C473E}" type="datetime1">
              <a:rPr lang="ru-RU" smtClean="0"/>
              <a:t>24.04.2022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B827B-4F63-4973-AE13-A6503227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Әл-Фараби атындағы Қазақ ұлттық университеті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F32744-8F93-402F-BABE-5B7AB106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EC1F-A917-497A-BAA4-DAF738FAF6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1577-F9E9-4059-87AE-497430A2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175" y="1773237"/>
            <a:ext cx="10971650" cy="1655763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Сы</a:t>
            </a:r>
            <a:r>
              <a:rPr lang="kk-KZ" dirty="0" smtClean="0"/>
              <a:t>зықтық теңдеулер жүйесін шешудің жоғарыөнімді алгоритмдерін әзірлеу және талдау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104A6D-C2F9-4718-BBAF-4134E4A75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k-KZ" dirty="0"/>
              <a:t>Орындаған: </a:t>
            </a:r>
            <a:r>
              <a:rPr lang="kk-KZ" dirty="0" smtClean="0"/>
              <a:t>Назынбек Нарқыз Асқатқызы</a:t>
            </a:r>
            <a:endParaRPr lang="kk-KZ" dirty="0"/>
          </a:p>
          <a:p>
            <a:r>
              <a:rPr lang="kk-KZ" dirty="0"/>
              <a:t>Ғылыми жетекші: </a:t>
            </a:r>
            <a:r>
              <a:rPr lang="kk-KZ" dirty="0" smtClean="0"/>
              <a:t>Бекбаева М.К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F69275-E68D-4C49-91F1-A922172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dirty="0"/>
              <a:t>Алматы, 2022 ж.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83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5890" y="328179"/>
            <a:ext cx="9621511" cy="104404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38" y="1372227"/>
            <a:ext cx="11265763" cy="158542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Бағыттауыш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ығысу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қадамды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жуықтауды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10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00017"/>
              </p:ext>
            </p:extLst>
          </p:nvPr>
        </p:nvGraphicFramePr>
        <p:xfrm>
          <a:off x="804863" y="3105778"/>
          <a:ext cx="4763366" cy="381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3688222" imgH="3931967" progId="Equation.DSMT4">
                  <p:embed/>
                </p:oleObj>
              </mc:Choice>
              <mc:Fallback>
                <p:oleObj name="Equation" r:id="rId3" imgW="3688222" imgH="39319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3105778"/>
                        <a:ext cx="4763366" cy="3814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875644"/>
              </p:ext>
            </p:extLst>
          </p:nvPr>
        </p:nvGraphicFramePr>
        <p:xfrm>
          <a:off x="5975927" y="3156578"/>
          <a:ext cx="5189537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5189114" imgH="2400159" progId="Equation.DSMT4">
                  <p:embed/>
                </p:oleObj>
              </mc:Choice>
              <mc:Fallback>
                <p:oleObj name="Equation" r:id="rId5" imgW="5189114" imgH="24001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5927" y="3156578"/>
                        <a:ext cx="5189537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12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Гаусс сызықты және </a:t>
            </a:r>
            <a:r>
              <a:rPr lang="en-US" dirty="0" smtClean="0"/>
              <a:t>CG </a:t>
            </a:r>
            <a:r>
              <a:rPr lang="kk-KZ" dirty="0" smtClean="0"/>
              <a:t>сызықты әдістері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054194"/>
              </p:ext>
            </p:extLst>
          </p:nvPr>
        </p:nvGraphicFramePr>
        <p:xfrm>
          <a:off x="794326" y="1551709"/>
          <a:ext cx="10168425" cy="4804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11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3788228" y="3086471"/>
            <a:ext cx="47227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2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әдістерін параллельді алгоритмдері С++ программалау тілінде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  </a:t>
            </a:r>
            <a:r>
              <a:rPr lang="ru-RU" b="1" i="1" dirty="0" err="1" smtClean="0"/>
              <a:t>Параллельді</a:t>
            </a:r>
            <a:r>
              <a:rPr lang="ru-RU" b="1" i="1" dirty="0" smtClean="0"/>
              <a:t> </a:t>
            </a:r>
            <a:r>
              <a:rPr lang="ru-RU" b="1" i="1" dirty="0" err="1" smtClean="0"/>
              <a:t>есептеу</a:t>
            </a:r>
            <a:r>
              <a:rPr lang="ru-RU" b="1" i="1" dirty="0" smtClean="0"/>
              <a:t> </a:t>
            </a:r>
            <a:r>
              <a:rPr lang="ru-RU" dirty="0" smtClean="0"/>
              <a:t>- </a:t>
            </a:r>
            <a:r>
              <a:rPr lang="ru-RU" dirty="0" err="1" smtClean="0"/>
              <a:t>бағдарламаларды</a:t>
            </a:r>
            <a:r>
              <a:rPr lang="ru-RU" dirty="0" smtClean="0"/>
              <a:t> </a:t>
            </a:r>
            <a:r>
              <a:rPr lang="ru-RU" dirty="0"/>
              <a:t>параллель (</a:t>
            </a:r>
            <a:r>
              <a:rPr lang="ru-RU" dirty="0" err="1"/>
              <a:t>бір</a:t>
            </a:r>
            <a:r>
              <a:rPr lang="ru-RU" dirty="0"/>
              <a:t> </a:t>
            </a:r>
            <a:r>
              <a:rPr lang="ru-RU" dirty="0" err="1"/>
              <a:t>уақытта</a:t>
            </a:r>
            <a:r>
              <a:rPr lang="ru-RU" dirty="0"/>
              <a:t>)</a:t>
            </a:r>
            <a:r>
              <a:rPr lang="ru-RU" dirty="0" err="1"/>
              <a:t>жұмыс</a:t>
            </a:r>
            <a:r>
              <a:rPr lang="ru-RU" dirty="0"/>
              <a:t> </a:t>
            </a:r>
            <a:r>
              <a:rPr lang="ru-RU" dirty="0" err="1"/>
              <a:t>істейтін</a:t>
            </a:r>
            <a:r>
              <a:rPr lang="ru-RU" dirty="0"/>
              <a:t> </a:t>
            </a:r>
            <a:r>
              <a:rPr lang="ru-RU" dirty="0" err="1"/>
              <a:t>өзара</a:t>
            </a:r>
            <a:r>
              <a:rPr lang="ru-RU" dirty="0"/>
              <a:t> </a:t>
            </a:r>
            <a:r>
              <a:rPr lang="ru-RU" dirty="0" err="1"/>
              <a:t>әрекеттесетін</a:t>
            </a:r>
            <a:r>
              <a:rPr lang="ru-RU" dirty="0"/>
              <a:t> </a:t>
            </a:r>
            <a:r>
              <a:rPr lang="ru-RU" dirty="0" err="1"/>
              <a:t>есептеу</a:t>
            </a:r>
            <a:r>
              <a:rPr lang="ru-RU" dirty="0"/>
              <a:t> </a:t>
            </a:r>
            <a:r>
              <a:rPr lang="ru-RU" dirty="0" err="1"/>
              <a:t>процестерінің</a:t>
            </a:r>
            <a:r>
              <a:rPr lang="ru-RU" dirty="0"/>
              <a:t> </a:t>
            </a:r>
            <a:r>
              <a:rPr lang="ru-RU" dirty="0" err="1"/>
              <a:t>жиынтығы</a:t>
            </a:r>
            <a:r>
              <a:rPr lang="ru-RU" dirty="0"/>
              <a:t> </a:t>
            </a:r>
            <a:r>
              <a:rPr lang="ru-RU" dirty="0" err="1"/>
              <a:t>ретінде</a:t>
            </a:r>
            <a:r>
              <a:rPr lang="ru-RU" dirty="0"/>
              <a:t> </a:t>
            </a:r>
            <a:r>
              <a:rPr lang="ru-RU" dirty="0" err="1" smtClean="0"/>
              <a:t>жасайтын</a:t>
            </a:r>
            <a:r>
              <a:rPr lang="ru-RU" dirty="0" smtClean="0"/>
              <a:t> </a:t>
            </a:r>
            <a:r>
              <a:rPr lang="ru-RU" dirty="0" err="1"/>
              <a:t>компьютерлік</a:t>
            </a:r>
            <a:r>
              <a:rPr lang="ru-RU" dirty="0"/>
              <a:t> </a:t>
            </a:r>
            <a:r>
              <a:rPr lang="ru-RU" dirty="0" err="1" smtClean="0"/>
              <a:t>есептеулерді</a:t>
            </a:r>
            <a:r>
              <a:rPr lang="ru-RU" dirty="0" smtClean="0"/>
              <a:t> </a:t>
            </a:r>
            <a:r>
              <a:rPr lang="ru-RU" dirty="0" err="1"/>
              <a:t>ұйымдастыру</a:t>
            </a:r>
            <a:r>
              <a:rPr lang="ru-RU" dirty="0"/>
              <a:t> </a:t>
            </a:r>
            <a:r>
              <a:rPr lang="ru-RU" dirty="0" err="1" smtClean="0"/>
              <a:t>әдісі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en-US" b="1" i="1" dirty="0" err="1"/>
              <a:t>OpenMP</a:t>
            </a:r>
            <a:r>
              <a:rPr lang="en-US" dirty="0"/>
              <a:t>-</a:t>
            </a:r>
            <a:r>
              <a:rPr lang="ru-RU" dirty="0" err="1"/>
              <a:t>жалпы</a:t>
            </a:r>
            <a:r>
              <a:rPr lang="ru-RU" dirty="0"/>
              <a:t> </a:t>
            </a:r>
            <a:r>
              <a:rPr lang="ru-RU" dirty="0" err="1"/>
              <a:t>жады</a:t>
            </a:r>
            <a:r>
              <a:rPr lang="ru-RU" dirty="0"/>
              <a:t> бар параллель </a:t>
            </a:r>
            <a:r>
              <a:rPr lang="ru-RU" dirty="0" err="1"/>
              <a:t>жүйелерге</a:t>
            </a:r>
            <a:r>
              <a:rPr lang="ru-RU" dirty="0"/>
              <a:t> </a:t>
            </a:r>
            <a:r>
              <a:rPr lang="ru-RU" dirty="0" err="1"/>
              <a:t>арналған</a:t>
            </a:r>
            <a:r>
              <a:rPr lang="ru-RU" dirty="0"/>
              <a:t> </a:t>
            </a:r>
            <a:r>
              <a:rPr lang="ru-RU" dirty="0" err="1"/>
              <a:t>қолданбалы</a:t>
            </a:r>
            <a:r>
              <a:rPr lang="ru-RU" dirty="0"/>
              <a:t> интерфейс стандарты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5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54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BE14F-B593-41C0-AE63-A4D21B92A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Графиктер</a:t>
            </a:r>
            <a:r>
              <a:rPr lang="ru-RU" sz="3600" dirty="0"/>
              <a:t>, </a:t>
            </a:r>
            <a:r>
              <a:rPr lang="ru-RU" sz="3600" dirty="0" err="1"/>
              <a:t>кестелер</a:t>
            </a:r>
            <a:r>
              <a:rPr lang="ru-RU" sz="3600" dirty="0"/>
              <a:t>, </a:t>
            </a:r>
            <a:r>
              <a:rPr lang="ru-RU" sz="3600" dirty="0" err="1"/>
              <a:t>суреттер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2E398-2BD1-4A66-B50A-DAFF60E0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D7646-7316-478C-A278-77F0790A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70B4-3E75-47F2-9C8B-A072F7CAC3FB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0A76A-990E-469D-8F80-F257D9F6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7D4CFA-BC6C-4A77-87E9-D4F23BC4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051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448D9FA-893E-4870-BD8B-65DF1C654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Зерттеу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нәтиже</a:t>
            </a:r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лері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CB27D92-96CD-44F8-8D83-564EDD6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F7F4D3F7-36E3-4B72-BC1D-5F2980B4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B412-2FFB-469E-B29B-6FD9F71D1B4A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782594-9F4A-4E97-AC68-B38F2CD3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CABC-DB36-4F4C-B4D6-E636A201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4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ADCCEB6-0C4A-4681-BAE5-867300BC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Қорытынды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218E2EB6-D834-4934-84AF-10EFBFA0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7A876D-9BF7-4194-9208-A7EDE492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9F22-C20D-4E9F-B8C2-1FF288EE1F47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6EAAA1-17F5-422B-86CA-30F52F3E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8A1D2-23D0-45DE-B69D-626B41E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45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EF497-8DEC-45C5-8A62-FA196ED8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k-KZ"/>
              <a:t>Назарларыңызға рахмет!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86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590A45A-00A2-4763-9693-EEB9105E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/>
              <a:t>Жұмыстың ө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зектілігі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D228C-EFCB-4380-9B89-C33E83F1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E462-3017-480F-B32E-3DD937001A55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42A9F9-31A3-49FC-9A35-FDEE0078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6B233-7D02-4B9C-9B84-F9FB890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2</a:t>
            </a:fld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461639" y="1825625"/>
            <a:ext cx="9956979" cy="9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k-KZ" dirty="0" smtClean="0"/>
              <a:t>Көптеген қолданбалы, оның ішінде экономикалық есептер  сызықтық теңдеулер жүйесіне әкелінеді.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1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263C44E-BF71-4CF3-A95B-11D4CC53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sz="3600" dirty="0">
                <a:latin typeface="Arial" panose="020B0604020202020204" pitchFamily="34" charset="0"/>
                <a:cs typeface="Arial" panose="020B0604020202020204" pitchFamily="34" charset="0"/>
              </a:rPr>
              <a:t>Жұмыстың мақсаты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80435EA2-C945-452A-86D4-EAB63690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тура және итерациялық әдістерін зерттеу және анализ жасау</a:t>
            </a:r>
          </a:p>
          <a:p>
            <a:r>
              <a:rPr lang="kk-KZ" dirty="0" smtClean="0"/>
              <a:t>САТЖ шешудің алгоритмін программалау тілінде құру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563632-4708-41D8-B720-573906BA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A71C-0D3E-470E-A426-350DC7500209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AD0149-C5A8-4973-B7E2-9C9AE7A6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95A2A-325D-44D1-BAD4-B1510C41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47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A50693-4DF5-466D-B66D-60F784FB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Дипломдық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жұмыстың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latin typeface="Arial" panose="020B0604020202020204" pitchFamily="34" charset="0"/>
                <a:cs typeface="Arial" panose="020B0604020202020204" pitchFamily="34" charset="0"/>
              </a:rPr>
              <a:t>тапсырмалары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A0B86FD-C1CA-4D72-930C-EAE8546A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k-KZ" dirty="0" smtClean="0"/>
              <a:t>Сатж шешудің тікелей және итерациялық әдістеріне шолу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сызықты алгоритмін С++ тілінде жазу</a:t>
            </a:r>
          </a:p>
          <a:p>
            <a:r>
              <a:rPr lang="kk-KZ" dirty="0" smtClean="0"/>
              <a:t>Гаусс және </a:t>
            </a:r>
            <a:r>
              <a:rPr lang="en-US" dirty="0" smtClean="0"/>
              <a:t>CG </a:t>
            </a:r>
            <a:r>
              <a:rPr lang="kk-KZ" dirty="0" smtClean="0"/>
              <a:t>әдісінің параллельді алгоритмін С++ тілінде жазу </a:t>
            </a:r>
          </a:p>
          <a:p>
            <a:r>
              <a:rPr lang="kk-KZ" dirty="0" smtClean="0"/>
              <a:t>Эксперименнтер өткізіп, нәтижесі бойынша талдау жүргізу</a:t>
            </a:r>
            <a:endParaRPr lang="ru-RU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9B5B99-EF75-4AFB-9456-CB0929E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9B8D-9B44-4C03-8586-2025FA882966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D19DD-127A-4E9A-AFB2-8884BBEB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/>
              <a:t>Әл</a:t>
            </a:r>
            <a:r>
              <a:rPr lang="ru-RU" dirty="0"/>
              <a:t>-Фараби </a:t>
            </a:r>
            <a:r>
              <a:rPr lang="ru-RU" dirty="0" err="1"/>
              <a:t>атындағы</a:t>
            </a:r>
            <a:r>
              <a:rPr lang="ru-RU" dirty="0"/>
              <a:t> </a:t>
            </a:r>
            <a:r>
              <a:rPr lang="ru-RU" dirty="0" err="1"/>
              <a:t>Қазақ</a:t>
            </a:r>
            <a:r>
              <a:rPr lang="ru-RU" dirty="0"/>
              <a:t> </a:t>
            </a:r>
            <a:r>
              <a:rPr lang="ru-RU" dirty="0" err="1"/>
              <a:t>ұлттық</a:t>
            </a:r>
            <a:r>
              <a:rPr lang="ru-RU" dirty="0"/>
              <a:t> </a:t>
            </a:r>
            <a:r>
              <a:rPr lang="ru-RU" dirty="0" err="1"/>
              <a:t>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588571-E445-434F-8FD2-D54B2296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7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5D4696-F944-4C89-9B83-6616BB66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k-KZ" dirty="0" smtClean="0"/>
              <a:t>Зерттеу кезеңдері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742F10-06D1-4BD4-BA5A-3BDDC21E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CDCB-9A2C-4E9E-A4D3-2108173B919B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7828EA-BC17-4948-A67F-CD76A3F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Әл-Фараби атындағы Қазақ ұлттық университеті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18334-E7B7-4952-9766-69063E7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19" name="Объект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037077"/>
              </p:ext>
            </p:extLst>
          </p:nvPr>
        </p:nvGraphicFramePr>
        <p:xfrm>
          <a:off x="1921164" y="1708727"/>
          <a:ext cx="8709890" cy="3660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945">
                  <a:extLst>
                    <a:ext uri="{9D8B030D-6E8A-4147-A177-3AD203B41FA5}">
                      <a16:colId xmlns:a16="http://schemas.microsoft.com/office/drawing/2014/main" val="3377184731"/>
                    </a:ext>
                  </a:extLst>
                </a:gridCol>
                <a:gridCol w="4354945">
                  <a:extLst>
                    <a:ext uri="{9D8B030D-6E8A-4147-A177-3AD203B41FA5}">
                      <a16:colId xmlns:a16="http://schemas.microsoft.com/office/drawing/2014/main" val="3065886717"/>
                    </a:ext>
                  </a:extLst>
                </a:gridCol>
              </a:tblGrid>
              <a:tr h="709353">
                <a:tc gridSpan="2"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САТЖ</a:t>
                      </a:r>
                      <a:r>
                        <a:rPr lang="kk-KZ" sz="2400" baseline="0" dirty="0" smtClean="0"/>
                        <a:t> шешудің әдістері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6520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Тура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0" dirty="0" smtClean="0"/>
                        <a:t>Итерациялық</a:t>
                      </a:r>
                      <a:r>
                        <a:rPr lang="kk-KZ" sz="2400" b="1" i="0" baseline="0" dirty="0" smtClean="0"/>
                        <a:t> әдістер</a:t>
                      </a:r>
                      <a:endParaRPr lang="ru-RU" sz="24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24515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Гаусс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Біріктірілген</a:t>
                      </a:r>
                      <a:r>
                        <a:rPr lang="kk-KZ" sz="2400" b="1" i="1" baseline="0" dirty="0" smtClean="0">
                          <a:solidFill>
                            <a:srgbClr val="FF0000"/>
                          </a:solidFill>
                        </a:rPr>
                        <a:t> градиенттер (</a:t>
                      </a:r>
                      <a:r>
                        <a:rPr lang="en-US" sz="2400" b="1" i="1" dirty="0" smtClean="0">
                          <a:solidFill>
                            <a:srgbClr val="FF0000"/>
                          </a:solidFill>
                        </a:rPr>
                        <a:t>CG</a:t>
                      </a:r>
                      <a:r>
                        <a:rPr lang="kk-KZ" sz="2400" b="1" i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ru-RU" sz="2400" b="1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48534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Крамер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Якоби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91123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Матрицалық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dirty="0" smtClean="0"/>
                        <a:t>Зейдель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2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15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Гаусс әдісінің алгоритмі. 1-кезең (Тура бағыт).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6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529645"/>
              </p:ext>
            </p:extLst>
          </p:nvPr>
        </p:nvGraphicFramePr>
        <p:xfrm>
          <a:off x="781446" y="1735932"/>
          <a:ext cx="9388475" cy="444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9387698" imgH="5128229" progId="Equation.DSMT4">
                  <p:embed/>
                </p:oleObj>
              </mc:Choice>
              <mc:Fallback>
                <p:oleObj name="Equation" r:id="rId3" imgW="9387698" imgH="51282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446" y="1735932"/>
                        <a:ext cx="9388475" cy="4441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62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/>
              <a:t>Гаусс әдісінің алгоритмі. </a:t>
            </a:r>
            <a:r>
              <a:rPr lang="kk-KZ" dirty="0" smtClean="0"/>
              <a:t>2-кезең (Кері </a:t>
            </a:r>
            <a:r>
              <a:rPr lang="kk-KZ" dirty="0"/>
              <a:t>бағыт).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39" y="5089235"/>
            <a:ext cx="11265763" cy="1087727"/>
          </a:xfrm>
        </p:spPr>
        <p:txBody>
          <a:bodyPr/>
          <a:lstStyle/>
          <a:p>
            <a:pPr marL="0" indent="0">
              <a:buNone/>
            </a:pPr>
            <a:r>
              <a:rPr lang="kk-KZ" dirty="0" smtClean="0"/>
              <a:t>       Осылайша теңдеулер жүйесінің шешімі алынады.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7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049797"/>
              </p:ext>
            </p:extLst>
          </p:nvPr>
        </p:nvGraphicFramePr>
        <p:xfrm>
          <a:off x="1878013" y="2379663"/>
          <a:ext cx="84359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8435446" imgH="2095579" progId="Equation.DSMT4">
                  <p:embed/>
                </p:oleObj>
              </mc:Choice>
              <mc:Fallback>
                <p:oleObj name="Equation" r:id="rId3" imgW="8435446" imgH="20955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8013" y="2379663"/>
                        <a:ext cx="8435975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76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24.04.2022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25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градиенттер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(CG)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146" y="1825625"/>
            <a:ext cx="1048327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сызықтық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Шешім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955F-D797-4FF7-9F57-168AA0F993D1}" type="datetime1">
              <a:rPr lang="ru-RU" smtClean="0"/>
              <a:t>25.04.2022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k-KZ" smtClean="0"/>
              <a:t>Әл-Фараби атындағы Қазақ ұлттық университеті</a:t>
            </a:r>
            <a:endParaRPr lang="kk-KZ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C1F-A917-497A-BAA4-DAF738FAF6FC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93977"/>
              </p:ext>
            </p:extLst>
          </p:nvPr>
        </p:nvGraphicFramePr>
        <p:xfrm>
          <a:off x="748146" y="2572252"/>
          <a:ext cx="8504238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8503920" imgH="2110850" progId="Equation.DSMT4">
                  <p:embed/>
                </p:oleObj>
              </mc:Choice>
              <mc:Fallback>
                <p:oleObj name="Equation" r:id="rId3" imgW="8503920" imgH="21108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146" y="2572252"/>
                        <a:ext cx="8504238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977173"/>
              </p:ext>
            </p:extLst>
          </p:nvPr>
        </p:nvGraphicFramePr>
        <p:xfrm>
          <a:off x="4935249" y="4414278"/>
          <a:ext cx="59959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5996763" imgH="1371459" progId="Equation.DSMT4">
                  <p:embed/>
                </p:oleObj>
              </mc:Choice>
              <mc:Fallback>
                <p:oleObj name="Equation" r:id="rId5" imgW="5996763" imgH="137145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5249" y="4414278"/>
                        <a:ext cx="599598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69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372</Words>
  <Application>Microsoft Office PowerPoint</Application>
  <PresentationFormat>Широкоэкранный</PresentationFormat>
  <Paragraphs>95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MathType 7.0 Equation</vt:lpstr>
      <vt:lpstr>Сызықтық теңдеулер жүйесін шешудің жоғарыөнімді алгоритмдерін әзірлеу және талдау</vt:lpstr>
      <vt:lpstr>Жұмыстың өзектілігі</vt:lpstr>
      <vt:lpstr>Жұмыстың мақсаты</vt:lpstr>
      <vt:lpstr>Дипломдық жұмыстың тапсырмалары</vt:lpstr>
      <vt:lpstr>Зерттеу кезеңдері</vt:lpstr>
      <vt:lpstr>Гаусс әдісінің алгоритмі. 1-кезең (Тура бағыт).</vt:lpstr>
      <vt:lpstr>Гаусс әдісінің алгоритмі. 2-кезең (Кері бағыт).</vt:lpstr>
      <vt:lpstr>Презентация PowerPoint</vt:lpstr>
      <vt:lpstr>Біріктірілген градиенттер (CG) әдісі</vt:lpstr>
      <vt:lpstr>CG әдісінің алгоритмі.</vt:lpstr>
      <vt:lpstr>Гаусс сызықты және CG сызықты әдістері</vt:lpstr>
      <vt:lpstr>Гаусс және CG әдістерін параллельді алгоритмдері С++ программалау тілінде</vt:lpstr>
      <vt:lpstr>Презентация PowerPoint</vt:lpstr>
      <vt:lpstr>Графиктер, кестелер, суреттер</vt:lpstr>
      <vt:lpstr>Зерттеу нәтижелері</vt:lpstr>
      <vt:lpstr>Қорытынды</vt:lpstr>
      <vt:lpstr>Назарларыңызға рахмет!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Бейсов Нурбол</dc:creator>
  <cp:lastModifiedBy>Acer</cp:lastModifiedBy>
  <cp:revision>35</cp:revision>
  <dcterms:created xsi:type="dcterms:W3CDTF">2022-04-12T06:36:18Z</dcterms:created>
  <dcterms:modified xsi:type="dcterms:W3CDTF">2022-04-24T21:08:33Z</dcterms:modified>
</cp:coreProperties>
</file>