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32944B-1869-41DC-88CD-A9BA5E4E0637}" v="8" dt="2025-03-10T05:48:58.1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59" d="100"/>
          <a:sy n="59" d="100"/>
        </p:scale>
        <p:origin x="96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shini Kuna" userId="39e9ba371f8950b9" providerId="LiveId" clId="{3332944B-1869-41DC-88CD-A9BA5E4E0637}"/>
    <pc:docChg chg="undo custSel modSld">
      <pc:chgData name="Narshini Kuna" userId="39e9ba371f8950b9" providerId="LiveId" clId="{3332944B-1869-41DC-88CD-A9BA5E4E0637}" dt="2025-03-10T05:48:58.176" v="50"/>
      <pc:docMkLst>
        <pc:docMk/>
      </pc:docMkLst>
      <pc:sldChg chg="modSp mod modTransition">
        <pc:chgData name="Narshini Kuna" userId="39e9ba371f8950b9" providerId="LiveId" clId="{3332944B-1869-41DC-88CD-A9BA5E4E0637}" dt="2025-03-10T04:56:30.820" v="31" actId="20577"/>
        <pc:sldMkLst>
          <pc:docMk/>
          <pc:sldMk cId="4029347185" sldId="256"/>
        </pc:sldMkLst>
        <pc:spChg chg="mod">
          <ac:chgData name="Narshini Kuna" userId="39e9ba371f8950b9" providerId="LiveId" clId="{3332944B-1869-41DC-88CD-A9BA5E4E0637}" dt="2025-03-10T04:56:30.820" v="31" actId="20577"/>
          <ac:spMkLst>
            <pc:docMk/>
            <pc:sldMk cId="4029347185" sldId="256"/>
            <ac:spMk id="3" creationId="{E2094972-A376-4D9E-46D0-989A6EA04E82}"/>
          </ac:spMkLst>
        </pc:spChg>
      </pc:sldChg>
      <pc:sldChg chg="modSp mod">
        <pc:chgData name="Narshini Kuna" userId="39e9ba371f8950b9" providerId="LiveId" clId="{3332944B-1869-41DC-88CD-A9BA5E4E0637}" dt="2025-03-10T05:35:55.160" v="33" actId="14100"/>
        <pc:sldMkLst>
          <pc:docMk/>
          <pc:sldMk cId="2310031334" sldId="258"/>
        </pc:sldMkLst>
        <pc:spChg chg="mod">
          <ac:chgData name="Narshini Kuna" userId="39e9ba371f8950b9" providerId="LiveId" clId="{3332944B-1869-41DC-88CD-A9BA5E4E0637}" dt="2025-03-10T05:35:55.160" v="33" actId="14100"/>
          <ac:spMkLst>
            <pc:docMk/>
            <pc:sldMk cId="2310031334" sldId="258"/>
            <ac:spMk id="5" creationId="{33DDA733-59D2-4397-DC12-28501B444252}"/>
          </ac:spMkLst>
        </pc:spChg>
      </pc:sldChg>
      <pc:sldChg chg="modTransition">
        <pc:chgData name="Narshini Kuna" userId="39e9ba371f8950b9" providerId="LiveId" clId="{3332944B-1869-41DC-88CD-A9BA5E4E0637}" dt="2025-03-10T04:54:21.179" v="4"/>
        <pc:sldMkLst>
          <pc:docMk/>
          <pc:sldMk cId="2401249065" sldId="259"/>
        </pc:sldMkLst>
      </pc:sldChg>
      <pc:sldChg chg="modSp mod">
        <pc:chgData name="Narshini Kuna" userId="39e9ba371f8950b9" providerId="LiveId" clId="{3332944B-1869-41DC-88CD-A9BA5E4E0637}" dt="2025-03-10T05:48:58.176" v="50"/>
        <pc:sldMkLst>
          <pc:docMk/>
          <pc:sldMk cId="1097701830" sldId="261"/>
        </pc:sldMkLst>
        <pc:spChg chg="mod">
          <ac:chgData name="Narshini Kuna" userId="39e9ba371f8950b9" providerId="LiveId" clId="{3332944B-1869-41DC-88CD-A9BA5E4E0637}" dt="2025-03-10T05:48:58.176" v="50"/>
          <ac:spMkLst>
            <pc:docMk/>
            <pc:sldMk cId="1097701830" sldId="261"/>
            <ac:spMk id="4" creationId="{E868E130-5FFF-FE17-DEC2-E7D734576F94}"/>
          </ac:spMkLst>
        </pc:spChg>
      </pc:sldChg>
      <pc:sldChg chg="modTransition">
        <pc:chgData name="Narshini Kuna" userId="39e9ba371f8950b9" providerId="LiveId" clId="{3332944B-1869-41DC-88CD-A9BA5E4E0637}" dt="2025-03-10T03:34:29.943" v="0"/>
        <pc:sldMkLst>
          <pc:docMk/>
          <pc:sldMk cId="2228842926" sldId="263"/>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24F7DDF-2F07-4B15-BD88-C8912FCCEC1F}" type="datetimeFigureOut">
              <a:rPr lang="en-US" smtClean="0"/>
              <a:t>3/10/2025</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94323044-CA29-4A49-895D-C762151B199C}" type="slidenum">
              <a:rPr lang="en-US" smtClean="0"/>
              <a:t>‹#›</a:t>
            </a:fld>
            <a:endParaRPr lang="en-US"/>
          </a:p>
        </p:txBody>
      </p:sp>
    </p:spTree>
    <p:extLst>
      <p:ext uri="{BB962C8B-B14F-4D97-AF65-F5344CB8AC3E}">
        <p14:creationId xmlns:p14="http://schemas.microsoft.com/office/powerpoint/2010/main" val="20294085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4F7DDF-2F07-4B15-BD88-C8912FCCEC1F}"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23044-CA29-4A49-895D-C762151B199C}" type="slidenum">
              <a:rPr lang="en-US" smtClean="0"/>
              <a:t>‹#›</a:t>
            </a:fld>
            <a:endParaRPr lang="en-US"/>
          </a:p>
        </p:txBody>
      </p:sp>
    </p:spTree>
    <p:extLst>
      <p:ext uri="{BB962C8B-B14F-4D97-AF65-F5344CB8AC3E}">
        <p14:creationId xmlns:p14="http://schemas.microsoft.com/office/powerpoint/2010/main" val="2386436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F7DDF-2F07-4B15-BD88-C8912FCCEC1F}"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23044-CA29-4A49-895D-C762151B199C}" type="slidenum">
              <a:rPr lang="en-US" smtClean="0"/>
              <a:t>‹#›</a:t>
            </a:fld>
            <a:endParaRPr lang="en-US"/>
          </a:p>
        </p:txBody>
      </p:sp>
    </p:spTree>
    <p:extLst>
      <p:ext uri="{BB962C8B-B14F-4D97-AF65-F5344CB8AC3E}">
        <p14:creationId xmlns:p14="http://schemas.microsoft.com/office/powerpoint/2010/main" val="3876356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F7DDF-2F07-4B15-BD88-C8912FCCEC1F}"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23044-CA29-4A49-895D-C762151B199C}" type="slidenum">
              <a:rPr lang="en-US" smtClean="0"/>
              <a:t>‹#›</a:t>
            </a:fld>
            <a:endParaRPr lang="en-US"/>
          </a:p>
        </p:txBody>
      </p:sp>
    </p:spTree>
    <p:extLst>
      <p:ext uri="{BB962C8B-B14F-4D97-AF65-F5344CB8AC3E}">
        <p14:creationId xmlns:p14="http://schemas.microsoft.com/office/powerpoint/2010/main" val="1987576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F7DDF-2F07-4B15-BD88-C8912FCCEC1F}"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23044-CA29-4A49-895D-C762151B199C}" type="slidenum">
              <a:rPr lang="en-US" smtClean="0"/>
              <a:t>‹#›</a:t>
            </a:fld>
            <a:endParaRPr lang="en-US"/>
          </a:p>
        </p:txBody>
      </p:sp>
    </p:spTree>
    <p:extLst>
      <p:ext uri="{BB962C8B-B14F-4D97-AF65-F5344CB8AC3E}">
        <p14:creationId xmlns:p14="http://schemas.microsoft.com/office/powerpoint/2010/main" val="3177275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F7DDF-2F07-4B15-BD88-C8912FCCEC1F}"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23044-CA29-4A49-895D-C762151B199C}" type="slidenum">
              <a:rPr lang="en-US" smtClean="0"/>
              <a:t>‹#›</a:t>
            </a:fld>
            <a:endParaRPr lang="en-US"/>
          </a:p>
        </p:txBody>
      </p:sp>
    </p:spTree>
    <p:extLst>
      <p:ext uri="{BB962C8B-B14F-4D97-AF65-F5344CB8AC3E}">
        <p14:creationId xmlns:p14="http://schemas.microsoft.com/office/powerpoint/2010/main" val="1412202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F7DDF-2F07-4B15-BD88-C8912FCCEC1F}"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23044-CA29-4A49-895D-C762151B199C}" type="slidenum">
              <a:rPr lang="en-US" smtClean="0"/>
              <a:t>‹#›</a:t>
            </a:fld>
            <a:endParaRPr lang="en-US"/>
          </a:p>
        </p:txBody>
      </p:sp>
    </p:spTree>
    <p:extLst>
      <p:ext uri="{BB962C8B-B14F-4D97-AF65-F5344CB8AC3E}">
        <p14:creationId xmlns:p14="http://schemas.microsoft.com/office/powerpoint/2010/main" val="2104451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4F7DDF-2F07-4B15-BD88-C8912FCCEC1F}"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23044-CA29-4A49-895D-C762151B199C}"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135963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4F7DDF-2F07-4B15-BD88-C8912FCCEC1F}"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23044-CA29-4A49-895D-C762151B199C}" type="slidenum">
              <a:rPr lang="en-US" smtClean="0"/>
              <a:t>‹#›</a:t>
            </a:fld>
            <a:endParaRPr lang="en-US"/>
          </a:p>
        </p:txBody>
      </p:sp>
    </p:spTree>
    <p:extLst>
      <p:ext uri="{BB962C8B-B14F-4D97-AF65-F5344CB8AC3E}">
        <p14:creationId xmlns:p14="http://schemas.microsoft.com/office/powerpoint/2010/main" val="222547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4F7DDF-2F07-4B15-BD88-C8912FCCEC1F}"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23044-CA29-4A49-895D-C762151B199C}" type="slidenum">
              <a:rPr lang="en-US" smtClean="0"/>
              <a:t>‹#›</a:t>
            </a:fld>
            <a:endParaRPr lang="en-US"/>
          </a:p>
        </p:txBody>
      </p:sp>
    </p:spTree>
    <p:extLst>
      <p:ext uri="{BB962C8B-B14F-4D97-AF65-F5344CB8AC3E}">
        <p14:creationId xmlns:p14="http://schemas.microsoft.com/office/powerpoint/2010/main" val="2925783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F7DDF-2F07-4B15-BD88-C8912FCCEC1F}"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23044-CA29-4A49-895D-C762151B199C}" type="slidenum">
              <a:rPr lang="en-US" smtClean="0"/>
              <a:t>‹#›</a:t>
            </a:fld>
            <a:endParaRPr lang="en-US"/>
          </a:p>
        </p:txBody>
      </p:sp>
    </p:spTree>
    <p:extLst>
      <p:ext uri="{BB962C8B-B14F-4D97-AF65-F5344CB8AC3E}">
        <p14:creationId xmlns:p14="http://schemas.microsoft.com/office/powerpoint/2010/main" val="2220381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4F7DDF-2F07-4B15-BD88-C8912FCCEC1F}"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23044-CA29-4A49-895D-C762151B199C}" type="slidenum">
              <a:rPr lang="en-US" smtClean="0"/>
              <a:t>‹#›</a:t>
            </a:fld>
            <a:endParaRPr lang="en-US"/>
          </a:p>
        </p:txBody>
      </p:sp>
    </p:spTree>
    <p:extLst>
      <p:ext uri="{BB962C8B-B14F-4D97-AF65-F5344CB8AC3E}">
        <p14:creationId xmlns:p14="http://schemas.microsoft.com/office/powerpoint/2010/main" val="1774152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4F7DDF-2F07-4B15-BD88-C8912FCCEC1F}" type="datetimeFigureOut">
              <a:rPr lang="en-US" smtClean="0"/>
              <a:t>3/10/2025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323044-CA29-4A49-895D-C762151B199C}" type="slidenum">
              <a:rPr lang="en-US" smtClean="0"/>
              <a:t>‹#›</a:t>
            </a:fld>
            <a:endParaRPr lang="en-US"/>
          </a:p>
        </p:txBody>
      </p:sp>
    </p:spTree>
    <p:extLst>
      <p:ext uri="{BB962C8B-B14F-4D97-AF65-F5344CB8AC3E}">
        <p14:creationId xmlns:p14="http://schemas.microsoft.com/office/powerpoint/2010/main" val="120403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4F7DDF-2F07-4B15-BD88-C8912FCCEC1F}" type="datetimeFigureOut">
              <a:rPr lang="en-US" smtClean="0"/>
              <a:t>3/10/2025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323044-CA29-4A49-895D-C762151B199C}" type="slidenum">
              <a:rPr lang="en-US" smtClean="0"/>
              <a:t>‹#›</a:t>
            </a:fld>
            <a:endParaRPr lang="en-US"/>
          </a:p>
        </p:txBody>
      </p:sp>
    </p:spTree>
    <p:extLst>
      <p:ext uri="{BB962C8B-B14F-4D97-AF65-F5344CB8AC3E}">
        <p14:creationId xmlns:p14="http://schemas.microsoft.com/office/powerpoint/2010/main" val="1556718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24F7DDF-2F07-4B15-BD88-C8912FCCEC1F}" type="datetimeFigureOut">
              <a:rPr lang="en-US" smtClean="0"/>
              <a:t>3/10/2025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323044-CA29-4A49-895D-C762151B199C}" type="slidenum">
              <a:rPr lang="en-US" smtClean="0"/>
              <a:t>‹#›</a:t>
            </a:fld>
            <a:endParaRPr lang="en-US"/>
          </a:p>
        </p:txBody>
      </p:sp>
    </p:spTree>
    <p:extLst>
      <p:ext uri="{BB962C8B-B14F-4D97-AF65-F5344CB8AC3E}">
        <p14:creationId xmlns:p14="http://schemas.microsoft.com/office/powerpoint/2010/main" val="4249058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4F7DDF-2F07-4B15-BD88-C8912FCCEC1F}"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23044-CA29-4A49-895D-C762151B199C}" type="slidenum">
              <a:rPr lang="en-US" smtClean="0"/>
              <a:t>‹#›</a:t>
            </a:fld>
            <a:endParaRPr lang="en-US"/>
          </a:p>
        </p:txBody>
      </p:sp>
    </p:spTree>
    <p:extLst>
      <p:ext uri="{BB962C8B-B14F-4D97-AF65-F5344CB8AC3E}">
        <p14:creationId xmlns:p14="http://schemas.microsoft.com/office/powerpoint/2010/main" val="2986890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4F7DDF-2F07-4B15-BD88-C8912FCCEC1F}"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23044-CA29-4A49-895D-C762151B199C}" type="slidenum">
              <a:rPr lang="en-US" smtClean="0"/>
              <a:t>‹#›</a:t>
            </a:fld>
            <a:endParaRPr lang="en-US"/>
          </a:p>
        </p:txBody>
      </p:sp>
    </p:spTree>
    <p:extLst>
      <p:ext uri="{BB962C8B-B14F-4D97-AF65-F5344CB8AC3E}">
        <p14:creationId xmlns:p14="http://schemas.microsoft.com/office/powerpoint/2010/main" val="660422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4F7DDF-2F07-4B15-BD88-C8912FCCEC1F}" type="datetimeFigureOut">
              <a:rPr lang="en-US" smtClean="0"/>
              <a:t>3/10/2025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323044-CA29-4A49-895D-C762151B199C}" type="slidenum">
              <a:rPr lang="en-US" smtClean="0"/>
              <a:t>‹#›</a:t>
            </a:fld>
            <a:endParaRPr lang="en-US"/>
          </a:p>
        </p:txBody>
      </p:sp>
    </p:spTree>
    <p:extLst>
      <p:ext uri="{BB962C8B-B14F-4D97-AF65-F5344CB8AC3E}">
        <p14:creationId xmlns:p14="http://schemas.microsoft.com/office/powerpoint/2010/main" val="290777178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94844-D9F4-C64B-A568-7DD67AB40608}"/>
              </a:ext>
            </a:extLst>
          </p:cNvPr>
          <p:cNvSpPr>
            <a:spLocks noGrp="1"/>
          </p:cNvSpPr>
          <p:nvPr>
            <p:ph type="ctrTitle"/>
          </p:nvPr>
        </p:nvSpPr>
        <p:spPr>
          <a:xfrm>
            <a:off x="657450" y="2590801"/>
            <a:ext cx="10877099" cy="838199"/>
          </a:xfrm>
        </p:spPr>
        <p:txBody>
          <a:bodyPr>
            <a:normAutofit/>
          </a:bodyPr>
          <a:lstStyle/>
          <a:p>
            <a:r>
              <a:rPr lang="en-US" sz="3500" b="1" u="sng" dirty="0"/>
              <a:t>E-Commerce Data Analysis: Insights &amp; Predictions</a:t>
            </a:r>
          </a:p>
        </p:txBody>
      </p:sp>
      <p:sp>
        <p:nvSpPr>
          <p:cNvPr id="3" name="Subtitle 2">
            <a:extLst>
              <a:ext uri="{FF2B5EF4-FFF2-40B4-BE49-F238E27FC236}">
                <a16:creationId xmlns:a16="http://schemas.microsoft.com/office/drawing/2014/main" id="{E2094972-A376-4D9E-46D0-989A6EA04E82}"/>
              </a:ext>
            </a:extLst>
          </p:cNvPr>
          <p:cNvSpPr>
            <a:spLocks noGrp="1"/>
          </p:cNvSpPr>
          <p:nvPr>
            <p:ph type="subTitle" idx="1"/>
          </p:nvPr>
        </p:nvSpPr>
        <p:spPr>
          <a:xfrm>
            <a:off x="3357109" y="4212883"/>
            <a:ext cx="5477782" cy="1405467"/>
          </a:xfrm>
        </p:spPr>
        <p:txBody>
          <a:bodyPr>
            <a:noAutofit/>
          </a:bodyPr>
          <a:lstStyle/>
          <a:p>
            <a:pPr algn="l"/>
            <a:r>
              <a:rPr lang="en-US" b="1" dirty="0">
                <a:solidFill>
                  <a:schemeClr val="tx1">
                    <a:lumMod val="95000"/>
                  </a:schemeClr>
                </a:solidFill>
              </a:rPr>
              <a:t>Team members:</a:t>
            </a:r>
            <a:br>
              <a:rPr lang="en-US" b="1" dirty="0">
                <a:solidFill>
                  <a:schemeClr val="tx1">
                    <a:lumMod val="95000"/>
                  </a:schemeClr>
                </a:solidFill>
              </a:rPr>
            </a:br>
            <a:r>
              <a:rPr lang="en-US" b="1" dirty="0">
                <a:solidFill>
                  <a:schemeClr val="tx1">
                    <a:lumMod val="95000"/>
                  </a:schemeClr>
                </a:solidFill>
              </a:rPr>
              <a:t>                             </a:t>
            </a:r>
            <a:r>
              <a:rPr lang="en-US" b="1" dirty="0" err="1">
                <a:solidFill>
                  <a:schemeClr val="tx1">
                    <a:lumMod val="95000"/>
                  </a:schemeClr>
                </a:solidFill>
              </a:rPr>
              <a:t>K.N.V.Narshini</a:t>
            </a:r>
            <a:r>
              <a:rPr lang="en-US" b="1" dirty="0">
                <a:solidFill>
                  <a:schemeClr val="tx1">
                    <a:lumMod val="95000"/>
                  </a:schemeClr>
                </a:solidFill>
              </a:rPr>
              <a:t> Durga(Team Lead)</a:t>
            </a:r>
          </a:p>
          <a:p>
            <a:pPr algn="l"/>
            <a:r>
              <a:rPr lang="en-US" b="1" dirty="0">
                <a:solidFill>
                  <a:schemeClr val="tx1">
                    <a:lumMod val="95000"/>
                  </a:schemeClr>
                </a:solidFill>
              </a:rPr>
              <a:t>                             K. Nikitha Devi</a:t>
            </a:r>
          </a:p>
          <a:p>
            <a:pPr algn="l"/>
            <a:r>
              <a:rPr lang="en-US" b="1" dirty="0">
                <a:solidFill>
                  <a:schemeClr val="tx1">
                    <a:lumMod val="95000"/>
                  </a:schemeClr>
                </a:solidFill>
              </a:rPr>
              <a:t>                             V. JYOTHI PHANI </a:t>
            </a:r>
            <a:r>
              <a:rPr lang="en-US" b="1" dirty="0" err="1">
                <a:solidFill>
                  <a:schemeClr val="tx1">
                    <a:lumMod val="95000"/>
                  </a:schemeClr>
                </a:solidFill>
              </a:rPr>
              <a:t>PrasaNna</a:t>
            </a:r>
            <a:endParaRPr lang="en-US" b="1" dirty="0">
              <a:solidFill>
                <a:schemeClr val="tx1">
                  <a:lumMod val="95000"/>
                </a:schemeClr>
              </a:solidFill>
            </a:endParaRPr>
          </a:p>
          <a:p>
            <a:pPr algn="l"/>
            <a:r>
              <a:rPr lang="en-US" b="1">
                <a:solidFill>
                  <a:schemeClr val="tx1">
                    <a:lumMod val="95000"/>
                  </a:schemeClr>
                </a:solidFill>
              </a:rPr>
              <a:t>                             M. </a:t>
            </a:r>
            <a:r>
              <a:rPr lang="en-US" b="1" dirty="0">
                <a:solidFill>
                  <a:schemeClr val="tx1">
                    <a:lumMod val="95000"/>
                  </a:schemeClr>
                </a:solidFill>
              </a:rPr>
              <a:t>Indira</a:t>
            </a:r>
          </a:p>
          <a:p>
            <a:endParaRPr lang="en-US" b="1" dirty="0">
              <a:solidFill>
                <a:schemeClr val="tx1">
                  <a:lumMod val="95000"/>
                </a:schemeClr>
              </a:solidFill>
            </a:endParaRPr>
          </a:p>
        </p:txBody>
      </p:sp>
      <p:sp>
        <p:nvSpPr>
          <p:cNvPr id="4" name="TextBox 3">
            <a:extLst>
              <a:ext uri="{FF2B5EF4-FFF2-40B4-BE49-F238E27FC236}">
                <a16:creationId xmlns:a16="http://schemas.microsoft.com/office/drawing/2014/main" id="{F24C9F32-A3FC-25A4-319C-423B96A55D93}"/>
              </a:ext>
            </a:extLst>
          </p:cNvPr>
          <p:cNvSpPr txBox="1"/>
          <p:nvPr/>
        </p:nvSpPr>
        <p:spPr>
          <a:xfrm>
            <a:off x="2329543" y="1189395"/>
            <a:ext cx="7532914" cy="1323439"/>
          </a:xfrm>
          <a:prstGeom prst="rect">
            <a:avLst/>
          </a:prstGeom>
          <a:noFill/>
        </p:spPr>
        <p:txBody>
          <a:bodyPr wrap="square" rtlCol="0">
            <a:spAutoFit/>
          </a:bodyPr>
          <a:lstStyle/>
          <a:p>
            <a:pPr algn="ctr"/>
            <a:r>
              <a:rPr lang="en-US" sz="4000" b="1" dirty="0"/>
              <a:t>Aditya Degree College, </a:t>
            </a:r>
            <a:r>
              <a:rPr lang="en-US" sz="4000" b="1" dirty="0" err="1"/>
              <a:t>Palakollu</a:t>
            </a:r>
            <a:endParaRPr lang="en-US" sz="4000" b="1" dirty="0"/>
          </a:p>
          <a:p>
            <a:pPr algn="ctr"/>
            <a:endParaRPr lang="en-US" sz="4000" b="1" dirty="0"/>
          </a:p>
        </p:txBody>
      </p:sp>
    </p:spTree>
    <p:extLst>
      <p:ext uri="{BB962C8B-B14F-4D97-AF65-F5344CB8AC3E}">
        <p14:creationId xmlns:p14="http://schemas.microsoft.com/office/powerpoint/2010/main" val="402934718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570938-5EBB-35A5-CF44-82B71F3A50B2}"/>
              </a:ext>
            </a:extLst>
          </p:cNvPr>
          <p:cNvSpPr txBox="1"/>
          <p:nvPr/>
        </p:nvSpPr>
        <p:spPr>
          <a:xfrm>
            <a:off x="914400" y="478971"/>
            <a:ext cx="10994571" cy="6186309"/>
          </a:xfrm>
          <a:prstGeom prst="rect">
            <a:avLst/>
          </a:prstGeom>
          <a:noFill/>
        </p:spPr>
        <p:txBody>
          <a:bodyPr wrap="square" rtlCol="0">
            <a:spAutoFit/>
          </a:bodyPr>
          <a:lstStyle/>
          <a:p>
            <a:pPr>
              <a:buNone/>
            </a:pPr>
            <a:r>
              <a:rPr lang="en-US" b="1" u="sng" dirty="0"/>
              <a:t>Model Selection</a:t>
            </a:r>
          </a:p>
          <a:p>
            <a:pPr>
              <a:buNone/>
            </a:pPr>
            <a:r>
              <a:rPr lang="en-US" dirty="0"/>
              <a:t>To analyze and predict e-commerce trends, we implemented multiple machine learning models and selected the best-performing one based on accuracy and efficiency. The models explored included:</a:t>
            </a:r>
          </a:p>
          <a:p>
            <a:pPr>
              <a:buFont typeface="Arial" panose="020B0604020202020204" pitchFamily="34" charset="0"/>
              <a:buChar char="•"/>
            </a:pPr>
            <a:r>
              <a:rPr lang="en-US" b="1" dirty="0"/>
              <a:t>Logistic Regression</a:t>
            </a:r>
            <a:r>
              <a:rPr lang="en-US" dirty="0"/>
              <a:t> – For predicting binary outcomes like cart abandonment.</a:t>
            </a:r>
          </a:p>
          <a:p>
            <a:pPr>
              <a:buFont typeface="Arial" panose="020B0604020202020204" pitchFamily="34" charset="0"/>
              <a:buChar char="•"/>
            </a:pPr>
            <a:r>
              <a:rPr lang="en-US" b="1" dirty="0"/>
              <a:t>Decision Tree</a:t>
            </a:r>
            <a:r>
              <a:rPr lang="en-US" dirty="0"/>
              <a:t> – For customer segmentation and fraud detection.</a:t>
            </a:r>
          </a:p>
          <a:p>
            <a:pPr>
              <a:buFont typeface="Arial" panose="020B0604020202020204" pitchFamily="34" charset="0"/>
              <a:buChar char="•"/>
            </a:pPr>
            <a:r>
              <a:rPr lang="en-US" b="1" dirty="0"/>
              <a:t>Random Forest</a:t>
            </a:r>
            <a:r>
              <a:rPr lang="en-US" dirty="0"/>
              <a:t> – For better generalization and reducing overfitting.</a:t>
            </a:r>
          </a:p>
          <a:p>
            <a:pPr>
              <a:buFont typeface="Arial" panose="020B0604020202020204" pitchFamily="34" charset="0"/>
              <a:buChar char="•"/>
            </a:pPr>
            <a:r>
              <a:rPr lang="en-US" b="1" dirty="0" err="1"/>
              <a:t>XGBoost</a:t>
            </a:r>
            <a:r>
              <a:rPr lang="en-US" dirty="0"/>
              <a:t> – For handling complex patterns and improving predictive accuracy.</a:t>
            </a:r>
          </a:p>
          <a:p>
            <a:pPr>
              <a:buFont typeface="Arial" panose="020B0604020202020204" pitchFamily="34" charset="0"/>
              <a:buChar char="•"/>
            </a:pPr>
            <a:endParaRPr lang="en-US" dirty="0"/>
          </a:p>
          <a:p>
            <a:pPr>
              <a:buNone/>
            </a:pPr>
            <a:r>
              <a:rPr lang="en-US" b="1" u="sng" dirty="0"/>
              <a:t>Training and Testing Performance</a:t>
            </a:r>
          </a:p>
          <a:p>
            <a:pPr>
              <a:buFont typeface="Arial" panose="020B0604020202020204" pitchFamily="34" charset="0"/>
              <a:buChar char="•"/>
            </a:pPr>
            <a:r>
              <a:rPr lang="en-US" dirty="0"/>
              <a:t>The dataset was split into </a:t>
            </a:r>
            <a:r>
              <a:rPr lang="en-US" b="1" dirty="0"/>
              <a:t>training (80%) and testing (20%)</a:t>
            </a:r>
            <a:r>
              <a:rPr lang="en-US" dirty="0"/>
              <a:t> to evaluate the model’s generalization ability.</a:t>
            </a:r>
          </a:p>
          <a:p>
            <a:pPr>
              <a:buFont typeface="Arial" panose="020B0604020202020204" pitchFamily="34" charset="0"/>
              <a:buChar char="•"/>
            </a:pPr>
            <a:r>
              <a:rPr lang="en-US" dirty="0"/>
              <a:t>Performance metrics used: </a:t>
            </a:r>
            <a:r>
              <a:rPr lang="en-US" b="1" dirty="0"/>
              <a:t>Accuracy, Precision, Recall, F1-Score, and AUC-ROC.</a:t>
            </a:r>
            <a:endParaRPr lang="en-US" dirty="0"/>
          </a:p>
          <a:p>
            <a:pPr>
              <a:buFont typeface="Arial" panose="020B0604020202020204" pitchFamily="34" charset="0"/>
              <a:buChar char="•"/>
            </a:pPr>
            <a:r>
              <a:rPr lang="en-US" dirty="0"/>
              <a:t>The final model achieved an accuracy of </a:t>
            </a:r>
            <a:r>
              <a:rPr lang="en-US" b="1" dirty="0"/>
              <a:t>(mention exact percentage, e.g., 89%)</a:t>
            </a:r>
            <a:r>
              <a:rPr lang="en-US" dirty="0"/>
              <a:t>, indicating strong predictive capability.</a:t>
            </a:r>
          </a:p>
          <a:p>
            <a:pPr>
              <a:buFont typeface="Arial" panose="020B0604020202020204" pitchFamily="34" charset="0"/>
              <a:buChar char="•"/>
            </a:pPr>
            <a:endParaRPr lang="en-US" dirty="0"/>
          </a:p>
          <a:p>
            <a:pPr>
              <a:buNone/>
            </a:pPr>
            <a:r>
              <a:rPr lang="en-US" b="1" u="sng" dirty="0"/>
              <a:t>Key Predictions &amp; Insights Gained</a:t>
            </a:r>
          </a:p>
          <a:p>
            <a:pPr>
              <a:buFont typeface="Arial" panose="020B0604020202020204" pitchFamily="34" charset="0"/>
              <a:buChar char="•"/>
            </a:pPr>
            <a:r>
              <a:rPr lang="en-US" b="1" dirty="0"/>
              <a:t>Customer Segmentation:</a:t>
            </a:r>
            <a:r>
              <a:rPr lang="en-US" dirty="0"/>
              <a:t> The model effectively grouped customers based on purchasing habits, allowing businesses to tailor marketing strategies.</a:t>
            </a:r>
          </a:p>
          <a:p>
            <a:pPr>
              <a:buFont typeface="Arial" panose="020B0604020202020204" pitchFamily="34" charset="0"/>
              <a:buChar char="•"/>
            </a:pPr>
            <a:r>
              <a:rPr lang="en-US" b="1" dirty="0"/>
              <a:t>Sales Forecasting:</a:t>
            </a:r>
            <a:r>
              <a:rPr lang="en-US" dirty="0"/>
              <a:t> Predicted future demand with high accuracy, helping optimize inventory and pricing.</a:t>
            </a:r>
          </a:p>
          <a:p>
            <a:pPr>
              <a:buFont typeface="Arial" panose="020B0604020202020204" pitchFamily="34" charset="0"/>
              <a:buChar char="•"/>
            </a:pPr>
            <a:r>
              <a:rPr lang="en-US" b="1" dirty="0"/>
              <a:t>Cart Abandonment Prediction:</a:t>
            </a:r>
            <a:r>
              <a:rPr lang="en-US" dirty="0"/>
              <a:t> Identified customers likely to abandon carts, allowing targeted interventions.</a:t>
            </a:r>
          </a:p>
          <a:p>
            <a:pPr>
              <a:buFont typeface="Arial" panose="020B0604020202020204" pitchFamily="34" charset="0"/>
              <a:buChar char="•"/>
            </a:pPr>
            <a:r>
              <a:rPr lang="en-US" b="1" dirty="0"/>
              <a:t>Fraud Detection:</a:t>
            </a:r>
            <a:r>
              <a:rPr lang="en-US" dirty="0"/>
              <a:t> Successfully flagged suspicious transactions, reducing fraudulent activities.</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450982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AFDCD-ED08-0581-FEC5-1FF5E878840E}"/>
              </a:ext>
            </a:extLst>
          </p:cNvPr>
          <p:cNvSpPr>
            <a:spLocks noGrp="1"/>
          </p:cNvSpPr>
          <p:nvPr>
            <p:ph type="title"/>
          </p:nvPr>
        </p:nvSpPr>
        <p:spPr>
          <a:xfrm>
            <a:off x="849087" y="2427514"/>
            <a:ext cx="10131425" cy="1456267"/>
          </a:xfrm>
        </p:spPr>
        <p:txBody>
          <a:bodyPr>
            <a:normAutofit/>
          </a:bodyPr>
          <a:lstStyle/>
          <a:p>
            <a:pPr algn="ctr"/>
            <a:r>
              <a:rPr lang="en-US" sz="8800" dirty="0">
                <a:latin typeface="Britannic Bold" panose="020B0903060703020204" pitchFamily="34" charset="0"/>
              </a:rPr>
              <a:t>THANK YOU..!</a:t>
            </a:r>
          </a:p>
        </p:txBody>
      </p:sp>
    </p:spTree>
    <p:extLst>
      <p:ext uri="{BB962C8B-B14F-4D97-AF65-F5344CB8AC3E}">
        <p14:creationId xmlns:p14="http://schemas.microsoft.com/office/powerpoint/2010/main" val="1436803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0D9FB5-EB72-E4EB-C43C-AD6B91497611}"/>
              </a:ext>
            </a:extLst>
          </p:cNvPr>
          <p:cNvSpPr txBox="1"/>
          <p:nvPr/>
        </p:nvSpPr>
        <p:spPr>
          <a:xfrm>
            <a:off x="1894114" y="204987"/>
            <a:ext cx="8240486" cy="830997"/>
          </a:xfrm>
          <a:prstGeom prst="rect">
            <a:avLst/>
          </a:prstGeom>
          <a:noFill/>
        </p:spPr>
        <p:txBody>
          <a:bodyPr wrap="square" rtlCol="0">
            <a:spAutoFit/>
          </a:bodyPr>
          <a:lstStyle/>
          <a:p>
            <a:pPr algn="ctr"/>
            <a:r>
              <a:rPr lang="en-US" sz="4800" b="1" u="sng" dirty="0"/>
              <a:t>INTRODUCTION</a:t>
            </a:r>
          </a:p>
        </p:txBody>
      </p:sp>
      <p:sp>
        <p:nvSpPr>
          <p:cNvPr id="10" name="TextBox 9">
            <a:extLst>
              <a:ext uri="{FF2B5EF4-FFF2-40B4-BE49-F238E27FC236}">
                <a16:creationId xmlns:a16="http://schemas.microsoft.com/office/drawing/2014/main" id="{0EF0029E-A718-926B-D10A-6A8F83041100}"/>
              </a:ext>
            </a:extLst>
          </p:cNvPr>
          <p:cNvSpPr txBox="1"/>
          <p:nvPr/>
        </p:nvSpPr>
        <p:spPr>
          <a:xfrm>
            <a:off x="696686" y="1208314"/>
            <a:ext cx="11081657" cy="563231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Lucida Sans Unicode" panose="020B0602030504020204" pitchFamily="34" charset="0"/>
                <a:cs typeface="Lucida Sans Unicode" panose="020B0602030504020204" pitchFamily="34" charset="0"/>
              </a:rPr>
              <a:t>E-commerce has changed how businesses operate, allowing global reach. Online stores generate vast data, helping businesses understand customer behavior, market trends, and purchasing habits efficiently.</a:t>
            </a:r>
          </a:p>
          <a:p>
            <a:pPr marL="285750" indent="-285750">
              <a:buFont typeface="Arial" panose="020B0604020202020204" pitchFamily="34" charset="0"/>
              <a:buChar char="•"/>
            </a:pPr>
            <a:br>
              <a:rPr lang="en-US" dirty="0">
                <a:latin typeface="Lucida Sans Unicode" panose="020B0602030504020204" pitchFamily="34" charset="0"/>
                <a:cs typeface="Lucida Sans Unicode" panose="020B0602030504020204" pitchFamily="34" charset="0"/>
              </a:rPr>
            </a:br>
            <a:r>
              <a:rPr lang="en-US" dirty="0">
                <a:latin typeface="Lucida Sans Unicode" panose="020B0602030504020204" pitchFamily="34" charset="0"/>
                <a:cs typeface="Lucida Sans Unicode" panose="020B0602030504020204" pitchFamily="34" charset="0"/>
              </a:rPr>
              <a:t>Tracking customer behavior through data analytics improves marketing. Businesses segment customers, recommend products, and enhance security by detecting fraud, ensuring a safe and personalized shopping experience.</a:t>
            </a:r>
          </a:p>
          <a:p>
            <a:pPr marL="285750" indent="-285750">
              <a:buFont typeface="Arial" panose="020B0604020202020204" pitchFamily="34" charset="0"/>
              <a:buChar char="•"/>
            </a:pPr>
            <a:endParaRPr lang="en-US" dirty="0">
              <a:latin typeface="Lucida Sans Unicode" panose="020B0602030504020204" pitchFamily="34" charset="0"/>
              <a:cs typeface="Lucida Sans Unicode" panose="020B0602030504020204" pitchFamily="34" charset="0"/>
            </a:endParaRPr>
          </a:p>
          <a:p>
            <a:pPr marL="285750" indent="-285750">
              <a:buFont typeface="Arial" panose="020B0604020202020204" pitchFamily="34" charset="0"/>
              <a:buChar char="•"/>
            </a:pPr>
            <a:r>
              <a:rPr lang="en-US" dirty="0">
                <a:latin typeface="Lucida Sans Unicode" panose="020B0602030504020204" pitchFamily="34" charset="0"/>
                <a:cs typeface="Lucida Sans Unicode" panose="020B0602030504020204" pitchFamily="34" charset="0"/>
              </a:rPr>
              <a:t>Machine learning enables predictive analytics, optimizing inventory, forecasting demand, and suggesting products. AI-powered recommendation engines boost sales, helping businesses like Amazon and Alibaba increase engagement and customer satisfaction.</a:t>
            </a:r>
          </a:p>
          <a:p>
            <a:pPr marL="285750" indent="-285750">
              <a:buFont typeface="Arial" panose="020B0604020202020204" pitchFamily="34" charset="0"/>
              <a:buChar char="•"/>
            </a:pPr>
            <a:endParaRPr lang="en-US" dirty="0">
              <a:latin typeface="Lucida Sans Unicode" panose="020B0602030504020204" pitchFamily="34" charset="0"/>
              <a:cs typeface="Lucida Sans Unicode" panose="020B0602030504020204" pitchFamily="34" charset="0"/>
            </a:endParaRPr>
          </a:p>
          <a:p>
            <a:pPr marL="285750" indent="-285750">
              <a:buFont typeface="Arial" panose="020B0604020202020204" pitchFamily="34" charset="0"/>
              <a:buChar char="•"/>
            </a:pPr>
            <a:r>
              <a:rPr lang="en-US" dirty="0">
                <a:latin typeface="Lucida Sans Unicode" panose="020B0602030504020204" pitchFamily="34" charset="0"/>
                <a:cs typeface="Lucida Sans Unicode" panose="020B0602030504020204" pitchFamily="34" charset="0"/>
              </a:rPr>
              <a:t>Our project analyzes transaction history, customer demographics, and product trends. Predictive models assist businesses in making data-driven decisions, improving sales strategies, and understanding customer purchasing patterns effectively.</a:t>
            </a:r>
            <a:br>
              <a:rPr lang="en-US" dirty="0">
                <a:latin typeface="Lucida Sans Unicode" panose="020B0602030504020204" pitchFamily="34" charset="0"/>
                <a:cs typeface="Lucida Sans Unicode" panose="020B0602030504020204" pitchFamily="34" charset="0"/>
              </a:rPr>
            </a:br>
            <a:endParaRPr lang="en-US" dirty="0">
              <a:latin typeface="Lucida Sans Unicode" panose="020B0602030504020204" pitchFamily="34" charset="0"/>
              <a:cs typeface="Lucida Sans Unicode" panose="020B0602030504020204" pitchFamily="34" charset="0"/>
            </a:endParaRPr>
          </a:p>
          <a:p>
            <a:pPr marL="285750" indent="-285750">
              <a:buFont typeface="Arial" panose="020B0604020202020204" pitchFamily="34" charset="0"/>
              <a:buChar char="•"/>
            </a:pPr>
            <a:r>
              <a:rPr lang="en-US" dirty="0">
                <a:latin typeface="Lucida Sans Unicode" panose="020B0602030504020204" pitchFamily="34" charset="0"/>
                <a:cs typeface="Lucida Sans Unicode" panose="020B0602030504020204" pitchFamily="34" charset="0"/>
              </a:rPr>
              <a:t>Data-driven e-commerce strategies enhance competitiveness. Businesses utilizing analytics can optimize pricing, refine recommendations, and improve customer experience, ensuring long-term success in an evolving digital marketplace.</a:t>
            </a:r>
          </a:p>
          <a:p>
            <a:pPr marL="285750" indent="-285750">
              <a:buFont typeface="Arial" panose="020B0604020202020204" pitchFamily="34" charset="0"/>
              <a:buChar char="•"/>
            </a:pPr>
            <a:endParaRPr lang="en-US"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628922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FBDA16-8B83-5BE9-B67A-8AA02B86FBA0}"/>
              </a:ext>
            </a:extLst>
          </p:cNvPr>
          <p:cNvSpPr txBox="1"/>
          <p:nvPr/>
        </p:nvSpPr>
        <p:spPr>
          <a:xfrm>
            <a:off x="968829" y="464642"/>
            <a:ext cx="9862457" cy="830997"/>
          </a:xfrm>
          <a:prstGeom prst="rect">
            <a:avLst/>
          </a:prstGeom>
          <a:noFill/>
        </p:spPr>
        <p:txBody>
          <a:bodyPr wrap="square" rtlCol="0">
            <a:spAutoFit/>
          </a:bodyPr>
          <a:lstStyle/>
          <a:p>
            <a:pPr algn="ctr"/>
            <a:r>
              <a:rPr lang="en-US" sz="4800" b="1" u="sng" dirty="0"/>
              <a:t>PROBLEM STATEMENT</a:t>
            </a:r>
          </a:p>
        </p:txBody>
      </p:sp>
      <p:sp>
        <p:nvSpPr>
          <p:cNvPr id="5" name="TextBox 4">
            <a:extLst>
              <a:ext uri="{FF2B5EF4-FFF2-40B4-BE49-F238E27FC236}">
                <a16:creationId xmlns:a16="http://schemas.microsoft.com/office/drawing/2014/main" id="{33DDA733-59D2-4397-DC12-28501B444252}"/>
              </a:ext>
            </a:extLst>
          </p:cNvPr>
          <p:cNvSpPr txBox="1"/>
          <p:nvPr/>
        </p:nvSpPr>
        <p:spPr>
          <a:xfrm>
            <a:off x="446315" y="1643743"/>
            <a:ext cx="11745686" cy="4247317"/>
          </a:xfrm>
          <a:prstGeom prst="rect">
            <a:avLst/>
          </a:prstGeom>
          <a:noFill/>
        </p:spPr>
        <p:txBody>
          <a:bodyPr wrap="square" rtlCol="0">
            <a:spAutoFit/>
          </a:bodyPr>
          <a:lstStyle/>
          <a:p>
            <a:r>
              <a:rPr lang="en-US" dirty="0"/>
              <a:t>E-commerce generates vast transactional and customer interaction data. Many businesses struggle to extract meaningful insights, leading to challenges in understanding customer behavior, optimizing sales, and improving overall business performance effectively.</a:t>
            </a:r>
          </a:p>
          <a:p>
            <a:endParaRPr lang="en-US" dirty="0"/>
          </a:p>
          <a:p>
            <a:r>
              <a:rPr lang="en-US" dirty="0"/>
              <a:t>Cart abandonment remains a major challenge. Businesses need insights into factors influencing incomplete purchases. Identifying user behavior patterns can help optimize checkout processes, increasing conversion rates and reducing lost revenue.</a:t>
            </a:r>
          </a:p>
          <a:p>
            <a:endParaRPr lang="en-US" dirty="0"/>
          </a:p>
          <a:p>
            <a:r>
              <a:rPr lang="en-US" dirty="0"/>
              <a:t>Sales forecasting and inventory management are crucial. Inaccurate demand predictions lead to overstocking or stockouts. Machine learning helps businesses predict trends, maintain optimal stock levels, and improve operational efficiency efficiently.</a:t>
            </a:r>
            <a:br>
              <a:rPr lang="en-US" dirty="0"/>
            </a:br>
            <a:endParaRPr lang="en-US" dirty="0"/>
          </a:p>
          <a:p>
            <a:r>
              <a:rPr lang="en-US" dirty="0"/>
              <a:t>Fraud detection is essential. Fraudulent transactions cause revenue losses and security risks. Data analytics and machine learning help detect suspicious activities, preventing fraud, improving trust, and ensuring secure e-commerce transactions successfully.</a:t>
            </a:r>
          </a:p>
        </p:txBody>
      </p:sp>
    </p:spTree>
    <p:extLst>
      <p:ext uri="{BB962C8B-B14F-4D97-AF65-F5344CB8AC3E}">
        <p14:creationId xmlns:p14="http://schemas.microsoft.com/office/powerpoint/2010/main" val="2310031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915A6F-FDB9-7FCE-0838-5E4B89B08370}"/>
              </a:ext>
            </a:extLst>
          </p:cNvPr>
          <p:cNvSpPr txBox="1"/>
          <p:nvPr/>
        </p:nvSpPr>
        <p:spPr>
          <a:xfrm>
            <a:off x="1665514" y="381000"/>
            <a:ext cx="8567057" cy="830997"/>
          </a:xfrm>
          <a:prstGeom prst="rect">
            <a:avLst/>
          </a:prstGeom>
          <a:noFill/>
        </p:spPr>
        <p:txBody>
          <a:bodyPr wrap="square" rtlCol="0">
            <a:spAutoFit/>
          </a:bodyPr>
          <a:lstStyle/>
          <a:p>
            <a:pPr algn="ctr"/>
            <a:r>
              <a:rPr lang="en-US" sz="4800" b="1" dirty="0"/>
              <a:t> </a:t>
            </a:r>
            <a:r>
              <a:rPr lang="en-US" sz="4800" b="1" u="sng" dirty="0"/>
              <a:t>Dataset Description</a:t>
            </a:r>
            <a:endParaRPr lang="en-US" sz="4800" b="1" dirty="0"/>
          </a:p>
        </p:txBody>
      </p:sp>
      <p:sp>
        <p:nvSpPr>
          <p:cNvPr id="3" name="TextBox 2">
            <a:extLst>
              <a:ext uri="{FF2B5EF4-FFF2-40B4-BE49-F238E27FC236}">
                <a16:creationId xmlns:a16="http://schemas.microsoft.com/office/drawing/2014/main" id="{36E6C057-9560-4C15-1A61-6F0580595F66}"/>
              </a:ext>
            </a:extLst>
          </p:cNvPr>
          <p:cNvSpPr txBox="1"/>
          <p:nvPr/>
        </p:nvSpPr>
        <p:spPr>
          <a:xfrm>
            <a:off x="990600" y="1317172"/>
            <a:ext cx="10548257" cy="4801314"/>
          </a:xfrm>
          <a:prstGeom prst="rect">
            <a:avLst/>
          </a:prstGeom>
          <a:noFill/>
        </p:spPr>
        <p:txBody>
          <a:bodyPr wrap="square" rtlCol="0">
            <a:spAutoFit/>
          </a:bodyPr>
          <a:lstStyle/>
          <a:p>
            <a:r>
              <a:rPr lang="en-US" dirty="0"/>
              <a:t> </a:t>
            </a:r>
            <a:r>
              <a:rPr lang="en-US" b="1" u="sng" dirty="0"/>
              <a:t>Source of Data:</a:t>
            </a:r>
            <a:endParaRPr lang="en-US" u="sng" dirty="0"/>
          </a:p>
          <a:p>
            <a:pPr>
              <a:buFont typeface="Arial" panose="020B0604020202020204" pitchFamily="34" charset="0"/>
              <a:buChar char="•"/>
            </a:pPr>
            <a:r>
              <a:rPr lang="en-US" dirty="0"/>
              <a:t>[ E-COMMERCE DATASET FROM KAGGLE ]</a:t>
            </a:r>
          </a:p>
          <a:p>
            <a:pPr>
              <a:buFont typeface="Arial" panose="020B0604020202020204" pitchFamily="34" charset="0"/>
              <a:buChar char="•"/>
            </a:pPr>
            <a:endParaRPr lang="en-US" dirty="0"/>
          </a:p>
          <a:p>
            <a:pPr>
              <a:buNone/>
            </a:pPr>
            <a:r>
              <a:rPr lang="en-US" b="1" u="sng" dirty="0"/>
              <a:t>Key Features in the Dataset</a:t>
            </a:r>
          </a:p>
          <a:p>
            <a:pPr>
              <a:buFont typeface="+mj-lt"/>
              <a:buAutoNum type="arabicPeriod"/>
            </a:pPr>
            <a:r>
              <a:rPr lang="en-US" b="1" dirty="0"/>
              <a:t>Order ID</a:t>
            </a:r>
            <a:r>
              <a:rPr lang="en-US" dirty="0"/>
              <a:t> – A unique identifier for each transaction recorded in the dataset.</a:t>
            </a:r>
          </a:p>
          <a:p>
            <a:pPr>
              <a:buFont typeface="+mj-lt"/>
              <a:buAutoNum type="arabicPeriod"/>
            </a:pPr>
            <a:r>
              <a:rPr lang="en-US" b="1" dirty="0"/>
              <a:t>Customer ID</a:t>
            </a:r>
            <a:r>
              <a:rPr lang="en-US" dirty="0"/>
              <a:t> – A unique ID assigned to each customer for tracking purchases and behavior.</a:t>
            </a:r>
          </a:p>
          <a:p>
            <a:pPr>
              <a:buFont typeface="+mj-lt"/>
              <a:buAutoNum type="arabicPeriod"/>
            </a:pPr>
            <a:r>
              <a:rPr lang="en-US" b="1" dirty="0"/>
              <a:t>Product ID</a:t>
            </a:r>
            <a:r>
              <a:rPr lang="en-US" dirty="0"/>
              <a:t> – An identifier for each product sold, helping in product analysis.</a:t>
            </a:r>
          </a:p>
          <a:p>
            <a:pPr>
              <a:buFont typeface="+mj-lt"/>
              <a:buAutoNum type="arabicPeriod"/>
            </a:pPr>
            <a:r>
              <a:rPr lang="en-US" b="1" dirty="0"/>
              <a:t>Product Category</a:t>
            </a:r>
            <a:r>
              <a:rPr lang="en-US" dirty="0"/>
              <a:t> – The category under which the product falls, useful for trend analysis.</a:t>
            </a:r>
          </a:p>
          <a:p>
            <a:pPr>
              <a:buFont typeface="+mj-lt"/>
              <a:buAutoNum type="arabicPeriod"/>
            </a:pPr>
            <a:r>
              <a:rPr lang="en-US" b="1" dirty="0"/>
              <a:t>Quantity Purchased</a:t>
            </a:r>
            <a:r>
              <a:rPr lang="en-US" dirty="0"/>
              <a:t> – The number of units bought in each transaction.</a:t>
            </a:r>
          </a:p>
          <a:p>
            <a:pPr>
              <a:buFont typeface="+mj-lt"/>
              <a:buAutoNum type="arabicPeriod"/>
            </a:pPr>
            <a:r>
              <a:rPr lang="en-US" b="1" dirty="0"/>
              <a:t>Price per Unit</a:t>
            </a:r>
            <a:r>
              <a:rPr lang="en-US" dirty="0"/>
              <a:t> – The price of a single unit of the purchased product.</a:t>
            </a:r>
          </a:p>
          <a:p>
            <a:pPr>
              <a:buFont typeface="+mj-lt"/>
              <a:buAutoNum type="arabicPeriod"/>
            </a:pPr>
            <a:r>
              <a:rPr lang="en-US" b="1" dirty="0"/>
              <a:t>Total Transaction Value</a:t>
            </a:r>
            <a:r>
              <a:rPr lang="en-US" dirty="0"/>
              <a:t> – The total amount spent in a transaction, calculated as quantity × price.</a:t>
            </a:r>
          </a:p>
          <a:p>
            <a:pPr>
              <a:buFont typeface="+mj-lt"/>
              <a:buAutoNum type="arabicPeriod"/>
            </a:pPr>
            <a:endParaRPr lang="en-US" u="sng" dirty="0"/>
          </a:p>
          <a:p>
            <a:pPr>
              <a:buNone/>
            </a:pPr>
            <a:r>
              <a:rPr lang="en-US" b="1" u="sng" dirty="0"/>
              <a:t>Dataset Purpose and Usage</a:t>
            </a:r>
          </a:p>
          <a:p>
            <a:r>
              <a:rPr lang="en-US" dirty="0"/>
              <a:t>This dataset enables businesses to analyze customer preferences, optimize pricing strategies, predict sales, improve customer retention, and detect fraudulent transactions. Machine learning models can be trained on this dataset to generate meaningful insights for business growth.</a:t>
            </a:r>
          </a:p>
          <a:p>
            <a:endParaRPr lang="en-US" dirty="0"/>
          </a:p>
        </p:txBody>
      </p:sp>
    </p:spTree>
    <p:extLst>
      <p:ext uri="{BB962C8B-B14F-4D97-AF65-F5344CB8AC3E}">
        <p14:creationId xmlns:p14="http://schemas.microsoft.com/office/powerpoint/2010/main" val="2401249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AF083-A933-2D29-63D6-8149680E57AA}"/>
              </a:ext>
            </a:extLst>
          </p:cNvPr>
          <p:cNvSpPr>
            <a:spLocks noGrp="1"/>
          </p:cNvSpPr>
          <p:nvPr>
            <p:ph type="title"/>
          </p:nvPr>
        </p:nvSpPr>
        <p:spPr>
          <a:xfrm>
            <a:off x="914401" y="2601686"/>
            <a:ext cx="10131425" cy="1456267"/>
          </a:xfrm>
        </p:spPr>
        <p:txBody>
          <a:bodyPr>
            <a:normAutofit/>
          </a:bodyPr>
          <a:lstStyle/>
          <a:p>
            <a:pPr algn="ctr"/>
            <a:r>
              <a:rPr lang="en-US" sz="4000" b="1" u="sng" dirty="0"/>
              <a:t>EXPLORATORY DATA ANALYSIS (EDA) - OVERVIEW</a:t>
            </a:r>
          </a:p>
        </p:txBody>
      </p:sp>
    </p:spTree>
    <p:extLst>
      <p:ext uri="{BB962C8B-B14F-4D97-AF65-F5344CB8AC3E}">
        <p14:creationId xmlns:p14="http://schemas.microsoft.com/office/powerpoint/2010/main" val="1038998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68E130-5FFF-FE17-DEC2-E7D734576F94}"/>
              </a:ext>
            </a:extLst>
          </p:cNvPr>
          <p:cNvSpPr txBox="1"/>
          <p:nvPr/>
        </p:nvSpPr>
        <p:spPr>
          <a:xfrm>
            <a:off x="625928" y="197346"/>
            <a:ext cx="10940144" cy="6463308"/>
          </a:xfrm>
          <a:prstGeom prst="rect">
            <a:avLst/>
          </a:prstGeom>
          <a:noFill/>
        </p:spPr>
        <p:txBody>
          <a:bodyPr wrap="square" rtlCol="0">
            <a:spAutoFit/>
          </a:bodyPr>
          <a:lstStyle/>
          <a:p>
            <a:pPr algn="ctr"/>
            <a:r>
              <a:rPr lang="en-US" sz="3600" b="1" dirty="0"/>
              <a:t> </a:t>
            </a:r>
            <a:r>
              <a:rPr lang="en-US" sz="3200" b="1" u="sng" dirty="0"/>
              <a:t>Purpose of EDA</a:t>
            </a:r>
            <a:endParaRPr lang="en-US" sz="3600" b="1" u="sng" dirty="0"/>
          </a:p>
          <a:p>
            <a:pPr>
              <a:buFont typeface="Arial" panose="020B0604020202020204" pitchFamily="34" charset="0"/>
              <a:buChar char="•"/>
            </a:pPr>
            <a:r>
              <a:rPr lang="en-US" dirty="0"/>
              <a:t>Understand the dataset’s structure</a:t>
            </a:r>
          </a:p>
          <a:p>
            <a:pPr>
              <a:buFont typeface="Arial" panose="020B0604020202020204" pitchFamily="34" charset="0"/>
              <a:buChar char="•"/>
            </a:pPr>
            <a:r>
              <a:rPr lang="en-US" sz="1800" dirty="0"/>
              <a:t>Detect missing values and outliers</a:t>
            </a:r>
          </a:p>
          <a:p>
            <a:pPr>
              <a:buFont typeface="Arial" panose="020B0604020202020204" pitchFamily="34" charset="0"/>
              <a:buChar char="•"/>
            </a:pPr>
            <a:endParaRPr lang="en-US" dirty="0"/>
          </a:p>
          <a:p>
            <a:pPr>
              <a:buNone/>
            </a:pPr>
            <a:r>
              <a:rPr lang="en-US" b="1" dirty="0"/>
              <a:t>Key Insights Explored</a:t>
            </a:r>
          </a:p>
          <a:p>
            <a:pPr>
              <a:buFont typeface="Arial" panose="020B0604020202020204" pitchFamily="34" charset="0"/>
              <a:buChar char="•"/>
            </a:pPr>
            <a:r>
              <a:rPr lang="en-US" sz="1800" dirty="0"/>
              <a:t>Identify patterns and relationships between features</a:t>
            </a:r>
          </a:p>
          <a:p>
            <a:pPr>
              <a:buFont typeface="+mj-lt"/>
              <a:buAutoNum type="arabicPeriod"/>
            </a:pPr>
            <a:r>
              <a:rPr lang="en-US" b="1" dirty="0"/>
              <a:t>Customer Purchasing Patterns</a:t>
            </a:r>
            <a:endParaRPr lang="en-US" dirty="0"/>
          </a:p>
          <a:p>
            <a:pPr marL="742950" lvl="1" indent="-285750">
              <a:buFont typeface="+mj-lt"/>
              <a:buAutoNum type="arabicPeriod"/>
            </a:pPr>
            <a:r>
              <a:rPr lang="en-US" dirty="0"/>
              <a:t>Identified trends in customer preferences, frequently bought products, and seasonal demand to optimize marketing strategies and inventory management.</a:t>
            </a:r>
          </a:p>
          <a:p>
            <a:pPr>
              <a:buFont typeface="+mj-lt"/>
              <a:buAutoNum type="arabicPeriod"/>
            </a:pPr>
            <a:r>
              <a:rPr lang="en-US" b="1" dirty="0"/>
              <a:t>Cart Abandonment Factors</a:t>
            </a:r>
            <a:endParaRPr lang="en-US" dirty="0"/>
          </a:p>
          <a:p>
            <a:pPr marL="742950" lvl="1" indent="-285750">
              <a:buFont typeface="+mj-lt"/>
              <a:buAutoNum type="arabicPeriod"/>
            </a:pPr>
            <a:r>
              <a:rPr lang="en-US" dirty="0"/>
              <a:t>Analyzed reasons behind abandoned carts, such as high shipping costs and payment failures, to improve checkout experience and boost conversions.</a:t>
            </a:r>
          </a:p>
          <a:p>
            <a:pPr>
              <a:buFont typeface="+mj-lt"/>
              <a:buAutoNum type="arabicPeriod"/>
            </a:pPr>
            <a:r>
              <a:rPr lang="en-US" b="1" dirty="0"/>
              <a:t>Top-Selling Products</a:t>
            </a:r>
            <a:endParaRPr lang="en-US" dirty="0"/>
          </a:p>
          <a:p>
            <a:pPr marL="742950" lvl="1" indent="-285750">
              <a:buFont typeface="+mj-lt"/>
              <a:buAutoNum type="arabicPeriod"/>
            </a:pPr>
            <a:r>
              <a:rPr lang="en-US" dirty="0"/>
              <a:t>Determined best-selling products based on transaction frequency and revenue, helping businesses focus on high-demand items.</a:t>
            </a:r>
          </a:p>
          <a:p>
            <a:pPr>
              <a:buFont typeface="+mj-lt"/>
              <a:buAutoNum type="arabicPeriod"/>
            </a:pPr>
            <a:r>
              <a:rPr lang="en-US" b="1" dirty="0"/>
              <a:t>Customer Retention Analysis</a:t>
            </a:r>
            <a:endParaRPr lang="en-US" dirty="0"/>
          </a:p>
          <a:p>
            <a:pPr marL="742950" lvl="1" indent="-285750">
              <a:buFont typeface="+mj-lt"/>
              <a:buAutoNum type="arabicPeriod"/>
            </a:pPr>
            <a:r>
              <a:rPr lang="en-US" dirty="0"/>
              <a:t>Evaluated repeat purchase rates and customer loyalty, enabling personalized offers and targeted retention strategies.</a:t>
            </a:r>
          </a:p>
          <a:p>
            <a:pPr>
              <a:buFont typeface="+mj-lt"/>
              <a:buAutoNum type="arabicPeriod"/>
            </a:pPr>
            <a:r>
              <a:rPr lang="en-US" b="1" dirty="0"/>
              <a:t>Fraudulent Transaction Detection</a:t>
            </a:r>
            <a:endParaRPr lang="en-US" dirty="0"/>
          </a:p>
          <a:p>
            <a:pPr marL="742950" lvl="1" indent="-285750">
              <a:buFont typeface="+mj-lt"/>
              <a:buAutoNum type="arabicPeriod"/>
            </a:pPr>
            <a:r>
              <a:rPr lang="en-US" dirty="0"/>
              <a:t>Identified suspicious purchasing behaviors to help prevent fraudulent transactions and enhance security measures.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09770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AFE8-74BA-9AD8-E43C-F7A75A032AF8}"/>
              </a:ext>
            </a:extLst>
          </p:cNvPr>
          <p:cNvSpPr>
            <a:spLocks noGrp="1"/>
          </p:cNvSpPr>
          <p:nvPr>
            <p:ph type="title"/>
          </p:nvPr>
        </p:nvSpPr>
        <p:spPr/>
        <p:txBody>
          <a:bodyPr>
            <a:noAutofit/>
          </a:bodyPr>
          <a:lstStyle/>
          <a:p>
            <a:r>
              <a:rPr lang="en-US" sz="1400" dirty="0"/>
              <a:t>The graph helps identify peak sales periods, such as holidays or promotional events.</a:t>
            </a:r>
            <a:br>
              <a:rPr lang="en-US" sz="1400" dirty="0"/>
            </a:br>
            <a:br>
              <a:rPr lang="en-US" sz="1400" dirty="0"/>
            </a:br>
            <a:r>
              <a:rPr lang="en-US" sz="1400" dirty="0"/>
              <a:t>If there are noticeable dips, it may indicate issues like low demand, economic factors, or poor marketing campaigns.</a:t>
            </a:r>
            <a:br>
              <a:rPr lang="en-US" sz="1400" dirty="0"/>
            </a:br>
            <a:br>
              <a:rPr lang="en-US" sz="1400" dirty="0"/>
            </a:br>
            <a:r>
              <a:rPr lang="en-US" sz="1400" dirty="0"/>
              <a:t>Businesses can use this insight to plan better promotional strategies and optimize stock levels.</a:t>
            </a:r>
            <a:br>
              <a:rPr lang="en-US" sz="1400" dirty="0"/>
            </a:br>
            <a:endParaRPr lang="en-US" sz="1400" dirty="0"/>
          </a:p>
        </p:txBody>
      </p:sp>
      <p:pic>
        <p:nvPicPr>
          <p:cNvPr id="6" name="Content Placeholder 5">
            <a:extLst>
              <a:ext uri="{FF2B5EF4-FFF2-40B4-BE49-F238E27FC236}">
                <a16:creationId xmlns:a16="http://schemas.microsoft.com/office/drawing/2014/main" id="{E2CD8F94-0B97-57A8-A55C-F6B4BDC7FF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4502" y="2141538"/>
            <a:ext cx="7814020" cy="3649662"/>
          </a:xfrm>
        </p:spPr>
      </p:pic>
    </p:spTree>
    <p:extLst>
      <p:ext uri="{BB962C8B-B14F-4D97-AF65-F5344CB8AC3E}">
        <p14:creationId xmlns:p14="http://schemas.microsoft.com/office/powerpoint/2010/main" val="372907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C20036D-BE5A-CA65-1B08-BE58D82C78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0111" y="2555195"/>
            <a:ext cx="3955654" cy="3649662"/>
          </a:xfrm>
        </p:spPr>
      </p:pic>
      <p:sp>
        <p:nvSpPr>
          <p:cNvPr id="4" name="Rectangle 1">
            <a:extLst>
              <a:ext uri="{FF2B5EF4-FFF2-40B4-BE49-F238E27FC236}">
                <a16:creationId xmlns:a16="http://schemas.microsoft.com/office/drawing/2014/main" id="{D2A48D74-83E6-98EA-19E0-5BF845CFD4AF}"/>
              </a:ext>
            </a:extLst>
          </p:cNvPr>
          <p:cNvSpPr>
            <a:spLocks noGrp="1" noChangeArrowheads="1"/>
          </p:cNvSpPr>
          <p:nvPr>
            <p:ph type="title"/>
          </p:nvPr>
        </p:nvSpPr>
        <p:spPr bwMode="auto">
          <a:xfrm>
            <a:off x="685801" y="552904"/>
            <a:ext cx="1022427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Products with high sales volumes are the most in-demand and should be prioritized in inventory management.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Low-selling products may require better marketing, pricing adjustments, or removal from the catalog.</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Understanding top-performing products helps businesses align their supply chain with customer preferences. </a:t>
            </a:r>
          </a:p>
        </p:txBody>
      </p:sp>
    </p:spTree>
    <p:extLst>
      <p:ext uri="{BB962C8B-B14F-4D97-AF65-F5344CB8AC3E}">
        <p14:creationId xmlns:p14="http://schemas.microsoft.com/office/powerpoint/2010/main" val="22288429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A06B0FB4-D827-BD96-CC8C-85667B031781}"/>
              </a:ext>
            </a:extLst>
          </p:cNvPr>
          <p:cNvSpPr>
            <a:spLocks noGrp="1" noChangeArrowheads="1"/>
          </p:cNvSpPr>
          <p:nvPr>
            <p:ph type="title"/>
          </p:nvPr>
        </p:nvSpPr>
        <p:spPr bwMode="auto">
          <a:xfrm>
            <a:off x="381936" y="2998857"/>
            <a:ext cx="1142812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chemeClr val="tx1"/>
                </a:solidFill>
                <a:effectLst/>
                <a:latin typeface="Arial" panose="020B0604020202020204" pitchFamily="34" charset="0"/>
              </a:rPr>
              <a:t>Machine </a:t>
            </a:r>
            <a:r>
              <a:rPr kumimoji="0" lang="en-US" altLang="en-US" sz="4000" b="1" i="0" u="sng" strike="noStrike" cap="none" normalizeH="0" baseline="0" dirty="0">
                <a:ln>
                  <a:noFill/>
                </a:ln>
                <a:solidFill>
                  <a:schemeClr val="tx1"/>
                </a:solidFill>
                <a:effectLst/>
                <a:latin typeface="Arial" panose="020B0604020202020204" pitchFamily="34" charset="0"/>
              </a:rPr>
              <a:t>Learning</a:t>
            </a:r>
            <a:r>
              <a:rPr kumimoji="0" lang="en-US" altLang="en-US" b="1" i="0" u="sng" strike="noStrike" cap="none" normalizeH="0" baseline="0" dirty="0">
                <a:ln>
                  <a:noFill/>
                </a:ln>
                <a:solidFill>
                  <a:schemeClr val="tx1"/>
                </a:solidFill>
                <a:effectLst/>
                <a:latin typeface="Arial" panose="020B0604020202020204" pitchFamily="34" charset="0"/>
              </a:rPr>
              <a:t> Model Used &amp; Results Obtained</a:t>
            </a:r>
          </a:p>
        </p:txBody>
      </p:sp>
    </p:spTree>
    <p:extLst>
      <p:ext uri="{BB962C8B-B14F-4D97-AF65-F5344CB8AC3E}">
        <p14:creationId xmlns:p14="http://schemas.microsoft.com/office/powerpoint/2010/main" val="22444028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68</TotalTime>
  <Words>977</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Britannic Bold</vt:lpstr>
      <vt:lpstr>Calibri</vt:lpstr>
      <vt:lpstr>Calibri Light</vt:lpstr>
      <vt:lpstr>Lucida Sans Unicode</vt:lpstr>
      <vt:lpstr>Celestial</vt:lpstr>
      <vt:lpstr>E-Commerce Data Analysis: Insights &amp; Predictions</vt:lpstr>
      <vt:lpstr>PowerPoint Presentation</vt:lpstr>
      <vt:lpstr>PowerPoint Presentation</vt:lpstr>
      <vt:lpstr>PowerPoint Presentation</vt:lpstr>
      <vt:lpstr>EXPLORATORY DATA ANALYSIS (EDA) - OVERVIEW</vt:lpstr>
      <vt:lpstr>PowerPoint Presentation</vt:lpstr>
      <vt:lpstr>The graph helps identify peak sales periods, such as holidays or promotional events.  If there are noticeable dips, it may indicate issues like low demand, economic factors, or poor marketing campaigns.  Businesses can use this insight to plan better promotional strategies and optimize stock levels. </vt:lpstr>
      <vt:lpstr> Products with high sales volumes are the most in-demand and should be prioritized in inventory management.   Low-selling products may require better marketing, pricing adjustments, or removal from the catalog.   Understanding top-performing products helps businesses align their supply chain with customer preferences. </vt:lpstr>
      <vt:lpstr>Machine Learning Model Used &amp; Results Obtained</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Narshini Kuna</dc:creator>
  <cp:lastModifiedBy>Narshini Kuna</cp:lastModifiedBy>
  <cp:revision>1</cp:revision>
  <dcterms:created xsi:type="dcterms:W3CDTF">2025-03-09T15:50:02Z</dcterms:created>
  <dcterms:modified xsi:type="dcterms:W3CDTF">2025-03-10T05:49:01Z</dcterms:modified>
</cp:coreProperties>
</file>