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07B35-0C05-4D50-BD6D-82247BC3908D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4AE1489-594D-493B-A959-89CD6A0E0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453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07B35-0C05-4D50-BD6D-82247BC3908D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4AE1489-594D-493B-A959-89CD6A0E0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190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07B35-0C05-4D50-BD6D-82247BC3908D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4AE1489-594D-493B-A959-89CD6A0E094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5943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07B35-0C05-4D50-BD6D-82247BC3908D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AE1489-594D-493B-A959-89CD6A0E0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6210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07B35-0C05-4D50-BD6D-82247BC3908D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AE1489-594D-493B-A959-89CD6A0E094D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997822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07B35-0C05-4D50-BD6D-82247BC3908D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AE1489-594D-493B-A959-89CD6A0E0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4773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07B35-0C05-4D50-BD6D-82247BC3908D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E1489-594D-493B-A959-89CD6A0E0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4643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07B35-0C05-4D50-BD6D-82247BC3908D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E1489-594D-493B-A959-89CD6A0E0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453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07B35-0C05-4D50-BD6D-82247BC3908D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E1489-594D-493B-A959-89CD6A0E0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849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07B35-0C05-4D50-BD6D-82247BC3908D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4AE1489-594D-493B-A959-89CD6A0E0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605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07B35-0C05-4D50-BD6D-82247BC3908D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4AE1489-594D-493B-A959-89CD6A0E0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781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07B35-0C05-4D50-BD6D-82247BC3908D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4AE1489-594D-493B-A959-89CD6A0E0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898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07B35-0C05-4D50-BD6D-82247BC3908D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E1489-594D-493B-A959-89CD6A0E0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826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07B35-0C05-4D50-BD6D-82247BC3908D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E1489-594D-493B-A959-89CD6A0E0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960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07B35-0C05-4D50-BD6D-82247BC3908D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E1489-594D-493B-A959-89CD6A0E0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732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07B35-0C05-4D50-BD6D-82247BC3908D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AE1489-594D-493B-A959-89CD6A0E0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716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07B35-0C05-4D50-BD6D-82247BC3908D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4AE1489-594D-493B-A959-89CD6A0E0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959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57163-8B12-5232-8057-ECB3FC915E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75971"/>
            <a:ext cx="9144000" cy="155302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900" b="1" dirty="0"/>
              <a:t>Predicting Patient Readmission Using Machine </a:t>
            </a:r>
            <a:r>
              <a:rPr lang="en-US" sz="5500" b="1" dirty="0"/>
              <a:t>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502874-D79D-08DE-8773-24EA52833E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98174" y="3766459"/>
            <a:ext cx="9144000" cy="1828800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Team members:</a:t>
            </a:r>
            <a:br>
              <a:rPr lang="en-US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                           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K.N.V.Narshini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Durga(Team Lead)</a:t>
            </a:r>
          </a:p>
          <a:p>
            <a:pPr algn="l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                           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K.Nikitha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Devi</a:t>
            </a:r>
          </a:p>
          <a:p>
            <a:pPr algn="l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                           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V.J.P.Prasana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 algn="l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                           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M.Indira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096E68-B792-C310-2B9C-056FBCD88C2E}"/>
              </a:ext>
            </a:extLst>
          </p:cNvPr>
          <p:cNvSpPr txBox="1"/>
          <p:nvPr/>
        </p:nvSpPr>
        <p:spPr>
          <a:xfrm>
            <a:off x="1262743" y="755914"/>
            <a:ext cx="9144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Aditya Degree College, </a:t>
            </a:r>
            <a:r>
              <a:rPr lang="en-US" sz="3000" dirty="0" err="1"/>
              <a:t>Palakollu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81020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2446B0-6B87-4827-F6BC-237A37A0EE92}"/>
              </a:ext>
            </a:extLst>
          </p:cNvPr>
          <p:cNvSpPr txBox="1"/>
          <p:nvPr/>
        </p:nvSpPr>
        <p:spPr>
          <a:xfrm>
            <a:off x="1807029" y="435428"/>
            <a:ext cx="9427029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Feature Engineering</a:t>
            </a:r>
          </a:p>
          <a:p>
            <a:endParaRPr lang="en-US" dirty="0"/>
          </a:p>
          <a:p>
            <a:r>
              <a:rPr lang="en-US" dirty="0"/>
              <a:t>  </a:t>
            </a:r>
            <a:r>
              <a:rPr lang="en-US" b="1" u="sng" dirty="0"/>
              <a:t>What is Feature Engineering?</a:t>
            </a:r>
            <a:endParaRPr lang="en-US" u="sng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Transforming raw data into meaningful features to improve model performance.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Helps the model learn patterns better and make accurate predictions.</a:t>
            </a:r>
          </a:p>
          <a:p>
            <a:endParaRPr lang="en-US" dirty="0"/>
          </a:p>
          <a:p>
            <a:r>
              <a:rPr lang="en-US" u="sng" dirty="0"/>
              <a:t>  </a:t>
            </a:r>
            <a:r>
              <a:rPr lang="en-US" b="1" u="sng" dirty="0"/>
              <a:t>Key Steps in Feature Engineering:</a:t>
            </a:r>
            <a:endParaRPr lang="en-US" u="sng" dirty="0"/>
          </a:p>
          <a:p>
            <a:pPr>
              <a:buFont typeface="+mj-lt"/>
              <a:buAutoNum type="arabicPeriod"/>
            </a:pPr>
            <a:r>
              <a:rPr lang="en-US" b="1" dirty="0"/>
              <a:t>Handling Missing Values</a:t>
            </a:r>
            <a:r>
              <a:rPr lang="en-US" dirty="0"/>
              <a:t> – Imputing missing data using mean, median, or mode.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Encoding Categorical Variables</a:t>
            </a:r>
            <a:r>
              <a:rPr lang="en-US" dirty="0"/>
              <a:t> – Converting non-numeric features into numerical values (e.g., One-Hot Encoding, Label Encoding).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Feature Scaling &amp; Normalization</a:t>
            </a:r>
            <a:r>
              <a:rPr lang="en-US" dirty="0"/>
              <a:t> – Standardizing numerical features to a common scale.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Creating New Features</a:t>
            </a:r>
            <a:r>
              <a:rPr lang="en-US" dirty="0"/>
              <a:t> – Deriving useful features, such as the </a:t>
            </a:r>
            <a:r>
              <a:rPr lang="en-US" b="1" dirty="0"/>
              <a:t>average length of hospital stays</a:t>
            </a:r>
            <a:r>
              <a:rPr lang="en-US" dirty="0"/>
              <a:t> or </a:t>
            </a:r>
            <a:r>
              <a:rPr lang="en-US" b="1" dirty="0"/>
              <a:t>number of previous readmissions</a:t>
            </a:r>
            <a:r>
              <a:rPr lang="en-US" dirty="0"/>
              <a:t>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Feature Selection</a:t>
            </a:r>
            <a:r>
              <a:rPr lang="en-US" dirty="0"/>
              <a:t> – Keeping only the most relevant features to avoid overfitting.</a:t>
            </a:r>
          </a:p>
          <a:p>
            <a:endParaRPr lang="en-US" dirty="0"/>
          </a:p>
          <a:p>
            <a:r>
              <a:rPr lang="en-US" u="sng" dirty="0"/>
              <a:t>  </a:t>
            </a:r>
            <a:r>
              <a:rPr lang="en-US" b="1" u="sng" dirty="0"/>
              <a:t>Example:</a:t>
            </a:r>
            <a:endParaRPr lang="en-US" u="sng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Original Feature:</a:t>
            </a:r>
            <a:r>
              <a:rPr lang="en-US" dirty="0"/>
              <a:t> Categorical column like "Medical Specialty" (Cardiology, Neurology, etc.).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Transformed Feature:</a:t>
            </a:r>
            <a:r>
              <a:rPr lang="en-US" dirty="0"/>
              <a:t> One-hot encoded columns: Cardiology → (1,0), Neurology → (0,1), </a:t>
            </a:r>
            <a:r>
              <a:rPr lang="en-US" dirty="0" err="1"/>
              <a:t>etc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574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3A30F6F-CE9A-E629-6F6E-4CD4B08D310B}"/>
              </a:ext>
            </a:extLst>
          </p:cNvPr>
          <p:cNvSpPr txBox="1"/>
          <p:nvPr/>
        </p:nvSpPr>
        <p:spPr>
          <a:xfrm>
            <a:off x="1828800" y="685800"/>
            <a:ext cx="9601200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Model Evaluation</a:t>
            </a:r>
          </a:p>
          <a:p>
            <a:endParaRPr lang="en-US" sz="2800" b="1" u="sng" dirty="0"/>
          </a:p>
          <a:p>
            <a:r>
              <a:rPr lang="en-US" dirty="0"/>
              <a:t>  </a:t>
            </a:r>
            <a:r>
              <a:rPr lang="en-US" b="1" u="sng" dirty="0"/>
              <a:t>Selected Model: Random Forest Classifier</a:t>
            </a:r>
            <a:endParaRPr lang="en-US" u="sng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After testing multiple models, </a:t>
            </a:r>
            <a:r>
              <a:rPr lang="en-US" b="1" dirty="0"/>
              <a:t>Random Forest</a:t>
            </a:r>
            <a:r>
              <a:rPr lang="en-US" dirty="0"/>
              <a:t> was chosen for its </a:t>
            </a:r>
            <a:r>
              <a:rPr lang="en-US" b="1" dirty="0"/>
              <a:t>high accuracy</a:t>
            </a:r>
            <a:r>
              <a:rPr lang="en-US" dirty="0"/>
              <a:t> and ability to handle imbalanced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 effectively captures </a:t>
            </a:r>
            <a:r>
              <a:rPr lang="en-US" b="1" dirty="0"/>
              <a:t>non-linear relationships</a:t>
            </a:r>
            <a:r>
              <a:rPr lang="en-US" dirty="0"/>
              <a:t> and reduces overfitting.</a:t>
            </a:r>
          </a:p>
          <a:p>
            <a:endParaRPr lang="en-US" dirty="0"/>
          </a:p>
          <a:p>
            <a:r>
              <a:rPr lang="en-US" b="1" dirty="0"/>
              <a:t> </a:t>
            </a:r>
            <a:r>
              <a:rPr lang="en-US" b="1" u="sng" dirty="0"/>
              <a:t>Confusion Matrix</a:t>
            </a:r>
            <a:endParaRPr lang="en-US" u="sng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Displays correct vs. incorrect predictions for both readmitted and non-readmitted patients.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Helps analyze </a:t>
            </a:r>
            <a:r>
              <a:rPr lang="en-US" b="1" dirty="0"/>
              <a:t>false positives</a:t>
            </a:r>
            <a:r>
              <a:rPr lang="en-US" dirty="0"/>
              <a:t> and </a:t>
            </a:r>
            <a:r>
              <a:rPr lang="en-US" b="1" dirty="0"/>
              <a:t>false negatives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b="1" dirty="0"/>
              <a:t> </a:t>
            </a:r>
            <a:r>
              <a:rPr lang="en-US" b="1" u="sng" dirty="0"/>
              <a:t>Key Insights</a:t>
            </a:r>
            <a:br>
              <a:rPr lang="en-US" dirty="0"/>
            </a:br>
            <a:r>
              <a:rPr lang="en-US" dirty="0"/>
              <a:t>✔ </a:t>
            </a:r>
            <a:r>
              <a:rPr lang="en-US" b="1" dirty="0"/>
              <a:t>High accuracy</a:t>
            </a:r>
            <a:r>
              <a:rPr lang="en-US" dirty="0"/>
              <a:t> but might have class imbalance issues.</a:t>
            </a:r>
            <a:br>
              <a:rPr lang="en-US" dirty="0"/>
            </a:br>
            <a:r>
              <a:rPr lang="en-US" dirty="0"/>
              <a:t>✔ </a:t>
            </a:r>
            <a:r>
              <a:rPr lang="en-US" b="1" dirty="0"/>
              <a:t>Feature Importance Analysis</a:t>
            </a:r>
            <a:r>
              <a:rPr lang="en-US" dirty="0"/>
              <a:t> shows key factors affecting readmission.</a:t>
            </a:r>
            <a:br>
              <a:rPr lang="en-US" dirty="0"/>
            </a:br>
            <a:r>
              <a:rPr lang="en-US" dirty="0"/>
              <a:t>✔ Model can be further optimized using </a:t>
            </a:r>
            <a:r>
              <a:rPr lang="en-US" b="1" dirty="0"/>
              <a:t>hyperparameter tuning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156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9EEB75-5CE6-0B8E-E9FA-336CDEDE7FD5}"/>
              </a:ext>
            </a:extLst>
          </p:cNvPr>
          <p:cNvSpPr txBox="1"/>
          <p:nvPr/>
        </p:nvSpPr>
        <p:spPr>
          <a:xfrm>
            <a:off x="1817914" y="642257"/>
            <a:ext cx="9873343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Conclusion &amp; Future Work</a:t>
            </a:r>
          </a:p>
          <a:p>
            <a:endParaRPr lang="en-US" dirty="0"/>
          </a:p>
          <a:p>
            <a:r>
              <a:rPr lang="en-US" dirty="0"/>
              <a:t>  </a:t>
            </a:r>
            <a:r>
              <a:rPr lang="en-US" b="1" u="sng" dirty="0"/>
              <a:t>Conclusion</a:t>
            </a:r>
            <a:endParaRPr lang="en-US" u="sng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Successfully built a </a:t>
            </a:r>
            <a:r>
              <a:rPr lang="en-US" b="1" dirty="0"/>
              <a:t>machine learning model</a:t>
            </a:r>
            <a:r>
              <a:rPr lang="en-US" dirty="0"/>
              <a:t> to predict </a:t>
            </a:r>
            <a:r>
              <a:rPr lang="en-US" b="1" dirty="0"/>
              <a:t>patient readmission</a:t>
            </a:r>
            <a:r>
              <a:rPr lang="en-US" dirty="0"/>
              <a:t> based on healthcare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Random Forest Classifier</a:t>
            </a:r>
            <a:r>
              <a:rPr lang="en-US" dirty="0"/>
              <a:t> was chosen due to its </a:t>
            </a:r>
            <a:r>
              <a:rPr lang="en-US" b="1" dirty="0"/>
              <a:t>high accuracy and robustness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Key factors influencing readmission were </a:t>
            </a:r>
            <a:r>
              <a:rPr lang="en-US" b="1" dirty="0"/>
              <a:t>[mention top features, e.g., length of stay, age, previous admissions, etc.]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model provides valuable insights for </a:t>
            </a:r>
            <a:r>
              <a:rPr lang="en-US" b="1" dirty="0"/>
              <a:t>hospital management</a:t>
            </a:r>
            <a:r>
              <a:rPr lang="en-US" dirty="0"/>
              <a:t> to reduce readmission rates.</a:t>
            </a:r>
          </a:p>
          <a:p>
            <a:endParaRPr lang="en-US" dirty="0"/>
          </a:p>
          <a:p>
            <a:r>
              <a:rPr lang="en-US" dirty="0"/>
              <a:t>  </a:t>
            </a:r>
            <a:r>
              <a:rPr lang="en-US" b="1" u="sng" dirty="0"/>
              <a:t>Challenges Faced</a:t>
            </a:r>
            <a:endParaRPr lang="en-US" u="sng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Imbalanced Data:</a:t>
            </a:r>
            <a:r>
              <a:rPr lang="en-US" dirty="0"/>
              <a:t> Readmitted cases were fewer, requiring balancing techniques.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Feature Selection:</a:t>
            </a:r>
            <a:r>
              <a:rPr lang="en-US" dirty="0"/>
              <a:t> Identifying the most important predictors.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Overfitting:</a:t>
            </a:r>
            <a:r>
              <a:rPr lang="en-US" dirty="0"/>
              <a:t> Handled using </a:t>
            </a:r>
            <a:r>
              <a:rPr lang="en-US" b="1" dirty="0"/>
              <a:t>hyperparameter tuning</a:t>
            </a:r>
            <a:r>
              <a:rPr lang="en-US" dirty="0"/>
              <a:t> and </a:t>
            </a:r>
            <a:r>
              <a:rPr lang="en-US" b="1" dirty="0"/>
              <a:t>cross-validation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  </a:t>
            </a:r>
            <a:r>
              <a:rPr lang="en-US" b="1" u="sng" dirty="0"/>
              <a:t>Future Improvements</a:t>
            </a:r>
            <a:br>
              <a:rPr lang="en-US" dirty="0"/>
            </a:br>
            <a:r>
              <a:rPr lang="en-US" dirty="0"/>
              <a:t> </a:t>
            </a:r>
            <a:r>
              <a:rPr lang="en-US" b="1" dirty="0"/>
              <a:t>Enhancing Data Quality</a:t>
            </a:r>
            <a:r>
              <a:rPr lang="en-US" dirty="0"/>
              <a:t> – Adding more patient details like medication history.</a:t>
            </a:r>
            <a:br>
              <a:rPr lang="en-US" dirty="0"/>
            </a:br>
            <a:r>
              <a:rPr lang="en-US" dirty="0"/>
              <a:t> </a:t>
            </a:r>
            <a:r>
              <a:rPr lang="en-US" b="1" dirty="0"/>
              <a:t>Using Deep Learning</a:t>
            </a:r>
            <a:r>
              <a:rPr lang="en-US" dirty="0"/>
              <a:t> – Exploring </a:t>
            </a:r>
            <a:r>
              <a:rPr lang="en-US" b="1" dirty="0"/>
              <a:t>neural networks</a:t>
            </a:r>
            <a:r>
              <a:rPr lang="en-US" dirty="0"/>
              <a:t> for better performance.</a:t>
            </a:r>
            <a:br>
              <a:rPr lang="en-US" dirty="0"/>
            </a:br>
            <a:r>
              <a:rPr lang="en-US" dirty="0"/>
              <a:t> </a:t>
            </a:r>
            <a:r>
              <a:rPr lang="en-US" b="1" dirty="0"/>
              <a:t>Deploying the Model</a:t>
            </a:r>
            <a:r>
              <a:rPr lang="en-US" dirty="0"/>
              <a:t> – Integrating with hospital systems for real-time predictions.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764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Premium Vector | Thank you hand lettering on white background">
            <a:extLst>
              <a:ext uri="{FF2B5EF4-FFF2-40B4-BE49-F238E27FC236}">
                <a16:creationId xmlns:a16="http://schemas.microsoft.com/office/drawing/2014/main" id="{8D58C9B8-0E21-31F4-3712-294CD8E820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3186" y="870503"/>
            <a:ext cx="6131157" cy="4931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5406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4C859B-32EF-7E85-2490-D0ECECD3CF20}"/>
              </a:ext>
            </a:extLst>
          </p:cNvPr>
          <p:cNvSpPr txBox="1"/>
          <p:nvPr/>
        </p:nvSpPr>
        <p:spPr>
          <a:xfrm>
            <a:off x="1709057" y="337457"/>
            <a:ext cx="9960429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/>
              <a:t>Introduction</a:t>
            </a:r>
          </a:p>
          <a:p>
            <a:r>
              <a:rPr lang="en-US" sz="2000" b="1" dirty="0"/>
              <a:t> </a:t>
            </a:r>
          </a:p>
          <a:p>
            <a:r>
              <a:rPr lang="en-US" sz="2000" b="1" dirty="0"/>
              <a:t> </a:t>
            </a:r>
            <a:r>
              <a:rPr lang="en-US" sz="2000" b="1" u="sng" dirty="0"/>
              <a:t>Overview:</a:t>
            </a:r>
            <a:endParaRPr lang="en-US" sz="2000" u="sng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Hospital readmission is a crucial concern in healthcare, impacting both patient outcomes and hospital costs.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Predicting readmission can help improve patient care and optimize resource allocation.</a:t>
            </a:r>
          </a:p>
          <a:p>
            <a:endParaRPr lang="en-US" sz="2000" dirty="0"/>
          </a:p>
          <a:p>
            <a:r>
              <a:rPr lang="en-US" sz="2000" dirty="0"/>
              <a:t> </a:t>
            </a:r>
            <a:r>
              <a:rPr lang="en-US" sz="2000" b="1" u="sng" dirty="0"/>
              <a:t>Objective of the Project:</a:t>
            </a:r>
            <a:endParaRPr lang="en-US" sz="2000" u="sng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To develop a </a:t>
            </a:r>
            <a:r>
              <a:rPr lang="en-US" sz="2000" b="1" dirty="0"/>
              <a:t>machine learning model</a:t>
            </a:r>
            <a:r>
              <a:rPr lang="en-US" sz="2000" dirty="0"/>
              <a:t> that predicts the likelihood of patient readmission.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Identify key factors that contribute to readmission.</a:t>
            </a:r>
          </a:p>
          <a:p>
            <a:endParaRPr lang="en-US" sz="2000" b="1" u="sng" dirty="0"/>
          </a:p>
          <a:p>
            <a:r>
              <a:rPr lang="en-US" sz="2000" b="1" u="sng" dirty="0"/>
              <a:t> Significance of the Study:</a:t>
            </a:r>
            <a:endParaRPr lang="en-US" sz="2000" u="sng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Helps hospitals reduce unnecessary readmissions.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Improves patient treatment plans and resource management.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Supports better decision-making in healthcare.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32087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35F998-2110-04F0-C656-857AABC631D3}"/>
              </a:ext>
            </a:extLst>
          </p:cNvPr>
          <p:cNvSpPr txBox="1"/>
          <p:nvPr/>
        </p:nvSpPr>
        <p:spPr>
          <a:xfrm>
            <a:off x="1763486" y="348343"/>
            <a:ext cx="10058399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/>
              <a:t>Problem Statement</a:t>
            </a:r>
          </a:p>
          <a:p>
            <a:r>
              <a:rPr lang="en-US" sz="2000" dirty="0"/>
              <a:t> </a:t>
            </a:r>
          </a:p>
          <a:p>
            <a:r>
              <a:rPr lang="en-US" sz="2000" dirty="0"/>
              <a:t>  </a:t>
            </a:r>
            <a:r>
              <a:rPr lang="en-US" sz="2000" b="1" u="sng" dirty="0"/>
              <a:t>What is the Problem?</a:t>
            </a:r>
            <a:endParaRPr lang="en-US" sz="2000" u="sng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Unplanned patient readmissions</a:t>
            </a:r>
            <a:r>
              <a:rPr lang="en-US" sz="2000" dirty="0"/>
              <a:t> within a short period after discharge pose a significant challenge in healthcare.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Readmissions can indicate poor initial treatment, improper discharge planning, or lack of follow-up care.</a:t>
            </a:r>
          </a:p>
          <a:p>
            <a:endParaRPr lang="en-US" sz="2000" dirty="0"/>
          </a:p>
          <a:p>
            <a:r>
              <a:rPr lang="en-US" sz="2000" dirty="0"/>
              <a:t>  </a:t>
            </a:r>
            <a:r>
              <a:rPr lang="en-US" sz="2000" b="1" u="sng" dirty="0"/>
              <a:t>Why is it Important?</a:t>
            </a:r>
            <a:endParaRPr lang="en-US" sz="2000" u="sng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High readmission rates lead to </a:t>
            </a:r>
            <a:r>
              <a:rPr lang="en-US" sz="2000" b="1" dirty="0"/>
              <a:t>increased healthcare costs</a:t>
            </a:r>
            <a:r>
              <a:rPr lang="en-US" sz="2000" dirty="0"/>
              <a:t> and burden hospitals.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They negatively affect </a:t>
            </a:r>
            <a:r>
              <a:rPr lang="en-US" sz="2000" b="1" dirty="0"/>
              <a:t>patient recovery and hospital reputation</a:t>
            </a:r>
            <a:r>
              <a:rPr lang="en-US" sz="20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Many readmissions are </a:t>
            </a:r>
            <a:r>
              <a:rPr lang="en-US" sz="2000" b="1" dirty="0"/>
              <a:t>preventable</a:t>
            </a:r>
            <a:r>
              <a:rPr lang="en-US" sz="2000" dirty="0"/>
              <a:t> with better predictive models.</a:t>
            </a:r>
          </a:p>
          <a:p>
            <a:endParaRPr lang="en-US" sz="2000" dirty="0"/>
          </a:p>
          <a:p>
            <a:r>
              <a:rPr lang="en-US" sz="2000" dirty="0"/>
              <a:t>  </a:t>
            </a:r>
            <a:r>
              <a:rPr lang="en-US" sz="2000" b="1" u="sng" dirty="0"/>
              <a:t>Goal of the Project:</a:t>
            </a:r>
            <a:endParaRPr lang="en-US" sz="2000" u="sng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Build a </a:t>
            </a:r>
            <a:r>
              <a:rPr lang="en-US" sz="2000" b="1" dirty="0"/>
              <a:t>machine learning model</a:t>
            </a:r>
            <a:r>
              <a:rPr lang="en-US" sz="2000" dirty="0"/>
              <a:t> that predicts </a:t>
            </a:r>
            <a:r>
              <a:rPr lang="en-US" sz="2000" b="1" dirty="0"/>
              <a:t>whether a patient will be readmitted</a:t>
            </a:r>
            <a:r>
              <a:rPr lang="en-US" sz="2000" dirty="0"/>
              <a:t> based on past medical records.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Help healthcare providers take proactive measures to </a:t>
            </a:r>
            <a:r>
              <a:rPr lang="en-US" sz="2000" b="1" dirty="0"/>
              <a:t>reduce readmissions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31941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2CE9E51-1596-A33E-BAC8-7A249627C8C8}"/>
              </a:ext>
            </a:extLst>
          </p:cNvPr>
          <p:cNvSpPr txBox="1"/>
          <p:nvPr/>
        </p:nvSpPr>
        <p:spPr>
          <a:xfrm>
            <a:off x="1905000" y="228600"/>
            <a:ext cx="9895114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sz="2800" dirty="0"/>
              <a:t>  </a:t>
            </a:r>
            <a:r>
              <a:rPr lang="en-US" sz="2800" b="1" u="sng" dirty="0"/>
              <a:t>Dataset Description:</a:t>
            </a:r>
          </a:p>
          <a:p>
            <a:endParaRPr lang="en-US" sz="2800" u="sng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dataset contains </a:t>
            </a:r>
            <a:r>
              <a:rPr lang="en-US" b="1" dirty="0"/>
              <a:t>patient records</a:t>
            </a:r>
            <a:r>
              <a:rPr lang="en-US" dirty="0"/>
              <a:t>, including demographics, medical history, and hospital visit details.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 includes information such as </a:t>
            </a:r>
            <a:r>
              <a:rPr lang="en-US" b="1" dirty="0"/>
              <a:t>age, diagnosis, treatment history, length of stay, and past readmissions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  </a:t>
            </a:r>
            <a:r>
              <a:rPr lang="en-US" b="1" u="sng" dirty="0"/>
              <a:t>Source of Data:</a:t>
            </a:r>
            <a:endParaRPr lang="en-US" u="sng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[ HEALTH CARE DATASET FROM KAGGLE ]</a:t>
            </a:r>
          </a:p>
          <a:p>
            <a:endParaRPr lang="en-US" dirty="0"/>
          </a:p>
          <a:p>
            <a:r>
              <a:rPr lang="en-US" dirty="0"/>
              <a:t>  </a:t>
            </a:r>
            <a:r>
              <a:rPr lang="en-US" b="1" u="sng" dirty="0"/>
              <a:t>Key Features:</a:t>
            </a:r>
            <a:endParaRPr lang="en-US" u="sng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Patient Information:</a:t>
            </a:r>
            <a:r>
              <a:rPr lang="en-US" dirty="0"/>
              <a:t> Age, gender, medical conditions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Hospitalization Details:</a:t>
            </a:r>
            <a:r>
              <a:rPr lang="en-US" dirty="0"/>
              <a:t> Length of stay, number of previous visits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Medical Factors:</a:t>
            </a:r>
            <a:r>
              <a:rPr lang="en-US" dirty="0"/>
              <a:t> Diagnosis codes, prescribed medications, lab test results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Outcome Variable:</a:t>
            </a:r>
            <a:r>
              <a:rPr lang="en-US" dirty="0"/>
              <a:t> </a:t>
            </a:r>
            <a:r>
              <a:rPr lang="en-US" b="1" dirty="0"/>
              <a:t>Readmission (Yes/No)</a:t>
            </a:r>
            <a:r>
              <a:rPr lang="en-US" dirty="0"/>
              <a:t> – The target variable for prediction</a:t>
            </a:r>
          </a:p>
          <a:p>
            <a:endParaRPr lang="en-US" dirty="0"/>
          </a:p>
          <a:p>
            <a:r>
              <a:rPr lang="en-US" dirty="0"/>
              <a:t>   </a:t>
            </a:r>
            <a:r>
              <a:rPr lang="en-US" b="1" u="sng" dirty="0"/>
              <a:t>Data Preprocessing Steps:</a:t>
            </a:r>
            <a:endParaRPr lang="en-US" u="sng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Handling </a:t>
            </a:r>
            <a:r>
              <a:rPr lang="en-US" b="1" dirty="0"/>
              <a:t>missing values</a:t>
            </a:r>
            <a:r>
              <a:rPr lang="en-US" dirty="0"/>
              <a:t> and outliers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Encoding </a:t>
            </a:r>
            <a:r>
              <a:rPr lang="en-US" b="1" dirty="0"/>
              <a:t>categorical variables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Feature </a:t>
            </a:r>
            <a:r>
              <a:rPr lang="en-US" b="1" dirty="0"/>
              <a:t>scaling and transformation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093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37802-F6F5-BE33-37DD-0776E0266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8942" y="2951840"/>
            <a:ext cx="10067697" cy="1280890"/>
          </a:xfrm>
        </p:spPr>
        <p:txBody>
          <a:bodyPr>
            <a:normAutofit/>
          </a:bodyPr>
          <a:lstStyle/>
          <a:p>
            <a:r>
              <a:rPr lang="en-US" sz="3200" b="1" u="sng" dirty="0"/>
              <a:t>EXPLORATORY DATA ANALYSIS (EDA) - OVERVIEW</a:t>
            </a:r>
          </a:p>
        </p:txBody>
      </p:sp>
    </p:spTree>
    <p:extLst>
      <p:ext uri="{BB962C8B-B14F-4D97-AF65-F5344CB8AC3E}">
        <p14:creationId xmlns:p14="http://schemas.microsoft.com/office/powerpoint/2010/main" val="1115600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E927CE-269E-1E30-968F-89114577ADBA}"/>
              </a:ext>
            </a:extLst>
          </p:cNvPr>
          <p:cNvSpPr txBox="1"/>
          <p:nvPr/>
        </p:nvSpPr>
        <p:spPr>
          <a:xfrm>
            <a:off x="1469571" y="544286"/>
            <a:ext cx="101346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b="1" dirty="0"/>
          </a:p>
          <a:p>
            <a:r>
              <a:rPr lang="en-US" sz="2800" b="1" dirty="0"/>
              <a:t>  </a:t>
            </a:r>
            <a:r>
              <a:rPr lang="en-US" sz="2800" b="1" u="sng" dirty="0"/>
              <a:t>Purpose of EDA:</a:t>
            </a:r>
            <a:endParaRPr lang="en-US" sz="2800" u="sng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Understand the dataset’s structure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Identify patterns and relationships between features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Detect missing values and outliers</a:t>
            </a:r>
          </a:p>
          <a:p>
            <a:endParaRPr lang="en-US" sz="2800" dirty="0"/>
          </a:p>
          <a:p>
            <a:r>
              <a:rPr lang="en-US" sz="2800" dirty="0"/>
              <a:t>   </a:t>
            </a:r>
            <a:r>
              <a:rPr lang="en-US" sz="2800" b="1" u="sng" dirty="0"/>
              <a:t>Key Insights Explored:</a:t>
            </a:r>
            <a:endParaRPr lang="en-US" sz="2800" u="sng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Distribution of patient readmissions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Age distribution of patients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Correlation between variables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Relationship between hospital stay and readmission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70547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7E32F-97A5-2EBD-68ED-ECD360A80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u="sng" dirty="0">
                <a:latin typeface="Arial Black" panose="020B0A04020102020204" pitchFamily="34" charset="0"/>
              </a:rPr>
              <a:t>BARPLOT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 It Shows the proportion of patients who were readmitted vs. not readmitted.</a:t>
            </a:r>
            <a:br>
              <a:rPr lang="en-US" sz="1800" dirty="0"/>
            </a:br>
            <a:r>
              <a:rPr lang="en-US" sz="1800" dirty="0"/>
              <a:t>Helps understand the imbalance in the dataset.</a:t>
            </a:r>
            <a:br>
              <a:rPr lang="en-US" sz="1800" dirty="0"/>
            </a:br>
            <a:endParaRPr lang="en-US" sz="1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F77A3C9-D8C0-0622-1F3D-8CBC5C73C9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098" y="2370325"/>
            <a:ext cx="5212090" cy="3776479"/>
          </a:xfrm>
        </p:spPr>
      </p:pic>
    </p:spTree>
    <p:extLst>
      <p:ext uri="{BB962C8B-B14F-4D97-AF65-F5344CB8AC3E}">
        <p14:creationId xmlns:p14="http://schemas.microsoft.com/office/powerpoint/2010/main" val="99629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A3C2727-2275-B5FD-0AA4-27AAB14572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8775" y="2276860"/>
            <a:ext cx="4655020" cy="3778250"/>
          </a:xfrm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95E6EAC3-960B-1C40-C659-E5F67C6281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592925" y="369734"/>
            <a:ext cx="7686720" cy="1354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b="1" u="sng" dirty="0">
                <a:solidFill>
                  <a:schemeClr val="tx1"/>
                </a:solidFill>
                <a:latin typeface="Arial Black" panose="020B0A04020102020204" pitchFamily="34" charset="0"/>
              </a:rPr>
              <a:t>HEATMAP:</a:t>
            </a:r>
            <a:b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Displays the age distribution of patients. 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Helps in identifying if specific age groups are more prone to readmission. </a:t>
            </a:r>
          </a:p>
        </p:txBody>
      </p:sp>
    </p:spTree>
    <p:extLst>
      <p:ext uri="{BB962C8B-B14F-4D97-AF65-F5344CB8AC3E}">
        <p14:creationId xmlns:p14="http://schemas.microsoft.com/office/powerpoint/2010/main" val="1741699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20AB36A-494C-4593-713E-FA519ABF5D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314" y="2133600"/>
            <a:ext cx="7826829" cy="4495800"/>
          </a:xfr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C358D2FB-3D92-9897-5197-FAFCBD0447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592924" y="587448"/>
            <a:ext cx="8911687" cy="1354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CORRELATION HEATMAP:</a:t>
            </a:r>
            <a:br>
              <a:rPr kumimoji="0" lang="en-US" altLang="en-US" sz="28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1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Highlights relationships between numerical features.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Helps in feature selection and engineering. </a:t>
            </a:r>
          </a:p>
        </p:txBody>
      </p:sp>
    </p:spTree>
    <p:extLst>
      <p:ext uri="{BB962C8B-B14F-4D97-AF65-F5344CB8AC3E}">
        <p14:creationId xmlns:p14="http://schemas.microsoft.com/office/powerpoint/2010/main" val="402908989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69</TotalTime>
  <Words>892</Words>
  <Application>Microsoft Office PowerPoint</Application>
  <PresentationFormat>Widescreen</PresentationFormat>
  <Paragraphs>112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Arial Black</vt:lpstr>
      <vt:lpstr>Century Gothic</vt:lpstr>
      <vt:lpstr>Wingdings 3</vt:lpstr>
      <vt:lpstr>Wisp</vt:lpstr>
      <vt:lpstr>Predicting Patient Readmission Using Machine Learning</vt:lpstr>
      <vt:lpstr>PowerPoint Presentation</vt:lpstr>
      <vt:lpstr>PowerPoint Presentation</vt:lpstr>
      <vt:lpstr>PowerPoint Presentation</vt:lpstr>
      <vt:lpstr>EXPLORATORY DATA ANALYSIS (EDA) - OVERVIEW</vt:lpstr>
      <vt:lpstr>PowerPoint Presentation</vt:lpstr>
      <vt:lpstr>BARPLOT   It Shows the proportion of patients who were readmitted vs. not readmitted. Helps understand the imbalance in the dataset. </vt:lpstr>
      <vt:lpstr>HEATMAP:  Displays the age distribution of patients.  Helps in identifying if specific age groups are more prone to readmission. </vt:lpstr>
      <vt:lpstr>CORRELATION HEATMAP:  Highlights relationships between numerical features.  Helps in feature selection and engineering.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Narshini Kuna</dc:creator>
  <cp:lastModifiedBy>Narshini Kuna</cp:lastModifiedBy>
  <cp:revision>1</cp:revision>
  <dcterms:created xsi:type="dcterms:W3CDTF">2025-03-08T13:30:58Z</dcterms:created>
  <dcterms:modified xsi:type="dcterms:W3CDTF">2025-03-08T14:40:51Z</dcterms:modified>
</cp:coreProperties>
</file>