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61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7" r:id="rId10"/>
    <p:sldId id="268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C9A79C-3AE5-4DAB-83B7-7131E4B9E8AE}" v="461" dt="2023-05-27T09:51:14.337"/>
    <p1510:client id="{E89C0FF8-525B-4688-84FB-672E90E6DFFB}" v="670" dt="2023-05-27T06:34:12.518"/>
    <p1510:client id="{EE16B57B-FB4E-43D6-A74C-C37DFB59828C}" v="305" dt="2023-06-02T17:47:37.4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7T06:34:53.3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5477 10398 16383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7T06:34:53.3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7832 9578 16383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7T06:34:53.3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7832 9578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7T06:34:53.3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6297 9499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7T06:34:53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4763 10636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7T06:34:53.3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3281 9340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7T06:34:53.3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3493 9631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7T06:34:53.3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3493 9631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7T06:34:53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3942 8731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7T06:34:53.3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3625 9022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7T06:34:53.3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7805 10054 16383 0 0,'0'0'0'0'0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29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50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03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4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83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84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47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93132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0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8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1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2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6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3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1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8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66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823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customXml" Target="../ink/ink11.xml"/><Relationship Id="rId3" Type="http://schemas.openxmlformats.org/officeDocument/2006/relationships/image" Target="../media/image6.png"/><Relationship Id="rId7" Type="http://schemas.openxmlformats.org/officeDocument/2006/relationships/customXml" Target="../ink/ink5.xml"/><Relationship Id="rId12" Type="http://schemas.openxmlformats.org/officeDocument/2006/relationships/customXml" Target="../ink/ink10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customXml" Target="../ink/ink9.xml"/><Relationship Id="rId5" Type="http://schemas.openxmlformats.org/officeDocument/2006/relationships/customXml" Target="../ink/ink3.xml"/><Relationship Id="rId10" Type="http://schemas.openxmlformats.org/officeDocument/2006/relationships/customXml" Target="../ink/ink8.xml"/><Relationship Id="rId4" Type="http://schemas.openxmlformats.org/officeDocument/2006/relationships/customXml" Target="../ink/ink2.xml"/><Relationship Id="rId9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8548-9FC4-2E2D-FC13-5D70BCAE5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197" y="954657"/>
            <a:ext cx="11166594" cy="4763058"/>
          </a:xfrm>
        </p:spPr>
        <p:txBody>
          <a:bodyPr>
            <a:normAutofit/>
          </a:bodyPr>
          <a:lstStyle/>
          <a:p>
            <a:r>
              <a:rPr lang="en-US" sz="9600" b="1" i="1" dirty="0">
                <a:latin typeface="Century"/>
                <a:cs typeface="Calibri Light"/>
              </a:rPr>
              <a:t>CHATBOT </a:t>
            </a:r>
            <a:endParaRPr lang="en-US" sz="9600" i="1">
              <a:latin typeface="Century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5B6E9-B7D2-EF6D-6028-6AE144ECE91C}"/>
              </a:ext>
            </a:extLst>
          </p:cNvPr>
          <p:cNvSpPr txBox="1"/>
          <p:nvPr/>
        </p:nvSpPr>
        <p:spPr>
          <a:xfrm>
            <a:off x="2585821" y="4215020"/>
            <a:ext cx="924176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entury"/>
                <a:cs typeface="Calibri"/>
              </a:rPr>
              <a:t>A HEALTH CARE APPLICATION</a:t>
            </a:r>
          </a:p>
        </p:txBody>
      </p:sp>
    </p:spTree>
    <p:extLst>
      <p:ext uri="{BB962C8B-B14F-4D97-AF65-F5344CB8AC3E}">
        <p14:creationId xmlns:p14="http://schemas.microsoft.com/office/powerpoint/2010/main" val="330460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233E8-45F2-0003-67C2-FB5FDD48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Century"/>
                <a:ea typeface="Calibri Light"/>
                <a:cs typeface="Calibri Light"/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58E6A-C72C-5F3A-E462-68AC0D7AA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5633207"/>
          </a:xfrm>
        </p:spPr>
        <p:txBody>
          <a:bodyPr/>
          <a:lstStyle/>
          <a:p>
            <a:r>
              <a:rPr lang="en-US" sz="2800" dirty="0">
                <a:latin typeface="Century"/>
              </a:rPr>
              <a:t>Testing the RASA </a:t>
            </a:r>
            <a:r>
              <a:rPr lang="en-US" sz="2800" dirty="0" err="1">
                <a:latin typeface="Century"/>
              </a:rPr>
              <a:t>ChatBot</a:t>
            </a:r>
            <a:endParaRPr lang="en-US" sz="2800">
              <a:latin typeface="Century"/>
            </a:endParaRPr>
          </a:p>
          <a:p>
            <a:pPr>
              <a:buClr>
                <a:srgbClr val="FFFFFF"/>
              </a:buClr>
            </a:pPr>
            <a:r>
              <a:rPr lang="en-US" sz="2800" dirty="0">
                <a:latin typeface="Century"/>
              </a:rPr>
              <a:t>Improvements and Iteration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sz="2800" dirty="0">
                <a:latin typeface="Century"/>
                <a:ea typeface="Calibri"/>
                <a:cs typeface="Calibri"/>
              </a:rPr>
              <a:t>Expansion and Evaluation</a:t>
            </a:r>
          </a:p>
          <a:p>
            <a:pPr>
              <a:buClr>
                <a:srgbClr val="FFFFFF"/>
              </a:buClr>
            </a:pPr>
            <a:r>
              <a:rPr lang="en-US" sz="2800" dirty="0">
                <a:latin typeface="Century"/>
                <a:ea typeface="Calibri"/>
                <a:cs typeface="Calibri"/>
              </a:rPr>
              <a:t>Deployment</a:t>
            </a:r>
          </a:p>
          <a:p>
            <a:pPr>
              <a:buClr>
                <a:srgbClr val="FFFFFF"/>
              </a:buClr>
            </a:pPr>
            <a:r>
              <a:rPr lang="en-US" sz="2800" dirty="0">
                <a:latin typeface="Century"/>
                <a:ea typeface="Calibri"/>
                <a:cs typeface="Calibri"/>
              </a:rPr>
              <a:t>Future scope</a:t>
            </a:r>
          </a:p>
          <a:p>
            <a:pPr marL="0" indent="0">
              <a:buClr>
                <a:srgbClr val="FFFFFF"/>
              </a:buClr>
              <a:buNone/>
            </a:pPr>
            <a:endParaRPr lang="en-US" sz="2800" dirty="0">
              <a:latin typeface="Century"/>
              <a:ea typeface="Calibri"/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endParaRPr lang="en-US" sz="2800" dirty="0">
              <a:latin typeface="Century"/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endParaRPr lang="en-US" sz="2800" dirty="0">
              <a:latin typeface="Century"/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8245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7" descr="Red toy person in front of two lines of white figures">
            <a:extLst>
              <a:ext uri="{FF2B5EF4-FFF2-40B4-BE49-F238E27FC236}">
                <a16:creationId xmlns:a16="http://schemas.microsoft.com/office/drawing/2014/main" id="{D5A1CE01-397C-93BC-81E7-2CA2191695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4604" r="-2" b="-2"/>
          <a:stretch/>
        </p:blipFill>
        <p:spPr>
          <a:xfrm>
            <a:off x="19" y="10"/>
            <a:ext cx="12191980" cy="68579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D50A5C-06F2-B471-84FD-D7BFA82E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50" y="1055299"/>
            <a:ext cx="10131425" cy="1456267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Century"/>
                <a:cs typeface="Calibri Light"/>
              </a:rPr>
              <a:t>ACKNOWLEDGEMENTS</a:t>
            </a:r>
            <a:endParaRPr lang="en-US" sz="5400" b="1" dirty="0">
              <a:latin typeface="Century"/>
            </a:endParaRPr>
          </a:p>
        </p:txBody>
      </p:sp>
    </p:spTree>
    <p:extLst>
      <p:ext uri="{BB962C8B-B14F-4D97-AF65-F5344CB8AC3E}">
        <p14:creationId xmlns:p14="http://schemas.microsoft.com/office/powerpoint/2010/main" val="31648465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961B61-03D2-49E9-BD4B-B3A93E5A2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19563D-93CB-4148-9B1C-AB39FA117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6"/>
            <a:ext cx="12188825" cy="6856214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A6BB08B-1F75-9A92-92F3-B9278EBEA7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t="17736" b="101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8AF3458-709F-4682-8E3C-FA8FECC8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912" y="2125133"/>
            <a:ext cx="8736013" cy="2607734"/>
          </a:xfrm>
          <a:prstGeom prst="rect">
            <a:avLst/>
          </a:prstGeom>
          <a:solidFill>
            <a:schemeClr val="bg1">
              <a:alpha val="35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7B228-CD07-6C2C-6361-9C836527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991" y="2298700"/>
            <a:ext cx="8347076" cy="15959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/>
              <a:t>THANK YOU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1854134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501F9-13E6-282D-5B10-77B0D06CF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Century"/>
                <a:cs typeface="Calibri Light"/>
              </a:rPr>
              <a:t>CONTENTS</a:t>
            </a:r>
            <a:endParaRPr lang="en-US" sz="4000" b="1" dirty="0">
              <a:latin typeface="Century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C83A1-D124-11E1-1FD1-FC74203DF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197" y="2501500"/>
            <a:ext cx="10131425" cy="4353623"/>
          </a:xfrm>
        </p:spPr>
        <p:txBody>
          <a:bodyPr/>
          <a:lstStyle/>
          <a:p>
            <a:pPr>
              <a:buFont typeface="Wingdings"/>
              <a:buChar char="Ø"/>
            </a:pPr>
            <a:r>
              <a:rPr lang="en-US" sz="3200" dirty="0">
                <a:latin typeface="Century"/>
                <a:cs typeface="Calibri"/>
              </a:rPr>
              <a:t>Team Info</a:t>
            </a:r>
            <a:endParaRPr lang="en-US"/>
          </a:p>
          <a:p>
            <a:pPr>
              <a:buFont typeface="Wingdings"/>
              <a:buChar char="Ø"/>
            </a:pPr>
            <a:r>
              <a:rPr lang="en-US" sz="3200" dirty="0">
                <a:latin typeface="Century"/>
                <a:cs typeface="Calibri"/>
              </a:rPr>
              <a:t>Introduction</a:t>
            </a:r>
          </a:p>
          <a:p>
            <a:pPr>
              <a:buFont typeface="Wingdings"/>
              <a:buChar char="Ø"/>
            </a:pPr>
            <a:r>
              <a:rPr lang="en-US" sz="3200" dirty="0">
                <a:latin typeface="Century"/>
                <a:cs typeface="Calibri"/>
              </a:rPr>
              <a:t>Flow chart </a:t>
            </a:r>
          </a:p>
          <a:p>
            <a:pPr>
              <a:buFont typeface="Wingdings"/>
              <a:buChar char="Ø"/>
            </a:pPr>
            <a:r>
              <a:rPr lang="en-US" sz="3200" dirty="0">
                <a:latin typeface="Century"/>
                <a:cs typeface="Calibri"/>
              </a:rPr>
              <a:t>Architecture</a:t>
            </a:r>
          </a:p>
          <a:p>
            <a:pPr>
              <a:buFont typeface="Wingdings"/>
              <a:buChar char="Ø"/>
            </a:pPr>
            <a:r>
              <a:rPr lang="en-US" sz="3200" dirty="0">
                <a:latin typeface="Century"/>
                <a:cs typeface="Calibri"/>
              </a:rPr>
              <a:t>Techniques</a:t>
            </a:r>
          </a:p>
          <a:p>
            <a:pPr>
              <a:buFont typeface="Wingdings"/>
              <a:buChar char="Ø"/>
            </a:pPr>
            <a:r>
              <a:rPr lang="en-US" sz="3200" dirty="0">
                <a:latin typeface="Century"/>
                <a:cs typeface="Calibri"/>
              </a:rPr>
              <a:t>Plan for project execution</a:t>
            </a:r>
          </a:p>
          <a:p>
            <a:pPr marL="0" indent="0">
              <a:buNone/>
            </a:pPr>
            <a:endParaRPr lang="en-US" sz="2400" dirty="0">
              <a:latin typeface="Century"/>
              <a:cs typeface="Calibri"/>
            </a:endParaRPr>
          </a:p>
          <a:p>
            <a:pPr marL="0" indent="0">
              <a:buNone/>
            </a:pPr>
            <a:endParaRPr lang="en-US" sz="2400" dirty="0">
              <a:latin typeface="Century"/>
              <a:cs typeface="Calibri"/>
            </a:endParaRPr>
          </a:p>
          <a:p>
            <a:pPr marL="0" indent="0">
              <a:buNone/>
            </a:pPr>
            <a:endParaRPr lang="en-US" sz="2400" dirty="0">
              <a:latin typeface="Century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28431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36A7C-F947-DFFE-5F8F-03FE5F06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405" y="408317"/>
            <a:ext cx="10131425" cy="1456267"/>
          </a:xfrm>
        </p:spPr>
        <p:txBody>
          <a:bodyPr>
            <a:normAutofit/>
          </a:bodyPr>
          <a:lstStyle/>
          <a:p>
            <a:r>
              <a:rPr lang="en-US" sz="8000" b="1" dirty="0">
                <a:latin typeface="Century"/>
                <a:cs typeface="Calibri Light"/>
              </a:rPr>
              <a:t>DEEPMIND</a:t>
            </a:r>
          </a:p>
        </p:txBody>
      </p:sp>
      <p:pic>
        <p:nvPicPr>
          <p:cNvPr id="397" name="Graphic 397" descr=" gdfutk">
            <a:extLst>
              <a:ext uri="{FF2B5EF4-FFF2-40B4-BE49-F238E27FC236}">
                <a16:creationId xmlns:a16="http://schemas.microsoft.com/office/drawing/2014/main" id="{78DD2D14-B496-7A6F-4E91-8283D1EC8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5355" y="2461244"/>
            <a:ext cx="3775492" cy="3502325"/>
          </a:xfrm>
        </p:spPr>
      </p:pic>
      <p:sp>
        <p:nvSpPr>
          <p:cNvPr id="398" name="TextBox 397">
            <a:extLst>
              <a:ext uri="{FF2B5EF4-FFF2-40B4-BE49-F238E27FC236}">
                <a16:creationId xmlns:a16="http://schemas.microsoft.com/office/drawing/2014/main" id="{C54F2194-D20A-C56E-24F3-1A240E179A38}"/>
              </a:ext>
            </a:extLst>
          </p:cNvPr>
          <p:cNvSpPr txBox="1"/>
          <p:nvPr/>
        </p:nvSpPr>
        <p:spPr>
          <a:xfrm>
            <a:off x="1317808" y="2579859"/>
            <a:ext cx="10532641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Ø"/>
            </a:pPr>
            <a:r>
              <a:rPr lang="en-US" sz="3200" dirty="0">
                <a:latin typeface="Century"/>
                <a:cs typeface="Calibri"/>
              </a:rPr>
              <a:t>Mahnoor Rana</a:t>
            </a:r>
            <a:endParaRPr lang="en-US"/>
          </a:p>
          <a:p>
            <a:pPr marL="457200" indent="-457200">
              <a:buFont typeface="Wingdings"/>
              <a:buChar char="Ø"/>
            </a:pPr>
            <a:r>
              <a:rPr lang="en-US" sz="3200" dirty="0">
                <a:latin typeface="Century"/>
                <a:cs typeface="Calibri"/>
              </a:rPr>
              <a:t>Jayalakshmi </a:t>
            </a:r>
            <a:r>
              <a:rPr lang="en-US" sz="3200" dirty="0" err="1">
                <a:latin typeface="Century"/>
                <a:cs typeface="Calibri"/>
              </a:rPr>
              <a:t>Basetty</a:t>
            </a:r>
            <a:endParaRPr lang="en-US" sz="3200" dirty="0">
              <a:latin typeface="Century"/>
              <a:cs typeface="Calibri"/>
            </a:endParaRPr>
          </a:p>
          <a:p>
            <a:pPr marL="457200" indent="-457200">
              <a:buFont typeface="Wingdings"/>
              <a:buChar char="Ø"/>
            </a:pPr>
            <a:r>
              <a:rPr lang="en-US" sz="3200" dirty="0">
                <a:latin typeface="Century"/>
                <a:cs typeface="Calibri"/>
              </a:rPr>
              <a:t>Mohamed Suhail</a:t>
            </a:r>
          </a:p>
          <a:p>
            <a:pPr marL="457200" indent="-457200">
              <a:buFont typeface="Wingdings"/>
              <a:buChar char="Ø"/>
            </a:pPr>
            <a:r>
              <a:rPr lang="en-US" sz="3200" dirty="0">
                <a:latin typeface="Century"/>
                <a:cs typeface="Calibri"/>
              </a:rPr>
              <a:t>Sagnik </a:t>
            </a:r>
            <a:r>
              <a:rPr lang="en-US" sz="3200" dirty="0" err="1">
                <a:latin typeface="Century"/>
                <a:cs typeface="Calibri"/>
              </a:rPr>
              <a:t>Bhattacherjee</a:t>
            </a:r>
            <a:endParaRPr lang="en-US" sz="3200" dirty="0">
              <a:latin typeface="Century"/>
              <a:cs typeface="Calibri"/>
            </a:endParaRPr>
          </a:p>
          <a:p>
            <a:pPr marL="457200" indent="-457200">
              <a:buFont typeface="Wingdings"/>
              <a:buChar char="Ø"/>
            </a:pPr>
            <a:r>
              <a:rPr lang="en-US" sz="3200" dirty="0">
                <a:latin typeface="Century"/>
                <a:cs typeface="Calibri"/>
              </a:rPr>
              <a:t>Muaaz Ahmad Saeed</a:t>
            </a:r>
          </a:p>
          <a:p>
            <a:pPr marL="457200" indent="-457200">
              <a:buFont typeface="Wingdings"/>
              <a:buChar char="Ø"/>
            </a:pPr>
            <a:r>
              <a:rPr lang="en-US" sz="3200" dirty="0" err="1">
                <a:latin typeface="Century"/>
                <a:cs typeface="Calibri"/>
              </a:rPr>
              <a:t>Gundarapu</a:t>
            </a:r>
            <a:r>
              <a:rPr lang="en-US" sz="3200" dirty="0">
                <a:latin typeface="Century"/>
                <a:cs typeface="Calibri"/>
              </a:rPr>
              <a:t> Narsimha Reddy</a:t>
            </a:r>
          </a:p>
        </p:txBody>
      </p:sp>
    </p:spTree>
    <p:extLst>
      <p:ext uri="{BB962C8B-B14F-4D97-AF65-F5344CB8AC3E}">
        <p14:creationId xmlns:p14="http://schemas.microsoft.com/office/powerpoint/2010/main" val="31862748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7389-22C2-853D-0FED-46A4915AA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51449"/>
            <a:ext cx="10131425" cy="1456267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Century"/>
                <a:cs typeface="Calibri Light"/>
              </a:rPr>
              <a:t>Introduction</a:t>
            </a:r>
            <a:endParaRPr lang="en-US" sz="6000" b="1" dirty="0">
              <a:latin typeface="Century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9852946-0FD8-478C-E5B5-5E0EEBE9A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13954"/>
            <a:ext cx="10131425" cy="3606001"/>
          </a:xfrm>
        </p:spPr>
        <p:txBody>
          <a:bodyPr>
            <a:normAutofit lnSpcReduction="10000"/>
          </a:bodyPr>
          <a:lstStyle/>
          <a:p>
            <a:pPr>
              <a:buFont typeface="Wingdings"/>
              <a:buChar char="Ø"/>
            </a:pPr>
            <a:r>
              <a:rPr lang="en-US" sz="2800" dirty="0">
                <a:solidFill>
                  <a:srgbClr val="FFFFFF"/>
                </a:solidFill>
                <a:latin typeface="Century"/>
                <a:ea typeface="+mn-lt"/>
                <a:cs typeface="+mn-lt"/>
              </a:rPr>
              <a:t>A </a:t>
            </a:r>
            <a:r>
              <a:rPr lang="en-US" sz="2800" b="1" dirty="0">
                <a:solidFill>
                  <a:srgbClr val="FFFFFF"/>
                </a:solidFill>
                <a:latin typeface="Century"/>
                <a:ea typeface="+mn-lt"/>
                <a:cs typeface="+mn-lt"/>
              </a:rPr>
              <a:t>chatbot</a:t>
            </a:r>
            <a:r>
              <a:rPr lang="en-US" sz="2800" dirty="0">
                <a:solidFill>
                  <a:srgbClr val="FFFFFF"/>
                </a:solidFill>
                <a:latin typeface="Century"/>
                <a:ea typeface="+mn-lt"/>
                <a:cs typeface="+mn-lt"/>
              </a:rPr>
              <a:t> originally </a:t>
            </a:r>
            <a:r>
              <a:rPr lang="en-US" sz="2800" b="1" dirty="0">
                <a:solidFill>
                  <a:srgbClr val="FFFFFF"/>
                </a:solidFill>
                <a:latin typeface="Century"/>
                <a:ea typeface="+mn-lt"/>
                <a:cs typeface="+mn-lt"/>
              </a:rPr>
              <a:t>chatterbot </a:t>
            </a:r>
            <a:r>
              <a:rPr lang="en-US" sz="2800" dirty="0">
                <a:solidFill>
                  <a:srgbClr val="FFFFFF"/>
                </a:solidFill>
                <a:latin typeface="Century"/>
                <a:ea typeface="+mn-lt"/>
                <a:cs typeface="+mn-lt"/>
              </a:rPr>
              <a:t>is a software application that aims to mimic human conversation through text or voice interactions.</a:t>
            </a:r>
            <a:endParaRPr lang="en-US"/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en-US" sz="2800" dirty="0">
                <a:solidFill>
                  <a:srgbClr val="FFFFFF"/>
                </a:solidFill>
                <a:latin typeface="Century"/>
                <a:ea typeface="+mn-lt"/>
                <a:cs typeface="+mn-lt"/>
              </a:rPr>
              <a:t>A chatbot is an automated tool designed to simulate an intelligent conversation with human users. </a:t>
            </a: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en-US" sz="2800" dirty="0">
                <a:solidFill>
                  <a:srgbClr val="FFFFFF"/>
                </a:solidFill>
                <a:latin typeface="Century"/>
                <a:ea typeface="+mn-lt"/>
                <a:cs typeface="+mn-lt"/>
              </a:rPr>
              <a:t>Healthcare chatbots</a:t>
            </a:r>
            <a:r>
              <a:rPr lang="en-US" sz="2800" b="1" dirty="0">
                <a:solidFill>
                  <a:srgbClr val="FFFFFF"/>
                </a:solidFill>
                <a:latin typeface="Century"/>
                <a:ea typeface="+mn-lt"/>
                <a:cs typeface="+mn-lt"/>
              </a:rPr>
              <a:t> </a:t>
            </a:r>
            <a:r>
              <a:rPr lang="en-US" sz="2800" dirty="0">
                <a:solidFill>
                  <a:srgbClr val="FFFFFF"/>
                </a:solidFill>
                <a:latin typeface="Century"/>
                <a:ea typeface="+mn-lt"/>
                <a:cs typeface="+mn-lt"/>
              </a:rPr>
              <a:t>are the next frontier in virtual customer service as well as planning and management in healthcare businesses. </a:t>
            </a:r>
            <a:endParaRPr lang="en-US" sz="2800">
              <a:solidFill>
                <a:srgbClr val="FFFFFF"/>
              </a:solidFill>
              <a:latin typeface="Century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224865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60F5C-AE15-4A29-EAAA-625C162AD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atin typeface="Century"/>
                <a:cs typeface="Calibri Light"/>
              </a:rPr>
              <a:t>FLOW CHART</a:t>
            </a:r>
            <a:endParaRPr lang="en-US" sz="6000" b="1" dirty="0">
              <a:latin typeface="Century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DA583-53AF-0377-CDDA-86C75E050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>
              <a:latin typeface="Century"/>
            </a:endParaRP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D6403D9-AAFC-7D8C-3C9D-86697A3F7526}"/>
                  </a:ext>
                </a:extLst>
              </p14:cNvPr>
              <p14:cNvContentPartPr/>
              <p14:nvPr/>
            </p14:nvContentPartPr>
            <p14:xfrm>
              <a:off x="3252438" y="3456877"/>
              <a:ext cx="18585" cy="18585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D6403D9-AAFC-7D8C-3C9D-86697A3F75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1773" y="2527627"/>
                <a:ext cx="1858500" cy="1858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A5DCA1F-9EFA-0D01-A595-8692907F46D5}"/>
                  </a:ext>
                </a:extLst>
              </p14:cNvPr>
              <p14:cNvContentPartPr/>
              <p14:nvPr/>
            </p14:nvContentPartPr>
            <p14:xfrm>
              <a:off x="3828585" y="2824975"/>
              <a:ext cx="18585" cy="18585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A5DCA1F-9EFA-0D01-A595-8692907F46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9335" y="1914310"/>
                <a:ext cx="1858500" cy="18585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C8DD3F-B458-3FBC-E7E2-7DEE1692B89A}"/>
              </a:ext>
            </a:extLst>
          </p:cNvPr>
          <p:cNvSpPr/>
          <p:nvPr/>
        </p:nvSpPr>
        <p:spPr>
          <a:xfrm>
            <a:off x="1223127" y="2383135"/>
            <a:ext cx="2214111" cy="93452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DATA COLLECTION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BB01DD6-2277-D569-7E03-BCD1C13CAB24}"/>
                  </a:ext>
                </a:extLst>
              </p14:cNvPr>
              <p14:cNvContentPartPr/>
              <p14:nvPr/>
            </p14:nvContentPartPr>
            <p14:xfrm>
              <a:off x="2750633" y="3624146"/>
              <a:ext cx="18585" cy="18585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BB01DD6-2277-D569-7E03-BCD1C13CAB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9968" y="2694896"/>
                <a:ext cx="1858500" cy="1858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FCD3AF5-F0FC-4EEE-E039-1030FB99A004}"/>
                  </a:ext>
                </a:extLst>
              </p14:cNvPr>
              <p14:cNvContentPartPr/>
              <p14:nvPr/>
            </p14:nvContentPartPr>
            <p14:xfrm>
              <a:off x="1709853" y="2713463"/>
              <a:ext cx="18585" cy="18585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FCD3AF5-F0FC-4EEE-E039-1030FB99A0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9188" y="1802798"/>
                <a:ext cx="1858500" cy="1858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533D7F7-78EF-C79E-402C-12F813C5B817}"/>
                  </a:ext>
                </a:extLst>
              </p14:cNvPr>
              <p14:cNvContentPartPr/>
              <p14:nvPr/>
            </p14:nvContentPartPr>
            <p14:xfrm>
              <a:off x="1858536" y="2917902"/>
              <a:ext cx="18585" cy="18585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533D7F7-78EF-C79E-402C-12F813C5B8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7871" y="2007237"/>
                <a:ext cx="1858500" cy="1858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C0985B6-8755-C473-17F3-C5273768ABA8}"/>
                  </a:ext>
                </a:extLst>
              </p14:cNvPr>
              <p14:cNvContentPartPr/>
              <p14:nvPr/>
            </p14:nvContentPartPr>
            <p14:xfrm>
              <a:off x="1858536" y="2917902"/>
              <a:ext cx="18585" cy="18585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C0985B6-8755-C473-17F3-C5273768AB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7871" y="2007237"/>
                <a:ext cx="1858500" cy="1858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17A8078-2BFF-7CD2-7E07-8CEB99F56444}"/>
                  </a:ext>
                </a:extLst>
              </p14:cNvPr>
              <p14:cNvContentPartPr/>
              <p14:nvPr/>
            </p14:nvContentPartPr>
            <p14:xfrm>
              <a:off x="2174487" y="2285999"/>
              <a:ext cx="18585" cy="18585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17A8078-2BFF-7CD2-7E07-8CEB99F564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5237" y="1356749"/>
                <a:ext cx="1858500" cy="1858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C803709-7970-D7EF-5DA0-FFE19359DA3F}"/>
                  </a:ext>
                </a:extLst>
              </p14:cNvPr>
              <p14:cNvContentPartPr/>
              <p14:nvPr/>
            </p14:nvContentPartPr>
            <p14:xfrm>
              <a:off x="1951463" y="2490438"/>
              <a:ext cx="18585" cy="18585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C803709-7970-D7EF-5DA0-FFE19359DA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0798" y="1561188"/>
                <a:ext cx="1858500" cy="1858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0056103-43B2-EC6B-8D7C-66EFA39714BD}"/>
                  </a:ext>
                </a:extLst>
              </p14:cNvPr>
              <p14:cNvContentPartPr/>
              <p14:nvPr/>
            </p14:nvContentPartPr>
            <p14:xfrm>
              <a:off x="4887950" y="3215267"/>
              <a:ext cx="18585" cy="18585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0056103-43B2-EC6B-8D7C-66EFA39714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8700" y="2286017"/>
                <a:ext cx="1858500" cy="1858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2FF07A9-5D6E-1916-6539-1AAB5403A64D}"/>
                  </a:ext>
                </a:extLst>
              </p14:cNvPr>
              <p14:cNvContentPartPr/>
              <p14:nvPr/>
            </p14:nvContentPartPr>
            <p14:xfrm>
              <a:off x="4906536" y="2880731"/>
              <a:ext cx="18585" cy="18585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2FF07A9-5D6E-1916-6539-1AAB5403A6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5871" y="1970066"/>
                <a:ext cx="1858500" cy="1858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3E61DA0-7EB7-C2C1-C9DF-6C8107E3BEE5}"/>
                  </a:ext>
                </a:extLst>
              </p14:cNvPr>
              <p14:cNvContentPartPr/>
              <p14:nvPr/>
            </p14:nvContentPartPr>
            <p14:xfrm>
              <a:off x="4906536" y="2880731"/>
              <a:ext cx="18585" cy="18585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3E61DA0-7EB7-C2C1-C9DF-6C8107E3BE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5871" y="1970066"/>
                <a:ext cx="1858500" cy="185850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86F842B-37ED-DA2F-B3E4-234354B78E22}"/>
              </a:ext>
            </a:extLst>
          </p:cNvPr>
          <p:cNvSpPr/>
          <p:nvPr/>
        </p:nvSpPr>
        <p:spPr>
          <a:xfrm>
            <a:off x="4780997" y="2403122"/>
            <a:ext cx="2271620" cy="9201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DATA CLEANING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FE026E1-872B-1B0F-4F94-8844F2FB4D29}"/>
              </a:ext>
            </a:extLst>
          </p:cNvPr>
          <p:cNvSpPr/>
          <p:nvPr/>
        </p:nvSpPr>
        <p:spPr>
          <a:xfrm>
            <a:off x="8225604" y="2359991"/>
            <a:ext cx="2587922" cy="93452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DATA TRANSFORMATION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76FC2A-2B99-5EA7-C241-49BA913AB819}"/>
              </a:ext>
            </a:extLst>
          </p:cNvPr>
          <p:cNvSpPr txBox="1"/>
          <p:nvPr/>
        </p:nvSpPr>
        <p:spPr>
          <a:xfrm>
            <a:off x="4036530" y="1818560"/>
            <a:ext cx="717325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entury"/>
                <a:cs typeface="Calibri"/>
              </a:rPr>
              <a:t>DATA PREPROCESSING</a:t>
            </a:r>
            <a:endParaRPr lang="en-US" sz="2400" dirty="0">
              <a:latin typeface="Century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78679B-AAD6-D054-758E-A66743D2391C}"/>
              </a:ext>
            </a:extLst>
          </p:cNvPr>
          <p:cNvSpPr txBox="1"/>
          <p:nvPr/>
        </p:nvSpPr>
        <p:spPr>
          <a:xfrm>
            <a:off x="985024" y="3902926"/>
            <a:ext cx="371707" cy="185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7AF80EA-EE91-4992-2BCB-CB8FB4C49E67}"/>
              </a:ext>
            </a:extLst>
          </p:cNvPr>
          <p:cNvSpPr/>
          <p:nvPr/>
        </p:nvSpPr>
        <p:spPr>
          <a:xfrm>
            <a:off x="3625549" y="2599146"/>
            <a:ext cx="977660" cy="48883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8B89BEA0-75DF-8411-D250-8E5A983EF1A0}"/>
              </a:ext>
            </a:extLst>
          </p:cNvPr>
          <p:cNvSpPr/>
          <p:nvPr/>
        </p:nvSpPr>
        <p:spPr>
          <a:xfrm>
            <a:off x="7144845" y="2662616"/>
            <a:ext cx="977660" cy="48883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3A09B641-0E24-BF9F-1300-F2F5E2AC1A85}"/>
              </a:ext>
            </a:extLst>
          </p:cNvPr>
          <p:cNvSpPr/>
          <p:nvPr/>
        </p:nvSpPr>
        <p:spPr>
          <a:xfrm>
            <a:off x="5666782" y="3485282"/>
            <a:ext cx="488830" cy="97766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F47911-3A60-27B0-BB00-221FB97FF0F9}"/>
              </a:ext>
            </a:extLst>
          </p:cNvPr>
          <p:cNvSpPr/>
          <p:nvPr/>
        </p:nvSpPr>
        <p:spPr>
          <a:xfrm>
            <a:off x="1330430" y="5333299"/>
            <a:ext cx="2113473" cy="9201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USER INPUT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5B063FE-509A-A39B-74B9-0F9027B27DAF}"/>
              </a:ext>
            </a:extLst>
          </p:cNvPr>
          <p:cNvSpPr/>
          <p:nvPr/>
        </p:nvSpPr>
        <p:spPr>
          <a:xfrm>
            <a:off x="4556572" y="5164628"/>
            <a:ext cx="3062375" cy="125082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INTENT RECOGNITION </a:t>
            </a:r>
          </a:p>
          <a:p>
            <a:pPr algn="ctr"/>
            <a:r>
              <a:rPr lang="en-US" dirty="0">
                <a:cs typeface="Calibri"/>
              </a:rPr>
              <a:t>&amp;</a:t>
            </a:r>
          </a:p>
          <a:p>
            <a:pPr algn="ctr"/>
            <a:r>
              <a:rPr lang="en-US" dirty="0">
                <a:cs typeface="Calibri"/>
              </a:rPr>
              <a:t>ENTITY EXTRACTION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8906CB9-C858-30D9-ECF2-49BAD2D324F1}"/>
              </a:ext>
            </a:extLst>
          </p:cNvPr>
          <p:cNvSpPr/>
          <p:nvPr/>
        </p:nvSpPr>
        <p:spPr>
          <a:xfrm>
            <a:off x="8586089" y="5325583"/>
            <a:ext cx="2214111" cy="9201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OUTPUT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D72F77A-D25E-5384-2B37-0B09B6206884}"/>
              </a:ext>
            </a:extLst>
          </p:cNvPr>
          <p:cNvSpPr/>
          <p:nvPr/>
        </p:nvSpPr>
        <p:spPr>
          <a:xfrm>
            <a:off x="3623795" y="5543348"/>
            <a:ext cx="848264" cy="48883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983E939-34C8-3371-5743-CFE500F10A68}"/>
              </a:ext>
            </a:extLst>
          </p:cNvPr>
          <p:cNvSpPr/>
          <p:nvPr/>
        </p:nvSpPr>
        <p:spPr>
          <a:xfrm>
            <a:off x="7792878" y="5545803"/>
            <a:ext cx="646982" cy="48883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22">
            <a:extLst>
              <a:ext uri="{FF2B5EF4-FFF2-40B4-BE49-F238E27FC236}">
                <a16:creationId xmlns:a16="http://schemas.microsoft.com/office/drawing/2014/main" id="{A1988D97-482C-D379-36BB-20F404E20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928648"/>
              </p:ext>
            </p:extLst>
          </p:nvPr>
        </p:nvGraphicFramePr>
        <p:xfrm>
          <a:off x="963283" y="1840301"/>
          <a:ext cx="9915681" cy="1635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5681">
                  <a:extLst>
                    <a:ext uri="{9D8B030D-6E8A-4147-A177-3AD203B41FA5}">
                      <a16:colId xmlns:a16="http://schemas.microsoft.com/office/drawing/2014/main" val="1184394674"/>
                    </a:ext>
                  </a:extLst>
                </a:gridCol>
              </a:tblGrid>
              <a:tr h="16355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611579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AB6382B-7D9C-7D61-5226-19FAD7D69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331021"/>
              </p:ext>
            </p:extLst>
          </p:nvPr>
        </p:nvGraphicFramePr>
        <p:xfrm>
          <a:off x="762000" y="1811547"/>
          <a:ext cx="10157292" cy="16190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7292">
                  <a:extLst>
                    <a:ext uri="{9D8B030D-6E8A-4147-A177-3AD203B41FA5}">
                      <a16:colId xmlns:a16="http://schemas.microsoft.com/office/drawing/2014/main" val="729443326"/>
                    </a:ext>
                  </a:extLst>
                </a:gridCol>
              </a:tblGrid>
              <a:tr h="16190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001154"/>
                  </a:ext>
                </a:extLst>
              </a:tr>
            </a:tbl>
          </a:graphicData>
        </a:graphic>
      </p:graphicFrame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FE9EBE6B-D783-2C0B-4E6A-C113E4757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407084"/>
              </p:ext>
            </p:extLst>
          </p:nvPr>
        </p:nvGraphicFramePr>
        <p:xfrm>
          <a:off x="733245" y="4456981"/>
          <a:ext cx="10231635" cy="22718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31635">
                  <a:extLst>
                    <a:ext uri="{9D8B030D-6E8A-4147-A177-3AD203B41FA5}">
                      <a16:colId xmlns:a16="http://schemas.microsoft.com/office/drawing/2014/main" val="869199477"/>
                    </a:ext>
                  </a:extLst>
                </a:gridCol>
              </a:tblGrid>
              <a:tr h="2271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27729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4DF5C279-B4FA-CC57-4801-4CA0957A9756}"/>
              </a:ext>
            </a:extLst>
          </p:cNvPr>
          <p:cNvSpPr txBox="1"/>
          <p:nvPr/>
        </p:nvSpPr>
        <p:spPr>
          <a:xfrm>
            <a:off x="4608469" y="4609872"/>
            <a:ext cx="461225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entury"/>
                <a:cs typeface="Calibri"/>
              </a:rPr>
              <a:t>MODEL BUILDING</a:t>
            </a:r>
            <a:endParaRPr lang="en-US" sz="2400" dirty="0">
              <a:latin typeface="Century"/>
            </a:endParaRPr>
          </a:p>
        </p:txBody>
      </p:sp>
    </p:spTree>
    <p:extLst>
      <p:ext uri="{BB962C8B-B14F-4D97-AF65-F5344CB8AC3E}">
        <p14:creationId xmlns:p14="http://schemas.microsoft.com/office/powerpoint/2010/main" val="34167879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1787-BABA-9518-2BB7-0DDAD5AFC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027" y="566468"/>
            <a:ext cx="10131425" cy="1456267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Century"/>
                <a:cs typeface="Calibri Light"/>
              </a:rPr>
              <a:t>ARCHITECTURE</a:t>
            </a:r>
            <a:endParaRPr lang="en-US" sz="6000" b="1" dirty="0">
              <a:latin typeface="Century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89B2809-CB8E-23CA-3879-E5B5ADE4E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940" y="1926407"/>
            <a:ext cx="7196620" cy="4583660"/>
          </a:xfrm>
        </p:spPr>
      </p:pic>
    </p:spTree>
    <p:extLst>
      <p:ext uri="{BB962C8B-B14F-4D97-AF65-F5344CB8AC3E}">
        <p14:creationId xmlns:p14="http://schemas.microsoft.com/office/powerpoint/2010/main" val="29628774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4A82A-8821-A1F4-21A8-5445867A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atin typeface="Century"/>
                <a:cs typeface="Calibri Light"/>
              </a:rPr>
              <a:t>TECHNIQUES</a:t>
            </a:r>
            <a:endParaRPr lang="en-US" sz="6600" b="1" dirty="0">
              <a:latin typeface="Century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F6380-F4C2-0443-C0EB-9F9A68A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en-US" sz="3200" dirty="0">
                <a:latin typeface="Century"/>
              </a:rPr>
              <a:t>Natural Language Processing(NLP)</a:t>
            </a:r>
            <a:endParaRPr lang="en-US" dirty="0"/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en-US" sz="3200" dirty="0">
                <a:latin typeface="Century"/>
              </a:rPr>
              <a:t>RASA Framework</a:t>
            </a: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en-US" sz="3200" dirty="0">
                <a:latin typeface="Century"/>
                <a:cs typeface="Calibri"/>
              </a:rPr>
              <a:t>Intent recognition</a:t>
            </a: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en-US" sz="3200" dirty="0">
                <a:latin typeface="Century"/>
                <a:cs typeface="Calibri"/>
              </a:rPr>
              <a:t>Entity Extraction</a:t>
            </a: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en-US" sz="3200" dirty="0">
                <a:latin typeface="Century"/>
                <a:cs typeface="Calibri"/>
              </a:rPr>
              <a:t>Dialog management</a:t>
            </a: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1063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1AEE-116E-2BF2-69E9-A5E26E23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1267236" cy="1456267"/>
          </a:xfrm>
        </p:spPr>
        <p:txBody>
          <a:bodyPr>
            <a:noAutofit/>
          </a:bodyPr>
          <a:lstStyle/>
          <a:p>
            <a:r>
              <a:rPr lang="en-US" sz="6000" b="1" dirty="0">
                <a:latin typeface="Century"/>
                <a:cs typeface="Calibri Light"/>
              </a:rPr>
              <a:t>PLAN </a:t>
            </a:r>
            <a:endParaRPr lang="en-US" sz="6000" b="1" dirty="0">
              <a:latin typeface="Century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7AB78-6122-6895-02F3-E93562CDD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68256"/>
            <a:ext cx="10131425" cy="4828076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/>
              <a:buChar char="Ø"/>
            </a:pPr>
            <a:r>
              <a:rPr lang="en-US" sz="2800" dirty="0">
                <a:latin typeface="Century"/>
                <a:cs typeface="Calibri"/>
              </a:rPr>
              <a:t>Data Collection</a:t>
            </a:r>
            <a:endParaRPr lang="en-US"/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en-US" sz="2800" dirty="0">
                <a:latin typeface="Century"/>
                <a:cs typeface="Calibri"/>
              </a:rPr>
              <a:t>Dataset Preparation</a:t>
            </a: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en-US" sz="2800" dirty="0">
                <a:latin typeface="Century"/>
                <a:cs typeface="Calibri"/>
              </a:rPr>
              <a:t>Model building</a:t>
            </a: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en-US" sz="2800" dirty="0">
                <a:latin typeface="Century"/>
                <a:cs typeface="Calibri"/>
              </a:rPr>
              <a:t>NLP and Dialog management</a:t>
            </a:r>
          </a:p>
          <a:p>
            <a:pPr>
              <a:buClr>
                <a:srgbClr val="FFFFFF"/>
              </a:buClr>
              <a:buFont typeface="Wingdings,Sans-Serif"/>
              <a:buChar char="Ø"/>
            </a:pPr>
            <a:r>
              <a:rPr lang="en-US" sz="2800" dirty="0">
                <a:latin typeface="Century"/>
                <a:cs typeface="Calibri"/>
              </a:rPr>
              <a:t>CHATBOT Development</a:t>
            </a: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en-US" sz="2800" dirty="0">
                <a:latin typeface="Century"/>
                <a:cs typeface="Calibri"/>
              </a:rPr>
              <a:t>Testing and Evaluation</a:t>
            </a: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en-US" sz="2800" dirty="0">
                <a:latin typeface="Century"/>
                <a:cs typeface="Calibri"/>
              </a:rPr>
              <a:t>Deployment</a:t>
            </a: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en-US" sz="2800" dirty="0">
                <a:latin typeface="Century"/>
                <a:cs typeface="Calibri"/>
              </a:rPr>
              <a:t>Documentation 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15853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66B0-750B-6AE2-4375-57D187D7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atin typeface="Century"/>
                <a:ea typeface="Calibri Light"/>
                <a:cs typeface="Calibri Light"/>
              </a:rPr>
              <a:t>Model building</a:t>
            </a:r>
            <a:endParaRPr lang="en-US" sz="6000" b="1" dirty="0">
              <a:latin typeface="Century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0AB11-81E9-5D74-9DB1-69F64AB6C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5043736"/>
          </a:xfrm>
        </p:spPr>
        <p:txBody>
          <a:bodyPr/>
          <a:lstStyle/>
          <a:p>
            <a:r>
              <a:rPr lang="en-US" sz="2800" dirty="0">
                <a:latin typeface="Century"/>
                <a:ea typeface="Calibri"/>
                <a:cs typeface="Calibri"/>
              </a:rPr>
              <a:t>Text Pre-Processing</a:t>
            </a:r>
          </a:p>
          <a:p>
            <a:pPr>
              <a:buClr>
                <a:srgbClr val="FFFFFF"/>
              </a:buClr>
            </a:pPr>
            <a:r>
              <a:rPr lang="en-US" sz="2800" dirty="0">
                <a:latin typeface="Century"/>
                <a:ea typeface="Calibri"/>
                <a:cs typeface="Calibri"/>
              </a:rPr>
              <a:t>Creating YAML files</a:t>
            </a:r>
          </a:p>
          <a:p>
            <a:pPr>
              <a:buClr>
                <a:srgbClr val="FFFFFF"/>
              </a:buClr>
            </a:pPr>
            <a:r>
              <a:rPr lang="en-US" sz="2800" dirty="0">
                <a:latin typeface="Century"/>
                <a:ea typeface="Calibri"/>
                <a:cs typeface="Calibri"/>
              </a:rPr>
              <a:t>Training dataset </a:t>
            </a:r>
          </a:p>
          <a:p>
            <a:pPr>
              <a:buClr>
                <a:srgbClr val="FFFFFF"/>
              </a:buClr>
            </a:pPr>
            <a:r>
              <a:rPr lang="en-US" sz="2800" dirty="0">
                <a:latin typeface="Century"/>
                <a:ea typeface="Calibri"/>
                <a:cs typeface="Calibri"/>
              </a:rPr>
              <a:t>RASA  Installation &amp; Setup</a:t>
            </a:r>
          </a:p>
          <a:p>
            <a:pPr>
              <a:buClr>
                <a:srgbClr val="FFFFFF"/>
              </a:buClr>
            </a:pPr>
            <a:r>
              <a:rPr lang="en-US" sz="2800" dirty="0">
                <a:latin typeface="Century"/>
                <a:ea typeface="Calibri"/>
                <a:cs typeface="Calibri"/>
              </a:rPr>
              <a:t>Training the RASA model</a:t>
            </a:r>
          </a:p>
          <a:p>
            <a:pPr>
              <a:buClr>
                <a:srgbClr val="FFFFFF"/>
              </a:buClr>
            </a:pPr>
            <a:endParaRPr lang="en-US" sz="2800" dirty="0">
              <a:latin typeface="Century"/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endParaRPr lang="en-US" sz="2800" dirty="0">
              <a:latin typeface="Century"/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endParaRPr lang="en-US" sz="2800" dirty="0">
              <a:latin typeface="Century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44254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Celestial</vt:lpstr>
      <vt:lpstr>CHATBOT </vt:lpstr>
      <vt:lpstr>CONTENTS</vt:lpstr>
      <vt:lpstr>DEEPMIND</vt:lpstr>
      <vt:lpstr>Introduction</vt:lpstr>
      <vt:lpstr>FLOW CHART</vt:lpstr>
      <vt:lpstr>ARCHITECTURE</vt:lpstr>
      <vt:lpstr>TECHNIQUES</vt:lpstr>
      <vt:lpstr>PLAN </vt:lpstr>
      <vt:lpstr>Model building</vt:lpstr>
      <vt:lpstr>evaluation</vt:lpstr>
      <vt:lpstr>ACKNOWLEDGEMENTS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535</cp:revision>
  <dcterms:created xsi:type="dcterms:W3CDTF">2023-05-27T05:23:40Z</dcterms:created>
  <dcterms:modified xsi:type="dcterms:W3CDTF">2023-06-02T17:47:54Z</dcterms:modified>
</cp:coreProperties>
</file>