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8"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13D052-9551-40B4-8A8D-DB9B07FACE57}"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05349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27598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87897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57725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3D052-9551-40B4-8A8D-DB9B07FACE57}"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2447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13D052-9551-40B4-8A8D-DB9B07FACE57}"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91814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3D052-9551-40B4-8A8D-DB9B07FACE57}"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77772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13D052-9551-40B4-8A8D-DB9B07FACE57}"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97022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3D052-9551-40B4-8A8D-DB9B07FACE57}"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9697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78127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33293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3D052-9551-40B4-8A8D-DB9B07FACE57}" type="datetimeFigureOut">
              <a:rPr lang="en-US" smtClean="0"/>
              <a:t>3/3/2023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D4182-952F-4D23-AC69-0692508A7565}" type="slidenum">
              <a:rPr lang="en-US" smtClean="0"/>
              <a:t>‹#›</a:t>
            </a:fld>
            <a:endParaRPr lang="en-US"/>
          </a:p>
        </p:txBody>
      </p:sp>
    </p:spTree>
    <p:extLst>
      <p:ext uri="{BB962C8B-B14F-4D97-AF65-F5344CB8AC3E}">
        <p14:creationId xmlns:p14="http://schemas.microsoft.com/office/powerpoint/2010/main" val="212093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4325" y="2279899"/>
            <a:ext cx="8515350" cy="12926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3600" spc="-100"/>
            </a:pPr>
            <a:r>
              <a:rPr lang="en-US" sz="2200" spc="-100" dirty="0"/>
              <a:t>Major Project on</a:t>
            </a:r>
          </a:p>
          <a:p>
            <a:pPr>
              <a:defRPr sz="3600" spc="-100"/>
            </a:pPr>
            <a:r>
              <a:rPr lang="en-US" sz="3600" b="1" spc="-100" dirty="0" err="1"/>
              <a:t>MediFit</a:t>
            </a:r>
            <a:endParaRPr lang="en-US" sz="3600" b="1" spc="-100" dirty="0"/>
          </a:p>
        </p:txBody>
      </p:sp>
      <p:sp>
        <p:nvSpPr>
          <p:cNvPr id="7" name="TextBox 4"/>
          <p:cNvSpPr txBox="1"/>
          <p:nvPr/>
        </p:nvSpPr>
        <p:spPr>
          <a:xfrm>
            <a:off x="-29497" y="344678"/>
            <a:ext cx="9143999"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400" b="1">
                <a:solidFill>
                  <a:srgbClr val="FF0000"/>
                </a:solidFill>
                <a:latin typeface="Halant Medium Bold"/>
                <a:ea typeface="Halant Medium Bold"/>
                <a:cs typeface="Halant Medium Bold"/>
                <a:sym typeface="Halant Medium Bold"/>
              </a:defRPr>
            </a:pPr>
            <a:r>
              <a:rPr dirty="0">
                <a:solidFill>
                  <a:schemeClr val="tx1"/>
                </a:solidFill>
              </a:rPr>
              <a:t>NALLA MALLA REDDY ENGINEERING COLLEGE </a:t>
            </a:r>
            <a:endParaRPr dirty="0">
              <a:solidFill>
                <a:schemeClr val="tx1"/>
              </a:solidFill>
              <a:latin typeface="Calibri"/>
              <a:ea typeface="Calibri"/>
              <a:cs typeface="Calibri"/>
              <a:sym typeface="Calibri"/>
            </a:endParaRPr>
          </a:p>
          <a:p>
            <a:pPr algn="ctr">
              <a:defRPr sz="2400" b="1">
                <a:latin typeface="Halant Medium Bold"/>
                <a:ea typeface="Halant Medium Bold"/>
                <a:cs typeface="Halant Medium Bold"/>
                <a:sym typeface="Halant Medium Bold"/>
              </a:defRPr>
            </a:pPr>
            <a:r>
              <a:rPr dirty="0"/>
              <a:t>Autonomous Institution </a:t>
            </a:r>
            <a:endParaRPr dirty="0">
              <a:latin typeface="Calibri"/>
              <a:ea typeface="Calibri"/>
              <a:cs typeface="Calibri"/>
              <a:sym typeface="Calibri"/>
            </a:endParaRPr>
          </a:p>
          <a:p>
            <a:pPr algn="ctr">
              <a:defRPr sz="2400">
                <a:latin typeface="Halant Medium Bold"/>
                <a:ea typeface="Halant Medium Bold"/>
                <a:cs typeface="Halant Medium Bold"/>
                <a:sym typeface="Halant Medium Bold"/>
              </a:defRPr>
            </a:pPr>
            <a:endParaRPr lang="en-US" sz="2400" dirty="0"/>
          </a:p>
          <a:p>
            <a:pPr algn="ctr">
              <a:defRPr sz="2400">
                <a:latin typeface="Halant Medium Bold"/>
                <a:ea typeface="Halant Medium Bold"/>
                <a:cs typeface="Halant Medium Bold"/>
                <a:sym typeface="Halant Medium Bold"/>
              </a:defRPr>
            </a:pPr>
            <a:r>
              <a:rPr sz="2300" dirty="0"/>
              <a:t>Department of Computer Science &amp; Engineering</a:t>
            </a:r>
            <a:endParaRPr lang="en-US" sz="2300" dirty="0"/>
          </a:p>
          <a:p>
            <a:pPr algn="ctr">
              <a:defRPr sz="2400">
                <a:latin typeface="Halant Medium Bold"/>
                <a:ea typeface="Halant Medium Bold"/>
                <a:cs typeface="Halant Medium Bold"/>
                <a:sym typeface="Halant Medium Bold"/>
              </a:defRPr>
            </a:pPr>
            <a:r>
              <a:rPr lang="en-US" sz="1500" b="1" dirty="0"/>
              <a:t>2022-23</a:t>
            </a:r>
            <a:endParaRPr sz="1500" b="1" dirty="0"/>
          </a:p>
        </p:txBody>
      </p:sp>
      <p:pic>
        <p:nvPicPr>
          <p:cNvPr id="8" name="Picture 5" descr="Picture 5"/>
          <p:cNvPicPr>
            <a:picLocks noChangeAspect="1"/>
          </p:cNvPicPr>
          <p:nvPr/>
        </p:nvPicPr>
        <p:blipFill>
          <a:blip r:embed="rId2"/>
          <a:stretch>
            <a:fillRect/>
          </a:stretch>
        </p:blipFill>
        <p:spPr>
          <a:xfrm>
            <a:off x="76200" y="430471"/>
            <a:ext cx="1066800" cy="1474529"/>
          </a:xfrm>
          <a:prstGeom prst="rect">
            <a:avLst/>
          </a:prstGeom>
          <a:ln w="12700">
            <a:miter lim="400000"/>
          </a:ln>
        </p:spPr>
      </p:pic>
      <p:sp>
        <p:nvSpPr>
          <p:cNvPr id="9" name="TextBox 2"/>
          <p:cNvSpPr txBox="1"/>
          <p:nvPr/>
        </p:nvSpPr>
        <p:spPr>
          <a:xfrm>
            <a:off x="6858000" y="6275054"/>
            <a:ext cx="2038350"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defRPr sz="1600">
                <a:latin typeface="Calibri Light"/>
                <a:ea typeface="Calibri Light"/>
                <a:cs typeface="Calibri Light"/>
                <a:sym typeface="Calibri Light"/>
              </a:defRPr>
            </a:pPr>
            <a:r>
              <a:rPr lang="en-US" b="1" dirty="0"/>
              <a:t>Batch No. 4C3</a:t>
            </a:r>
            <a:endParaRPr b="1" dirty="0"/>
          </a:p>
        </p:txBody>
      </p:sp>
      <p:sp>
        <p:nvSpPr>
          <p:cNvPr id="2" name="TextBox 2">
            <a:extLst>
              <a:ext uri="{FF2B5EF4-FFF2-40B4-BE49-F238E27FC236}">
                <a16:creationId xmlns:a16="http://schemas.microsoft.com/office/drawing/2014/main" id="{1379826E-A49C-EF49-2A89-84785BA3EECE}"/>
              </a:ext>
            </a:extLst>
          </p:cNvPr>
          <p:cNvSpPr txBox="1"/>
          <p:nvPr/>
        </p:nvSpPr>
        <p:spPr>
          <a:xfrm>
            <a:off x="285443" y="5034708"/>
            <a:ext cx="4331110" cy="2062103"/>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600">
                <a:latin typeface="Calibri Light"/>
                <a:ea typeface="Calibri Light"/>
                <a:cs typeface="Calibri Light"/>
                <a:sym typeface="Calibri Light"/>
              </a:defRPr>
            </a:pPr>
            <a:r>
              <a:rPr b="1" dirty="0"/>
              <a:t>Team Members:</a:t>
            </a:r>
            <a:endParaRPr lang="en-US" b="1"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r>
              <a:rPr lang="en-US" sz="2000" dirty="0"/>
              <a:t>V. Sai Mukesh Reddy – 19B61A05F9</a:t>
            </a:r>
          </a:p>
          <a:p>
            <a:pPr marL="342900" indent="-342900">
              <a:buSzPct val="100000"/>
              <a:buAutoNum type="arabicPeriod"/>
              <a:defRPr sz="1600">
                <a:latin typeface="Calibri Light"/>
                <a:ea typeface="Calibri Light"/>
                <a:cs typeface="Calibri Light"/>
                <a:sym typeface="Calibri Light"/>
              </a:defRPr>
            </a:pPr>
            <a:r>
              <a:rPr lang="en-US" sz="2000" dirty="0"/>
              <a:t>O. Srivalli Hrushitha– 19B61A05B3</a:t>
            </a:r>
          </a:p>
          <a:p>
            <a:pPr marL="342900" indent="-342900">
              <a:buSzPct val="100000"/>
              <a:buAutoNum type="arabicPeriod"/>
              <a:defRPr sz="1600">
                <a:latin typeface="Calibri Light"/>
                <a:ea typeface="Calibri Light"/>
                <a:cs typeface="Calibri Light"/>
                <a:sym typeface="Calibri Light"/>
              </a:defRPr>
            </a:pPr>
            <a:r>
              <a:rPr lang="en-US" sz="2000" dirty="0"/>
              <a:t>K. Sai Narsimha Reddy – 19B61A0572</a:t>
            </a:r>
          </a:p>
          <a:p>
            <a:pPr marL="342900" indent="-342900">
              <a:buSzPct val="100000"/>
              <a:buAutoNum type="arabicPeriod"/>
              <a:defRPr sz="1600">
                <a:latin typeface="Calibri Light"/>
                <a:ea typeface="Calibri Light"/>
                <a:cs typeface="Calibri Light"/>
                <a:sym typeface="Calibri Light"/>
              </a:defRPr>
            </a:pPr>
            <a:r>
              <a:rPr lang="en-US" sz="2000" dirty="0"/>
              <a:t>T. Venkata Giridhar– 19B61A05F4</a:t>
            </a:r>
          </a:p>
          <a:p>
            <a:pPr marL="342900" indent="-342900">
              <a:buSzPct val="100000"/>
              <a:buAutoNum type="arabicPeriod"/>
              <a:defRPr sz="1600">
                <a:latin typeface="Calibri Light"/>
                <a:ea typeface="Calibri Light"/>
                <a:cs typeface="Calibri Light"/>
                <a:sym typeface="Calibri Light"/>
              </a:defRPr>
            </a:pPr>
            <a:endParaRPr lang="en-US"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endParaRPr dirty="0">
              <a:latin typeface="Calibri"/>
              <a:ea typeface="Calibri"/>
              <a:cs typeface="Calibri"/>
              <a:sym typeface="Calibri"/>
            </a:endParaRPr>
          </a:p>
        </p:txBody>
      </p:sp>
      <p:sp>
        <p:nvSpPr>
          <p:cNvPr id="3" name="TextBox 3">
            <a:extLst>
              <a:ext uri="{FF2B5EF4-FFF2-40B4-BE49-F238E27FC236}">
                <a16:creationId xmlns:a16="http://schemas.microsoft.com/office/drawing/2014/main" id="{5159EBFC-5893-9524-4615-24DB34466D75}"/>
              </a:ext>
            </a:extLst>
          </p:cNvPr>
          <p:cNvSpPr txBox="1"/>
          <p:nvPr/>
        </p:nvSpPr>
        <p:spPr>
          <a:xfrm>
            <a:off x="2683897" y="3572561"/>
            <a:ext cx="3717209" cy="1292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a:latin typeface="Calibri"/>
                <a:ea typeface="Calibri"/>
                <a:cs typeface="Calibri"/>
                <a:sym typeface="Calibri"/>
              </a:defRPr>
            </a:pPr>
            <a:r>
              <a:rPr b="1" dirty="0"/>
              <a:t>Guid</a:t>
            </a:r>
            <a:r>
              <a:rPr lang="en-US" b="1" dirty="0"/>
              <a:t>e Details:</a:t>
            </a:r>
            <a:endParaRPr b="1" dirty="0"/>
          </a:p>
          <a:p>
            <a:pPr algn="ctr">
              <a:defRPr>
                <a:latin typeface="Calibri"/>
                <a:ea typeface="Calibri"/>
                <a:cs typeface="Calibri"/>
                <a:sym typeface="Calibri"/>
              </a:defRPr>
            </a:pPr>
            <a:r>
              <a:rPr lang="en-US" sz="2400" b="1" dirty="0"/>
              <a:t>Mr. S. Ramchandra Reddy</a:t>
            </a:r>
            <a:endParaRPr sz="2400" b="1" dirty="0"/>
          </a:p>
          <a:p>
            <a:pPr algn="ctr">
              <a:defRPr>
                <a:latin typeface="Calibri"/>
                <a:ea typeface="Calibri"/>
                <a:cs typeface="Calibri"/>
                <a:sym typeface="Calibri"/>
              </a:defRPr>
            </a:pPr>
            <a:r>
              <a:rPr lang="en-US" dirty="0"/>
              <a:t>Assistant Professor</a:t>
            </a:r>
            <a:endParaRPr dirty="0"/>
          </a:p>
          <a:p>
            <a:pPr algn="ctr">
              <a:defRPr>
                <a:latin typeface="Calibri"/>
                <a:ea typeface="Calibri"/>
                <a:cs typeface="Calibri"/>
                <a:sym typeface="Calibri"/>
              </a:defRPr>
            </a:pPr>
            <a:r>
              <a:rPr dirty="0"/>
              <a:t>Department </a:t>
            </a:r>
            <a:r>
              <a:rPr lang="en-US" dirty="0"/>
              <a:t>of CSE</a:t>
            </a:r>
            <a:endParaRPr dirty="0"/>
          </a:p>
        </p:txBody>
      </p:sp>
    </p:spTree>
    <p:extLst>
      <p:ext uri="{BB962C8B-B14F-4D97-AF65-F5344CB8AC3E}">
        <p14:creationId xmlns:p14="http://schemas.microsoft.com/office/powerpoint/2010/main" val="8307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A9D2D1D-05FE-3ECA-57C6-A2D0C87FDA9E}"/>
              </a:ext>
            </a:extLst>
          </p:cNvPr>
          <p:cNvSpPr txBox="1"/>
          <p:nvPr/>
        </p:nvSpPr>
        <p:spPr>
          <a:xfrm>
            <a:off x="571500" y="1417638"/>
            <a:ext cx="80010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In conclusion, Our project is a machine learning-based web application that aims to predict the risk of developing various diseases based on input parameters.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potential advantages of this system include improved disease prediction, personalized recommendations, a comprehensive approach to disease prevention and management, increased accessibility to healthcare resources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the proposed system has the potential to improve disease prevention and management in a personalized and comprehensive way, potentially improving health outcomes and quality of life for patients.</a:t>
            </a:r>
            <a:endParaRPr lang="en-IN" sz="2400" dirty="0"/>
          </a:p>
        </p:txBody>
      </p:sp>
    </p:spTree>
    <p:extLst>
      <p:ext uri="{BB962C8B-B14F-4D97-AF65-F5344CB8AC3E}">
        <p14:creationId xmlns:p14="http://schemas.microsoft.com/office/powerpoint/2010/main" val="224764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5C97-DB3C-1076-C61E-5FD7CC5205F4}"/>
              </a:ext>
            </a:extLst>
          </p:cNvPr>
          <p:cNvSpPr>
            <a:spLocks noGrp="1"/>
          </p:cNvSpPr>
          <p:nvPr>
            <p:ph type="title"/>
          </p:nvPr>
        </p:nvSpPr>
        <p:spPr>
          <a:xfrm>
            <a:off x="2362200" y="228600"/>
            <a:ext cx="4419600" cy="715962"/>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93006426-34F6-9A29-BD98-B9291EF49402}"/>
              </a:ext>
            </a:extLst>
          </p:cNvPr>
          <p:cNvSpPr txBox="1"/>
          <p:nvPr/>
        </p:nvSpPr>
        <p:spPr>
          <a:xfrm>
            <a:off x="228600" y="1295400"/>
            <a:ext cx="8458200" cy="5632311"/>
          </a:xfrm>
          <a:prstGeom prst="rect">
            <a:avLst/>
          </a:prstGeom>
          <a:noFill/>
        </p:spPr>
        <p:txBody>
          <a:bodyPr wrap="square">
            <a:spAutoFit/>
          </a:bodyPr>
          <a:lstStyle/>
          <a:p>
            <a:pPr marL="342900" indent="-342900" algn="just">
              <a:buFont typeface="Arial" panose="020B0604020202020204" pitchFamily="34" charset="0"/>
              <a:buChar char="•"/>
            </a:pPr>
            <a:r>
              <a:rPr lang="en-IN" sz="2400" dirty="0"/>
              <a:t>A Review on Healthcare Prediction Systems Using Data Mining Techniques" by N. Nalini and R. Venkatesan (2017)</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US" sz="2400" dirty="0"/>
              <a:t>Machine Learning and Deep Learning Techniques for Health Monitoring and Predictive Analytics" by A. Abraham and A. </a:t>
            </a:r>
            <a:r>
              <a:rPr lang="en-US" sz="2400" dirty="0" err="1"/>
              <a:t>Mourya</a:t>
            </a:r>
            <a:r>
              <a:rPr lang="en-US" sz="2400" dirty="0"/>
              <a:t> (2020).</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Survey on Health and Fitness Apps: Design, Development, and Behavioral Change Techniques" by A. </a:t>
            </a:r>
            <a:r>
              <a:rPr lang="en-US" sz="2400" dirty="0" err="1"/>
              <a:t>Althoff</a:t>
            </a:r>
            <a:r>
              <a:rPr lang="en-US" sz="2400" dirty="0"/>
              <a:t> et al. (2016).</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https://www.analyticsvidhya.com/blog/2021/06/understanding-random-forest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92608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E6D7-70BD-A7E8-3CCE-2CCDF31702C7}"/>
              </a:ext>
            </a:extLst>
          </p:cNvPr>
          <p:cNvSpPr>
            <a:spLocks noGrp="1"/>
          </p:cNvSpPr>
          <p:nvPr>
            <p:ph type="title"/>
          </p:nvPr>
        </p:nvSpPr>
        <p:spPr>
          <a:xfrm>
            <a:off x="457200" y="2857500"/>
            <a:ext cx="8229600" cy="1143000"/>
          </a:xfrm>
        </p:spPr>
        <p:txBody>
          <a:bodyPr>
            <a:norm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50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4A8F-6294-7FAD-4FF2-EED924599A02}"/>
              </a:ext>
            </a:extLst>
          </p:cNvPr>
          <p:cNvSpPr>
            <a:spLocks noGrp="1"/>
          </p:cNvSpPr>
          <p:nvPr>
            <p:ph type="title"/>
          </p:nvPr>
        </p:nvSpPr>
        <p:spPr>
          <a:xfrm>
            <a:off x="3124200" y="381000"/>
            <a:ext cx="2895600" cy="563562"/>
          </a:xfrm>
        </p:spPr>
        <p:txBody>
          <a:bodyPr>
            <a:no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4269507C-7805-2E47-8EFB-804B9126535A}"/>
              </a:ext>
            </a:extLst>
          </p:cNvPr>
          <p:cNvSpPr txBox="1"/>
          <p:nvPr/>
        </p:nvSpPr>
        <p:spPr>
          <a:xfrm>
            <a:off x="457200" y="1143000"/>
            <a:ext cx="8229600"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effectLst/>
              </a:rPr>
              <a:t>People today deal with a variety of diseases as a result of their lifestyle and the surroundings. As a result, it is crucial to predict diseases early 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0" i="0" dirty="0">
                <a:effectLst/>
              </a:rPr>
              <a:t>The hardest task is making an accurate diagnosis of a condition.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0" i="0" dirty="0">
                <a:effectLst/>
              </a:rPr>
              <a:t>Our project aim is to predict diseases by utilizing machine learning algorithms.</a:t>
            </a:r>
          </a:p>
          <a:p>
            <a:pPr marL="285750" indent="-285750" algn="just">
              <a:buFont typeface="Arial" panose="020B0604020202020204" pitchFamily="34" charset="0"/>
              <a:buChar char="•"/>
            </a:pPr>
            <a:endParaRPr lang="en-US" sz="2400" b="0" i="0" dirty="0">
              <a:effectLst/>
            </a:endParaRPr>
          </a:p>
          <a:p>
            <a:pPr marL="285750" indent="-285750" algn="just">
              <a:buFont typeface="Arial" panose="020B0604020202020204" pitchFamily="34" charset="0"/>
              <a:buChar char="•"/>
            </a:pPr>
            <a:r>
              <a:rPr lang="en-US" sz="2400" b="0" i="0" dirty="0">
                <a:effectLst/>
              </a:rPr>
              <a:t>Additionally, our system also provides personalized recommendations for nutrition and yoga poses to help manage the detected disease. </a:t>
            </a:r>
            <a:endParaRPr lang="en-US" sz="2400" dirty="0"/>
          </a:p>
          <a:p>
            <a:pPr marL="285750" indent="-2857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341248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599-42E1-B67B-F24F-35B06261BA93}"/>
              </a:ext>
            </a:extLst>
          </p:cNvPr>
          <p:cNvSpPr>
            <a:spLocks noGrp="1"/>
          </p:cNvSpPr>
          <p:nvPr>
            <p:ph type="title"/>
          </p:nvPr>
        </p:nvSpPr>
        <p:spPr>
          <a:xfrm>
            <a:off x="468086" y="457200"/>
            <a:ext cx="8229600" cy="838200"/>
          </a:xfrm>
        </p:spPr>
        <p:txBody>
          <a:bodyPr>
            <a:normAutofit/>
          </a:bodyPr>
          <a:lstStyle/>
          <a:p>
            <a:r>
              <a:rPr lang="en-IN" sz="4000" b="1" dirty="0">
                <a:latin typeface="Times New Roman" panose="02020603050405020304" pitchFamily="18" charset="0"/>
                <a:cs typeface="Times New Roman" panose="02020603050405020304" pitchFamily="18" charset="0"/>
              </a:rPr>
              <a:t>Existing System</a:t>
            </a:r>
            <a:endParaRPr lang="en-IN" sz="4000" dirty="0"/>
          </a:p>
        </p:txBody>
      </p:sp>
      <p:sp>
        <p:nvSpPr>
          <p:cNvPr id="3" name="Content Placeholder 2">
            <a:extLst>
              <a:ext uri="{FF2B5EF4-FFF2-40B4-BE49-F238E27FC236}">
                <a16:creationId xmlns:a16="http://schemas.microsoft.com/office/drawing/2014/main" id="{D9A5E895-E05C-F234-0093-97E2190386F7}"/>
              </a:ext>
            </a:extLst>
          </p:cNvPr>
          <p:cNvSpPr>
            <a:spLocks noGrp="1"/>
          </p:cNvSpPr>
          <p:nvPr>
            <p:ph idx="1"/>
          </p:nvPr>
        </p:nvSpPr>
        <p:spPr/>
        <p:txBody>
          <a:bodyPr>
            <a:normAutofit/>
          </a:bodyPr>
          <a:lstStyle/>
          <a:p>
            <a:pPr algn="just"/>
            <a:r>
              <a:rPr lang="en-US" sz="2400" dirty="0"/>
              <a:t>There are various existing systems and tools that are used for disease prediction and management, nutrition recommendations, and yoga therapy.</a:t>
            </a:r>
          </a:p>
          <a:p>
            <a:pPr algn="just"/>
            <a:endParaRPr lang="en-US" sz="2400" dirty="0"/>
          </a:p>
          <a:p>
            <a:pPr algn="just"/>
            <a:r>
              <a:rPr lang="en-US" sz="2400" dirty="0"/>
              <a:t>Machine learning-based disease prediction tools, such as the Framingham Risk Score and the UK Prospective Diabetes Study Risk Engine, which use various input parameters to predict the risk of developing cardiovascular disease and diabetes.</a:t>
            </a:r>
          </a:p>
          <a:p>
            <a:pPr algn="just"/>
            <a:endParaRPr lang="en-US" sz="2400" dirty="0"/>
          </a:p>
          <a:p>
            <a:pPr algn="just"/>
            <a:endParaRPr lang="en-IN" sz="2400" dirty="0"/>
          </a:p>
        </p:txBody>
      </p:sp>
    </p:spTree>
    <p:extLst>
      <p:ext uri="{BB962C8B-B14F-4D97-AF65-F5344CB8AC3E}">
        <p14:creationId xmlns:p14="http://schemas.microsoft.com/office/powerpoint/2010/main" val="124513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599-42E1-B67B-F24F-35B06261BA93}"/>
              </a:ext>
            </a:extLst>
          </p:cNvPr>
          <p:cNvSpPr>
            <a:spLocks noGrp="1"/>
          </p:cNvSpPr>
          <p:nvPr>
            <p:ph type="title"/>
          </p:nvPr>
        </p:nvSpPr>
        <p:spPr>
          <a:xfrm>
            <a:off x="457200" y="3048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Existing System</a:t>
            </a:r>
            <a:endParaRPr lang="en-IN" sz="4000" dirty="0"/>
          </a:p>
        </p:txBody>
      </p:sp>
      <p:sp>
        <p:nvSpPr>
          <p:cNvPr id="3" name="Content Placeholder 2">
            <a:extLst>
              <a:ext uri="{FF2B5EF4-FFF2-40B4-BE49-F238E27FC236}">
                <a16:creationId xmlns:a16="http://schemas.microsoft.com/office/drawing/2014/main" id="{D9A5E895-E05C-F234-0093-97E2190386F7}"/>
              </a:ext>
            </a:extLst>
          </p:cNvPr>
          <p:cNvSpPr>
            <a:spLocks noGrp="1"/>
          </p:cNvSpPr>
          <p:nvPr>
            <p:ph idx="1"/>
          </p:nvPr>
        </p:nvSpPr>
        <p:spPr/>
        <p:txBody>
          <a:bodyPr>
            <a:normAutofit/>
          </a:bodyPr>
          <a:lstStyle/>
          <a:p>
            <a:pPr algn="just"/>
            <a:r>
              <a:rPr lang="en-US" sz="2400" dirty="0"/>
              <a:t>Nutrition recommendation systems, such as MyPlate, ChooseMyPlate, and MyFitnessPal, which provide personalized recommendations for daily nutrient intake based on individual needs and dietary preferences.</a:t>
            </a:r>
          </a:p>
          <a:p>
            <a:pPr algn="just"/>
            <a:endParaRPr lang="en-US" sz="2400" dirty="0"/>
          </a:p>
          <a:p>
            <a:pPr algn="just"/>
            <a:r>
              <a:rPr lang="en-US" sz="2400" dirty="0"/>
              <a:t>Yoga therapy platforms, such as Glo, </a:t>
            </a:r>
            <a:r>
              <a:rPr lang="en-US" sz="2400" dirty="0" err="1"/>
              <a:t>Yogaia</a:t>
            </a:r>
            <a:r>
              <a:rPr lang="en-US" sz="2400" dirty="0"/>
              <a:t>, and Yoga International, which provide online classes and personalized recommendations for yoga poses and sequences based on individual needs and fitness levels.</a:t>
            </a:r>
            <a:endParaRPr lang="en-IN" sz="2400" dirty="0"/>
          </a:p>
        </p:txBody>
      </p:sp>
    </p:spTree>
    <p:extLst>
      <p:ext uri="{BB962C8B-B14F-4D97-AF65-F5344CB8AC3E}">
        <p14:creationId xmlns:p14="http://schemas.microsoft.com/office/powerpoint/2010/main" val="206339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1E6C-E25D-AF01-EE42-D1D410141AC2}"/>
              </a:ext>
            </a:extLst>
          </p:cNvPr>
          <p:cNvSpPr>
            <a:spLocks noGrp="1"/>
          </p:cNvSpPr>
          <p:nvPr>
            <p:ph type="title"/>
          </p:nvPr>
        </p:nvSpPr>
        <p:spPr>
          <a:xfrm>
            <a:off x="990600" y="381000"/>
            <a:ext cx="7162800" cy="715962"/>
          </a:xfrm>
        </p:spPr>
        <p:txBody>
          <a:bodyPr>
            <a:normAutofit/>
          </a:bodyPr>
          <a:lstStyle/>
          <a:p>
            <a:r>
              <a:rPr lang="en-IN" sz="4000" b="1" dirty="0">
                <a:latin typeface="Times New Roman" panose="02020603050405020304" pitchFamily="18" charset="0"/>
                <a:cs typeface="Times New Roman" panose="02020603050405020304" pitchFamily="18" charset="0"/>
              </a:rPr>
              <a:t>Drawbacks Existing System</a:t>
            </a:r>
          </a:p>
        </p:txBody>
      </p:sp>
      <p:sp>
        <p:nvSpPr>
          <p:cNvPr id="4" name="TextBox 3">
            <a:extLst>
              <a:ext uri="{FF2B5EF4-FFF2-40B4-BE49-F238E27FC236}">
                <a16:creationId xmlns:a16="http://schemas.microsoft.com/office/drawing/2014/main" id="{DB2C1E44-C3DA-C7B8-45F7-9A1AC552CD43}"/>
              </a:ext>
            </a:extLst>
          </p:cNvPr>
          <p:cNvSpPr txBox="1"/>
          <p:nvPr/>
        </p:nvSpPr>
        <p:spPr>
          <a:xfrm>
            <a:off x="457200" y="1524000"/>
            <a:ext cx="82296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Cost : Some existing systems and tools, such as telemedicine platforms and yoga therapy platforms, may be costly and not accessible to everyone.</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US" sz="2400" dirty="0"/>
              <a:t>Limited accessibility: Some existing systems and tools may not be easily accessible to everyone, particularly those in remote or underserved areas.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current methods might not provide tailored recommendations that take into account the disease that the patient is affected by.</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63051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A74E-4F1C-F7ED-18AA-6C378167786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3256F9E0-168D-D280-12B3-23D24800D5A2}"/>
              </a:ext>
            </a:extLst>
          </p:cNvPr>
          <p:cNvSpPr txBox="1"/>
          <p:nvPr/>
        </p:nvSpPr>
        <p:spPr>
          <a:xfrm>
            <a:off x="495300" y="1428524"/>
            <a:ext cx="8153400"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Our proposed system is a machine learning-based platform that aims to predict the risk of developing </a:t>
            </a:r>
            <a:r>
              <a:rPr lang="en-US" sz="2400" dirty="0" err="1"/>
              <a:t>variouss</a:t>
            </a:r>
            <a:r>
              <a:rPr lang="en-US" sz="2400" dirty="0"/>
              <a:t> disease based on various input parameters.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system also provides personalized recommendations for nutrition and yoga therapy based on the detected disease.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 For example, the system might recommend specific foods or dietary interventions to help manage blood sugar levels for diabetes, or suggest yoga poses that are beneficial for reducing stress and improving cardiovascular health for heart disease.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9509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Advantages of Proposed System</a:t>
            </a:r>
          </a:p>
        </p:txBody>
      </p:sp>
      <p:sp>
        <p:nvSpPr>
          <p:cNvPr id="3" name="TextBox 2">
            <a:extLst>
              <a:ext uri="{FF2B5EF4-FFF2-40B4-BE49-F238E27FC236}">
                <a16:creationId xmlns:a16="http://schemas.microsoft.com/office/drawing/2014/main" id="{354C2B63-8BFE-B8FF-F8D5-ECA74A77ABCE}"/>
              </a:ext>
            </a:extLst>
          </p:cNvPr>
          <p:cNvSpPr txBox="1"/>
          <p:nvPr/>
        </p:nvSpPr>
        <p:spPr>
          <a:xfrm>
            <a:off x="457200" y="1409247"/>
            <a:ext cx="8229600"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Improved disease prediction: The use of machine learning algorithms to predict the risk of developing various diseases can help identify patients who may be at high risk for these conditions.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Personalized recommendations: The system's personalized recommendations for nutrition and yoga therapy can help patients adopt and maintain healthy behaviors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Comprehensive approach: The use of multiple modalities, including machine learning, nutrition, and yoga therapy, can provide a more holistic approach to disease prevention and management, potentially improving overall health outcomes and quality of life.</a:t>
            </a:r>
            <a:endParaRPr lang="en-IN" sz="2400" dirty="0"/>
          </a:p>
        </p:txBody>
      </p:sp>
    </p:spTree>
    <p:extLst>
      <p:ext uri="{BB962C8B-B14F-4D97-AF65-F5344CB8AC3E}">
        <p14:creationId xmlns:p14="http://schemas.microsoft.com/office/powerpoint/2010/main" val="129211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64F1-A416-0D0D-3E2B-B42591BFCA3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Hardware Requirements</a:t>
            </a:r>
          </a:p>
        </p:txBody>
      </p:sp>
      <p:sp>
        <p:nvSpPr>
          <p:cNvPr id="3" name="TextBox 2">
            <a:extLst>
              <a:ext uri="{FF2B5EF4-FFF2-40B4-BE49-F238E27FC236}">
                <a16:creationId xmlns:a16="http://schemas.microsoft.com/office/drawing/2014/main" id="{ECEBBD97-E584-7D34-32C1-D4FFC02BAABF}"/>
              </a:ext>
            </a:extLst>
          </p:cNvPr>
          <p:cNvSpPr txBox="1"/>
          <p:nvPr/>
        </p:nvSpPr>
        <p:spPr>
          <a:xfrm>
            <a:off x="609600" y="1828800"/>
            <a:ext cx="80772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Camera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4GB RAM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PC or Server with 32-bit compatible processor</a:t>
            </a:r>
          </a:p>
          <a:p>
            <a:endParaRPr lang="en-IN" sz="2400" dirty="0"/>
          </a:p>
        </p:txBody>
      </p:sp>
    </p:spTree>
    <p:extLst>
      <p:ext uri="{BB962C8B-B14F-4D97-AF65-F5344CB8AC3E}">
        <p14:creationId xmlns:p14="http://schemas.microsoft.com/office/powerpoint/2010/main" val="2884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DEF2-B1C8-3488-8969-E9E184B8570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Software Requirements</a:t>
            </a:r>
          </a:p>
        </p:txBody>
      </p:sp>
      <p:sp>
        <p:nvSpPr>
          <p:cNvPr id="3" name="TextBox 2">
            <a:extLst>
              <a:ext uri="{FF2B5EF4-FFF2-40B4-BE49-F238E27FC236}">
                <a16:creationId xmlns:a16="http://schemas.microsoft.com/office/drawing/2014/main" id="{237C3E87-85CA-8F0B-634D-6DD1DE29CF0C}"/>
              </a:ext>
            </a:extLst>
          </p:cNvPr>
          <p:cNvSpPr txBox="1"/>
          <p:nvPr/>
        </p:nvSpPr>
        <p:spPr>
          <a:xfrm>
            <a:off x="457200" y="1981200"/>
            <a:ext cx="8229600" cy="2677656"/>
          </a:xfrm>
          <a:prstGeom prst="rect">
            <a:avLst/>
          </a:prstGeom>
          <a:noFill/>
        </p:spPr>
        <p:txBody>
          <a:bodyPr wrap="square" numCol="2" rtlCol="0">
            <a:spAutoFit/>
          </a:bodyPr>
          <a:lstStyle/>
          <a:p>
            <a:pPr marL="285750" indent="-285750">
              <a:buFont typeface="Arial" panose="020B0604020202020204" pitchFamily="34" charset="0"/>
              <a:buChar char="•"/>
            </a:pPr>
            <a:r>
              <a:rPr lang="en-US" sz="2400" dirty="0"/>
              <a:t>Python</a:t>
            </a:r>
          </a:p>
          <a:p>
            <a:endParaRPr lang="en-US" sz="2400" dirty="0"/>
          </a:p>
          <a:p>
            <a:pPr marL="285750" indent="-285750">
              <a:buFont typeface="Arial" panose="020B0604020202020204" pitchFamily="34" charset="0"/>
              <a:buChar char="•"/>
            </a:pPr>
            <a:r>
              <a:rPr lang="en-US" sz="2400" dirty="0"/>
              <a:t>Computer Vision(OpenCV)</a:t>
            </a:r>
          </a:p>
          <a:p>
            <a:endParaRPr lang="en-US" sz="2400" dirty="0"/>
          </a:p>
          <a:p>
            <a:pPr marL="285750" indent="-285750">
              <a:buFont typeface="Arial" panose="020B0604020202020204" pitchFamily="34" charset="0"/>
              <a:buChar char="•"/>
            </a:pPr>
            <a:r>
              <a:rPr lang="en-US" sz="2400" dirty="0"/>
              <a:t>Tensor flow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HTML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CSS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JavaScript</a:t>
            </a:r>
            <a:endParaRPr lang="en-IN" sz="2400" dirty="0"/>
          </a:p>
        </p:txBody>
      </p:sp>
    </p:spTree>
    <p:extLst>
      <p:ext uri="{BB962C8B-B14F-4D97-AF65-F5344CB8AC3E}">
        <p14:creationId xmlns:p14="http://schemas.microsoft.com/office/powerpoint/2010/main" val="339751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725</Words>
  <Application>Microsoft Office PowerPoint</Application>
  <PresentationFormat>On-screen Show (4:3)</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Halant Medium Bold</vt:lpstr>
      <vt:lpstr>Times New Roman</vt:lpstr>
      <vt:lpstr>Office Theme</vt:lpstr>
      <vt:lpstr>PowerPoint Presentation</vt:lpstr>
      <vt:lpstr>Abstract</vt:lpstr>
      <vt:lpstr>Existing System</vt:lpstr>
      <vt:lpstr>Existing System</vt:lpstr>
      <vt:lpstr>Drawbacks Existing System</vt:lpstr>
      <vt:lpstr>Proposed System</vt:lpstr>
      <vt:lpstr>Advantages of Proposed System</vt:lpstr>
      <vt:lpstr>Hardware Requirements</vt:lpstr>
      <vt:lpstr>Software Requirements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MALATHI</dc:creator>
  <cp:lastModifiedBy>sai reddy</cp:lastModifiedBy>
  <cp:revision>32</cp:revision>
  <dcterms:created xsi:type="dcterms:W3CDTF">2023-02-19T09:56:55Z</dcterms:created>
  <dcterms:modified xsi:type="dcterms:W3CDTF">2023-03-03T07:17:21Z</dcterms:modified>
</cp:coreProperties>
</file>